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9" r:id="rId4"/>
    <p:sldId id="260" r:id="rId5"/>
    <p:sldId id="261" r:id="rId6"/>
    <p:sldId id="264" r:id="rId7"/>
    <p:sldId id="263" r:id="rId8"/>
    <p:sldId id="262" r:id="rId9"/>
    <p:sldId id="265" r:id="rId10"/>
    <p:sldId id="270" r:id="rId11"/>
    <p:sldId id="266" r:id="rId12"/>
    <p:sldId id="267" r:id="rId13"/>
    <p:sldId id="268" r:id="rId14"/>
    <p:sldId id="272" r:id="rId15"/>
    <p:sldId id="273" r:id="rId16"/>
    <p:sldId id="274" r:id="rId17"/>
    <p:sldId id="275" r:id="rId18"/>
    <p:sldId id="278" r:id="rId19"/>
    <p:sldId id="276" r:id="rId20"/>
    <p:sldId id="277" r:id="rId21"/>
    <p:sldId id="279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215" autoAdjust="0"/>
  </p:normalViewPr>
  <p:slideViewPr>
    <p:cSldViewPr snapToGrid="0">
      <p:cViewPr varScale="1">
        <p:scale>
          <a:sx n="89" d="100"/>
          <a:sy n="89" d="100"/>
        </p:scale>
        <p:origin x="9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4CC01-F667-4176-984F-DEC6FB413561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4A11D-680A-4E92-AD72-187D8DFAA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68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27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0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67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200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all test sequences</a:t>
            </a:r>
            <a:r>
              <a:rPr lang="en-US" baseline="0" dirty="0" smtClean="0"/>
              <a:t> except AVG town </a:t>
            </a:r>
            <a:r>
              <a:rPr lang="en-US" baseline="0" dirty="0" err="1" smtClean="0"/>
              <a:t>centre</a:t>
            </a:r>
            <a:r>
              <a:rPr lang="en-US" baseline="0" dirty="0" smtClean="0"/>
              <a:t>, there are training sequences captured in similar scenario as indicated by the naming of the sequences;</a:t>
            </a:r>
          </a:p>
          <a:p>
            <a:r>
              <a:rPr lang="en-US" baseline="0" dirty="0" smtClean="0"/>
              <a:t>This can allow us to learn meaningful characteristics from training sequences and use them for testing;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113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Green ones are those where higher is better while orange ones have lower </a:t>
            </a:r>
            <a:r>
              <a:rPr lang="en-US" smtClean="0"/>
              <a:t>is better;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02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all test sequences</a:t>
            </a:r>
            <a:r>
              <a:rPr lang="en-US" baseline="0" dirty="0" smtClean="0"/>
              <a:t> except AVG town </a:t>
            </a:r>
            <a:r>
              <a:rPr lang="en-US" baseline="0" dirty="0" err="1" smtClean="0"/>
              <a:t>centre</a:t>
            </a:r>
            <a:r>
              <a:rPr lang="en-US" baseline="0" dirty="0" smtClean="0"/>
              <a:t>, there are training sequences captured in similar scenario as indicated by the naming of the sequences;</a:t>
            </a:r>
          </a:p>
          <a:p>
            <a:r>
              <a:rPr lang="en-US" baseline="0" dirty="0" smtClean="0"/>
              <a:t>This can allow us to learn meaningful characteristics from training sequences and use them for testing;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69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all test sequences</a:t>
            </a:r>
            <a:r>
              <a:rPr lang="en-US" baseline="0" dirty="0" smtClean="0"/>
              <a:t> except AVG town </a:t>
            </a:r>
            <a:r>
              <a:rPr lang="en-US" baseline="0" dirty="0" err="1" smtClean="0"/>
              <a:t>centre</a:t>
            </a:r>
            <a:r>
              <a:rPr lang="en-US" baseline="0" dirty="0" smtClean="0"/>
              <a:t>, there are training sequences captured in similar scenario as indicated by the naming of the sequences;</a:t>
            </a:r>
          </a:p>
          <a:p>
            <a:r>
              <a:rPr lang="en-US" baseline="0" dirty="0" smtClean="0"/>
              <a:t>This can allow us to learn meaningful characteristics from training sequences and use them for testing;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092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all test sequences</a:t>
            </a:r>
            <a:r>
              <a:rPr lang="en-US" baseline="0" dirty="0" smtClean="0"/>
              <a:t> except AVG town </a:t>
            </a:r>
            <a:r>
              <a:rPr lang="en-US" baseline="0" dirty="0" err="1" smtClean="0"/>
              <a:t>centre</a:t>
            </a:r>
            <a:r>
              <a:rPr lang="en-US" baseline="0" dirty="0" smtClean="0"/>
              <a:t>, there are training sequences captured in similar scenario as indicated by the naming of the sequences;</a:t>
            </a:r>
          </a:p>
          <a:p>
            <a:r>
              <a:rPr lang="en-US" baseline="0" dirty="0" smtClean="0"/>
              <a:t>This can allow us to learn meaningful characteristics from training sequences and use them for testing;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78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all test sequences</a:t>
            </a:r>
            <a:r>
              <a:rPr lang="en-US" baseline="0" dirty="0" smtClean="0"/>
              <a:t> except AVG town </a:t>
            </a:r>
            <a:r>
              <a:rPr lang="en-US" baseline="0" dirty="0" err="1" smtClean="0"/>
              <a:t>centre</a:t>
            </a:r>
            <a:r>
              <a:rPr lang="en-US" baseline="0" dirty="0" smtClean="0"/>
              <a:t>, there are training sequences captured in similar scenario as indicated by the naming of the sequences;</a:t>
            </a:r>
          </a:p>
          <a:p>
            <a:r>
              <a:rPr lang="en-US" baseline="0" dirty="0" smtClean="0"/>
              <a:t>This can allow us to learn meaningful characteristics from training sequences and use them for testing;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206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all test sequences</a:t>
            </a:r>
            <a:r>
              <a:rPr lang="en-US" baseline="0" dirty="0" smtClean="0"/>
              <a:t> except AVG town </a:t>
            </a:r>
            <a:r>
              <a:rPr lang="en-US" baseline="0" dirty="0" err="1" smtClean="0"/>
              <a:t>centre</a:t>
            </a:r>
            <a:r>
              <a:rPr lang="en-US" baseline="0" dirty="0" smtClean="0"/>
              <a:t>, there are training sequences captured in similar scenario as indicated by the naming of the sequences;</a:t>
            </a:r>
          </a:p>
          <a:p>
            <a:r>
              <a:rPr lang="en-US" baseline="0" dirty="0" smtClean="0"/>
              <a:t>This can allow us to learn meaningful characteristics from training sequences and use them for testing;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78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an online multi object tracking system where a tracker and detector work in parallel and we want to combine outputs from both to obtain target trajectories;</a:t>
            </a:r>
          </a:p>
          <a:p>
            <a:r>
              <a:rPr lang="en-US" dirty="0" smtClean="0"/>
              <a:t>There are also batch trackers that process the entire sequence for</a:t>
            </a:r>
            <a:r>
              <a:rPr lang="en-US" baseline="0" dirty="0" smtClean="0"/>
              <a:t> generating the tracks but those cannot be used for applications like autonomous driving and robot navigation which are the target applications for this paper;</a:t>
            </a:r>
          </a:p>
          <a:p>
            <a:endParaRPr lang="en-US" dirty="0" smtClean="0"/>
          </a:p>
          <a:p>
            <a:r>
              <a:rPr lang="en-US" dirty="0" smtClean="0"/>
              <a:t>The main problem that occurs in such systems is that of data association;</a:t>
            </a:r>
          </a:p>
          <a:p>
            <a:r>
              <a:rPr lang="en-US" dirty="0" smtClean="0"/>
              <a:t>This paper treats the lifetime of each target in the sequence as an MDP with multiple states corresponding to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64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the results on the remaining metrics;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687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some screenshots from the MOT dataset with tracked objects shown;</a:t>
            </a:r>
          </a:p>
          <a:p>
            <a:r>
              <a:rPr lang="en-US" baseline="0" dirty="0" smtClean="0"/>
              <a:t>I did run the code on all test sequences from MOT 2015 but it only produces a text file as output that can be read by the MOT evaluation </a:t>
            </a:r>
            <a:r>
              <a:rPr lang="en-US" baseline="0" dirty="0" err="1" smtClean="0"/>
              <a:t>fkit</a:t>
            </a:r>
            <a:r>
              <a:rPr lang="en-US" baseline="0" dirty="0" smtClean="0"/>
              <a:t>;</a:t>
            </a:r>
          </a:p>
          <a:p>
            <a:r>
              <a:rPr lang="en-US" baseline="0" dirty="0" smtClean="0"/>
              <a:t>This kit, however, provides no tools for visualization;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962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71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r>
              <a:rPr lang="en-US" baseline="0" dirty="0" smtClean="0"/>
              <a:t> an object is first detected, it is active; true detection becomes tracked and false ones become inactive;</a:t>
            </a:r>
          </a:p>
          <a:p>
            <a:r>
              <a:rPr lang="en-US" baseline="0" dirty="0" smtClean="0"/>
              <a:t>Tracked targets remain tracked as long as it is tracked successfully and transition to lost if the object gets occluded or goes out of view;</a:t>
            </a:r>
          </a:p>
          <a:p>
            <a:r>
              <a:rPr lang="en-US" baseline="0" dirty="0" smtClean="0"/>
              <a:t>Lost objects become inactive if they remain lost for a threshold number of frames and go back to tracked if associated successfully with a detection;</a:t>
            </a:r>
          </a:p>
          <a:p>
            <a:r>
              <a:rPr lang="en-US" baseline="0" dirty="0" smtClean="0"/>
              <a:t>Once inactive, the object is discarded forever and there is no going back;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58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mentioned before,</a:t>
            </a:r>
            <a:r>
              <a:rPr lang="en-US" baseline="0" dirty="0" smtClean="0"/>
              <a:t> w</a:t>
            </a:r>
            <a:r>
              <a:rPr lang="en-US" dirty="0" smtClean="0"/>
              <a:t>hen</a:t>
            </a:r>
            <a:r>
              <a:rPr lang="en-US" baseline="0" dirty="0" smtClean="0"/>
              <a:t> an object is first detected, it is active; true detection becomes tracked and false ones become inactive;</a:t>
            </a:r>
          </a:p>
          <a:p>
            <a:r>
              <a:rPr lang="en-US" baseline="0" dirty="0" smtClean="0"/>
              <a:t>In order to distinguish between true and false detections, a binary SVM classifier is trained using examples from the training sequences;</a:t>
            </a:r>
          </a:p>
          <a:p>
            <a:r>
              <a:rPr lang="en-US" baseline="0" dirty="0" smtClean="0"/>
              <a:t>A 5D feature vector is used consisting of the coordinates of the center, width, height of the bounding box and a confidence score provided by the detector;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Non maximum suppression and </a:t>
            </a:r>
            <a:r>
              <a:rPr lang="en-US" baseline="0" dirty="0" err="1" smtClean="0"/>
              <a:t>thresholding</a:t>
            </a:r>
            <a:r>
              <a:rPr lang="en-US" baseline="0" dirty="0" smtClean="0"/>
              <a:t> on detection scores are first used as preprocessing steps  to remove detections covered by tracked targets;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74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framework is general so can employ any tracking method; the decision to classify an existing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70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framework is general so can employ any tracking method; the decision to classify an existing object;</a:t>
            </a:r>
          </a:p>
          <a:p>
            <a:r>
              <a:rPr lang="en-US" dirty="0" smtClean="0"/>
              <a:t>A set of patches/templates are stored – one from each tracked frame – though the latest one may not be the one being used as the template for optical flow;</a:t>
            </a:r>
          </a:p>
          <a:p>
            <a:r>
              <a:rPr lang="en-US" dirty="0" smtClean="0"/>
              <a:t>This delayed update is done to reduce tracker drift that inevitably follows when updating</a:t>
            </a:r>
            <a:r>
              <a:rPr lang="en-US" baseline="0" dirty="0" smtClean="0"/>
              <a:t> the template </a:t>
            </a:r>
            <a:r>
              <a:rPr lang="en-US" baseline="0" smtClean="0"/>
              <a:t>too frequently;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69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framework is general so can employ any tracking method; the decision to classify an </a:t>
            </a:r>
            <a:r>
              <a:rPr lang="en-US" smtClean="0"/>
              <a:t>existing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30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23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C68C-2F39-4207-9B04-F32E15BD6210}" type="datetime1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3564-71E5-4F9C-AC03-E90716D7F9D6}" type="datetime1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17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12D3-0AB2-4C62-9209-9EA65255FB20}" type="datetime1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7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4FC8-782C-4E38-BB92-0A96BFF0C83A}" type="datetime1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0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1F50-6DAA-43AF-8D5C-3201D732D401}" type="datetime1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7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206B-DA31-4C64-90A6-0691DC3B803A}" type="datetime1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2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1884-AD18-4130-B0B9-6BEBDE82BC10}" type="datetime1">
              <a:rPr lang="en-US" smtClean="0"/>
              <a:t>5/22/2017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3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4A9A-820E-4873-A4E0-F47F3FE961CB}" type="datetime1">
              <a:rPr lang="en-US" smtClean="0"/>
              <a:t>5/22/2017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0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4BF7-188E-4863-9C12-46CFAAA95B5A}" type="datetime1">
              <a:rPr lang="en-US" smtClean="0"/>
              <a:t>5/22/2017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726C4-2D17-4041-B980-CFCE336423D3}" type="datetime1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47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BE77-6858-4CB2-B97A-87E9DD64AC4F}" type="datetime1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8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FB7DE-EB13-49D8-B8F3-DC71A6D124C7}" type="datetime1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72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187" y="1123406"/>
            <a:ext cx="8655627" cy="23663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Learning to Track: Online Multi-object Tracking by Decision Making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81307"/>
            <a:ext cx="6858000" cy="1655762"/>
          </a:xfrm>
        </p:spPr>
        <p:txBody>
          <a:bodyPr/>
          <a:lstStyle/>
          <a:p>
            <a:r>
              <a:rPr lang="en-US" dirty="0" smtClean="0"/>
              <a:t>Yu Xiang, </a:t>
            </a:r>
            <a:r>
              <a:rPr lang="en-US" dirty="0" err="1" smtClean="0"/>
              <a:t>Alexandre</a:t>
            </a:r>
            <a:r>
              <a:rPr lang="en-US" dirty="0" smtClean="0"/>
              <a:t> </a:t>
            </a:r>
            <a:r>
              <a:rPr lang="en-US" dirty="0" err="1" smtClean="0"/>
              <a:t>Alahi</a:t>
            </a:r>
            <a:r>
              <a:rPr lang="en-US" dirty="0" smtClean="0"/>
              <a:t> and Silvio </a:t>
            </a:r>
            <a:r>
              <a:rPr lang="en-US" dirty="0" err="1" smtClean="0"/>
              <a:t>Savarese</a:t>
            </a:r>
            <a:endParaRPr lang="en-US" dirty="0" smtClean="0"/>
          </a:p>
          <a:p>
            <a:r>
              <a:rPr lang="en-US" dirty="0" smtClean="0"/>
              <a:t>ICCV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0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811529"/>
            <a:ext cx="9019308" cy="603640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10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14210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Lost State Policy – Features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85" y="811529"/>
            <a:ext cx="7404230" cy="55998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046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811529"/>
            <a:ext cx="9019308" cy="603640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" y="7453"/>
            <a:ext cx="470188" cy="365125"/>
          </a:xfrm>
        </p:spPr>
        <p:txBody>
          <a:bodyPr/>
          <a:lstStyle/>
          <a:p>
            <a:fld id="{F8BDD257-2590-461B-B03B-C03B735556C8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14210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Lost State Policy – RL Algorithm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" y="726842"/>
            <a:ext cx="5299363" cy="59917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884" y="5816132"/>
            <a:ext cx="3651466" cy="9024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476013" y="5138786"/>
            <a:ext cx="3647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Classifier by solving soft margin optimization problem:</a:t>
            </a:r>
            <a:endParaRPr lang="en-US" dirty="0"/>
          </a:p>
        </p:txBody>
      </p:sp>
      <p:cxnSp>
        <p:nvCxnSpPr>
          <p:cNvPr id="9" name="Straight Arrow Connector 8"/>
          <p:cNvCxnSpPr>
            <a:endCxn id="5" idx="1"/>
          </p:cNvCxnSpPr>
          <p:nvPr/>
        </p:nvCxnSpPr>
        <p:spPr>
          <a:xfrm>
            <a:off x="4353790" y="4281055"/>
            <a:ext cx="1122223" cy="118089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8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811529"/>
            <a:ext cx="9019308" cy="603640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12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14210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Overall MDP Tracking Algorithm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607" y="668130"/>
            <a:ext cx="5671115" cy="61278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412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13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45383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49383" y="811530"/>
            <a:ext cx="8424428" cy="2544734"/>
          </a:xfrm>
        </p:spPr>
        <p:txBody>
          <a:bodyPr>
            <a:normAutofit/>
          </a:bodyPr>
          <a:lstStyle/>
          <a:p>
            <a:r>
              <a:rPr lang="en-US" dirty="0" smtClean="0"/>
              <a:t>Multi Object Tracking (MOT) benchmark</a:t>
            </a:r>
          </a:p>
          <a:p>
            <a:r>
              <a:rPr lang="en-US" dirty="0" smtClean="0"/>
              <a:t>11 training and 11 testing sequences</a:t>
            </a:r>
          </a:p>
          <a:p>
            <a:r>
              <a:rPr lang="en-US" dirty="0" smtClean="0"/>
              <a:t>Test sequence ground truth not available</a:t>
            </a:r>
          </a:p>
          <a:p>
            <a:pPr lvl="1"/>
            <a:r>
              <a:rPr lang="en-US" dirty="0" smtClean="0"/>
              <a:t>6 of the training sequences used for validation</a:t>
            </a:r>
          </a:p>
          <a:p>
            <a:r>
              <a:rPr lang="en-US" dirty="0" smtClean="0"/>
              <a:t>Training sequence captured in similar scenario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810" y="3416536"/>
            <a:ext cx="5964381" cy="33111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718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965078"/>
              </p:ext>
            </p:extLst>
          </p:nvPr>
        </p:nvGraphicFramePr>
        <p:xfrm>
          <a:off x="173181" y="700795"/>
          <a:ext cx="8825772" cy="557975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12719"/>
                <a:gridCol w="7513053"/>
              </a:tblGrid>
              <a:tr h="536901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Metric</a:t>
                      </a:r>
                      <a:endParaRPr lang="en-US" sz="2600" dirty="0"/>
                    </a:p>
                  </a:txBody>
                  <a:tcPr marL="132387" marR="132387" marT="66193" marB="661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Description</a:t>
                      </a:r>
                      <a:endParaRPr lang="en-US" sz="2600" dirty="0"/>
                    </a:p>
                  </a:txBody>
                  <a:tcPr marL="132387" marR="132387" marT="66193" marB="66193"/>
                </a:tc>
              </a:tr>
              <a:tr h="5369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MOTA</a:t>
                      </a:r>
                      <a:endParaRPr lang="en-US" sz="2400" b="1" dirty="0"/>
                    </a:p>
                  </a:txBody>
                  <a:tcPr marL="132387" marR="132387" marT="66193" marB="6619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Multiple Object Tracking Accuracy </a:t>
                      </a:r>
                      <a:r>
                        <a:rPr lang="en-US" sz="1500" dirty="0" smtClean="0"/>
                        <a:t>-  combines three</a:t>
                      </a:r>
                    </a:p>
                    <a:p>
                      <a:r>
                        <a:rPr lang="en-US" sz="1500" dirty="0" smtClean="0"/>
                        <a:t>error sources: false positives, missed targets and identity switches</a:t>
                      </a:r>
                      <a:endParaRPr lang="en-US" sz="1500" dirty="0"/>
                    </a:p>
                  </a:txBody>
                  <a:tcPr marL="132387" marR="132387" marT="66193" marB="6619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369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MOTP</a:t>
                      </a:r>
                      <a:endParaRPr lang="en-US" sz="2400" b="1" dirty="0"/>
                    </a:p>
                  </a:txBody>
                  <a:tcPr marL="132387" marR="132387" marT="66193" marB="6619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Multiple Object Tracking Precision </a:t>
                      </a:r>
                      <a:r>
                        <a:rPr lang="en-US" sz="1500" dirty="0" smtClean="0"/>
                        <a:t>-  misalignment between annotated and predicted bounding boxes</a:t>
                      </a:r>
                      <a:endParaRPr lang="en-US" sz="1500" dirty="0"/>
                    </a:p>
                  </a:txBody>
                  <a:tcPr marL="132387" marR="132387" marT="66193" marB="6619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369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MT</a:t>
                      </a:r>
                      <a:endParaRPr lang="en-US" sz="2400" b="1" dirty="0"/>
                    </a:p>
                  </a:txBody>
                  <a:tcPr marL="132387" marR="132387" marT="66193" marB="6619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Mostly tracked targets </a:t>
                      </a:r>
                      <a:r>
                        <a:rPr lang="en-US" sz="1500" dirty="0" smtClean="0"/>
                        <a:t>- percentage of ground truth trajectories that are covered by tracking output for at least 80% of their respective life span</a:t>
                      </a:r>
                      <a:endParaRPr lang="en-US" sz="1500" dirty="0"/>
                    </a:p>
                  </a:txBody>
                  <a:tcPr marL="132387" marR="132387" marT="66193" marB="6619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369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ML</a:t>
                      </a:r>
                      <a:endParaRPr lang="en-US" sz="2400" b="1" dirty="0"/>
                    </a:p>
                  </a:txBody>
                  <a:tcPr marL="132387" marR="132387" marT="66193" marB="6619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Mostly lost targets </a:t>
                      </a:r>
                      <a:r>
                        <a:rPr lang="en-US" sz="1500" dirty="0" smtClean="0"/>
                        <a:t>- Percentage of ground truth trajectories that are covered by tracking output less than 20% of their respective life span</a:t>
                      </a:r>
                      <a:endParaRPr lang="en-US" sz="1500" dirty="0"/>
                    </a:p>
                  </a:txBody>
                  <a:tcPr marL="132387" marR="132387" marT="66193" marB="6619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369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FP</a:t>
                      </a:r>
                      <a:endParaRPr lang="en-US" sz="2400" b="1" dirty="0"/>
                    </a:p>
                  </a:txBody>
                  <a:tcPr marL="132387" marR="132387" marT="66193" marB="6619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Total number of </a:t>
                      </a:r>
                      <a:r>
                        <a:rPr lang="en-US" sz="1500" b="1" dirty="0" smtClean="0"/>
                        <a:t>false positives</a:t>
                      </a:r>
                      <a:endParaRPr lang="en-US" sz="1500" b="1" dirty="0"/>
                    </a:p>
                  </a:txBody>
                  <a:tcPr marL="132387" marR="132387" marT="66193" marB="6619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369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FN</a:t>
                      </a:r>
                      <a:endParaRPr lang="en-US" sz="2400" b="1" dirty="0"/>
                    </a:p>
                  </a:txBody>
                  <a:tcPr marL="132387" marR="132387" marT="66193" marB="6619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Total number of </a:t>
                      </a:r>
                      <a:r>
                        <a:rPr lang="en-US" sz="1500" b="1" dirty="0" smtClean="0"/>
                        <a:t>false negatives </a:t>
                      </a:r>
                      <a:r>
                        <a:rPr lang="en-US" sz="1500" dirty="0" smtClean="0"/>
                        <a:t>(missed targets)</a:t>
                      </a:r>
                      <a:endParaRPr lang="en-US" sz="1500" dirty="0"/>
                    </a:p>
                  </a:txBody>
                  <a:tcPr marL="132387" marR="132387" marT="66193" marB="6619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369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IDS</a:t>
                      </a:r>
                      <a:endParaRPr lang="en-US" sz="2400" b="1" dirty="0"/>
                    </a:p>
                  </a:txBody>
                  <a:tcPr marL="132387" marR="132387" marT="66193" marB="6619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Total number of </a:t>
                      </a:r>
                      <a:r>
                        <a:rPr lang="en-US" sz="1500" b="1" dirty="0" smtClean="0"/>
                        <a:t>identity switches</a:t>
                      </a:r>
                      <a:endParaRPr lang="en-US" sz="1500" b="1" dirty="0"/>
                    </a:p>
                  </a:txBody>
                  <a:tcPr marL="132387" marR="132387" marT="66193" marB="6619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369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Frag</a:t>
                      </a:r>
                      <a:endParaRPr lang="en-US" sz="2400" b="1" dirty="0"/>
                    </a:p>
                  </a:txBody>
                  <a:tcPr marL="132387" marR="132387" marT="66193" marB="6619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Total number of times a trajectory is </a:t>
                      </a:r>
                      <a:r>
                        <a:rPr lang="en-US" sz="1500" b="1" dirty="0" smtClean="0"/>
                        <a:t>fragmented</a:t>
                      </a:r>
                      <a:r>
                        <a:rPr lang="en-US" sz="1500" dirty="0" smtClean="0"/>
                        <a:t> (i.e. interrupted during tracking)</a:t>
                      </a:r>
                      <a:endParaRPr lang="en-US" sz="1500" dirty="0"/>
                    </a:p>
                  </a:txBody>
                  <a:tcPr marL="132387" marR="132387" marT="66193" marB="6619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369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Hz</a:t>
                      </a:r>
                      <a:endParaRPr lang="en-US" sz="2400" b="1" dirty="0"/>
                    </a:p>
                  </a:txBody>
                  <a:tcPr marL="132387" marR="132387" marT="66193" marB="6619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Number of frames processed in one second</a:t>
                      </a:r>
                      <a:endParaRPr lang="en-US" sz="1500" dirty="0"/>
                    </a:p>
                  </a:txBody>
                  <a:tcPr marL="132387" marR="132387" marT="66193" marB="6619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70163" y="6368185"/>
            <a:ext cx="1672937" cy="3948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Higher</a:t>
            </a:r>
            <a:r>
              <a:rPr lang="en-US" dirty="0" smtClean="0">
                <a:solidFill>
                  <a:schemeClr val="tx1"/>
                </a:solidFill>
              </a:rPr>
              <a:t> is better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40973" y="6368185"/>
            <a:ext cx="1672937" cy="3948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Lower</a:t>
            </a:r>
            <a:r>
              <a:rPr lang="en-US" dirty="0" smtClean="0">
                <a:solidFill>
                  <a:schemeClr val="tx1"/>
                </a:solidFill>
              </a:rPr>
              <a:t> is better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70189" y="45383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Evaluation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75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45383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Analysis on Validation Set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49383" y="811530"/>
            <a:ext cx="8424428" cy="487334"/>
          </a:xfrm>
        </p:spPr>
        <p:txBody>
          <a:bodyPr>
            <a:normAutofit/>
          </a:bodyPr>
          <a:lstStyle/>
          <a:p>
            <a:r>
              <a:rPr lang="en-US" dirty="0" smtClean="0"/>
              <a:t>Number of templates in the history (K)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823542"/>
              </p:ext>
            </p:extLst>
          </p:nvPr>
        </p:nvGraphicFramePr>
        <p:xfrm>
          <a:off x="98473" y="1569023"/>
          <a:ext cx="8947054" cy="41148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4062"/>
                <a:gridCol w="1012874"/>
                <a:gridCol w="1012874"/>
                <a:gridCol w="1012874"/>
                <a:gridCol w="1012874"/>
                <a:gridCol w="1012874"/>
                <a:gridCol w="1012874"/>
                <a:gridCol w="1012874"/>
                <a:gridCol w="1012874"/>
              </a:tblGrid>
              <a:tr h="316524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u="none" strike="noStrike" dirty="0">
                          <a:effectLst/>
                        </a:rPr>
                        <a:t>K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u="none" strike="noStrike" dirty="0">
                          <a:effectLst/>
                        </a:rPr>
                        <a:t>MOTA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u="none" strike="noStrike" dirty="0">
                          <a:effectLst/>
                        </a:rPr>
                        <a:t>MOTP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u="none" strike="noStrike" dirty="0">
                          <a:effectLst/>
                        </a:rPr>
                        <a:t>MT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u="none" strike="noStrike" dirty="0">
                          <a:effectLst/>
                        </a:rPr>
                        <a:t>ML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u="none" strike="noStrike" dirty="0">
                          <a:effectLst/>
                        </a:rPr>
                        <a:t>FP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u="none" strike="noStrike" dirty="0">
                          <a:effectLst/>
                        </a:rPr>
                        <a:t>FN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u="none" strike="noStrike" dirty="0">
                          <a:effectLst/>
                        </a:rPr>
                        <a:t>IDS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u="none" strike="noStrike" dirty="0">
                          <a:effectLst/>
                        </a:rPr>
                        <a:t>Frag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16524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effectLst/>
                        </a:rPr>
                        <a:t>1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24.7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73.2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10.3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55.1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3,597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13,651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147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303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16524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effectLst/>
                        </a:rPr>
                        <a:t>2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25.7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73.5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9.8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53.4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3,548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13,485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121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349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16524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effectLst/>
                        </a:rPr>
                        <a:t>3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23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73.6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8.5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56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3,727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13,907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134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325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16524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effectLst/>
                        </a:rPr>
                        <a:t>4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26.3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73.9</a:t>
                      </a:r>
                      <a:endParaRPr lang="en-US" sz="19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9.8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53.8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3,191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13,726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91</a:t>
                      </a:r>
                      <a:endParaRPr lang="en-US" sz="19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300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16524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effectLst/>
                        </a:rPr>
                        <a:t>5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26.7</a:t>
                      </a:r>
                      <a:endParaRPr lang="en-US" sz="19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73.7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12</a:t>
                      </a:r>
                      <a:endParaRPr lang="en-US" sz="19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53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3,386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13,415</a:t>
                      </a:r>
                      <a:endParaRPr lang="en-US" sz="19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111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331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16524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effectLst/>
                        </a:rPr>
                        <a:t>6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19.5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73.7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5.6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68.8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3,393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14,920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269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321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16524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effectLst/>
                        </a:rPr>
                        <a:t>7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26.1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73.6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10.7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55.6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3,092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13,838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132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306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16524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effectLst/>
                        </a:rPr>
                        <a:t>8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25.8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73.8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10.7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55.6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3,221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13,785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122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305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16524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effectLst/>
                        </a:rPr>
                        <a:t>9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26.7</a:t>
                      </a:r>
                      <a:endParaRPr lang="en-US" sz="19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73.6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12</a:t>
                      </a:r>
                      <a:endParaRPr lang="en-US" sz="19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51.7</a:t>
                      </a:r>
                      <a:endParaRPr lang="en-US" sz="19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3,290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13,491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133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328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16524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effectLst/>
                        </a:rPr>
                        <a:t>10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26.6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73.8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9.8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55.1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2,691</a:t>
                      </a:r>
                      <a:endParaRPr lang="en-US" sz="19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14,130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123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276</a:t>
                      </a:r>
                      <a:endParaRPr lang="en-US" sz="19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16524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effectLst/>
                        </a:rPr>
                        <a:t>11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25.3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73.5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12</a:t>
                      </a:r>
                      <a:endParaRPr lang="en-US" sz="19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52.1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3,672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13,436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136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317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16524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u="none" strike="noStrike" dirty="0">
                          <a:effectLst/>
                        </a:rPr>
                        <a:t>12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24.8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73.4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11.5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55.6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3,637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13,585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139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321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27" marR="15827" marT="158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24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16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45383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Analysis on Validation Set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49383" y="811530"/>
            <a:ext cx="8424428" cy="487334"/>
          </a:xfrm>
        </p:spPr>
        <p:txBody>
          <a:bodyPr>
            <a:normAutofit/>
          </a:bodyPr>
          <a:lstStyle/>
          <a:p>
            <a:r>
              <a:rPr lang="en-US" dirty="0" smtClean="0"/>
              <a:t>Disabling different components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8910"/>
            <a:ext cx="9144001" cy="446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8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45383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Analysis on Validation Set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49383" y="811530"/>
            <a:ext cx="8424428" cy="487334"/>
          </a:xfrm>
        </p:spPr>
        <p:txBody>
          <a:bodyPr>
            <a:normAutofit/>
          </a:bodyPr>
          <a:lstStyle/>
          <a:p>
            <a:r>
              <a:rPr lang="en-US" dirty="0" smtClean="0"/>
              <a:t>Cross domain training and testing with MOTA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40" y="1296451"/>
            <a:ext cx="7448987" cy="532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7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45383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Tested Trackers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18209" y="988176"/>
            <a:ext cx="8801100" cy="5319107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DP NMS</a:t>
            </a:r>
            <a:r>
              <a:rPr lang="en-US" dirty="0"/>
              <a:t>: H. </a:t>
            </a:r>
            <a:r>
              <a:rPr lang="en-US" dirty="0" err="1"/>
              <a:t>Pirsiavash</a:t>
            </a:r>
            <a:r>
              <a:rPr lang="en-US" dirty="0"/>
              <a:t>, D. </a:t>
            </a:r>
            <a:r>
              <a:rPr lang="en-US" dirty="0" err="1"/>
              <a:t>Ramanan</a:t>
            </a:r>
            <a:r>
              <a:rPr lang="en-US" dirty="0"/>
              <a:t>, and C. C. </a:t>
            </a:r>
            <a:r>
              <a:rPr lang="en-US" dirty="0" smtClean="0"/>
              <a:t>Fowlkes, ‘</a:t>
            </a:r>
            <a:r>
              <a:rPr lang="en-US" dirty="0" smtClean="0">
                <a:solidFill>
                  <a:srgbClr val="7030A0"/>
                </a:solidFill>
              </a:rPr>
              <a:t>Globally-optimal </a:t>
            </a:r>
            <a:r>
              <a:rPr lang="en-US" dirty="0">
                <a:solidFill>
                  <a:srgbClr val="7030A0"/>
                </a:solidFill>
              </a:rPr>
              <a:t>greedy algorithms for tracking a variable number of </a:t>
            </a:r>
            <a:r>
              <a:rPr lang="en-US" dirty="0" smtClean="0">
                <a:solidFill>
                  <a:srgbClr val="7030A0"/>
                </a:solidFill>
              </a:rPr>
              <a:t>objects</a:t>
            </a:r>
            <a:r>
              <a:rPr lang="en-US" dirty="0" smtClean="0"/>
              <a:t>’, </a:t>
            </a:r>
            <a:r>
              <a:rPr lang="en-US" dirty="0" smtClean="0">
                <a:solidFill>
                  <a:srgbClr val="00B050"/>
                </a:solidFill>
              </a:rPr>
              <a:t>CVPR 2011</a:t>
            </a:r>
          </a:p>
          <a:p>
            <a:r>
              <a:rPr lang="en-US" b="1" dirty="0" smtClean="0"/>
              <a:t>TC ODAL</a:t>
            </a:r>
            <a:r>
              <a:rPr lang="en-US" dirty="0" smtClean="0"/>
              <a:t>: </a:t>
            </a:r>
            <a:r>
              <a:rPr lang="en-US" dirty="0"/>
              <a:t>S.-H. </a:t>
            </a:r>
            <a:r>
              <a:rPr lang="en-US" dirty="0" err="1"/>
              <a:t>Bae</a:t>
            </a:r>
            <a:r>
              <a:rPr lang="en-US" dirty="0"/>
              <a:t> and K.-J. Yoon, ‘</a:t>
            </a:r>
            <a:r>
              <a:rPr lang="en-US" dirty="0">
                <a:solidFill>
                  <a:srgbClr val="7030A0"/>
                </a:solidFill>
              </a:rPr>
              <a:t>Robust online multi-object tracking </a:t>
            </a:r>
            <a:r>
              <a:rPr lang="en-US" dirty="0" smtClean="0">
                <a:solidFill>
                  <a:srgbClr val="7030A0"/>
                </a:solidFill>
              </a:rPr>
              <a:t>based on </a:t>
            </a:r>
            <a:r>
              <a:rPr lang="en-US" dirty="0" err="1">
                <a:solidFill>
                  <a:srgbClr val="7030A0"/>
                </a:solidFill>
              </a:rPr>
              <a:t>tracklet</a:t>
            </a:r>
            <a:r>
              <a:rPr lang="en-US" dirty="0">
                <a:solidFill>
                  <a:srgbClr val="7030A0"/>
                </a:solidFill>
              </a:rPr>
              <a:t> conﬁdence and online discriminative appearance learning</a:t>
            </a:r>
            <a:r>
              <a:rPr lang="en-US" dirty="0"/>
              <a:t>’, </a:t>
            </a:r>
            <a:r>
              <a:rPr lang="en-US" dirty="0">
                <a:solidFill>
                  <a:srgbClr val="00B050"/>
                </a:solidFill>
              </a:rPr>
              <a:t>CVPR </a:t>
            </a:r>
            <a:r>
              <a:rPr lang="en-US" dirty="0" smtClean="0">
                <a:solidFill>
                  <a:srgbClr val="00B050"/>
                </a:solidFill>
              </a:rPr>
              <a:t>2014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b="1" dirty="0" smtClean="0"/>
              <a:t>TBD</a:t>
            </a:r>
            <a:r>
              <a:rPr lang="en-US" dirty="0" smtClean="0"/>
              <a:t>: </a:t>
            </a:r>
            <a:r>
              <a:rPr lang="de-DE" dirty="0"/>
              <a:t>A. Geiger, M. Lauer, C. Wojek, C. Stiller, and R. Urtasun</a:t>
            </a:r>
            <a:r>
              <a:rPr lang="en-US" dirty="0"/>
              <a:t>, ‘</a:t>
            </a:r>
            <a:r>
              <a:rPr lang="en-US" dirty="0">
                <a:solidFill>
                  <a:srgbClr val="7030A0"/>
                </a:solidFill>
              </a:rPr>
              <a:t>3d </a:t>
            </a:r>
            <a:r>
              <a:rPr lang="en-US" dirty="0" smtClean="0">
                <a:solidFill>
                  <a:srgbClr val="7030A0"/>
                </a:solidFill>
              </a:rPr>
              <a:t>trafﬁc scene </a:t>
            </a:r>
            <a:r>
              <a:rPr lang="en-US" dirty="0">
                <a:solidFill>
                  <a:srgbClr val="7030A0"/>
                </a:solidFill>
              </a:rPr>
              <a:t>understanding from movable platforms</a:t>
            </a:r>
            <a:r>
              <a:rPr lang="en-US" dirty="0"/>
              <a:t>’, </a:t>
            </a:r>
            <a:r>
              <a:rPr lang="en-US" dirty="0" smtClean="0">
                <a:solidFill>
                  <a:srgbClr val="00B050"/>
                </a:solidFill>
              </a:rPr>
              <a:t>TPAMI 2014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b="1" dirty="0" smtClean="0"/>
              <a:t>SMOT</a:t>
            </a:r>
            <a:r>
              <a:rPr lang="en-US" dirty="0"/>
              <a:t>: C. </a:t>
            </a:r>
            <a:r>
              <a:rPr lang="en-US" dirty="0" err="1"/>
              <a:t>Dicle</a:t>
            </a:r>
            <a:r>
              <a:rPr lang="en-US" dirty="0"/>
              <a:t>, O. I. Camps, and M. </a:t>
            </a:r>
            <a:r>
              <a:rPr lang="en-US" dirty="0" err="1"/>
              <a:t>Sznaier</a:t>
            </a:r>
            <a:r>
              <a:rPr lang="en-US" dirty="0"/>
              <a:t>, ‘</a:t>
            </a:r>
            <a:r>
              <a:rPr lang="en-US" dirty="0">
                <a:solidFill>
                  <a:srgbClr val="7030A0"/>
                </a:solidFill>
              </a:rPr>
              <a:t>The way they move: </a:t>
            </a:r>
            <a:r>
              <a:rPr lang="en-US" dirty="0" smtClean="0">
                <a:solidFill>
                  <a:srgbClr val="7030A0"/>
                </a:solidFill>
              </a:rPr>
              <a:t>Tracking multiple </a:t>
            </a:r>
            <a:r>
              <a:rPr lang="en-US" dirty="0">
                <a:solidFill>
                  <a:srgbClr val="7030A0"/>
                </a:solidFill>
              </a:rPr>
              <a:t>targets with similar appearance</a:t>
            </a:r>
            <a:r>
              <a:rPr lang="en-US" dirty="0"/>
              <a:t>’, </a:t>
            </a:r>
            <a:r>
              <a:rPr lang="en-US" dirty="0" smtClean="0">
                <a:solidFill>
                  <a:srgbClr val="00B050"/>
                </a:solidFill>
              </a:rPr>
              <a:t>ICCV 2013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b="1" dirty="0" smtClean="0"/>
              <a:t>RMOT</a:t>
            </a:r>
            <a:r>
              <a:rPr lang="en-US" dirty="0"/>
              <a:t>: J. H. Yoon, M.-H. Yang, J. Lim, and K.-J. Yoon, ‘</a:t>
            </a:r>
            <a:r>
              <a:rPr lang="en-US" dirty="0">
                <a:solidFill>
                  <a:srgbClr val="7030A0"/>
                </a:solidFill>
              </a:rPr>
              <a:t>Bayesian </a:t>
            </a:r>
            <a:r>
              <a:rPr lang="en-US" dirty="0" smtClean="0">
                <a:solidFill>
                  <a:srgbClr val="7030A0"/>
                </a:solidFill>
              </a:rPr>
              <a:t>multi-object </a:t>
            </a:r>
            <a:r>
              <a:rPr lang="en-US" dirty="0">
                <a:solidFill>
                  <a:srgbClr val="7030A0"/>
                </a:solidFill>
              </a:rPr>
              <a:t>tracking using motion context from multiple objects</a:t>
            </a:r>
            <a:r>
              <a:rPr lang="en-US" dirty="0"/>
              <a:t>’, </a:t>
            </a:r>
            <a:r>
              <a:rPr lang="en-US" dirty="0" smtClean="0">
                <a:solidFill>
                  <a:srgbClr val="00B050"/>
                </a:solidFill>
              </a:rPr>
              <a:t>WACV 2015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b="1" dirty="0" smtClean="0"/>
              <a:t>CEM</a:t>
            </a:r>
            <a:r>
              <a:rPr lang="en-US" dirty="0"/>
              <a:t>: A. Milan, S. Roth, and K. Schindler, ‘</a:t>
            </a:r>
            <a:r>
              <a:rPr lang="en-US" dirty="0">
                <a:solidFill>
                  <a:srgbClr val="7030A0"/>
                </a:solidFill>
              </a:rPr>
              <a:t>Continuous energy </a:t>
            </a:r>
            <a:r>
              <a:rPr lang="en-US" dirty="0" smtClean="0">
                <a:solidFill>
                  <a:srgbClr val="7030A0"/>
                </a:solidFill>
              </a:rPr>
              <a:t>minimization </a:t>
            </a:r>
            <a:r>
              <a:rPr lang="en-US" dirty="0">
                <a:solidFill>
                  <a:srgbClr val="7030A0"/>
                </a:solidFill>
              </a:rPr>
              <a:t>for </a:t>
            </a:r>
            <a:r>
              <a:rPr lang="en-US" dirty="0" err="1">
                <a:solidFill>
                  <a:srgbClr val="7030A0"/>
                </a:solidFill>
              </a:rPr>
              <a:t>multitarget</a:t>
            </a:r>
            <a:r>
              <a:rPr lang="en-US" dirty="0">
                <a:solidFill>
                  <a:srgbClr val="7030A0"/>
                </a:solidFill>
              </a:rPr>
              <a:t> tracking</a:t>
            </a:r>
            <a:r>
              <a:rPr lang="en-US" dirty="0"/>
              <a:t>’, </a:t>
            </a:r>
            <a:r>
              <a:rPr lang="en-US" dirty="0" smtClean="0">
                <a:solidFill>
                  <a:srgbClr val="00B050"/>
                </a:solidFill>
              </a:rPr>
              <a:t>TPAMI 2014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b="1" dirty="0" err="1" smtClean="0"/>
              <a:t>SegTrack</a:t>
            </a:r>
            <a:r>
              <a:rPr lang="en-US" dirty="0"/>
              <a:t>: A. Milan, L. Leal-</a:t>
            </a:r>
            <a:r>
              <a:rPr lang="en-US" dirty="0" err="1"/>
              <a:t>Taix´e</a:t>
            </a:r>
            <a:r>
              <a:rPr lang="en-US" dirty="0"/>
              <a:t>, K. Schindler, and I. Reid, ‘</a:t>
            </a:r>
            <a:r>
              <a:rPr lang="en-US" dirty="0">
                <a:solidFill>
                  <a:srgbClr val="7030A0"/>
                </a:solidFill>
              </a:rPr>
              <a:t>Joint tracking </a:t>
            </a:r>
            <a:r>
              <a:rPr lang="en-US" dirty="0" smtClean="0">
                <a:solidFill>
                  <a:srgbClr val="7030A0"/>
                </a:solidFill>
              </a:rPr>
              <a:t>and segmentation </a:t>
            </a:r>
            <a:r>
              <a:rPr lang="en-US" dirty="0">
                <a:solidFill>
                  <a:srgbClr val="7030A0"/>
                </a:solidFill>
              </a:rPr>
              <a:t>of multiple targets</a:t>
            </a:r>
            <a:r>
              <a:rPr lang="en-US" dirty="0"/>
              <a:t>’, </a:t>
            </a:r>
            <a:r>
              <a:rPr lang="en-US" dirty="0">
                <a:solidFill>
                  <a:srgbClr val="00B050"/>
                </a:solidFill>
              </a:rPr>
              <a:t>CVPR </a:t>
            </a:r>
            <a:r>
              <a:rPr lang="en-US" dirty="0" smtClean="0">
                <a:solidFill>
                  <a:srgbClr val="00B050"/>
                </a:solidFill>
              </a:rPr>
              <a:t>2015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b="1" dirty="0" err="1" smtClean="0"/>
              <a:t>MotiCon</a:t>
            </a:r>
            <a:r>
              <a:rPr lang="en-US" dirty="0"/>
              <a:t>: L. Leal-</a:t>
            </a:r>
            <a:r>
              <a:rPr lang="en-US" dirty="0" err="1"/>
              <a:t>Taix´e</a:t>
            </a:r>
            <a:r>
              <a:rPr lang="en-US" dirty="0"/>
              <a:t>, M. </a:t>
            </a:r>
            <a:r>
              <a:rPr lang="en-US" dirty="0" err="1"/>
              <a:t>Fenzi</a:t>
            </a:r>
            <a:r>
              <a:rPr lang="en-US" dirty="0"/>
              <a:t>, A. </a:t>
            </a:r>
            <a:r>
              <a:rPr lang="en-US" dirty="0" err="1"/>
              <a:t>Kuznetsova</a:t>
            </a:r>
            <a:r>
              <a:rPr lang="en-US" dirty="0"/>
              <a:t>, B. </a:t>
            </a:r>
            <a:r>
              <a:rPr lang="en-US" dirty="0" err="1"/>
              <a:t>Rosenhahn</a:t>
            </a:r>
            <a:r>
              <a:rPr lang="en-US" dirty="0"/>
              <a:t>, </a:t>
            </a:r>
            <a:r>
              <a:rPr lang="en-US" dirty="0" smtClean="0"/>
              <a:t>and S</a:t>
            </a:r>
            <a:r>
              <a:rPr lang="en-US" dirty="0"/>
              <a:t>. </a:t>
            </a:r>
            <a:r>
              <a:rPr lang="en-US" dirty="0" err="1"/>
              <a:t>Savarese</a:t>
            </a:r>
            <a:r>
              <a:rPr lang="en-US" dirty="0"/>
              <a:t>, ‘</a:t>
            </a:r>
            <a:r>
              <a:rPr lang="en-US" dirty="0">
                <a:solidFill>
                  <a:srgbClr val="7030A0"/>
                </a:solidFill>
              </a:rPr>
              <a:t>Learning an image-based motion context for </a:t>
            </a:r>
            <a:r>
              <a:rPr lang="en-US" dirty="0" smtClean="0">
                <a:solidFill>
                  <a:srgbClr val="7030A0"/>
                </a:solidFill>
              </a:rPr>
              <a:t>multiple people </a:t>
            </a:r>
            <a:r>
              <a:rPr lang="en-US" dirty="0">
                <a:solidFill>
                  <a:srgbClr val="7030A0"/>
                </a:solidFill>
              </a:rPr>
              <a:t>tracking</a:t>
            </a:r>
            <a:r>
              <a:rPr lang="en-US" dirty="0"/>
              <a:t>’, </a:t>
            </a:r>
            <a:r>
              <a:rPr lang="en-US" dirty="0">
                <a:solidFill>
                  <a:srgbClr val="00B050"/>
                </a:solidFill>
              </a:rPr>
              <a:t>CVPR </a:t>
            </a:r>
            <a:r>
              <a:rPr lang="en-US" dirty="0" smtClean="0">
                <a:solidFill>
                  <a:srgbClr val="00B050"/>
                </a:solidFill>
              </a:rPr>
              <a:t>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5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45383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18209" y="811529"/>
            <a:ext cx="8801100" cy="201479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MDP REL</a:t>
            </a:r>
            <a:r>
              <a:rPr lang="en-US" dirty="0"/>
              <a:t>: MDP Reinforcement </a:t>
            </a:r>
            <a:r>
              <a:rPr lang="en-US" dirty="0" smtClean="0"/>
              <a:t>Learning</a:t>
            </a:r>
            <a:endParaRPr lang="en-US" b="1" dirty="0" smtClean="0"/>
          </a:p>
          <a:p>
            <a:r>
              <a:rPr lang="en-US" b="1" dirty="0" smtClean="0"/>
              <a:t>MDP OFL</a:t>
            </a:r>
            <a:r>
              <a:rPr lang="en-US" dirty="0" smtClean="0"/>
              <a:t>: MDP Ofﬂine Learning</a:t>
            </a:r>
          </a:p>
          <a:p>
            <a:pPr lvl="1"/>
            <a:r>
              <a:rPr lang="en-US" dirty="0" smtClean="0"/>
              <a:t>Link detections using ground truth to form target trajectories</a:t>
            </a:r>
          </a:p>
          <a:p>
            <a:pPr lvl="1"/>
            <a:r>
              <a:rPr lang="en-US" dirty="0" smtClean="0"/>
              <a:t>Pairs of target and detection that should/should not be linked between adjacent frames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574771"/>
              </p:ext>
            </p:extLst>
          </p:nvPr>
        </p:nvGraphicFramePr>
        <p:xfrm>
          <a:off x="203282" y="2878285"/>
          <a:ext cx="8732895" cy="33827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0710"/>
                <a:gridCol w="1613053"/>
                <a:gridCol w="1680092"/>
                <a:gridCol w="969760"/>
                <a:gridCol w="969760"/>
                <a:gridCol w="969760"/>
                <a:gridCol w="969760"/>
              </a:tblGrid>
              <a:tr h="303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u="none" strike="noStrike" dirty="0">
                          <a:effectLst/>
                        </a:rPr>
                        <a:t>Tracker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effectLst/>
                        </a:rPr>
                        <a:t>Tracking Mode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effectLst/>
                        </a:rPr>
                        <a:t>Learning Mode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MOTA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MOTP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MT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ML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3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</a:rPr>
                        <a:t>DP NMS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Batch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N/A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14.5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70.8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6.00%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40.80%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3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</a:rPr>
                        <a:t>TC ODAL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Online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Online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15.1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70.5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3.20%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55.80%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3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TBD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Batch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Ofﬂine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15.9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70.9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6.40%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47.90%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3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SMOT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Batch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N/A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18.2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71.2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2.80%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54.80%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3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RMOT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Online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N/A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18.6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69.6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5.30%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53.30%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3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CEM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Batch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N/A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19.3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70.7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8.50%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46.50%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3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SegTrack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Batch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Ofﬂine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22.5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71.7</a:t>
                      </a:r>
                      <a:endParaRPr lang="en-US" sz="17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5.80%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63.90%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3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err="1">
                          <a:effectLst/>
                        </a:rPr>
                        <a:t>MotiCon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Batch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Ofﬂine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23.1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70.9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4.70%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52.00%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3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MDP OFL 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Online</a:t>
                      </a:r>
                      <a:endParaRPr lang="en-US" sz="1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Ofﬂine</a:t>
                      </a:r>
                      <a:endParaRPr lang="en-US" sz="1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30.1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71.6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10.40%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41.30%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03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MDP REL 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Online</a:t>
                      </a:r>
                      <a:endParaRPr lang="en-US" sz="1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Online</a:t>
                      </a:r>
                      <a:endParaRPr lang="en-US" sz="1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30.3</a:t>
                      </a:r>
                      <a:endParaRPr lang="en-US" sz="17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71.3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13.00</a:t>
                      </a:r>
                      <a:r>
                        <a:rPr lang="en-US" sz="1700" b="1" u="none" strike="noStrike" dirty="0">
                          <a:effectLst/>
                        </a:rPr>
                        <a:t>%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38.40</a:t>
                      </a:r>
                      <a:r>
                        <a:rPr lang="en-US" sz="1700" b="1" u="none" strike="noStrike" dirty="0">
                          <a:effectLst/>
                        </a:rPr>
                        <a:t>%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62" marR="15162" marT="151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283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10"/>
            <a:ext cx="7886700" cy="705875"/>
          </a:xfr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11529"/>
            <a:ext cx="7886700" cy="3737917"/>
          </a:xfrm>
        </p:spPr>
        <p:txBody>
          <a:bodyPr/>
          <a:lstStyle/>
          <a:p>
            <a:r>
              <a:rPr lang="en-US" dirty="0" smtClean="0"/>
              <a:t>Online Multi Object Tracking</a:t>
            </a:r>
          </a:p>
          <a:p>
            <a:r>
              <a:rPr lang="en-US" dirty="0" smtClean="0"/>
              <a:t>Detector and tracker working in parallel</a:t>
            </a:r>
          </a:p>
          <a:p>
            <a:r>
              <a:rPr lang="en-US" dirty="0" smtClean="0"/>
              <a:t>Target lifetime modeled as a Markov Decision Process (MDP)</a:t>
            </a:r>
          </a:p>
          <a:p>
            <a:r>
              <a:rPr lang="en-US" dirty="0" smtClean="0"/>
              <a:t>Reinforcement Learning used to learn similarity function for data association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243" y="3631533"/>
            <a:ext cx="5609951" cy="297940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7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20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45383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18209" y="811529"/>
            <a:ext cx="8801100" cy="201479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MDP REL</a:t>
            </a:r>
            <a:r>
              <a:rPr lang="en-US" dirty="0"/>
              <a:t>: MDP Reinforcement </a:t>
            </a:r>
            <a:r>
              <a:rPr lang="en-US" dirty="0" smtClean="0"/>
              <a:t>Learning</a:t>
            </a:r>
            <a:endParaRPr lang="en-US" b="1" dirty="0" smtClean="0"/>
          </a:p>
          <a:p>
            <a:r>
              <a:rPr lang="en-US" b="1" dirty="0" smtClean="0"/>
              <a:t>MDP OFL</a:t>
            </a:r>
            <a:r>
              <a:rPr lang="en-US" dirty="0" smtClean="0"/>
              <a:t>: MDP Ofﬂine Learning</a:t>
            </a:r>
          </a:p>
          <a:p>
            <a:pPr lvl="1"/>
            <a:r>
              <a:rPr lang="en-US" dirty="0" smtClean="0"/>
              <a:t>Link detections using ground truth to form target trajectories</a:t>
            </a:r>
          </a:p>
          <a:p>
            <a:pPr lvl="1"/>
            <a:r>
              <a:rPr lang="en-US" dirty="0" smtClean="0"/>
              <a:t>Pairs of target and detection that should/should not be linked between adjacent frames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922117"/>
              </p:ext>
            </p:extLst>
          </p:nvPr>
        </p:nvGraphicFramePr>
        <p:xfrm>
          <a:off x="778190" y="2826438"/>
          <a:ext cx="7534538" cy="3520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3946"/>
                <a:gridCol w="1773057"/>
                <a:gridCol w="893617"/>
                <a:gridCol w="841663"/>
                <a:gridCol w="737755"/>
                <a:gridCol w="862445"/>
                <a:gridCol w="852055"/>
              </a:tblGrid>
              <a:tr h="305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Tracker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effectLst/>
                        </a:rPr>
                        <a:t>Tracking Mode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FP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FN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IDS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Frag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Hz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5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effectLst/>
                        </a:rPr>
                        <a:t>DP NMS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Batch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13,171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34,814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4,537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3,090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444.8</a:t>
                      </a:r>
                      <a:endParaRPr lang="en-US" sz="18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5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effectLst/>
                        </a:rPr>
                        <a:t>TC ODAL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Online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12,970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38,538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637</a:t>
                      </a:r>
                      <a:endParaRPr lang="en-US" sz="18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1,716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5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TBD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Batch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14,943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34,777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1,939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1,963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5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SMOT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Batch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8,780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40,310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1,148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2,132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2.7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5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RMOT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Online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12,473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36,835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684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1,282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7.9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5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CEM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Batch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14,180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34,591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813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1,023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5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SegTrack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Batch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7,890</a:t>
                      </a:r>
                      <a:endParaRPr lang="en-US" sz="18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39,020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697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737</a:t>
                      </a:r>
                      <a:endParaRPr lang="en-US" sz="18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5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MotiCon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Batch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10,404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35,844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1,018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1,061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5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effectLst/>
                        </a:rPr>
                        <a:t>MDP OFL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Online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8,789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33,479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690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1,301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05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effectLst/>
                        </a:rPr>
                        <a:t>MDP REL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Online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9,717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32,422</a:t>
                      </a:r>
                      <a:endParaRPr lang="en-US" sz="18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680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1,500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90" marR="15290" marT="152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02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21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45383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99" y="2184459"/>
            <a:ext cx="9153399" cy="248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07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22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2644663"/>
            <a:ext cx="8203622" cy="1568674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 smtClean="0"/>
              <a:t>Thanks !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92185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10"/>
            <a:ext cx="7886700" cy="705875"/>
          </a:xfrm>
        </p:spPr>
        <p:txBody>
          <a:bodyPr/>
          <a:lstStyle/>
          <a:p>
            <a:pPr algn="ctr"/>
            <a:r>
              <a:rPr lang="en-US" dirty="0" smtClean="0"/>
              <a:t>Markov Decision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11529"/>
            <a:ext cx="7886700" cy="3737917"/>
          </a:xfrm>
        </p:spPr>
        <p:txBody>
          <a:bodyPr/>
          <a:lstStyle/>
          <a:p>
            <a:r>
              <a:rPr lang="en-US" dirty="0" smtClean="0"/>
              <a:t>Four states – active, tracked, lost, inactive</a:t>
            </a:r>
          </a:p>
          <a:p>
            <a:r>
              <a:rPr lang="en-US" dirty="0" smtClean="0"/>
              <a:t>Seven actions</a:t>
            </a:r>
          </a:p>
          <a:p>
            <a:r>
              <a:rPr lang="en-US" dirty="0" smtClean="0"/>
              <a:t>Deterministic Transition Function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193" y="2527084"/>
            <a:ext cx="5689615" cy="420894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5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10"/>
            <a:ext cx="7886700" cy="705875"/>
          </a:xfrm>
        </p:spPr>
        <p:txBody>
          <a:bodyPr/>
          <a:lstStyle/>
          <a:p>
            <a:pPr algn="ctr"/>
            <a:r>
              <a:rPr lang="en-US" dirty="0" smtClean="0"/>
              <a:t>Active State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11529"/>
            <a:ext cx="7886700" cy="6036405"/>
          </a:xfrm>
        </p:spPr>
        <p:txBody>
          <a:bodyPr>
            <a:normAutofit/>
          </a:bodyPr>
          <a:lstStyle/>
          <a:p>
            <a:r>
              <a:rPr lang="en-US" dirty="0" smtClean="0"/>
              <a:t>Initial state when an object is first detected</a:t>
            </a:r>
          </a:p>
          <a:p>
            <a:r>
              <a:rPr lang="en-US" dirty="0" smtClean="0"/>
              <a:t>Transition to </a:t>
            </a:r>
            <a:r>
              <a:rPr lang="en-US" b="1" dirty="0" smtClean="0"/>
              <a:t>tracked</a:t>
            </a:r>
            <a:r>
              <a:rPr lang="en-US" dirty="0" smtClean="0"/>
              <a:t> (a</a:t>
            </a:r>
            <a:r>
              <a:rPr lang="en-US" baseline="-25000" dirty="0" smtClean="0"/>
              <a:t>1</a:t>
            </a:r>
            <a:r>
              <a:rPr lang="en-US" dirty="0" smtClean="0"/>
              <a:t>) or </a:t>
            </a:r>
            <a:r>
              <a:rPr lang="en-US" b="1" dirty="0"/>
              <a:t>i</a:t>
            </a:r>
            <a:r>
              <a:rPr lang="en-US" b="1" dirty="0" smtClean="0"/>
              <a:t>nactive</a:t>
            </a:r>
            <a:r>
              <a:rPr lang="en-US" dirty="0" smtClean="0"/>
              <a:t> (a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Train binary </a:t>
            </a:r>
            <a:r>
              <a:rPr lang="en-US" b="1" dirty="0" smtClean="0"/>
              <a:t>SVM </a:t>
            </a:r>
            <a:r>
              <a:rPr lang="en-US" dirty="0" smtClean="0"/>
              <a:t>using a 5D feature vector:</a:t>
            </a:r>
          </a:p>
          <a:p>
            <a:pPr lvl="1"/>
            <a:r>
              <a:rPr lang="en-US" dirty="0" smtClean="0"/>
              <a:t>x, y coordinates, width, height, detection score</a:t>
            </a:r>
          </a:p>
          <a:p>
            <a:r>
              <a:rPr lang="en-US" dirty="0" smtClean="0"/>
              <a:t>Equivalent to learning reward function:</a:t>
            </a: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896" y="1741719"/>
            <a:ext cx="4336209" cy="3207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002" y="6264903"/>
            <a:ext cx="4177996" cy="38845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2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10"/>
            <a:ext cx="7886700" cy="705875"/>
          </a:xfrm>
        </p:spPr>
        <p:txBody>
          <a:bodyPr/>
          <a:lstStyle/>
          <a:p>
            <a:pPr algn="ctr"/>
            <a:r>
              <a:rPr lang="en-US" dirty="0" smtClean="0"/>
              <a:t>Tracked State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45" y="811530"/>
            <a:ext cx="8541327" cy="5544822"/>
          </a:xfrm>
        </p:spPr>
        <p:txBody>
          <a:bodyPr>
            <a:normAutofit/>
          </a:bodyPr>
          <a:lstStyle/>
          <a:p>
            <a:r>
              <a:rPr lang="en-US" dirty="0" smtClean="0"/>
              <a:t>An existing object that is visible in the current frame</a:t>
            </a:r>
          </a:p>
          <a:p>
            <a:r>
              <a:rPr lang="en-US" dirty="0" smtClean="0"/>
              <a:t>Remain </a:t>
            </a:r>
            <a:r>
              <a:rPr lang="en-US" b="1" dirty="0" smtClean="0"/>
              <a:t>tracked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a</a:t>
            </a:r>
            <a:r>
              <a:rPr lang="en-US" baseline="-25000" dirty="0" smtClean="0"/>
              <a:t>3</a:t>
            </a:r>
            <a:r>
              <a:rPr lang="en-US" dirty="0" smtClean="0"/>
              <a:t>) or transition to </a:t>
            </a:r>
            <a:r>
              <a:rPr lang="en-US" b="1" dirty="0" smtClean="0"/>
              <a:t>lost </a:t>
            </a:r>
            <a:r>
              <a:rPr lang="en-US" dirty="0" smtClean="0"/>
              <a:t>(a</a:t>
            </a:r>
            <a:r>
              <a:rPr lang="en-US" baseline="-25000" dirty="0" smtClean="0"/>
              <a:t>4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Decision depends on the tracking method used</a:t>
            </a:r>
          </a:p>
          <a:p>
            <a:pPr lvl="1"/>
            <a:r>
              <a:rPr lang="en-US" b="1" dirty="0" smtClean="0"/>
              <a:t>TLD</a:t>
            </a:r>
            <a:r>
              <a:rPr lang="en-US" baseline="30000" dirty="0" smtClean="0">
                <a:solidFill>
                  <a:srgbClr val="7030A0"/>
                </a:solidFill>
              </a:rPr>
              <a:t>[Kalal12]</a:t>
            </a:r>
            <a:r>
              <a:rPr lang="en-US" dirty="0" smtClean="0"/>
              <a:t> </a:t>
            </a:r>
            <a:r>
              <a:rPr lang="en-US" dirty="0" smtClean="0"/>
              <a:t>used here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751" y="1774122"/>
            <a:ext cx="4990499" cy="369176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758" y="6539237"/>
            <a:ext cx="7971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Z. </a:t>
            </a:r>
            <a:r>
              <a:rPr lang="en-US" sz="1400" dirty="0" err="1"/>
              <a:t>Kalal</a:t>
            </a:r>
            <a:r>
              <a:rPr lang="en-US" sz="1400" dirty="0"/>
              <a:t>, K. </a:t>
            </a:r>
            <a:r>
              <a:rPr lang="en-US" sz="1400" dirty="0" err="1"/>
              <a:t>Mikolajczyk</a:t>
            </a:r>
            <a:r>
              <a:rPr lang="en-US" sz="1400" dirty="0"/>
              <a:t>, and J. </a:t>
            </a:r>
            <a:r>
              <a:rPr lang="en-US" sz="1400" dirty="0" err="1"/>
              <a:t>Matas</a:t>
            </a:r>
            <a:r>
              <a:rPr lang="en-US" sz="1400" dirty="0"/>
              <a:t>, “</a:t>
            </a:r>
            <a:r>
              <a:rPr lang="en-US" sz="1400" dirty="0">
                <a:solidFill>
                  <a:srgbClr val="7030A0"/>
                </a:solidFill>
              </a:rPr>
              <a:t>Tracking-Learning-Detection</a:t>
            </a:r>
            <a:r>
              <a:rPr lang="en-US" sz="1400" dirty="0" smtClean="0"/>
              <a:t>,” TPAMI 2012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7853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189" y="14210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Tracked State Policy –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45" y="811530"/>
            <a:ext cx="8541327" cy="590994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Template represented by image patch under the bounding box</a:t>
            </a:r>
          </a:p>
          <a:p>
            <a:r>
              <a:rPr lang="en-US" b="1" dirty="0" smtClean="0"/>
              <a:t>Optical flow</a:t>
            </a:r>
            <a:r>
              <a:rPr lang="en-US" dirty="0" smtClean="0"/>
              <a:t> of densely uniformly sampled points in template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Iterative Lucas </a:t>
            </a:r>
            <a:r>
              <a:rPr lang="en-US" dirty="0" err="1" smtClean="0"/>
              <a:t>Kanade</a:t>
            </a:r>
            <a:r>
              <a:rPr lang="en-US" dirty="0" smtClean="0"/>
              <a:t> with Pyramids</a:t>
            </a:r>
          </a:p>
          <a:p>
            <a:r>
              <a:rPr lang="en-US" dirty="0" smtClean="0"/>
              <a:t>Forward - Backward (</a:t>
            </a:r>
            <a:r>
              <a:rPr lang="en-US" b="1" dirty="0" smtClean="0"/>
              <a:t>FB</a:t>
            </a:r>
            <a:r>
              <a:rPr lang="en-US" dirty="0" smtClean="0"/>
              <a:t>) estimation used to estimate stability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Patches </a:t>
            </a:r>
            <a:r>
              <a:rPr lang="en-US" dirty="0"/>
              <a:t>from all tracked frames are collected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Used as target </a:t>
            </a:r>
            <a:r>
              <a:rPr lang="en-US" b="1" dirty="0"/>
              <a:t>history </a:t>
            </a:r>
            <a:r>
              <a:rPr lang="en-US" dirty="0"/>
              <a:t>for data </a:t>
            </a:r>
            <a:r>
              <a:rPr lang="en-US" dirty="0" smtClean="0"/>
              <a:t>association</a:t>
            </a:r>
          </a:p>
          <a:p>
            <a:r>
              <a:rPr lang="en-US" b="1" dirty="0" smtClean="0"/>
              <a:t>Lazy</a:t>
            </a:r>
            <a:r>
              <a:rPr lang="en-US" dirty="0" smtClean="0"/>
              <a:t> update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Template updated only when target gets lost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9" y="3556214"/>
            <a:ext cx="9123221" cy="131059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3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45" y="1044806"/>
            <a:ext cx="8541327" cy="5676670"/>
          </a:xfrm>
        </p:spPr>
        <p:txBody>
          <a:bodyPr>
            <a:normAutofit/>
          </a:bodyPr>
          <a:lstStyle/>
          <a:p>
            <a:r>
              <a:rPr lang="en-US" dirty="0" smtClean="0"/>
              <a:t>2D feature vector used for decision making</a:t>
            </a:r>
          </a:p>
          <a:p>
            <a:r>
              <a:rPr lang="en-US" dirty="0" smtClean="0"/>
              <a:t>Median FB Error</a:t>
            </a:r>
          </a:p>
          <a:p>
            <a:pPr lvl="1"/>
            <a:r>
              <a:rPr lang="en-US" dirty="0" smtClean="0"/>
              <a:t>Euclidean distance between initial point and FB prediction</a:t>
            </a:r>
          </a:p>
          <a:p>
            <a:r>
              <a:rPr lang="en-US" dirty="0" smtClean="0"/>
              <a:t>Mean bounding box overlap between the target history and corresponding detections</a:t>
            </a:r>
          </a:p>
          <a:p>
            <a:pPr lvl="1"/>
            <a:r>
              <a:rPr lang="en-US" dirty="0" smtClean="0"/>
              <a:t>Optical flow can continue tracking false detections</a:t>
            </a:r>
          </a:p>
          <a:p>
            <a:pPr lvl="1"/>
            <a:r>
              <a:rPr lang="en-US" dirty="0" smtClean="0"/>
              <a:t>False objects cannot be detected consistently</a:t>
            </a:r>
            <a:endParaRPr lang="en-US" dirty="0"/>
          </a:p>
          <a:p>
            <a:r>
              <a:rPr lang="en-US" dirty="0" smtClean="0"/>
              <a:t>Equivalent reward function: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469" y="4716783"/>
            <a:ext cx="6283063" cy="110680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14210"/>
            <a:ext cx="9144000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Tracked State Policy – Decision Making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0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10"/>
            <a:ext cx="7886700" cy="705875"/>
          </a:xfrm>
        </p:spPr>
        <p:txBody>
          <a:bodyPr/>
          <a:lstStyle/>
          <a:p>
            <a:pPr algn="ctr"/>
            <a:r>
              <a:rPr lang="en-US" dirty="0" smtClean="0"/>
              <a:t>Lost State Policy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955" y="811530"/>
                <a:ext cx="9019309" cy="554482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Target is occluded or goes out of view of the camera</a:t>
                </a:r>
              </a:p>
              <a:p>
                <a:r>
                  <a:rPr lang="en-US" dirty="0" smtClean="0"/>
                  <a:t>Remain </a:t>
                </a:r>
                <a:r>
                  <a:rPr lang="en-US" b="1" dirty="0" smtClean="0"/>
                  <a:t>lost</a:t>
                </a:r>
                <a:r>
                  <a:rPr lang="en-US" dirty="0" smtClean="0"/>
                  <a:t> (a</a:t>
                </a:r>
                <a:r>
                  <a:rPr lang="en-US" baseline="-25000" dirty="0" smtClean="0"/>
                  <a:t>5</a:t>
                </a:r>
                <a:r>
                  <a:rPr lang="en-US" dirty="0" smtClean="0"/>
                  <a:t>) or transition to </a:t>
                </a:r>
                <a:r>
                  <a:rPr lang="en-US" b="1" dirty="0" smtClean="0"/>
                  <a:t>tracked </a:t>
                </a:r>
                <a:r>
                  <a:rPr lang="en-US" dirty="0" smtClean="0"/>
                  <a:t>(a</a:t>
                </a:r>
                <a:r>
                  <a:rPr lang="en-US" baseline="-25000" dirty="0" smtClean="0"/>
                  <a:t>6</a:t>
                </a:r>
                <a:r>
                  <a:rPr lang="en-US" dirty="0" smtClean="0"/>
                  <a:t>) or </a:t>
                </a:r>
                <a:r>
                  <a:rPr lang="en-US" b="1" dirty="0" smtClean="0"/>
                  <a:t>inactive</a:t>
                </a:r>
                <a:r>
                  <a:rPr lang="en-US" dirty="0" smtClean="0"/>
                  <a:t> (a</a:t>
                </a:r>
                <a:r>
                  <a:rPr lang="en-US" baseline="-25000" dirty="0" smtClean="0"/>
                  <a:t>7</a:t>
                </a:r>
                <a:r>
                  <a:rPr lang="en-US" dirty="0" smtClean="0"/>
                  <a:t>) 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Inactive if lost for more than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𝐿𝑜𝑠𝑡</m:t>
                        </m:r>
                      </m:sub>
                    </m:sSub>
                  </m:oMath>
                </a14:m>
                <a:r>
                  <a:rPr lang="en-US" dirty="0" smtClean="0"/>
                  <a:t> frames</a:t>
                </a:r>
              </a:p>
              <a:p>
                <a:r>
                  <a:rPr lang="en-US" dirty="0" smtClean="0"/>
                  <a:t>Data association used for deciding between lost and tracked</a:t>
                </a:r>
              </a:p>
              <a:p>
                <a:pPr lvl="1"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955" y="811530"/>
                <a:ext cx="9019309" cy="5544822"/>
              </a:xfrm>
              <a:blipFill rotWithShape="0">
                <a:blip r:embed="rId3"/>
                <a:stretch>
                  <a:fillRect l="-1217" t="-1758" r="-1420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420" y="1776850"/>
            <a:ext cx="4255161" cy="320234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2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5863" y="811529"/>
                <a:ext cx="8863445" cy="603640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Soft margin binary SVM classifier used to generate similarity between target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and detection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SVM is trained using RL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Use existing classifier to track objects on training sequences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Update whenever it makes a mistake in data association </a:t>
                </a:r>
              </a:p>
              <a:p>
                <a:r>
                  <a:rPr lang="en-US" dirty="0" smtClean="0"/>
                  <a:t>Two types of mistakes: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Target is incorrectly associated to a detection - add as </a:t>
                </a:r>
                <a:r>
                  <a:rPr lang="en-US" b="1" dirty="0" smtClean="0"/>
                  <a:t>negative</a:t>
                </a:r>
                <a:r>
                  <a:rPr lang="en-US" dirty="0" smtClean="0"/>
                  <a:t> training example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Target is not associated with any detection but is visible and detected correctly –  add as </a:t>
                </a:r>
                <a:r>
                  <a:rPr lang="en-US" b="1" dirty="0" smtClean="0"/>
                  <a:t>positive</a:t>
                </a:r>
                <a:r>
                  <a:rPr lang="en-US" dirty="0" smtClean="0"/>
                  <a:t> training example</a:t>
                </a:r>
              </a:p>
              <a:p>
                <a:r>
                  <a:rPr lang="en-US" dirty="0" smtClean="0"/>
                  <a:t>Equivalent reward function:</a:t>
                </a:r>
              </a:p>
              <a:p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863" y="811529"/>
                <a:ext cx="8863445" cy="6036405"/>
              </a:xfrm>
              <a:blipFill rotWithShape="0">
                <a:blip r:embed="rId3"/>
                <a:stretch>
                  <a:fillRect l="-1238" t="-1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9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14210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Lost State Policy – Data Association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109" y="1685483"/>
            <a:ext cx="3449782" cy="453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42" y="5994163"/>
            <a:ext cx="5569117" cy="69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3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949</TotalTime>
  <Words>2045</Words>
  <Application>Microsoft Office PowerPoint</Application>
  <PresentationFormat>On-screen Show (4:3)</PresentationFormat>
  <Paragraphs>491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Courier New</vt:lpstr>
      <vt:lpstr>Office Theme</vt:lpstr>
      <vt:lpstr>Learning to Track: Online Multi-object Tracking by Decision Making</vt:lpstr>
      <vt:lpstr>Introduction</vt:lpstr>
      <vt:lpstr>Markov Decision Process</vt:lpstr>
      <vt:lpstr>Active State Policy</vt:lpstr>
      <vt:lpstr>Tracked State Policy</vt:lpstr>
      <vt:lpstr>Tracked State Policy – Tracking</vt:lpstr>
      <vt:lpstr>Tracked State Policy – Decision Making</vt:lpstr>
      <vt:lpstr>Lost State Policy</vt:lpstr>
      <vt:lpstr>Lost State Policy – Data Association</vt:lpstr>
      <vt:lpstr>Lost State Policy – Features</vt:lpstr>
      <vt:lpstr>Lost State Policy – RL Algorithm</vt:lpstr>
      <vt:lpstr>Overall MDP Tracking Algorithm</vt:lpstr>
      <vt:lpstr>Datasets</vt:lpstr>
      <vt:lpstr>Evaluation Metrics</vt:lpstr>
      <vt:lpstr>Analysis on Validation Set</vt:lpstr>
      <vt:lpstr>Analysis on Validation Set</vt:lpstr>
      <vt:lpstr>Analysis on Validation Set</vt:lpstr>
      <vt:lpstr>Tested Trackers</vt:lpstr>
      <vt:lpstr>Results</vt:lpstr>
      <vt:lpstr>Results</vt:lpstr>
      <vt:lpstr>Results</vt:lpstr>
      <vt:lpstr>Thanks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to Track: Online Multi-object Tracking by Decision Making</dc:title>
  <dc:creator>Tommy</dc:creator>
  <cp:lastModifiedBy>Tommy</cp:lastModifiedBy>
  <cp:revision>287</cp:revision>
  <dcterms:created xsi:type="dcterms:W3CDTF">2017-05-21T11:55:46Z</dcterms:created>
  <dcterms:modified xsi:type="dcterms:W3CDTF">2017-05-22T15:24:46Z</dcterms:modified>
</cp:coreProperties>
</file>