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7548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960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54F73-37E7-4083-932F-08661857F0A2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C9E6B6E-FA5D-476E-AC4E-39D06F35B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FC5-FFB8-415B-9ECF-61A6538A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414C-0CA3-4FAA-824E-D0EABE96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MEMBERS</a:t>
            </a:r>
          </a:p>
          <a:p>
            <a:pPr marL="514350" indent="-514350">
              <a:buAutoNum type="arabicPeriod"/>
            </a:pPr>
            <a:r>
              <a:rPr lang="en-US" sz="2400" dirty="0"/>
              <a:t>Russel </a:t>
            </a:r>
            <a:r>
              <a:rPr lang="en-US" sz="2400" dirty="0" err="1"/>
              <a:t>Gutierres</a:t>
            </a:r>
            <a:r>
              <a:rPr lang="en-US" sz="2400" dirty="0"/>
              <a:t> – Technical Audit Supervisor</a:t>
            </a:r>
          </a:p>
          <a:p>
            <a:pPr marL="514350" indent="-514350">
              <a:buAutoNum type="arabicPeriod"/>
            </a:pPr>
            <a:r>
              <a:rPr lang="en-US" sz="2400" dirty="0"/>
              <a:t>EJ </a:t>
            </a:r>
            <a:r>
              <a:rPr lang="en-US" sz="2400" dirty="0" err="1"/>
              <a:t>Bato</a:t>
            </a:r>
            <a:r>
              <a:rPr lang="en-US" sz="2400" dirty="0"/>
              <a:t>- I.T. Supervisor</a:t>
            </a:r>
          </a:p>
          <a:p>
            <a:pPr marL="514350" indent="-514350">
              <a:buAutoNum type="arabicPeriod"/>
            </a:pPr>
            <a:r>
              <a:rPr lang="en-US" sz="2400" dirty="0"/>
              <a:t>Janice Marquez- Purchasing Supervisor (VSH)</a:t>
            </a:r>
          </a:p>
          <a:p>
            <a:pPr marL="514350" indent="-514350">
              <a:buAutoNum type="arabicPeriod"/>
            </a:pPr>
            <a:r>
              <a:rPr lang="en-US" sz="2400" dirty="0"/>
              <a:t>Maqui Flora- Accounting Supervisor  (Construction Group)</a:t>
            </a:r>
          </a:p>
          <a:p>
            <a:pPr marL="514350" indent="-514350">
              <a:buAutoNum type="arabicPeriod"/>
            </a:pPr>
            <a:r>
              <a:rPr lang="en-US" sz="2400" dirty="0"/>
              <a:t>Kimberly </a:t>
            </a:r>
            <a:r>
              <a:rPr lang="en-US" sz="2400" dirty="0" err="1"/>
              <a:t>Carolino</a:t>
            </a:r>
            <a:r>
              <a:rPr lang="en-US" sz="2400" dirty="0"/>
              <a:t>- Asst. Manager (Admin Dept.)</a:t>
            </a:r>
          </a:p>
          <a:p>
            <a:pPr marL="514350" indent="-514350">
              <a:buAutoNum type="arabicPeriod"/>
            </a:pPr>
            <a:r>
              <a:rPr lang="en-US" sz="2400" dirty="0"/>
              <a:t>Jane </a:t>
            </a:r>
            <a:r>
              <a:rPr lang="en-US" sz="2400" dirty="0" err="1"/>
              <a:t>Pama</a:t>
            </a:r>
            <a:r>
              <a:rPr lang="en-US" sz="2400" dirty="0"/>
              <a:t> – Leasing Supervisor – Commercial Dept.)</a:t>
            </a:r>
          </a:p>
          <a:p>
            <a:pPr marL="514350" indent="-514350">
              <a:buAutoNum type="arabicPeriod"/>
            </a:pPr>
            <a:r>
              <a:rPr lang="en-US" sz="2400" dirty="0" err="1"/>
              <a:t>Lithon</a:t>
            </a:r>
            <a:r>
              <a:rPr lang="en-US" sz="2400" dirty="0"/>
              <a:t> </a:t>
            </a:r>
            <a:r>
              <a:rPr lang="en-US" sz="2400" dirty="0" err="1"/>
              <a:t>Tugelida</a:t>
            </a:r>
            <a:r>
              <a:rPr lang="en-US" sz="2400" dirty="0"/>
              <a:t>- Property Manager (Pro Value)</a:t>
            </a:r>
          </a:p>
          <a:p>
            <a:pPr marL="514350" indent="-514350">
              <a:buAutoNum type="arabicPeriod"/>
            </a:pPr>
            <a:r>
              <a:rPr lang="en-US" sz="2400" dirty="0"/>
              <a:t>Catherine Natural- After Sales Dept. Supervisor</a:t>
            </a:r>
          </a:p>
          <a:p>
            <a:pPr marL="514350" indent="-514350">
              <a:buAutoNum type="arabicPeriod"/>
            </a:pPr>
            <a:r>
              <a:rPr lang="en-US" sz="2400" dirty="0"/>
              <a:t>Nikki </a:t>
            </a:r>
            <a:r>
              <a:rPr lang="en-US" sz="2400" dirty="0" err="1"/>
              <a:t>Deogracias</a:t>
            </a:r>
            <a:r>
              <a:rPr lang="en-US" sz="2400" dirty="0"/>
              <a:t>- Account Manager (VSH)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91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6A4CDE-8BBC-42CB-BA34-243577A7AF2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71430" y="3413464"/>
            <a:ext cx="8469297" cy="15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0F11F47D-EF05-4AD7-A4FF-3C9242B0B281}"/>
              </a:ext>
            </a:extLst>
          </p:cNvPr>
          <p:cNvSpPr/>
          <p:nvPr/>
        </p:nvSpPr>
        <p:spPr>
          <a:xfrm>
            <a:off x="8940727" y="1722268"/>
            <a:ext cx="3071673" cy="338239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DA532-E4DD-4EAE-BC15-7808DCA14736}"/>
              </a:ext>
            </a:extLst>
          </p:cNvPr>
          <p:cNvCxnSpPr>
            <a:cxnSpLocks/>
          </p:cNvCxnSpPr>
          <p:nvPr/>
        </p:nvCxnSpPr>
        <p:spPr>
          <a:xfrm>
            <a:off x="4956581" y="1216241"/>
            <a:ext cx="1402672" cy="20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90ADC6-8CC9-4B27-BC00-5E9169899D72}"/>
              </a:ext>
            </a:extLst>
          </p:cNvPr>
          <p:cNvCxnSpPr>
            <a:cxnSpLocks/>
          </p:cNvCxnSpPr>
          <p:nvPr/>
        </p:nvCxnSpPr>
        <p:spPr>
          <a:xfrm>
            <a:off x="2087732" y="1216241"/>
            <a:ext cx="1402672" cy="20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C8AE4B-6DD4-49C5-AC76-F7FA02046F09}"/>
              </a:ext>
            </a:extLst>
          </p:cNvPr>
          <p:cNvCxnSpPr>
            <a:cxnSpLocks/>
          </p:cNvCxnSpPr>
          <p:nvPr/>
        </p:nvCxnSpPr>
        <p:spPr>
          <a:xfrm flipV="1">
            <a:off x="4885559" y="3548848"/>
            <a:ext cx="1473694" cy="182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259309-EA15-4E4E-871F-04DD3EAB53DC}"/>
              </a:ext>
            </a:extLst>
          </p:cNvPr>
          <p:cNvCxnSpPr>
            <a:cxnSpLocks/>
          </p:cNvCxnSpPr>
          <p:nvPr/>
        </p:nvCxnSpPr>
        <p:spPr>
          <a:xfrm flipV="1">
            <a:off x="2016710" y="3548848"/>
            <a:ext cx="1473694" cy="182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936D3A-1AD6-44F9-BED9-543AAB85F3EC}"/>
              </a:ext>
            </a:extLst>
          </p:cNvPr>
          <p:cNvSpPr txBox="1"/>
          <p:nvPr/>
        </p:nvSpPr>
        <p:spPr>
          <a:xfrm>
            <a:off x="943480" y="1873904"/>
            <a:ext cx="169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MARKET &amp; </a:t>
            </a:r>
          </a:p>
          <a:p>
            <a:pPr algn="ctr"/>
            <a:r>
              <a:rPr lang="en-US" u="sng" dirty="0"/>
              <a:t>ENVIRONMENT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6CFCA2-BB9F-47C5-827D-956D0B2FEF5E}"/>
              </a:ext>
            </a:extLst>
          </p:cNvPr>
          <p:cNvSpPr txBox="1"/>
          <p:nvPr/>
        </p:nvSpPr>
        <p:spPr>
          <a:xfrm>
            <a:off x="691718" y="3686775"/>
            <a:ext cx="1954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Store Location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7B0991-86EE-4917-A6E6-1071D2E8C341}"/>
              </a:ext>
            </a:extLst>
          </p:cNvPr>
          <p:cNvCxnSpPr>
            <a:cxnSpLocks/>
          </p:cNvCxnSpPr>
          <p:nvPr/>
        </p:nvCxnSpPr>
        <p:spPr>
          <a:xfrm>
            <a:off x="2554548" y="3901504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744CA1-3BAE-417C-B0FD-0BFC7E9D7773}"/>
              </a:ext>
            </a:extLst>
          </p:cNvPr>
          <p:cNvSpPr txBox="1"/>
          <p:nvPr/>
        </p:nvSpPr>
        <p:spPr>
          <a:xfrm>
            <a:off x="342530" y="4781494"/>
            <a:ext cx="153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Financial Growth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F12C32-1007-48DD-83B0-E82E72CFFE94}"/>
              </a:ext>
            </a:extLst>
          </p:cNvPr>
          <p:cNvSpPr txBox="1"/>
          <p:nvPr/>
        </p:nvSpPr>
        <p:spPr>
          <a:xfrm>
            <a:off x="3278170" y="1813876"/>
            <a:ext cx="2172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PEOPLE</a:t>
            </a:r>
          </a:p>
          <a:p>
            <a:pPr algn="ctr"/>
            <a:r>
              <a:rPr lang="en-US" u="sng" dirty="0"/>
              <a:t>(THE MANAGEMENT &amp; EMPLOYEES)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2D42C-CA7A-48FB-8FFC-A6ED53D60B77}"/>
              </a:ext>
            </a:extLst>
          </p:cNvPr>
          <p:cNvSpPr txBox="1"/>
          <p:nvPr/>
        </p:nvSpPr>
        <p:spPr>
          <a:xfrm>
            <a:off x="9229894" y="2788756"/>
            <a:ext cx="2018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IMMEDIATE IMPLEMENTATION OF NEW POLICIES AND PROCEDURES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809551-B41A-49D5-B369-3B89654F1A65}"/>
              </a:ext>
            </a:extLst>
          </p:cNvPr>
          <p:cNvSpPr txBox="1"/>
          <p:nvPr/>
        </p:nvSpPr>
        <p:spPr>
          <a:xfrm>
            <a:off x="2713281" y="4348494"/>
            <a:ext cx="247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Personalities/</a:t>
            </a:r>
          </a:p>
          <a:p>
            <a:pPr algn="ctr"/>
            <a:r>
              <a:rPr lang="en-US" sz="1600" dirty="0"/>
              <a:t>Characters</a:t>
            </a:r>
            <a:br>
              <a:rPr lang="en-US" sz="1600" dirty="0"/>
            </a:br>
            <a:r>
              <a:rPr lang="en-US" sz="1600" dirty="0"/>
              <a:t>(Attitude and Behavior)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556F22-3A94-43F9-8E1B-FF9F2954E719}"/>
              </a:ext>
            </a:extLst>
          </p:cNvPr>
          <p:cNvSpPr txBox="1"/>
          <p:nvPr/>
        </p:nvSpPr>
        <p:spPr>
          <a:xfrm>
            <a:off x="387721" y="4056107"/>
            <a:ext cx="186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Foot Traffic or Reduced Market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013222-72DD-423F-ABF7-C48DE3823078}"/>
              </a:ext>
            </a:extLst>
          </p:cNvPr>
          <p:cNvCxnSpPr>
            <a:cxnSpLocks/>
          </p:cNvCxnSpPr>
          <p:nvPr/>
        </p:nvCxnSpPr>
        <p:spPr>
          <a:xfrm>
            <a:off x="2151134" y="4349737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E536CF-BED6-47B4-81D8-70C8A6B8AAC1}"/>
              </a:ext>
            </a:extLst>
          </p:cNvPr>
          <p:cNvCxnSpPr>
            <a:cxnSpLocks/>
          </p:cNvCxnSpPr>
          <p:nvPr/>
        </p:nvCxnSpPr>
        <p:spPr>
          <a:xfrm>
            <a:off x="1720824" y="4950371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2B19DD-7E1E-437D-B6B7-76EC7C2D2405}"/>
              </a:ext>
            </a:extLst>
          </p:cNvPr>
          <p:cNvCxnSpPr>
            <a:cxnSpLocks/>
          </p:cNvCxnSpPr>
          <p:nvPr/>
        </p:nvCxnSpPr>
        <p:spPr>
          <a:xfrm>
            <a:off x="4719199" y="4649823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3BA5CF-5392-4A2C-84C2-7FF3946CC29C}"/>
              </a:ext>
            </a:extLst>
          </p:cNvPr>
          <p:cNvSpPr txBox="1"/>
          <p:nvPr/>
        </p:nvSpPr>
        <p:spPr>
          <a:xfrm>
            <a:off x="3883758" y="3707125"/>
            <a:ext cx="169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Culture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477A5D-3FA0-45F5-9527-C25D4AF44452}"/>
              </a:ext>
            </a:extLst>
          </p:cNvPr>
          <p:cNvCxnSpPr>
            <a:cxnSpLocks/>
          </p:cNvCxnSpPr>
          <p:nvPr/>
        </p:nvCxnSpPr>
        <p:spPr>
          <a:xfrm>
            <a:off x="5283973" y="3887823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CE20D2-4CEF-4B80-9B58-5DC7A4505579}"/>
              </a:ext>
            </a:extLst>
          </p:cNvPr>
          <p:cNvCxnSpPr>
            <a:cxnSpLocks/>
          </p:cNvCxnSpPr>
          <p:nvPr/>
        </p:nvCxnSpPr>
        <p:spPr>
          <a:xfrm>
            <a:off x="7476740" y="1252099"/>
            <a:ext cx="1402672" cy="2077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4F1539-B732-475D-9469-1E9CA8DD65A9}"/>
              </a:ext>
            </a:extLst>
          </p:cNvPr>
          <p:cNvCxnSpPr>
            <a:cxnSpLocks/>
          </p:cNvCxnSpPr>
          <p:nvPr/>
        </p:nvCxnSpPr>
        <p:spPr>
          <a:xfrm flipV="1">
            <a:off x="7405718" y="3584706"/>
            <a:ext cx="1473694" cy="1822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60194F-6056-4DAA-8439-4E572DBD9319}"/>
              </a:ext>
            </a:extLst>
          </p:cNvPr>
          <p:cNvSpPr txBox="1"/>
          <p:nvPr/>
        </p:nvSpPr>
        <p:spPr>
          <a:xfrm>
            <a:off x="6408098" y="1921454"/>
            <a:ext cx="153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BUSINESS</a:t>
            </a:r>
          </a:p>
          <a:p>
            <a:pPr algn="ctr"/>
            <a:r>
              <a:rPr lang="en-US" u="sng" dirty="0"/>
              <a:t>PROCESSES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797D04-C717-41DC-BF74-A9012C8F92DE}"/>
              </a:ext>
            </a:extLst>
          </p:cNvPr>
          <p:cNvCxnSpPr>
            <a:cxnSpLocks/>
          </p:cNvCxnSpPr>
          <p:nvPr/>
        </p:nvCxnSpPr>
        <p:spPr>
          <a:xfrm>
            <a:off x="7804132" y="3923681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6D943A-C886-40E8-964E-F16544AE6F41}"/>
              </a:ext>
            </a:extLst>
          </p:cNvPr>
          <p:cNvSpPr txBox="1"/>
          <p:nvPr/>
        </p:nvSpPr>
        <p:spPr>
          <a:xfrm>
            <a:off x="6258150" y="3722365"/>
            <a:ext cx="169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DCDD58-72D5-4798-B00B-2C305EBA444A}"/>
              </a:ext>
            </a:extLst>
          </p:cNvPr>
          <p:cNvSpPr txBox="1"/>
          <p:nvPr/>
        </p:nvSpPr>
        <p:spPr>
          <a:xfrm>
            <a:off x="6404454" y="3731509"/>
            <a:ext cx="169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D0B625-BB0B-4887-BA5A-D5212C9084AB}"/>
              </a:ext>
            </a:extLst>
          </p:cNvPr>
          <p:cNvSpPr txBox="1"/>
          <p:nvPr/>
        </p:nvSpPr>
        <p:spPr>
          <a:xfrm>
            <a:off x="6245056" y="3713228"/>
            <a:ext cx="169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Not adaptable to change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D7455D-D36A-419F-BF79-9F52E20A7C9B}"/>
              </a:ext>
            </a:extLst>
          </p:cNvPr>
          <p:cNvSpPr txBox="1"/>
          <p:nvPr/>
        </p:nvSpPr>
        <p:spPr>
          <a:xfrm>
            <a:off x="5711656" y="4395980"/>
            <a:ext cx="169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2E7B61-DC65-436E-999B-3934B24DB931}"/>
              </a:ext>
            </a:extLst>
          </p:cNvPr>
          <p:cNvSpPr txBox="1"/>
          <p:nvPr/>
        </p:nvSpPr>
        <p:spPr>
          <a:xfrm>
            <a:off x="1039072" y="308612"/>
            <a:ext cx="332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FISHBONE DIAGRAM</a:t>
            </a:r>
            <a:endParaRPr lang="en-US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9E100E-FC90-4C9D-A75A-8621C84F4137}"/>
              </a:ext>
            </a:extLst>
          </p:cNvPr>
          <p:cNvSpPr txBox="1"/>
          <p:nvPr/>
        </p:nvSpPr>
        <p:spPr>
          <a:xfrm>
            <a:off x="5769925" y="4495777"/>
            <a:ext cx="1693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C76AB3-5EC7-4516-B9B4-71208B99D3B2}"/>
              </a:ext>
            </a:extLst>
          </p:cNvPr>
          <p:cNvCxnSpPr>
            <a:cxnSpLocks/>
          </p:cNvCxnSpPr>
          <p:nvPr/>
        </p:nvCxnSpPr>
        <p:spPr>
          <a:xfrm>
            <a:off x="7244107" y="4700840"/>
            <a:ext cx="380904" cy="1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2B7D720-0B20-445F-9923-525DEEC35916}"/>
              </a:ext>
            </a:extLst>
          </p:cNvPr>
          <p:cNvSpPr txBox="1"/>
          <p:nvPr/>
        </p:nvSpPr>
        <p:spPr>
          <a:xfrm>
            <a:off x="9017755" y="5179491"/>
            <a:ext cx="314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-Continuous Sales Regression</a:t>
            </a:r>
          </a:p>
          <a:p>
            <a:r>
              <a:rPr lang="en-US" sz="1600" dirty="0"/>
              <a:t>-Complacency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2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FC5-FFB8-415B-9ECF-61A6538A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ON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414C-0CA3-4FAA-824E-D0EABE96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1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BASIS OF THE RECOMMENDATION</a:t>
            </a:r>
          </a:p>
          <a:p>
            <a:pPr marL="0" indent="0">
              <a:buNone/>
            </a:pPr>
            <a:r>
              <a:rPr lang="en-US" sz="2400" dirty="0"/>
              <a:t>1. BUSINESS PROCESSES</a:t>
            </a:r>
          </a:p>
          <a:p>
            <a:pPr marL="0" indent="0">
              <a:buNone/>
            </a:pPr>
            <a:r>
              <a:rPr lang="en-US" sz="2400" dirty="0"/>
              <a:t>2. PEOPLE (THE MANAGEMENT AND EMPLOYEES)</a:t>
            </a:r>
          </a:p>
          <a:p>
            <a:pPr marL="0" indent="0">
              <a:buNone/>
            </a:pPr>
            <a:r>
              <a:rPr lang="en-US" sz="2400" dirty="0"/>
              <a:t>3. MARKET AND ENVIRONMENT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RECOMMENDATIONS AND ACTION STEPS</a:t>
            </a:r>
          </a:p>
          <a:p>
            <a:pPr marL="514350" indent="-514350">
              <a:buAutoNum type="arabicPeriod"/>
            </a:pPr>
            <a:r>
              <a:rPr lang="en-US" sz="2400" dirty="0"/>
              <a:t>Acknowledge and understand the need of change</a:t>
            </a:r>
          </a:p>
          <a:p>
            <a:pPr marL="514350" indent="-514350">
              <a:buAutoNum type="arabicPeriod"/>
            </a:pPr>
            <a:r>
              <a:rPr lang="en-US" sz="2400" dirty="0"/>
              <a:t>Communicate the need and involve people for developing the processes</a:t>
            </a:r>
          </a:p>
          <a:p>
            <a:pPr marL="514350" indent="-514350">
              <a:buAutoNum type="arabicPeriod"/>
            </a:pPr>
            <a:r>
              <a:rPr lang="en-US" sz="2400" dirty="0"/>
              <a:t>Identify needs of the market</a:t>
            </a:r>
          </a:p>
          <a:p>
            <a:pPr marL="514350" indent="-514350">
              <a:buAutoNum type="arabicPeriod"/>
            </a:pPr>
            <a:r>
              <a:rPr lang="en-US" sz="2400" dirty="0"/>
              <a:t>Create a Strategic Plan</a:t>
            </a:r>
          </a:p>
          <a:p>
            <a:pPr marL="514350" indent="-514350">
              <a:buAutoNum type="arabicPeriod"/>
            </a:pPr>
            <a:r>
              <a:rPr lang="en-US" sz="2400" dirty="0"/>
              <a:t>Develop consistent Implementation</a:t>
            </a:r>
          </a:p>
          <a:p>
            <a:pPr marL="514350" indent="-514350">
              <a:buAutoNum type="arabicPeriod"/>
            </a:pPr>
            <a:r>
              <a:rPr lang="en-US" sz="2400" dirty="0"/>
              <a:t>Evaluate Progress</a:t>
            </a:r>
          </a:p>
          <a:p>
            <a:pPr marL="514350" indent="-514350">
              <a:buAutoNum type="arabicPeriod"/>
            </a:pPr>
            <a:r>
              <a:rPr lang="en-US" sz="2400" dirty="0"/>
              <a:t>Celebrate Success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113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FC5-FFB8-415B-9ECF-61A6538A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ON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414C-0CA3-4FAA-824E-D0EABE96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MEANT BY LEADING CHANGE?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</a:p>
          <a:p>
            <a:pPr marL="0" indent="0">
              <a:buNone/>
            </a:pPr>
            <a:r>
              <a:rPr lang="en-US" sz="2400" i="1" dirty="0"/>
              <a:t>	“Leading change is a Team activity towards SUCCESS and requires continuous IMPROVEMENTS within the organization”.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HOW WILL YOU CHALLENGE THE CURRENT PROCESS TO LEAD CHANGE?</a:t>
            </a:r>
          </a:p>
          <a:p>
            <a:pPr marL="514350" indent="-514350">
              <a:buAutoNum type="arabicPeriod"/>
            </a:pPr>
            <a:r>
              <a:rPr lang="en-US" sz="2400" dirty="0"/>
              <a:t>Analyze PROS and CONS of current process vs. proposed policies</a:t>
            </a:r>
          </a:p>
          <a:p>
            <a:pPr marL="514350" indent="-514350">
              <a:buAutoNum type="arabicPeriod"/>
            </a:pPr>
            <a:r>
              <a:rPr lang="en-US" sz="2400" dirty="0"/>
              <a:t>Observation of the outcome of the transition until everyone is meeting the expectations and goals of the new process</a:t>
            </a:r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68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4FC5-FFB8-415B-9ECF-61A6538A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5291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END OF </a:t>
            </a:r>
            <a:br>
              <a:rPr lang="en-US" sz="9600" dirty="0"/>
            </a:br>
            <a:r>
              <a:rPr lang="en-US" sz="960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99936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264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GROUP - 2</vt:lpstr>
      <vt:lpstr>PowerPoint Presentation</vt:lpstr>
      <vt:lpstr>RECOMMENDATIONS ON THE CASE</vt:lpstr>
      <vt:lpstr>RECOMMENDATIONS ON THE CASE</vt:lpstr>
      <vt:lpstr>END OF 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Liza Joyce Carillo</dc:creator>
  <cp:lastModifiedBy>Mona Liza Joyce Carillo</cp:lastModifiedBy>
  <cp:revision>14</cp:revision>
  <dcterms:created xsi:type="dcterms:W3CDTF">2022-07-23T04:26:38Z</dcterms:created>
  <dcterms:modified xsi:type="dcterms:W3CDTF">2022-07-23T06:14:21Z</dcterms:modified>
</cp:coreProperties>
</file>