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Medium" charset="1" panose="02000000000000000000"/>
      <p:regular r:id="rId10"/>
    </p:embeddedFont>
    <p:embeddedFont>
      <p:font typeface="Poppins Medium Bold" charset="1" panose="02000000000000000000"/>
      <p:regular r:id="rId11"/>
    </p:embeddedFont>
    <p:embeddedFont>
      <p:font typeface="Poppins Bold" charset="1" panose="02000000000000000000"/>
      <p:regular r:id="rId12"/>
    </p:embeddedFont>
    <p:embeddedFont>
      <p:font typeface="Open Sans Extra Bold" charset="1" panose="020B0906030804020204"/>
      <p:regular r:id="rId13"/>
    </p:embeddedFont>
    <p:embeddedFont>
      <p:font typeface="Open Sans Extra Bold Italics" charset="1" panose="020B09060308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30" Target="slides/slide16.xml" Type="http://schemas.openxmlformats.org/officeDocument/2006/relationships/slide"/><Relationship Id="rId31" Target="slides/slide17.xml" Type="http://schemas.openxmlformats.org/officeDocument/2006/relationships/slide"/><Relationship Id="rId32" Target="slides/slide18.xml" Type="http://schemas.openxmlformats.org/officeDocument/2006/relationships/slide"/><Relationship Id="rId33" Target="slides/slide19.xml" Type="http://schemas.openxmlformats.org/officeDocument/2006/relationships/slide"/><Relationship Id="rId34" Target="slides/slide20.xml" Type="http://schemas.openxmlformats.org/officeDocument/2006/relationships/slide"/><Relationship Id="rId35" Target="slides/slide21.xml" Type="http://schemas.openxmlformats.org/officeDocument/2006/relationships/slide"/><Relationship Id="rId36" Target="slides/slide2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4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15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083200" y="2146892"/>
            <a:ext cx="7456530" cy="697185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539730" y="645548"/>
            <a:ext cx="2998935" cy="300268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32595" y="-607620"/>
            <a:ext cx="2886635" cy="2204667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3648236"/>
            <a:ext cx="10537675" cy="2739476"/>
            <a:chOff x="0" y="0"/>
            <a:chExt cx="14050233" cy="365263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39750" y="3096122"/>
              <a:ext cx="9022365" cy="562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pc="84" sz="2800">
                  <a:solidFill>
                    <a:srgbClr val="91EEE1"/>
                  </a:solidFill>
                  <a:latin typeface="Poppins Medium"/>
                </a:rPr>
                <a:t>REDES DE COMPUTADORES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33350"/>
              <a:ext cx="14050233" cy="27901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839"/>
                </a:lnSpc>
              </a:pPr>
              <a:r>
                <a:rPr lang="en-US" sz="14399">
                  <a:solidFill>
                    <a:srgbClr val="FFFFFF"/>
                  </a:solidFill>
                  <a:latin typeface="Poppins Bold"/>
                </a:rPr>
                <a:t>PROJETO 2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261776" y="9871488"/>
            <a:ext cx="1997524" cy="1857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299"/>
              </a:lnSpc>
            </a:pPr>
            <a:r>
              <a:rPr lang="en-US" sz="12999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7988373">
            <a:off x="1320133" y="8506437"/>
            <a:ext cx="3808692" cy="35611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7654" y="-1912194"/>
            <a:ext cx="4090254" cy="38243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724822" y="6303026"/>
            <a:ext cx="1658254" cy="12664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88532" y="5680011"/>
            <a:ext cx="2998935" cy="300268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416932" y="3264579"/>
            <a:ext cx="9454135" cy="1371600"/>
            <a:chOff x="0" y="0"/>
            <a:chExt cx="12605514" cy="18288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61925"/>
              <a:ext cx="5027811" cy="199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000">
                  <a:solidFill>
                    <a:srgbClr val="FFFFFF"/>
                  </a:solidFill>
                  <a:latin typeface="Poppins Medium"/>
                </a:rPr>
                <a:t>MySQL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5611156" y="26696"/>
              <a:ext cx="6994358" cy="1632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344"/>
                </a:lnSpc>
              </a:pPr>
              <a:r>
                <a:rPr lang="en-US" sz="7389">
                  <a:solidFill>
                    <a:srgbClr val="EDC5E7">
                      <a:alpha val="32941"/>
                    </a:srgbClr>
                  </a:solidFill>
                  <a:latin typeface="Poppins Medium"/>
                </a:rPr>
                <a:t>Relacional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44639" y="5564672"/>
            <a:ext cx="13198723" cy="1371600"/>
            <a:chOff x="0" y="0"/>
            <a:chExt cx="17598297" cy="18288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61925"/>
              <a:ext cx="7352030" cy="199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000">
                  <a:solidFill>
                    <a:srgbClr val="FFFFFF"/>
                  </a:solidFill>
                  <a:latin typeface="Poppins Medium"/>
                </a:rPr>
                <a:t>MongoDB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7975299" y="26696"/>
              <a:ext cx="9622998" cy="1632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344"/>
                </a:lnSpc>
              </a:pPr>
              <a:r>
                <a:rPr lang="en-US" sz="7389">
                  <a:solidFill>
                    <a:srgbClr val="EDC5E7">
                      <a:alpha val="32941"/>
                    </a:srgbClr>
                  </a:solidFill>
                  <a:latin typeface="Poppins Medium"/>
                </a:rPr>
                <a:t>Não Relacional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7654" y="-1912194"/>
            <a:ext cx="4090254" cy="38243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724822" y="5476020"/>
            <a:ext cx="1658254" cy="12664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88532" y="5680011"/>
            <a:ext cx="2998935" cy="300268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938407" y="2449173"/>
            <a:ext cx="8411186" cy="5388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7654" y="-1912194"/>
            <a:ext cx="4090254" cy="38243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840793" y="1531416"/>
            <a:ext cx="12606414" cy="722416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-629554" y="6988223"/>
            <a:ext cx="1658254" cy="126649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788532" y="5680011"/>
            <a:ext cx="2998935" cy="30026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7237" y="4279900"/>
            <a:ext cx="16373527" cy="185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99"/>
              </a:lnSpc>
            </a:pPr>
            <a:r>
              <a:rPr lang="en-US" sz="12999">
                <a:solidFill>
                  <a:srgbClr val="111212"/>
                </a:solidFill>
                <a:latin typeface="Poppins Bold"/>
              </a:rPr>
              <a:t>API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77961" y="1141249"/>
            <a:ext cx="3145959" cy="240272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1199404" y="6377763"/>
            <a:ext cx="2998935" cy="30026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4066" y="-1912194"/>
            <a:ext cx="4090254" cy="38243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629554" y="6988223"/>
            <a:ext cx="1658254" cy="12664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88532" y="5680011"/>
            <a:ext cx="2998935" cy="300268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621983" y="2941483"/>
            <a:ext cx="5044034" cy="30852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7237" y="4279900"/>
            <a:ext cx="16373527" cy="185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99"/>
              </a:lnSpc>
            </a:pPr>
            <a:r>
              <a:rPr lang="en-US" sz="12999">
                <a:solidFill>
                  <a:srgbClr val="111212"/>
                </a:solidFill>
                <a:latin typeface="Poppins Bold"/>
              </a:rPr>
              <a:t>MESSAGE BROKER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77961" y="1141249"/>
            <a:ext cx="3145959" cy="240272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1199404" y="6377763"/>
            <a:ext cx="2998935" cy="30026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4066" y="-1912194"/>
            <a:ext cx="4090254" cy="38243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629554" y="6988223"/>
            <a:ext cx="1658254" cy="12664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88532" y="5680011"/>
            <a:ext cx="2998935" cy="300268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148" t="30691" r="0" b="26445"/>
          <a:stretch>
            <a:fillRect/>
          </a:stretch>
        </p:blipFill>
        <p:spPr>
          <a:xfrm flipH="false" flipV="false" rot="0">
            <a:off x="3534001" y="3335950"/>
            <a:ext cx="11219998" cy="3615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7237" y="4279900"/>
            <a:ext cx="16373527" cy="185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99"/>
              </a:lnSpc>
            </a:pPr>
            <a:r>
              <a:rPr lang="en-US" sz="12999">
                <a:solidFill>
                  <a:srgbClr val="111212"/>
                </a:solidFill>
                <a:latin typeface="Poppins Bold"/>
              </a:rPr>
              <a:t>APLICATIVO WEB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77961" y="1141249"/>
            <a:ext cx="3145959" cy="240272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1199404" y="6377763"/>
            <a:ext cx="2998935" cy="30026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4066" y="-1912194"/>
            <a:ext cx="4090254" cy="38243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629554" y="6988223"/>
            <a:ext cx="1658254" cy="12664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88532" y="5680011"/>
            <a:ext cx="2998935" cy="300268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14323" t="29166" r="12011" b="32294"/>
          <a:stretch>
            <a:fillRect/>
          </a:stretch>
        </p:blipFill>
        <p:spPr>
          <a:xfrm flipH="false" flipV="false" rot="0">
            <a:off x="11224483" y="3735653"/>
            <a:ext cx="4010821" cy="209837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2449193" y="3847995"/>
            <a:ext cx="5880131" cy="1873691"/>
            <a:chOff x="0" y="0"/>
            <a:chExt cx="7840175" cy="2498255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874311" cy="2498255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3422268" y="172802"/>
              <a:ext cx="4417907" cy="199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000">
                  <a:solidFill>
                    <a:srgbClr val="FFFFFF"/>
                  </a:solidFill>
                  <a:latin typeface="Poppins Medium"/>
                </a:rPr>
                <a:t>React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7237" y="3375025"/>
            <a:ext cx="16373527" cy="366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99"/>
              </a:lnSpc>
            </a:pPr>
            <a:r>
              <a:rPr lang="en-US" sz="12999">
                <a:solidFill>
                  <a:srgbClr val="111212"/>
                </a:solidFill>
                <a:latin typeface="Poppins Bold"/>
              </a:rPr>
              <a:t>APLICATIVO MOBILE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77961" y="1141249"/>
            <a:ext cx="3145959" cy="240272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1199404" y="6377763"/>
            <a:ext cx="2998935" cy="30026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24461" y="4526738"/>
            <a:ext cx="11639077" cy="185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299"/>
              </a:lnSpc>
            </a:pPr>
            <a:r>
              <a:rPr lang="en-US" sz="12999">
                <a:solidFill>
                  <a:srgbClr val="111212"/>
                </a:solidFill>
                <a:latin typeface="Poppins Bold"/>
              </a:rPr>
              <a:t>MENSAGERIA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77961" y="1141249"/>
            <a:ext cx="3145959" cy="240272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1199404" y="6377763"/>
            <a:ext cx="2998935" cy="30026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4066" y="-1912194"/>
            <a:ext cx="4090254" cy="38243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629554" y="6988223"/>
            <a:ext cx="1658254" cy="12664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88532" y="5680011"/>
            <a:ext cx="2998935" cy="300268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7776" t="24098" r="6595" b="20973"/>
          <a:stretch>
            <a:fillRect/>
          </a:stretch>
        </p:blipFill>
        <p:spPr>
          <a:xfrm flipH="false" flipV="false" rot="0">
            <a:off x="5546132" y="5680011"/>
            <a:ext cx="7195736" cy="2253837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4180082" y="2882264"/>
            <a:ext cx="9927836" cy="1873691"/>
            <a:chOff x="0" y="0"/>
            <a:chExt cx="13237115" cy="2498255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874311" cy="2498255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3442663" y="172802"/>
              <a:ext cx="9794452" cy="199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000">
                  <a:solidFill>
                    <a:srgbClr val="FFFFFF"/>
                  </a:solidFill>
                  <a:latin typeface="Poppins Medium"/>
                </a:rPr>
                <a:t>React Native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7237" y="4526738"/>
            <a:ext cx="16373527" cy="185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299"/>
              </a:lnSpc>
            </a:pPr>
            <a:r>
              <a:rPr lang="en-US" sz="12999">
                <a:solidFill>
                  <a:srgbClr val="111212"/>
                </a:solidFill>
                <a:latin typeface="Poppins Bold"/>
              </a:rPr>
              <a:t>ANÁLISE DE DADOS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77961" y="1141249"/>
            <a:ext cx="3145959" cy="240272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1199404" y="6377763"/>
            <a:ext cx="2998935" cy="30026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4066" y="-1912194"/>
            <a:ext cx="4090254" cy="38243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629554" y="6988223"/>
            <a:ext cx="1658254" cy="12664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88532" y="5680011"/>
            <a:ext cx="2998935" cy="300268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401452" y="3347284"/>
            <a:ext cx="11485097" cy="35924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59725" y="-2233669"/>
            <a:ext cx="4090254" cy="38243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724822" y="8625054"/>
            <a:ext cx="1658254" cy="12664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88532" y="5680011"/>
            <a:ext cx="2998935" cy="300268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991973" y="3165411"/>
            <a:ext cx="14304054" cy="464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00"/>
              </a:lnSpc>
            </a:pPr>
            <a:r>
              <a:rPr lang="en-US" spc="42" sz="3000">
                <a:solidFill>
                  <a:srgbClr val="FFFFFF"/>
                </a:solidFill>
                <a:latin typeface="Poppins Medium"/>
              </a:rPr>
              <a:t>Mensageria é um conceito que define que sistemas distribuídos, possam se comunicar por meio de troca de mensagens (evento), sendo estas mensagens “gerenciadas” por um Message Broker (servidor/módulo de mensagens).</a:t>
            </a:r>
          </a:p>
          <a:p>
            <a:pPr algn="just">
              <a:lnSpc>
                <a:spcPts val="7500"/>
              </a:lnSpc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3432" y="3211460"/>
            <a:ext cx="881448" cy="669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9144000" y="6511455"/>
            <a:ext cx="881448" cy="669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59725" y="-2233669"/>
            <a:ext cx="4090254" cy="38243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724822" y="8625054"/>
            <a:ext cx="1658254" cy="12664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88532" y="5680011"/>
            <a:ext cx="2998935" cy="300268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563269" y="2114594"/>
            <a:ext cx="628316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Vantagens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9062" y="3748088"/>
            <a:ext cx="6291580" cy="378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pc="216" sz="3000">
                <a:solidFill>
                  <a:srgbClr val="FFFFFF"/>
                </a:solidFill>
                <a:latin typeface="Poppins Medium"/>
              </a:rPr>
              <a:t> Dissociação simplificada</a:t>
            </a:r>
          </a:p>
          <a:p>
            <a:pPr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pc="216" sz="3000">
                <a:solidFill>
                  <a:srgbClr val="FFFFFF"/>
                </a:solidFill>
                <a:latin typeface="Poppins Medium"/>
              </a:rPr>
              <a:t>Comunicação assíncrona</a:t>
            </a:r>
          </a:p>
          <a:p>
            <a:pPr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pc="216" sz="3000">
                <a:solidFill>
                  <a:srgbClr val="FFFFFF"/>
                </a:solidFill>
                <a:latin typeface="Poppins Medium"/>
              </a:rPr>
              <a:t>Escalabilidade granular</a:t>
            </a:r>
          </a:p>
          <a:p>
            <a:pPr>
              <a:lnSpc>
                <a:spcPts val="75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2114594"/>
            <a:ext cx="834310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Desvantagens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67907" y="3748088"/>
            <a:ext cx="9520093" cy="280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pc="216" sz="3000">
                <a:solidFill>
                  <a:srgbClr val="FFFFFF"/>
                </a:solidFill>
                <a:latin typeface="Poppins Medium"/>
              </a:rPr>
              <a:t> Aumento da complexidade do sistema</a:t>
            </a:r>
          </a:p>
          <a:p>
            <a:pPr marL="647700" indent="-323850" lvl="1">
              <a:lnSpc>
                <a:spcPts val="7500"/>
              </a:lnSpc>
              <a:buFont typeface="Arial"/>
              <a:buChar char="•"/>
            </a:pPr>
          </a:p>
          <a:p>
            <a:pPr>
              <a:lnSpc>
                <a:spcPts val="75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192254" y="-1912194"/>
            <a:ext cx="4090254" cy="38243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724822" y="5476020"/>
            <a:ext cx="1658254" cy="12664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88532" y="5680011"/>
            <a:ext cx="2998935" cy="300268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493210" y="2436930"/>
            <a:ext cx="15301579" cy="60781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59725" y="-2233669"/>
            <a:ext cx="4090254" cy="38243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724822" y="8625054"/>
            <a:ext cx="1658254" cy="12664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88532" y="5680011"/>
            <a:ext cx="2998935" cy="300268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209481" y="742994"/>
            <a:ext cx="5869037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RabbitMQ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47135" y="2617723"/>
            <a:ext cx="10793730" cy="574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pc="216" sz="3000">
                <a:solidFill>
                  <a:srgbClr val="FFFFFF"/>
                </a:solidFill>
                <a:latin typeface="Poppins Medium"/>
              </a:rPr>
              <a:t> Advanced Message Queuing Protocol (AMQP)</a:t>
            </a:r>
          </a:p>
          <a:p>
            <a:pPr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pc="216" sz="3000">
                <a:solidFill>
                  <a:srgbClr val="FFFFFF"/>
                </a:solidFill>
                <a:latin typeface="Poppins Medium"/>
              </a:rPr>
              <a:t>Compatível com diversas linguagens</a:t>
            </a:r>
          </a:p>
          <a:p>
            <a:pPr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pc="216" sz="3000">
                <a:solidFill>
                  <a:srgbClr val="FFFFFF"/>
                </a:solidFill>
                <a:latin typeface="Poppins Medium"/>
              </a:rPr>
              <a:t>Ótimo controle do tráfego de mensagens</a:t>
            </a:r>
          </a:p>
          <a:p>
            <a:pPr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pc="216" sz="3000">
                <a:solidFill>
                  <a:srgbClr val="FFFFFF"/>
                </a:solidFill>
                <a:latin typeface="Poppins Medium"/>
              </a:rPr>
              <a:t>Diminui o acoplamento</a:t>
            </a:r>
          </a:p>
          <a:p>
            <a:pPr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pc="216" sz="3000">
                <a:solidFill>
                  <a:srgbClr val="FFFFFF"/>
                </a:solidFill>
                <a:latin typeface="Poppins Medium"/>
              </a:rPr>
              <a:t>Garante a assincronidade   </a:t>
            </a:r>
          </a:p>
          <a:p>
            <a:pPr>
              <a:lnSpc>
                <a:spcPts val="75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192254" y="-1912194"/>
            <a:ext cx="4090254" cy="38243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724822" y="5476020"/>
            <a:ext cx="1658254" cy="12664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88532" y="5680011"/>
            <a:ext cx="2998935" cy="300268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728815" y="2599889"/>
            <a:ext cx="32584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Poppins Medium"/>
              </a:rPr>
              <a:t>Publisher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20867" y="6053844"/>
            <a:ext cx="40743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Poppins Medium"/>
              </a:rPr>
              <a:t>Consumer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47151" y="2599889"/>
            <a:ext cx="322463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Poppins Medium"/>
              </a:rPr>
              <a:t>Payload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97449" y="3721407"/>
            <a:ext cx="4924041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 Medium"/>
              </a:rPr>
              <a:t>O corpo da mensagem que suporta diversos tipos de dados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74240" y="6053844"/>
            <a:ext cx="17704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Poppins Medium"/>
              </a:rPr>
              <a:t>Label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97449" y="6993545"/>
            <a:ext cx="4924041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 Medium"/>
              </a:rPr>
              <a:t>Responsável por descrever o payload e informar quem receberá a mensagem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96016" y="3988107"/>
            <a:ext cx="492404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 Medium"/>
              </a:rPr>
              <a:t>Método que insere uma mensagem da fila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96016" y="7260245"/>
            <a:ext cx="4924041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 Medium"/>
              </a:rPr>
              <a:t>Método que consome ou retira uma mensagem da fila</a:t>
            </a:r>
            <a:r>
              <a:rPr lang="en-US" sz="3000">
                <a:solidFill>
                  <a:srgbClr val="FFFFFF"/>
                </a:solidFill>
                <a:latin typeface="Poppins Medium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192254" y="-1912194"/>
            <a:ext cx="4090254" cy="38243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724822" y="5476020"/>
            <a:ext cx="1658254" cy="12664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88532" y="5680011"/>
            <a:ext cx="2998935" cy="300268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03749" y="2302226"/>
            <a:ext cx="16280502" cy="67555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7237" y="4526738"/>
            <a:ext cx="16373527" cy="185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299"/>
              </a:lnSpc>
            </a:pPr>
            <a:r>
              <a:rPr lang="en-US" sz="12999">
                <a:solidFill>
                  <a:srgbClr val="111212"/>
                </a:solidFill>
                <a:latin typeface="Poppins Bold"/>
              </a:rPr>
              <a:t>BANCO DE DADOS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77961" y="1141249"/>
            <a:ext cx="3145959" cy="240272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1199404" y="6377763"/>
            <a:ext cx="2998935" cy="3002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DAE_u0zScL4</dc:identifier>
  <dcterms:modified xsi:type="dcterms:W3CDTF">2011-08-01T06:04:30Z</dcterms:modified>
  <cp:revision>1</cp:revision>
  <dc:title>Apresentação de REDES 2</dc:title>
</cp:coreProperties>
</file>