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58" r:id="rId7"/>
    <p:sldId id="257" r:id="rId8"/>
    <p:sldId id="259" r:id="rId9"/>
    <p:sldId id="260" r:id="rId10"/>
    <p:sldId id="271" r:id="rId11"/>
    <p:sldId id="272" r:id="rId12"/>
    <p:sldId id="273" r:id="rId13"/>
    <p:sldId id="261" r:id="rId14"/>
    <p:sldId id="274" r:id="rId15"/>
    <p:sldId id="266" r:id="rId16"/>
    <p:sldId id="275" r:id="rId17"/>
    <p:sldId id="277" r:id="rId18"/>
    <p:sldId id="281" r:id="rId19"/>
    <p:sldId id="282" r:id="rId20"/>
    <p:sldId id="278" r:id="rId21"/>
    <p:sldId id="279" r:id="rId22"/>
    <p:sldId id="280" r:id="rId23"/>
    <p:sldId id="283" r:id="rId24"/>
    <p:sldId id="286" r:id="rId25"/>
    <p:sldId id="287" r:id="rId26"/>
    <p:sldId id="276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510-2802-4110-A16A-AB7C4263E4A0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365-C409-4308-A2E4-277213906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8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510-2802-4110-A16A-AB7C4263E4A0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365-C409-4308-A2E4-277213906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6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510-2802-4110-A16A-AB7C4263E4A0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365-C409-4308-A2E4-277213906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510-2802-4110-A16A-AB7C4263E4A0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365-C409-4308-A2E4-277213906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31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510-2802-4110-A16A-AB7C4263E4A0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365-C409-4308-A2E4-277213906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81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510-2802-4110-A16A-AB7C4263E4A0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365-C409-4308-A2E4-277213906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15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510-2802-4110-A16A-AB7C4263E4A0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365-C409-4308-A2E4-277213906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54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510-2802-4110-A16A-AB7C4263E4A0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365-C409-4308-A2E4-277213906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95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510-2802-4110-A16A-AB7C4263E4A0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365-C409-4308-A2E4-277213906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8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510-2802-4110-A16A-AB7C4263E4A0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365-C409-4308-A2E4-277213906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1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9510-2802-4110-A16A-AB7C4263E4A0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6365-C409-4308-A2E4-277213906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9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79510-2802-4110-A16A-AB7C4263E4A0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A6365-C409-4308-A2E4-277213906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rect_memory_acce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Memory Virtualization in Linux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4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</a:t>
            </a:r>
            <a:r>
              <a:rPr lang="en-IN" dirty="0" err="1" smtClean="0"/>
              <a:t>malloc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L</a:t>
            </a:r>
            <a:r>
              <a:rPr lang="en-IN" i="1" dirty="0" smtClean="0"/>
              <a:t>ike </a:t>
            </a:r>
            <a:r>
              <a:rPr lang="en-IN" i="1" dirty="0" err="1"/>
              <a:t>malloc</a:t>
            </a:r>
            <a:r>
              <a:rPr lang="en-IN" i="1" dirty="0"/>
              <a:t>(), but terminates on failure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Allocating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Dynamic memory allocation may also be quite complex when the specified size is </a:t>
            </a:r>
            <a:r>
              <a:rPr lang="en-IN" dirty="0" smtClean="0"/>
              <a:t>itself dynamic.</a:t>
            </a:r>
          </a:p>
          <a:p>
            <a:endParaRPr lang="en-IN" dirty="0"/>
          </a:p>
          <a:p>
            <a:r>
              <a:rPr lang="en-IN" dirty="0"/>
              <a:t>To </a:t>
            </a:r>
            <a:r>
              <a:rPr lang="en-IN" dirty="0" smtClean="0"/>
              <a:t>simplify this </a:t>
            </a:r>
            <a:r>
              <a:rPr lang="en-IN" dirty="0"/>
              <a:t>scenario, C provides the </a:t>
            </a:r>
            <a:r>
              <a:rPr lang="en-IN" dirty="0" err="1"/>
              <a:t>calloc</a:t>
            </a:r>
            <a:r>
              <a:rPr lang="en-IN" dirty="0"/>
              <a:t>() </a:t>
            </a:r>
            <a:r>
              <a:rPr lang="en-IN" dirty="0" smtClean="0"/>
              <a:t>function</a:t>
            </a:r>
          </a:p>
          <a:p>
            <a:endParaRPr lang="en-IN" dirty="0"/>
          </a:p>
          <a:p>
            <a:r>
              <a:rPr lang="en-IN" dirty="0"/>
              <a:t>A successful call to </a:t>
            </a:r>
            <a:r>
              <a:rPr lang="en-IN" dirty="0" err="1"/>
              <a:t>calloc</a:t>
            </a:r>
            <a:r>
              <a:rPr lang="en-IN" dirty="0"/>
              <a:t>() returns a pointer to a block of memory suitable for </a:t>
            </a:r>
            <a:r>
              <a:rPr lang="en-IN" dirty="0" smtClean="0"/>
              <a:t>holding an </a:t>
            </a:r>
            <a:r>
              <a:rPr lang="en-IN" dirty="0"/>
              <a:t>array of nr elements, each of size bytes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Unlike </a:t>
            </a:r>
            <a:r>
              <a:rPr lang="en-IN" dirty="0" err="1"/>
              <a:t>malloc</a:t>
            </a:r>
            <a:r>
              <a:rPr lang="en-IN" dirty="0"/>
              <a:t>(), which makes no such </a:t>
            </a:r>
            <a:r>
              <a:rPr lang="en-IN" dirty="0" smtClean="0"/>
              <a:t>guarantees about </a:t>
            </a:r>
            <a:r>
              <a:rPr lang="en-IN" dirty="0"/>
              <a:t>the contents of allocated memory, </a:t>
            </a:r>
            <a:r>
              <a:rPr lang="en-IN" dirty="0" err="1"/>
              <a:t>calloc</a:t>
            </a:r>
            <a:r>
              <a:rPr lang="en-IN" dirty="0"/>
              <a:t>() zeros all bytes in the </a:t>
            </a:r>
            <a:r>
              <a:rPr lang="en-IN" dirty="0" smtClean="0"/>
              <a:t> returned chunk </a:t>
            </a:r>
            <a:r>
              <a:rPr lang="en-IN" dirty="0"/>
              <a:t>of memory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On failure, like </a:t>
            </a:r>
            <a:r>
              <a:rPr lang="en-IN" dirty="0" err="1"/>
              <a:t>malloc</a:t>
            </a:r>
            <a:r>
              <a:rPr lang="en-IN" dirty="0"/>
              <a:t>(), </a:t>
            </a:r>
            <a:r>
              <a:rPr lang="en-IN" dirty="0" err="1"/>
              <a:t>calloc</a:t>
            </a:r>
            <a:r>
              <a:rPr lang="en-IN" dirty="0"/>
              <a:t>() returns NULL and sets </a:t>
            </a:r>
            <a:r>
              <a:rPr lang="en-IN" dirty="0" err="1"/>
              <a:t>errno</a:t>
            </a:r>
            <a:r>
              <a:rPr lang="en-IN" dirty="0"/>
              <a:t> to ENOMEM.</a:t>
            </a:r>
          </a:p>
        </p:txBody>
      </p:sp>
    </p:spTree>
    <p:extLst>
      <p:ext uri="{BB962C8B-B14F-4D97-AF65-F5344CB8AC3E}">
        <p14:creationId xmlns:p14="http://schemas.microsoft.com/office/powerpoint/2010/main" val="25812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662473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9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free()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free(x</a:t>
            </a:r>
            <a:r>
              <a:rPr lang="en-IN" dirty="0" smtClean="0"/>
              <a:t>)</a:t>
            </a:r>
          </a:p>
          <a:p>
            <a:r>
              <a:rPr lang="en-IN" dirty="0"/>
              <a:t>The routine takes one argument, a pointer that was returned by </a:t>
            </a:r>
            <a:r>
              <a:rPr lang="en-IN" dirty="0" err="1"/>
              <a:t>malloc</a:t>
            </a:r>
            <a:r>
              <a:rPr lang="en-IN" dirty="0" smtClean="0"/>
              <a:t>()</a:t>
            </a:r>
          </a:p>
          <a:p>
            <a:r>
              <a:rPr lang="en-IN" dirty="0" smtClean="0"/>
              <a:t>Dynamic </a:t>
            </a:r>
            <a:r>
              <a:rPr lang="en-IN" dirty="0"/>
              <a:t>allocations are permanent parts of the process’s address space until they </a:t>
            </a:r>
            <a:r>
              <a:rPr lang="en-IN" dirty="0" smtClean="0"/>
              <a:t>are manually </a:t>
            </a:r>
            <a:r>
              <a:rPr lang="en-IN" dirty="0"/>
              <a:t>freed</a:t>
            </a:r>
            <a:r>
              <a:rPr lang="en-IN" dirty="0" smtClean="0"/>
              <a:t>.</a:t>
            </a:r>
          </a:p>
          <a:p>
            <a:r>
              <a:rPr lang="en-IN" dirty="0"/>
              <a:t>The programmer thus bears the responsibility of returning </a:t>
            </a:r>
            <a:r>
              <a:rPr lang="en-IN" dirty="0" smtClean="0"/>
              <a:t>dynamically allocated </a:t>
            </a:r>
            <a:r>
              <a:rPr lang="en-IN" dirty="0"/>
              <a:t>memory to the system.</a:t>
            </a:r>
          </a:p>
        </p:txBody>
      </p:sp>
    </p:spTree>
    <p:extLst>
      <p:ext uri="{BB962C8B-B14F-4D97-AF65-F5344CB8AC3E}">
        <p14:creationId xmlns:p14="http://schemas.microsoft.com/office/powerpoint/2010/main" val="15741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Resizing Allocations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 smtClean="0"/>
              <a:t>realloc</a:t>
            </a:r>
            <a:r>
              <a:rPr lang="en-IN" dirty="0" smtClean="0"/>
              <a:t>()</a:t>
            </a:r>
          </a:p>
          <a:p>
            <a:pPr lvl="1"/>
            <a:r>
              <a:rPr lang="en-IN" dirty="0"/>
              <a:t>interface for resizing (making larger or smaller) </a:t>
            </a:r>
            <a:r>
              <a:rPr lang="en-IN" dirty="0" smtClean="0"/>
              <a:t>existing allocations</a:t>
            </a:r>
          </a:p>
          <a:p>
            <a:pPr marL="0" indent="0">
              <a:buNone/>
            </a:pPr>
            <a:r>
              <a:rPr lang="en-IN" dirty="0" smtClean="0"/>
              <a:t>	#</a:t>
            </a:r>
            <a:r>
              <a:rPr lang="en-IN" dirty="0"/>
              <a:t>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b="1" dirty="0" smtClean="0"/>
              <a:t>	void </a:t>
            </a:r>
            <a:r>
              <a:rPr lang="en-IN" dirty="0"/>
              <a:t>* </a:t>
            </a:r>
            <a:r>
              <a:rPr lang="en-IN" dirty="0" err="1"/>
              <a:t>realloc</a:t>
            </a:r>
            <a:r>
              <a:rPr lang="en-IN" dirty="0"/>
              <a:t> (</a:t>
            </a:r>
            <a:r>
              <a:rPr lang="en-IN" b="1" dirty="0"/>
              <a:t>void </a:t>
            </a:r>
            <a:r>
              <a:rPr lang="en-IN" dirty="0"/>
              <a:t>*</a:t>
            </a:r>
            <a:r>
              <a:rPr lang="en-IN" dirty="0" err="1"/>
              <a:t>ptr</a:t>
            </a:r>
            <a:r>
              <a:rPr lang="en-IN" dirty="0"/>
              <a:t>, </a:t>
            </a:r>
            <a:r>
              <a:rPr lang="en-IN" b="1" dirty="0" err="1"/>
              <a:t>size_t</a:t>
            </a:r>
            <a:r>
              <a:rPr lang="en-IN" b="1" dirty="0"/>
              <a:t> </a:t>
            </a:r>
            <a:r>
              <a:rPr lang="en-IN" dirty="0"/>
              <a:t>size);</a:t>
            </a:r>
            <a:endParaRPr lang="en-IN" dirty="0" smtClean="0"/>
          </a:p>
          <a:p>
            <a:r>
              <a:rPr lang="en-IN" dirty="0"/>
              <a:t>A successful call to </a:t>
            </a:r>
            <a:r>
              <a:rPr lang="en-IN" dirty="0" err="1"/>
              <a:t>realloc</a:t>
            </a:r>
            <a:r>
              <a:rPr lang="en-IN" dirty="0"/>
              <a:t>() resizes the region of memory pointed at by </a:t>
            </a:r>
            <a:r>
              <a:rPr lang="en-IN" dirty="0" err="1"/>
              <a:t>ptr</a:t>
            </a:r>
            <a:r>
              <a:rPr lang="en-IN" dirty="0"/>
              <a:t> to a </a:t>
            </a:r>
            <a:r>
              <a:rPr lang="en-IN" dirty="0" smtClean="0"/>
              <a:t>new size </a:t>
            </a:r>
            <a:r>
              <a:rPr lang="en-IN" dirty="0"/>
              <a:t>of size bytes</a:t>
            </a:r>
            <a:r>
              <a:rPr lang="en-IN" dirty="0" smtClean="0"/>
              <a:t>.</a:t>
            </a:r>
          </a:p>
          <a:p>
            <a:r>
              <a:rPr lang="en-IN" dirty="0"/>
              <a:t>It returns a pointer to the newly sized memory, which may or </a:t>
            </a:r>
            <a:r>
              <a:rPr lang="en-IN" dirty="0" smtClean="0"/>
              <a:t>may not </a:t>
            </a:r>
            <a:r>
              <a:rPr lang="en-IN" dirty="0"/>
              <a:t>be the same as </a:t>
            </a:r>
            <a:r>
              <a:rPr lang="en-IN" dirty="0" err="1"/>
              <a:t>ptr</a:t>
            </a:r>
            <a:r>
              <a:rPr lang="en-IN" dirty="0" smtClean="0"/>
              <a:t>.</a:t>
            </a:r>
          </a:p>
          <a:p>
            <a:r>
              <a:rPr lang="en-IN" dirty="0" smtClean="0"/>
              <a:t>For increasing memory size, if it is not possible to grow the existing chunk, a new region may be allocated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6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Physical Page 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kernel represents every physical page on the system with a </a:t>
            </a:r>
            <a:r>
              <a:rPr lang="en-IN" i="1" dirty="0" err="1"/>
              <a:t>struct</a:t>
            </a:r>
            <a:r>
              <a:rPr lang="en-IN" i="1" dirty="0"/>
              <a:t> page </a:t>
            </a:r>
            <a:r>
              <a:rPr lang="en-IN" dirty="0" smtClean="0"/>
              <a:t>structure</a:t>
            </a:r>
          </a:p>
          <a:p>
            <a:endParaRPr lang="en-IN" dirty="0"/>
          </a:p>
          <a:p>
            <a:r>
              <a:rPr lang="en-IN" dirty="0"/>
              <a:t>This structure is defined in </a:t>
            </a:r>
            <a:r>
              <a:rPr lang="en-IN" i="1" dirty="0"/>
              <a:t>&lt;</a:t>
            </a:r>
            <a:r>
              <a:rPr lang="en-IN" i="1" dirty="0" err="1"/>
              <a:t>linux</a:t>
            </a:r>
            <a:r>
              <a:rPr lang="en-IN" i="1" dirty="0"/>
              <a:t>/</a:t>
            </a:r>
            <a:r>
              <a:rPr lang="en-IN" i="1" dirty="0" err="1"/>
              <a:t>mm_types.h</a:t>
            </a:r>
            <a:r>
              <a:rPr lang="en-IN" i="1" dirty="0"/>
              <a:t>&gt;</a:t>
            </a:r>
            <a:endParaRPr lang="en-IN" i="1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page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{ 	unsigned </a:t>
            </a:r>
            <a:r>
              <a:rPr lang="en-IN" dirty="0"/>
              <a:t>long flags;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 smtClean="0"/>
              <a:t>atomic_t</a:t>
            </a:r>
            <a:r>
              <a:rPr lang="en-IN" dirty="0" smtClean="0"/>
              <a:t> </a:t>
            </a:r>
            <a:r>
              <a:rPr lang="en-IN" dirty="0"/>
              <a:t>_count;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 smtClean="0"/>
              <a:t>atomic_t</a:t>
            </a:r>
            <a:r>
              <a:rPr lang="en-IN" dirty="0" smtClean="0"/>
              <a:t> </a:t>
            </a:r>
            <a:r>
              <a:rPr lang="en-IN" dirty="0"/>
              <a:t>_</a:t>
            </a:r>
            <a:r>
              <a:rPr lang="en-IN" dirty="0" err="1"/>
              <a:t>mapcount</a:t>
            </a:r>
            <a:r>
              <a:rPr lang="en-IN" dirty="0"/>
              <a:t>;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unsigned </a:t>
            </a:r>
            <a:r>
              <a:rPr lang="en-IN" dirty="0"/>
              <a:t>long private;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/>
              <a:t>address_space</a:t>
            </a:r>
            <a:r>
              <a:rPr lang="en-IN" dirty="0"/>
              <a:t> *mapping;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 smtClean="0"/>
              <a:t>pgoff_t</a:t>
            </a:r>
            <a:r>
              <a:rPr lang="en-IN" dirty="0" smtClean="0"/>
              <a:t> </a:t>
            </a:r>
            <a:r>
              <a:rPr lang="en-IN" dirty="0"/>
              <a:t>index;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/>
              <a:t>list_head</a:t>
            </a:r>
            <a:r>
              <a:rPr lang="en-IN" dirty="0"/>
              <a:t> </a:t>
            </a:r>
            <a:r>
              <a:rPr lang="en-IN" dirty="0" err="1"/>
              <a:t>lru</a:t>
            </a:r>
            <a:r>
              <a:rPr lang="en-IN" dirty="0"/>
              <a:t>;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void </a:t>
            </a:r>
            <a:r>
              <a:rPr lang="en-IN" dirty="0"/>
              <a:t>*virtual;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8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The flags field stores the status of the page, such as whether the page is dirty or whether it is locked in memory</a:t>
            </a:r>
            <a:r>
              <a:rPr lang="en-IN" dirty="0" smtClean="0"/>
              <a:t>. (32 bit flags)</a:t>
            </a:r>
          </a:p>
          <a:p>
            <a:endParaRPr lang="en-IN" dirty="0"/>
          </a:p>
          <a:p>
            <a:r>
              <a:rPr lang="en-IN" dirty="0"/>
              <a:t>The _count field stores the usage count of the page: how many references there are to this </a:t>
            </a:r>
            <a:r>
              <a:rPr lang="en-IN" dirty="0" smtClean="0"/>
              <a:t>page</a:t>
            </a:r>
          </a:p>
          <a:p>
            <a:pPr lvl="1"/>
            <a:r>
              <a:rPr lang="en-IN" dirty="0"/>
              <a:t>If _count's value is negative one (-1) indicates that no one is using the page, and it becomes available for use in a new allocation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Kernel code should not check this field directly but instead use the function </a:t>
            </a:r>
            <a:r>
              <a:rPr lang="en-IN" dirty="0" err="1"/>
              <a:t>page_count</a:t>
            </a:r>
            <a:r>
              <a:rPr lang="en-IN" dirty="0"/>
              <a:t>(), which takes a page structure as its sole parameter. </a:t>
            </a:r>
            <a:r>
              <a:rPr lang="en-IN" dirty="0" err="1"/>
              <a:t>page_count</a:t>
            </a:r>
            <a:r>
              <a:rPr lang="en-IN" dirty="0"/>
              <a:t>() returns zero to indicate free and a positive nonzero integer when the page is in use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The virtual field is the page’s virtual address. Normally, this is simply the address of the page in virtual memory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83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Zones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kernel cannot treat all pages as identical due to hardware </a:t>
            </a:r>
            <a:r>
              <a:rPr lang="en-IN" dirty="0" smtClean="0"/>
              <a:t>limitations</a:t>
            </a:r>
          </a:p>
          <a:p>
            <a:endParaRPr lang="en-IN" dirty="0"/>
          </a:p>
          <a:p>
            <a:r>
              <a:rPr lang="en-IN" dirty="0"/>
              <a:t>Some pages, because of their physical address in memory, cannot be used for certain </a:t>
            </a:r>
            <a:r>
              <a:rPr lang="en-IN" dirty="0" smtClean="0"/>
              <a:t>tasks</a:t>
            </a:r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kernel uses the zones to group pages of similar properties</a:t>
            </a:r>
          </a:p>
        </p:txBody>
      </p:sp>
    </p:spTree>
    <p:extLst>
      <p:ext uri="{BB962C8B-B14F-4D97-AF65-F5344CB8AC3E}">
        <p14:creationId xmlns:p14="http://schemas.microsoft.com/office/powerpoint/2010/main" val="24528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 has to deal with two shortcomings of hardware with respect to memory addressing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Some hardware devices can perform </a:t>
            </a:r>
            <a:r>
              <a:rPr lang="en-IN" dirty="0">
                <a:hlinkClick r:id="rId2"/>
              </a:rPr>
              <a:t>DMA</a:t>
            </a:r>
            <a:r>
              <a:rPr lang="en-IN" dirty="0"/>
              <a:t> (direct memory access) to only certain memory addresses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Some architectures can physically addressing larger amounts of memory than they can virtually address. </a:t>
            </a:r>
            <a:endParaRPr lang="en-IN" dirty="0" smtClean="0"/>
          </a:p>
          <a:p>
            <a:pPr lvl="1"/>
            <a:r>
              <a:rPr lang="en-IN" dirty="0" smtClean="0"/>
              <a:t>ZONE_NORMAL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95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Pages, Paging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Memory is composed of bits, of which (usually) eight make a byte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Bytes compose words</a:t>
            </a:r>
            <a:r>
              <a:rPr lang="en-IN" dirty="0" smtClean="0"/>
              <a:t>, which </a:t>
            </a:r>
            <a:r>
              <a:rPr lang="en-IN" dirty="0"/>
              <a:t>in turn compose </a:t>
            </a:r>
            <a:r>
              <a:rPr lang="en-IN" i="1" dirty="0"/>
              <a:t>pages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Page </a:t>
            </a:r>
            <a:r>
              <a:rPr lang="en-IN" dirty="0"/>
              <a:t>is the smallest addressable unit of memory that </a:t>
            </a:r>
            <a:r>
              <a:rPr lang="en-IN" dirty="0" smtClean="0"/>
              <a:t>the MMU can refer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0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Interface provided by kernel to allocate and free memory within the kernel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 smtClean="0"/>
              <a:t>linux</a:t>
            </a:r>
            <a:r>
              <a:rPr lang="en-IN" dirty="0" smtClean="0"/>
              <a:t>/</a:t>
            </a:r>
            <a:r>
              <a:rPr lang="en-IN" dirty="0" err="1" smtClean="0"/>
              <a:t>gfp.h</a:t>
            </a:r>
            <a:r>
              <a:rPr lang="en-IN" dirty="0" smtClean="0"/>
              <a:t> (get free pages)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 smtClean="0"/>
              <a:t>Page Allocation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page * </a:t>
            </a:r>
            <a:r>
              <a:rPr lang="en-IN" dirty="0" err="1" smtClean="0"/>
              <a:t>alloc_page</a:t>
            </a:r>
            <a:r>
              <a:rPr lang="en-IN" dirty="0" smtClean="0"/>
              <a:t>(</a:t>
            </a:r>
            <a:r>
              <a:rPr lang="en-IN" dirty="0" err="1" smtClean="0"/>
              <a:t>gfp_mask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This </a:t>
            </a:r>
            <a:r>
              <a:rPr lang="en-IN" dirty="0"/>
              <a:t>allocates </a:t>
            </a:r>
            <a:r>
              <a:rPr lang="en-IN" dirty="0" smtClean="0"/>
              <a:t>single page and returns pointer to the page</a:t>
            </a:r>
            <a:r>
              <a:rPr lang="en-IN" dirty="0"/>
              <a:t> </a:t>
            </a:r>
            <a:r>
              <a:rPr lang="en-IN" dirty="0" smtClean="0"/>
              <a:t>structure</a:t>
            </a:r>
          </a:p>
          <a:p>
            <a:pPr lvl="1"/>
            <a:r>
              <a:rPr lang="en-IN" dirty="0" smtClean="0"/>
              <a:t>On error, returns NULL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3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__</a:t>
            </a:r>
            <a:r>
              <a:rPr lang="en-IN" dirty="0" err="1"/>
              <a:t>get_free_page</a:t>
            </a:r>
            <a:r>
              <a:rPr lang="en-IN" dirty="0"/>
              <a:t>(</a:t>
            </a:r>
            <a:r>
              <a:rPr lang="en-IN" dirty="0" err="1"/>
              <a:t>gfp_mask</a:t>
            </a:r>
            <a:r>
              <a:rPr lang="en-IN" dirty="0" smtClean="0"/>
              <a:t>)</a:t>
            </a:r>
          </a:p>
          <a:p>
            <a:pPr lvl="1"/>
            <a:r>
              <a:rPr lang="en-IN" dirty="0"/>
              <a:t>Allocates a single page and returns a pointer to its logical </a:t>
            </a:r>
            <a:r>
              <a:rPr lang="en-IN" dirty="0" smtClean="0"/>
              <a:t>address</a:t>
            </a:r>
          </a:p>
          <a:p>
            <a:r>
              <a:rPr lang="en-IN" b="1" dirty="0" err="1"/>
              <a:t>gfp_mask</a:t>
            </a:r>
            <a:r>
              <a:rPr lang="en-IN" b="1" dirty="0"/>
              <a:t> Flags</a:t>
            </a:r>
          </a:p>
          <a:p>
            <a:pPr lvl="1"/>
            <a:r>
              <a:rPr lang="en-IN" dirty="0"/>
              <a:t>Flags are represented by the </a:t>
            </a:r>
            <a:r>
              <a:rPr lang="en-IN" dirty="0" err="1"/>
              <a:t>gfp_t</a:t>
            </a:r>
            <a:r>
              <a:rPr lang="en-IN" dirty="0"/>
              <a:t> type, which is defined in &lt;</a:t>
            </a:r>
            <a:r>
              <a:rPr lang="en-IN" dirty="0" err="1"/>
              <a:t>linux</a:t>
            </a:r>
            <a:r>
              <a:rPr lang="en-IN" dirty="0"/>
              <a:t>/</a:t>
            </a:r>
            <a:r>
              <a:rPr lang="en-IN" dirty="0" err="1"/>
              <a:t>types.h</a:t>
            </a:r>
            <a:r>
              <a:rPr lang="en-IN" dirty="0" smtClean="0"/>
              <a:t>&gt;</a:t>
            </a:r>
          </a:p>
          <a:p>
            <a:pPr lvl="1"/>
            <a:r>
              <a:rPr lang="en-IN" b="1" dirty="0"/>
              <a:t>Action modifiers</a:t>
            </a:r>
            <a:r>
              <a:rPr lang="en-IN" dirty="0"/>
              <a:t> </a:t>
            </a:r>
            <a:endParaRPr lang="en-IN" dirty="0" smtClean="0"/>
          </a:p>
          <a:p>
            <a:pPr lvl="2"/>
            <a:r>
              <a:rPr lang="en-IN" dirty="0"/>
              <a:t>specify </a:t>
            </a:r>
            <a:r>
              <a:rPr lang="en-IN" i="1" dirty="0"/>
              <a:t>how</a:t>
            </a:r>
            <a:r>
              <a:rPr lang="en-IN" dirty="0"/>
              <a:t> the kernel is supposed to allocate the requested memory</a:t>
            </a:r>
            <a:endParaRPr lang="en-IN" dirty="0" smtClean="0"/>
          </a:p>
          <a:p>
            <a:pPr lvl="1"/>
            <a:r>
              <a:rPr lang="en-IN" b="1" dirty="0"/>
              <a:t>Zone </a:t>
            </a:r>
            <a:r>
              <a:rPr lang="en-IN" b="1" dirty="0" smtClean="0"/>
              <a:t>modifiers</a:t>
            </a:r>
          </a:p>
          <a:p>
            <a:pPr lvl="2"/>
            <a:r>
              <a:rPr lang="en-IN" dirty="0"/>
              <a:t>specify from </a:t>
            </a:r>
            <a:r>
              <a:rPr lang="en-IN" i="1" dirty="0"/>
              <a:t>where</a:t>
            </a:r>
            <a:r>
              <a:rPr lang="en-IN" dirty="0"/>
              <a:t> (from which zones) to allocate </a:t>
            </a:r>
            <a:r>
              <a:rPr lang="en-IN" dirty="0" smtClean="0"/>
              <a:t>memory</a:t>
            </a:r>
            <a:endParaRPr lang="en-IN" b="1" dirty="0" smtClean="0"/>
          </a:p>
          <a:p>
            <a:pPr lvl="1"/>
            <a:r>
              <a:rPr lang="en-IN" b="1" dirty="0"/>
              <a:t>Type</a:t>
            </a:r>
            <a:r>
              <a:rPr lang="en-IN" dirty="0"/>
              <a:t> </a:t>
            </a:r>
            <a:endParaRPr lang="en-IN" dirty="0" smtClean="0"/>
          </a:p>
          <a:p>
            <a:pPr lvl="2"/>
            <a:r>
              <a:rPr lang="en-IN" dirty="0" smtClean="0"/>
              <a:t>specify </a:t>
            </a:r>
            <a:r>
              <a:rPr lang="en-IN" dirty="0"/>
              <a:t>a combination of action and zone modifiers for a certain type of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33255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GFP Flags(Action)</a:t>
            </a:r>
          </a:p>
          <a:p>
            <a:pPr lvl="1"/>
            <a:r>
              <a:rPr lang="en-IN" dirty="0"/>
              <a:t>__</a:t>
            </a:r>
            <a:r>
              <a:rPr lang="en-IN" dirty="0" smtClean="0"/>
              <a:t>GFP_WAIT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/>
              <a:t>The allocator can </a:t>
            </a:r>
            <a:r>
              <a:rPr lang="en-IN" dirty="0" smtClean="0"/>
              <a:t>sleep</a:t>
            </a:r>
          </a:p>
          <a:p>
            <a:pPr lvl="1"/>
            <a:r>
              <a:rPr lang="en-IN" dirty="0"/>
              <a:t>__</a:t>
            </a:r>
            <a:r>
              <a:rPr lang="en-IN" dirty="0" err="1" smtClean="0"/>
              <a:t>GFP_HIGH</a:t>
            </a:r>
            <a:r>
              <a:rPr lang="en-IN" dirty="0" err="1" smtClean="0">
                <a:sym typeface="Wingdings" pitchFamily="2" charset="2"/>
              </a:rPr>
              <a:t></a:t>
            </a:r>
            <a:r>
              <a:rPr lang="en-IN" dirty="0" err="1"/>
              <a:t>The</a:t>
            </a:r>
            <a:r>
              <a:rPr lang="en-IN" dirty="0"/>
              <a:t> allocator can access emergency </a:t>
            </a:r>
            <a:r>
              <a:rPr lang="en-IN" dirty="0" smtClean="0"/>
              <a:t>pools</a:t>
            </a:r>
          </a:p>
          <a:p>
            <a:pPr lvl="1"/>
            <a:r>
              <a:rPr lang="en-IN" dirty="0"/>
              <a:t>__</a:t>
            </a:r>
            <a:r>
              <a:rPr lang="en-IN" dirty="0" smtClean="0"/>
              <a:t>GFP_IO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/>
              <a:t>The allocator can start disk </a:t>
            </a:r>
            <a:r>
              <a:rPr lang="en-IN" dirty="0" smtClean="0"/>
              <a:t>I/O</a:t>
            </a:r>
          </a:p>
          <a:p>
            <a:r>
              <a:rPr lang="en-IN" dirty="0"/>
              <a:t>GFP </a:t>
            </a:r>
            <a:r>
              <a:rPr lang="en-IN" dirty="0" smtClean="0"/>
              <a:t>Flags(Zone)</a:t>
            </a:r>
          </a:p>
          <a:p>
            <a:pPr lvl="1"/>
            <a:r>
              <a:rPr lang="en-IN" dirty="0"/>
              <a:t>__</a:t>
            </a:r>
            <a:r>
              <a:rPr lang="en-IN" dirty="0" smtClean="0"/>
              <a:t>GFP_DMA</a:t>
            </a:r>
          </a:p>
          <a:p>
            <a:pPr lvl="1"/>
            <a:r>
              <a:rPr lang="en-IN" dirty="0"/>
              <a:t>__GFP_DMA32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9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GFP </a:t>
            </a:r>
            <a:r>
              <a:rPr lang="en-IN" dirty="0" smtClean="0"/>
              <a:t>Flags(Type)</a:t>
            </a:r>
          </a:p>
          <a:p>
            <a:pPr lvl="1"/>
            <a:r>
              <a:rPr lang="en-IN" dirty="0" smtClean="0"/>
              <a:t>GFP_KERNEL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smtClean="0"/>
              <a:t>This </a:t>
            </a:r>
            <a:r>
              <a:rPr lang="en-IN" dirty="0"/>
              <a:t>is a normal allocation and might </a:t>
            </a:r>
            <a:r>
              <a:rPr lang="en-IN" dirty="0" smtClean="0"/>
              <a:t>block</a:t>
            </a:r>
          </a:p>
          <a:p>
            <a:pPr lvl="2"/>
            <a:r>
              <a:rPr lang="en-IN" dirty="0"/>
              <a:t>This is the flag to use in process context code when it is safe to </a:t>
            </a:r>
            <a:r>
              <a:rPr lang="en-IN" dirty="0" smtClean="0"/>
              <a:t>sleep</a:t>
            </a:r>
          </a:p>
          <a:p>
            <a:pPr lvl="2"/>
            <a:r>
              <a:rPr lang="en-IN" dirty="0"/>
              <a:t>The kernel will do whatever it has to do to obtain the memory requested by the </a:t>
            </a:r>
            <a:r>
              <a:rPr lang="en-IN" dirty="0" smtClean="0"/>
              <a:t>caller</a:t>
            </a:r>
          </a:p>
          <a:p>
            <a:pPr lvl="2"/>
            <a:r>
              <a:rPr lang="en-IN" dirty="0" smtClean="0"/>
              <a:t>This </a:t>
            </a:r>
            <a:r>
              <a:rPr lang="en-IN" dirty="0"/>
              <a:t>flag should be your default choice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Kmalloc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Similar to </a:t>
            </a:r>
            <a:r>
              <a:rPr lang="en-IN" dirty="0" err="1" smtClean="0"/>
              <a:t>malloc</a:t>
            </a:r>
            <a:r>
              <a:rPr lang="en-IN" dirty="0" smtClean="0"/>
              <a:t>() but kernel memory is allocated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0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use allocated page?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memset</a:t>
            </a:r>
            <a:r>
              <a:rPr lang="en-IN" dirty="0"/>
              <a:t>() is used to fill a block of memory with a particular </a:t>
            </a:r>
            <a:r>
              <a:rPr lang="en-IN" dirty="0" smtClean="0"/>
              <a:t>value</a:t>
            </a:r>
          </a:p>
          <a:p>
            <a:endParaRPr lang="en-IN" dirty="0"/>
          </a:p>
          <a:p>
            <a:r>
              <a:rPr lang="en-IN" dirty="0"/>
              <a:t>void *</a:t>
            </a:r>
            <a:r>
              <a:rPr lang="en-IN" dirty="0" err="1"/>
              <a:t>memset</a:t>
            </a:r>
            <a:r>
              <a:rPr lang="en-IN" dirty="0"/>
              <a:t>(void *</a:t>
            </a:r>
            <a:r>
              <a:rPr lang="en-IN" dirty="0" err="1"/>
              <a:t>ptr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size_t</a:t>
            </a:r>
            <a:r>
              <a:rPr lang="en-IN" dirty="0"/>
              <a:t> n</a:t>
            </a:r>
            <a:r>
              <a:rPr lang="en-IN" dirty="0" smtClean="0"/>
              <a:t>);</a:t>
            </a:r>
          </a:p>
          <a:p>
            <a:endParaRPr lang="en-IN" dirty="0"/>
          </a:p>
          <a:p>
            <a:r>
              <a:rPr lang="en-IN" dirty="0" smtClean="0"/>
              <a:t>Now in place *</a:t>
            </a:r>
            <a:r>
              <a:rPr lang="en-IN" dirty="0" err="1" smtClean="0"/>
              <a:t>ptr</a:t>
            </a:r>
            <a:r>
              <a:rPr lang="en-IN" dirty="0" smtClean="0"/>
              <a:t>, page allocated can be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6967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i="1" dirty="0" smtClean="0"/>
              <a:t># include &lt;</a:t>
            </a:r>
            <a:r>
              <a:rPr lang="en-IN" dirty="0" err="1" smtClean="0"/>
              <a:t>linux</a:t>
            </a:r>
            <a:r>
              <a:rPr lang="en-IN" dirty="0" smtClean="0"/>
              <a:t>/</a:t>
            </a:r>
            <a:r>
              <a:rPr lang="en-IN" dirty="0" err="1" smtClean="0"/>
              <a:t>gfp.h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i="1" dirty="0" smtClean="0"/>
              <a:t>#include&lt;</a:t>
            </a:r>
            <a:r>
              <a:rPr lang="en-IN" i="1" dirty="0" err="1" smtClean="0"/>
              <a:t>linux</a:t>
            </a:r>
            <a:r>
              <a:rPr lang="en-IN" i="1" dirty="0" smtClean="0"/>
              <a:t>/</a:t>
            </a:r>
            <a:r>
              <a:rPr lang="en-IN" i="1" dirty="0" err="1" smtClean="0"/>
              <a:t>module.h</a:t>
            </a:r>
            <a:r>
              <a:rPr lang="en-IN" i="1" dirty="0" smtClean="0"/>
              <a:t>&gt;</a:t>
            </a:r>
          </a:p>
          <a:p>
            <a:pPr marL="0" indent="0">
              <a:buNone/>
            </a:pPr>
            <a:r>
              <a:rPr lang="en-IN" i="1" dirty="0" smtClean="0"/>
              <a:t>#include&lt;</a:t>
            </a:r>
            <a:r>
              <a:rPr lang="en-IN" i="1" dirty="0" err="1" smtClean="0"/>
              <a:t>linux</a:t>
            </a:r>
            <a:r>
              <a:rPr lang="en-IN" i="1" dirty="0" smtClean="0"/>
              <a:t>/</a:t>
            </a:r>
            <a:r>
              <a:rPr lang="en-IN" i="1" dirty="0" err="1" smtClean="0"/>
              <a:t>init.h</a:t>
            </a:r>
            <a:r>
              <a:rPr lang="en-IN" i="1" dirty="0" smtClean="0"/>
              <a:t>&gt;</a:t>
            </a:r>
          </a:p>
          <a:p>
            <a:pPr marL="0" indent="0">
              <a:buNone/>
            </a:pPr>
            <a:r>
              <a:rPr lang="en-IN" i="1" dirty="0" smtClean="0"/>
              <a:t># include &lt;</a:t>
            </a:r>
            <a:r>
              <a:rPr lang="en-IN" i="1" dirty="0" err="1" smtClean="0"/>
              <a:t>linux</a:t>
            </a:r>
            <a:r>
              <a:rPr lang="en-IN" i="1" dirty="0" smtClean="0"/>
              <a:t>/</a:t>
            </a:r>
            <a:r>
              <a:rPr lang="en-IN" i="1" dirty="0" err="1" smtClean="0"/>
              <a:t>mm.h</a:t>
            </a:r>
            <a:r>
              <a:rPr lang="en-IN" i="1" dirty="0" smtClean="0"/>
              <a:t>&gt;</a:t>
            </a:r>
          </a:p>
          <a:p>
            <a:pPr marL="0" indent="0">
              <a:buNone/>
            </a:pPr>
            <a:r>
              <a:rPr lang="en-IN" i="1" dirty="0" smtClean="0"/>
              <a:t>#include&lt;</a:t>
            </a:r>
            <a:r>
              <a:rPr lang="en-IN" i="1" dirty="0" err="1" smtClean="0"/>
              <a:t>linux</a:t>
            </a:r>
            <a:r>
              <a:rPr lang="en-IN" i="1" dirty="0" smtClean="0"/>
              <a:t>/</a:t>
            </a:r>
            <a:r>
              <a:rPr lang="en-IN" i="1" dirty="0" err="1" smtClean="0"/>
              <a:t>gfp.h</a:t>
            </a:r>
            <a:r>
              <a:rPr lang="en-IN" i="1" dirty="0" smtClean="0"/>
              <a:t>&gt;</a:t>
            </a:r>
          </a:p>
          <a:p>
            <a:pPr marL="0" indent="0">
              <a:buNone/>
            </a:pPr>
            <a:r>
              <a:rPr lang="en-IN" i="1" dirty="0" smtClean="0"/>
              <a:t>Void </a:t>
            </a:r>
            <a:r>
              <a:rPr lang="en-IN" i="1" dirty="0" err="1" smtClean="0"/>
              <a:t>Pallocate</a:t>
            </a:r>
            <a:r>
              <a:rPr lang="en-IN" i="1" dirty="0" smtClean="0"/>
              <a:t>()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{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unsigned long page;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page = _</a:t>
            </a:r>
            <a:r>
              <a:rPr lang="en-IN" i="1" dirty="0" err="1" smtClean="0"/>
              <a:t>get_free_pages</a:t>
            </a:r>
            <a:r>
              <a:rPr lang="en-IN" i="1" dirty="0" smtClean="0"/>
              <a:t>(GFP_KERNEL,3); </a:t>
            </a:r>
            <a:r>
              <a:rPr lang="en-IN" i="1" dirty="0" smtClean="0">
                <a:sym typeface="Wingdings" pitchFamily="2" charset="2"/>
              </a:rPr>
              <a:t> allocate 3 pages</a:t>
            </a:r>
            <a:endParaRPr lang="en-IN" i="1" dirty="0" smtClean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 smtClean="0"/>
              <a:t>memset</a:t>
            </a:r>
            <a:r>
              <a:rPr lang="en-IN" i="1" dirty="0" smtClean="0"/>
              <a:t>((void *)page,’0’,sizeof(page0)); </a:t>
            </a:r>
            <a:r>
              <a:rPr lang="en-IN" i="1" dirty="0" smtClean="0">
                <a:sym typeface="Wingdings" pitchFamily="2" charset="2"/>
              </a:rPr>
              <a:t> </a:t>
            </a:r>
            <a:r>
              <a:rPr lang="en-IN" i="1" dirty="0" smtClean="0"/>
              <a:t>set the page content to be ‘0’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if  (!page)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	</a:t>
            </a:r>
            <a:r>
              <a:rPr lang="en-IN" i="1" dirty="0" err="1" smtClean="0"/>
              <a:t>printk</a:t>
            </a:r>
            <a:r>
              <a:rPr lang="en-IN" i="1" dirty="0" smtClean="0"/>
              <a:t>((“Return error”);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else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	</a:t>
            </a:r>
            <a:r>
              <a:rPr lang="en-IN" i="1" dirty="0" err="1" smtClean="0"/>
              <a:t>printk</a:t>
            </a:r>
            <a:r>
              <a:rPr lang="en-IN" i="1" dirty="0" smtClean="0"/>
              <a:t>(“Success %p”,(void *)page); </a:t>
            </a:r>
            <a:r>
              <a:rPr lang="en-IN" i="1" dirty="0" smtClean="0">
                <a:sym typeface="Wingdings" pitchFamily="2" charset="2"/>
              </a:rPr>
              <a:t>print address of page</a:t>
            </a:r>
            <a:endParaRPr lang="en-IN" i="1" dirty="0" smtClean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}</a:t>
            </a:r>
          </a:p>
          <a:p>
            <a:pPr marL="0" indent="0">
              <a:buNone/>
            </a:pPr>
            <a:r>
              <a:rPr lang="en-IN" i="1" dirty="0" smtClean="0"/>
              <a:t>Static </a:t>
            </a:r>
            <a:r>
              <a:rPr lang="en-IN" i="1" dirty="0" err="1" smtClean="0"/>
              <a:t>int</a:t>
            </a:r>
            <a:r>
              <a:rPr lang="en-IN" i="1" dirty="0" smtClean="0"/>
              <a:t> _</a:t>
            </a:r>
            <a:r>
              <a:rPr lang="en-IN" i="1" dirty="0" err="1" smtClean="0"/>
              <a:t>init</a:t>
            </a:r>
            <a:r>
              <a:rPr lang="en-IN" i="1" dirty="0" smtClean="0"/>
              <a:t> memtry1_init(void)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{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 smtClean="0"/>
              <a:t>printk</a:t>
            </a:r>
            <a:r>
              <a:rPr lang="en-IN" i="1" dirty="0" smtClean="0"/>
              <a:t>(“Starting Memory Page Allocation Program”);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 smtClean="0"/>
              <a:t>Pallocate</a:t>
            </a:r>
            <a:r>
              <a:rPr lang="en-IN" i="1" dirty="0" smtClean="0"/>
              <a:t>();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return 0;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}</a:t>
            </a:r>
          </a:p>
          <a:p>
            <a:pPr marL="0" indent="0">
              <a:buNone/>
            </a:pPr>
            <a:r>
              <a:rPr lang="en-IN" i="1" dirty="0" smtClean="0"/>
              <a:t>Static void _exit memtry1_exit(void)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{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 smtClean="0"/>
              <a:t>printk</a:t>
            </a:r>
            <a:r>
              <a:rPr lang="en-IN" i="1" dirty="0" smtClean="0"/>
              <a:t>(“Ending </a:t>
            </a:r>
            <a:r>
              <a:rPr lang="en-IN" i="1" dirty="0" err="1" smtClean="0"/>
              <a:t>mem</a:t>
            </a:r>
            <a:r>
              <a:rPr lang="en-IN" i="1" dirty="0" smtClean="0"/>
              <a:t> page allocation program”);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}</a:t>
            </a:r>
          </a:p>
          <a:p>
            <a:pPr marL="0" indent="0">
              <a:buNone/>
            </a:pPr>
            <a:r>
              <a:rPr lang="en-IN" i="1" dirty="0" err="1" smtClean="0"/>
              <a:t>Module_init</a:t>
            </a:r>
            <a:r>
              <a:rPr lang="en-IN" i="1" dirty="0" smtClean="0"/>
              <a:t>(memtry1_init);</a:t>
            </a:r>
          </a:p>
          <a:p>
            <a:pPr marL="0" indent="0">
              <a:buNone/>
            </a:pPr>
            <a:r>
              <a:rPr lang="en-IN" i="1" dirty="0" err="1" smtClean="0"/>
              <a:t>Module_exit</a:t>
            </a:r>
            <a:r>
              <a:rPr lang="en-IN" i="1" dirty="0" smtClean="0"/>
              <a:t>(memtry1_exit);</a:t>
            </a:r>
          </a:p>
        </p:txBody>
      </p:sp>
    </p:spTree>
    <p:extLst>
      <p:ext uri="{BB962C8B-B14F-4D97-AF65-F5344CB8AC3E}">
        <p14:creationId xmlns:p14="http://schemas.microsoft.com/office/powerpoint/2010/main" val="4073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Hot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1. Write a kernel module that calculates the maximum number of page allocation requests that can be satisfied.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Hint: Perform the </a:t>
            </a:r>
            <a:r>
              <a:rPr lang="en-IN" dirty="0"/>
              <a:t>__</a:t>
            </a:r>
            <a:r>
              <a:rPr lang="en-IN" dirty="0" err="1" smtClean="0"/>
              <a:t>get_free_pages</a:t>
            </a:r>
            <a:r>
              <a:rPr lang="en-IN" dirty="0" smtClean="0"/>
              <a:t> (</a:t>
            </a:r>
            <a:r>
              <a:rPr lang="en-IN" smtClean="0"/>
              <a:t>or </a:t>
            </a:r>
            <a:r>
              <a:rPr lang="en-IN" smtClean="0"/>
              <a:t>page_alloc</a:t>
            </a:r>
            <a:r>
              <a:rPr lang="en-IN" dirty="0" smtClean="0"/>
              <a:t>()) in a loop till it returns a ‘0’</a:t>
            </a:r>
          </a:p>
          <a:p>
            <a:pPr marL="0" indent="0">
              <a:buNone/>
            </a:pPr>
            <a:r>
              <a:rPr lang="en-IN" dirty="0" smtClean="0"/>
              <a:t>2. Identify the size of memory allocated by _</a:t>
            </a:r>
            <a:r>
              <a:rPr lang="en-IN" dirty="0" err="1" smtClean="0"/>
              <a:t>get_free</a:t>
            </a:r>
            <a:r>
              <a:rPr lang="en-IN" dirty="0" smtClean="0"/>
              <a:t>-pages() and </a:t>
            </a:r>
            <a:r>
              <a:rPr lang="en-IN" dirty="0" err="1" smtClean="0"/>
              <a:t>kmalloc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3. Implement the binary buddy freeing algorithm for physical pages.</a:t>
            </a:r>
          </a:p>
          <a:p>
            <a:pPr lvl="1"/>
            <a:r>
              <a:rPr lang="en-IN" dirty="0" smtClean="0"/>
              <a:t>Assume some ‘n’ pages are allocated to processes and maintained in a table</a:t>
            </a:r>
          </a:p>
          <a:p>
            <a:pPr lvl="1"/>
            <a:r>
              <a:rPr lang="en-IN" dirty="0" smtClean="0"/>
              <a:t>After the pages are assigned, check the number of pages each process requires</a:t>
            </a:r>
          </a:p>
          <a:p>
            <a:pPr lvl="1"/>
            <a:r>
              <a:rPr lang="en-IN" dirty="0" smtClean="0"/>
              <a:t>Accordingly free the number of pages  using binary buddy algorithm</a:t>
            </a:r>
          </a:p>
          <a:p>
            <a:pPr lvl="2"/>
            <a:r>
              <a:rPr lang="en-IN" dirty="0" smtClean="0"/>
              <a:t>Lets say if the number of pages is ‘m’ keep divining ‘n’ by 2 till the closest value of ‘m’ is reached. Free those many number of pages.</a:t>
            </a:r>
          </a:p>
        </p:txBody>
      </p:sp>
    </p:spTree>
    <p:extLst>
      <p:ext uri="{BB962C8B-B14F-4D97-AF65-F5344CB8AC3E}">
        <p14:creationId xmlns:p14="http://schemas.microsoft.com/office/powerpoint/2010/main" val="34669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 Pages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Pages can be </a:t>
            </a:r>
          </a:p>
          <a:p>
            <a:pPr lvl="1"/>
            <a:r>
              <a:rPr lang="en-IN" dirty="0" smtClean="0"/>
              <a:t>Valid or Invalid</a:t>
            </a:r>
          </a:p>
          <a:p>
            <a:pPr lvl="1"/>
            <a:endParaRPr lang="en-IN" dirty="0"/>
          </a:p>
          <a:p>
            <a:r>
              <a:rPr lang="en-IN" dirty="0" smtClean="0"/>
              <a:t>A bit is attached with every page to show if the page is valid or not</a:t>
            </a:r>
          </a:p>
          <a:p>
            <a:endParaRPr lang="en-IN" dirty="0"/>
          </a:p>
          <a:p>
            <a:r>
              <a:rPr lang="en-IN" dirty="0" smtClean="0"/>
              <a:t>Page Fault:</a:t>
            </a:r>
          </a:p>
          <a:p>
            <a:pPr lvl="1"/>
            <a:r>
              <a:rPr lang="en-IN" dirty="0"/>
              <a:t>If a valid page is associated with data on secondary storage, a process cannot access </a:t>
            </a:r>
            <a:r>
              <a:rPr lang="en-IN" dirty="0" smtClean="0"/>
              <a:t>that page </a:t>
            </a:r>
            <a:r>
              <a:rPr lang="en-IN" dirty="0"/>
              <a:t>until the data is brought into physical memory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241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Page Faults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Kernel intervenes a page fault and performs the following</a:t>
            </a:r>
          </a:p>
          <a:p>
            <a:pPr lvl="1"/>
            <a:r>
              <a:rPr lang="en-IN" dirty="0" smtClean="0"/>
              <a:t>Transparently </a:t>
            </a:r>
            <a:r>
              <a:rPr lang="en-IN" i="1" dirty="0"/>
              <a:t>paging in </a:t>
            </a:r>
            <a:r>
              <a:rPr lang="en-IN" dirty="0"/>
              <a:t>the data from secondary storage to physical </a:t>
            </a:r>
            <a:r>
              <a:rPr lang="en-IN" dirty="0" smtClean="0"/>
              <a:t>memory</a:t>
            </a:r>
          </a:p>
          <a:p>
            <a:pPr lvl="1"/>
            <a:endParaRPr lang="en-IN" dirty="0"/>
          </a:p>
          <a:p>
            <a:r>
              <a:rPr lang="en-IN" dirty="0"/>
              <a:t>Because there is considerably more virtual memory than physical </a:t>
            </a:r>
            <a:r>
              <a:rPr lang="en-IN" dirty="0" smtClean="0"/>
              <a:t>memory, </a:t>
            </a:r>
            <a:r>
              <a:rPr lang="en-IN" dirty="0"/>
              <a:t>the kernel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may </a:t>
            </a:r>
            <a:r>
              <a:rPr lang="en-IN" dirty="0"/>
              <a:t>have to move data out of memory to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make </a:t>
            </a:r>
            <a:r>
              <a:rPr lang="en-IN" dirty="0"/>
              <a:t>room for the data </a:t>
            </a:r>
            <a:r>
              <a:rPr lang="en-IN" i="1" dirty="0"/>
              <a:t>paging in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05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Paging out </a:t>
            </a:r>
            <a:r>
              <a:rPr lang="en-IN" dirty="0"/>
              <a:t>is the process of moving data from physical memory to secondary storage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To </a:t>
            </a:r>
            <a:r>
              <a:rPr lang="en-IN" dirty="0" smtClean="0"/>
              <a:t>minimize subsequent </a:t>
            </a:r>
            <a:r>
              <a:rPr lang="en-IN" dirty="0"/>
              <a:t>page ins, the kernel attempts to page out the data that is the least </a:t>
            </a:r>
            <a:r>
              <a:rPr lang="en-IN" dirty="0" smtClean="0"/>
              <a:t>likely to </a:t>
            </a:r>
            <a:r>
              <a:rPr lang="en-IN" dirty="0"/>
              <a:t>be used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23800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Address Space in Linux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104900"/>
            <a:ext cx="4896544" cy="484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6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write a C program that prints out a virtual address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IN" dirty="0" smtClean="0"/>
              <a:t>#include </a:t>
            </a:r>
            <a:r>
              <a:rPr lang="en-IN" dirty="0"/>
              <a:t>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400050" lvl="1" indent="0">
              <a:buNone/>
            </a:pPr>
            <a:r>
              <a:rPr lang="en-IN" dirty="0" smtClean="0"/>
              <a:t>#</a:t>
            </a:r>
            <a:r>
              <a:rPr lang="en-IN" dirty="0"/>
              <a:t>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400050" lvl="1" indent="0">
              <a:buNone/>
            </a:pPr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/>
              <a:t> main(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argc</a:t>
            </a:r>
            <a:r>
              <a:rPr lang="en-IN" dirty="0"/>
              <a:t>, char *</a:t>
            </a:r>
            <a:r>
              <a:rPr lang="en-IN" dirty="0" err="1"/>
              <a:t>argv</a:t>
            </a:r>
            <a:r>
              <a:rPr lang="en-IN" dirty="0"/>
              <a:t>[]) {</a:t>
            </a:r>
          </a:p>
          <a:p>
            <a:pPr marL="400050" lvl="1" indent="0">
              <a:buNone/>
            </a:pPr>
            <a:r>
              <a:rPr lang="en-IN" dirty="0" smtClean="0"/>
              <a:t> </a:t>
            </a:r>
            <a:r>
              <a:rPr lang="en-IN" dirty="0" err="1"/>
              <a:t>printf</a:t>
            </a:r>
            <a:r>
              <a:rPr lang="en-IN" dirty="0"/>
              <a:t>("location of code : %p\n", (void *) main);</a:t>
            </a:r>
          </a:p>
          <a:p>
            <a:pPr marL="400050" lvl="1" indent="0">
              <a:buNone/>
            </a:pPr>
            <a:r>
              <a:rPr lang="en-IN" dirty="0" smtClean="0"/>
              <a:t> </a:t>
            </a:r>
            <a:r>
              <a:rPr lang="en-IN" dirty="0" err="1"/>
              <a:t>printf</a:t>
            </a:r>
            <a:r>
              <a:rPr lang="en-IN" dirty="0"/>
              <a:t>("location of heap : %p\n", (void *) </a:t>
            </a:r>
            <a:r>
              <a:rPr lang="en-IN" dirty="0" err="1" smtClean="0"/>
              <a:t>malloc</a:t>
            </a:r>
            <a:r>
              <a:rPr lang="en-IN" dirty="0" smtClean="0"/>
              <a:t>(1</a:t>
            </a:r>
            <a:r>
              <a:rPr lang="en-IN" dirty="0"/>
              <a:t>));</a:t>
            </a:r>
          </a:p>
          <a:p>
            <a:pPr marL="400050" lvl="1" indent="0">
              <a:buNone/>
            </a:pPr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/>
              <a:t> x = 3;</a:t>
            </a:r>
          </a:p>
          <a:p>
            <a:pPr marL="400050" lvl="1" indent="0">
              <a:buNone/>
            </a:pPr>
            <a:r>
              <a:rPr lang="en-IN" dirty="0" smtClean="0"/>
              <a:t> </a:t>
            </a:r>
            <a:r>
              <a:rPr lang="en-IN" dirty="0" err="1"/>
              <a:t>printf</a:t>
            </a:r>
            <a:r>
              <a:rPr lang="en-IN" dirty="0"/>
              <a:t>("location of stack : %p\n", (void *) &amp;x);</a:t>
            </a:r>
          </a:p>
          <a:p>
            <a:pPr marL="400050" lvl="1" indent="0">
              <a:buNone/>
            </a:pPr>
            <a:r>
              <a:rPr lang="en-IN" dirty="0" smtClean="0"/>
              <a:t> </a:t>
            </a:r>
            <a:r>
              <a:rPr lang="en-IN" dirty="0"/>
              <a:t>return x;</a:t>
            </a:r>
          </a:p>
          <a:p>
            <a:pPr marL="400050" lvl="1" indent="0"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16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5257800"/>
          </a:xfrm>
        </p:spPr>
        <p:txBody>
          <a:bodyPr>
            <a:normAutofit/>
          </a:bodyPr>
          <a:lstStyle/>
          <a:p>
            <a:r>
              <a:rPr lang="en-IN" b="1" dirty="0"/>
              <a:t>stack </a:t>
            </a:r>
            <a:r>
              <a:rPr lang="en-IN" dirty="0" smtClean="0"/>
              <a:t>memory	</a:t>
            </a:r>
          </a:p>
          <a:p>
            <a:pPr lvl="1"/>
            <a:r>
              <a:rPr lang="en-IN" dirty="0"/>
              <a:t>allocations and </a:t>
            </a:r>
            <a:r>
              <a:rPr lang="en-IN" dirty="0" err="1" smtClean="0"/>
              <a:t>deallocations</a:t>
            </a:r>
            <a:r>
              <a:rPr lang="en-IN" dirty="0" smtClean="0"/>
              <a:t> of </a:t>
            </a:r>
            <a:r>
              <a:rPr lang="en-IN" dirty="0"/>
              <a:t>it are managed implicitly by the </a:t>
            </a:r>
            <a:r>
              <a:rPr lang="en-IN" dirty="0" smtClean="0"/>
              <a:t>compiler</a:t>
            </a:r>
          </a:p>
          <a:p>
            <a:pPr marL="457200" lvl="1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Heap Memory</a:t>
            </a:r>
          </a:p>
          <a:p>
            <a:pPr lvl="1"/>
            <a:r>
              <a:rPr lang="en-IN" dirty="0"/>
              <a:t>allocations and </a:t>
            </a:r>
            <a:r>
              <a:rPr lang="en-IN" dirty="0" err="1" smtClean="0"/>
              <a:t>deallocations</a:t>
            </a:r>
            <a:r>
              <a:rPr lang="en-IN" dirty="0" smtClean="0"/>
              <a:t> </a:t>
            </a:r>
            <a:r>
              <a:rPr lang="en-IN" dirty="0"/>
              <a:t>are explicitly handled by </a:t>
            </a:r>
            <a:r>
              <a:rPr lang="en-IN" dirty="0" smtClean="0"/>
              <a:t>you</a:t>
            </a:r>
          </a:p>
          <a:p>
            <a:pPr lvl="1"/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2636912"/>
            <a:ext cx="4996581" cy="142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5445224"/>
            <a:ext cx="392265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3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malloc</a:t>
            </a:r>
            <a:r>
              <a:rPr lang="en-IN" dirty="0"/>
              <a:t>()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 smtClean="0"/>
              <a:t>&gt;</a:t>
            </a:r>
          </a:p>
          <a:p>
            <a:r>
              <a:rPr lang="en-IN" dirty="0"/>
              <a:t>void *</a:t>
            </a:r>
            <a:r>
              <a:rPr lang="en-IN" dirty="0" err="1"/>
              <a:t>malloc</a:t>
            </a:r>
            <a:r>
              <a:rPr lang="en-IN" dirty="0"/>
              <a:t>(</a:t>
            </a:r>
            <a:r>
              <a:rPr lang="en-IN" dirty="0" err="1"/>
              <a:t>size_t</a:t>
            </a:r>
            <a:r>
              <a:rPr lang="en-IN" dirty="0"/>
              <a:t> size</a:t>
            </a:r>
            <a:r>
              <a:rPr lang="en-IN" dirty="0" smtClean="0"/>
              <a:t>);</a:t>
            </a:r>
          </a:p>
          <a:p>
            <a:r>
              <a:rPr lang="en-IN" dirty="0"/>
              <a:t>double *d = (double *) </a:t>
            </a:r>
            <a:r>
              <a:rPr lang="en-IN" dirty="0" err="1"/>
              <a:t>malloc</a:t>
            </a:r>
            <a:r>
              <a:rPr lang="en-IN" dirty="0"/>
              <a:t>(</a:t>
            </a:r>
            <a:r>
              <a:rPr lang="en-IN" dirty="0" err="1"/>
              <a:t>sizeof</a:t>
            </a:r>
            <a:r>
              <a:rPr lang="en-IN" dirty="0"/>
              <a:t>(double</a:t>
            </a:r>
            <a:r>
              <a:rPr lang="en-IN" dirty="0" smtClean="0"/>
              <a:t>));</a:t>
            </a:r>
          </a:p>
          <a:p>
            <a:r>
              <a:rPr lang="en-IN" dirty="0"/>
              <a:t>A successful call to </a:t>
            </a:r>
            <a:r>
              <a:rPr lang="en-IN" dirty="0" err="1"/>
              <a:t>malloc</a:t>
            </a:r>
            <a:r>
              <a:rPr lang="en-IN" dirty="0"/>
              <a:t>() allocates size bytes of memory and returns a pointer </a:t>
            </a:r>
            <a:r>
              <a:rPr lang="en-IN" dirty="0" smtClean="0"/>
              <a:t>to the </a:t>
            </a:r>
            <a:r>
              <a:rPr lang="en-IN" dirty="0"/>
              <a:t>start of the newly allocated region</a:t>
            </a:r>
            <a:r>
              <a:rPr lang="en-IN" dirty="0" smtClean="0"/>
              <a:t>.</a:t>
            </a:r>
          </a:p>
          <a:p>
            <a:r>
              <a:rPr lang="en-IN" dirty="0"/>
              <a:t>Upon failure, </a:t>
            </a:r>
            <a:r>
              <a:rPr lang="en-IN" dirty="0" err="1"/>
              <a:t>malloc</a:t>
            </a:r>
            <a:r>
              <a:rPr lang="en-IN" dirty="0"/>
              <a:t>() returns NULL, and </a:t>
            </a:r>
            <a:r>
              <a:rPr lang="en-IN" dirty="0" err="1" smtClean="0"/>
              <a:t>errno</a:t>
            </a:r>
            <a:r>
              <a:rPr lang="en-IN" dirty="0" smtClean="0"/>
              <a:t> is </a:t>
            </a:r>
            <a:r>
              <a:rPr lang="en-IN" dirty="0"/>
              <a:t>set to ENOMEM.</a:t>
            </a:r>
          </a:p>
        </p:txBody>
      </p:sp>
    </p:spTree>
    <p:extLst>
      <p:ext uri="{BB962C8B-B14F-4D97-AF65-F5344CB8AC3E}">
        <p14:creationId xmlns:p14="http://schemas.microsoft.com/office/powerpoint/2010/main" val="20515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69D2B526000B4D835B1F6BD1A38405" ma:contentTypeVersion="3" ma:contentTypeDescription="Create a new document." ma:contentTypeScope="" ma:versionID="d254d3ca923d3bfa9b1d580bf40fb3d8">
  <xsd:schema xmlns:xsd="http://www.w3.org/2001/XMLSchema" xmlns:xs="http://www.w3.org/2001/XMLSchema" xmlns:p="http://schemas.microsoft.com/office/2006/metadata/properties" xmlns:ns2="30d3bcfa-fe8d-4c26-93eb-9b98fbcfb5b7" targetNamespace="http://schemas.microsoft.com/office/2006/metadata/properties" ma:root="true" ma:fieldsID="bae2bd456a86e65fa0cf9cb97fedee27" ns2:_="">
    <xsd:import namespace="30d3bcfa-fe8d-4c26-93eb-9b98fbcfb5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3bcfa-fe8d-4c26-93eb-9b98fbcfb5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424AC0-0518-4154-B495-B58616E9A765}"/>
</file>

<file path=customXml/itemProps2.xml><?xml version="1.0" encoding="utf-8"?>
<ds:datastoreItem xmlns:ds="http://schemas.openxmlformats.org/officeDocument/2006/customXml" ds:itemID="{C7F57543-C1B4-4AB0-BC5E-887961C80267}"/>
</file>

<file path=customXml/itemProps3.xml><?xml version="1.0" encoding="utf-8"?>
<ds:datastoreItem xmlns:ds="http://schemas.openxmlformats.org/officeDocument/2006/customXml" ds:itemID="{C9D91F48-8604-440F-84A3-80A4EFB9BB85}"/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1088</Words>
  <Application>Microsoft Office PowerPoint</Application>
  <PresentationFormat>On-screen Show (4:3)</PresentationFormat>
  <Paragraphs>189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Memory Virtualization in Linux</vt:lpstr>
      <vt:lpstr> Pages, Paging</vt:lpstr>
      <vt:lpstr>Valid Pages</vt:lpstr>
      <vt:lpstr>Handling Page Faults</vt:lpstr>
      <vt:lpstr>Continued…</vt:lpstr>
      <vt:lpstr>Address Space in Linux</vt:lpstr>
      <vt:lpstr>write a C program that prints out a virtual address</vt:lpstr>
      <vt:lpstr>Types of Memory</vt:lpstr>
      <vt:lpstr>The malloc() Call</vt:lpstr>
      <vt:lpstr>xmalloc()</vt:lpstr>
      <vt:lpstr>Allocating Arrays</vt:lpstr>
      <vt:lpstr>Continued…</vt:lpstr>
      <vt:lpstr>The free() Call</vt:lpstr>
      <vt:lpstr>Resizing Allocations</vt:lpstr>
      <vt:lpstr>Physical Page Allocation</vt:lpstr>
      <vt:lpstr>Continued…</vt:lpstr>
      <vt:lpstr>Continued…</vt:lpstr>
      <vt:lpstr>Zones </vt:lpstr>
      <vt:lpstr>Continued…</vt:lpstr>
      <vt:lpstr>Continued…</vt:lpstr>
      <vt:lpstr>Continued…</vt:lpstr>
      <vt:lpstr>Continued…</vt:lpstr>
      <vt:lpstr>Continued…</vt:lpstr>
      <vt:lpstr>Kmalloc()</vt:lpstr>
      <vt:lpstr>How to use allocated page?</vt:lpstr>
      <vt:lpstr>Continued…</vt:lpstr>
      <vt:lpstr>Hot Question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103</cp:revision>
  <dcterms:created xsi:type="dcterms:W3CDTF">2018-02-19T07:43:07Z</dcterms:created>
  <dcterms:modified xsi:type="dcterms:W3CDTF">2020-02-26T11:10:06Z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0x0101006269D2B526000B4D835B1F6BD1A38405</vt:lpwstr>
  </property>
</Properties>
</file>