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9" r:id="rId12"/>
    <p:sldId id="275" r:id="rId13"/>
    <p:sldId id="276" r:id="rId14"/>
    <p:sldId id="280" r:id="rId15"/>
    <p:sldId id="287" r:id="rId16"/>
    <p:sldId id="288" r:id="rId17"/>
    <p:sldId id="289" r:id="rId18"/>
    <p:sldId id="290" r:id="rId19"/>
    <p:sldId id="291" r:id="rId20"/>
    <p:sldId id="294" r:id="rId21"/>
    <p:sldId id="277" r:id="rId22"/>
    <p:sldId id="278" r:id="rId23"/>
    <p:sldId id="513" r:id="rId24"/>
    <p:sldId id="514" r:id="rId25"/>
    <p:sldId id="286" r:id="rId26"/>
    <p:sldId id="515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292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1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834B8A-D7E7-478C-9339-169AD88CDE83}" type="datetimeFigureOut">
              <a:rPr lang="en-IN"/>
              <a:pPr>
                <a:defRPr/>
              </a:pPr>
              <a:t>09-10-2023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0B8018-AC4B-428E-8021-F8F4911E65F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35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453AF2E-2788-4AC4-AD10-4AB19807A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4FA4E6-DE0E-45BB-927D-4B50A700B2F2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73DE815-DAAB-4180-94A0-D2567DCCB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9DE7FDA-EC4C-4C37-A192-F952A285F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5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C5B2927-0FF4-4DBA-AD70-D084ED84F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C77FDC-AA60-4099-956E-F87A00DAE41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3E96E10-F8BC-4DAC-B2FF-B7CB5A28E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805396A-38AD-4FB6-8767-9A93C10B3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2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</p:grp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A281C9EA-6209-4058-94C4-360E47DC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60869-8E4E-42A8-BFB7-4BDD67DF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7EB3F-9B4D-4824-9550-2D7CC5C61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39ED1-2B88-4822-816B-77D7A8D7F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7BFE8-7E9E-4A33-91A9-08BAA23AF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55F8-4038-443B-9AAA-93727972B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4C7D-434A-445B-8798-C6596030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5A3C-8F0F-476A-BBF2-81C5E190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053AD-6E3A-49A6-96F1-2C4018183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1EB6-62F2-48D9-BA1A-CD6F0A3EC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89469-5DC8-4C33-AC9E-276D71570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CBFC7253-5F1C-4815-83CC-B961F3F84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1143000"/>
          </a:xfrm>
        </p:spPr>
        <p:txBody>
          <a:bodyPr/>
          <a:lstStyle/>
          <a:p>
            <a:r>
              <a:rPr lang="en-IN" dirty="0"/>
              <a:t>Dynamic storage allocation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Allocate varied sized blocks</a:t>
            </a:r>
          </a:p>
          <a:p>
            <a:endParaRPr lang="en-IN" dirty="0"/>
          </a:p>
          <a:p>
            <a:r>
              <a:rPr lang="en-IN" dirty="0"/>
              <a:t>First Fit</a:t>
            </a:r>
          </a:p>
          <a:p>
            <a:endParaRPr lang="en-IN" dirty="0"/>
          </a:p>
          <a:p>
            <a:r>
              <a:rPr lang="en-IN" dirty="0"/>
              <a:t>Best Fit</a:t>
            </a:r>
          </a:p>
          <a:p>
            <a:endParaRPr lang="en-IN" dirty="0"/>
          </a:p>
          <a:p>
            <a:r>
              <a:rPr lang="en-IN" dirty="0"/>
              <a:t>Worst fit</a:t>
            </a:r>
          </a:p>
        </p:txBody>
      </p:sp>
    </p:spTree>
    <p:extLst>
      <p:ext uri="{BB962C8B-B14F-4D97-AF65-F5344CB8AC3E}">
        <p14:creationId xmlns:p14="http://schemas.microsoft.com/office/powerpoint/2010/main" val="73091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storage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sized partitions</a:t>
            </a:r>
          </a:p>
          <a:p>
            <a:endParaRPr lang="en-IN" dirty="0"/>
          </a:p>
          <a:p>
            <a:r>
              <a:rPr lang="en-IN" dirty="0"/>
              <a:t>Initially all unused memory </a:t>
            </a:r>
            <a:r>
              <a:rPr lang="en-IN" dirty="0">
                <a:sym typeface="Wingdings" pitchFamily="2" charset="2"/>
              </a:rPr>
              <a:t> one big hole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When a process arrives, depending on its requirement partition and allocate memory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What’s the catch?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8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02125"/>
          </a:xfrm>
        </p:spPr>
        <p:txBody>
          <a:bodyPr/>
          <a:lstStyle/>
          <a:p>
            <a:r>
              <a:rPr lang="en-IN" sz="2400" dirty="0"/>
              <a:t>Assume already 5 processes occupied the entire memory efficiently</a:t>
            </a:r>
          </a:p>
          <a:p>
            <a:endParaRPr lang="en-IN" sz="2400" dirty="0"/>
          </a:p>
          <a:p>
            <a:r>
              <a:rPr lang="en-IN" sz="2400" dirty="0"/>
              <a:t>One of the process leaves and it creates a hole</a:t>
            </a:r>
          </a:p>
          <a:p>
            <a:endParaRPr lang="en-IN" sz="2400" dirty="0"/>
          </a:p>
          <a:p>
            <a:r>
              <a:rPr lang="en-IN" sz="2400" dirty="0"/>
              <a:t>What if that hole is not optimized for the new process that has to be allocated memory?</a:t>
            </a:r>
          </a:p>
          <a:p>
            <a:endParaRPr lang="en-IN" sz="2400" dirty="0"/>
          </a:p>
          <a:p>
            <a:r>
              <a:rPr lang="en-IN" sz="2400" dirty="0"/>
              <a:t>Small sized process may leave lot of holes that is not a best fit for many processes </a:t>
            </a:r>
            <a:r>
              <a:rPr lang="en-IN" sz="2400" dirty="0">
                <a:sym typeface="Wingdings" pitchFamily="2" charset="2"/>
              </a:rPr>
              <a:t> memory available for a new process but as broken little pieces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16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Compaction</a:t>
            </a:r>
          </a:p>
          <a:p>
            <a:pPr lvl="1"/>
            <a:r>
              <a:rPr lang="en-IN" dirty="0"/>
              <a:t>Shuffle memory contents so as to bring all holes to a side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Time consuming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Can be done only for dynamic relocation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Allow non-contiguous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17505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technique to allocate non-contiguous blocks to processes</a:t>
            </a:r>
          </a:p>
          <a:p>
            <a:endParaRPr lang="en-IN" dirty="0"/>
          </a:p>
          <a:p>
            <a:r>
              <a:rPr lang="en-IN" dirty="0"/>
              <a:t>Page table is maintained to map the virtual address to physical address</a:t>
            </a:r>
          </a:p>
          <a:p>
            <a:endParaRPr lang="en-IN" dirty="0"/>
          </a:p>
          <a:p>
            <a:r>
              <a:rPr lang="en-IN" dirty="0"/>
              <a:t>Pages are fixed sized blocks</a:t>
            </a:r>
          </a:p>
        </p:txBody>
      </p:sp>
    </p:spTree>
    <p:extLst>
      <p:ext uri="{BB962C8B-B14F-4D97-AF65-F5344CB8AC3E}">
        <p14:creationId xmlns:p14="http://schemas.microsoft.com/office/powerpoint/2010/main" val="181598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486400"/>
          </a:xfrm>
        </p:spPr>
        <p:txBody>
          <a:bodyPr/>
          <a:lstStyle/>
          <a:p>
            <a:r>
              <a:rPr lang="en-IN" dirty="0"/>
              <a:t>A virtual memory block is called a page, and a virtual memory miss is called a page fault</a:t>
            </a:r>
          </a:p>
          <a:p>
            <a:r>
              <a:rPr lang="en-IN" dirty="0"/>
              <a:t>With virtual memory, the processor produces a virtual address, which is translated by a combination of hardware and software to a physical address, which in turn can be used to access main memory.</a:t>
            </a:r>
          </a:p>
          <a:p>
            <a:r>
              <a:rPr lang="en-IN" dirty="0"/>
              <a:t>This process is called address mapping or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70820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Mapping from Virtual Address to Physical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0250"/>
            <a:ext cx="7056784" cy="416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37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The table containing the virtual to physical address translations in a virtual memory system.</a:t>
            </a:r>
          </a:p>
          <a:p>
            <a:endParaRPr lang="en-IN" dirty="0"/>
          </a:p>
          <a:p>
            <a:r>
              <a:rPr lang="en-IN" dirty="0"/>
              <a:t>The table, which is stored in memory, is typically indexed by the virtual page number</a:t>
            </a:r>
          </a:p>
          <a:p>
            <a:endParaRPr lang="en-IN" dirty="0"/>
          </a:p>
          <a:p>
            <a:r>
              <a:rPr lang="en-IN" dirty="0"/>
              <a:t>Each entry in the table contains the physical page number for that virtual page if the page is currently in memory.</a:t>
            </a:r>
          </a:p>
          <a:p>
            <a:endParaRPr lang="en-IN" dirty="0"/>
          </a:p>
          <a:p>
            <a:r>
              <a:rPr lang="en-IN" i="1" dirty="0"/>
              <a:t>Page table register : </a:t>
            </a:r>
            <a:r>
              <a:rPr lang="en-IN" dirty="0"/>
              <a:t>To indicate the location of the page table in memory, the hardware includes a register that points to the start of the page table</a:t>
            </a:r>
          </a:p>
          <a:p>
            <a:endParaRPr lang="en-IN" dirty="0"/>
          </a:p>
          <a:p>
            <a:r>
              <a:rPr lang="en-IN" dirty="0"/>
              <a:t>Assume for now that the page table is in a fixed and contiguous area of memory</a:t>
            </a:r>
          </a:p>
          <a:p>
            <a:endParaRPr lang="en-IN" dirty="0"/>
          </a:p>
          <a:p>
            <a:r>
              <a:rPr lang="en-IN" dirty="0"/>
              <a:t>Operating system maintains an “allocated” list and a “free” list</a:t>
            </a:r>
          </a:p>
          <a:p>
            <a:pPr lvl="1"/>
            <a:r>
              <a:rPr lang="en-IN"/>
              <a:t>whether or not a physical page is free depends on which list the page currently resides 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8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9288"/>
            <a:ext cx="727280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9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72000"/>
          </a:xfrm>
        </p:spPr>
        <p:txBody>
          <a:bodyPr/>
          <a:lstStyle/>
          <a:p>
            <a:r>
              <a:rPr lang="en-IN" dirty="0"/>
              <a:t>Page table resides in main memory</a:t>
            </a:r>
          </a:p>
          <a:p>
            <a:r>
              <a:rPr lang="en-IN" dirty="0"/>
              <a:t>To access a page, minimum 2 main memory accesses are needed</a:t>
            </a:r>
          </a:p>
          <a:p>
            <a:pPr lvl="1"/>
            <a:r>
              <a:rPr lang="en-IN" dirty="0"/>
              <a:t>To access Page Table</a:t>
            </a:r>
          </a:p>
          <a:p>
            <a:pPr lvl="1"/>
            <a:r>
              <a:rPr lang="en-IN" dirty="0"/>
              <a:t>To access the page (if it’s a hit. For miss penalty will be included)</a:t>
            </a:r>
          </a:p>
          <a:p>
            <a:r>
              <a:rPr lang="en-IN" dirty="0"/>
              <a:t>A special type of cache to point to the physical address of most critical/used pages</a:t>
            </a:r>
          </a:p>
        </p:txBody>
      </p:sp>
    </p:spTree>
    <p:extLst>
      <p:ext uri="{BB962C8B-B14F-4D97-AF65-F5344CB8AC3E}">
        <p14:creationId xmlns:p14="http://schemas.microsoft.com/office/powerpoint/2010/main" val="35608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hardware that performs the mapping from Virtual address to Physical address is called Memory Management Unit</a:t>
            </a:r>
          </a:p>
          <a:p>
            <a:endParaRPr lang="en-IN" dirty="0"/>
          </a:p>
          <a:p>
            <a:r>
              <a:rPr lang="en-IN" dirty="0"/>
              <a:t>Address Binding</a:t>
            </a:r>
          </a:p>
          <a:p>
            <a:pPr lvl="1"/>
            <a:r>
              <a:rPr lang="en-IN" dirty="0"/>
              <a:t>Compile Time</a:t>
            </a:r>
          </a:p>
          <a:p>
            <a:pPr lvl="1"/>
            <a:r>
              <a:rPr lang="en-IN" dirty="0"/>
              <a:t>Load Time</a:t>
            </a:r>
          </a:p>
          <a:p>
            <a:pPr lvl="1"/>
            <a:r>
              <a:rPr lang="en-IN" dirty="0"/>
              <a:t>Execution Time </a:t>
            </a:r>
          </a:p>
        </p:txBody>
      </p:sp>
    </p:spTree>
    <p:extLst>
      <p:ext uri="{BB962C8B-B14F-4D97-AF65-F5344CB8AC3E}">
        <p14:creationId xmlns:p14="http://schemas.microsoft.com/office/powerpoint/2010/main" val="167950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ponder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Should there be 1 page table / process?</a:t>
            </a:r>
          </a:p>
          <a:p>
            <a:endParaRPr lang="en-IN" dirty="0"/>
          </a:p>
          <a:p>
            <a:r>
              <a:rPr lang="en-IN" dirty="0"/>
              <a:t>What should be the size of the page?</a:t>
            </a:r>
          </a:p>
        </p:txBody>
      </p:sp>
    </p:spTree>
    <p:extLst>
      <p:ext uri="{BB962C8B-B14F-4D97-AF65-F5344CB8AC3E}">
        <p14:creationId xmlns:p14="http://schemas.microsoft.com/office/powerpoint/2010/main" val="147781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Smaller sized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Reduces internal fragmentation but increases page table size</a:t>
            </a:r>
          </a:p>
          <a:p>
            <a:endParaRPr lang="en-IN" dirty="0"/>
          </a:p>
          <a:p>
            <a:r>
              <a:rPr lang="en-IN" dirty="0"/>
              <a:t>If page table size increases, the access time also increases</a:t>
            </a:r>
          </a:p>
        </p:txBody>
      </p:sp>
    </p:spTree>
    <p:extLst>
      <p:ext uri="{BB962C8B-B14F-4D97-AF65-F5344CB8AC3E}">
        <p14:creationId xmlns:p14="http://schemas.microsoft.com/office/powerpoint/2010/main" val="180119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Bigger Pages…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Bigger pages improves page table access time but internal fragmentation may occur</a:t>
            </a:r>
          </a:p>
          <a:p>
            <a:endParaRPr lang="en-IN" dirty="0"/>
          </a:p>
          <a:p>
            <a:r>
              <a:rPr lang="en-IN" dirty="0"/>
              <a:t>Lot of addresses inside the big page may go waste for a small process</a:t>
            </a:r>
          </a:p>
        </p:txBody>
      </p:sp>
    </p:spTree>
    <p:extLst>
      <p:ext uri="{BB962C8B-B14F-4D97-AF65-F5344CB8AC3E}">
        <p14:creationId xmlns:p14="http://schemas.microsoft.com/office/powerpoint/2010/main" val="58184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E1BA60D-BBED-45AB-8993-CD3018D4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D4DF51-7F3A-4F4E-B1C4-8DB15E1C392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91EBC330-A521-42F7-8302-89AF0924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7928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CC0000"/>
                </a:solidFill>
              </a:rPr>
              <a:t>TLB</a:t>
            </a:r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5D295274-A63A-477D-9517-27E563EBE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6A30C1C2-5FE0-4E0E-AC42-E1B0DFA6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34269"/>
            <a:ext cx="79724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Since the number of pages is very high, the page table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capacity is too large to fit on chip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A translation lookaside buffer (TLB) caches the virtual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to physical page number translation for recent accesses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A TLB miss requires us to access the page table, which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may not even be found in the cache – two expensive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memory look-ups to access one word of data!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A large page size can increase the coverage of the TLB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and reduce the capacity of the page table, but also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increases memory waste</a:t>
            </a:r>
          </a:p>
        </p:txBody>
      </p:sp>
    </p:spTree>
    <p:extLst>
      <p:ext uri="{BB962C8B-B14F-4D97-AF65-F5344CB8AC3E}">
        <p14:creationId xmlns:p14="http://schemas.microsoft.com/office/powerpoint/2010/main" val="66223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6F03557-C67D-4DF7-A05B-6EF7E1B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E25034-51EE-4422-8ACD-876B0733827D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460CB279-686D-4B7B-B26E-D82C12BB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16" y="534065"/>
            <a:ext cx="300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CC0000"/>
                </a:solidFill>
              </a:rPr>
              <a:t>TLB and Cache</a:t>
            </a:r>
          </a:p>
        </p:txBody>
      </p:sp>
      <p:sp>
        <p:nvSpPr>
          <p:cNvPr id="4100" name="Line 3">
            <a:extLst>
              <a:ext uri="{FF2B5EF4-FFF2-40B4-BE49-F238E27FC236}">
                <a16:creationId xmlns:a16="http://schemas.microsoft.com/office/drawing/2014/main" id="{E66DB0F0-F11B-43DA-A006-E07FB4DA7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1DCB26FA-4A9B-4BD2-9ADA-06D0A58A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63758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Is the cache indexed with virtual or physical address?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 To index with a physical address, we will have to first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look up the TLB, then the cache </a:t>
            </a:r>
            <a:r>
              <a:rPr lang="en-US" altLang="en-US" sz="2400" dirty="0">
                <a:sym typeface="Wingdings" panose="05000000000000000000" pitchFamily="2" charset="2"/>
              </a:rPr>
              <a:t> longer access time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 Multiple virtual addresses can map to the same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physical address – can we ensure that these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different virtual addresses will map to the same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location in cache? Else, there will be two different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copies of the same physical memory word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Does the tag array store virtual or physical addresses?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 Since multiple virtual addresses can map to the same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physical address, a virtual tag comparison can flag a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miss even if the correct physical memory word is present</a:t>
            </a:r>
          </a:p>
        </p:txBody>
      </p:sp>
    </p:spTree>
    <p:extLst>
      <p:ext uri="{BB962C8B-B14F-4D97-AF65-F5344CB8AC3E}">
        <p14:creationId xmlns:p14="http://schemas.microsoft.com/office/powerpoint/2010/main" val="255581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cache that keeps track of recently used </a:t>
            </a:r>
            <a:r>
              <a:rPr lang="en-IN"/>
              <a:t>address mappings to </a:t>
            </a:r>
            <a:r>
              <a:rPr lang="en-IN" dirty="0"/>
              <a:t>avoid an access </a:t>
            </a:r>
            <a:r>
              <a:rPr lang="en-IN"/>
              <a:t>to the page </a:t>
            </a:r>
            <a:r>
              <a:rPr lang="en-IN" dirty="0"/>
              <a:t>table.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3269"/>
            <a:ext cx="835292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01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6624-FCB4-7D2C-7EE1-AB149CB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52600"/>
            <a:ext cx="10439400" cy="457200"/>
          </a:xfrm>
        </p:spPr>
        <p:txBody>
          <a:bodyPr/>
          <a:lstStyle/>
          <a:p>
            <a:r>
              <a:rPr lang="en-US" dirty="0"/>
              <a:t>Effective memory access time(EMAT)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360FD-1FAB-D9A6-6EF0-1FC61D4F2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133600"/>
            <a:ext cx="3752196" cy="60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B58F0-C7CC-9B4F-D911-BA9BE7CE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5" y="3276600"/>
            <a:ext cx="4606635" cy="14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Protection in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bit to define if a page is read-write / read only</a:t>
            </a:r>
          </a:p>
          <a:p>
            <a:endParaRPr lang="en-IN" dirty="0"/>
          </a:p>
          <a:p>
            <a:r>
              <a:rPr lang="en-IN" dirty="0"/>
              <a:t>1 more bit for valid / invalid</a:t>
            </a:r>
          </a:p>
          <a:p>
            <a:endParaRPr lang="en-IN" dirty="0"/>
          </a:p>
          <a:p>
            <a:r>
              <a:rPr lang="en-IN" dirty="0"/>
              <a:t>What if multiple process wants to share the same library? Do they have to store redundant copies wasting memory? How will paging address this issue?</a:t>
            </a:r>
          </a:p>
        </p:txBody>
      </p:sp>
    </p:spTree>
    <p:extLst>
      <p:ext uri="{BB962C8B-B14F-4D97-AF65-F5344CB8AC3E}">
        <p14:creationId xmlns:p14="http://schemas.microsoft.com/office/powerpoint/2010/main" val="112485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re-entrant code, same physical address for multiple virtual address in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99583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paging table going to be a contiguous memory allocation?</a:t>
            </a:r>
          </a:p>
          <a:p>
            <a:endParaRPr lang="en-IN" dirty="0"/>
          </a:p>
          <a:p>
            <a:r>
              <a:rPr lang="en-IN" dirty="0"/>
              <a:t>May not be possible and easy most of the time</a:t>
            </a:r>
          </a:p>
          <a:p>
            <a:endParaRPr lang="en-IN" dirty="0"/>
          </a:p>
          <a:p>
            <a:r>
              <a:rPr lang="en-IN" dirty="0"/>
              <a:t>Divide Page table in to smaller pieces</a:t>
            </a:r>
          </a:p>
        </p:txBody>
      </p:sp>
    </p:spTree>
    <p:extLst>
      <p:ext uri="{BB962C8B-B14F-4D97-AF65-F5344CB8AC3E}">
        <p14:creationId xmlns:p14="http://schemas.microsoft.com/office/powerpoint/2010/main" val="1886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Already pre-determined address for data and instructions</a:t>
            </a:r>
          </a:p>
          <a:p>
            <a:endParaRPr lang="en-IN" dirty="0"/>
          </a:p>
          <a:p>
            <a:r>
              <a:rPr lang="en-IN" dirty="0"/>
              <a:t>Base Register </a:t>
            </a:r>
            <a:r>
              <a:rPr lang="en-IN" dirty="0">
                <a:sym typeface="Wingdings" pitchFamily="2" charset="2"/>
              </a:rPr>
              <a:t> Represents the starting address of the process</a:t>
            </a:r>
          </a:p>
          <a:p>
            <a:endParaRPr lang="en-IN" dirty="0"/>
          </a:p>
          <a:p>
            <a:r>
              <a:rPr lang="en-IN" dirty="0"/>
              <a:t>Limit Register </a:t>
            </a:r>
            <a:r>
              <a:rPr lang="en-IN" dirty="0">
                <a:sym typeface="Wingdings" pitchFamily="2" charset="2"/>
              </a:rPr>
              <a:t> Range of addresses a particular process can use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517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level paging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Outer Page Table</a:t>
            </a:r>
          </a:p>
          <a:p>
            <a:endParaRPr lang="en-IN" dirty="0"/>
          </a:p>
          <a:p>
            <a:r>
              <a:rPr lang="en-IN" dirty="0"/>
              <a:t>Inner Page Table</a:t>
            </a:r>
          </a:p>
          <a:p>
            <a:endParaRPr lang="en-IN" dirty="0"/>
          </a:p>
          <a:p>
            <a:r>
              <a:rPr lang="en-IN" dirty="0"/>
              <a:t>Multi-level page tables</a:t>
            </a:r>
          </a:p>
          <a:p>
            <a:endParaRPr lang="en-IN" dirty="0"/>
          </a:p>
          <a:p>
            <a:r>
              <a:rPr lang="en-IN" dirty="0"/>
              <a:t>Also called Hierarchical page tables</a:t>
            </a:r>
          </a:p>
          <a:p>
            <a:pPr lvl="1"/>
            <a:r>
              <a:rPr lang="en-IN" dirty="0"/>
              <a:t>Unsuitable for huge address space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52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Hashed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Hash value</a:t>
            </a:r>
            <a:r>
              <a:rPr lang="en-IN" dirty="0">
                <a:sym typeface="Wingdings" pitchFamily="2" charset="2"/>
              </a:rPr>
              <a:t> Virtual page number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Each entry in hash table contains that hash to the same location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Each element consists of </a:t>
            </a:r>
          </a:p>
          <a:p>
            <a:pPr lvl="1"/>
            <a:r>
              <a:rPr lang="en-IN" dirty="0">
                <a:sym typeface="Wingdings" pitchFamily="2" charset="2"/>
              </a:rPr>
              <a:t>Virtual page number</a:t>
            </a:r>
          </a:p>
          <a:p>
            <a:pPr lvl="1"/>
            <a:r>
              <a:rPr lang="en-IN" dirty="0">
                <a:sym typeface="Wingdings" pitchFamily="2" charset="2"/>
              </a:rPr>
              <a:t>Value of mapped page frame</a:t>
            </a:r>
          </a:p>
          <a:p>
            <a:pPr lvl="1"/>
            <a:r>
              <a:rPr lang="en-IN" dirty="0">
                <a:sym typeface="Wingdings" pitchFamily="2" charset="2"/>
              </a:rPr>
              <a:t>A pointer to the next element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01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Inverted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ym typeface="Wingdings" pitchFamily="2" charset="2"/>
              </a:rPr>
              <a:t>Page table Virtual address and corresponding physical address</a:t>
            </a:r>
          </a:p>
          <a:p>
            <a:r>
              <a:rPr lang="en-IN" dirty="0">
                <a:sym typeface="Wingdings" pitchFamily="2" charset="2"/>
              </a:rPr>
              <a:t>Inverted page table:</a:t>
            </a:r>
          </a:p>
          <a:p>
            <a:pPr lvl="1"/>
            <a:r>
              <a:rPr lang="en-IN" dirty="0">
                <a:sym typeface="Wingdings" pitchFamily="2" charset="2"/>
              </a:rPr>
              <a:t>Physical address to virtual addresses</a:t>
            </a:r>
          </a:p>
          <a:p>
            <a:pPr lvl="1"/>
            <a:r>
              <a:rPr lang="en-IN" dirty="0">
                <a:sym typeface="Wingdings" pitchFamily="2" charset="2"/>
              </a:rPr>
              <a:t>Each physical address may be mapped to multiple virtual address</a:t>
            </a:r>
          </a:p>
          <a:p>
            <a:pPr lvl="2"/>
            <a:r>
              <a:rPr lang="en-IN" dirty="0">
                <a:sym typeface="Wingdings" pitchFamily="2" charset="2"/>
              </a:rPr>
              <a:t>Each virtual address may have details about the process that owns it</a:t>
            </a:r>
          </a:p>
          <a:p>
            <a:r>
              <a:rPr lang="en-IN" dirty="0">
                <a:sym typeface="Wingdings" pitchFamily="2" charset="2"/>
              </a:rPr>
              <a:t>Cons? Shared memory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0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paging?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Internal Fragmentation</a:t>
            </a:r>
          </a:p>
          <a:p>
            <a:endParaRPr lang="en-IN" dirty="0"/>
          </a:p>
          <a:p>
            <a:r>
              <a:rPr lang="en-IN" dirty="0"/>
              <a:t>Large address space </a:t>
            </a:r>
            <a:r>
              <a:rPr lang="en-IN" dirty="0">
                <a:sym typeface="Wingdings" pitchFamily="2" charset="2"/>
              </a:rPr>
              <a:t> bigger page table  increased access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70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to internal fragmentation of pages?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Non-contiguous varied size partition </a:t>
            </a:r>
            <a:r>
              <a:rPr lang="en-IN" dirty="0">
                <a:sym typeface="Wingdings" pitchFamily="2" charset="2"/>
              </a:rPr>
              <a:t> segments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Similar to dynamic memory allocation but the difference here is the partitions are not contiguous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2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will you find the size of the segment?</a:t>
            </a:r>
          </a:p>
          <a:p>
            <a:endParaRPr lang="en-IN" dirty="0"/>
          </a:p>
          <a:p>
            <a:pPr lvl="1"/>
            <a:r>
              <a:rPr lang="en-IN" dirty="0"/>
              <a:t>Give length along with the beginning of the offset</a:t>
            </a:r>
          </a:p>
          <a:p>
            <a:pPr lvl="1"/>
            <a:r>
              <a:rPr lang="en-IN" dirty="0"/>
              <a:t>This increases segment table size compared to page table</a:t>
            </a:r>
          </a:p>
          <a:p>
            <a:endParaRPr lang="en-IN" dirty="0"/>
          </a:p>
          <a:p>
            <a:r>
              <a:rPr lang="en-IN" dirty="0"/>
              <a:t>For a program (process), how will you decide on the segments?</a:t>
            </a:r>
          </a:p>
        </p:txBody>
      </p:sp>
    </p:spTree>
    <p:extLst>
      <p:ext uri="{BB962C8B-B14F-4D97-AF65-F5344CB8AC3E}">
        <p14:creationId xmlns:p14="http://schemas.microsoft.com/office/powerpoint/2010/main" val="2389860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each logical block as a segment</a:t>
            </a:r>
          </a:p>
          <a:p>
            <a:pPr lvl="1"/>
            <a:r>
              <a:rPr lang="en-IN" dirty="0"/>
              <a:t>Where-ever space are available to fit the segment, the physical memory will be accordingly occupied</a:t>
            </a:r>
          </a:p>
          <a:p>
            <a:endParaRPr lang="en-IN" dirty="0"/>
          </a:p>
          <a:p>
            <a:r>
              <a:rPr lang="en-IN" dirty="0"/>
              <a:t>Still external fragmentation can exist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89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 with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Usually for the process, segments will be identified and according split (logical address space)</a:t>
            </a:r>
          </a:p>
          <a:p>
            <a:endParaRPr lang="en-IN" dirty="0"/>
          </a:p>
          <a:p>
            <a:r>
              <a:rPr lang="en-IN" dirty="0"/>
              <a:t>Physical address space will then be partitioned into fixed size smaller (optimal) pages</a:t>
            </a:r>
          </a:p>
        </p:txBody>
      </p:sp>
    </p:spTree>
    <p:extLst>
      <p:ext uri="{BB962C8B-B14F-4D97-AF65-F5344CB8AC3E}">
        <p14:creationId xmlns:p14="http://schemas.microsoft.com/office/powerpoint/2010/main" val="123973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want to execute a process, we swap it into memory</a:t>
            </a:r>
          </a:p>
          <a:p>
            <a:endParaRPr lang="en-IN" dirty="0"/>
          </a:p>
          <a:p>
            <a:r>
              <a:rPr lang="en-IN" dirty="0"/>
              <a:t>lazy swapper</a:t>
            </a:r>
          </a:p>
        </p:txBody>
      </p:sp>
    </p:spTree>
    <p:extLst>
      <p:ext uri="{BB962C8B-B14F-4D97-AF65-F5344CB8AC3E}">
        <p14:creationId xmlns:p14="http://schemas.microsoft.com/office/powerpoint/2010/main" val="426810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Fork() </a:t>
            </a:r>
            <a:r>
              <a:rPr lang="en-IN" dirty="0">
                <a:sym typeface="Wingdings" pitchFamily="2" charset="2"/>
              </a:rPr>
              <a:t> bypass demand paging</a:t>
            </a:r>
          </a:p>
          <a:p>
            <a:pPr lvl="1"/>
            <a:r>
              <a:rPr lang="en-IN" dirty="0">
                <a:sym typeface="Wingdings" pitchFamily="2" charset="2"/>
              </a:rPr>
              <a:t>Minimizes the number of pages for newly created process</a:t>
            </a:r>
          </a:p>
          <a:p>
            <a:pPr lvl="1"/>
            <a:endParaRPr lang="en-IN" dirty="0">
              <a:sym typeface="Wingdings" pitchFamily="2" charset="2"/>
            </a:endParaRPr>
          </a:p>
          <a:p>
            <a:pPr lvl="1"/>
            <a:r>
              <a:rPr lang="en-IN" dirty="0">
                <a:sym typeface="Wingdings" pitchFamily="2" charset="2"/>
              </a:rPr>
              <a:t>Instead of copying on the address space of the parent, initially parent and child share the same address space</a:t>
            </a:r>
          </a:p>
          <a:p>
            <a:pPr lvl="2"/>
            <a:r>
              <a:rPr lang="en-IN" dirty="0">
                <a:sym typeface="Wingdings" pitchFamily="2" charset="2"/>
              </a:rPr>
              <a:t>Before child executes exec()</a:t>
            </a:r>
          </a:p>
          <a:p>
            <a:pPr lvl="2"/>
            <a:r>
              <a:rPr lang="en-IN" dirty="0">
                <a:sym typeface="Wingdings" pitchFamily="2" charset="2"/>
              </a:rPr>
              <a:t>Try </a:t>
            </a:r>
            <a:r>
              <a:rPr lang="en-IN" dirty="0" err="1">
                <a:sym typeface="Wingdings" pitchFamily="2" charset="2"/>
              </a:rPr>
              <a:t>vfork</a:t>
            </a:r>
            <a:r>
              <a:rPr lang="en-IN" dirty="0">
                <a:sym typeface="Wingdings" pitchFamily="2" charset="2"/>
              </a:rPr>
              <a:t>() and see how the pages are allocated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59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What if the physical address is not pre-determined and will be known during the loading of the process</a:t>
            </a:r>
          </a:p>
          <a:p>
            <a:r>
              <a:rPr lang="en-IN" sz="2800" dirty="0"/>
              <a:t>Relocation Register </a:t>
            </a:r>
            <a:r>
              <a:rPr lang="en-IN" sz="2800" dirty="0">
                <a:sym typeface="Wingdings" pitchFamily="2" charset="2"/>
              </a:rPr>
              <a:t> instead of </a:t>
            </a:r>
            <a:r>
              <a:rPr lang="en-IN" sz="2800" dirty="0"/>
              <a:t>Base Register</a:t>
            </a:r>
          </a:p>
          <a:p>
            <a:r>
              <a:rPr lang="en-IN" sz="2800" dirty="0"/>
              <a:t>While compiling to calculate an address only offset will be calculated</a:t>
            </a:r>
          </a:p>
          <a:p>
            <a:r>
              <a:rPr lang="en-IN" sz="2800" dirty="0"/>
              <a:t>Finally during loading of process, this relocation register value will be added to all the addresses so that the correct physical address is obtained</a:t>
            </a:r>
          </a:p>
        </p:txBody>
      </p:sp>
    </p:spTree>
    <p:extLst>
      <p:ext uri="{BB962C8B-B14F-4D97-AF65-F5344CB8AC3E}">
        <p14:creationId xmlns:p14="http://schemas.microsoft.com/office/powerpoint/2010/main" val="2656442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FIFO</a:t>
            </a:r>
          </a:p>
          <a:p>
            <a:pPr lvl="1"/>
            <a:r>
              <a:rPr lang="en-IN" dirty="0" err="1"/>
              <a:t>Belady’s</a:t>
            </a:r>
            <a:r>
              <a:rPr lang="en-IN" dirty="0"/>
              <a:t> anomaly</a:t>
            </a:r>
          </a:p>
          <a:p>
            <a:r>
              <a:rPr lang="en-IN" dirty="0"/>
              <a:t>Optimal page replacement</a:t>
            </a:r>
          </a:p>
          <a:p>
            <a:r>
              <a:rPr lang="en-IN" dirty="0"/>
              <a:t>LRU</a:t>
            </a:r>
          </a:p>
          <a:p>
            <a:pPr lvl="1"/>
            <a:r>
              <a:rPr lang="en-IN" dirty="0"/>
              <a:t>Time of field counter (or)</a:t>
            </a:r>
          </a:p>
          <a:p>
            <a:pPr lvl="1"/>
            <a:r>
              <a:rPr lang="en-IN" dirty="0"/>
              <a:t>Stacks</a:t>
            </a:r>
          </a:p>
          <a:p>
            <a:r>
              <a:rPr lang="en-IN" dirty="0"/>
              <a:t>Thrashing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9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Dynamic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you cannot bind the address until the execution has started</a:t>
            </a:r>
          </a:p>
          <a:p>
            <a:r>
              <a:rPr lang="en-IN" dirty="0"/>
              <a:t>A routine is not loaded until it is called</a:t>
            </a:r>
          </a:p>
          <a:p>
            <a:r>
              <a:rPr lang="en-IN" dirty="0"/>
              <a:t>Ensures an unused routine is never used</a:t>
            </a:r>
          </a:p>
          <a:p>
            <a:r>
              <a:rPr lang="en-IN" dirty="0"/>
              <a:t>Also uses relocation register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57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Linking and Shared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Linking modules /  libraries</a:t>
            </a:r>
          </a:p>
          <a:p>
            <a:endParaRPr lang="en-IN" dirty="0"/>
          </a:p>
          <a:p>
            <a:r>
              <a:rPr lang="en-IN" dirty="0"/>
              <a:t>Stub included with dynamic linking of library references</a:t>
            </a:r>
          </a:p>
          <a:p>
            <a:pPr lvl="1"/>
            <a:r>
              <a:rPr lang="en-IN" dirty="0"/>
              <a:t>Includes how to load the referred library</a:t>
            </a:r>
          </a:p>
          <a:p>
            <a:endParaRPr lang="en-IN" dirty="0"/>
          </a:p>
          <a:p>
            <a:r>
              <a:rPr lang="en-IN" dirty="0"/>
              <a:t>All processes (that uses) can share the same library loaded in 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14802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 out and Roll in</a:t>
            </a:r>
          </a:p>
          <a:p>
            <a:endParaRPr lang="en-IN" dirty="0"/>
          </a:p>
          <a:p>
            <a:r>
              <a:rPr lang="en-IN" dirty="0"/>
              <a:t>Depending on priority or memory space allocated</a:t>
            </a:r>
          </a:p>
        </p:txBody>
      </p:sp>
    </p:spTree>
    <p:extLst>
      <p:ext uri="{BB962C8B-B14F-4D97-AF65-F5344CB8AC3E}">
        <p14:creationId xmlns:p14="http://schemas.microsoft.com/office/powerpoint/2010/main" val="34167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Contiguous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302125"/>
          </a:xfrm>
        </p:spPr>
        <p:txBody>
          <a:bodyPr/>
          <a:lstStyle/>
          <a:p>
            <a:r>
              <a:rPr lang="en-IN" dirty="0"/>
              <a:t>Divide memory into fixed size blocks (partitions)</a:t>
            </a:r>
          </a:p>
          <a:p>
            <a:endParaRPr lang="en-IN" dirty="0"/>
          </a:p>
          <a:p>
            <a:r>
              <a:rPr lang="en-IN" dirty="0"/>
              <a:t>Each partition may contain only one process</a:t>
            </a:r>
          </a:p>
          <a:p>
            <a:endParaRPr lang="en-IN" dirty="0"/>
          </a:p>
          <a:p>
            <a:r>
              <a:rPr lang="en-IN" dirty="0"/>
              <a:t>Multiprogramming degree </a:t>
            </a:r>
            <a:r>
              <a:rPr lang="en-IN" dirty="0">
                <a:sym typeface="Wingdings" pitchFamily="2" charset="2"/>
              </a:rPr>
              <a:t> dependent on the partition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9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Fixed sized contiguous blocks</a:t>
            </a:r>
          </a:p>
          <a:p>
            <a:pPr marL="0" indent="0">
              <a:buNone/>
            </a:pPr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Lot of internal space wasted  internal fragmentation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46958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9D2B526000B4D835B1F6BD1A38405" ma:contentTypeVersion="3" ma:contentTypeDescription="Create a new document." ma:contentTypeScope="" ma:versionID="d254d3ca923d3bfa9b1d580bf40fb3d8">
  <xsd:schema xmlns:xsd="http://www.w3.org/2001/XMLSchema" xmlns:xs="http://www.w3.org/2001/XMLSchema" xmlns:p="http://schemas.microsoft.com/office/2006/metadata/properties" xmlns:ns2="30d3bcfa-fe8d-4c26-93eb-9b98fbcfb5b7" targetNamespace="http://schemas.microsoft.com/office/2006/metadata/properties" ma:root="true" ma:fieldsID="bae2bd456a86e65fa0cf9cb97fedee27" ns2:_="">
    <xsd:import namespace="30d3bcfa-fe8d-4c26-93eb-9b98fbcfb5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3bcfa-fe8d-4c26-93eb-9b98fbcfb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54E9A8-BF63-43D4-B768-F19890F28E7D}"/>
</file>

<file path=customXml/itemProps2.xml><?xml version="1.0" encoding="utf-8"?>
<ds:datastoreItem xmlns:ds="http://schemas.openxmlformats.org/officeDocument/2006/customXml" ds:itemID="{9DA6FE6E-26FF-48E3-B6B9-2F01C230E34B}"/>
</file>

<file path=customXml/itemProps3.xml><?xml version="1.0" encoding="utf-8"?>
<ds:datastoreItem xmlns:ds="http://schemas.openxmlformats.org/officeDocument/2006/customXml" ds:itemID="{40D4B962-F38C-4DAF-B52C-FF415459BB98}"/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1751</TotalTime>
  <Words>1468</Words>
  <Application>Microsoft Office PowerPoint</Application>
  <PresentationFormat>On-screen Show (4:3)</PresentationFormat>
  <Paragraphs>239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Quadrant</vt:lpstr>
      <vt:lpstr>Memory Management</vt:lpstr>
      <vt:lpstr>MMU</vt:lpstr>
      <vt:lpstr>Compile Time</vt:lpstr>
      <vt:lpstr>Loading Time</vt:lpstr>
      <vt:lpstr> Dynamic Loading</vt:lpstr>
      <vt:lpstr>Dynamic Linking and Shared Libraries</vt:lpstr>
      <vt:lpstr>Swapping</vt:lpstr>
      <vt:lpstr>Contiguous memory allocation</vt:lpstr>
      <vt:lpstr>Internal Fragmentation</vt:lpstr>
      <vt:lpstr>Dynamic storage allocation problem</vt:lpstr>
      <vt:lpstr>Dynamic storage allocation</vt:lpstr>
      <vt:lpstr>External Fragmentation</vt:lpstr>
      <vt:lpstr>Solution?</vt:lpstr>
      <vt:lpstr>Paging</vt:lpstr>
      <vt:lpstr>Virtual Memory</vt:lpstr>
      <vt:lpstr>Mapping from Virtual Address to Physical Address</vt:lpstr>
      <vt:lpstr>Page Table</vt:lpstr>
      <vt:lpstr>PowerPoint Presentation</vt:lpstr>
      <vt:lpstr>Access Time</vt:lpstr>
      <vt:lpstr>Points to ponder</vt:lpstr>
      <vt:lpstr>Smaller sized pages</vt:lpstr>
      <vt:lpstr>Bigger Pages…</vt:lpstr>
      <vt:lpstr>PowerPoint Presentation</vt:lpstr>
      <vt:lpstr>PowerPoint Presentation</vt:lpstr>
      <vt:lpstr>TLB</vt:lpstr>
      <vt:lpstr>Effective memory access time(EMAT) </vt:lpstr>
      <vt:lpstr>Protection in pages</vt:lpstr>
      <vt:lpstr>Continued…</vt:lpstr>
      <vt:lpstr>Structure of Page Table</vt:lpstr>
      <vt:lpstr>Two level paging algorithm</vt:lpstr>
      <vt:lpstr>Hashed Page Table</vt:lpstr>
      <vt:lpstr>Inverted Page Table</vt:lpstr>
      <vt:lpstr>Problems with paging?</vt:lpstr>
      <vt:lpstr>Solution to internal fragmentation of pages?</vt:lpstr>
      <vt:lpstr>Segmentation</vt:lpstr>
      <vt:lpstr>Segmentation…</vt:lpstr>
      <vt:lpstr>Segmentation with paging</vt:lpstr>
      <vt:lpstr>Demand Paging</vt:lpstr>
      <vt:lpstr>Copy on write</vt:lpstr>
      <vt:lpstr>Page Replacement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II: Process Management</dc:title>
  <dc:creator>VIT</dc:creator>
  <cp:lastModifiedBy>Harini Sriraman</cp:lastModifiedBy>
  <cp:revision>363</cp:revision>
  <dcterms:created xsi:type="dcterms:W3CDTF">2014-07-24T08:52:25Z</dcterms:created>
  <dcterms:modified xsi:type="dcterms:W3CDTF">2023-10-09T09:10:12Z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0x0101006269D2B526000B4D835B1F6BD1A38405</vt:lpwstr>
  </property>
</Properties>
</file>