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9"/>
  </p:notesMasterIdLst>
  <p:sldIdLst>
    <p:sldId id="256" r:id="rId2"/>
    <p:sldId id="322" r:id="rId3"/>
    <p:sldId id="336" r:id="rId4"/>
    <p:sldId id="337" r:id="rId5"/>
    <p:sldId id="338" r:id="rId6"/>
    <p:sldId id="339" r:id="rId7"/>
    <p:sldId id="340" r:id="rId8"/>
    <p:sldId id="341" r:id="rId9"/>
    <p:sldId id="342" r:id="rId10"/>
    <p:sldId id="343" r:id="rId11"/>
    <p:sldId id="344" r:id="rId12"/>
    <p:sldId id="345" r:id="rId13"/>
    <p:sldId id="324" r:id="rId14"/>
    <p:sldId id="352" r:id="rId15"/>
    <p:sldId id="346" r:id="rId16"/>
    <p:sldId id="355" r:id="rId17"/>
    <p:sldId id="353" r:id="rId18"/>
    <p:sldId id="351" r:id="rId19"/>
    <p:sldId id="325" r:id="rId20"/>
    <p:sldId id="354" r:id="rId21"/>
    <p:sldId id="356" r:id="rId22"/>
    <p:sldId id="357" r:id="rId23"/>
    <p:sldId id="358" r:id="rId24"/>
    <p:sldId id="359" r:id="rId25"/>
    <p:sldId id="360" r:id="rId26"/>
    <p:sldId id="361" r:id="rId27"/>
    <p:sldId id="362" r:id="rId28"/>
    <p:sldId id="350" r:id="rId29"/>
    <p:sldId id="363" r:id="rId30"/>
    <p:sldId id="364" r:id="rId31"/>
    <p:sldId id="368" r:id="rId32"/>
    <p:sldId id="369" r:id="rId33"/>
    <p:sldId id="365" r:id="rId34"/>
    <p:sldId id="366" r:id="rId35"/>
    <p:sldId id="367" r:id="rId36"/>
    <p:sldId id="370" r:id="rId37"/>
    <p:sldId id="371" r:id="rId38"/>
    <p:sldId id="372" r:id="rId39"/>
    <p:sldId id="373" r:id="rId40"/>
    <p:sldId id="374" r:id="rId41"/>
    <p:sldId id="448" r:id="rId42"/>
    <p:sldId id="449" r:id="rId43"/>
    <p:sldId id="450" r:id="rId44"/>
    <p:sldId id="45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452"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0" r:id="rId107"/>
    <p:sldId id="421" r:id="rId108"/>
    <p:sldId id="422" r:id="rId109"/>
    <p:sldId id="423" r:id="rId110"/>
    <p:sldId id="424" r:id="rId111"/>
    <p:sldId id="425" r:id="rId112"/>
    <p:sldId id="426" r:id="rId113"/>
    <p:sldId id="427" r:id="rId114"/>
    <p:sldId id="428" r:id="rId115"/>
    <p:sldId id="429" r:id="rId116"/>
    <p:sldId id="430" r:id="rId117"/>
    <p:sldId id="431" r:id="rId1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81" autoAdjust="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125"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A834B8A-D7E7-478C-9339-169AD88CDE83}" type="datetimeFigureOut">
              <a:rPr lang="en-IN"/>
              <a:pPr>
                <a:defRPr/>
              </a:pPr>
              <a:t>27-09-2023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B0B8018-AC4B-428E-8021-F8F4911E65FC}" type="slidenum">
              <a:rPr lang="en-IN"/>
              <a:pPr>
                <a:defRPr/>
              </a:pPr>
              <a:t>‹#›</a:t>
            </a:fld>
            <a:endParaRPr lang="en-IN"/>
          </a:p>
        </p:txBody>
      </p:sp>
    </p:spTree>
    <p:extLst>
      <p:ext uri="{BB962C8B-B14F-4D97-AF65-F5344CB8AC3E}">
        <p14:creationId xmlns:p14="http://schemas.microsoft.com/office/powerpoint/2010/main" val="3191435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0DDAEB0-F0F1-4F11-B52B-4C697B145CD5}" type="slidenum">
              <a:rPr lang="en-IN" smtClean="0"/>
              <a:pPr/>
              <a:t>29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1" hangingPunct="1"/>
              <a:endParaRPr lang="en-U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1" hangingPunct="1"/>
              <a:endParaRPr lang="en-U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grpSp>
      <p:sp>
        <p:nvSpPr>
          <p:cNvPr id="8195"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a:t>Click to edit Master title style</a:t>
            </a:r>
          </a:p>
        </p:txBody>
      </p:sp>
      <p:sp>
        <p:nvSpPr>
          <p:cNvPr id="8196"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pPr lvl="0"/>
            <a:r>
              <a:rPr lang="en-US" noProof="0"/>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A281C9EA-6209-4058-94C4-360E47DC1511}" type="slidenum">
              <a:rPr lang="en-US"/>
              <a:pPr>
                <a:defRPr/>
              </a:pPr>
              <a:t>‹#›</a:t>
            </a:fld>
            <a:endParaRPr lang="en-US"/>
          </a:p>
        </p:txBody>
      </p:sp>
    </p:spTree>
    <p:extLst>
      <p:ext uri="{BB962C8B-B14F-4D97-AF65-F5344CB8AC3E}">
        <p14:creationId xmlns:p14="http://schemas.microsoft.com/office/powerpoint/2010/main" val="27820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460869-8E4E-42A8-BFB7-4BDD67DFBD34}" type="slidenum">
              <a:rPr lang="en-US"/>
              <a:pPr>
                <a:defRPr/>
              </a:pPr>
              <a:t>‹#›</a:t>
            </a:fld>
            <a:endParaRPr lang="en-US"/>
          </a:p>
        </p:txBody>
      </p:sp>
    </p:spTree>
    <p:extLst>
      <p:ext uri="{BB962C8B-B14F-4D97-AF65-F5344CB8AC3E}">
        <p14:creationId xmlns:p14="http://schemas.microsoft.com/office/powerpoint/2010/main" val="13341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B7EB3F-9B4D-4824-9550-2D7CC5C610B0}" type="slidenum">
              <a:rPr lang="en-US"/>
              <a:pPr>
                <a:defRPr/>
              </a:pPr>
              <a:t>‹#›</a:t>
            </a:fld>
            <a:endParaRPr lang="en-US"/>
          </a:p>
        </p:txBody>
      </p:sp>
    </p:spTree>
    <p:extLst>
      <p:ext uri="{BB962C8B-B14F-4D97-AF65-F5344CB8AC3E}">
        <p14:creationId xmlns:p14="http://schemas.microsoft.com/office/powerpoint/2010/main" val="423151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39ED1-2B88-4822-816B-77D7A8D7F302}" type="slidenum">
              <a:rPr lang="en-US"/>
              <a:pPr>
                <a:defRPr/>
              </a:pPr>
              <a:t>‹#›</a:t>
            </a:fld>
            <a:endParaRPr lang="en-US"/>
          </a:p>
        </p:txBody>
      </p:sp>
    </p:spTree>
    <p:extLst>
      <p:ext uri="{BB962C8B-B14F-4D97-AF65-F5344CB8AC3E}">
        <p14:creationId xmlns:p14="http://schemas.microsoft.com/office/powerpoint/2010/main" val="220606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37BFE8-7E9E-4A33-91A9-08BAA23AFA9B}" type="slidenum">
              <a:rPr lang="en-US"/>
              <a:pPr>
                <a:defRPr/>
              </a:pPr>
              <a:t>‹#›</a:t>
            </a:fld>
            <a:endParaRPr lang="en-US"/>
          </a:p>
        </p:txBody>
      </p:sp>
    </p:spTree>
    <p:extLst>
      <p:ext uri="{BB962C8B-B14F-4D97-AF65-F5344CB8AC3E}">
        <p14:creationId xmlns:p14="http://schemas.microsoft.com/office/powerpoint/2010/main" val="28290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A255F8-4038-443B-9AAA-93727972BF50}" type="slidenum">
              <a:rPr lang="en-US"/>
              <a:pPr>
                <a:defRPr/>
              </a:pPr>
              <a:t>‹#›</a:t>
            </a:fld>
            <a:endParaRPr lang="en-US"/>
          </a:p>
        </p:txBody>
      </p:sp>
    </p:spTree>
    <p:extLst>
      <p:ext uri="{BB962C8B-B14F-4D97-AF65-F5344CB8AC3E}">
        <p14:creationId xmlns:p14="http://schemas.microsoft.com/office/powerpoint/2010/main" val="22392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1D64C7D-434A-445B-8798-C65960300965}" type="slidenum">
              <a:rPr lang="en-US"/>
              <a:pPr>
                <a:defRPr/>
              </a:pPr>
              <a:t>‹#›</a:t>
            </a:fld>
            <a:endParaRPr lang="en-US"/>
          </a:p>
        </p:txBody>
      </p:sp>
    </p:spTree>
    <p:extLst>
      <p:ext uri="{BB962C8B-B14F-4D97-AF65-F5344CB8AC3E}">
        <p14:creationId xmlns:p14="http://schemas.microsoft.com/office/powerpoint/2010/main" val="362408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70D5A3C-8F0F-476A-BBF2-81C5E190DA00}" type="slidenum">
              <a:rPr lang="en-US"/>
              <a:pPr>
                <a:defRPr/>
              </a:pPr>
              <a:t>‹#›</a:t>
            </a:fld>
            <a:endParaRPr lang="en-US"/>
          </a:p>
        </p:txBody>
      </p:sp>
    </p:spTree>
    <p:extLst>
      <p:ext uri="{BB962C8B-B14F-4D97-AF65-F5344CB8AC3E}">
        <p14:creationId xmlns:p14="http://schemas.microsoft.com/office/powerpoint/2010/main" val="350283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A5053AD-6E3A-49A6-96F1-2C4018183DDE}" type="slidenum">
              <a:rPr lang="en-US"/>
              <a:pPr>
                <a:defRPr/>
              </a:pPr>
              <a:t>‹#›</a:t>
            </a:fld>
            <a:endParaRPr lang="en-US"/>
          </a:p>
        </p:txBody>
      </p:sp>
    </p:spTree>
    <p:extLst>
      <p:ext uri="{BB962C8B-B14F-4D97-AF65-F5344CB8AC3E}">
        <p14:creationId xmlns:p14="http://schemas.microsoft.com/office/powerpoint/2010/main" val="306403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001EB6-62F2-48D9-BA1A-CD6F0A3EC7B6}" type="slidenum">
              <a:rPr lang="en-US"/>
              <a:pPr>
                <a:defRPr/>
              </a:pPr>
              <a:t>‹#›</a:t>
            </a:fld>
            <a:endParaRPr lang="en-US"/>
          </a:p>
        </p:txBody>
      </p:sp>
    </p:spTree>
    <p:extLst>
      <p:ext uri="{BB962C8B-B14F-4D97-AF65-F5344CB8AC3E}">
        <p14:creationId xmlns:p14="http://schemas.microsoft.com/office/powerpoint/2010/main" val="8342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E89469-5DC8-4C33-AC9E-276D71570C42}" type="slidenum">
              <a:rPr lang="en-US"/>
              <a:pPr>
                <a:defRPr/>
              </a:pPr>
              <a:t>‹#›</a:t>
            </a:fld>
            <a:endParaRPr lang="en-US"/>
          </a:p>
        </p:txBody>
      </p:sp>
    </p:spTree>
    <p:extLst>
      <p:ext uri="{BB962C8B-B14F-4D97-AF65-F5344CB8AC3E}">
        <p14:creationId xmlns:p14="http://schemas.microsoft.com/office/powerpoint/2010/main" val="200436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8288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2" name="Rectangle 4"/>
          <p:cNvSpPr>
            <a:spLocks noGrp="1" noChangeArrowheads="1"/>
          </p:cNvSpPr>
          <p:nvPr>
            <p:ph type="dt" sz="half" idx="2"/>
          </p:nvPr>
        </p:nvSpPr>
        <p:spPr bwMode="auto">
          <a:xfrm>
            <a:off x="4572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7174"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CBFC7253-5F1C-4815-83CC-B961F3F8460E}" type="slidenum">
              <a:rPr lang="en-US"/>
              <a:pPr>
                <a:defRPr/>
              </a:pPr>
              <a:t>‹#›</a:t>
            </a:fld>
            <a:endParaRPr lang="en-US"/>
          </a:p>
        </p:txBody>
      </p:sp>
      <p:grpSp>
        <p:nvGrpSpPr>
          <p:cNvPr id="1031" name="Group 7"/>
          <p:cNvGrpSpPr>
            <a:grpSpLocks/>
          </p:cNvGrpSpPr>
          <p:nvPr/>
        </p:nvGrpSpPr>
        <p:grpSpPr bwMode="auto">
          <a:xfrm>
            <a:off x="279400" y="152400"/>
            <a:ext cx="86868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p>
          </p:txBody>
        </p:sp>
      </p:grpSp>
    </p:spTree>
  </p:cSld>
  <p:clrMap bg1="lt1" tx1="dk1" bg2="lt2" tx2="dk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371600"/>
            <a:ext cx="8991600" cy="2057400"/>
          </a:xfrm>
        </p:spPr>
        <p:txBody>
          <a:bodyPr/>
          <a:lstStyle/>
          <a:p>
            <a:pPr eaLnBrk="1" hangingPunct="1"/>
            <a:r>
              <a:rPr lang="en-US" sz="4800" dirty="0"/>
              <a:t>Concurrent Process Management</a:t>
            </a:r>
          </a:p>
        </p:txBody>
      </p:sp>
      <p:sp>
        <p:nvSpPr>
          <p:cNvPr id="3075"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IN"/>
              <a:t>Peterson’s Solution</a:t>
            </a:r>
          </a:p>
        </p:txBody>
      </p:sp>
      <p:sp>
        <p:nvSpPr>
          <p:cNvPr id="5" name="Content Placeholder 2"/>
          <p:cNvSpPr txBox="1">
            <a:spLocks/>
          </p:cNvSpPr>
          <p:nvPr/>
        </p:nvSpPr>
        <p:spPr bwMode="auto">
          <a:xfrm>
            <a:off x="457200" y="1881188"/>
            <a:ext cx="96774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471487" lvl="1" indent="0">
              <a:buFont typeface="Wingdings" pitchFamily="2" charset="2"/>
              <a:buNone/>
              <a:defRPr/>
            </a:pPr>
            <a:r>
              <a:rPr lang="en-IN" sz="2000" dirty="0" err="1"/>
              <a:t>Enter_CS</a:t>
            </a:r>
            <a:r>
              <a:rPr lang="en-IN" sz="2000" dirty="0"/>
              <a:t>(</a:t>
            </a:r>
            <a:r>
              <a:rPr lang="en-IN" sz="2000" dirty="0" err="1"/>
              <a:t>int</a:t>
            </a:r>
            <a:r>
              <a:rPr lang="en-IN" sz="2000" dirty="0"/>
              <a:t> process)</a:t>
            </a:r>
          </a:p>
          <a:p>
            <a:pPr marL="471487" lvl="1" indent="0">
              <a:buFont typeface="Wingdings" pitchFamily="2" charset="2"/>
              <a:buNone/>
              <a:defRPr/>
            </a:pPr>
            <a:r>
              <a:rPr lang="en-IN" sz="2000" dirty="0"/>
              <a:t>	{</a:t>
            </a:r>
          </a:p>
          <a:p>
            <a:pPr marL="471487" lvl="1" indent="0">
              <a:buFont typeface="Wingdings" pitchFamily="2" charset="2"/>
              <a:buNone/>
              <a:defRPr/>
            </a:pPr>
            <a:r>
              <a:rPr lang="en-IN" sz="2000" dirty="0"/>
              <a:t>	</a:t>
            </a:r>
            <a:r>
              <a:rPr lang="en-IN" sz="2000" dirty="0" err="1"/>
              <a:t>int</a:t>
            </a:r>
            <a:r>
              <a:rPr lang="en-IN" sz="2000" dirty="0"/>
              <a:t> other;</a:t>
            </a:r>
          </a:p>
          <a:p>
            <a:pPr marL="471487" lvl="1" indent="0">
              <a:buFont typeface="Wingdings" pitchFamily="2" charset="2"/>
              <a:buNone/>
              <a:defRPr/>
            </a:pPr>
            <a:r>
              <a:rPr lang="en-IN" sz="2000" dirty="0"/>
              <a:t>	other = 1- process;</a:t>
            </a:r>
          </a:p>
          <a:p>
            <a:pPr marL="471487" lvl="1" indent="0">
              <a:buFont typeface="Wingdings" pitchFamily="2" charset="2"/>
              <a:buNone/>
              <a:defRPr/>
            </a:pPr>
            <a:r>
              <a:rPr lang="en-IN" sz="2000" dirty="0"/>
              <a:t>	interested[process]=TRUE;</a:t>
            </a:r>
          </a:p>
          <a:p>
            <a:pPr marL="471487" lvl="1" indent="0">
              <a:buFont typeface="Wingdings" pitchFamily="2" charset="2"/>
              <a:buNone/>
              <a:defRPr/>
            </a:pPr>
            <a:r>
              <a:rPr lang="en-IN" sz="2000" dirty="0"/>
              <a:t>	turn=process;</a:t>
            </a:r>
          </a:p>
          <a:p>
            <a:pPr marL="471487" lvl="1" indent="0">
              <a:buFont typeface="Wingdings" pitchFamily="2" charset="2"/>
              <a:buNone/>
              <a:defRPr/>
            </a:pPr>
            <a:r>
              <a:rPr lang="en-IN" sz="2000" dirty="0"/>
              <a:t>	while (turn==process &amp;&amp; interested[other]==TRUE);</a:t>
            </a:r>
          </a:p>
          <a:p>
            <a:pPr marL="471487" lvl="1" indent="0">
              <a:buFont typeface="Wingdings" pitchFamily="2" charset="2"/>
              <a:buNone/>
              <a:defRPr/>
            </a:pPr>
            <a:r>
              <a:rPr lang="en-IN" sz="2000" dirty="0"/>
              <a:t>		// Wait for CS() access;</a:t>
            </a:r>
          </a:p>
          <a:p>
            <a:pPr marL="471487" lvl="1" indent="0">
              <a:buFont typeface="Wingdings" pitchFamily="2" charset="2"/>
              <a:buNone/>
              <a:defRPr/>
            </a:pPr>
            <a:r>
              <a:rPr lang="en-IN" sz="2000" dirty="0"/>
              <a:t>	Access CS();</a:t>
            </a:r>
          </a:p>
          <a:p>
            <a:pPr marL="471487" lvl="1" indent="0">
              <a:buFont typeface="Wingdings" pitchFamily="2" charset="2"/>
              <a:buNone/>
              <a:defRPr/>
            </a:pPr>
            <a:r>
              <a:rPr lang="en-IN" sz="2000" dirty="0"/>
              <a:t>	}</a:t>
            </a:r>
          </a:p>
          <a:p>
            <a:pPr marL="471487" lvl="1" indent="0">
              <a:buFont typeface="Wingdings" pitchFamily="2" charset="2"/>
              <a:buNone/>
              <a:defRPr/>
            </a:pPr>
            <a:r>
              <a:rPr lang="en-IN" sz="2000" dirty="0" err="1"/>
              <a:t>Leave_CS</a:t>
            </a:r>
            <a:r>
              <a:rPr lang="en-IN" sz="2000" dirty="0"/>
              <a:t>( </a:t>
            </a:r>
            <a:r>
              <a:rPr lang="en-IN" sz="2000" dirty="0" err="1"/>
              <a:t>int</a:t>
            </a:r>
            <a:r>
              <a:rPr lang="en-IN" sz="2000" dirty="0"/>
              <a:t> process)</a:t>
            </a:r>
          </a:p>
          <a:p>
            <a:pPr marL="0" indent="0">
              <a:buFont typeface="Wingdings" pitchFamily="2" charset="2"/>
              <a:buNone/>
              <a:defRPr/>
            </a:pPr>
            <a:r>
              <a:rPr lang="en-IN" sz="2000" dirty="0"/>
              <a:t>	{</a:t>
            </a:r>
          </a:p>
          <a:p>
            <a:pPr marL="0" indent="0">
              <a:buFont typeface="Wingdings" pitchFamily="2" charset="2"/>
              <a:buNone/>
              <a:defRPr/>
            </a:pPr>
            <a:r>
              <a:rPr lang="en-IN" sz="2000" dirty="0"/>
              <a:t>	interested[process]=FALSE</a:t>
            </a:r>
          </a:p>
          <a:p>
            <a:pPr marL="0" indent="0">
              <a:buFont typeface="Wingdings" pitchFamily="2" charset="2"/>
              <a:buNone/>
              <a:defRPr/>
            </a:pPr>
            <a:r>
              <a:rPr lang="en-IN" sz="2000" dirty="0"/>
              <a:t>	}</a:t>
            </a:r>
          </a:p>
          <a:p>
            <a:pPr lvl="1">
              <a:defRPr/>
            </a:pPr>
            <a:endParaRPr lang="en-IN" dirty="0"/>
          </a:p>
          <a:p>
            <a:pPr lvl="1">
              <a:defRPr/>
            </a:pPr>
            <a:endParaRPr lang="en-IN" dirty="0"/>
          </a:p>
          <a:p>
            <a:pPr lvl="1">
              <a:defRPr/>
            </a:pP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762000"/>
            <a:ext cx="10134600" cy="1143000"/>
          </a:xfrm>
        </p:spPr>
        <p:txBody>
          <a:bodyPr/>
          <a:lstStyle/>
          <a:p>
            <a:br>
              <a:rPr lang="en-IN"/>
            </a:br>
            <a:br>
              <a:rPr lang="en-IN"/>
            </a:br>
            <a:r>
              <a:rPr lang="en-IN"/>
              <a:t>A process to obtain a shared resource..</a:t>
            </a:r>
            <a:br>
              <a:rPr lang="en-IN"/>
            </a:br>
            <a:endParaRPr lang="en-IN"/>
          </a:p>
        </p:txBody>
      </p:sp>
      <p:sp>
        <p:nvSpPr>
          <p:cNvPr id="11267" name="Content Placeholder 2"/>
          <p:cNvSpPr>
            <a:spLocks noGrp="1"/>
          </p:cNvSpPr>
          <p:nvPr>
            <p:ph idx="1"/>
          </p:nvPr>
        </p:nvSpPr>
        <p:spPr/>
        <p:txBody>
          <a:bodyPr/>
          <a:lstStyle/>
          <a:p>
            <a:pPr marL="469900" lvl="1" indent="0">
              <a:buFont typeface="Wingdings" pitchFamily="2" charset="2"/>
              <a:buNone/>
            </a:pPr>
            <a:r>
              <a:rPr lang="en-IN"/>
              <a:t>1.	Test the semaphore that controls the resource.</a:t>
            </a:r>
          </a:p>
          <a:p>
            <a:pPr marL="469900" lvl="1" indent="0">
              <a:buFont typeface="Wingdings" pitchFamily="2" charset="2"/>
              <a:buNone/>
            </a:pPr>
            <a:r>
              <a:rPr lang="en-IN"/>
              <a:t>2.	If the value of the semaphore is positive, the 	process can use the resource. In this case, the 	process decrements the semaphore value by 1, 	indicating that it has used one unit of the 	resource.</a:t>
            </a:r>
          </a:p>
          <a:p>
            <a:pPr marL="469900" lvl="1" indent="0">
              <a:buFont typeface="Wingdings" pitchFamily="2" charset="2"/>
              <a:buNone/>
            </a:pPr>
            <a:r>
              <a:rPr lang="en-IN"/>
              <a:t>3.	Otherwise, if the value of the semaphore is 0, the 	process goes to sleep until the semaphore value is 	greater than 0. When the process wakes up, it 	returns to step 1.</a:t>
            </a:r>
          </a:p>
          <a:p>
            <a:endParaRPr lang="en-IN"/>
          </a:p>
        </p:txBody>
      </p:sp>
    </p:spTree>
    <p:extLst>
      <p:ext uri="{BB962C8B-B14F-4D97-AF65-F5344CB8AC3E}">
        <p14:creationId xmlns:p14="http://schemas.microsoft.com/office/powerpoint/2010/main" val="24431934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N"/>
              <a:t>Continued..</a:t>
            </a:r>
          </a:p>
        </p:txBody>
      </p:sp>
      <p:sp>
        <p:nvSpPr>
          <p:cNvPr id="12291" name="Content Placeholder 2"/>
          <p:cNvSpPr>
            <a:spLocks noGrp="1"/>
          </p:cNvSpPr>
          <p:nvPr>
            <p:ph idx="1"/>
          </p:nvPr>
        </p:nvSpPr>
        <p:spPr/>
        <p:txBody>
          <a:bodyPr/>
          <a:lstStyle/>
          <a:p>
            <a:r>
              <a:rPr lang="en-IN"/>
              <a:t>When a process is done with a shared resource that is controlled by a semaphore, the semaphore value is incremented by 1. If any other processes are asleep, waiting for the semaphore, they are awakened.</a:t>
            </a:r>
          </a:p>
          <a:p>
            <a:r>
              <a:rPr lang="en-IN"/>
              <a:t>To implement semaphores correctly, the test of a semaphore's value and the decrementing of this value must be an atomic operation. For this reason, semaphores are normally implemented inside the kernel.</a:t>
            </a:r>
          </a:p>
        </p:txBody>
      </p:sp>
    </p:spTree>
    <p:extLst>
      <p:ext uri="{BB962C8B-B14F-4D97-AF65-F5344CB8AC3E}">
        <p14:creationId xmlns:p14="http://schemas.microsoft.com/office/powerpoint/2010/main" val="14414468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a:t>Header file for semaphores in linux</a:t>
            </a:r>
          </a:p>
        </p:txBody>
      </p:sp>
      <p:sp>
        <p:nvSpPr>
          <p:cNvPr id="13315" name="Content Placeholder 2"/>
          <p:cNvSpPr>
            <a:spLocks noGrp="1"/>
          </p:cNvSpPr>
          <p:nvPr>
            <p:ph idx="1"/>
          </p:nvPr>
        </p:nvSpPr>
        <p:spPr>
          <a:xfrm>
            <a:off x="457200" y="1828800"/>
            <a:ext cx="9372600" cy="4302125"/>
          </a:xfrm>
        </p:spPr>
        <p:txBody>
          <a:bodyPr/>
          <a:lstStyle/>
          <a:p>
            <a:r>
              <a:rPr lang="en-IN"/>
              <a:t># include &lt;sys/sem.h&gt;</a:t>
            </a:r>
          </a:p>
          <a:p>
            <a:r>
              <a:rPr lang="en-IN"/>
              <a:t>Each semaphore is represented by an anonymous structure containing at least the following members</a:t>
            </a:r>
          </a:p>
          <a:p>
            <a:r>
              <a:rPr lang="en-IN"/>
              <a:t>Struct</a:t>
            </a:r>
          </a:p>
          <a:p>
            <a:pPr marL="469900" lvl="1" indent="0">
              <a:buFont typeface="Wingdings" pitchFamily="2" charset="2"/>
              <a:buNone/>
            </a:pPr>
            <a:r>
              <a:rPr lang="en-IN"/>
              <a:t>	 </a:t>
            </a:r>
            <a:r>
              <a:rPr lang="en-IN" sz="2000"/>
              <a:t>{ </a:t>
            </a:r>
          </a:p>
          <a:p>
            <a:pPr marL="908050" lvl="2" indent="0">
              <a:buFont typeface="Wingdings" pitchFamily="2" charset="2"/>
              <a:buNone/>
            </a:pPr>
            <a:r>
              <a:rPr lang="en-IN" sz="2000"/>
              <a:t>unsigned short semval; /* semaphore value, always &gt;= 0 */</a:t>
            </a:r>
          </a:p>
          <a:p>
            <a:pPr marL="908050" lvl="2" indent="0">
              <a:buFont typeface="Wingdings" pitchFamily="2" charset="2"/>
              <a:buNone/>
            </a:pPr>
            <a:r>
              <a:rPr lang="en-IN" sz="2000"/>
              <a:t> pid_t sempid; /* pid for last operation */ </a:t>
            </a:r>
          </a:p>
          <a:p>
            <a:pPr marL="908050" lvl="2" indent="0">
              <a:buFont typeface="Wingdings" pitchFamily="2" charset="2"/>
              <a:buNone/>
            </a:pPr>
            <a:r>
              <a:rPr lang="en-IN" sz="2000"/>
              <a:t>unsigned short semncnt; /* # processes awaiting semval&gt;curval */ </a:t>
            </a:r>
          </a:p>
          <a:p>
            <a:pPr marL="908050" lvl="2" indent="0">
              <a:buFont typeface="Wingdings" pitchFamily="2" charset="2"/>
              <a:buNone/>
            </a:pPr>
            <a:r>
              <a:rPr lang="en-IN" sz="2000"/>
              <a:t>unsigned short semzcnt; /* # processes awaiting semval==0 */</a:t>
            </a:r>
          </a:p>
          <a:p>
            <a:pPr marL="908050" lvl="2" indent="0">
              <a:buFont typeface="Wingdings" pitchFamily="2" charset="2"/>
              <a:buNone/>
            </a:pPr>
            <a:r>
              <a:rPr lang="en-IN" sz="2000"/>
              <a:t> . . .</a:t>
            </a:r>
          </a:p>
          <a:p>
            <a:pPr marL="908050" lvl="2" indent="0">
              <a:buFont typeface="Wingdings" pitchFamily="2" charset="2"/>
              <a:buNone/>
            </a:pPr>
            <a:r>
              <a:rPr lang="en-IN" sz="2000"/>
              <a:t> };</a:t>
            </a:r>
          </a:p>
          <a:p>
            <a:endParaRPr lang="en-IN"/>
          </a:p>
          <a:p>
            <a:endParaRPr lang="en-IN"/>
          </a:p>
        </p:txBody>
      </p:sp>
    </p:spTree>
    <p:extLst>
      <p:ext uri="{BB962C8B-B14F-4D97-AF65-F5344CB8AC3E}">
        <p14:creationId xmlns:p14="http://schemas.microsoft.com/office/powerpoint/2010/main" val="18381075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br>
              <a:rPr lang="en-IN"/>
            </a:br>
            <a:r>
              <a:rPr lang="en-IN"/>
              <a:t>Continued….</a:t>
            </a:r>
          </a:p>
        </p:txBody>
      </p:sp>
      <p:sp>
        <p:nvSpPr>
          <p:cNvPr id="3" name="Content Placeholder 2"/>
          <p:cNvSpPr>
            <a:spLocks noGrp="1"/>
          </p:cNvSpPr>
          <p:nvPr>
            <p:ph idx="1"/>
          </p:nvPr>
        </p:nvSpPr>
        <p:spPr/>
        <p:txBody>
          <a:bodyPr/>
          <a:lstStyle/>
          <a:p>
            <a:pPr>
              <a:defRPr/>
            </a:pPr>
            <a:r>
              <a:rPr lang="en-IN" dirty="0"/>
              <a:t>The kernel maintains a </a:t>
            </a:r>
            <a:r>
              <a:rPr lang="en-IN" dirty="0" err="1"/>
              <a:t>semid_ds</a:t>
            </a:r>
            <a:r>
              <a:rPr lang="en-IN" dirty="0"/>
              <a:t> (semaphore id data structure)structure for each semaphore set:</a:t>
            </a:r>
          </a:p>
          <a:p>
            <a:pPr marL="0" indent="0">
              <a:buFont typeface="Wingdings" pitchFamily="2" charset="2"/>
              <a:buNone/>
              <a:defRPr/>
            </a:pPr>
            <a:r>
              <a:rPr lang="en-IN" dirty="0"/>
              <a:t>	</a:t>
            </a:r>
            <a:r>
              <a:rPr lang="en-IN" sz="2400" dirty="0" err="1"/>
              <a:t>struct</a:t>
            </a:r>
            <a:r>
              <a:rPr lang="en-IN" sz="2400" dirty="0"/>
              <a:t> </a:t>
            </a:r>
            <a:r>
              <a:rPr lang="en-IN" sz="2400" dirty="0" err="1"/>
              <a:t>semid_ds</a:t>
            </a:r>
            <a:r>
              <a:rPr lang="en-IN" sz="2400" dirty="0"/>
              <a:t> </a:t>
            </a:r>
          </a:p>
          <a:p>
            <a:pPr marL="0" indent="0">
              <a:buFont typeface="Wingdings" pitchFamily="2" charset="2"/>
              <a:buNone/>
              <a:defRPr/>
            </a:pPr>
            <a:r>
              <a:rPr lang="en-IN" sz="2400" dirty="0"/>
              <a:t>	{</a:t>
            </a:r>
          </a:p>
          <a:p>
            <a:pPr marL="0" indent="0">
              <a:buFont typeface="Wingdings" pitchFamily="2" charset="2"/>
              <a:buNone/>
              <a:defRPr/>
            </a:pPr>
            <a:r>
              <a:rPr lang="en-IN" sz="2400" dirty="0"/>
              <a:t>	 </a:t>
            </a:r>
            <a:r>
              <a:rPr lang="en-IN" sz="2400" dirty="0" err="1"/>
              <a:t>struct</a:t>
            </a:r>
            <a:r>
              <a:rPr lang="en-IN" sz="2400" dirty="0"/>
              <a:t> </a:t>
            </a:r>
            <a:r>
              <a:rPr lang="en-IN" sz="2400" dirty="0" err="1"/>
              <a:t>ipc_perm</a:t>
            </a:r>
            <a:r>
              <a:rPr lang="en-IN" sz="2400" dirty="0"/>
              <a:t> </a:t>
            </a:r>
            <a:r>
              <a:rPr lang="en-IN" sz="2400" dirty="0" err="1"/>
              <a:t>sem_perm</a:t>
            </a:r>
            <a:r>
              <a:rPr lang="en-IN" sz="2400" dirty="0"/>
              <a:t>; </a:t>
            </a:r>
          </a:p>
          <a:p>
            <a:pPr marL="0" indent="0">
              <a:buFont typeface="Wingdings" pitchFamily="2" charset="2"/>
              <a:buNone/>
              <a:defRPr/>
            </a:pPr>
            <a:r>
              <a:rPr lang="en-IN" sz="2400" dirty="0"/>
              <a:t> 	unsigned short </a:t>
            </a:r>
            <a:r>
              <a:rPr lang="en-IN" sz="2400" dirty="0" err="1"/>
              <a:t>sem_nsems</a:t>
            </a:r>
            <a:r>
              <a:rPr lang="en-IN" sz="2400" dirty="0"/>
              <a:t>;</a:t>
            </a:r>
          </a:p>
          <a:p>
            <a:pPr marL="0" indent="0">
              <a:buFont typeface="Wingdings" pitchFamily="2" charset="2"/>
              <a:buNone/>
              <a:defRPr/>
            </a:pPr>
            <a:r>
              <a:rPr lang="en-IN" sz="2400" dirty="0"/>
              <a:t>	</a:t>
            </a:r>
            <a:r>
              <a:rPr lang="en-IN" sz="2400" dirty="0" err="1"/>
              <a:t>time_t</a:t>
            </a:r>
            <a:r>
              <a:rPr lang="en-IN" sz="2400" dirty="0"/>
              <a:t> </a:t>
            </a:r>
            <a:r>
              <a:rPr lang="en-IN" sz="2400" dirty="0" err="1"/>
              <a:t>sem_otime</a:t>
            </a:r>
            <a:r>
              <a:rPr lang="en-IN" sz="2400" dirty="0"/>
              <a:t>; </a:t>
            </a:r>
          </a:p>
          <a:p>
            <a:pPr marL="0" indent="0">
              <a:buFont typeface="Wingdings" pitchFamily="2" charset="2"/>
              <a:buNone/>
              <a:defRPr/>
            </a:pPr>
            <a:r>
              <a:rPr lang="en-IN" sz="2400" dirty="0"/>
              <a:t>	</a:t>
            </a:r>
            <a:r>
              <a:rPr lang="en-IN" sz="2400" dirty="0" err="1"/>
              <a:t>time_t</a:t>
            </a:r>
            <a:r>
              <a:rPr lang="en-IN" sz="2400" dirty="0"/>
              <a:t> </a:t>
            </a:r>
            <a:r>
              <a:rPr lang="en-IN" sz="2400" dirty="0" err="1"/>
              <a:t>sem_ctime</a:t>
            </a:r>
            <a:r>
              <a:rPr lang="en-IN" sz="2400" dirty="0"/>
              <a:t>;</a:t>
            </a:r>
          </a:p>
          <a:p>
            <a:pPr marL="0" indent="0">
              <a:buFont typeface="Wingdings" pitchFamily="2" charset="2"/>
              <a:buNone/>
              <a:defRPr/>
            </a:pPr>
            <a:r>
              <a:rPr lang="en-IN" sz="2400" dirty="0"/>
              <a:t>	 };</a:t>
            </a:r>
          </a:p>
        </p:txBody>
      </p:sp>
    </p:spTree>
    <p:extLst>
      <p:ext uri="{BB962C8B-B14F-4D97-AF65-F5344CB8AC3E}">
        <p14:creationId xmlns:p14="http://schemas.microsoft.com/office/powerpoint/2010/main" val="22751983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533400" y="1371600"/>
            <a:ext cx="8305800" cy="2057400"/>
          </a:xfrm>
        </p:spPr>
        <p:txBody>
          <a:bodyPr/>
          <a:lstStyle/>
          <a:p>
            <a:r>
              <a:rPr lang="en-IN"/>
              <a:t>Functions to use Semaphores</a:t>
            </a:r>
          </a:p>
        </p:txBody>
      </p:sp>
      <p:sp>
        <p:nvSpPr>
          <p:cNvPr id="1536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1970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a:t>Creating a semaphore</a:t>
            </a:r>
          </a:p>
        </p:txBody>
      </p:sp>
      <p:sp>
        <p:nvSpPr>
          <p:cNvPr id="3" name="Content Placeholder 2"/>
          <p:cNvSpPr>
            <a:spLocks noGrp="1"/>
          </p:cNvSpPr>
          <p:nvPr>
            <p:ph idx="1"/>
          </p:nvPr>
        </p:nvSpPr>
        <p:spPr/>
        <p:txBody>
          <a:bodyPr/>
          <a:lstStyle/>
          <a:p>
            <a:pPr>
              <a:defRPr/>
            </a:pPr>
            <a:r>
              <a:rPr lang="en-IN" dirty="0"/>
              <a:t>Creation of semaphore</a:t>
            </a:r>
          </a:p>
          <a:p>
            <a:pPr marL="0" indent="0">
              <a:buFont typeface="Wingdings" pitchFamily="2" charset="2"/>
              <a:buNone/>
              <a:defRPr/>
            </a:pPr>
            <a:r>
              <a:rPr lang="en-IN" dirty="0"/>
              <a:t>	</a:t>
            </a:r>
            <a:r>
              <a:rPr lang="en-IN" dirty="0" err="1"/>
              <a:t>int</a:t>
            </a:r>
            <a:r>
              <a:rPr lang="en-IN" dirty="0"/>
              <a:t> </a:t>
            </a:r>
            <a:r>
              <a:rPr lang="en-IN" dirty="0" err="1"/>
              <a:t>semget</a:t>
            </a:r>
            <a:r>
              <a:rPr lang="en-IN" dirty="0"/>
              <a:t>(</a:t>
            </a:r>
            <a:r>
              <a:rPr lang="en-IN" dirty="0" err="1"/>
              <a:t>key_t</a:t>
            </a:r>
            <a:r>
              <a:rPr lang="en-IN" dirty="0"/>
              <a:t> key, </a:t>
            </a:r>
            <a:r>
              <a:rPr lang="en-IN" dirty="0" err="1"/>
              <a:t>int</a:t>
            </a:r>
            <a:r>
              <a:rPr lang="en-IN" dirty="0"/>
              <a:t> </a:t>
            </a:r>
            <a:r>
              <a:rPr lang="en-IN" dirty="0" err="1"/>
              <a:t>nsems</a:t>
            </a:r>
            <a:r>
              <a:rPr lang="en-IN" dirty="0"/>
              <a:t>, </a:t>
            </a:r>
            <a:r>
              <a:rPr lang="en-IN" dirty="0" err="1"/>
              <a:t>int</a:t>
            </a:r>
            <a:r>
              <a:rPr lang="en-IN" dirty="0"/>
              <a:t> flag);</a:t>
            </a:r>
          </a:p>
          <a:p>
            <a:pPr>
              <a:defRPr/>
            </a:pPr>
            <a:r>
              <a:rPr lang="en-IN" dirty="0"/>
              <a:t>When </a:t>
            </a:r>
            <a:r>
              <a:rPr lang="en-IN" dirty="0" err="1"/>
              <a:t>semget</a:t>
            </a:r>
            <a:r>
              <a:rPr lang="en-IN" dirty="0"/>
              <a:t>() succeeds it returns semaphore id(</a:t>
            </a:r>
            <a:r>
              <a:rPr lang="en-IN" dirty="0" err="1"/>
              <a:t>semid</a:t>
            </a:r>
            <a:r>
              <a:rPr lang="en-IN" dirty="0"/>
              <a:t>)</a:t>
            </a:r>
          </a:p>
          <a:p>
            <a:pPr>
              <a:defRPr/>
            </a:pPr>
            <a:r>
              <a:rPr lang="en-IN" dirty="0"/>
              <a:t>The key argument is a access value associated with the semaphore ID.</a:t>
            </a:r>
          </a:p>
          <a:p>
            <a:pPr>
              <a:defRPr/>
            </a:pPr>
            <a:r>
              <a:rPr lang="en-IN" dirty="0"/>
              <a:t>The </a:t>
            </a:r>
            <a:r>
              <a:rPr lang="en-IN" dirty="0" err="1"/>
              <a:t>nsems</a:t>
            </a:r>
            <a:r>
              <a:rPr lang="en-IN" dirty="0"/>
              <a:t> argument specifies the number of elements in a semaphore array.</a:t>
            </a:r>
          </a:p>
          <a:p>
            <a:pPr marL="0" indent="0">
              <a:buFont typeface="Wingdings" pitchFamily="2" charset="2"/>
              <a:buNone/>
              <a:defRPr/>
            </a:pPr>
            <a:r>
              <a:rPr lang="en-IN" dirty="0"/>
              <a:t> </a:t>
            </a:r>
          </a:p>
          <a:p>
            <a:pPr>
              <a:defRPr/>
            </a:pPr>
            <a:endParaRPr lang="en-IN" dirty="0"/>
          </a:p>
        </p:txBody>
      </p:sp>
    </p:spTree>
    <p:extLst>
      <p:ext uri="{BB962C8B-B14F-4D97-AF65-F5344CB8AC3E}">
        <p14:creationId xmlns:p14="http://schemas.microsoft.com/office/powerpoint/2010/main" val="24567799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a:t>Continued…</a:t>
            </a:r>
          </a:p>
        </p:txBody>
      </p:sp>
      <p:sp>
        <p:nvSpPr>
          <p:cNvPr id="17411" name="Content Placeholder 2"/>
          <p:cNvSpPr>
            <a:spLocks noGrp="1"/>
          </p:cNvSpPr>
          <p:nvPr>
            <p:ph idx="1"/>
          </p:nvPr>
        </p:nvSpPr>
        <p:spPr/>
        <p:txBody>
          <a:bodyPr/>
          <a:lstStyle/>
          <a:p>
            <a:r>
              <a:rPr lang="en-IN"/>
              <a:t>The call fails when nsems is greater than the number of elements in an existing array; </a:t>
            </a:r>
          </a:p>
          <a:p>
            <a:r>
              <a:rPr lang="en-IN"/>
              <a:t>When the correct count is not known, supplying 0 for this argument ensures that it will succeed.</a:t>
            </a:r>
          </a:p>
          <a:p>
            <a:r>
              <a:rPr lang="en-IN"/>
              <a:t>The semflg argument specifies the initial access permissions and creation control flags.</a:t>
            </a:r>
          </a:p>
          <a:p>
            <a:pPr lvl="1"/>
            <a:r>
              <a:rPr lang="en-IN"/>
              <a:t>IPC CREATE (or) IPC_PRIVATE</a:t>
            </a:r>
          </a:p>
          <a:p>
            <a:endParaRPr lang="en-IN"/>
          </a:p>
        </p:txBody>
      </p:sp>
    </p:spTree>
    <p:extLst>
      <p:ext uri="{BB962C8B-B14F-4D97-AF65-F5344CB8AC3E}">
        <p14:creationId xmlns:p14="http://schemas.microsoft.com/office/powerpoint/2010/main" val="37743917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a:t>Initialization of semaphore</a:t>
            </a:r>
            <a:br>
              <a:rPr lang="en-IN"/>
            </a:br>
            <a:endParaRPr lang="en-IN"/>
          </a:p>
        </p:txBody>
      </p:sp>
      <p:sp>
        <p:nvSpPr>
          <p:cNvPr id="3" name="Content Placeholder 2"/>
          <p:cNvSpPr>
            <a:spLocks noGrp="1"/>
          </p:cNvSpPr>
          <p:nvPr>
            <p:ph idx="1"/>
          </p:nvPr>
        </p:nvSpPr>
        <p:spPr/>
        <p:txBody>
          <a:bodyPr/>
          <a:lstStyle/>
          <a:p>
            <a:pPr marL="0" indent="0">
              <a:buFont typeface="Wingdings" pitchFamily="2" charset="2"/>
              <a:buNone/>
              <a:defRPr/>
            </a:pPr>
            <a:r>
              <a:rPr lang="en-IN" sz="2400" dirty="0"/>
              <a:t>      #include &lt;sys/</a:t>
            </a:r>
            <a:r>
              <a:rPr lang="en-IN" sz="2400" dirty="0" err="1"/>
              <a:t>sem.h</a:t>
            </a:r>
            <a:r>
              <a:rPr lang="en-IN" sz="2400" dirty="0"/>
              <a:t>&gt;</a:t>
            </a:r>
          </a:p>
          <a:p>
            <a:pPr marL="471487" lvl="1" indent="0">
              <a:buFont typeface="Wingdings" pitchFamily="2" charset="2"/>
              <a:buNone/>
              <a:defRPr/>
            </a:pPr>
            <a:r>
              <a:rPr lang="en-IN" sz="2400" dirty="0"/>
              <a:t> </a:t>
            </a:r>
            <a:r>
              <a:rPr lang="en-IN" sz="2400" dirty="0" err="1"/>
              <a:t>int</a:t>
            </a:r>
            <a:r>
              <a:rPr lang="en-IN" sz="2400" dirty="0"/>
              <a:t> </a:t>
            </a:r>
            <a:r>
              <a:rPr lang="en-IN" sz="2400" dirty="0" err="1"/>
              <a:t>semctl</a:t>
            </a:r>
            <a:r>
              <a:rPr lang="en-IN" sz="2400" dirty="0"/>
              <a:t>(</a:t>
            </a:r>
            <a:r>
              <a:rPr lang="en-IN" sz="2400" dirty="0" err="1"/>
              <a:t>int</a:t>
            </a:r>
            <a:r>
              <a:rPr lang="en-IN" sz="2400" dirty="0"/>
              <a:t> </a:t>
            </a:r>
            <a:r>
              <a:rPr lang="en-IN" sz="2400" dirty="0" err="1"/>
              <a:t>semid</a:t>
            </a:r>
            <a:r>
              <a:rPr lang="en-IN" sz="2400" dirty="0"/>
              <a:t>, </a:t>
            </a:r>
            <a:r>
              <a:rPr lang="en-IN" sz="2400" dirty="0" err="1"/>
              <a:t>int</a:t>
            </a:r>
            <a:r>
              <a:rPr lang="en-IN" sz="2400" dirty="0"/>
              <a:t> </a:t>
            </a:r>
            <a:r>
              <a:rPr lang="en-IN" sz="2400" dirty="0" err="1"/>
              <a:t>semnum</a:t>
            </a:r>
            <a:r>
              <a:rPr lang="en-IN" sz="2400" dirty="0"/>
              <a:t>, </a:t>
            </a:r>
            <a:r>
              <a:rPr lang="en-IN" sz="2400" dirty="0" err="1"/>
              <a:t>int</a:t>
            </a:r>
            <a:r>
              <a:rPr lang="en-IN" sz="2400" dirty="0"/>
              <a:t> </a:t>
            </a:r>
            <a:r>
              <a:rPr lang="en-IN" sz="2400" dirty="0" err="1"/>
              <a:t>cmd</a:t>
            </a:r>
            <a:r>
              <a:rPr lang="en-IN" sz="2400" dirty="0"/>
              <a:t>, union </a:t>
            </a:r>
            <a:r>
              <a:rPr lang="en-IN" sz="2400" dirty="0" err="1"/>
              <a:t>semun</a:t>
            </a:r>
            <a:r>
              <a:rPr lang="en-IN" sz="2400" dirty="0"/>
              <a:t> </a:t>
            </a:r>
            <a:r>
              <a:rPr lang="en-IN" sz="2400" dirty="0" err="1"/>
              <a:t>arg</a:t>
            </a:r>
            <a:r>
              <a:rPr lang="en-IN" sz="2400" dirty="0"/>
              <a:t> ); </a:t>
            </a:r>
          </a:p>
          <a:p>
            <a:pPr marL="471487" lvl="1" indent="0">
              <a:buFont typeface="Wingdings" pitchFamily="2" charset="2"/>
              <a:buNone/>
              <a:defRPr/>
            </a:pPr>
            <a:endParaRPr lang="en-IN" sz="2400" dirty="0"/>
          </a:p>
          <a:p>
            <a:pPr lvl="1">
              <a:defRPr/>
            </a:pPr>
            <a:r>
              <a:rPr lang="en-IN" sz="2400" dirty="0" err="1"/>
              <a:t>semctl</a:t>
            </a:r>
            <a:r>
              <a:rPr lang="en-IN" sz="2400" dirty="0"/>
              <a:t>() changes permissions and other characteristics of a semaphore set</a:t>
            </a:r>
          </a:p>
          <a:p>
            <a:pPr lvl="1">
              <a:defRPr/>
            </a:pPr>
            <a:r>
              <a:rPr lang="en-IN" sz="2400" dirty="0"/>
              <a:t>It must be called with a valid semaphore ID, </a:t>
            </a:r>
            <a:r>
              <a:rPr lang="en-IN" sz="2400" dirty="0" err="1"/>
              <a:t>semid</a:t>
            </a:r>
            <a:endParaRPr lang="en-IN" sz="2400" dirty="0"/>
          </a:p>
          <a:p>
            <a:pPr lvl="1">
              <a:defRPr/>
            </a:pPr>
            <a:r>
              <a:rPr lang="en-IN" sz="2400" dirty="0"/>
              <a:t>The </a:t>
            </a:r>
            <a:r>
              <a:rPr lang="en-IN" sz="2400" dirty="0" err="1"/>
              <a:t>semnum</a:t>
            </a:r>
            <a:r>
              <a:rPr lang="en-IN" sz="2400" dirty="0"/>
              <a:t> value selects a semaphore within an array by its index</a:t>
            </a:r>
          </a:p>
          <a:p>
            <a:pPr lvl="1">
              <a:defRPr/>
            </a:pPr>
            <a:r>
              <a:rPr lang="en-IN" dirty="0"/>
              <a:t>The </a:t>
            </a:r>
            <a:r>
              <a:rPr lang="en-IN" dirty="0" err="1"/>
              <a:t>cmd</a:t>
            </a:r>
            <a:r>
              <a:rPr lang="en-IN" dirty="0"/>
              <a:t> argument is one of the following control flags</a:t>
            </a:r>
          </a:p>
        </p:txBody>
      </p:sp>
    </p:spTree>
    <p:extLst>
      <p:ext uri="{BB962C8B-B14F-4D97-AF65-F5344CB8AC3E}">
        <p14:creationId xmlns:p14="http://schemas.microsoft.com/office/powerpoint/2010/main" val="2187425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a:t>Continued….</a:t>
            </a:r>
          </a:p>
        </p:txBody>
      </p:sp>
      <p:sp>
        <p:nvSpPr>
          <p:cNvPr id="19459" name="Content Placeholder 2"/>
          <p:cNvSpPr>
            <a:spLocks noGrp="1"/>
          </p:cNvSpPr>
          <p:nvPr>
            <p:ph idx="1"/>
          </p:nvPr>
        </p:nvSpPr>
        <p:spPr/>
        <p:txBody>
          <a:bodyPr/>
          <a:lstStyle/>
          <a:p>
            <a:r>
              <a:rPr lang="en-IN" b="1"/>
              <a:t>GETVAL</a:t>
            </a:r>
            <a:r>
              <a:rPr lang="en-IN"/>
              <a:t>-- Return the value of a single semaphore.</a:t>
            </a:r>
          </a:p>
          <a:p>
            <a:r>
              <a:rPr lang="en-IN" b="1"/>
              <a:t>SETVAL</a:t>
            </a:r>
            <a:r>
              <a:rPr lang="en-IN"/>
              <a:t>-- Set the value of a single semaphore. In this case, arg is taken as arg.val, an int.</a:t>
            </a:r>
          </a:p>
          <a:p>
            <a:r>
              <a:rPr lang="en-IN" b="1"/>
              <a:t>GETPID</a:t>
            </a:r>
            <a:r>
              <a:rPr lang="en-IN"/>
              <a:t>-- Return the PID of the process that performed the last operation on the semaphore or array.</a:t>
            </a:r>
          </a:p>
        </p:txBody>
      </p:sp>
    </p:spTree>
    <p:extLst>
      <p:ext uri="{BB962C8B-B14F-4D97-AF65-F5344CB8AC3E}">
        <p14:creationId xmlns:p14="http://schemas.microsoft.com/office/powerpoint/2010/main" val="21769483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t>Continued….</a:t>
            </a:r>
          </a:p>
        </p:txBody>
      </p:sp>
      <p:sp>
        <p:nvSpPr>
          <p:cNvPr id="20483" name="Content Placeholder 2"/>
          <p:cNvSpPr>
            <a:spLocks noGrp="1"/>
          </p:cNvSpPr>
          <p:nvPr>
            <p:ph idx="1"/>
          </p:nvPr>
        </p:nvSpPr>
        <p:spPr/>
        <p:txBody>
          <a:bodyPr/>
          <a:lstStyle/>
          <a:p>
            <a:r>
              <a:rPr lang="en-IN" b="1"/>
              <a:t>GETNCNT</a:t>
            </a:r>
            <a:r>
              <a:rPr lang="en-IN"/>
              <a:t>-- Return the number of processes waiting for the value of a semaphore to increase.</a:t>
            </a:r>
          </a:p>
          <a:p>
            <a:r>
              <a:rPr lang="en-IN" b="1"/>
              <a:t>GETZCNT</a:t>
            </a:r>
            <a:r>
              <a:rPr lang="en-IN"/>
              <a:t>-- Return the number of processes waiting for the value of a particular semaphore to reach zero.</a:t>
            </a:r>
          </a:p>
        </p:txBody>
      </p:sp>
    </p:spTree>
    <p:extLst>
      <p:ext uri="{BB962C8B-B14F-4D97-AF65-F5344CB8AC3E}">
        <p14:creationId xmlns:p14="http://schemas.microsoft.com/office/powerpoint/2010/main" val="15618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0" y="533400"/>
            <a:ext cx="9982200" cy="1143000"/>
          </a:xfrm>
        </p:spPr>
        <p:txBody>
          <a:bodyPr/>
          <a:lstStyle/>
          <a:p>
            <a:r>
              <a:rPr lang="en-IN"/>
              <a:t>Hardware Support for Mutual Exclusion</a:t>
            </a:r>
          </a:p>
        </p:txBody>
      </p:sp>
      <p:sp>
        <p:nvSpPr>
          <p:cNvPr id="3" name="Content Placeholder 2"/>
          <p:cNvSpPr>
            <a:spLocks noGrp="1"/>
          </p:cNvSpPr>
          <p:nvPr>
            <p:ph idx="1"/>
          </p:nvPr>
        </p:nvSpPr>
        <p:spPr>
          <a:xfrm>
            <a:off x="457200" y="1696065"/>
            <a:ext cx="8229600" cy="4302125"/>
          </a:xfrm>
        </p:spPr>
        <p:txBody>
          <a:bodyPr/>
          <a:lstStyle/>
          <a:p>
            <a:pPr>
              <a:defRPr/>
            </a:pPr>
            <a:r>
              <a:rPr lang="en-IN" dirty="0"/>
              <a:t>TSL</a:t>
            </a:r>
          </a:p>
          <a:p>
            <a:pPr lvl="1">
              <a:defRPr/>
            </a:pPr>
            <a:r>
              <a:rPr lang="en-IN" dirty="0"/>
              <a:t>Test &amp; Set Lock</a:t>
            </a:r>
          </a:p>
          <a:p>
            <a:pPr lvl="1">
              <a:defRPr/>
            </a:pPr>
            <a:r>
              <a:rPr lang="en-IN" dirty="0"/>
              <a:t>Syntax:</a:t>
            </a:r>
          </a:p>
          <a:p>
            <a:pPr marL="909637" lvl="2" indent="0">
              <a:buFont typeface="Wingdings" pitchFamily="2" charset="2"/>
              <a:buNone/>
              <a:defRPr/>
            </a:pPr>
            <a:r>
              <a:rPr lang="en-IN" dirty="0"/>
              <a:t>TSL REGISTER,LOCK</a:t>
            </a:r>
          </a:p>
          <a:p>
            <a:pPr lvl="2">
              <a:defRPr/>
            </a:pPr>
            <a:r>
              <a:rPr lang="en-IN" dirty="0"/>
              <a:t>It reads the content of memory word lock and store that value in register “REGISTER”</a:t>
            </a:r>
          </a:p>
          <a:p>
            <a:pPr lvl="2">
              <a:defRPr/>
            </a:pPr>
            <a:r>
              <a:rPr lang="en-IN" dirty="0"/>
              <a:t>It stores a nonzero value at memory address “lock”</a:t>
            </a:r>
          </a:p>
          <a:p>
            <a:pPr lvl="1">
              <a:defRPr/>
            </a:pPr>
            <a:r>
              <a:rPr lang="en-IN" dirty="0"/>
              <a:t>The above two steps are indivisible</a:t>
            </a:r>
          </a:p>
          <a:p>
            <a:pPr lvl="1">
              <a:defRPr/>
            </a:pPr>
            <a:r>
              <a:rPr lang="en-IN" dirty="0"/>
              <a:t>The above steps will disable the bus</a:t>
            </a:r>
          </a:p>
          <a:p>
            <a:pPr lvl="1">
              <a:defRPr/>
            </a:pPr>
            <a:r>
              <a:rPr lang="en-IN" dirty="0"/>
              <a:t>Disabling bus will not allow interruptions from other processors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a:t>Semaphore Operations</a:t>
            </a:r>
          </a:p>
        </p:txBody>
      </p:sp>
      <p:sp>
        <p:nvSpPr>
          <p:cNvPr id="3" name="Content Placeholder 2"/>
          <p:cNvSpPr>
            <a:spLocks noGrp="1"/>
          </p:cNvSpPr>
          <p:nvPr>
            <p:ph idx="1"/>
          </p:nvPr>
        </p:nvSpPr>
        <p:spPr/>
        <p:txBody>
          <a:bodyPr/>
          <a:lstStyle/>
          <a:p>
            <a:pPr>
              <a:defRPr/>
            </a:pPr>
            <a:r>
              <a:rPr lang="en-IN" dirty="0" err="1"/>
              <a:t>Semop</a:t>
            </a:r>
            <a:r>
              <a:rPr lang="en-IN" dirty="0"/>
              <a:t>()</a:t>
            </a:r>
          </a:p>
          <a:p>
            <a:pPr>
              <a:defRPr/>
            </a:pPr>
            <a:r>
              <a:rPr lang="en-IN" dirty="0"/>
              <a:t>Performs operations on a semaphore set.</a:t>
            </a:r>
          </a:p>
          <a:p>
            <a:pPr marL="0" indent="0">
              <a:buFont typeface="Wingdings" pitchFamily="2" charset="2"/>
              <a:buNone/>
              <a:defRPr/>
            </a:pPr>
            <a:r>
              <a:rPr lang="en-IN" dirty="0"/>
              <a:t>	</a:t>
            </a:r>
            <a:r>
              <a:rPr lang="en-IN" dirty="0" err="1"/>
              <a:t>int</a:t>
            </a:r>
            <a:r>
              <a:rPr lang="en-IN" dirty="0"/>
              <a:t> </a:t>
            </a:r>
            <a:r>
              <a:rPr lang="en-IN" dirty="0" err="1"/>
              <a:t>semop</a:t>
            </a:r>
            <a:r>
              <a:rPr lang="en-IN" dirty="0"/>
              <a:t>(</a:t>
            </a:r>
            <a:r>
              <a:rPr lang="en-IN" dirty="0" err="1"/>
              <a:t>int</a:t>
            </a:r>
            <a:r>
              <a:rPr lang="en-IN" dirty="0"/>
              <a:t> </a:t>
            </a:r>
            <a:r>
              <a:rPr lang="en-IN" dirty="0" err="1"/>
              <a:t>semid</a:t>
            </a:r>
            <a:r>
              <a:rPr lang="en-IN" dirty="0"/>
              <a:t>, </a:t>
            </a:r>
            <a:r>
              <a:rPr lang="en-IN" dirty="0" err="1"/>
              <a:t>struct</a:t>
            </a:r>
            <a:r>
              <a:rPr lang="en-IN" dirty="0"/>
              <a:t> </a:t>
            </a:r>
            <a:r>
              <a:rPr lang="en-IN" dirty="0" err="1"/>
              <a:t>sembuf</a:t>
            </a:r>
            <a:r>
              <a:rPr lang="en-IN" dirty="0"/>
              <a:t> *sops, 	</a:t>
            </a:r>
            <a:r>
              <a:rPr lang="en-IN" dirty="0" err="1"/>
              <a:t>size_t</a:t>
            </a:r>
            <a:r>
              <a:rPr lang="en-IN" dirty="0"/>
              <a:t> </a:t>
            </a:r>
            <a:r>
              <a:rPr lang="en-IN" dirty="0" err="1"/>
              <a:t>nsops</a:t>
            </a:r>
            <a:r>
              <a:rPr lang="en-IN" dirty="0"/>
              <a:t>);</a:t>
            </a:r>
          </a:p>
          <a:p>
            <a:pPr>
              <a:defRPr/>
            </a:pPr>
            <a:r>
              <a:rPr lang="en-IN" dirty="0"/>
              <a:t>The </a:t>
            </a:r>
            <a:r>
              <a:rPr lang="en-IN" dirty="0" err="1"/>
              <a:t>semid</a:t>
            </a:r>
            <a:r>
              <a:rPr lang="en-IN" dirty="0"/>
              <a:t> argument is the semaphore ID returned by a previous </a:t>
            </a:r>
            <a:r>
              <a:rPr lang="en-IN" dirty="0" err="1"/>
              <a:t>semget</a:t>
            </a:r>
            <a:r>
              <a:rPr lang="en-IN" dirty="0"/>
              <a:t>() call.</a:t>
            </a:r>
          </a:p>
          <a:p>
            <a:pPr>
              <a:defRPr/>
            </a:pPr>
            <a:r>
              <a:rPr lang="en-IN" dirty="0"/>
              <a:t>The sops argument is a pointer to an array of structures, each containing the following information about a semaphore operation:</a:t>
            </a:r>
          </a:p>
        </p:txBody>
      </p:sp>
    </p:spTree>
    <p:extLst>
      <p:ext uri="{BB962C8B-B14F-4D97-AF65-F5344CB8AC3E}">
        <p14:creationId xmlns:p14="http://schemas.microsoft.com/office/powerpoint/2010/main" val="814318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The </a:t>
            </a:r>
            <a:r>
              <a:rPr lang="en-IN" dirty="0" err="1"/>
              <a:t>sembuf</a:t>
            </a:r>
            <a:r>
              <a:rPr lang="en-IN" dirty="0"/>
              <a:t> structure specifies a semaphore operation, as defined in &lt;sys/</a:t>
            </a:r>
            <a:r>
              <a:rPr lang="en-IN" dirty="0" err="1"/>
              <a:t>sem.h</a:t>
            </a:r>
            <a:r>
              <a:rPr lang="en-IN" dirty="0"/>
              <a:t>&gt;.</a:t>
            </a:r>
          </a:p>
          <a:p>
            <a:pPr marL="0" indent="0">
              <a:buFont typeface="Wingdings" pitchFamily="2" charset="2"/>
              <a:buNone/>
              <a:defRPr/>
            </a:pPr>
            <a:r>
              <a:rPr lang="en-IN" dirty="0"/>
              <a:t>	</a:t>
            </a:r>
            <a:r>
              <a:rPr lang="en-IN" dirty="0" err="1"/>
              <a:t>struct</a:t>
            </a:r>
            <a:r>
              <a:rPr lang="en-IN" dirty="0"/>
              <a:t> </a:t>
            </a:r>
            <a:r>
              <a:rPr lang="en-IN" dirty="0" err="1"/>
              <a:t>sembuf</a:t>
            </a:r>
            <a:r>
              <a:rPr lang="en-IN" dirty="0"/>
              <a:t> </a:t>
            </a:r>
          </a:p>
          <a:p>
            <a:pPr marL="0" indent="0">
              <a:buFont typeface="Wingdings" pitchFamily="2" charset="2"/>
              <a:buNone/>
              <a:defRPr/>
            </a:pPr>
            <a:r>
              <a:rPr lang="en-IN" dirty="0"/>
              <a:t>		{</a:t>
            </a:r>
          </a:p>
          <a:p>
            <a:pPr marL="0" indent="0">
              <a:buFont typeface="Wingdings" pitchFamily="2" charset="2"/>
              <a:buNone/>
              <a:defRPr/>
            </a:pPr>
            <a:r>
              <a:rPr lang="en-IN" dirty="0"/>
              <a:t>		 </a:t>
            </a:r>
            <a:r>
              <a:rPr lang="en-IN" dirty="0" err="1"/>
              <a:t>ushort_t</a:t>
            </a:r>
            <a:r>
              <a:rPr lang="en-IN" dirty="0"/>
              <a:t> </a:t>
            </a:r>
            <a:r>
              <a:rPr lang="en-IN" dirty="0" err="1"/>
              <a:t>sem_num</a:t>
            </a:r>
            <a:r>
              <a:rPr lang="en-IN" dirty="0"/>
              <a:t>;</a:t>
            </a:r>
          </a:p>
          <a:p>
            <a:pPr marL="0" indent="0">
              <a:buFont typeface="Wingdings" pitchFamily="2" charset="2"/>
              <a:buNone/>
              <a:defRPr/>
            </a:pPr>
            <a:r>
              <a:rPr lang="en-IN" dirty="0"/>
              <a:t>		 short </a:t>
            </a:r>
            <a:r>
              <a:rPr lang="en-IN" dirty="0" err="1"/>
              <a:t>sem_op</a:t>
            </a:r>
            <a:r>
              <a:rPr lang="en-IN" dirty="0"/>
              <a:t>;</a:t>
            </a:r>
          </a:p>
          <a:p>
            <a:pPr marL="0" indent="0">
              <a:buFont typeface="Wingdings" pitchFamily="2" charset="2"/>
              <a:buNone/>
              <a:defRPr/>
            </a:pPr>
            <a:r>
              <a:rPr lang="en-IN" dirty="0"/>
              <a:t>		short </a:t>
            </a:r>
            <a:r>
              <a:rPr lang="en-IN" dirty="0" err="1"/>
              <a:t>sem_flg</a:t>
            </a:r>
            <a:r>
              <a:rPr lang="en-IN" dirty="0"/>
              <a:t>; </a:t>
            </a:r>
          </a:p>
          <a:p>
            <a:pPr marL="0" indent="0">
              <a:buFont typeface="Wingdings" pitchFamily="2" charset="2"/>
              <a:buNone/>
              <a:defRPr/>
            </a:pPr>
            <a:r>
              <a:rPr lang="en-IN" dirty="0"/>
              <a:t>		};</a:t>
            </a:r>
          </a:p>
        </p:txBody>
      </p:sp>
    </p:spTree>
    <p:extLst>
      <p:ext uri="{BB962C8B-B14F-4D97-AF65-F5344CB8AC3E}">
        <p14:creationId xmlns:p14="http://schemas.microsoft.com/office/powerpoint/2010/main" val="33968825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a:t>Continued…</a:t>
            </a:r>
          </a:p>
        </p:txBody>
      </p:sp>
      <p:sp>
        <p:nvSpPr>
          <p:cNvPr id="23555" name="Content Placeholder 2"/>
          <p:cNvSpPr>
            <a:spLocks noGrp="1"/>
          </p:cNvSpPr>
          <p:nvPr>
            <p:ph idx="1"/>
          </p:nvPr>
        </p:nvSpPr>
        <p:spPr/>
        <p:txBody>
          <a:bodyPr/>
          <a:lstStyle/>
          <a:p>
            <a:r>
              <a:rPr lang="en-IN"/>
              <a:t>The nsops argument specifies the length of the array, the maximum size of which is determined by the SEMOPM configuration option; </a:t>
            </a:r>
          </a:p>
          <a:p>
            <a:r>
              <a:rPr lang="en-IN"/>
              <a:t>This is the maximum number of operations allowed by a single semop() call, and is set to 10 by default.</a:t>
            </a:r>
          </a:p>
        </p:txBody>
      </p:sp>
    </p:spTree>
    <p:extLst>
      <p:ext uri="{BB962C8B-B14F-4D97-AF65-F5344CB8AC3E}">
        <p14:creationId xmlns:p14="http://schemas.microsoft.com/office/powerpoint/2010/main" val="38361475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a:t>Continued…</a:t>
            </a:r>
          </a:p>
        </p:txBody>
      </p:sp>
      <p:sp>
        <p:nvSpPr>
          <p:cNvPr id="24579" name="Content Placeholder 2"/>
          <p:cNvSpPr>
            <a:spLocks noGrp="1"/>
          </p:cNvSpPr>
          <p:nvPr>
            <p:ph idx="1"/>
          </p:nvPr>
        </p:nvSpPr>
        <p:spPr/>
        <p:txBody>
          <a:bodyPr/>
          <a:lstStyle/>
          <a:p>
            <a:r>
              <a:rPr lang="en-IN" sz="2800"/>
              <a:t>The operation to be performed is determined as follows:</a:t>
            </a:r>
          </a:p>
          <a:p>
            <a:r>
              <a:rPr lang="en-IN" sz="2800"/>
              <a:t>A positive integer increments the semaphore value by that amount</a:t>
            </a:r>
          </a:p>
          <a:p>
            <a:r>
              <a:rPr lang="en-IN" sz="2800"/>
              <a:t>A negative integer decrements the semaphore value by that amount. </a:t>
            </a:r>
          </a:p>
          <a:p>
            <a:r>
              <a:rPr lang="en-IN" sz="2800"/>
              <a:t>An attempt to set a semaphore to a value less than zero fails or blocks, depending on whether IPC_NOWAIT is in effect.</a:t>
            </a:r>
          </a:p>
          <a:p>
            <a:r>
              <a:rPr lang="en-IN" sz="2800"/>
              <a:t>A value of zero means to wait for the semaphore value to reach zero.</a:t>
            </a:r>
          </a:p>
          <a:p>
            <a:endParaRPr lang="en-IN"/>
          </a:p>
        </p:txBody>
      </p:sp>
    </p:spTree>
    <p:extLst>
      <p:ext uri="{BB962C8B-B14F-4D97-AF65-F5344CB8AC3E}">
        <p14:creationId xmlns:p14="http://schemas.microsoft.com/office/powerpoint/2010/main" val="14216976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a:t>Control flags with semop()</a:t>
            </a:r>
          </a:p>
        </p:txBody>
      </p:sp>
      <p:sp>
        <p:nvSpPr>
          <p:cNvPr id="25603" name="Content Placeholder 2"/>
          <p:cNvSpPr>
            <a:spLocks noGrp="1"/>
          </p:cNvSpPr>
          <p:nvPr>
            <p:ph idx="1"/>
          </p:nvPr>
        </p:nvSpPr>
        <p:spPr/>
        <p:txBody>
          <a:bodyPr/>
          <a:lstStyle/>
          <a:p>
            <a:r>
              <a:rPr lang="en-IN" sz="2800" b="1"/>
              <a:t>IPC_NOWAIT</a:t>
            </a:r>
            <a:r>
              <a:rPr lang="en-IN" sz="2800"/>
              <a:t>-- Can be set for any operations in the array. </a:t>
            </a:r>
          </a:p>
          <a:p>
            <a:endParaRPr lang="en-IN" sz="2800"/>
          </a:p>
          <a:p>
            <a:r>
              <a:rPr lang="en-IN" sz="2800" b="1"/>
              <a:t>SEM_UNDO</a:t>
            </a:r>
            <a:r>
              <a:rPr lang="en-IN" sz="2800"/>
              <a:t>-- Allows individual operations in the array to be undone when the process exits.</a:t>
            </a:r>
          </a:p>
        </p:txBody>
      </p:sp>
    </p:spTree>
    <p:extLst>
      <p:ext uri="{BB962C8B-B14F-4D97-AF65-F5344CB8AC3E}">
        <p14:creationId xmlns:p14="http://schemas.microsoft.com/office/powerpoint/2010/main" val="15171273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a:t>Continued…</a:t>
            </a:r>
          </a:p>
        </p:txBody>
      </p:sp>
      <p:sp>
        <p:nvSpPr>
          <p:cNvPr id="26627" name="Content Placeholder 2"/>
          <p:cNvSpPr>
            <a:spLocks noGrp="1"/>
          </p:cNvSpPr>
          <p:nvPr>
            <p:ph idx="1"/>
          </p:nvPr>
        </p:nvSpPr>
        <p:spPr/>
        <p:txBody>
          <a:bodyPr/>
          <a:lstStyle/>
          <a:p>
            <a:r>
              <a:rPr lang="en-IN"/>
              <a:t>The semaphore number</a:t>
            </a:r>
          </a:p>
          <a:p>
            <a:r>
              <a:rPr lang="en-IN"/>
              <a:t>The operation to be performed</a:t>
            </a:r>
          </a:p>
          <a:p>
            <a:r>
              <a:rPr lang="en-IN"/>
              <a:t>Control flags, if any.</a:t>
            </a:r>
          </a:p>
          <a:p>
            <a:endParaRPr lang="en-IN"/>
          </a:p>
        </p:txBody>
      </p:sp>
    </p:spTree>
    <p:extLst>
      <p:ext uri="{BB962C8B-B14F-4D97-AF65-F5344CB8AC3E}">
        <p14:creationId xmlns:p14="http://schemas.microsoft.com/office/powerpoint/2010/main" val="13312460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 y="533400"/>
            <a:ext cx="9753600" cy="1143000"/>
          </a:xfrm>
        </p:spPr>
        <p:txBody>
          <a:bodyPr/>
          <a:lstStyle/>
          <a:p>
            <a:r>
              <a:rPr lang="en-IN"/>
              <a:t>Sample code for initiallizing semaphore</a:t>
            </a:r>
          </a:p>
        </p:txBody>
      </p:sp>
      <p:sp>
        <p:nvSpPr>
          <p:cNvPr id="27651" name="Content Placeholder 2"/>
          <p:cNvSpPr>
            <a:spLocks noGrp="1"/>
          </p:cNvSpPr>
          <p:nvPr>
            <p:ph idx="1"/>
          </p:nvPr>
        </p:nvSpPr>
        <p:spPr/>
        <p:txBody>
          <a:bodyPr/>
          <a:lstStyle/>
          <a:p>
            <a:pPr marL="0" indent="0">
              <a:buFont typeface="Wingdings" pitchFamily="2" charset="2"/>
              <a:buNone/>
            </a:pPr>
            <a:r>
              <a:rPr lang="en-IN" sz="2400"/>
              <a:t>#include &lt;sys/types.h&gt;</a:t>
            </a:r>
          </a:p>
          <a:p>
            <a:pPr marL="0" indent="0">
              <a:buFont typeface="Wingdings" pitchFamily="2" charset="2"/>
              <a:buNone/>
            </a:pPr>
            <a:r>
              <a:rPr lang="en-IN" sz="2400"/>
              <a:t> #include &lt;sys/ipc.h&gt; </a:t>
            </a:r>
          </a:p>
          <a:p>
            <a:pPr marL="0" indent="0">
              <a:buFont typeface="Wingdings" pitchFamily="2" charset="2"/>
              <a:buNone/>
            </a:pPr>
            <a:r>
              <a:rPr lang="en-IN" sz="2400"/>
              <a:t>#include &lt;sys/sem.h&gt; </a:t>
            </a:r>
          </a:p>
          <a:p>
            <a:pPr marL="0" indent="0">
              <a:buFont typeface="Wingdings" pitchFamily="2" charset="2"/>
              <a:buNone/>
            </a:pPr>
            <a:r>
              <a:rPr lang="en-IN" sz="2400"/>
              <a:t>……</a:t>
            </a:r>
          </a:p>
          <a:p>
            <a:pPr marL="0" indent="0">
              <a:buFont typeface="Wingdings" pitchFamily="2" charset="2"/>
              <a:buNone/>
            </a:pPr>
            <a:r>
              <a:rPr lang="en-IN" sz="2400"/>
              <a:t> key_t key; /* key to pass to semget() */ </a:t>
            </a:r>
          </a:p>
          <a:p>
            <a:pPr marL="0" indent="0">
              <a:buFont typeface="Wingdings" pitchFamily="2" charset="2"/>
              <a:buNone/>
            </a:pPr>
            <a:r>
              <a:rPr lang="en-IN" sz="2400"/>
              <a:t>int semflg; /* semflg to pass tosemget() */ </a:t>
            </a:r>
          </a:p>
          <a:p>
            <a:pPr marL="0" indent="0">
              <a:buFont typeface="Wingdings" pitchFamily="2" charset="2"/>
              <a:buNone/>
            </a:pPr>
            <a:r>
              <a:rPr lang="en-IN" sz="2400"/>
              <a:t>int nsems; /* nsems to pass to semget() */</a:t>
            </a:r>
          </a:p>
          <a:p>
            <a:pPr marL="0" indent="0">
              <a:buFont typeface="Wingdings" pitchFamily="2" charset="2"/>
              <a:buNone/>
            </a:pPr>
            <a:r>
              <a:rPr lang="en-IN" sz="2400"/>
              <a:t> int semid; /* return value from semget() */</a:t>
            </a:r>
          </a:p>
          <a:p>
            <a:pPr marL="0" indent="0">
              <a:buFont typeface="Wingdings" pitchFamily="2" charset="2"/>
              <a:buNone/>
            </a:pPr>
            <a:r>
              <a:rPr lang="en-IN" sz="2400"/>
              <a:t> ...</a:t>
            </a:r>
          </a:p>
        </p:txBody>
      </p:sp>
    </p:spTree>
    <p:extLst>
      <p:ext uri="{BB962C8B-B14F-4D97-AF65-F5344CB8AC3E}">
        <p14:creationId xmlns:p14="http://schemas.microsoft.com/office/powerpoint/2010/main" val="24870248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a:t>Continued…</a:t>
            </a:r>
          </a:p>
        </p:txBody>
      </p:sp>
      <p:sp>
        <p:nvSpPr>
          <p:cNvPr id="28675" name="Content Placeholder 2"/>
          <p:cNvSpPr>
            <a:spLocks noGrp="1"/>
          </p:cNvSpPr>
          <p:nvPr>
            <p:ph idx="1"/>
          </p:nvPr>
        </p:nvSpPr>
        <p:spPr/>
        <p:txBody>
          <a:bodyPr/>
          <a:lstStyle/>
          <a:p>
            <a:pPr marL="0" indent="0">
              <a:buFont typeface="Wingdings" pitchFamily="2" charset="2"/>
              <a:buNone/>
            </a:pPr>
            <a:r>
              <a:rPr lang="en-IN"/>
              <a:t>key_t key = 1234;</a:t>
            </a:r>
          </a:p>
          <a:p>
            <a:pPr marL="0" indent="0">
              <a:buFont typeface="Wingdings" pitchFamily="2" charset="2"/>
              <a:buNone/>
            </a:pPr>
            <a:r>
              <a:rPr lang="en-IN"/>
              <a:t>int semflg = IPC_CREAT | 0666;</a:t>
            </a:r>
          </a:p>
          <a:p>
            <a:pPr marL="0" indent="0">
              <a:buFont typeface="Wingdings" pitchFamily="2" charset="2"/>
              <a:buNone/>
            </a:pPr>
            <a:r>
              <a:rPr lang="en-IN"/>
              <a:t>int nsems = 1;</a:t>
            </a:r>
          </a:p>
          <a:p>
            <a:pPr marL="0" indent="0">
              <a:buFont typeface="Wingdings" pitchFamily="2" charset="2"/>
              <a:buNone/>
            </a:pPr>
            <a:r>
              <a:rPr lang="en-IN"/>
              <a:t>if ((semid = semget(key, nsems, semflg)) == -1)</a:t>
            </a:r>
          </a:p>
          <a:p>
            <a:pPr marL="0" indent="0">
              <a:buFont typeface="Wingdings" pitchFamily="2" charset="2"/>
              <a:buNone/>
            </a:pPr>
            <a:r>
              <a:rPr lang="en-IN"/>
              <a:t> { </a:t>
            </a:r>
          </a:p>
          <a:p>
            <a:pPr marL="0" indent="0">
              <a:buFont typeface="Wingdings" pitchFamily="2" charset="2"/>
              <a:buNone/>
            </a:pPr>
            <a:r>
              <a:rPr lang="en-IN"/>
              <a:t>perror("semget: semget failed"); </a:t>
            </a:r>
          </a:p>
          <a:p>
            <a:pPr marL="0" indent="0">
              <a:buFont typeface="Wingdings" pitchFamily="2" charset="2"/>
              <a:buNone/>
            </a:pPr>
            <a:r>
              <a:rPr lang="en-IN"/>
              <a:t>	exit(1);</a:t>
            </a:r>
          </a:p>
          <a:p>
            <a:pPr marL="0" indent="0">
              <a:buFont typeface="Wingdings" pitchFamily="2" charset="2"/>
              <a:buNone/>
            </a:pPr>
            <a:r>
              <a:rPr lang="en-IN"/>
              <a:t> }</a:t>
            </a:r>
          </a:p>
          <a:p>
            <a:pPr marL="0" indent="0">
              <a:buFont typeface="Wingdings" pitchFamily="2" charset="2"/>
              <a:buNone/>
            </a:pPr>
            <a:r>
              <a:rPr lang="en-IN"/>
              <a:t> </a:t>
            </a:r>
          </a:p>
        </p:txBody>
      </p:sp>
    </p:spTree>
    <p:extLst>
      <p:ext uri="{BB962C8B-B14F-4D97-AF65-F5344CB8AC3E}">
        <p14:creationId xmlns:p14="http://schemas.microsoft.com/office/powerpoint/2010/main" val="213107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Enter Region</a:t>
            </a:r>
          </a:p>
          <a:p>
            <a:pPr marL="0" indent="0">
              <a:buFont typeface="Wingdings" pitchFamily="2" charset="2"/>
              <a:buNone/>
              <a:defRPr/>
            </a:pPr>
            <a:r>
              <a:rPr lang="en-IN" dirty="0"/>
              <a:t>	TSL REGISTER,LOCK</a:t>
            </a:r>
          </a:p>
          <a:p>
            <a:pPr marL="0" indent="0">
              <a:buFont typeface="Wingdings" pitchFamily="2" charset="2"/>
              <a:buNone/>
              <a:defRPr/>
            </a:pPr>
            <a:r>
              <a:rPr lang="en-IN" dirty="0"/>
              <a:t>	CMP REGISTER,#0</a:t>
            </a:r>
          </a:p>
          <a:p>
            <a:pPr marL="0" indent="0">
              <a:buFont typeface="Wingdings" pitchFamily="2" charset="2"/>
              <a:buNone/>
              <a:defRPr/>
            </a:pPr>
            <a:r>
              <a:rPr lang="en-IN" dirty="0"/>
              <a:t>	JNE Enter Region</a:t>
            </a:r>
          </a:p>
          <a:p>
            <a:pPr marL="0" indent="0">
              <a:buFont typeface="Wingdings" pitchFamily="2" charset="2"/>
              <a:buNone/>
              <a:defRPr/>
            </a:pPr>
            <a:r>
              <a:rPr lang="en-IN" dirty="0"/>
              <a:t>	RET</a:t>
            </a:r>
          </a:p>
          <a:p>
            <a:pPr>
              <a:defRPr/>
            </a:pPr>
            <a:r>
              <a:rPr lang="en-IN" dirty="0"/>
              <a:t>Leave Region</a:t>
            </a:r>
          </a:p>
          <a:p>
            <a:pPr marL="471487" lvl="1" indent="0">
              <a:buFont typeface="Wingdings" pitchFamily="2" charset="2"/>
              <a:buNone/>
              <a:defRPr/>
            </a:pPr>
            <a:r>
              <a:rPr lang="en-IN" dirty="0"/>
              <a:t>	Move LOCK,#0</a:t>
            </a:r>
          </a:p>
          <a:p>
            <a:pPr marL="471487" lvl="1" indent="0">
              <a:buFont typeface="Wingdings" pitchFamily="2" charset="2"/>
              <a:buNone/>
              <a:defRPr/>
            </a:pPr>
            <a:r>
              <a:rPr lang="en-IN" dirty="0"/>
              <a:t>	RET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IN"/>
              <a:t>Busy Waiting</a:t>
            </a:r>
          </a:p>
        </p:txBody>
      </p:sp>
      <p:sp>
        <p:nvSpPr>
          <p:cNvPr id="91139" name="Content Placeholder 2"/>
          <p:cNvSpPr>
            <a:spLocks noGrp="1"/>
          </p:cNvSpPr>
          <p:nvPr>
            <p:ph idx="1"/>
          </p:nvPr>
        </p:nvSpPr>
        <p:spPr/>
        <p:txBody>
          <a:bodyPr/>
          <a:lstStyle/>
          <a:p>
            <a:r>
              <a:rPr lang="en-IN"/>
              <a:t>Both TSL and Peterson’s solution are correct but they involve busy waiting</a:t>
            </a:r>
          </a:p>
          <a:p>
            <a:endParaRPr lang="en-IN"/>
          </a:p>
          <a:p>
            <a:r>
              <a:rPr lang="en-IN"/>
              <a:t>A process either can enter its CS or wait busily checking its turn to access CS</a:t>
            </a:r>
          </a:p>
          <a:p>
            <a:endParaRPr lang="en-IN"/>
          </a:p>
          <a:p>
            <a:r>
              <a:rPr lang="en-IN"/>
              <a:t>CPU Time is wasted</a:t>
            </a:r>
          </a:p>
          <a:p>
            <a:endParaRPr lang="en-IN"/>
          </a:p>
          <a:p>
            <a:r>
              <a:rPr lang="en-IN"/>
              <a:t>Can lead to Priority Inversion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ctrTitle"/>
          </p:nvPr>
        </p:nvSpPr>
        <p:spPr>
          <a:xfrm>
            <a:off x="762000" y="1371600"/>
            <a:ext cx="8153400" cy="2057400"/>
          </a:xfrm>
        </p:spPr>
        <p:txBody>
          <a:bodyPr/>
          <a:lstStyle/>
          <a:p>
            <a:r>
              <a:rPr lang="en-IN"/>
              <a:t>Interprocess synchronization without busy waiting</a:t>
            </a:r>
          </a:p>
        </p:txBody>
      </p:sp>
      <p:sp>
        <p:nvSpPr>
          <p:cNvPr id="92163" name="Subtitle 2"/>
          <p:cNvSpPr>
            <a:spLocks noGrp="1"/>
          </p:cNvSpPr>
          <p:nvPr>
            <p:ph type="subTitle" idx="1"/>
          </p:nvPr>
        </p:nvSpPr>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IN"/>
              <a:t>Sleep &amp; Wakeup</a:t>
            </a:r>
          </a:p>
        </p:txBody>
      </p:sp>
      <p:sp>
        <p:nvSpPr>
          <p:cNvPr id="93187" name="Content Placeholder 2"/>
          <p:cNvSpPr>
            <a:spLocks noGrp="1"/>
          </p:cNvSpPr>
          <p:nvPr>
            <p:ph idx="1"/>
          </p:nvPr>
        </p:nvSpPr>
        <p:spPr/>
        <p:txBody>
          <a:bodyPr/>
          <a:lstStyle/>
          <a:p>
            <a:r>
              <a:rPr lang="en-IN"/>
              <a:t>Sleep is a system call that causes the caller to suspend itself till other process wakes it up</a:t>
            </a:r>
          </a:p>
          <a:p>
            <a:endParaRPr lang="en-IN"/>
          </a:p>
          <a:p>
            <a:r>
              <a:rPr lang="en-IN"/>
              <a:t>Wakeup call has one parameter, the process to be awakened.</a:t>
            </a:r>
          </a:p>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IN"/>
              <a:t>Continued…</a:t>
            </a:r>
          </a:p>
        </p:txBody>
      </p:sp>
      <p:sp>
        <p:nvSpPr>
          <p:cNvPr id="94211" name="Content Placeholder 2"/>
          <p:cNvSpPr>
            <a:spLocks noGrp="1"/>
          </p:cNvSpPr>
          <p:nvPr>
            <p:ph idx="1"/>
          </p:nvPr>
        </p:nvSpPr>
        <p:spPr>
          <a:xfrm>
            <a:off x="-381000" y="1828800"/>
            <a:ext cx="6172200" cy="4302125"/>
          </a:xfrm>
        </p:spPr>
        <p:txBody>
          <a:bodyPr/>
          <a:lstStyle/>
          <a:p>
            <a:pPr marL="469900" lvl="1" indent="0">
              <a:buFont typeface="Wingdings" pitchFamily="2" charset="2"/>
              <a:buNone/>
            </a:pPr>
            <a:r>
              <a:rPr lang="en-IN" sz="2000"/>
              <a:t>Enter_CS(int process)</a:t>
            </a:r>
          </a:p>
          <a:p>
            <a:pPr marL="469900" lvl="1" indent="0">
              <a:buFont typeface="Wingdings" pitchFamily="2" charset="2"/>
              <a:buNone/>
            </a:pPr>
            <a:r>
              <a:rPr lang="en-IN" sz="2000"/>
              <a:t>	{</a:t>
            </a:r>
          </a:p>
          <a:p>
            <a:pPr marL="469900" lvl="1" indent="0">
              <a:buFont typeface="Wingdings" pitchFamily="2" charset="2"/>
              <a:buNone/>
            </a:pPr>
            <a:r>
              <a:rPr lang="en-IN" sz="2000"/>
              <a:t>	int other;</a:t>
            </a:r>
          </a:p>
          <a:p>
            <a:pPr marL="469900" lvl="1" indent="0">
              <a:buFont typeface="Wingdings" pitchFamily="2" charset="2"/>
              <a:buNone/>
            </a:pPr>
            <a:r>
              <a:rPr lang="en-IN" sz="2000"/>
              <a:t>	other = 1- process;</a:t>
            </a:r>
          </a:p>
          <a:p>
            <a:pPr marL="469900" lvl="1" indent="0">
              <a:buFont typeface="Wingdings" pitchFamily="2" charset="2"/>
              <a:buNone/>
            </a:pPr>
            <a:r>
              <a:rPr lang="en-IN" sz="2000"/>
              <a:t>	interested[process]=TRUE;</a:t>
            </a:r>
          </a:p>
          <a:p>
            <a:pPr marL="469900" lvl="1" indent="0">
              <a:buFont typeface="Wingdings" pitchFamily="2" charset="2"/>
              <a:buNone/>
            </a:pPr>
            <a:r>
              <a:rPr lang="en-IN" sz="2000"/>
              <a:t>	turn=process;</a:t>
            </a:r>
          </a:p>
          <a:p>
            <a:pPr marL="469900" lvl="1" indent="0">
              <a:buFont typeface="Wingdings" pitchFamily="2" charset="2"/>
              <a:buNone/>
            </a:pPr>
            <a:r>
              <a:rPr lang="en-IN" sz="2000"/>
              <a:t>	if (turn==process &amp;&amp; interested[other]==TRUE)</a:t>
            </a:r>
          </a:p>
          <a:p>
            <a:pPr marL="469900" lvl="1" indent="0">
              <a:buFont typeface="Wingdings" pitchFamily="2" charset="2"/>
              <a:buNone/>
            </a:pPr>
            <a:r>
              <a:rPr lang="en-IN" sz="2000"/>
              <a:t>		Sleep(process);</a:t>
            </a:r>
          </a:p>
          <a:p>
            <a:pPr marL="469900" lvl="1" indent="0">
              <a:buFont typeface="Wingdings" pitchFamily="2" charset="2"/>
              <a:buNone/>
            </a:pPr>
            <a:r>
              <a:rPr lang="en-IN" sz="2000"/>
              <a:t>	Access CS();</a:t>
            </a:r>
          </a:p>
          <a:p>
            <a:pPr marL="469900" lvl="1" indent="0">
              <a:buFont typeface="Wingdings" pitchFamily="2" charset="2"/>
              <a:buNone/>
            </a:pPr>
            <a:r>
              <a:rPr lang="en-IN" sz="2000"/>
              <a:t>	}</a:t>
            </a:r>
          </a:p>
          <a:p>
            <a:endParaRPr lang="en-IN"/>
          </a:p>
        </p:txBody>
      </p:sp>
      <p:sp>
        <p:nvSpPr>
          <p:cNvPr id="4" name="Content Placeholder 2"/>
          <p:cNvSpPr txBox="1">
            <a:spLocks/>
          </p:cNvSpPr>
          <p:nvPr/>
        </p:nvSpPr>
        <p:spPr bwMode="auto">
          <a:xfrm>
            <a:off x="5324475" y="1828800"/>
            <a:ext cx="4186238"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471487" lvl="1" indent="0">
              <a:buFont typeface="Wingdings" pitchFamily="2" charset="2"/>
              <a:buNone/>
              <a:defRPr/>
            </a:pPr>
            <a:r>
              <a:rPr lang="en-IN" sz="2000" dirty="0" err="1"/>
              <a:t>Leave_CS</a:t>
            </a:r>
            <a:r>
              <a:rPr lang="en-IN" sz="2000" dirty="0"/>
              <a:t>( </a:t>
            </a:r>
            <a:r>
              <a:rPr lang="en-IN" sz="2000" dirty="0" err="1"/>
              <a:t>int</a:t>
            </a:r>
            <a:r>
              <a:rPr lang="en-IN" sz="2000" dirty="0"/>
              <a:t> process)</a:t>
            </a:r>
          </a:p>
          <a:p>
            <a:pPr marL="0" indent="0">
              <a:buFont typeface="Wingdings" pitchFamily="2" charset="2"/>
              <a:buNone/>
              <a:defRPr/>
            </a:pPr>
            <a:r>
              <a:rPr lang="en-IN" sz="2000" dirty="0"/>
              <a:t>	{</a:t>
            </a:r>
          </a:p>
          <a:p>
            <a:pPr marL="0" indent="0">
              <a:buFont typeface="Wingdings" pitchFamily="2" charset="2"/>
              <a:buNone/>
              <a:defRPr/>
            </a:pPr>
            <a:r>
              <a:rPr lang="en-IN" sz="2000" dirty="0"/>
              <a:t>	interested[process]=FALSE</a:t>
            </a:r>
          </a:p>
          <a:p>
            <a:pPr marL="0" indent="0">
              <a:buFont typeface="Wingdings" pitchFamily="2" charset="2"/>
              <a:buNone/>
              <a:defRPr/>
            </a:pPr>
            <a:r>
              <a:rPr lang="en-IN" sz="2000" dirty="0"/>
              <a:t>	Wakeup(1-process);</a:t>
            </a:r>
          </a:p>
          <a:p>
            <a:pPr marL="0" indent="0">
              <a:buFont typeface="Wingdings" pitchFamily="2" charset="2"/>
              <a:buNone/>
              <a:defRPr/>
            </a:pPr>
            <a:r>
              <a:rPr lang="en-IN" sz="2000" dirty="0"/>
              <a:t>	}</a:t>
            </a:r>
          </a:p>
          <a:p>
            <a:pPr>
              <a:defRPr/>
            </a:pPr>
            <a:endParaRPr lang="en-IN" dirty="0"/>
          </a:p>
        </p:txBody>
      </p:sp>
      <p:cxnSp>
        <p:nvCxnSpPr>
          <p:cNvPr id="94213" name="Straight Connector 5"/>
          <p:cNvCxnSpPr>
            <a:cxnSpLocks noChangeShapeType="1"/>
          </p:cNvCxnSpPr>
          <p:nvPr/>
        </p:nvCxnSpPr>
        <p:spPr bwMode="auto">
          <a:xfrm>
            <a:off x="5710238" y="1714500"/>
            <a:ext cx="0" cy="44958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IN"/>
              <a:t>Continued…</a:t>
            </a:r>
          </a:p>
        </p:txBody>
      </p:sp>
      <p:sp>
        <p:nvSpPr>
          <p:cNvPr id="95235" name="Content Placeholder 2"/>
          <p:cNvSpPr>
            <a:spLocks noGrp="1"/>
          </p:cNvSpPr>
          <p:nvPr>
            <p:ph idx="1"/>
          </p:nvPr>
        </p:nvSpPr>
        <p:spPr/>
        <p:txBody>
          <a:bodyPr/>
          <a:lstStyle/>
          <a:p>
            <a:r>
              <a:rPr lang="en-IN"/>
              <a:t>But the Sleep and wakeup should be synchronized.</a:t>
            </a:r>
          </a:p>
          <a:p>
            <a:r>
              <a:rPr lang="en-IN"/>
              <a:t>If wakeup is sent to a process that is not sleeping (yet), then this could result in race condition</a:t>
            </a:r>
          </a:p>
          <a:p>
            <a:pPr marL="469900" lvl="1" indent="0">
              <a:buFont typeface="Wingdings" pitchFamily="2" charset="2"/>
              <a:buNone/>
            </a:pP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IN"/>
              <a:t>Continued….</a:t>
            </a:r>
          </a:p>
        </p:txBody>
      </p:sp>
      <p:sp>
        <p:nvSpPr>
          <p:cNvPr id="96259" name="Content Placeholder 2"/>
          <p:cNvSpPr>
            <a:spLocks noGrp="1"/>
          </p:cNvSpPr>
          <p:nvPr>
            <p:ph idx="1"/>
          </p:nvPr>
        </p:nvSpPr>
        <p:spPr/>
        <p:txBody>
          <a:bodyPr/>
          <a:lstStyle/>
          <a:p>
            <a:r>
              <a:rPr lang="en-IN"/>
              <a:t>Solution:</a:t>
            </a:r>
          </a:p>
          <a:p>
            <a:pPr lvl="1"/>
            <a:r>
              <a:rPr lang="en-IN"/>
              <a:t>Add a wakeup waiting bit</a:t>
            </a:r>
          </a:p>
          <a:p>
            <a:pPr lvl="1"/>
            <a:r>
              <a:rPr lang="en-IN"/>
              <a:t>When a wake up is sent to a process that is still awake, this bit is set</a:t>
            </a:r>
          </a:p>
          <a:p>
            <a:pPr lvl="1"/>
            <a:r>
              <a:rPr lang="en-IN"/>
              <a:t>If a process tries to go to Sleep, first this bit will be checked.</a:t>
            </a:r>
          </a:p>
          <a:p>
            <a:pPr lvl="1"/>
            <a:r>
              <a:rPr lang="en-IN"/>
              <a:t>If it is set, then the process will stay awake</a:t>
            </a:r>
          </a:p>
          <a:p>
            <a:r>
              <a:rPr lang="en-IN"/>
              <a:t>Next issue is to decide the number of wake up bits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IN"/>
              <a:t>Semaphores</a:t>
            </a:r>
          </a:p>
        </p:txBody>
      </p:sp>
      <p:sp>
        <p:nvSpPr>
          <p:cNvPr id="97283" name="Content Placeholder 2"/>
          <p:cNvSpPr>
            <a:spLocks noGrp="1"/>
          </p:cNvSpPr>
          <p:nvPr>
            <p:ph idx="1"/>
          </p:nvPr>
        </p:nvSpPr>
        <p:spPr/>
        <p:txBody>
          <a:bodyPr/>
          <a:lstStyle/>
          <a:p>
            <a:r>
              <a:rPr lang="en-IN"/>
              <a:t>Integer variable to count the number of wakeups saved for future use.</a:t>
            </a:r>
          </a:p>
          <a:p>
            <a:endParaRPr lang="en-IN"/>
          </a:p>
          <a:p>
            <a:r>
              <a:rPr lang="en-IN"/>
              <a:t>Semaphore is a new variable type</a:t>
            </a:r>
          </a:p>
          <a:p>
            <a:endParaRPr lang="en-IN"/>
          </a:p>
          <a:p>
            <a:r>
              <a:rPr lang="en-IN"/>
              <a:t>A semaphore can have 0 if no wakeups are pending (or) a positive number depending on the number of wakeups pending.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IN"/>
              <a:t>Concurrent Processes</a:t>
            </a:r>
          </a:p>
        </p:txBody>
      </p:sp>
      <p:sp>
        <p:nvSpPr>
          <p:cNvPr id="79875" name="Content Placeholder 2"/>
          <p:cNvSpPr>
            <a:spLocks noGrp="1"/>
          </p:cNvSpPr>
          <p:nvPr>
            <p:ph idx="1"/>
          </p:nvPr>
        </p:nvSpPr>
        <p:spPr/>
        <p:txBody>
          <a:bodyPr/>
          <a:lstStyle/>
          <a:p>
            <a:r>
              <a:rPr lang="en-IN"/>
              <a:t>Process that can get executed in parallel</a:t>
            </a:r>
          </a:p>
          <a:p>
            <a:endParaRPr lang="en-IN"/>
          </a:p>
          <a:p>
            <a:r>
              <a:rPr lang="en-IN"/>
              <a:t>It can be distributed across multiple nodes</a:t>
            </a:r>
          </a:p>
          <a:p>
            <a:endParaRPr lang="en-IN"/>
          </a:p>
          <a:p>
            <a:r>
              <a:rPr lang="en-IN" i="1"/>
              <a:t>In a concurrent programming system, no process should use the CPU while waiting for another process.</a:t>
            </a:r>
            <a:endParaRPr lang="en-IN"/>
          </a:p>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IN"/>
              <a:t>Continued..</a:t>
            </a:r>
          </a:p>
        </p:txBody>
      </p:sp>
      <p:sp>
        <p:nvSpPr>
          <p:cNvPr id="98307" name="Content Placeholder 2"/>
          <p:cNvSpPr>
            <a:spLocks noGrp="1"/>
          </p:cNvSpPr>
          <p:nvPr>
            <p:ph idx="1"/>
          </p:nvPr>
        </p:nvSpPr>
        <p:spPr>
          <a:xfrm>
            <a:off x="457200" y="1828800"/>
            <a:ext cx="8686800" cy="5029200"/>
          </a:xfrm>
        </p:spPr>
        <p:txBody>
          <a:bodyPr/>
          <a:lstStyle/>
          <a:p>
            <a:r>
              <a:rPr lang="en-IN"/>
              <a:t>Semaphore has two operations associated with it</a:t>
            </a:r>
          </a:p>
          <a:p>
            <a:pPr lvl="1"/>
            <a:r>
              <a:rPr lang="en-IN"/>
              <a:t>Up  </a:t>
            </a:r>
            <a:r>
              <a:rPr lang="en-IN">
                <a:sym typeface="Wingdings" pitchFamily="2" charset="2"/>
              </a:rPr>
              <a:t> Increments the value of semaphore addressed</a:t>
            </a:r>
          </a:p>
          <a:p>
            <a:pPr lvl="2"/>
            <a:r>
              <a:rPr lang="en-IN">
                <a:sym typeface="Wingdings" pitchFamily="2" charset="2"/>
              </a:rPr>
              <a:t>If one or more processes are sleeping on that semaphore, unable to complete an earlier down operation, one of them is chosen by the system and allowed to complete its Down.</a:t>
            </a:r>
            <a:endParaRPr lang="en-IN"/>
          </a:p>
          <a:p>
            <a:pPr lvl="1"/>
            <a:r>
              <a:rPr lang="en-IN"/>
              <a:t>Down </a:t>
            </a:r>
            <a:r>
              <a:rPr lang="en-IN">
                <a:sym typeface="Wingdings" pitchFamily="2" charset="2"/>
              </a:rPr>
              <a:t> checks for the semaphore value is &gt; 0. </a:t>
            </a:r>
          </a:p>
          <a:p>
            <a:pPr lvl="2"/>
            <a:r>
              <a:rPr lang="en-IN">
                <a:sym typeface="Wingdings" pitchFamily="2" charset="2"/>
              </a:rPr>
              <a:t>If so it decrements it by 1 and continues work (wakeup)</a:t>
            </a:r>
          </a:p>
          <a:p>
            <a:pPr lvl="2"/>
            <a:r>
              <a:rPr lang="en-IN">
                <a:sym typeface="Wingdings" pitchFamily="2" charset="2"/>
              </a:rPr>
              <a:t>If not process is put to sleep without completing down</a:t>
            </a:r>
          </a:p>
          <a:p>
            <a:pPr lvl="2"/>
            <a:endParaRPr lang="en-IN">
              <a:sym typeface="Wingdings" pitchFamily="2" charset="2"/>
            </a:endParaRPr>
          </a:p>
          <a:p>
            <a:pPr lvl="1"/>
            <a:endParaRPr lang="en-IN"/>
          </a:p>
          <a:p>
            <a:pPr lvl="1"/>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IN"/>
              <a:t>HOT Question Discussion</a:t>
            </a:r>
          </a:p>
        </p:txBody>
      </p:sp>
      <p:sp>
        <p:nvSpPr>
          <p:cNvPr id="3" name="Content Placeholder 2"/>
          <p:cNvSpPr>
            <a:spLocks noGrp="1"/>
          </p:cNvSpPr>
          <p:nvPr>
            <p:ph idx="1"/>
          </p:nvPr>
        </p:nvSpPr>
        <p:spPr/>
        <p:txBody>
          <a:bodyPr/>
          <a:lstStyle/>
          <a:p>
            <a:pPr marL="0" indent="0">
              <a:buFont typeface="Wingdings" pitchFamily="2" charset="2"/>
              <a:buNone/>
              <a:defRPr/>
            </a:pPr>
            <a:r>
              <a:rPr lang="en-IN" dirty="0"/>
              <a:t>1.	Assume you are going to develop an OS. 	What are the major modules you will 	develop? Give a brief about all the 	modules.</a:t>
            </a:r>
          </a:p>
          <a:p>
            <a:pPr>
              <a:defRPr/>
            </a:pPr>
            <a:endParaRPr lang="en-IN" dirty="0"/>
          </a:p>
          <a:p>
            <a:pPr marL="0" indent="0">
              <a:buFont typeface="Wingdings" pitchFamily="2" charset="2"/>
              <a:buNone/>
              <a:defRPr/>
            </a:pPr>
            <a:r>
              <a:rPr lang="en-IN" dirty="0"/>
              <a:t>2.	In the OS you designed explain the 	relationship between file system function 	and process manager function.</a:t>
            </a:r>
          </a:p>
          <a:p>
            <a:pPr>
              <a:defRPr/>
            </a:pPr>
            <a:endParaRPr lang="en-IN" dirty="0"/>
          </a:p>
          <a:p>
            <a:pPr>
              <a:defRPr/>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IN"/>
              <a:t>Continued…</a:t>
            </a:r>
          </a:p>
        </p:txBody>
      </p:sp>
      <p:sp>
        <p:nvSpPr>
          <p:cNvPr id="100355" name="Content Placeholder 2"/>
          <p:cNvSpPr>
            <a:spLocks noGrp="1"/>
          </p:cNvSpPr>
          <p:nvPr>
            <p:ph idx="1"/>
          </p:nvPr>
        </p:nvSpPr>
        <p:spPr/>
        <p:txBody>
          <a:bodyPr/>
          <a:lstStyle/>
          <a:p>
            <a:pPr marL="514350" indent="-514350">
              <a:buFont typeface="Wingdings" pitchFamily="2" charset="2"/>
              <a:buAutoNum type="arabicPeriod" startAt="3"/>
            </a:pPr>
            <a:r>
              <a:rPr lang="en-IN"/>
              <a:t>    If the operating system contains a total of </a:t>
            </a:r>
            <a:r>
              <a:rPr lang="en-IN" i="1"/>
              <a:t>N 	</a:t>
            </a:r>
            <a:r>
              <a:rPr lang="en-IN"/>
              <a:t>processes, how many processes can be on 	the ready list at a given time? Explain.</a:t>
            </a:r>
          </a:p>
          <a:p>
            <a:pPr marL="514350" indent="-514350">
              <a:buFont typeface="Wingdings" pitchFamily="2" charset="2"/>
              <a:buAutoNum type="arabicPeriod" startAt="3"/>
            </a:pP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IN"/>
              <a:t>Counting Semaphore</a:t>
            </a:r>
          </a:p>
        </p:txBody>
      </p:sp>
      <p:sp>
        <p:nvSpPr>
          <p:cNvPr id="101379" name="Content Placeholder 2"/>
          <p:cNvSpPr>
            <a:spLocks noGrp="1"/>
          </p:cNvSpPr>
          <p:nvPr>
            <p:ph idx="1"/>
          </p:nvPr>
        </p:nvSpPr>
        <p:spPr/>
        <p:txBody>
          <a:bodyPr/>
          <a:lstStyle/>
          <a:p>
            <a:r>
              <a:rPr lang="en-IN"/>
              <a:t>The value of a </a:t>
            </a:r>
            <a:r>
              <a:rPr lang="en-IN" b="1"/>
              <a:t>counting semaphore </a:t>
            </a:r>
            <a:r>
              <a:rPr lang="en-IN"/>
              <a:t>can range over an unrestricted domain</a:t>
            </a:r>
          </a:p>
          <a:p>
            <a:endParaRPr lang="en-IN"/>
          </a:p>
          <a:p>
            <a:r>
              <a:rPr lang="en-IN"/>
              <a:t>Counting semaphores can be used to control access to a given resource consisting of a finite number of instances.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IN"/>
              <a:t>Binary Semaphore</a:t>
            </a:r>
          </a:p>
        </p:txBody>
      </p:sp>
      <p:sp>
        <p:nvSpPr>
          <p:cNvPr id="102403" name="Content Placeholder 2"/>
          <p:cNvSpPr>
            <a:spLocks noGrp="1"/>
          </p:cNvSpPr>
          <p:nvPr>
            <p:ph idx="1"/>
          </p:nvPr>
        </p:nvSpPr>
        <p:spPr/>
        <p:txBody>
          <a:bodyPr/>
          <a:lstStyle/>
          <a:p>
            <a:r>
              <a:rPr lang="en-IN" dirty="0"/>
              <a:t>The value of a </a:t>
            </a:r>
            <a:r>
              <a:rPr lang="en-IN" b="1" dirty="0"/>
              <a:t>binary semaphore </a:t>
            </a:r>
            <a:r>
              <a:rPr lang="en-IN" dirty="0"/>
              <a:t>can range only between 0 and 1.</a:t>
            </a:r>
          </a:p>
          <a:p>
            <a:endParaRPr lang="en-IN" dirty="0"/>
          </a:p>
          <a:p>
            <a:r>
              <a:rPr lang="en-IN" dirty="0"/>
              <a:t>Value initialized to 1</a:t>
            </a:r>
          </a:p>
          <a:p>
            <a:pPr lvl="1"/>
            <a:endParaRPr lang="en-IN" dirty="0"/>
          </a:p>
        </p:txBody>
      </p:sp>
      <p:pic>
        <p:nvPicPr>
          <p:cNvPr id="3" name="Picture 2">
            <a:extLst>
              <a:ext uri="{FF2B5EF4-FFF2-40B4-BE49-F238E27FC236}">
                <a16:creationId xmlns:a16="http://schemas.microsoft.com/office/drawing/2014/main" id="{F863AB41-4B47-443A-91B5-B23DA5E365BD}"/>
              </a:ext>
            </a:extLst>
          </p:cNvPr>
          <p:cNvPicPr>
            <a:picLocks noChangeAspect="1"/>
          </p:cNvPicPr>
          <p:nvPr/>
        </p:nvPicPr>
        <p:blipFill>
          <a:blip r:embed="rId2"/>
          <a:stretch>
            <a:fillRect/>
          </a:stretch>
        </p:blipFill>
        <p:spPr>
          <a:xfrm>
            <a:off x="533400" y="4343400"/>
            <a:ext cx="4275296" cy="2247347"/>
          </a:xfrm>
          <a:prstGeom prst="rect">
            <a:avLst/>
          </a:prstGeom>
        </p:spPr>
      </p:pic>
      <p:pic>
        <p:nvPicPr>
          <p:cNvPr id="5" name="Picture 4">
            <a:extLst>
              <a:ext uri="{FF2B5EF4-FFF2-40B4-BE49-F238E27FC236}">
                <a16:creationId xmlns:a16="http://schemas.microsoft.com/office/drawing/2014/main" id="{85A4BB03-6714-7DB7-D081-691BB72087AE}"/>
              </a:ext>
            </a:extLst>
          </p:cNvPr>
          <p:cNvPicPr>
            <a:picLocks noChangeAspect="1"/>
          </p:cNvPicPr>
          <p:nvPr/>
        </p:nvPicPr>
        <p:blipFill>
          <a:blip r:embed="rId3"/>
          <a:stretch>
            <a:fillRect/>
          </a:stretch>
        </p:blipFill>
        <p:spPr>
          <a:xfrm>
            <a:off x="5105400" y="4467480"/>
            <a:ext cx="2248048" cy="18933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IN"/>
              <a:t>Semaphore Implementation</a:t>
            </a:r>
          </a:p>
        </p:txBody>
      </p:sp>
      <p:sp>
        <p:nvSpPr>
          <p:cNvPr id="103427" name="Content Placeholder 2"/>
          <p:cNvSpPr>
            <a:spLocks noGrp="1"/>
          </p:cNvSpPr>
          <p:nvPr>
            <p:ph idx="1"/>
          </p:nvPr>
        </p:nvSpPr>
        <p:spPr/>
        <p:txBody>
          <a:bodyPr/>
          <a:lstStyle/>
          <a:p>
            <a:r>
              <a:rPr lang="en-IN" dirty="0"/>
              <a:t>The semaphore is initialized to the number of resources available.</a:t>
            </a:r>
          </a:p>
          <a:p>
            <a:r>
              <a:rPr lang="en-IN" dirty="0"/>
              <a:t>Each process that wishes to use a resource performs a wait() operation on the semaphore (thereby decrementing the count) (V operation)</a:t>
            </a:r>
          </a:p>
          <a:p>
            <a:r>
              <a:rPr lang="en-IN" dirty="0"/>
              <a:t>When a process releases a resource performs a signal () operation (incrementing the count), (P operation)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p:txBody>
          <a:bodyPr/>
          <a:lstStyle/>
          <a:p>
            <a:pPr>
              <a:defRPr/>
            </a:pPr>
            <a:r>
              <a:rPr lang="en-IN" i="1" dirty="0"/>
              <a:t>P1 , P2 </a:t>
            </a:r>
            <a:r>
              <a:rPr lang="en-IN" i="1" dirty="0">
                <a:sym typeface="Wingdings" pitchFamily="2" charset="2"/>
              </a:rPr>
              <a:t> Concurrently </a:t>
            </a:r>
            <a:r>
              <a:rPr lang="en-IN" dirty="0">
                <a:sym typeface="Wingdings" pitchFamily="2" charset="2"/>
              </a:rPr>
              <a:t>running process</a:t>
            </a:r>
            <a:endParaRPr lang="en-IN" i="1" dirty="0"/>
          </a:p>
          <a:p>
            <a:pPr>
              <a:defRPr/>
            </a:pPr>
            <a:r>
              <a:rPr lang="en-IN" i="1" dirty="0"/>
              <a:t>P1 </a:t>
            </a:r>
            <a:r>
              <a:rPr lang="en-IN" dirty="0"/>
              <a:t>with a statement S1 and </a:t>
            </a:r>
            <a:r>
              <a:rPr lang="en-IN" i="1" dirty="0"/>
              <a:t>P2 </a:t>
            </a:r>
            <a:r>
              <a:rPr lang="en-IN" dirty="0"/>
              <a:t>with a statement </a:t>
            </a:r>
            <a:r>
              <a:rPr lang="en-IN" i="1" dirty="0"/>
              <a:t>S2.</a:t>
            </a:r>
          </a:p>
          <a:p>
            <a:pPr>
              <a:defRPr/>
            </a:pPr>
            <a:r>
              <a:rPr lang="en-IN" dirty="0"/>
              <a:t>Suppose we require that </a:t>
            </a:r>
            <a:r>
              <a:rPr lang="en-IN" i="1" dirty="0"/>
              <a:t>S2 </a:t>
            </a:r>
            <a:r>
              <a:rPr lang="en-IN" dirty="0"/>
              <a:t>be executed only</a:t>
            </a:r>
          </a:p>
          <a:p>
            <a:pPr marL="0" indent="0">
              <a:buFont typeface="Wingdings" pitchFamily="2" charset="2"/>
              <a:buNone/>
              <a:defRPr/>
            </a:pPr>
            <a:r>
              <a:rPr lang="en-IN" dirty="0"/>
              <a:t>    after S1 has completed.</a:t>
            </a:r>
          </a:p>
          <a:p>
            <a:pPr>
              <a:defRPr/>
            </a:pPr>
            <a:r>
              <a:rPr lang="en-IN" dirty="0"/>
              <a:t>We can implement this scheme readily by letting P1 and </a:t>
            </a:r>
            <a:r>
              <a:rPr lang="en-IN" i="1" dirty="0"/>
              <a:t>P2 </a:t>
            </a:r>
            <a:r>
              <a:rPr lang="en-IN" dirty="0"/>
              <a:t>share a common semaphore synch, initialized to 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IN"/>
              <a:t>Continued…</a:t>
            </a:r>
          </a:p>
        </p:txBody>
      </p:sp>
      <p:sp>
        <p:nvSpPr>
          <p:cNvPr id="105475" name="Content Placeholder 2"/>
          <p:cNvSpPr>
            <a:spLocks noGrp="1"/>
          </p:cNvSpPr>
          <p:nvPr>
            <p:ph idx="1"/>
          </p:nvPr>
        </p:nvSpPr>
        <p:spPr>
          <a:xfrm>
            <a:off x="457200" y="1828800"/>
            <a:ext cx="4191000" cy="5029200"/>
          </a:xfrm>
        </p:spPr>
        <p:txBody>
          <a:bodyPr/>
          <a:lstStyle/>
          <a:p>
            <a:pPr marL="0" indent="0">
              <a:buFont typeface="Wingdings" pitchFamily="2" charset="2"/>
              <a:buNone/>
            </a:pPr>
            <a:r>
              <a:rPr lang="en-IN" sz="2000" dirty="0"/>
              <a:t>P1:                                                  	       </a:t>
            </a:r>
          </a:p>
          <a:p>
            <a:pPr marL="0" indent="0">
              <a:buFont typeface="Wingdings" pitchFamily="2" charset="2"/>
              <a:buNone/>
            </a:pPr>
            <a:r>
              <a:rPr lang="en-IN" sz="2000" dirty="0"/>
              <a:t>	S1;			       	Signal(synch);                    </a:t>
            </a:r>
          </a:p>
          <a:p>
            <a:pPr marL="0" indent="0">
              <a:buFont typeface="Wingdings" pitchFamily="2" charset="2"/>
              <a:buNone/>
            </a:pPr>
            <a:r>
              <a:rPr lang="en-IN" sz="2000" dirty="0"/>
              <a:t>Signal(Semaphore *S)</a:t>
            </a:r>
          </a:p>
          <a:p>
            <a:pPr marL="0" indent="0">
              <a:buFont typeface="Wingdings" pitchFamily="2" charset="2"/>
              <a:buNone/>
            </a:pPr>
            <a:r>
              <a:rPr lang="en-IN" sz="2000" dirty="0"/>
              <a:t>	{</a:t>
            </a:r>
          </a:p>
          <a:p>
            <a:pPr marL="0" indent="0">
              <a:buFont typeface="Wingdings" pitchFamily="2" charset="2"/>
              <a:buNone/>
            </a:pPr>
            <a:r>
              <a:rPr lang="en-IN" sz="2000" dirty="0"/>
              <a:t>	S-&gt;value++;</a:t>
            </a:r>
          </a:p>
          <a:p>
            <a:pPr marL="0" indent="0">
              <a:buFont typeface="Wingdings" pitchFamily="2" charset="2"/>
              <a:buNone/>
            </a:pPr>
            <a:r>
              <a:rPr lang="en-IN" sz="2000" dirty="0"/>
              <a:t>	if (S-&gt;value &lt;= 0) {</a:t>
            </a:r>
          </a:p>
          <a:p>
            <a:pPr marL="0" indent="0">
              <a:buFont typeface="Wingdings" pitchFamily="2" charset="2"/>
              <a:buNone/>
            </a:pPr>
            <a:r>
              <a:rPr lang="en-IN" sz="2000" dirty="0"/>
              <a:t>               remove a process </a:t>
            </a:r>
            <a:r>
              <a:rPr lang="en-IN" sz="2000" i="1" dirty="0"/>
              <a:t>P </a:t>
            </a:r>
            <a:r>
              <a:rPr lang="en-IN" sz="2000" dirty="0"/>
              <a:t>from S-&gt;list;</a:t>
            </a:r>
          </a:p>
          <a:p>
            <a:pPr marL="469900" lvl="1" indent="0">
              <a:buFont typeface="Wingdings" pitchFamily="2" charset="2"/>
              <a:buNone/>
            </a:pPr>
            <a:r>
              <a:rPr lang="en-IN" sz="2000" dirty="0"/>
              <a:t>		wakeup(P);</a:t>
            </a:r>
          </a:p>
          <a:p>
            <a:pPr marL="469900" lvl="1" indent="0">
              <a:buFont typeface="Wingdings" pitchFamily="2" charset="2"/>
              <a:buNone/>
            </a:pPr>
            <a:r>
              <a:rPr lang="en-IN" sz="2000" dirty="0"/>
              <a:t>		}</a:t>
            </a:r>
          </a:p>
          <a:p>
            <a:pPr marL="469900" lvl="1" indent="0">
              <a:buFont typeface="Wingdings" pitchFamily="2" charset="2"/>
              <a:buNone/>
            </a:pPr>
            <a:r>
              <a:rPr lang="en-IN" sz="2000" dirty="0"/>
              <a:t>}</a:t>
            </a:r>
          </a:p>
        </p:txBody>
      </p:sp>
      <p:sp>
        <p:nvSpPr>
          <p:cNvPr id="105476" name="Rectangle 3"/>
          <p:cNvSpPr>
            <a:spLocks noChangeArrowheads="1"/>
          </p:cNvSpPr>
          <p:nvPr/>
        </p:nvSpPr>
        <p:spPr bwMode="auto">
          <a:xfrm>
            <a:off x="5181600" y="1905000"/>
            <a:ext cx="36957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a:t>P2:</a:t>
            </a:r>
          </a:p>
          <a:p>
            <a:r>
              <a:rPr lang="en-IN" sz="2000"/>
              <a:t>   Wait(synch);</a:t>
            </a:r>
          </a:p>
          <a:p>
            <a:r>
              <a:rPr lang="en-IN" sz="2000"/>
              <a:t>    S2;</a:t>
            </a:r>
          </a:p>
          <a:p>
            <a:endParaRPr lang="en-IN" sz="2000"/>
          </a:p>
          <a:p>
            <a:r>
              <a:rPr lang="en-IN" sz="2000"/>
              <a:t>Wait(semaphore *S)</a:t>
            </a:r>
          </a:p>
          <a:p>
            <a:r>
              <a:rPr lang="en-IN" sz="2000"/>
              <a:t> {</a:t>
            </a:r>
          </a:p>
          <a:p>
            <a:r>
              <a:rPr lang="en-IN" sz="2000"/>
              <a:t>S-&gt;value—;</a:t>
            </a:r>
          </a:p>
          <a:p>
            <a:r>
              <a:rPr lang="en-IN" sz="2000"/>
              <a:t>if (S-&gt;value &lt; 0) {</a:t>
            </a:r>
          </a:p>
          <a:p>
            <a:r>
              <a:rPr lang="en-IN" sz="2000"/>
              <a:t>add this process to S-&gt;list;</a:t>
            </a:r>
          </a:p>
          <a:p>
            <a:r>
              <a:rPr lang="en-IN" sz="2000"/>
              <a:t>block();</a:t>
            </a:r>
          </a:p>
          <a:p>
            <a:r>
              <a:rPr lang="en-IN" sz="2000"/>
              <a:t>}</a:t>
            </a:r>
          </a:p>
          <a:p>
            <a:r>
              <a:rPr lang="en-IN" sz="2000"/>
              <a:t>}</a:t>
            </a:r>
          </a:p>
        </p:txBody>
      </p:sp>
      <p:cxnSp>
        <p:nvCxnSpPr>
          <p:cNvPr id="105477" name="Straight Connector 5"/>
          <p:cNvCxnSpPr>
            <a:cxnSpLocks noChangeShapeType="1"/>
          </p:cNvCxnSpPr>
          <p:nvPr/>
        </p:nvCxnSpPr>
        <p:spPr bwMode="auto">
          <a:xfrm>
            <a:off x="4800600" y="1828800"/>
            <a:ext cx="0" cy="45720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IN"/>
              <a:t>Producer Consumer Problem</a:t>
            </a:r>
          </a:p>
        </p:txBody>
      </p:sp>
      <p:sp>
        <p:nvSpPr>
          <p:cNvPr id="106499" name="Content Placeholder 2"/>
          <p:cNvSpPr>
            <a:spLocks noGrp="1"/>
          </p:cNvSpPr>
          <p:nvPr>
            <p:ph idx="1"/>
          </p:nvPr>
        </p:nvSpPr>
        <p:spPr/>
        <p:txBody>
          <a:bodyPr/>
          <a:lstStyle/>
          <a:p>
            <a:r>
              <a:rPr lang="en-IN"/>
              <a:t>Also known as bounded buffer problem</a:t>
            </a:r>
          </a:p>
          <a:p>
            <a:r>
              <a:rPr lang="en-IN"/>
              <a:t>Two process share a common fixed size buffer – Producer &amp; Consumer</a:t>
            </a:r>
          </a:p>
          <a:p>
            <a:r>
              <a:rPr lang="en-IN"/>
              <a:t>Producer </a:t>
            </a:r>
            <a:r>
              <a:rPr lang="en-IN">
                <a:sym typeface="Wingdings" pitchFamily="2" charset="2"/>
              </a:rPr>
              <a:t> puts information in to the buffer</a:t>
            </a:r>
          </a:p>
          <a:p>
            <a:r>
              <a:rPr lang="en-IN">
                <a:sym typeface="Wingdings" pitchFamily="2" charset="2"/>
              </a:rPr>
              <a:t>Consumer  takes information from the buffer</a:t>
            </a:r>
          </a:p>
          <a:p>
            <a:r>
              <a:rPr lang="en-IN"/>
              <a:t>They have to be synchronized for proper functioning</a:t>
            </a:r>
          </a:p>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sz="1800" dirty="0"/>
              <a:t>N=100  ; Count=0; </a:t>
            </a:r>
          </a:p>
          <a:p>
            <a:pPr>
              <a:defRPr/>
            </a:pPr>
            <a:r>
              <a:rPr lang="en-IN" sz="1800" dirty="0" err="1"/>
              <a:t>Mutex</a:t>
            </a:r>
            <a:r>
              <a:rPr lang="en-IN" sz="1800" dirty="0"/>
              <a:t>=1; empty=</a:t>
            </a:r>
            <a:r>
              <a:rPr lang="en-IN" sz="1800" dirty="0" err="1"/>
              <a:t>N;full</a:t>
            </a:r>
            <a:r>
              <a:rPr lang="en-IN" sz="1800" dirty="0"/>
              <a:t>=0;</a:t>
            </a:r>
          </a:p>
          <a:p>
            <a:pPr marL="0" indent="0">
              <a:buFont typeface="Wingdings" pitchFamily="2" charset="2"/>
              <a:buNone/>
              <a:defRPr/>
            </a:pPr>
            <a:r>
              <a:rPr lang="en-IN" sz="1800" dirty="0"/>
              <a:t>Producer()</a:t>
            </a:r>
          </a:p>
          <a:p>
            <a:pPr marL="0" indent="0">
              <a:buFont typeface="Wingdings" pitchFamily="2" charset="2"/>
              <a:buNone/>
              <a:defRPr/>
            </a:pPr>
            <a:r>
              <a:rPr lang="en-IN" sz="1800" dirty="0"/>
              <a:t>	{</a:t>
            </a:r>
          </a:p>
          <a:p>
            <a:pPr marL="0" indent="0">
              <a:buFont typeface="Wingdings" pitchFamily="2" charset="2"/>
              <a:buNone/>
              <a:defRPr/>
            </a:pPr>
            <a:r>
              <a:rPr lang="en-IN" sz="1800" dirty="0"/>
              <a:t>	</a:t>
            </a:r>
            <a:r>
              <a:rPr lang="en-IN" sz="1800" dirty="0" err="1"/>
              <a:t>int</a:t>
            </a:r>
            <a:r>
              <a:rPr lang="en-IN" sz="1800" dirty="0"/>
              <a:t> item;</a:t>
            </a:r>
          </a:p>
          <a:p>
            <a:pPr marL="0" indent="0">
              <a:buFont typeface="Wingdings" pitchFamily="2" charset="2"/>
              <a:buNone/>
              <a:defRPr/>
            </a:pPr>
            <a:r>
              <a:rPr lang="en-IN" sz="1800" dirty="0"/>
              <a:t>	</a:t>
            </a:r>
            <a:r>
              <a:rPr lang="en-IN" sz="2000" dirty="0"/>
              <a:t>while(true)</a:t>
            </a:r>
          </a:p>
          <a:p>
            <a:pPr marL="0" indent="0">
              <a:buFont typeface="Wingdings" pitchFamily="2" charset="2"/>
              <a:buNone/>
              <a:defRPr/>
            </a:pPr>
            <a:r>
              <a:rPr lang="en-IN" sz="2000" dirty="0"/>
              <a:t>		{</a:t>
            </a:r>
          </a:p>
          <a:p>
            <a:pPr marL="0" indent="0">
              <a:buFont typeface="Wingdings" pitchFamily="2" charset="2"/>
              <a:buNone/>
              <a:defRPr/>
            </a:pPr>
            <a:r>
              <a:rPr lang="en-IN" sz="2000" dirty="0"/>
              <a:t>		item=</a:t>
            </a:r>
            <a:r>
              <a:rPr lang="en-IN" sz="2000" dirty="0" err="1"/>
              <a:t>produce_item</a:t>
            </a:r>
            <a:r>
              <a:rPr lang="en-IN" sz="2000" dirty="0"/>
              <a:t>();</a:t>
            </a:r>
          </a:p>
          <a:p>
            <a:pPr marL="0" indent="0">
              <a:buFont typeface="Wingdings" pitchFamily="2" charset="2"/>
              <a:buNone/>
              <a:defRPr/>
            </a:pPr>
            <a:r>
              <a:rPr lang="en-IN" sz="2000" dirty="0"/>
              <a:t>		down(empty);</a:t>
            </a:r>
          </a:p>
          <a:p>
            <a:pPr marL="0" indent="0">
              <a:buFont typeface="Wingdings" pitchFamily="2" charset="2"/>
              <a:buNone/>
              <a:defRPr/>
            </a:pPr>
            <a:r>
              <a:rPr lang="en-IN" sz="2000" dirty="0"/>
              <a:t>		down(</a:t>
            </a:r>
            <a:r>
              <a:rPr lang="en-IN" sz="2000" dirty="0" err="1"/>
              <a:t>mutex</a:t>
            </a:r>
            <a:r>
              <a:rPr lang="en-IN" sz="2000" dirty="0"/>
              <a:t>);</a:t>
            </a:r>
          </a:p>
          <a:p>
            <a:pPr marL="0" indent="0">
              <a:buFont typeface="Wingdings" pitchFamily="2" charset="2"/>
              <a:buNone/>
              <a:defRPr/>
            </a:pPr>
            <a:r>
              <a:rPr lang="en-IN" sz="2000" dirty="0"/>
              <a:t>		</a:t>
            </a:r>
            <a:r>
              <a:rPr lang="en-IN" sz="2000" dirty="0" err="1"/>
              <a:t>insert_item</a:t>
            </a:r>
            <a:r>
              <a:rPr lang="en-IN" sz="2000" dirty="0"/>
              <a:t>(item);</a:t>
            </a:r>
          </a:p>
          <a:p>
            <a:pPr marL="0" indent="0">
              <a:buFont typeface="Wingdings" pitchFamily="2" charset="2"/>
              <a:buNone/>
              <a:defRPr/>
            </a:pPr>
            <a:r>
              <a:rPr lang="en-IN" sz="2000" dirty="0"/>
              <a:t>		up(</a:t>
            </a:r>
            <a:r>
              <a:rPr lang="en-IN" sz="2000" dirty="0" err="1"/>
              <a:t>mutex</a:t>
            </a:r>
            <a:r>
              <a:rPr lang="en-IN" sz="2000" dirty="0"/>
              <a:t>)</a:t>
            </a:r>
          </a:p>
          <a:p>
            <a:pPr marL="0" indent="0">
              <a:buFont typeface="Wingdings" pitchFamily="2" charset="2"/>
              <a:buNone/>
              <a:defRPr/>
            </a:pPr>
            <a:r>
              <a:rPr lang="en-IN" sz="2000" dirty="0"/>
              <a:t>		up(full)</a:t>
            </a:r>
          </a:p>
          <a:p>
            <a:pPr marL="0" indent="0">
              <a:buFont typeface="Wingdings" pitchFamily="2" charset="2"/>
              <a:buNone/>
              <a:defRPr/>
            </a:pPr>
            <a:r>
              <a:rPr lang="en-IN" sz="2000" dirty="0"/>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IN"/>
              <a:t>Requirements for avoiding Race Conditions</a:t>
            </a:r>
          </a:p>
        </p:txBody>
      </p:sp>
      <p:sp>
        <p:nvSpPr>
          <p:cNvPr id="80899" name="Content Placeholder 2"/>
          <p:cNvSpPr>
            <a:spLocks noGrp="1"/>
          </p:cNvSpPr>
          <p:nvPr>
            <p:ph idx="1"/>
          </p:nvPr>
        </p:nvSpPr>
        <p:spPr/>
        <p:txBody>
          <a:bodyPr/>
          <a:lstStyle/>
          <a:p>
            <a:r>
              <a:rPr lang="en-IN"/>
              <a:t>No two processes may be simultaneously inside their Critical Region</a:t>
            </a:r>
          </a:p>
          <a:p>
            <a:r>
              <a:rPr lang="en-IN"/>
              <a:t>No Assumptions may be made about the speed or the number of CPUs</a:t>
            </a:r>
          </a:p>
          <a:p>
            <a:r>
              <a:rPr lang="en-IN"/>
              <a:t>No process running outside its critical region may block other processes</a:t>
            </a:r>
          </a:p>
          <a:p>
            <a:r>
              <a:rPr lang="en-IN"/>
              <a:t>No Process should have to wait forever to enter its critical region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IN"/>
              <a:t>Continued…</a:t>
            </a:r>
          </a:p>
        </p:txBody>
      </p:sp>
      <p:sp>
        <p:nvSpPr>
          <p:cNvPr id="108547" name="Content Placeholder 2"/>
          <p:cNvSpPr>
            <a:spLocks noGrp="1"/>
          </p:cNvSpPr>
          <p:nvPr>
            <p:ph idx="1"/>
          </p:nvPr>
        </p:nvSpPr>
        <p:spPr>
          <a:xfrm>
            <a:off x="457200" y="1828800"/>
            <a:ext cx="8229600" cy="4876800"/>
          </a:xfrm>
        </p:spPr>
        <p:txBody>
          <a:bodyPr/>
          <a:lstStyle/>
          <a:p>
            <a:pPr marL="0" indent="0">
              <a:buFont typeface="Wingdings" pitchFamily="2" charset="2"/>
              <a:buNone/>
            </a:pPr>
            <a:r>
              <a:rPr lang="en-IN" sz="2400"/>
              <a:t>Consumer()</a:t>
            </a:r>
          </a:p>
          <a:p>
            <a:pPr marL="0" indent="0">
              <a:buFont typeface="Wingdings" pitchFamily="2" charset="2"/>
              <a:buNone/>
            </a:pPr>
            <a:r>
              <a:rPr lang="en-IN" sz="2400"/>
              <a:t>	{</a:t>
            </a:r>
          </a:p>
          <a:p>
            <a:pPr marL="0" indent="0">
              <a:buFont typeface="Wingdings" pitchFamily="2" charset="2"/>
              <a:buNone/>
            </a:pPr>
            <a:r>
              <a:rPr lang="en-IN" sz="2400"/>
              <a:t>	int item;</a:t>
            </a:r>
          </a:p>
          <a:p>
            <a:pPr marL="0" indent="0">
              <a:buFont typeface="Wingdings" pitchFamily="2" charset="2"/>
              <a:buNone/>
            </a:pPr>
            <a:r>
              <a:rPr lang="en-IN" sz="2400"/>
              <a:t>	while (TRUE)</a:t>
            </a:r>
          </a:p>
          <a:p>
            <a:pPr marL="0" indent="0">
              <a:buFont typeface="Wingdings" pitchFamily="2" charset="2"/>
              <a:buNone/>
            </a:pPr>
            <a:r>
              <a:rPr lang="en-IN" sz="2400"/>
              <a:t>		{</a:t>
            </a:r>
          </a:p>
          <a:p>
            <a:pPr marL="0" indent="0">
              <a:buFont typeface="Wingdings" pitchFamily="2" charset="2"/>
              <a:buNone/>
            </a:pPr>
            <a:r>
              <a:rPr lang="en-IN" sz="2400"/>
              <a:t>		down(full);</a:t>
            </a:r>
          </a:p>
          <a:p>
            <a:pPr marL="0" indent="0">
              <a:buFont typeface="Wingdings" pitchFamily="2" charset="2"/>
              <a:buNone/>
            </a:pPr>
            <a:r>
              <a:rPr lang="en-IN" sz="2400"/>
              <a:t>		down(mutex);</a:t>
            </a:r>
          </a:p>
          <a:p>
            <a:pPr marL="0" indent="0">
              <a:buFont typeface="Wingdings" pitchFamily="2" charset="2"/>
              <a:buNone/>
            </a:pPr>
            <a:r>
              <a:rPr lang="en-IN" sz="2400"/>
              <a:t>		item=remove_item;</a:t>
            </a:r>
          </a:p>
          <a:p>
            <a:pPr marL="0" indent="0">
              <a:buFont typeface="Wingdings" pitchFamily="2" charset="2"/>
              <a:buNone/>
            </a:pPr>
            <a:r>
              <a:rPr lang="en-IN" sz="2400"/>
              <a:t>		up(mutex)</a:t>
            </a:r>
          </a:p>
          <a:p>
            <a:pPr marL="0" indent="0">
              <a:buFont typeface="Wingdings" pitchFamily="2" charset="2"/>
              <a:buNone/>
            </a:pPr>
            <a:r>
              <a:rPr lang="en-IN" sz="2400"/>
              <a:t>		up(empty)</a:t>
            </a:r>
          </a:p>
          <a:p>
            <a:pPr marL="0" indent="0">
              <a:buFont typeface="Wingdings" pitchFamily="2" charset="2"/>
              <a:buNone/>
            </a:pPr>
            <a:r>
              <a:rPr lang="en-IN" sz="2400"/>
              <a:t>		consume_item(item);</a:t>
            </a:r>
          </a:p>
          <a:p>
            <a:pPr marL="0" indent="0">
              <a:buFont typeface="Wingdings" pitchFamily="2" charset="2"/>
              <a:buNone/>
            </a:pPr>
            <a:r>
              <a:rPr lang="en-IN" sz="2400"/>
              <a:t>		}</a:t>
            </a:r>
          </a:p>
          <a:p>
            <a:pPr marL="0" indent="0">
              <a:buFont typeface="Wingdings" pitchFamily="2" charset="2"/>
              <a:buNone/>
            </a:pPr>
            <a:r>
              <a:rPr lang="en-IN" sz="2400"/>
              <a:t>	</a:t>
            </a:r>
            <a:r>
              <a:rPr lang="en-IN" sz="18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IN"/>
              <a:t>Semaphore Policy Selection</a:t>
            </a:r>
          </a:p>
        </p:txBody>
      </p:sp>
      <p:sp>
        <p:nvSpPr>
          <p:cNvPr id="109571" name="Content Placeholder 2"/>
          <p:cNvSpPr>
            <a:spLocks noGrp="1"/>
          </p:cNvSpPr>
          <p:nvPr>
            <p:ph idx="1"/>
          </p:nvPr>
        </p:nvSpPr>
        <p:spPr>
          <a:xfrm>
            <a:off x="457200" y="1828800"/>
            <a:ext cx="8534400" cy="4302125"/>
          </a:xfrm>
        </p:spPr>
        <p:txBody>
          <a:bodyPr/>
          <a:lstStyle/>
          <a:p>
            <a:r>
              <a:rPr lang="en-IN"/>
              <a:t>To implement semaphores without busy waiting, an operating system associates a process list with each semaphore.</a:t>
            </a:r>
          </a:p>
          <a:p>
            <a:r>
              <a:rPr lang="en-IN"/>
              <a:t>Only the current process can choose to wait on a semaphore.</a:t>
            </a:r>
          </a:p>
          <a:p>
            <a:r>
              <a:rPr lang="en-IN"/>
              <a:t>When a process waits on semaphore </a:t>
            </a:r>
            <a:r>
              <a:rPr lang="en-IN" i="1"/>
              <a:t>s</a:t>
            </a:r>
            <a:r>
              <a:rPr lang="en-IN"/>
              <a:t>, the system decrements the count associated with </a:t>
            </a:r>
            <a:r>
              <a:rPr lang="en-IN" i="1"/>
              <a:t>s</a:t>
            </a:r>
            <a:r>
              <a:rPr lang="en-IN"/>
              <a:t>.</a:t>
            </a:r>
          </a:p>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IN"/>
              <a:t>Continued…</a:t>
            </a:r>
          </a:p>
        </p:txBody>
      </p:sp>
      <p:sp>
        <p:nvSpPr>
          <p:cNvPr id="110595" name="Content Placeholder 2"/>
          <p:cNvSpPr>
            <a:spLocks noGrp="1"/>
          </p:cNvSpPr>
          <p:nvPr>
            <p:ph idx="1"/>
          </p:nvPr>
        </p:nvSpPr>
        <p:spPr/>
        <p:txBody>
          <a:bodyPr/>
          <a:lstStyle/>
          <a:p>
            <a:r>
              <a:rPr lang="en-IN"/>
              <a:t>If multiple processes are waiting, which one should </a:t>
            </a:r>
            <a:r>
              <a:rPr lang="en-IN" i="1"/>
              <a:t>signal </a:t>
            </a:r>
            <a:r>
              <a:rPr lang="en-IN"/>
              <a:t>select? Several policies have been used:</a:t>
            </a:r>
          </a:p>
          <a:p>
            <a:pPr lvl="1"/>
            <a:r>
              <a:rPr lang="en-IN"/>
              <a:t>Highest scheduling priority</a:t>
            </a:r>
          </a:p>
          <a:p>
            <a:pPr lvl="1"/>
            <a:r>
              <a:rPr lang="en-IN"/>
              <a:t>Longest waiting time</a:t>
            </a:r>
          </a:p>
          <a:p>
            <a:pPr lvl="1"/>
            <a:r>
              <a:rPr lang="en-IN"/>
              <a:t>Random</a:t>
            </a:r>
          </a:p>
          <a:p>
            <a:pPr lvl="1"/>
            <a:r>
              <a:rPr lang="en-IN"/>
              <a:t>First-come-first-served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IN" b="1"/>
              <a:t>Static And Dynamic Semaphore Allocation</a:t>
            </a:r>
            <a:endParaRPr lang="en-IN"/>
          </a:p>
        </p:txBody>
      </p:sp>
      <p:sp>
        <p:nvSpPr>
          <p:cNvPr id="111619" name="Content Placeholder 2"/>
          <p:cNvSpPr>
            <a:spLocks noGrp="1"/>
          </p:cNvSpPr>
          <p:nvPr>
            <p:ph idx="1"/>
          </p:nvPr>
        </p:nvSpPr>
        <p:spPr/>
        <p:txBody>
          <a:bodyPr/>
          <a:lstStyle/>
          <a:p>
            <a:r>
              <a:rPr lang="en-IN"/>
              <a:t>Static allocation: a programmer defines a fixed set of semaphores at compile time; the set does not change as the system runs</a:t>
            </a:r>
          </a:p>
          <a:p>
            <a:r>
              <a:rPr lang="en-IN"/>
              <a:t>Dynamic allocation: the system includes functions that allow semaphores to be created on demand and de-allocated when they are no longer needed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IN"/>
              <a:t>Continued…</a:t>
            </a:r>
          </a:p>
        </p:txBody>
      </p:sp>
      <p:sp>
        <p:nvSpPr>
          <p:cNvPr id="112643" name="Content Placeholder 2"/>
          <p:cNvSpPr>
            <a:spLocks noGrp="1"/>
          </p:cNvSpPr>
          <p:nvPr>
            <p:ph idx="1"/>
          </p:nvPr>
        </p:nvSpPr>
        <p:spPr/>
        <p:txBody>
          <a:bodyPr/>
          <a:lstStyle/>
          <a:p>
            <a:r>
              <a:rPr lang="en-IN"/>
              <a:t>The advantage of static allocation lies in saving space and reducing CPU overhead</a:t>
            </a:r>
          </a:p>
          <a:p>
            <a:pPr lvl="1"/>
            <a:r>
              <a:rPr lang="en-IN"/>
              <a:t>The system only contains memory for the needed semaphores, and the system does not require functions to allocate or de-allocate semaphores.</a:t>
            </a:r>
          </a:p>
          <a:p>
            <a:r>
              <a:rPr lang="en-IN"/>
              <a:t>The chief advantage of dynamic allocation arises from the ability to accommodate new uses at run time.</a:t>
            </a:r>
          </a:p>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IN"/>
              <a:t>Semaphore Reset</a:t>
            </a:r>
          </a:p>
        </p:txBody>
      </p:sp>
      <p:sp>
        <p:nvSpPr>
          <p:cNvPr id="113667" name="Content Placeholder 2"/>
          <p:cNvSpPr>
            <a:spLocks noGrp="1"/>
          </p:cNvSpPr>
          <p:nvPr>
            <p:ph idx="1"/>
          </p:nvPr>
        </p:nvSpPr>
        <p:spPr/>
        <p:txBody>
          <a:bodyPr/>
          <a:lstStyle/>
          <a:p>
            <a:r>
              <a:rPr lang="en-IN"/>
              <a:t>It is sometimes convenient to reset the count of a semaphore without incurring the overhead of deleting an old semaphore and acquiring a new one.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IN"/>
              <a:t>Monitors</a:t>
            </a:r>
          </a:p>
        </p:txBody>
      </p:sp>
      <p:sp>
        <p:nvSpPr>
          <p:cNvPr id="114691" name="Content Placeholder 2"/>
          <p:cNvSpPr>
            <a:spLocks noGrp="1"/>
          </p:cNvSpPr>
          <p:nvPr>
            <p:ph idx="1"/>
          </p:nvPr>
        </p:nvSpPr>
        <p:spPr/>
        <p:txBody>
          <a:bodyPr/>
          <a:lstStyle/>
          <a:p>
            <a:r>
              <a:rPr lang="en-IN"/>
              <a:t>Semaphore Solution</a:t>
            </a:r>
          </a:p>
          <a:p>
            <a:pPr lvl="1"/>
            <a:r>
              <a:rPr lang="en-IN"/>
              <a:t>All processes share a semaphore variable mutex, which is initialized to 1.</a:t>
            </a:r>
          </a:p>
          <a:p>
            <a:pPr lvl="1"/>
            <a:r>
              <a:rPr lang="en-IN"/>
              <a:t>Each process must execute wait (mutex) before entering the critical section and signal (mutex) afterward.</a:t>
            </a:r>
          </a:p>
          <a:p>
            <a:r>
              <a:rPr lang="en-IN"/>
              <a:t>If this sequence is not observed, two processes may be in their critical sections simultaneously.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IN"/>
              <a:t>Continued..</a:t>
            </a:r>
          </a:p>
        </p:txBody>
      </p:sp>
      <p:sp>
        <p:nvSpPr>
          <p:cNvPr id="115715" name="Content Placeholder 2"/>
          <p:cNvSpPr>
            <a:spLocks noGrp="1"/>
          </p:cNvSpPr>
          <p:nvPr>
            <p:ph idx="1"/>
          </p:nvPr>
        </p:nvSpPr>
        <p:spPr/>
        <p:txBody>
          <a:bodyPr/>
          <a:lstStyle/>
          <a:p>
            <a:r>
              <a:rPr lang="en-IN"/>
              <a:t>To deal with these errors </a:t>
            </a:r>
            <a:r>
              <a:rPr lang="en-IN">
                <a:sym typeface="Wingdings" pitchFamily="2" charset="2"/>
              </a:rPr>
              <a:t> High level language construct  Monitor</a:t>
            </a: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br>
              <a:rPr lang="en-IN"/>
            </a:br>
            <a:r>
              <a:rPr lang="en-IN"/>
              <a:t>Classical synchronisation problems</a:t>
            </a:r>
          </a:p>
        </p:txBody>
      </p:sp>
      <p:sp>
        <p:nvSpPr>
          <p:cNvPr id="50179" name="Content Placeholder 2"/>
          <p:cNvSpPr>
            <a:spLocks noGrp="1"/>
          </p:cNvSpPr>
          <p:nvPr>
            <p:ph idx="1"/>
          </p:nvPr>
        </p:nvSpPr>
        <p:spPr/>
        <p:txBody>
          <a:bodyPr/>
          <a:lstStyle/>
          <a:p>
            <a:r>
              <a:rPr lang="en-IN"/>
              <a:t>Dining Philosopher’s Problem</a:t>
            </a:r>
          </a:p>
          <a:p>
            <a:endParaRPr lang="en-IN"/>
          </a:p>
          <a:p>
            <a:r>
              <a:rPr lang="en-IN"/>
              <a:t>Readers-Writers Problem</a:t>
            </a:r>
          </a:p>
        </p:txBody>
      </p:sp>
    </p:spTree>
    <p:extLst>
      <p:ext uri="{BB962C8B-B14F-4D97-AF65-F5344CB8AC3E}">
        <p14:creationId xmlns:p14="http://schemas.microsoft.com/office/powerpoint/2010/main" val="27684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a:t>Multiprocessor and Locking</a:t>
            </a:r>
          </a:p>
        </p:txBody>
      </p:sp>
      <p:sp>
        <p:nvSpPr>
          <p:cNvPr id="51203" name="Content Placeholder 2"/>
          <p:cNvSpPr>
            <a:spLocks noGrp="1"/>
          </p:cNvSpPr>
          <p:nvPr>
            <p:ph idx="1"/>
          </p:nvPr>
        </p:nvSpPr>
        <p:spPr/>
        <p:txBody>
          <a:bodyPr/>
          <a:lstStyle/>
          <a:p>
            <a:r>
              <a:rPr lang="en-IN"/>
              <a:t>Locks help us write correct code for multiprocessors. </a:t>
            </a:r>
          </a:p>
          <a:p>
            <a:r>
              <a:rPr lang="en-IN"/>
              <a:t>Acquire lock then perform the function that may affect a shared variable</a:t>
            </a:r>
          </a:p>
          <a:p>
            <a:r>
              <a:rPr lang="en-IN"/>
              <a:t>Locks acquire and access to critical sections and release happens atomically. </a:t>
            </a:r>
          </a:p>
        </p:txBody>
      </p:sp>
    </p:spTree>
    <p:extLst>
      <p:ext uri="{BB962C8B-B14F-4D97-AF65-F5344CB8AC3E}">
        <p14:creationId xmlns:p14="http://schemas.microsoft.com/office/powerpoint/2010/main" val="394867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57200" y="533400"/>
            <a:ext cx="9448800" cy="1143000"/>
          </a:xfrm>
        </p:spPr>
        <p:txBody>
          <a:bodyPr/>
          <a:lstStyle/>
          <a:p>
            <a:r>
              <a:rPr lang="en-IN"/>
              <a:t>Mutual Exclusion with busy waiting</a:t>
            </a:r>
          </a:p>
        </p:txBody>
      </p:sp>
      <p:sp>
        <p:nvSpPr>
          <p:cNvPr id="81923" name="Content Placeholder 2"/>
          <p:cNvSpPr>
            <a:spLocks noGrp="1"/>
          </p:cNvSpPr>
          <p:nvPr>
            <p:ph idx="1"/>
          </p:nvPr>
        </p:nvSpPr>
        <p:spPr/>
        <p:txBody>
          <a:bodyPr/>
          <a:lstStyle/>
          <a:p>
            <a:r>
              <a:rPr lang="en-IN"/>
              <a:t>Disabling Interrupts</a:t>
            </a:r>
          </a:p>
          <a:p>
            <a:pPr lvl="1"/>
            <a:r>
              <a:rPr lang="en-IN"/>
              <a:t>One process has disabled interrupts, it can examine and update the shared memory without intervention from others</a:t>
            </a:r>
          </a:p>
          <a:p>
            <a:pPr lvl="1"/>
            <a:r>
              <a:rPr lang="en-IN"/>
              <a:t>Very unattractive</a:t>
            </a:r>
            <a:r>
              <a:rPr lang="en-IN">
                <a:sym typeface="Wingdings" pitchFamily="2" charset="2"/>
              </a:rPr>
              <a:t> What if one user process forgets to turn the interrupts on again?</a:t>
            </a:r>
          </a:p>
          <a:p>
            <a:pPr lvl="1"/>
            <a:r>
              <a:rPr lang="en-IN">
                <a:sym typeface="Wingdings" pitchFamily="2" charset="2"/>
              </a:rPr>
              <a:t>Can be used by kernel itself</a:t>
            </a:r>
          </a:p>
          <a:p>
            <a:pPr lvl="1"/>
            <a:r>
              <a:rPr lang="en-IN">
                <a:sym typeface="Wingdings" pitchFamily="2" charset="2"/>
              </a:rPr>
              <a:t>But with multi-core, even within OS its getting reduced</a:t>
            </a:r>
          </a:p>
          <a:p>
            <a:pPr lvl="1"/>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a:t>Spinning Versus Blocking</a:t>
            </a:r>
          </a:p>
        </p:txBody>
      </p:sp>
      <p:sp>
        <p:nvSpPr>
          <p:cNvPr id="52227" name="Content Placeholder 2"/>
          <p:cNvSpPr>
            <a:spLocks noGrp="1"/>
          </p:cNvSpPr>
          <p:nvPr>
            <p:ph idx="1"/>
          </p:nvPr>
        </p:nvSpPr>
        <p:spPr/>
        <p:txBody>
          <a:bodyPr/>
          <a:lstStyle/>
          <a:p>
            <a:r>
              <a:rPr lang="en-IN"/>
              <a:t>Spin-locks are good when protecting short operations</a:t>
            </a:r>
          </a:p>
          <a:p>
            <a:endParaRPr lang="en-IN"/>
          </a:p>
          <a:p>
            <a:r>
              <a:rPr lang="en-IN"/>
              <a:t>Spin locks are not so great for code that has to wait for events that might take a long time. </a:t>
            </a:r>
          </a:p>
        </p:txBody>
      </p:sp>
    </p:spTree>
    <p:extLst>
      <p:ext uri="{BB962C8B-B14F-4D97-AF65-F5344CB8AC3E}">
        <p14:creationId xmlns:p14="http://schemas.microsoft.com/office/powerpoint/2010/main" val="3118505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dirty="0"/>
              <a:t>Bakery Algorithm</a:t>
            </a:r>
          </a:p>
        </p:txBody>
      </p:sp>
      <p:sp>
        <p:nvSpPr>
          <p:cNvPr id="52227" name="Content Placeholder 2"/>
          <p:cNvSpPr>
            <a:spLocks noGrp="1"/>
          </p:cNvSpPr>
          <p:nvPr>
            <p:ph idx="1"/>
          </p:nvPr>
        </p:nvSpPr>
        <p:spPr/>
        <p:txBody>
          <a:bodyPr/>
          <a:lstStyle/>
          <a:p>
            <a:r>
              <a:rPr lang="en-US" dirty="0"/>
              <a:t>Each process is given a variable which decides when the process will be allowed to execute it's critical section</a:t>
            </a:r>
          </a:p>
          <a:p>
            <a:endParaRPr lang="en-US" dirty="0"/>
          </a:p>
          <a:p>
            <a:r>
              <a:rPr lang="en-US" dirty="0"/>
              <a:t> It basically represents the position of the process in the queue</a:t>
            </a:r>
            <a:endParaRPr lang="en-IN" dirty="0"/>
          </a:p>
        </p:txBody>
      </p:sp>
    </p:spTree>
    <p:extLst>
      <p:ext uri="{BB962C8B-B14F-4D97-AF65-F5344CB8AC3E}">
        <p14:creationId xmlns:p14="http://schemas.microsoft.com/office/powerpoint/2010/main" val="3091247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24A5-F19C-9381-44D4-DCF5B7722763}"/>
              </a:ext>
            </a:extLst>
          </p:cNvPr>
          <p:cNvSpPr>
            <a:spLocks noGrp="1"/>
          </p:cNvSpPr>
          <p:nvPr>
            <p:ph type="title"/>
          </p:nvPr>
        </p:nvSpPr>
        <p:spPr/>
        <p:txBody>
          <a:bodyPr/>
          <a:lstStyle/>
          <a:p>
            <a:r>
              <a:rPr lang="en-IN" dirty="0"/>
              <a:t>Lexicographical Timestamp order</a:t>
            </a:r>
          </a:p>
        </p:txBody>
      </p:sp>
      <p:sp>
        <p:nvSpPr>
          <p:cNvPr id="3" name="Content Placeholder 2">
            <a:extLst>
              <a:ext uri="{FF2B5EF4-FFF2-40B4-BE49-F238E27FC236}">
                <a16:creationId xmlns:a16="http://schemas.microsoft.com/office/drawing/2014/main" id="{42999282-8771-10F9-28E2-A0A35314843F}"/>
              </a:ext>
            </a:extLst>
          </p:cNvPr>
          <p:cNvSpPr>
            <a:spLocks noGrp="1"/>
          </p:cNvSpPr>
          <p:nvPr>
            <p:ph idx="1"/>
          </p:nvPr>
        </p:nvSpPr>
        <p:spPr/>
        <p:txBody>
          <a:bodyPr/>
          <a:lstStyle/>
          <a:p>
            <a:r>
              <a:rPr lang="en-US" dirty="0"/>
              <a:t>Process(#Ticket,#Process -Id) - When comparing the processes we will first compare their ticket numbers and arrange them.</a:t>
            </a:r>
          </a:p>
          <a:p>
            <a:r>
              <a:rPr lang="en-US" dirty="0"/>
              <a:t> If two processes have the same ticket numbers are equal, then they will be ordered according to their process-id</a:t>
            </a:r>
          </a:p>
          <a:p>
            <a:r>
              <a:rPr lang="en-US" dirty="0"/>
              <a:t>The process with smaller process-id will be placed first</a:t>
            </a:r>
          </a:p>
          <a:p>
            <a:endParaRPr lang="en-IN" dirty="0"/>
          </a:p>
        </p:txBody>
      </p:sp>
    </p:spTree>
    <p:extLst>
      <p:ext uri="{BB962C8B-B14F-4D97-AF65-F5344CB8AC3E}">
        <p14:creationId xmlns:p14="http://schemas.microsoft.com/office/powerpoint/2010/main" val="1489088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B6E2-180B-B867-0F08-F52F37B9A712}"/>
              </a:ext>
            </a:extLst>
          </p:cNvPr>
          <p:cNvSpPr>
            <a:spLocks noGrp="1"/>
          </p:cNvSpPr>
          <p:nvPr>
            <p:ph type="title"/>
          </p:nvPr>
        </p:nvSpPr>
        <p:spPr>
          <a:xfrm>
            <a:off x="533400" y="990600"/>
            <a:ext cx="8229600" cy="609600"/>
          </a:xfrm>
        </p:spPr>
        <p:txBody>
          <a:bodyPr/>
          <a:lstStyle/>
          <a:p>
            <a:r>
              <a:rPr lang="en-IN" dirty="0"/>
              <a:t>Simplified Bakery Algorithm</a:t>
            </a:r>
          </a:p>
        </p:txBody>
      </p:sp>
      <p:sp>
        <p:nvSpPr>
          <p:cNvPr id="3" name="Content Placeholder 2">
            <a:extLst>
              <a:ext uri="{FF2B5EF4-FFF2-40B4-BE49-F238E27FC236}">
                <a16:creationId xmlns:a16="http://schemas.microsoft.com/office/drawing/2014/main" id="{D53664CD-D204-AD80-5589-237DBF8C1FFA}"/>
              </a:ext>
            </a:extLst>
          </p:cNvPr>
          <p:cNvSpPr>
            <a:spLocks noGrp="1"/>
          </p:cNvSpPr>
          <p:nvPr>
            <p:ph idx="1"/>
          </p:nvPr>
        </p:nvSpPr>
        <p:spPr/>
        <p:txBody>
          <a:bodyPr/>
          <a:lstStyle/>
          <a:p>
            <a:r>
              <a:rPr lang="en-US" dirty="0"/>
              <a:t>We have N processes, but in the simplified bakery algorithm, the processes have only one shared variable array</a:t>
            </a:r>
          </a:p>
          <a:p>
            <a:endParaRPr lang="en-US" dirty="0"/>
          </a:p>
          <a:p>
            <a:r>
              <a:rPr lang="en-US" dirty="0"/>
              <a:t>Basically, whenever process[</a:t>
            </a:r>
            <a:r>
              <a:rPr lang="en-US" dirty="0" err="1"/>
              <a:t>i</a:t>
            </a:r>
            <a:r>
              <a:rPr lang="en-US" dirty="0"/>
              <a:t>] wants to enter its critical section, we will assign number[</a:t>
            </a:r>
            <a:r>
              <a:rPr lang="en-US" dirty="0" err="1"/>
              <a:t>i</a:t>
            </a:r>
            <a:r>
              <a:rPr lang="en-US" dirty="0"/>
              <a:t>] to be 1 higher than the maximum of the current values of number[j] of all other processes.</a:t>
            </a:r>
            <a:endParaRPr lang="en-IN" dirty="0"/>
          </a:p>
        </p:txBody>
      </p:sp>
    </p:spTree>
    <p:extLst>
      <p:ext uri="{BB962C8B-B14F-4D97-AF65-F5344CB8AC3E}">
        <p14:creationId xmlns:p14="http://schemas.microsoft.com/office/powerpoint/2010/main" val="1801342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CDEA-8B69-9A67-C178-F435CD4549B6}"/>
              </a:ext>
            </a:extLst>
          </p:cNvPr>
          <p:cNvSpPr>
            <a:spLocks noGrp="1"/>
          </p:cNvSpPr>
          <p:nvPr>
            <p:ph type="title"/>
          </p:nvPr>
        </p:nvSpPr>
        <p:spPr/>
        <p:txBody>
          <a:bodyPr/>
          <a:lstStyle/>
          <a:p>
            <a:r>
              <a:rPr lang="en-IN" dirty="0"/>
              <a:t>Dining Philosopher’s Problem</a:t>
            </a:r>
          </a:p>
        </p:txBody>
      </p:sp>
      <p:pic>
        <p:nvPicPr>
          <p:cNvPr id="5" name="Content Placeholder 4">
            <a:extLst>
              <a:ext uri="{FF2B5EF4-FFF2-40B4-BE49-F238E27FC236}">
                <a16:creationId xmlns:a16="http://schemas.microsoft.com/office/drawing/2014/main" id="{1D798E2E-E615-5968-1E73-F3010F8EF222}"/>
              </a:ext>
            </a:extLst>
          </p:cNvPr>
          <p:cNvPicPr>
            <a:picLocks noGrp="1" noChangeAspect="1"/>
          </p:cNvPicPr>
          <p:nvPr>
            <p:ph idx="1"/>
          </p:nvPr>
        </p:nvPicPr>
        <p:blipFill>
          <a:blip r:embed="rId2"/>
          <a:stretch>
            <a:fillRect/>
          </a:stretch>
        </p:blipFill>
        <p:spPr>
          <a:xfrm>
            <a:off x="27039" y="2286000"/>
            <a:ext cx="5026742" cy="3427711"/>
          </a:xfrm>
        </p:spPr>
      </p:pic>
      <p:pic>
        <p:nvPicPr>
          <p:cNvPr id="9" name="Picture 8">
            <a:extLst>
              <a:ext uri="{FF2B5EF4-FFF2-40B4-BE49-F238E27FC236}">
                <a16:creationId xmlns:a16="http://schemas.microsoft.com/office/drawing/2014/main" id="{AFE63B05-D439-2707-9B7B-9AFF0FD6365B}"/>
              </a:ext>
            </a:extLst>
          </p:cNvPr>
          <p:cNvPicPr>
            <a:picLocks noChangeAspect="1"/>
          </p:cNvPicPr>
          <p:nvPr/>
        </p:nvPicPr>
        <p:blipFill>
          <a:blip r:embed="rId3"/>
          <a:stretch>
            <a:fillRect/>
          </a:stretch>
        </p:blipFill>
        <p:spPr>
          <a:xfrm>
            <a:off x="4113210" y="2590800"/>
            <a:ext cx="4772098" cy="2133600"/>
          </a:xfrm>
          <a:prstGeom prst="rect">
            <a:avLst/>
          </a:prstGeom>
        </p:spPr>
      </p:pic>
    </p:spTree>
    <p:extLst>
      <p:ext uri="{BB962C8B-B14F-4D97-AF65-F5344CB8AC3E}">
        <p14:creationId xmlns:p14="http://schemas.microsoft.com/office/powerpoint/2010/main" val="821459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838200" y="1295400"/>
            <a:ext cx="7696200" cy="2057400"/>
          </a:xfrm>
        </p:spPr>
        <p:txBody>
          <a:bodyPr/>
          <a:lstStyle/>
          <a:p>
            <a:r>
              <a:rPr lang="en-IN"/>
              <a:t>Deadlock </a:t>
            </a:r>
          </a:p>
        </p:txBody>
      </p:sp>
      <p:sp>
        <p:nvSpPr>
          <p:cNvPr id="33795"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2141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IN"/>
              <a:t>Deadlocks Handling</a:t>
            </a:r>
          </a:p>
        </p:txBody>
      </p:sp>
      <p:sp>
        <p:nvSpPr>
          <p:cNvPr id="34819" name="Content Placeholder 2"/>
          <p:cNvSpPr>
            <a:spLocks noGrp="1"/>
          </p:cNvSpPr>
          <p:nvPr>
            <p:ph idx="1"/>
          </p:nvPr>
        </p:nvSpPr>
        <p:spPr/>
        <p:txBody>
          <a:bodyPr/>
          <a:lstStyle/>
          <a:p>
            <a:r>
              <a:rPr lang="en-IN"/>
              <a:t>Deadlock Prevention</a:t>
            </a:r>
          </a:p>
          <a:p>
            <a:endParaRPr lang="en-IN"/>
          </a:p>
          <a:p>
            <a:r>
              <a:rPr lang="en-IN"/>
              <a:t>Deadlock Avoidance</a:t>
            </a:r>
          </a:p>
        </p:txBody>
      </p:sp>
    </p:spTree>
    <p:extLst>
      <p:ext uri="{BB962C8B-B14F-4D97-AF65-F5344CB8AC3E}">
        <p14:creationId xmlns:p14="http://schemas.microsoft.com/office/powerpoint/2010/main" val="2302663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N"/>
              <a:t>Deadlock Detection with Resource Allocation Graph</a:t>
            </a:r>
          </a:p>
        </p:txBody>
      </p:sp>
      <p:sp>
        <p:nvSpPr>
          <p:cNvPr id="3584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4191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572000"/>
            <a:ext cx="5181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392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a:t>Deadlock Detection with Single Resource type</a:t>
            </a:r>
          </a:p>
        </p:txBody>
      </p:sp>
      <p:sp>
        <p:nvSpPr>
          <p:cNvPr id="36867" name="Content Placeholder 2"/>
          <p:cNvSpPr>
            <a:spLocks noGrp="1"/>
          </p:cNvSpPr>
          <p:nvPr>
            <p:ph idx="1"/>
          </p:nvPr>
        </p:nvSpPr>
        <p:spPr>
          <a:xfrm>
            <a:off x="381000" y="1676400"/>
            <a:ext cx="8229600" cy="5562600"/>
          </a:xfrm>
        </p:spPr>
        <p:txBody>
          <a:bodyPr/>
          <a:lstStyle/>
          <a:p>
            <a:pPr marL="514350" indent="-514350">
              <a:buFont typeface="Wingdings" pitchFamily="2" charset="2"/>
              <a:buAutoNum type="arabicPeriod"/>
            </a:pPr>
            <a:r>
              <a:rPr lang="en-IN" sz="2200"/>
              <a:t>For each node, N in the graph, perform the following steps with N as the starting node.</a:t>
            </a:r>
          </a:p>
          <a:p>
            <a:pPr marL="514350" indent="-514350">
              <a:buFont typeface="Wingdings" pitchFamily="2" charset="2"/>
              <a:buAutoNum type="arabicPeriod"/>
            </a:pPr>
            <a:r>
              <a:rPr lang="en-IN" sz="2200"/>
              <a:t>Initialize L to Empty list, and designate all the arcs as unmarked.</a:t>
            </a:r>
          </a:p>
          <a:p>
            <a:pPr marL="514350" indent="-514350">
              <a:buFont typeface="Wingdings" pitchFamily="2" charset="2"/>
              <a:buAutoNum type="arabicPeriod"/>
            </a:pPr>
            <a:r>
              <a:rPr lang="en-IN" sz="2200"/>
              <a:t>Add the current node to end of L &amp; check to see if the node appears in L two times. If it does, the graph contains a cycle and the algorithm terminates</a:t>
            </a:r>
          </a:p>
          <a:p>
            <a:pPr marL="514350" indent="-514350">
              <a:buFont typeface="Wingdings" pitchFamily="2" charset="2"/>
              <a:buAutoNum type="arabicPeriod"/>
            </a:pPr>
            <a:r>
              <a:rPr lang="en-IN" sz="2200"/>
              <a:t>From the given node, see if there are any unmarked outgoing arcs. If so go to step 5. If not go to step 6.</a:t>
            </a:r>
          </a:p>
          <a:p>
            <a:pPr marL="514350" indent="-514350">
              <a:buFont typeface="Wingdings" pitchFamily="2" charset="2"/>
              <a:buAutoNum type="arabicPeriod"/>
            </a:pPr>
            <a:r>
              <a:rPr lang="en-IN" sz="2200"/>
              <a:t>Pick an unmarked outgoing arc at random and mark it. Then follow it to the new current node and go to step 3.</a:t>
            </a:r>
          </a:p>
          <a:p>
            <a:pPr marL="514350" indent="-514350">
              <a:buFont typeface="Wingdings" pitchFamily="2" charset="2"/>
              <a:buAutoNum type="arabicPeriod"/>
            </a:pPr>
            <a:r>
              <a:rPr lang="en-IN" sz="2200"/>
              <a:t>If this node is the initial node, the graph does not contain any cycle. Otherwise we have reached dead end. Remove it and go back to previous node.</a:t>
            </a:r>
          </a:p>
        </p:txBody>
      </p:sp>
    </p:spTree>
    <p:extLst>
      <p:ext uri="{BB962C8B-B14F-4D97-AF65-F5344CB8AC3E}">
        <p14:creationId xmlns:p14="http://schemas.microsoft.com/office/powerpoint/2010/main" val="128443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t>Deadlock detection for multiple resource type (Banker’s Algorithm)</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1983"/>
            </a:stretch>
          </a:blipFill>
        </p:spPr>
        <p:txBody>
          <a:bodyPr/>
          <a:lstStyle/>
          <a:p>
            <a:pPr>
              <a:defRPr/>
            </a:pPr>
            <a:r>
              <a:rPr lang="en-IN" dirty="0">
                <a:noFill/>
              </a:rPr>
              <a:t> </a:t>
            </a:r>
          </a:p>
        </p:txBody>
      </p:sp>
    </p:spTree>
    <p:extLst>
      <p:ext uri="{BB962C8B-B14F-4D97-AF65-F5344CB8AC3E}">
        <p14:creationId xmlns:p14="http://schemas.microsoft.com/office/powerpoint/2010/main" val="42066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t>Continued…</a:t>
            </a:r>
          </a:p>
        </p:txBody>
      </p:sp>
      <p:sp>
        <p:nvSpPr>
          <p:cNvPr id="82947" name="Content Placeholder 2"/>
          <p:cNvSpPr>
            <a:spLocks noGrp="1"/>
          </p:cNvSpPr>
          <p:nvPr>
            <p:ph idx="1"/>
          </p:nvPr>
        </p:nvSpPr>
        <p:spPr>
          <a:xfrm>
            <a:off x="381000" y="1600200"/>
            <a:ext cx="8382000" cy="5334000"/>
          </a:xfrm>
        </p:spPr>
        <p:txBody>
          <a:bodyPr/>
          <a:lstStyle/>
          <a:p>
            <a:r>
              <a:rPr lang="en-IN"/>
              <a:t>Lock Variables</a:t>
            </a:r>
          </a:p>
          <a:p>
            <a:pPr lvl="1"/>
            <a:r>
              <a:rPr lang="en-IN"/>
              <a:t>S/W solution</a:t>
            </a:r>
          </a:p>
          <a:p>
            <a:pPr lvl="1"/>
            <a:r>
              <a:rPr lang="en-IN"/>
              <a:t>Shared lock variable </a:t>
            </a:r>
            <a:r>
              <a:rPr lang="en-IN">
                <a:sym typeface="Wingdings" pitchFamily="2" charset="2"/>
              </a:rPr>
              <a:t> Initially 0</a:t>
            </a:r>
          </a:p>
          <a:p>
            <a:pPr lvl="1"/>
            <a:r>
              <a:rPr lang="en-IN">
                <a:sym typeface="Wingdings" pitchFamily="2" charset="2"/>
              </a:rPr>
              <a:t>When a process wants to enter a critical section, it checks the lock.</a:t>
            </a:r>
          </a:p>
          <a:p>
            <a:pPr lvl="1"/>
            <a:r>
              <a:rPr lang="en-IN">
                <a:sym typeface="Wingdings" pitchFamily="2" charset="2"/>
              </a:rPr>
              <a:t>If it is 0, process changes it to 1 and enters critical region</a:t>
            </a:r>
          </a:p>
          <a:p>
            <a:pPr lvl="1"/>
            <a:r>
              <a:rPr lang="en-IN">
                <a:sym typeface="Wingdings" pitchFamily="2" charset="2"/>
              </a:rPr>
              <a:t>If another process comes to execute  the critical region, it cannot do so until lock becomes 0</a:t>
            </a:r>
          </a:p>
          <a:p>
            <a:pPr lvl="1"/>
            <a:r>
              <a:rPr lang="en-IN">
                <a:sym typeface="Wingdings" pitchFamily="2" charset="2"/>
              </a:rPr>
              <a:t>Lock will become 0 when the first process completes the critical region and exits out of it.</a:t>
            </a:r>
          </a:p>
          <a:p>
            <a:pPr lvl="1"/>
            <a:endParaRPr lang="en-IN">
              <a:sym typeface="Wingdings" pitchFamily="2" charset="2"/>
            </a:endParaRPr>
          </a:p>
          <a:p>
            <a:pPr lvl="1"/>
            <a:endParaRPr lang="en-IN"/>
          </a:p>
          <a:p>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a:t>Algorithm</a:t>
            </a:r>
          </a:p>
        </p:txBody>
      </p:sp>
      <p:sp>
        <p:nvSpPr>
          <p:cNvPr id="3" name="Content Placeholder 2"/>
          <p:cNvSpPr>
            <a:spLocks noGrp="1"/>
          </p:cNvSpPr>
          <p:nvPr>
            <p:ph idx="1"/>
          </p:nvPr>
        </p:nvSpPr>
        <p:spPr/>
        <p:txBody>
          <a:bodyPr/>
          <a:lstStyle/>
          <a:p>
            <a:pPr>
              <a:defRPr/>
            </a:pPr>
            <a:r>
              <a:rPr lang="en-IN" dirty="0"/>
              <a:t>Each process is initially unmarked.</a:t>
            </a:r>
          </a:p>
          <a:p>
            <a:pPr>
              <a:defRPr/>
            </a:pPr>
            <a:r>
              <a:rPr lang="en-IN" dirty="0"/>
              <a:t>As algorithm progresses, processes will be marked, indicating that they are able to complete and are thus not deadlocked.</a:t>
            </a:r>
          </a:p>
          <a:p>
            <a:pPr>
              <a:defRPr/>
            </a:pPr>
            <a:r>
              <a:rPr lang="en-IN" dirty="0"/>
              <a:t>When the algorithm terminates, any unmarked processes are known to be deadlocked.</a:t>
            </a:r>
          </a:p>
          <a:p>
            <a:pPr marL="0" indent="0">
              <a:buFont typeface="Wingdings" pitchFamily="2" charset="2"/>
              <a:buNone/>
              <a:defRPr/>
            </a:pPr>
            <a:endParaRPr lang="en-IN" dirty="0"/>
          </a:p>
          <a:p>
            <a:pPr>
              <a:defRPr/>
            </a:pPr>
            <a:endParaRPr lang="en-IN" dirty="0"/>
          </a:p>
        </p:txBody>
      </p:sp>
    </p:spTree>
    <p:extLst>
      <p:ext uri="{BB962C8B-B14F-4D97-AF65-F5344CB8AC3E}">
        <p14:creationId xmlns:p14="http://schemas.microsoft.com/office/powerpoint/2010/main" val="295859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marL="514350" indent="-514350">
              <a:buFont typeface="Wingdings" pitchFamily="2" charset="2"/>
              <a:buAutoNum type="arabicPeriod"/>
              <a:defRPr/>
            </a:pPr>
            <a:r>
              <a:rPr lang="en-IN" dirty="0"/>
              <a:t>Look for an unmarked process, Pi, for which the i-</a:t>
            </a:r>
            <a:r>
              <a:rPr lang="en-IN" dirty="0" err="1"/>
              <a:t>th</a:t>
            </a:r>
            <a:r>
              <a:rPr lang="en-IN" dirty="0"/>
              <a:t> row of R is less than or equal to A</a:t>
            </a:r>
          </a:p>
          <a:p>
            <a:pPr marL="514350" indent="-514350">
              <a:buFont typeface="Wingdings" pitchFamily="2" charset="2"/>
              <a:buAutoNum type="arabicPeriod"/>
              <a:defRPr/>
            </a:pPr>
            <a:r>
              <a:rPr lang="en-IN" dirty="0"/>
              <a:t>If such a process is found add the </a:t>
            </a:r>
            <a:r>
              <a:rPr lang="en-IN" dirty="0" err="1"/>
              <a:t>ith</a:t>
            </a:r>
            <a:r>
              <a:rPr lang="en-IN" dirty="0"/>
              <a:t> row of C to A, mark the process and go to step 1.</a:t>
            </a:r>
          </a:p>
          <a:p>
            <a:pPr marL="514350" indent="-514350">
              <a:buFont typeface="Wingdings" pitchFamily="2" charset="2"/>
              <a:buAutoNum type="arabicPeriod"/>
              <a:defRPr/>
            </a:pPr>
            <a:r>
              <a:rPr lang="en-IN" dirty="0"/>
              <a:t>If no such process exists, the algorithm terminates.</a:t>
            </a:r>
          </a:p>
          <a:p>
            <a:pPr marL="0" indent="0">
              <a:buFont typeface="Wingdings" pitchFamily="2" charset="2"/>
              <a:buNone/>
              <a:defRPr/>
            </a:pPr>
            <a:endParaRPr lang="en-IN" dirty="0"/>
          </a:p>
        </p:txBody>
      </p:sp>
    </p:spTree>
    <p:extLst>
      <p:ext uri="{BB962C8B-B14F-4D97-AF65-F5344CB8AC3E}">
        <p14:creationId xmlns:p14="http://schemas.microsoft.com/office/powerpoint/2010/main" val="2003087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a:t>Example</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1983"/>
            </a:stretch>
          </a:blipFill>
        </p:spPr>
        <p:txBody>
          <a:bodyPr/>
          <a:lstStyle/>
          <a:p>
            <a:pPr>
              <a:defRPr/>
            </a:pPr>
            <a:r>
              <a:rPr lang="en-IN">
                <a:noFill/>
              </a:rPr>
              <a:t> </a:t>
            </a:r>
          </a:p>
        </p:txBody>
      </p:sp>
    </p:spTree>
    <p:extLst>
      <p:ext uri="{BB962C8B-B14F-4D97-AF65-F5344CB8AC3E}">
        <p14:creationId xmlns:p14="http://schemas.microsoft.com/office/powerpoint/2010/main" val="826876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IN"/>
              <a:t>Recovery from Deadlock</a:t>
            </a:r>
          </a:p>
        </p:txBody>
      </p:sp>
      <p:sp>
        <p:nvSpPr>
          <p:cNvPr id="41987" name="Content Placeholder 2"/>
          <p:cNvSpPr>
            <a:spLocks noGrp="1"/>
          </p:cNvSpPr>
          <p:nvPr>
            <p:ph idx="1"/>
          </p:nvPr>
        </p:nvSpPr>
        <p:spPr/>
        <p:txBody>
          <a:bodyPr/>
          <a:lstStyle/>
          <a:p>
            <a:r>
              <a:rPr lang="en-IN"/>
              <a:t>Recovery through pre-emption</a:t>
            </a:r>
          </a:p>
          <a:p>
            <a:endParaRPr lang="en-IN"/>
          </a:p>
          <a:p>
            <a:r>
              <a:rPr lang="en-IN"/>
              <a:t>Recovery through roll back</a:t>
            </a:r>
          </a:p>
          <a:p>
            <a:endParaRPr lang="en-IN"/>
          </a:p>
          <a:p>
            <a:r>
              <a:rPr lang="en-IN"/>
              <a:t>Recovery through killing procesess</a:t>
            </a:r>
          </a:p>
          <a:p>
            <a:endParaRPr lang="en-IN"/>
          </a:p>
        </p:txBody>
      </p:sp>
    </p:spTree>
    <p:extLst>
      <p:ext uri="{BB962C8B-B14F-4D97-AF65-F5344CB8AC3E}">
        <p14:creationId xmlns:p14="http://schemas.microsoft.com/office/powerpoint/2010/main" val="376933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t>Deadlock Avoidance</a:t>
            </a:r>
          </a:p>
        </p:txBody>
      </p:sp>
      <p:sp>
        <p:nvSpPr>
          <p:cNvPr id="3" name="Content Placeholder 2"/>
          <p:cNvSpPr>
            <a:spLocks noGrp="1"/>
          </p:cNvSpPr>
          <p:nvPr>
            <p:ph idx="1"/>
          </p:nvPr>
        </p:nvSpPr>
        <p:spPr/>
        <p:txBody>
          <a:bodyPr/>
          <a:lstStyle/>
          <a:p>
            <a:pPr>
              <a:defRPr/>
            </a:pPr>
            <a:r>
              <a:rPr lang="en-IN" dirty="0"/>
              <a:t>The system must be able to decide whether granting a resource is safe or not.</a:t>
            </a:r>
          </a:p>
          <a:p>
            <a:pPr>
              <a:defRPr/>
            </a:pPr>
            <a:endParaRPr lang="en-IN" dirty="0"/>
          </a:p>
          <a:p>
            <a:pPr>
              <a:defRPr/>
            </a:pPr>
            <a:r>
              <a:rPr lang="en-IN" dirty="0"/>
              <a:t>Is there an algorithm that can always avoid deadlock by making correct choice?</a:t>
            </a:r>
          </a:p>
          <a:p>
            <a:pPr>
              <a:defRPr/>
            </a:pPr>
            <a:endParaRPr lang="en-IN" dirty="0"/>
          </a:p>
          <a:p>
            <a:pPr marL="0" indent="0">
              <a:buFont typeface="Wingdings" pitchFamily="2" charset="2"/>
              <a:buNone/>
              <a:defRPr/>
            </a:pPr>
            <a:endParaRPr lang="en-IN" dirty="0"/>
          </a:p>
        </p:txBody>
      </p:sp>
    </p:spTree>
    <p:extLst>
      <p:ext uri="{BB962C8B-B14F-4D97-AF65-F5344CB8AC3E}">
        <p14:creationId xmlns:p14="http://schemas.microsoft.com/office/powerpoint/2010/main" val="1205319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IN"/>
              <a:t>Resource Trajectories</a:t>
            </a:r>
          </a:p>
        </p:txBody>
      </p:sp>
      <p:sp>
        <p:nvSpPr>
          <p:cNvPr id="44035" name="Content Placeholder 2"/>
          <p:cNvSpPr>
            <a:spLocks noGrp="1"/>
          </p:cNvSpPr>
          <p:nvPr>
            <p:ph idx="1"/>
          </p:nvPr>
        </p:nvSpPr>
        <p:spPr>
          <a:xfrm>
            <a:off x="457200" y="1828800"/>
            <a:ext cx="8229600" cy="4800600"/>
          </a:xfrm>
        </p:spPr>
        <p:txBody>
          <a:bodyPr/>
          <a:lstStyle/>
          <a:p>
            <a:r>
              <a:rPr lang="en-IN"/>
              <a:t>Horizontal axis represents the number of instructions executed by process A.</a:t>
            </a:r>
          </a:p>
          <a:p>
            <a:r>
              <a:rPr lang="en-IN"/>
              <a:t>Vertical axis</a:t>
            </a:r>
            <a:r>
              <a:rPr lang="en-IN">
                <a:sym typeface="Wingdings" pitchFamily="2" charset="2"/>
              </a:rPr>
              <a:t> number of instructions executed by process B</a:t>
            </a:r>
          </a:p>
        </p:txBody>
      </p:sp>
    </p:spTree>
    <p:extLst>
      <p:ext uri="{BB962C8B-B14F-4D97-AF65-F5344CB8AC3E}">
        <p14:creationId xmlns:p14="http://schemas.microsoft.com/office/powerpoint/2010/main" val="2344025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N"/>
              <a:t>Safe &amp; Unsafe States</a:t>
            </a:r>
          </a:p>
        </p:txBody>
      </p:sp>
      <p:sp>
        <p:nvSpPr>
          <p:cNvPr id="45059" name="Content Placeholder 2"/>
          <p:cNvSpPr>
            <a:spLocks noGrp="1"/>
          </p:cNvSpPr>
          <p:nvPr>
            <p:ph idx="1"/>
          </p:nvPr>
        </p:nvSpPr>
        <p:spPr/>
        <p:txBody>
          <a:bodyPr/>
          <a:lstStyle/>
          <a:p>
            <a:r>
              <a:rPr lang="en-IN"/>
              <a:t>At any instance there is a current state with E, A, C, R</a:t>
            </a:r>
          </a:p>
          <a:p>
            <a:r>
              <a:rPr lang="en-IN"/>
              <a:t>A state is safe if there is some scheduling order in which every process can run to completion even if all of them suddenly request their maximum resources simultaneously. (Same example as given previously can be used)</a:t>
            </a:r>
          </a:p>
          <a:p>
            <a:endParaRPr lang="en-IN"/>
          </a:p>
        </p:txBody>
      </p:sp>
    </p:spTree>
    <p:extLst>
      <p:ext uri="{BB962C8B-B14F-4D97-AF65-F5344CB8AC3E}">
        <p14:creationId xmlns:p14="http://schemas.microsoft.com/office/powerpoint/2010/main" val="3074666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N"/>
              <a:t>Example</a:t>
            </a:r>
          </a:p>
        </p:txBody>
      </p:sp>
      <p:graphicFrame>
        <p:nvGraphicFramePr>
          <p:cNvPr id="4" name="Content Placeholder 3"/>
          <p:cNvGraphicFramePr>
            <a:graphicFrameLocks noGrp="1"/>
          </p:cNvGraphicFramePr>
          <p:nvPr>
            <p:ph idx="1"/>
          </p:nvPr>
        </p:nvGraphicFramePr>
        <p:xfrm>
          <a:off x="609600" y="2444750"/>
          <a:ext cx="2895600" cy="1365249"/>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455083">
                <a:tc>
                  <a:txBody>
                    <a:bodyPr/>
                    <a:lstStyle/>
                    <a:p>
                      <a:r>
                        <a:rPr lang="en-IN" sz="1800" b="0" dirty="0">
                          <a:solidFill>
                            <a:schemeClr val="tx1"/>
                          </a:solidFill>
                        </a:rPr>
                        <a:t>A</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3</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9</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5083">
                <a:tc>
                  <a:txBody>
                    <a:bodyPr/>
                    <a:lstStyle/>
                    <a:p>
                      <a:r>
                        <a:rPr lang="en-IN" sz="1800" dirty="0"/>
                        <a:t>B</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2</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4</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5083">
                <a:tc>
                  <a:txBody>
                    <a:bodyPr/>
                    <a:lstStyle/>
                    <a:p>
                      <a:r>
                        <a:rPr lang="en-IN" sz="1800" dirty="0"/>
                        <a:t>C</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2</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7</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6101" name="TextBox 5"/>
          <p:cNvSpPr txBox="1">
            <a:spLocks noChangeArrowheads="1"/>
          </p:cNvSpPr>
          <p:nvPr/>
        </p:nvSpPr>
        <p:spPr bwMode="auto">
          <a:xfrm>
            <a:off x="1671638" y="205105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Has</a:t>
            </a:r>
          </a:p>
        </p:txBody>
      </p:sp>
      <p:sp>
        <p:nvSpPr>
          <p:cNvPr id="46102" name="TextBox 6"/>
          <p:cNvSpPr txBox="1">
            <a:spLocks noChangeArrowheads="1"/>
          </p:cNvSpPr>
          <p:nvPr/>
        </p:nvSpPr>
        <p:spPr bwMode="auto">
          <a:xfrm>
            <a:off x="2819400" y="207486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Max</a:t>
            </a:r>
          </a:p>
        </p:txBody>
      </p:sp>
      <p:graphicFrame>
        <p:nvGraphicFramePr>
          <p:cNvPr id="8" name="Content Placeholder 3"/>
          <p:cNvGraphicFramePr>
            <a:graphicFrameLocks/>
          </p:cNvGraphicFramePr>
          <p:nvPr/>
        </p:nvGraphicFramePr>
        <p:xfrm>
          <a:off x="3919538" y="2365375"/>
          <a:ext cx="2895600" cy="1365249"/>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455083">
                <a:tc>
                  <a:txBody>
                    <a:bodyPr/>
                    <a:lstStyle/>
                    <a:p>
                      <a:r>
                        <a:rPr lang="en-IN" sz="1800" b="0" dirty="0">
                          <a:solidFill>
                            <a:schemeClr val="tx1"/>
                          </a:solidFill>
                        </a:rPr>
                        <a:t>A</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3</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9</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5083">
                <a:tc>
                  <a:txBody>
                    <a:bodyPr/>
                    <a:lstStyle/>
                    <a:p>
                      <a:r>
                        <a:rPr lang="en-IN" sz="1800" dirty="0"/>
                        <a:t>B</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4</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4</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5083">
                <a:tc>
                  <a:txBody>
                    <a:bodyPr/>
                    <a:lstStyle/>
                    <a:p>
                      <a:r>
                        <a:rPr lang="en-IN" sz="1800" dirty="0"/>
                        <a:t>C</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2</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7</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6121" name="TextBox 8"/>
          <p:cNvSpPr txBox="1">
            <a:spLocks noChangeArrowheads="1"/>
          </p:cNvSpPr>
          <p:nvPr/>
        </p:nvSpPr>
        <p:spPr bwMode="auto">
          <a:xfrm>
            <a:off x="4981575" y="1971675"/>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Has</a:t>
            </a:r>
          </a:p>
        </p:txBody>
      </p:sp>
      <p:sp>
        <p:nvSpPr>
          <p:cNvPr id="46122" name="TextBox 9"/>
          <p:cNvSpPr txBox="1">
            <a:spLocks noChangeArrowheads="1"/>
          </p:cNvSpPr>
          <p:nvPr/>
        </p:nvSpPr>
        <p:spPr bwMode="auto">
          <a:xfrm>
            <a:off x="6129338" y="1995488"/>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Max</a:t>
            </a:r>
          </a:p>
        </p:txBody>
      </p:sp>
      <p:sp>
        <p:nvSpPr>
          <p:cNvPr id="46123" name="TextBox 13"/>
          <p:cNvSpPr txBox="1">
            <a:spLocks noChangeArrowheads="1"/>
          </p:cNvSpPr>
          <p:nvPr/>
        </p:nvSpPr>
        <p:spPr bwMode="auto">
          <a:xfrm>
            <a:off x="628650" y="4029075"/>
            <a:ext cx="120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Free: 3</a:t>
            </a:r>
          </a:p>
        </p:txBody>
      </p:sp>
      <p:sp>
        <p:nvSpPr>
          <p:cNvPr id="46124" name="TextBox 14"/>
          <p:cNvSpPr txBox="1">
            <a:spLocks noChangeArrowheads="1"/>
          </p:cNvSpPr>
          <p:nvPr/>
        </p:nvSpPr>
        <p:spPr bwMode="auto">
          <a:xfrm>
            <a:off x="4381500" y="3997325"/>
            <a:ext cx="1200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Free: 1</a:t>
            </a:r>
          </a:p>
        </p:txBody>
      </p:sp>
      <p:graphicFrame>
        <p:nvGraphicFramePr>
          <p:cNvPr id="16" name="Content Placeholder 3"/>
          <p:cNvGraphicFramePr>
            <a:graphicFrameLocks/>
          </p:cNvGraphicFramePr>
          <p:nvPr/>
        </p:nvGraphicFramePr>
        <p:xfrm>
          <a:off x="381000" y="4900613"/>
          <a:ext cx="2895600" cy="1365249"/>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455083">
                <a:tc>
                  <a:txBody>
                    <a:bodyPr/>
                    <a:lstStyle/>
                    <a:p>
                      <a:r>
                        <a:rPr lang="en-IN" sz="1800" b="0" dirty="0">
                          <a:solidFill>
                            <a:schemeClr val="tx1"/>
                          </a:solidFill>
                        </a:rPr>
                        <a:t>A</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3</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9</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5083">
                <a:tc>
                  <a:txBody>
                    <a:bodyPr/>
                    <a:lstStyle/>
                    <a:p>
                      <a:r>
                        <a:rPr lang="en-IN" sz="1800" dirty="0"/>
                        <a:t>B</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0</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5083">
                <a:tc>
                  <a:txBody>
                    <a:bodyPr/>
                    <a:lstStyle/>
                    <a:p>
                      <a:r>
                        <a:rPr lang="en-IN" sz="1800" dirty="0"/>
                        <a:t>C</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2</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7</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6143" name="TextBox 16"/>
          <p:cNvSpPr txBox="1">
            <a:spLocks noChangeArrowheads="1"/>
          </p:cNvSpPr>
          <p:nvPr/>
        </p:nvSpPr>
        <p:spPr bwMode="auto">
          <a:xfrm>
            <a:off x="1443038" y="450691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Has</a:t>
            </a:r>
          </a:p>
        </p:txBody>
      </p:sp>
      <p:sp>
        <p:nvSpPr>
          <p:cNvPr id="46144" name="TextBox 17"/>
          <p:cNvSpPr txBox="1">
            <a:spLocks noChangeArrowheads="1"/>
          </p:cNvSpPr>
          <p:nvPr/>
        </p:nvSpPr>
        <p:spPr bwMode="auto">
          <a:xfrm>
            <a:off x="2590800" y="4530725"/>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Max</a:t>
            </a:r>
          </a:p>
        </p:txBody>
      </p:sp>
      <p:sp>
        <p:nvSpPr>
          <p:cNvPr id="46145" name="TextBox 18"/>
          <p:cNvSpPr txBox="1">
            <a:spLocks noChangeArrowheads="1"/>
          </p:cNvSpPr>
          <p:nvPr/>
        </p:nvSpPr>
        <p:spPr bwMode="auto">
          <a:xfrm>
            <a:off x="842963" y="6532563"/>
            <a:ext cx="1200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Free: 5</a:t>
            </a:r>
          </a:p>
        </p:txBody>
      </p:sp>
      <p:graphicFrame>
        <p:nvGraphicFramePr>
          <p:cNvPr id="20" name="Content Placeholder 3"/>
          <p:cNvGraphicFramePr>
            <a:graphicFrameLocks/>
          </p:cNvGraphicFramePr>
          <p:nvPr/>
        </p:nvGraphicFramePr>
        <p:xfrm>
          <a:off x="3567113" y="4876800"/>
          <a:ext cx="2895600" cy="1365249"/>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455083">
                <a:tc>
                  <a:txBody>
                    <a:bodyPr/>
                    <a:lstStyle/>
                    <a:p>
                      <a:r>
                        <a:rPr lang="en-IN" sz="1800" b="0" dirty="0">
                          <a:solidFill>
                            <a:schemeClr val="tx1"/>
                          </a:solidFill>
                        </a:rPr>
                        <a:t>A</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3</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9</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5083">
                <a:tc>
                  <a:txBody>
                    <a:bodyPr/>
                    <a:lstStyle/>
                    <a:p>
                      <a:r>
                        <a:rPr lang="en-IN" sz="1800" dirty="0"/>
                        <a:t>B</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0</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5083">
                <a:tc>
                  <a:txBody>
                    <a:bodyPr/>
                    <a:lstStyle/>
                    <a:p>
                      <a:r>
                        <a:rPr lang="en-IN" sz="1800" dirty="0"/>
                        <a:t>C</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7</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7</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6164" name="TextBox 20"/>
          <p:cNvSpPr txBox="1">
            <a:spLocks noChangeArrowheads="1"/>
          </p:cNvSpPr>
          <p:nvPr/>
        </p:nvSpPr>
        <p:spPr bwMode="auto">
          <a:xfrm>
            <a:off x="4629150" y="44831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Has</a:t>
            </a:r>
          </a:p>
        </p:txBody>
      </p:sp>
      <p:sp>
        <p:nvSpPr>
          <p:cNvPr id="46165" name="TextBox 21"/>
          <p:cNvSpPr txBox="1">
            <a:spLocks noChangeArrowheads="1"/>
          </p:cNvSpPr>
          <p:nvPr/>
        </p:nvSpPr>
        <p:spPr bwMode="auto">
          <a:xfrm>
            <a:off x="5776913" y="450691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Max</a:t>
            </a:r>
          </a:p>
        </p:txBody>
      </p:sp>
      <p:sp>
        <p:nvSpPr>
          <p:cNvPr id="46166" name="TextBox 22"/>
          <p:cNvSpPr txBox="1">
            <a:spLocks noChangeArrowheads="1"/>
          </p:cNvSpPr>
          <p:nvPr/>
        </p:nvSpPr>
        <p:spPr bwMode="auto">
          <a:xfrm>
            <a:off x="4029075" y="6508750"/>
            <a:ext cx="1200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Free: 0</a:t>
            </a:r>
          </a:p>
        </p:txBody>
      </p:sp>
      <p:graphicFrame>
        <p:nvGraphicFramePr>
          <p:cNvPr id="24" name="Content Placeholder 3"/>
          <p:cNvGraphicFramePr>
            <a:graphicFrameLocks/>
          </p:cNvGraphicFramePr>
          <p:nvPr/>
        </p:nvGraphicFramePr>
        <p:xfrm>
          <a:off x="6815138" y="4827588"/>
          <a:ext cx="2209800" cy="1365249"/>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455083">
                <a:tc>
                  <a:txBody>
                    <a:bodyPr/>
                    <a:lstStyle/>
                    <a:p>
                      <a:r>
                        <a:rPr lang="en-IN" sz="1800" b="0" dirty="0">
                          <a:solidFill>
                            <a:schemeClr val="tx1"/>
                          </a:solidFill>
                        </a:rPr>
                        <a:t>A</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3</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0" dirty="0">
                          <a:solidFill>
                            <a:schemeClr val="tx1"/>
                          </a:solidFill>
                        </a:rPr>
                        <a:t>9</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5083">
                <a:tc>
                  <a:txBody>
                    <a:bodyPr/>
                    <a:lstStyle/>
                    <a:p>
                      <a:r>
                        <a:rPr lang="en-IN" sz="1800" dirty="0"/>
                        <a:t>B</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0</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5083">
                <a:tc>
                  <a:txBody>
                    <a:bodyPr/>
                    <a:lstStyle/>
                    <a:p>
                      <a:r>
                        <a:rPr lang="en-IN" sz="1800" dirty="0"/>
                        <a:t>C</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0</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a:t>
                      </a: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6185" name="TextBox 24"/>
          <p:cNvSpPr txBox="1">
            <a:spLocks noChangeArrowheads="1"/>
          </p:cNvSpPr>
          <p:nvPr/>
        </p:nvSpPr>
        <p:spPr bwMode="auto">
          <a:xfrm>
            <a:off x="7426325" y="4405313"/>
            <a:ext cx="766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Has</a:t>
            </a:r>
          </a:p>
        </p:txBody>
      </p:sp>
      <p:sp>
        <p:nvSpPr>
          <p:cNvPr id="46186" name="TextBox 25"/>
          <p:cNvSpPr txBox="1">
            <a:spLocks noChangeArrowheads="1"/>
          </p:cNvSpPr>
          <p:nvPr/>
        </p:nvSpPr>
        <p:spPr bwMode="auto">
          <a:xfrm>
            <a:off x="8305800" y="4398963"/>
            <a:ext cx="700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Max</a:t>
            </a:r>
          </a:p>
        </p:txBody>
      </p:sp>
      <p:sp>
        <p:nvSpPr>
          <p:cNvPr id="46187" name="TextBox 26"/>
          <p:cNvSpPr txBox="1">
            <a:spLocks noChangeArrowheads="1"/>
          </p:cNvSpPr>
          <p:nvPr/>
        </p:nvSpPr>
        <p:spPr bwMode="auto">
          <a:xfrm>
            <a:off x="7258050" y="6481763"/>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IN"/>
              <a:t>Free: 7</a:t>
            </a:r>
          </a:p>
        </p:txBody>
      </p:sp>
    </p:spTree>
    <p:extLst>
      <p:ext uri="{BB962C8B-B14F-4D97-AF65-F5344CB8AC3E}">
        <p14:creationId xmlns:p14="http://schemas.microsoft.com/office/powerpoint/2010/main" val="1736376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a:t>Deadlock Prevention</a:t>
            </a:r>
          </a:p>
        </p:txBody>
      </p:sp>
      <p:sp>
        <p:nvSpPr>
          <p:cNvPr id="47107" name="Content Placeholder 2"/>
          <p:cNvSpPr>
            <a:spLocks noGrp="1"/>
          </p:cNvSpPr>
          <p:nvPr>
            <p:ph idx="1"/>
          </p:nvPr>
        </p:nvSpPr>
        <p:spPr/>
        <p:txBody>
          <a:bodyPr/>
          <a:lstStyle/>
          <a:p>
            <a:r>
              <a:rPr lang="en-IN"/>
              <a:t>Break one of the four must conditions of deadlock</a:t>
            </a:r>
          </a:p>
          <a:p>
            <a:r>
              <a:rPr lang="en-IN"/>
              <a:t>Attacking Mutual Exclusion</a:t>
            </a:r>
          </a:p>
          <a:p>
            <a:pPr lvl="1"/>
            <a:r>
              <a:rPr lang="en-IN"/>
              <a:t>Spooling printer using daemon process so deadlock problem will be converted to synchronisation problem and handled via semaphore</a:t>
            </a:r>
          </a:p>
          <a:p>
            <a:pPr lvl="1"/>
            <a:endParaRPr lang="en-IN"/>
          </a:p>
        </p:txBody>
      </p:sp>
    </p:spTree>
    <p:extLst>
      <p:ext uri="{BB962C8B-B14F-4D97-AF65-F5344CB8AC3E}">
        <p14:creationId xmlns:p14="http://schemas.microsoft.com/office/powerpoint/2010/main" val="3965989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a:t>Continued….</a:t>
            </a:r>
          </a:p>
        </p:txBody>
      </p:sp>
      <p:sp>
        <p:nvSpPr>
          <p:cNvPr id="48131" name="Content Placeholder 2"/>
          <p:cNvSpPr>
            <a:spLocks noGrp="1"/>
          </p:cNvSpPr>
          <p:nvPr>
            <p:ph idx="1"/>
          </p:nvPr>
        </p:nvSpPr>
        <p:spPr/>
        <p:txBody>
          <a:bodyPr/>
          <a:lstStyle/>
          <a:p>
            <a:r>
              <a:rPr lang="en-IN"/>
              <a:t>Attacking Hold &amp; Wait</a:t>
            </a:r>
          </a:p>
          <a:p>
            <a:pPr lvl="1"/>
            <a:r>
              <a:rPr lang="en-IN"/>
              <a:t>Identifying all resources before the program execution</a:t>
            </a:r>
          </a:p>
          <a:p>
            <a:pPr lvl="1"/>
            <a:r>
              <a:rPr lang="en-IN"/>
              <a:t>No optimal use of resource</a:t>
            </a:r>
          </a:p>
          <a:p>
            <a:r>
              <a:rPr lang="en-IN"/>
              <a:t>Attacking no pre-emption</a:t>
            </a:r>
          </a:p>
          <a:p>
            <a:pPr lvl="1"/>
            <a:r>
              <a:rPr lang="en-IN"/>
              <a:t>Resources can be virtualized to better handle deadlock with pre-emption</a:t>
            </a:r>
          </a:p>
          <a:p>
            <a:pPr lvl="1"/>
            <a:r>
              <a:rPr lang="en-IN"/>
              <a:t>Not all resources can be virtualized.</a:t>
            </a:r>
          </a:p>
        </p:txBody>
      </p:sp>
    </p:spTree>
    <p:extLst>
      <p:ext uri="{BB962C8B-B14F-4D97-AF65-F5344CB8AC3E}">
        <p14:creationId xmlns:p14="http://schemas.microsoft.com/office/powerpoint/2010/main" val="178289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a:xfrm>
            <a:off x="457200" y="1724025"/>
            <a:ext cx="3810000" cy="4981575"/>
          </a:xfrm>
        </p:spPr>
        <p:txBody>
          <a:bodyPr/>
          <a:lstStyle/>
          <a:p>
            <a:pPr>
              <a:defRPr/>
            </a:pPr>
            <a:r>
              <a:rPr lang="en-IN" sz="2000" dirty="0"/>
              <a:t>Sample</a:t>
            </a:r>
          </a:p>
          <a:p>
            <a:pPr marL="0" indent="0">
              <a:buFont typeface="Wingdings" pitchFamily="2" charset="2"/>
              <a:buNone/>
              <a:defRPr/>
            </a:pPr>
            <a:r>
              <a:rPr lang="en-IN" sz="2000" dirty="0"/>
              <a:t>P0</a:t>
            </a:r>
          </a:p>
          <a:p>
            <a:pPr marL="0" indent="0">
              <a:buFont typeface="Wingdings" pitchFamily="2" charset="2"/>
              <a:buNone/>
              <a:defRPr/>
            </a:pPr>
            <a:r>
              <a:rPr lang="en-IN" sz="2000" dirty="0"/>
              <a:t>{</a:t>
            </a:r>
          </a:p>
          <a:p>
            <a:pPr marL="0" indent="0">
              <a:buFont typeface="Wingdings" pitchFamily="2" charset="2"/>
              <a:buNone/>
              <a:defRPr/>
            </a:pPr>
            <a:r>
              <a:rPr lang="en-IN" sz="2000" dirty="0"/>
              <a:t>While(1)</a:t>
            </a:r>
          </a:p>
          <a:p>
            <a:pPr marL="0" indent="0">
              <a:buFont typeface="Wingdings" pitchFamily="2" charset="2"/>
              <a:buNone/>
              <a:defRPr/>
            </a:pPr>
            <a:r>
              <a:rPr lang="en-IN" sz="2000" dirty="0"/>
              <a:t>{</a:t>
            </a:r>
          </a:p>
          <a:p>
            <a:pPr marL="0" indent="0">
              <a:buFont typeface="Wingdings" pitchFamily="2" charset="2"/>
              <a:buNone/>
              <a:defRPr/>
            </a:pPr>
            <a:r>
              <a:rPr lang="en-IN" sz="2000" dirty="0"/>
              <a:t>Read lock variable</a:t>
            </a:r>
          </a:p>
          <a:p>
            <a:pPr marL="0" indent="0">
              <a:buFont typeface="Wingdings" pitchFamily="2" charset="2"/>
              <a:buNone/>
              <a:defRPr/>
            </a:pPr>
            <a:r>
              <a:rPr lang="en-IN" sz="2000" dirty="0"/>
              <a:t>If (lock==0)</a:t>
            </a:r>
          </a:p>
          <a:p>
            <a:pPr marL="0" indent="0">
              <a:buFont typeface="Wingdings" pitchFamily="2" charset="2"/>
              <a:buNone/>
              <a:defRPr/>
            </a:pPr>
            <a:r>
              <a:rPr lang="en-IN" sz="2000" dirty="0"/>
              <a:t>	{</a:t>
            </a:r>
          </a:p>
          <a:p>
            <a:pPr marL="0" indent="0">
              <a:buFont typeface="Wingdings" pitchFamily="2" charset="2"/>
              <a:buNone/>
              <a:defRPr/>
            </a:pPr>
            <a:r>
              <a:rPr lang="en-IN" sz="2000" dirty="0"/>
              <a:t>	 lock=1;</a:t>
            </a:r>
          </a:p>
          <a:p>
            <a:pPr marL="0" indent="0">
              <a:buFont typeface="Wingdings" pitchFamily="2" charset="2"/>
              <a:buNone/>
              <a:defRPr/>
            </a:pPr>
            <a:r>
              <a:rPr lang="en-IN" sz="2000" dirty="0"/>
              <a:t>	access CS();</a:t>
            </a:r>
          </a:p>
          <a:p>
            <a:pPr marL="0" indent="0">
              <a:buFont typeface="Wingdings" pitchFamily="2" charset="2"/>
              <a:buNone/>
              <a:defRPr/>
            </a:pPr>
            <a:r>
              <a:rPr lang="en-IN" sz="2000" dirty="0"/>
              <a:t>	lock=0;</a:t>
            </a:r>
          </a:p>
          <a:p>
            <a:pPr marL="0" indent="0">
              <a:buFont typeface="Wingdings" pitchFamily="2" charset="2"/>
              <a:buNone/>
              <a:defRPr/>
            </a:pPr>
            <a:r>
              <a:rPr lang="en-IN" sz="2000" dirty="0"/>
              <a:t>	</a:t>
            </a:r>
            <a:r>
              <a:rPr lang="en-IN" sz="2000" dirty="0" err="1"/>
              <a:t>nonCS</a:t>
            </a:r>
            <a:r>
              <a:rPr lang="en-IN" sz="2000" dirty="0"/>
              <a:t>();</a:t>
            </a:r>
          </a:p>
          <a:p>
            <a:pPr marL="0" indent="0">
              <a:buFont typeface="Wingdings" pitchFamily="2" charset="2"/>
              <a:buNone/>
              <a:defRPr/>
            </a:pPr>
            <a:r>
              <a:rPr lang="en-IN" sz="2000" dirty="0"/>
              <a:t>	}</a:t>
            </a:r>
          </a:p>
          <a:p>
            <a:pPr marL="0" indent="0">
              <a:buFont typeface="Wingdings" pitchFamily="2" charset="2"/>
              <a:buNone/>
              <a:defRPr/>
            </a:pPr>
            <a:r>
              <a:rPr lang="en-IN" sz="2000" dirty="0"/>
              <a:t>}</a:t>
            </a:r>
          </a:p>
          <a:p>
            <a:pPr lvl="1">
              <a:defRPr/>
            </a:pPr>
            <a:endParaRPr lang="en-IN" dirty="0"/>
          </a:p>
          <a:p>
            <a:pPr>
              <a:defRPr/>
            </a:pPr>
            <a:endParaRPr lang="en-IN" dirty="0"/>
          </a:p>
          <a:p>
            <a:pPr lvl="1">
              <a:defRPr/>
            </a:pPr>
            <a:endParaRPr lang="en-IN" dirty="0"/>
          </a:p>
          <a:p>
            <a:pPr lvl="1">
              <a:defRPr/>
            </a:pPr>
            <a:endParaRPr lang="en-IN" dirty="0"/>
          </a:p>
          <a:p>
            <a:pPr lvl="1">
              <a:defRPr/>
            </a:pPr>
            <a:endParaRPr lang="en-IN" dirty="0"/>
          </a:p>
        </p:txBody>
      </p:sp>
      <p:sp>
        <p:nvSpPr>
          <p:cNvPr id="4" name="Content Placeholder 2"/>
          <p:cNvSpPr txBox="1">
            <a:spLocks/>
          </p:cNvSpPr>
          <p:nvPr/>
        </p:nvSpPr>
        <p:spPr bwMode="auto">
          <a:xfrm>
            <a:off x="4876800" y="1752600"/>
            <a:ext cx="388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Font typeface="Wingdings" pitchFamily="2" charset="2"/>
              <a:buNone/>
              <a:defRPr/>
            </a:pPr>
            <a:endParaRPr lang="en-IN" sz="2000" dirty="0"/>
          </a:p>
          <a:p>
            <a:pPr marL="0" indent="0">
              <a:buFont typeface="Wingdings" pitchFamily="2" charset="2"/>
              <a:buNone/>
              <a:defRPr/>
            </a:pPr>
            <a:r>
              <a:rPr lang="en-IN" sz="2000" dirty="0"/>
              <a:t>P1</a:t>
            </a:r>
          </a:p>
          <a:p>
            <a:pPr marL="0" indent="0">
              <a:buFont typeface="Wingdings" pitchFamily="2" charset="2"/>
              <a:buNone/>
              <a:defRPr/>
            </a:pPr>
            <a:r>
              <a:rPr lang="en-IN" sz="2000" dirty="0"/>
              <a:t>{</a:t>
            </a:r>
          </a:p>
          <a:p>
            <a:pPr marL="0" indent="0">
              <a:buFont typeface="Wingdings" pitchFamily="2" charset="2"/>
              <a:buNone/>
              <a:defRPr/>
            </a:pPr>
            <a:r>
              <a:rPr lang="en-IN" sz="2000" dirty="0"/>
              <a:t>While(1)</a:t>
            </a:r>
          </a:p>
          <a:p>
            <a:pPr marL="0" indent="0">
              <a:buFont typeface="Wingdings" pitchFamily="2" charset="2"/>
              <a:buNone/>
              <a:defRPr/>
            </a:pPr>
            <a:r>
              <a:rPr lang="en-IN" sz="2000" dirty="0"/>
              <a:t>{</a:t>
            </a:r>
          </a:p>
          <a:p>
            <a:pPr marL="0" indent="0">
              <a:buFont typeface="Wingdings" pitchFamily="2" charset="2"/>
              <a:buNone/>
              <a:defRPr/>
            </a:pPr>
            <a:r>
              <a:rPr lang="en-IN" sz="2000" dirty="0"/>
              <a:t>Read lock variable</a:t>
            </a:r>
          </a:p>
          <a:p>
            <a:pPr marL="0" indent="0">
              <a:buFont typeface="Wingdings" pitchFamily="2" charset="2"/>
              <a:buNone/>
              <a:defRPr/>
            </a:pPr>
            <a:r>
              <a:rPr lang="en-IN" sz="2000" dirty="0"/>
              <a:t>If (lock==0)</a:t>
            </a:r>
          </a:p>
          <a:p>
            <a:pPr marL="0" indent="0">
              <a:buFont typeface="Wingdings" pitchFamily="2" charset="2"/>
              <a:buNone/>
              <a:defRPr/>
            </a:pPr>
            <a:r>
              <a:rPr lang="en-IN" sz="2000" dirty="0"/>
              <a:t>	{</a:t>
            </a:r>
          </a:p>
          <a:p>
            <a:pPr marL="0" indent="0">
              <a:buFont typeface="Wingdings" pitchFamily="2" charset="2"/>
              <a:buNone/>
              <a:defRPr/>
            </a:pPr>
            <a:r>
              <a:rPr lang="en-IN" sz="2000" dirty="0"/>
              <a:t>	lock=1;</a:t>
            </a:r>
          </a:p>
          <a:p>
            <a:pPr marL="0" indent="0">
              <a:buFont typeface="Wingdings" pitchFamily="2" charset="2"/>
              <a:buNone/>
              <a:defRPr/>
            </a:pPr>
            <a:r>
              <a:rPr lang="en-IN" sz="2000" dirty="0"/>
              <a:t>	access CS();</a:t>
            </a:r>
          </a:p>
          <a:p>
            <a:pPr marL="0" indent="0">
              <a:buFont typeface="Wingdings" pitchFamily="2" charset="2"/>
              <a:buNone/>
              <a:defRPr/>
            </a:pPr>
            <a:r>
              <a:rPr lang="en-IN" sz="2000" dirty="0"/>
              <a:t>	lock=0;</a:t>
            </a:r>
          </a:p>
          <a:p>
            <a:pPr marL="0" indent="0">
              <a:buFont typeface="Wingdings" pitchFamily="2" charset="2"/>
              <a:buNone/>
              <a:defRPr/>
            </a:pPr>
            <a:r>
              <a:rPr lang="en-IN" sz="2000" dirty="0"/>
              <a:t>	</a:t>
            </a:r>
            <a:r>
              <a:rPr lang="en-IN" sz="2000" dirty="0" err="1"/>
              <a:t>nonCS</a:t>
            </a:r>
            <a:r>
              <a:rPr lang="en-IN" sz="2000" dirty="0"/>
              <a:t>();</a:t>
            </a:r>
          </a:p>
          <a:p>
            <a:pPr marL="0" indent="0">
              <a:buFont typeface="Wingdings" pitchFamily="2" charset="2"/>
              <a:buNone/>
              <a:defRPr/>
            </a:pPr>
            <a:r>
              <a:rPr lang="en-IN" sz="2000" dirty="0"/>
              <a:t>	}</a:t>
            </a:r>
          </a:p>
          <a:p>
            <a:pPr marL="0" indent="0">
              <a:buFont typeface="Wingdings" pitchFamily="2" charset="2"/>
              <a:buNone/>
              <a:defRPr/>
            </a:pPr>
            <a:r>
              <a:rPr lang="en-IN" sz="2000" dirty="0"/>
              <a:t>}</a:t>
            </a:r>
          </a:p>
          <a:p>
            <a:pPr lvl="1">
              <a:defRPr/>
            </a:pPr>
            <a:endParaRPr lang="en-IN" dirty="0"/>
          </a:p>
          <a:p>
            <a:pPr>
              <a:defRPr/>
            </a:pPr>
            <a:endParaRPr lang="en-IN" dirty="0"/>
          </a:p>
          <a:p>
            <a:pPr lvl="1">
              <a:defRPr/>
            </a:pPr>
            <a:endParaRPr lang="en-IN" dirty="0"/>
          </a:p>
          <a:p>
            <a:pPr lvl="1">
              <a:defRPr/>
            </a:pPr>
            <a:endParaRPr lang="en-IN" dirty="0"/>
          </a:p>
          <a:p>
            <a:pPr lvl="1">
              <a:defRPr/>
            </a:pP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IN"/>
              <a:t>Continued….</a:t>
            </a:r>
          </a:p>
        </p:txBody>
      </p:sp>
      <p:sp>
        <p:nvSpPr>
          <p:cNvPr id="49155" name="Content Placeholder 2"/>
          <p:cNvSpPr>
            <a:spLocks noGrp="1"/>
          </p:cNvSpPr>
          <p:nvPr>
            <p:ph idx="1"/>
          </p:nvPr>
        </p:nvSpPr>
        <p:spPr/>
        <p:txBody>
          <a:bodyPr/>
          <a:lstStyle/>
          <a:p>
            <a:r>
              <a:rPr lang="en-IN"/>
              <a:t>Attacking circular wait</a:t>
            </a:r>
          </a:p>
          <a:p>
            <a:pPr lvl="1"/>
            <a:r>
              <a:rPr lang="en-IN"/>
              <a:t>Release a resource before holding another one.</a:t>
            </a:r>
          </a:p>
          <a:p>
            <a:pPr lvl="1"/>
            <a:r>
              <a:rPr lang="en-IN"/>
              <a:t>Provide global numbering of all resources.</a:t>
            </a:r>
          </a:p>
          <a:p>
            <a:pPr lvl="1"/>
            <a:r>
              <a:rPr lang="en-IN"/>
              <a:t>Process can request all resources but only in numerical order.</a:t>
            </a:r>
          </a:p>
        </p:txBody>
      </p:sp>
    </p:spTree>
    <p:extLst>
      <p:ext uri="{BB962C8B-B14F-4D97-AF65-F5344CB8AC3E}">
        <p14:creationId xmlns:p14="http://schemas.microsoft.com/office/powerpoint/2010/main" val="655387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1371600"/>
            <a:ext cx="8229600" cy="2057400"/>
          </a:xfrm>
        </p:spPr>
        <p:txBody>
          <a:bodyPr/>
          <a:lstStyle/>
          <a:p>
            <a:r>
              <a:rPr lang="en-IN" dirty="0"/>
              <a:t>Inter-Process Communication</a:t>
            </a:r>
          </a:p>
        </p:txBody>
      </p:sp>
      <p:sp>
        <p:nvSpPr>
          <p:cNvPr id="3075"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71461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a:t>IPC Ports</a:t>
            </a:r>
          </a:p>
        </p:txBody>
      </p:sp>
      <p:sp>
        <p:nvSpPr>
          <p:cNvPr id="4099" name="Content Placeholder 2"/>
          <p:cNvSpPr>
            <a:spLocks noGrp="1"/>
          </p:cNvSpPr>
          <p:nvPr>
            <p:ph idx="1"/>
          </p:nvPr>
        </p:nvSpPr>
        <p:spPr/>
        <p:txBody>
          <a:bodyPr/>
          <a:lstStyle/>
          <a:p>
            <a:r>
              <a:rPr lang="en-IN"/>
              <a:t>Ports allow multiple outstanding messages</a:t>
            </a:r>
          </a:p>
          <a:p>
            <a:r>
              <a:rPr lang="en-IN"/>
              <a:t>Processes accessing them are blocked until requests can be satisfied.</a:t>
            </a:r>
          </a:p>
          <a:p>
            <a:r>
              <a:rPr lang="en-IN"/>
              <a:t>Each port is configured to hold up to a specified number of messages</a:t>
            </a:r>
          </a:p>
          <a:p>
            <a:r>
              <a:rPr lang="en-IN"/>
              <a:t>Each message occupies a 32-bit word</a:t>
            </a:r>
          </a:p>
        </p:txBody>
      </p:sp>
    </p:spTree>
    <p:extLst>
      <p:ext uri="{BB962C8B-B14F-4D97-AF65-F5344CB8AC3E}">
        <p14:creationId xmlns:p14="http://schemas.microsoft.com/office/powerpoint/2010/main" val="383864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N"/>
              <a:t>Synchronous message passing</a:t>
            </a:r>
          </a:p>
        </p:txBody>
      </p:sp>
      <p:sp>
        <p:nvSpPr>
          <p:cNvPr id="5123" name="Content Placeholder 2"/>
          <p:cNvSpPr>
            <a:spLocks noGrp="1"/>
          </p:cNvSpPr>
          <p:nvPr>
            <p:ph idx="1"/>
          </p:nvPr>
        </p:nvSpPr>
        <p:spPr/>
        <p:txBody>
          <a:bodyPr/>
          <a:lstStyle/>
          <a:p>
            <a:r>
              <a:rPr lang="en-IN"/>
              <a:t>Both message sending and receiving are synchronous.</a:t>
            </a:r>
          </a:p>
          <a:p>
            <a:r>
              <a:rPr lang="en-IN"/>
              <a:t>As long as space remains in a port, a sender can deposit a message with no delay.</a:t>
            </a:r>
          </a:p>
          <a:p>
            <a:r>
              <a:rPr lang="en-IN"/>
              <a:t>Once a port becomes full, however, each sending process is blocked until a message has been removed and space becomes available.</a:t>
            </a:r>
          </a:p>
        </p:txBody>
      </p:sp>
    </p:spTree>
    <p:extLst>
      <p:ext uri="{BB962C8B-B14F-4D97-AF65-F5344CB8AC3E}">
        <p14:creationId xmlns:p14="http://schemas.microsoft.com/office/powerpoint/2010/main" val="174700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a:t>Implementation of PORTS</a:t>
            </a:r>
          </a:p>
        </p:txBody>
      </p:sp>
      <p:sp>
        <p:nvSpPr>
          <p:cNvPr id="6147" name="Content Placeholder 2"/>
          <p:cNvSpPr>
            <a:spLocks noGrp="1"/>
          </p:cNvSpPr>
          <p:nvPr>
            <p:ph idx="1"/>
          </p:nvPr>
        </p:nvSpPr>
        <p:spPr/>
        <p:txBody>
          <a:bodyPr/>
          <a:lstStyle/>
          <a:p>
            <a:r>
              <a:rPr lang="en-IN"/>
              <a:t>Each port consists of a queue to hold messages and two semaphores.</a:t>
            </a:r>
          </a:p>
          <a:p>
            <a:r>
              <a:rPr lang="en-IN"/>
              <a:t>One of the semaphores controls producers, blocking any process that attempts to add messages to a full port.</a:t>
            </a:r>
          </a:p>
          <a:p>
            <a:r>
              <a:rPr lang="en-IN"/>
              <a:t>The other semaphore controls consumers, blocking any process that attempts to remove a message from an empty port.</a:t>
            </a:r>
          </a:p>
        </p:txBody>
      </p:sp>
    </p:spTree>
    <p:extLst>
      <p:ext uri="{BB962C8B-B14F-4D97-AF65-F5344CB8AC3E}">
        <p14:creationId xmlns:p14="http://schemas.microsoft.com/office/powerpoint/2010/main" val="3653888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t>Continued….</a:t>
            </a:r>
          </a:p>
        </p:txBody>
      </p:sp>
      <p:sp>
        <p:nvSpPr>
          <p:cNvPr id="7171" name="Content Placeholder 2"/>
          <p:cNvSpPr>
            <a:spLocks noGrp="1"/>
          </p:cNvSpPr>
          <p:nvPr>
            <p:ph idx="1"/>
          </p:nvPr>
        </p:nvSpPr>
        <p:spPr/>
        <p:txBody>
          <a:bodyPr/>
          <a:lstStyle/>
          <a:p>
            <a:r>
              <a:rPr lang="en-IN"/>
              <a:t>Because ports can be created dynamically, it is impossible to know the total count of items that will be en-queued at all ports at any given time</a:t>
            </a:r>
          </a:p>
          <a:p>
            <a:r>
              <a:rPr lang="en-IN"/>
              <a:t>Although each message is small (one word), the total space required for port queues must be limited to prevent the port functions from using all the free space.</a:t>
            </a:r>
          </a:p>
        </p:txBody>
      </p:sp>
    </p:spTree>
    <p:extLst>
      <p:ext uri="{BB962C8B-B14F-4D97-AF65-F5344CB8AC3E}">
        <p14:creationId xmlns:p14="http://schemas.microsoft.com/office/powerpoint/2010/main" val="149003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a:t>Continued…</a:t>
            </a:r>
          </a:p>
        </p:txBody>
      </p:sp>
      <p:sp>
        <p:nvSpPr>
          <p:cNvPr id="8195" name="Content Placeholder 2"/>
          <p:cNvSpPr>
            <a:spLocks noGrp="1"/>
          </p:cNvSpPr>
          <p:nvPr>
            <p:ph idx="1"/>
          </p:nvPr>
        </p:nvSpPr>
        <p:spPr/>
        <p:txBody>
          <a:bodyPr/>
          <a:lstStyle/>
          <a:p>
            <a:r>
              <a:rPr lang="en-IN"/>
              <a:t>To guarantee a limit on the total space used, the port functions allocate a fixed number of nodes to hold messages, and share the set among all ports</a:t>
            </a:r>
          </a:p>
          <a:p>
            <a:endParaRPr lang="en-IN"/>
          </a:p>
          <a:p>
            <a:r>
              <a:rPr lang="en-IN"/>
              <a:t>Port Table</a:t>
            </a:r>
          </a:p>
          <a:p>
            <a:endParaRPr lang="en-IN"/>
          </a:p>
          <a:p>
            <a:endParaRPr lang="en-IN"/>
          </a:p>
          <a:p>
            <a:endParaRPr lang="en-IN"/>
          </a:p>
        </p:txBody>
      </p:sp>
    </p:spTree>
    <p:extLst>
      <p:ext uri="{BB962C8B-B14F-4D97-AF65-F5344CB8AC3E}">
        <p14:creationId xmlns:p14="http://schemas.microsoft.com/office/powerpoint/2010/main" val="1429434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r>
              <a:rPr lang="en-IN"/>
              <a:t>		IPC in Unix</a:t>
            </a:r>
          </a:p>
        </p:txBody>
      </p:sp>
      <p:sp>
        <p:nvSpPr>
          <p:cNvPr id="9219"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2293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t>IPC Types</a:t>
            </a:r>
          </a:p>
        </p:txBody>
      </p:sp>
      <p:sp>
        <p:nvSpPr>
          <p:cNvPr id="10243" name="Content Placeholder 2"/>
          <p:cNvSpPr>
            <a:spLocks noGrp="1"/>
          </p:cNvSpPr>
          <p:nvPr>
            <p:ph idx="1"/>
          </p:nvPr>
        </p:nvSpPr>
        <p:spPr>
          <a:xfrm>
            <a:off x="457200" y="1828800"/>
            <a:ext cx="8229600" cy="4876800"/>
          </a:xfrm>
        </p:spPr>
        <p:txBody>
          <a:bodyPr/>
          <a:lstStyle/>
          <a:p>
            <a:r>
              <a:rPr lang="en-IN" sz="2800"/>
              <a:t>Process in same host</a:t>
            </a:r>
          </a:p>
          <a:p>
            <a:pPr lvl="1"/>
            <a:r>
              <a:rPr lang="en-IN"/>
              <a:t>Pipes</a:t>
            </a:r>
          </a:p>
          <a:p>
            <a:pPr lvl="2"/>
            <a:r>
              <a:rPr lang="en-IN" sz="2800"/>
              <a:t>Half Duplex</a:t>
            </a:r>
          </a:p>
          <a:p>
            <a:pPr lvl="2"/>
            <a:r>
              <a:rPr lang="en-IN" sz="2800"/>
              <a:t>Full Duplex</a:t>
            </a:r>
          </a:p>
          <a:p>
            <a:pPr lvl="2"/>
            <a:r>
              <a:rPr lang="en-IN" sz="2800"/>
              <a:t>Named Full Duplex</a:t>
            </a:r>
          </a:p>
          <a:p>
            <a:pPr lvl="1"/>
            <a:r>
              <a:rPr lang="en-IN"/>
              <a:t>FIFOs</a:t>
            </a:r>
          </a:p>
          <a:p>
            <a:pPr lvl="1"/>
            <a:r>
              <a:rPr lang="en-IN"/>
              <a:t>Message Queues</a:t>
            </a:r>
          </a:p>
          <a:p>
            <a:pPr lvl="1"/>
            <a:r>
              <a:rPr lang="en-IN"/>
              <a:t>Semaphores</a:t>
            </a:r>
          </a:p>
          <a:p>
            <a:pPr lvl="1"/>
            <a:r>
              <a:rPr lang="en-IN"/>
              <a:t>Shared memory</a:t>
            </a:r>
          </a:p>
        </p:txBody>
      </p:sp>
    </p:spTree>
    <p:extLst>
      <p:ext uri="{BB962C8B-B14F-4D97-AF65-F5344CB8AC3E}">
        <p14:creationId xmlns:p14="http://schemas.microsoft.com/office/powerpoint/2010/main" val="3811004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N"/>
              <a:t>IPC 	different hosts</a:t>
            </a:r>
          </a:p>
        </p:txBody>
      </p:sp>
      <p:sp>
        <p:nvSpPr>
          <p:cNvPr id="11267" name="Content Placeholder 2"/>
          <p:cNvSpPr>
            <a:spLocks noGrp="1"/>
          </p:cNvSpPr>
          <p:nvPr>
            <p:ph idx="1"/>
          </p:nvPr>
        </p:nvSpPr>
        <p:spPr/>
        <p:txBody>
          <a:bodyPr/>
          <a:lstStyle/>
          <a:p>
            <a:r>
              <a:rPr lang="en-IN"/>
              <a:t>Sockets</a:t>
            </a:r>
          </a:p>
          <a:p>
            <a:endParaRPr lang="en-IN"/>
          </a:p>
          <a:p>
            <a:r>
              <a:rPr lang="en-IN"/>
              <a:t>Streams</a:t>
            </a:r>
          </a:p>
          <a:p>
            <a:endParaRPr lang="en-IN"/>
          </a:p>
        </p:txBody>
      </p:sp>
    </p:spTree>
    <p:extLst>
      <p:ext uri="{BB962C8B-B14F-4D97-AF65-F5344CB8AC3E}">
        <p14:creationId xmlns:p14="http://schemas.microsoft.com/office/powerpoint/2010/main" val="69404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IN"/>
              <a:t>Continued…</a:t>
            </a:r>
          </a:p>
        </p:txBody>
      </p:sp>
      <p:sp>
        <p:nvSpPr>
          <p:cNvPr id="84995" name="Content Placeholder 2"/>
          <p:cNvSpPr>
            <a:spLocks noGrp="1"/>
          </p:cNvSpPr>
          <p:nvPr>
            <p:ph idx="1"/>
          </p:nvPr>
        </p:nvSpPr>
        <p:spPr/>
        <p:txBody>
          <a:bodyPr/>
          <a:lstStyle/>
          <a:p>
            <a:r>
              <a:rPr lang="en-IN"/>
              <a:t>Problems with lock variables</a:t>
            </a:r>
          </a:p>
          <a:p>
            <a:pPr lvl="2"/>
            <a:r>
              <a:rPr lang="en-IN"/>
              <a:t>The lock itself is a shared memory that could result in race condition</a:t>
            </a:r>
          </a:p>
          <a:p>
            <a:pPr lvl="2"/>
            <a:r>
              <a:rPr lang="en-IN"/>
              <a:t>There is a possibility both the process can be in CS at the same time</a:t>
            </a:r>
          </a:p>
          <a:p>
            <a:pPr lvl="2"/>
            <a:endParaRPr lang="en-IN"/>
          </a:p>
          <a:p>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N"/>
              <a:t>Pipes</a:t>
            </a:r>
          </a:p>
        </p:txBody>
      </p:sp>
      <p:sp>
        <p:nvSpPr>
          <p:cNvPr id="12291" name="Content Placeholder 2"/>
          <p:cNvSpPr>
            <a:spLocks noGrp="1"/>
          </p:cNvSpPr>
          <p:nvPr>
            <p:ph idx="1"/>
          </p:nvPr>
        </p:nvSpPr>
        <p:spPr>
          <a:xfrm>
            <a:off x="457200" y="1828800"/>
            <a:ext cx="8305800" cy="4724400"/>
          </a:xfrm>
        </p:spPr>
        <p:txBody>
          <a:bodyPr/>
          <a:lstStyle/>
          <a:p>
            <a:r>
              <a:rPr lang="en-IN"/>
              <a:t>Pipes are the oldest form of UNIX System IPC and are provided by all UNIX systems</a:t>
            </a:r>
          </a:p>
          <a:p>
            <a:endParaRPr lang="en-IN"/>
          </a:p>
          <a:p>
            <a:r>
              <a:rPr lang="en-IN"/>
              <a:t>Pipes can be used only between processes that have a common ancestor</a:t>
            </a:r>
          </a:p>
          <a:p>
            <a:endParaRPr lang="en-IN"/>
          </a:p>
          <a:p>
            <a:r>
              <a:rPr lang="en-IN"/>
              <a:t>Normally, a pipe is created by a process, that process calls fork, and the pipe is used between the parent and the child</a:t>
            </a:r>
          </a:p>
        </p:txBody>
      </p:sp>
    </p:spTree>
    <p:extLst>
      <p:ext uri="{BB962C8B-B14F-4D97-AF65-F5344CB8AC3E}">
        <p14:creationId xmlns:p14="http://schemas.microsoft.com/office/powerpoint/2010/main" val="3962695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Every time you type a sequence of commands in a pipeline for the shell to execute, the shell creates a separate process for each command and links the standard output of one to the standard in</a:t>
            </a:r>
          </a:p>
          <a:p>
            <a:pPr>
              <a:defRPr/>
            </a:pPr>
            <a:r>
              <a:rPr lang="en-IN" dirty="0"/>
              <a:t>A pipe is created by calling the pipe function.</a:t>
            </a:r>
          </a:p>
          <a:p>
            <a:pPr marL="0" indent="0">
              <a:buFont typeface="Wingdings" pitchFamily="2" charset="2"/>
              <a:buNone/>
              <a:defRPr/>
            </a:pPr>
            <a:r>
              <a:rPr lang="en-IN" dirty="0"/>
              <a:t>	</a:t>
            </a:r>
          </a:p>
        </p:txBody>
      </p:sp>
    </p:spTree>
    <p:extLst>
      <p:ext uri="{BB962C8B-B14F-4D97-AF65-F5344CB8AC3E}">
        <p14:creationId xmlns:p14="http://schemas.microsoft.com/office/powerpoint/2010/main" val="1354239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a:t>Continued…</a:t>
            </a:r>
          </a:p>
        </p:txBody>
      </p:sp>
      <p:sp>
        <p:nvSpPr>
          <p:cNvPr id="14339" name="Content Placeholder 2"/>
          <p:cNvSpPr>
            <a:spLocks noGrp="1"/>
          </p:cNvSpPr>
          <p:nvPr>
            <p:ph idx="1"/>
          </p:nvPr>
        </p:nvSpPr>
        <p:spPr/>
        <p:txBody>
          <a:bodyPr/>
          <a:lstStyle/>
          <a:p>
            <a:r>
              <a:rPr lang="en-IN"/>
              <a:t>#include &lt;unistd.h&gt; </a:t>
            </a:r>
          </a:p>
          <a:p>
            <a:r>
              <a:rPr lang="en-IN"/>
              <a:t>int pipe(int filedes[2]); </a:t>
            </a:r>
          </a:p>
          <a:p>
            <a:r>
              <a:rPr lang="en-IN"/>
              <a:t>Two file descriptors are returned through the filedes argument: filedes[0] is open for reading, and filedes[1] is open for writing. The output of filedes[1] is the input for filedes[0].</a:t>
            </a:r>
          </a:p>
        </p:txBody>
      </p:sp>
    </p:spTree>
    <p:extLst>
      <p:ext uri="{BB962C8B-B14F-4D97-AF65-F5344CB8AC3E}">
        <p14:creationId xmlns:p14="http://schemas.microsoft.com/office/powerpoint/2010/main" val="39872347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a:t>Continued…</a:t>
            </a:r>
          </a:p>
        </p:txBody>
      </p:sp>
      <p:sp>
        <p:nvSpPr>
          <p:cNvPr id="15363" name="Content Placeholder 2"/>
          <p:cNvSpPr>
            <a:spLocks noGrp="1"/>
          </p:cNvSpPr>
          <p:nvPr>
            <p:ph idx="1"/>
          </p:nvPr>
        </p:nvSpPr>
        <p:spPr/>
        <p:txBody>
          <a:bodyPr/>
          <a:lstStyle/>
          <a:p>
            <a:r>
              <a:rPr lang="en-IN"/>
              <a:t>When one end of a pipe is closed, the following two rules apply</a:t>
            </a:r>
          </a:p>
          <a:p>
            <a:pPr lvl="1"/>
            <a:r>
              <a:rPr lang="en-IN"/>
              <a:t>If we read from a pipe whose write end has been closed, read returns 0 to indicate an end of file after all the data has been read. </a:t>
            </a:r>
          </a:p>
          <a:p>
            <a:pPr lvl="1"/>
            <a:r>
              <a:rPr lang="en-IN"/>
              <a:t>If we write to a pipe whose read end has been closed, the signal SIGPIPE is generated</a:t>
            </a:r>
          </a:p>
          <a:p>
            <a:pPr lvl="1"/>
            <a:r>
              <a:rPr lang="en-IN"/>
              <a:t>If we either ignore the signal or catch it and return from the signal handler, write returns 1 with errno set to EPIPE.</a:t>
            </a:r>
          </a:p>
        </p:txBody>
      </p:sp>
    </p:spTree>
    <p:extLst>
      <p:ext uri="{BB962C8B-B14F-4D97-AF65-F5344CB8AC3E}">
        <p14:creationId xmlns:p14="http://schemas.microsoft.com/office/powerpoint/2010/main" val="3398039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a:t>POPEN() &amp; PCLOSE()</a:t>
            </a:r>
          </a:p>
        </p:txBody>
      </p:sp>
      <p:sp>
        <p:nvSpPr>
          <p:cNvPr id="16387" name="Content Placeholder 2"/>
          <p:cNvSpPr>
            <a:spLocks noGrp="1"/>
          </p:cNvSpPr>
          <p:nvPr>
            <p:ph idx="1"/>
          </p:nvPr>
        </p:nvSpPr>
        <p:spPr/>
        <p:txBody>
          <a:bodyPr/>
          <a:lstStyle/>
          <a:p>
            <a:r>
              <a:rPr lang="en-IN"/>
              <a:t>Creating a pipe, </a:t>
            </a:r>
          </a:p>
          <a:p>
            <a:r>
              <a:rPr lang="en-IN"/>
              <a:t>Forking a child, </a:t>
            </a:r>
          </a:p>
          <a:p>
            <a:r>
              <a:rPr lang="en-IN"/>
              <a:t>Closing the unused ends of the pipe, </a:t>
            </a:r>
          </a:p>
          <a:p>
            <a:r>
              <a:rPr lang="en-IN"/>
              <a:t>Executing a shell to run the command, and waiting for the command to terminate</a:t>
            </a:r>
          </a:p>
        </p:txBody>
      </p:sp>
    </p:spTree>
    <p:extLst>
      <p:ext uri="{BB962C8B-B14F-4D97-AF65-F5344CB8AC3E}">
        <p14:creationId xmlns:p14="http://schemas.microsoft.com/office/powerpoint/2010/main" val="32627237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7181-78CC-6BB7-8923-6DC019544184}"/>
              </a:ext>
            </a:extLst>
          </p:cNvPr>
          <p:cNvSpPr>
            <a:spLocks noGrp="1"/>
          </p:cNvSpPr>
          <p:nvPr>
            <p:ph type="title"/>
          </p:nvPr>
        </p:nvSpPr>
        <p:spPr/>
        <p:txBody>
          <a:bodyPr/>
          <a:lstStyle/>
          <a:p>
            <a:r>
              <a:rPr lang="en-IN" dirty="0"/>
              <a:t>Sample</a:t>
            </a:r>
          </a:p>
        </p:txBody>
      </p:sp>
      <p:sp>
        <p:nvSpPr>
          <p:cNvPr id="3" name="Content Placeholder 2">
            <a:extLst>
              <a:ext uri="{FF2B5EF4-FFF2-40B4-BE49-F238E27FC236}">
                <a16:creationId xmlns:a16="http://schemas.microsoft.com/office/drawing/2014/main" id="{0C7AD686-1C70-2519-0225-8DBC8887DC8F}"/>
              </a:ext>
            </a:extLst>
          </p:cNvPr>
          <p:cNvSpPr>
            <a:spLocks noGrp="1"/>
          </p:cNvSpPr>
          <p:nvPr>
            <p:ph idx="1"/>
          </p:nvPr>
        </p:nvSpPr>
        <p:spPr>
          <a:xfrm>
            <a:off x="457200" y="1828800"/>
            <a:ext cx="3962400" cy="4302125"/>
          </a:xfrm>
        </p:spPr>
        <p:txBody>
          <a:bodyPr/>
          <a:lstStyle/>
          <a:p>
            <a:pPr marL="0" indent="0">
              <a:spcBef>
                <a:spcPts val="0"/>
              </a:spcBef>
              <a:buNone/>
            </a:pPr>
            <a:r>
              <a:rPr lang="en-IN" dirty="0"/>
              <a:t> </a:t>
            </a:r>
            <a:r>
              <a:rPr lang="en-IN" sz="1600" dirty="0"/>
              <a:t> #include &lt;</a:t>
            </a:r>
            <a:r>
              <a:rPr lang="en-IN" sz="1600" dirty="0" err="1"/>
              <a:t>stdio.h</a:t>
            </a:r>
            <a:r>
              <a:rPr lang="en-IN" sz="1600" dirty="0"/>
              <a:t>&gt;</a:t>
            </a:r>
          </a:p>
          <a:p>
            <a:pPr marL="0" indent="0">
              <a:spcBef>
                <a:spcPts val="0"/>
              </a:spcBef>
              <a:buNone/>
            </a:pPr>
            <a:r>
              <a:rPr lang="en-IN" sz="1600" dirty="0"/>
              <a:t>        #include &lt;</a:t>
            </a:r>
            <a:r>
              <a:rPr lang="en-IN" sz="1600" dirty="0" err="1"/>
              <a:t>unistd.h</a:t>
            </a:r>
            <a:r>
              <a:rPr lang="en-IN" sz="1600" dirty="0"/>
              <a:t>&gt;</a:t>
            </a:r>
          </a:p>
          <a:p>
            <a:pPr marL="0" indent="0">
              <a:spcBef>
                <a:spcPts val="0"/>
              </a:spcBef>
              <a:buNone/>
            </a:pPr>
            <a:r>
              <a:rPr lang="en-IN" sz="1600" dirty="0"/>
              <a:t>        #include &lt;sys/</a:t>
            </a:r>
            <a:r>
              <a:rPr lang="en-IN" sz="1600" dirty="0" err="1"/>
              <a:t>types.h</a:t>
            </a:r>
            <a:r>
              <a:rPr lang="en-IN" sz="1600" dirty="0"/>
              <a:t>&gt;</a:t>
            </a:r>
          </a:p>
          <a:p>
            <a:pPr marL="0" indent="0">
              <a:spcBef>
                <a:spcPts val="0"/>
              </a:spcBef>
              <a:buNone/>
            </a:pPr>
            <a:endParaRPr lang="en-IN" sz="1600" dirty="0"/>
          </a:p>
          <a:p>
            <a:pPr marL="0" indent="0">
              <a:spcBef>
                <a:spcPts val="0"/>
              </a:spcBef>
              <a:buNone/>
            </a:pPr>
            <a:r>
              <a:rPr lang="en-IN" sz="1600" dirty="0"/>
              <a:t>        main()</a:t>
            </a:r>
          </a:p>
          <a:p>
            <a:pPr marL="0" indent="0">
              <a:spcBef>
                <a:spcPts val="0"/>
              </a:spcBef>
              <a:buNone/>
            </a:pPr>
            <a:r>
              <a:rPr lang="en-IN" sz="1600" dirty="0"/>
              <a:t>        {</a:t>
            </a:r>
          </a:p>
          <a:p>
            <a:pPr marL="0" indent="0">
              <a:spcBef>
                <a:spcPts val="0"/>
              </a:spcBef>
              <a:buNone/>
            </a:pPr>
            <a:r>
              <a:rPr lang="en-IN" sz="1600" dirty="0"/>
              <a:t>                int     </a:t>
            </a:r>
            <a:r>
              <a:rPr lang="en-IN" sz="1600" dirty="0" err="1"/>
              <a:t>fd</a:t>
            </a:r>
            <a:r>
              <a:rPr lang="en-IN" sz="1600" dirty="0"/>
              <a:t>[2];</a:t>
            </a:r>
          </a:p>
          <a:p>
            <a:pPr marL="0" indent="0">
              <a:spcBef>
                <a:spcPts val="0"/>
              </a:spcBef>
              <a:buNone/>
            </a:pPr>
            <a:r>
              <a:rPr lang="en-IN" sz="1600" dirty="0"/>
              <a:t>                </a:t>
            </a:r>
            <a:r>
              <a:rPr lang="en-IN" sz="1600" dirty="0" err="1"/>
              <a:t>pid_t</a:t>
            </a:r>
            <a:r>
              <a:rPr lang="en-IN" sz="1600" dirty="0"/>
              <a:t>   </a:t>
            </a:r>
            <a:r>
              <a:rPr lang="en-IN" sz="1600" dirty="0" err="1"/>
              <a:t>childpid</a:t>
            </a:r>
            <a:r>
              <a:rPr lang="en-IN" sz="1600" dirty="0"/>
              <a:t>;</a:t>
            </a:r>
          </a:p>
          <a:p>
            <a:pPr marL="0" indent="0">
              <a:spcBef>
                <a:spcPts val="0"/>
              </a:spcBef>
              <a:buNone/>
            </a:pPr>
            <a:endParaRPr lang="en-IN" sz="1600" dirty="0"/>
          </a:p>
          <a:p>
            <a:pPr marL="0" indent="0">
              <a:spcBef>
                <a:spcPts val="0"/>
              </a:spcBef>
              <a:buNone/>
            </a:pPr>
            <a:r>
              <a:rPr lang="en-IN" sz="1600" dirty="0"/>
              <a:t>                pipe(</a:t>
            </a:r>
            <a:r>
              <a:rPr lang="en-IN" sz="1600" dirty="0" err="1"/>
              <a:t>fd</a:t>
            </a:r>
            <a:r>
              <a:rPr lang="en-IN" sz="1600" dirty="0"/>
              <a:t>);</a:t>
            </a:r>
          </a:p>
          <a:p>
            <a:pPr marL="0" indent="0">
              <a:spcBef>
                <a:spcPts val="0"/>
              </a:spcBef>
              <a:buNone/>
            </a:pPr>
            <a:r>
              <a:rPr lang="en-IN" sz="1600" dirty="0"/>
              <a:t>        </a:t>
            </a:r>
          </a:p>
          <a:p>
            <a:pPr marL="0" indent="0">
              <a:spcBef>
                <a:spcPts val="0"/>
              </a:spcBef>
              <a:buNone/>
            </a:pPr>
            <a:r>
              <a:rPr lang="en-IN" sz="1600" dirty="0"/>
              <a:t>                if((</a:t>
            </a:r>
            <a:r>
              <a:rPr lang="en-IN" sz="1600" dirty="0" err="1"/>
              <a:t>childpid</a:t>
            </a:r>
            <a:r>
              <a:rPr lang="en-IN" sz="1600" dirty="0"/>
              <a:t> = fork()) == -1)</a:t>
            </a:r>
          </a:p>
          <a:p>
            <a:pPr marL="0" indent="0">
              <a:spcBef>
                <a:spcPts val="0"/>
              </a:spcBef>
              <a:buNone/>
            </a:pPr>
            <a:r>
              <a:rPr lang="en-IN" sz="1600" dirty="0"/>
              <a:t>                {</a:t>
            </a:r>
          </a:p>
          <a:p>
            <a:pPr marL="0" indent="0">
              <a:spcBef>
                <a:spcPts val="0"/>
              </a:spcBef>
              <a:buNone/>
            </a:pPr>
            <a:r>
              <a:rPr lang="en-IN" sz="1600" dirty="0"/>
              <a:t>                        </a:t>
            </a:r>
            <a:r>
              <a:rPr lang="en-IN" sz="1600" dirty="0" err="1"/>
              <a:t>perror</a:t>
            </a:r>
            <a:r>
              <a:rPr lang="en-IN" sz="1600" dirty="0"/>
              <a:t>("fork");</a:t>
            </a:r>
          </a:p>
          <a:p>
            <a:pPr marL="0" indent="0">
              <a:spcBef>
                <a:spcPts val="0"/>
              </a:spcBef>
              <a:buNone/>
            </a:pPr>
            <a:r>
              <a:rPr lang="en-IN" sz="1600" dirty="0"/>
              <a:t>                        exit(1);</a:t>
            </a:r>
          </a:p>
          <a:p>
            <a:pPr marL="0" indent="0">
              <a:spcBef>
                <a:spcPts val="0"/>
              </a:spcBef>
              <a:buNone/>
            </a:pPr>
            <a:r>
              <a:rPr lang="en-IN" sz="1600" dirty="0"/>
              <a:t>                }</a:t>
            </a:r>
          </a:p>
        </p:txBody>
      </p:sp>
      <p:sp>
        <p:nvSpPr>
          <p:cNvPr id="6" name="Content Placeholder 2">
            <a:extLst>
              <a:ext uri="{FF2B5EF4-FFF2-40B4-BE49-F238E27FC236}">
                <a16:creationId xmlns:a16="http://schemas.microsoft.com/office/drawing/2014/main" id="{F6FED398-8A7C-B3CC-4F67-432BC778A674}"/>
              </a:ext>
            </a:extLst>
          </p:cNvPr>
          <p:cNvSpPr txBox="1">
            <a:spLocks/>
          </p:cNvSpPr>
          <p:nvPr/>
        </p:nvSpPr>
        <p:spPr bwMode="auto">
          <a:xfrm>
            <a:off x="4953000" y="2022475"/>
            <a:ext cx="39624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spcBef>
                <a:spcPts val="0"/>
              </a:spcBef>
              <a:buFont typeface="Wingdings" pitchFamily="2" charset="2"/>
              <a:buNone/>
            </a:pPr>
            <a:r>
              <a:rPr lang="en-US" kern="0" dirty="0"/>
              <a:t> </a:t>
            </a:r>
            <a:r>
              <a:rPr lang="en-US" sz="1600" kern="0" dirty="0"/>
              <a:t>if(</a:t>
            </a:r>
            <a:r>
              <a:rPr lang="en-US" sz="1600" kern="0" dirty="0" err="1"/>
              <a:t>childpid</a:t>
            </a:r>
            <a:r>
              <a:rPr lang="en-US" sz="1600" kern="0" dirty="0"/>
              <a:t> == 0)</a:t>
            </a:r>
          </a:p>
          <a:p>
            <a:pPr marL="0" indent="0">
              <a:spcBef>
                <a:spcPts val="0"/>
              </a:spcBef>
              <a:buFont typeface="Wingdings" pitchFamily="2" charset="2"/>
              <a:buNone/>
            </a:pPr>
            <a:r>
              <a:rPr lang="en-US" sz="1600" kern="0" dirty="0"/>
              <a:t>                {</a:t>
            </a:r>
          </a:p>
          <a:p>
            <a:pPr marL="0" indent="0">
              <a:spcBef>
                <a:spcPts val="0"/>
              </a:spcBef>
              <a:buFont typeface="Wingdings" pitchFamily="2" charset="2"/>
              <a:buNone/>
            </a:pPr>
            <a:r>
              <a:rPr lang="en-US" sz="1600" kern="0" dirty="0"/>
              <a:t>	close(</a:t>
            </a:r>
            <a:r>
              <a:rPr lang="en-US" sz="1600" kern="0" dirty="0" err="1"/>
              <a:t>fd</a:t>
            </a:r>
            <a:r>
              <a:rPr lang="en-US" sz="1600" kern="0" dirty="0"/>
              <a:t>[0]);</a:t>
            </a:r>
          </a:p>
          <a:p>
            <a:pPr marL="0" indent="0">
              <a:spcBef>
                <a:spcPts val="0"/>
              </a:spcBef>
              <a:buFont typeface="Wingdings" pitchFamily="2" charset="2"/>
              <a:buNone/>
            </a:pPr>
            <a:r>
              <a:rPr lang="en-US" sz="1600" kern="0" dirty="0"/>
              <a:t>	write(</a:t>
            </a:r>
            <a:r>
              <a:rPr lang="en-US" sz="1600" kern="0" dirty="0" err="1"/>
              <a:t>fd</a:t>
            </a:r>
            <a:r>
              <a:rPr lang="en-US" sz="1600" kern="0" dirty="0"/>
              <a:t>[1], string, 	(</a:t>
            </a:r>
            <a:r>
              <a:rPr lang="en-US" sz="1600" kern="0" dirty="0" err="1"/>
              <a:t>strlen</a:t>
            </a:r>
            <a:r>
              <a:rPr lang="en-US" sz="1600" kern="0" dirty="0"/>
              <a:t>(string)+1));</a:t>
            </a:r>
          </a:p>
          <a:p>
            <a:pPr marL="0" indent="0">
              <a:spcBef>
                <a:spcPts val="0"/>
              </a:spcBef>
              <a:buFont typeface="Wingdings" pitchFamily="2" charset="2"/>
              <a:buNone/>
            </a:pPr>
            <a:r>
              <a:rPr lang="en-US" sz="1600" kern="0" dirty="0"/>
              <a:t>                }</a:t>
            </a:r>
          </a:p>
          <a:p>
            <a:pPr marL="0" indent="0">
              <a:spcBef>
                <a:spcPts val="0"/>
              </a:spcBef>
              <a:buFont typeface="Wingdings" pitchFamily="2" charset="2"/>
              <a:buNone/>
            </a:pPr>
            <a:r>
              <a:rPr lang="en-US" sz="1600" kern="0" dirty="0"/>
              <a:t>                else</a:t>
            </a:r>
          </a:p>
          <a:p>
            <a:pPr marL="0" indent="0">
              <a:spcBef>
                <a:spcPts val="0"/>
              </a:spcBef>
              <a:buFont typeface="Wingdings" pitchFamily="2" charset="2"/>
              <a:buNone/>
            </a:pPr>
            <a:r>
              <a:rPr lang="en-US" sz="1600" kern="0" dirty="0"/>
              <a:t>                {</a:t>
            </a:r>
          </a:p>
          <a:p>
            <a:pPr marL="0" indent="0">
              <a:spcBef>
                <a:spcPts val="0"/>
              </a:spcBef>
              <a:buFont typeface="Wingdings" pitchFamily="2" charset="2"/>
              <a:buNone/>
            </a:pPr>
            <a:r>
              <a:rPr lang="en-US" sz="1600" kern="0" dirty="0"/>
              <a:t>	close(</a:t>
            </a:r>
            <a:r>
              <a:rPr lang="en-US" sz="1600" kern="0" dirty="0" err="1"/>
              <a:t>fd</a:t>
            </a:r>
            <a:r>
              <a:rPr lang="en-US" sz="1600" kern="0" dirty="0"/>
              <a:t>[1]);</a:t>
            </a:r>
          </a:p>
          <a:p>
            <a:pPr marL="0" indent="0">
              <a:spcBef>
                <a:spcPts val="0"/>
              </a:spcBef>
              <a:buFont typeface="Wingdings" pitchFamily="2" charset="2"/>
              <a:buNone/>
            </a:pPr>
            <a:r>
              <a:rPr lang="en-US" sz="1600" kern="0" dirty="0"/>
              <a:t>	 </a:t>
            </a:r>
            <a:r>
              <a:rPr lang="en-US" sz="1600" kern="0" dirty="0" err="1"/>
              <a:t>nbytes</a:t>
            </a:r>
            <a:r>
              <a:rPr lang="en-US" sz="1600" kern="0" dirty="0"/>
              <a:t> = read(</a:t>
            </a:r>
            <a:r>
              <a:rPr lang="en-US" sz="1600" kern="0" dirty="0" err="1"/>
              <a:t>fd</a:t>
            </a:r>
            <a:r>
              <a:rPr lang="en-US" sz="1600" kern="0" dirty="0"/>
              <a:t>[0], </a:t>
            </a:r>
            <a:r>
              <a:rPr lang="en-US" sz="1600" kern="0" dirty="0" err="1"/>
              <a:t>readbuffer</a:t>
            </a:r>
            <a:r>
              <a:rPr lang="en-US" sz="1600" kern="0" dirty="0"/>
              <a:t>, 	</a:t>
            </a:r>
            <a:r>
              <a:rPr lang="en-US" sz="1600" kern="0" dirty="0" err="1"/>
              <a:t>sizeof</a:t>
            </a:r>
            <a:r>
              <a:rPr lang="en-US" sz="1600" kern="0" dirty="0"/>
              <a:t>(</a:t>
            </a:r>
            <a:r>
              <a:rPr lang="en-US" sz="1600" kern="0" dirty="0" err="1"/>
              <a:t>readbuffer</a:t>
            </a:r>
            <a:r>
              <a:rPr lang="en-US" sz="1600" kern="0" dirty="0"/>
              <a:t>));</a:t>
            </a:r>
          </a:p>
          <a:p>
            <a:pPr marL="0" indent="0">
              <a:spcBef>
                <a:spcPts val="0"/>
              </a:spcBef>
              <a:buFont typeface="Wingdings" pitchFamily="2" charset="2"/>
              <a:buNone/>
            </a:pPr>
            <a:r>
              <a:rPr lang="en-US" sz="1600" kern="0" dirty="0"/>
              <a:t>                </a:t>
            </a:r>
            <a:r>
              <a:rPr lang="en-US" sz="1600" kern="0" dirty="0" err="1"/>
              <a:t>printf</a:t>
            </a:r>
            <a:r>
              <a:rPr lang="en-US" sz="1600" kern="0" dirty="0"/>
              <a:t>("Received string: %s", 	</a:t>
            </a:r>
            <a:r>
              <a:rPr lang="en-US" sz="1600" kern="0" dirty="0" err="1"/>
              <a:t>readbuffer</a:t>
            </a:r>
            <a:r>
              <a:rPr lang="en-US" sz="1600" kern="0" dirty="0"/>
              <a:t>);</a:t>
            </a:r>
          </a:p>
          <a:p>
            <a:pPr marL="0" indent="0">
              <a:spcBef>
                <a:spcPts val="0"/>
              </a:spcBef>
              <a:buFont typeface="Wingdings" pitchFamily="2" charset="2"/>
              <a:buNone/>
            </a:pPr>
            <a:r>
              <a:rPr lang="en-US" sz="1600" kern="0" dirty="0"/>
              <a:t>                }</a:t>
            </a:r>
          </a:p>
          <a:p>
            <a:pPr marL="0" indent="0">
              <a:spcBef>
                <a:spcPts val="0"/>
              </a:spcBef>
              <a:buFont typeface="Wingdings" pitchFamily="2" charset="2"/>
              <a:buNone/>
            </a:pPr>
            <a:r>
              <a:rPr lang="en-US" sz="1600" kern="0" dirty="0"/>
              <a:t>}</a:t>
            </a:r>
            <a:endParaRPr lang="en-IN" sz="1000" kern="0" dirty="0"/>
          </a:p>
        </p:txBody>
      </p:sp>
    </p:spTree>
    <p:extLst>
      <p:ext uri="{BB962C8B-B14F-4D97-AF65-F5344CB8AC3E}">
        <p14:creationId xmlns:p14="http://schemas.microsoft.com/office/powerpoint/2010/main" val="2700334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a:t>FIFOs</a:t>
            </a:r>
          </a:p>
        </p:txBody>
      </p:sp>
      <p:sp>
        <p:nvSpPr>
          <p:cNvPr id="17411" name="Content Placeholder 2"/>
          <p:cNvSpPr>
            <a:spLocks noGrp="1"/>
          </p:cNvSpPr>
          <p:nvPr>
            <p:ph idx="1"/>
          </p:nvPr>
        </p:nvSpPr>
        <p:spPr/>
        <p:txBody>
          <a:bodyPr/>
          <a:lstStyle/>
          <a:p>
            <a:r>
              <a:rPr lang="en-IN"/>
              <a:t>FIFOs are sometimes called named pipes.</a:t>
            </a:r>
          </a:p>
          <a:p>
            <a:r>
              <a:rPr lang="en-IN"/>
              <a:t>Pipes can be used only between related processes when a common ancestor has created the pipe.</a:t>
            </a:r>
          </a:p>
          <a:p>
            <a:r>
              <a:rPr lang="en-IN"/>
              <a:t>With FIFOs, however, unrelated processes can exchange data</a:t>
            </a:r>
          </a:p>
        </p:txBody>
      </p:sp>
    </p:spTree>
    <p:extLst>
      <p:ext uri="{BB962C8B-B14F-4D97-AF65-F5344CB8AC3E}">
        <p14:creationId xmlns:p14="http://schemas.microsoft.com/office/powerpoint/2010/main" val="1624604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FIFO is a type of file</a:t>
            </a:r>
          </a:p>
          <a:p>
            <a:pPr>
              <a:defRPr/>
            </a:pPr>
            <a:r>
              <a:rPr lang="en-IN" dirty="0"/>
              <a:t>Creating a FIFO is similar to creating a file.</a:t>
            </a:r>
          </a:p>
          <a:p>
            <a:pPr marL="0" indent="0">
              <a:buFont typeface="Wingdings" pitchFamily="2" charset="2"/>
              <a:buNone/>
              <a:defRPr/>
            </a:pPr>
            <a:r>
              <a:rPr lang="fr-FR" dirty="0"/>
              <a:t>	#</a:t>
            </a:r>
            <a:r>
              <a:rPr lang="fr-FR" dirty="0" err="1"/>
              <a:t>include</a:t>
            </a:r>
            <a:r>
              <a:rPr lang="fr-FR" dirty="0"/>
              <a:t> &lt;</a:t>
            </a:r>
            <a:r>
              <a:rPr lang="fr-FR" dirty="0" err="1"/>
              <a:t>sys</a:t>
            </a:r>
            <a:r>
              <a:rPr lang="fr-FR" dirty="0"/>
              <a:t>/</a:t>
            </a:r>
            <a:r>
              <a:rPr lang="fr-FR" dirty="0" err="1"/>
              <a:t>stat.h</a:t>
            </a:r>
            <a:r>
              <a:rPr lang="fr-FR" dirty="0"/>
              <a:t>&gt;</a:t>
            </a:r>
          </a:p>
          <a:p>
            <a:pPr marL="0" indent="0">
              <a:buFont typeface="Wingdings" pitchFamily="2" charset="2"/>
              <a:buNone/>
              <a:defRPr/>
            </a:pPr>
            <a:r>
              <a:rPr lang="fr-FR" dirty="0"/>
              <a:t>	 </a:t>
            </a:r>
            <a:r>
              <a:rPr lang="fr-FR" dirty="0" err="1"/>
              <a:t>int</a:t>
            </a:r>
            <a:r>
              <a:rPr lang="fr-FR" dirty="0"/>
              <a:t> </a:t>
            </a:r>
            <a:r>
              <a:rPr lang="fr-FR" dirty="0" err="1"/>
              <a:t>mkfifo</a:t>
            </a:r>
            <a:r>
              <a:rPr lang="fr-FR" dirty="0"/>
              <a:t>(</a:t>
            </a:r>
            <a:r>
              <a:rPr lang="fr-FR" dirty="0" err="1"/>
              <a:t>const</a:t>
            </a:r>
            <a:r>
              <a:rPr lang="fr-FR" dirty="0"/>
              <a:t> char *</a:t>
            </a:r>
            <a:r>
              <a:rPr lang="fr-FR" dirty="0" err="1"/>
              <a:t>pathname</a:t>
            </a:r>
            <a:r>
              <a:rPr lang="fr-FR" dirty="0"/>
              <a:t>, </a:t>
            </a:r>
            <a:r>
              <a:rPr lang="fr-FR" dirty="0" err="1"/>
              <a:t>mode_t</a:t>
            </a:r>
            <a:r>
              <a:rPr lang="fr-FR" dirty="0"/>
              <a:t> 	mode); </a:t>
            </a:r>
            <a:endParaRPr lang="en-IN" dirty="0"/>
          </a:p>
          <a:p>
            <a:pPr marL="0" indent="0">
              <a:buFont typeface="Wingdings" pitchFamily="2" charset="2"/>
              <a:buNone/>
              <a:defRPr/>
            </a:pPr>
            <a:r>
              <a:rPr lang="en-IN" dirty="0"/>
              <a:t>	Mode</a:t>
            </a:r>
            <a:r>
              <a:rPr lang="en-IN" dirty="0">
                <a:sym typeface="Wingdings" pitchFamily="2" charset="2"/>
              </a:rPr>
              <a:t> permission bits</a:t>
            </a:r>
          </a:p>
          <a:p>
            <a:pPr marL="0" indent="0">
              <a:buFont typeface="Wingdings" pitchFamily="2" charset="2"/>
              <a:buNone/>
              <a:defRPr/>
            </a:pPr>
            <a:r>
              <a:rPr lang="en-IN" dirty="0">
                <a:sym typeface="Wingdings" pitchFamily="2" charset="2"/>
              </a:rPr>
              <a:t>	</a:t>
            </a:r>
            <a:endParaRPr lang="en-IN" dirty="0"/>
          </a:p>
        </p:txBody>
      </p:sp>
    </p:spTree>
    <p:extLst>
      <p:ext uri="{BB962C8B-B14F-4D97-AF65-F5344CB8AC3E}">
        <p14:creationId xmlns:p14="http://schemas.microsoft.com/office/powerpoint/2010/main" val="32925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a:t>Continued…</a:t>
            </a:r>
          </a:p>
        </p:txBody>
      </p:sp>
      <p:sp>
        <p:nvSpPr>
          <p:cNvPr id="19459" name="Content Placeholder 2"/>
          <p:cNvSpPr>
            <a:spLocks noGrp="1"/>
          </p:cNvSpPr>
          <p:nvPr>
            <p:ph idx="1"/>
          </p:nvPr>
        </p:nvSpPr>
        <p:spPr/>
        <p:txBody>
          <a:bodyPr/>
          <a:lstStyle/>
          <a:p>
            <a:r>
              <a:rPr lang="en-IN"/>
              <a:t>Once we have used mkfifo to create a FIFO, we can use open(), close(), read(), write()</a:t>
            </a:r>
          </a:p>
          <a:p>
            <a:r>
              <a:rPr lang="en-IN"/>
              <a:t>There are two uses for FIFOs.</a:t>
            </a:r>
          </a:p>
          <a:p>
            <a:pPr lvl="1"/>
            <a:r>
              <a:rPr lang="en-IN"/>
              <a:t>FIFOs are used by shell commands to pass data from one shell pipeline to another without creating intermediate temporary files.</a:t>
            </a:r>
          </a:p>
          <a:p>
            <a:pPr lvl="1"/>
            <a:r>
              <a:rPr lang="en-IN"/>
              <a:t>FIFOs are used as rendezvous points in client-server applications to pass data between the clients and the servers.</a:t>
            </a:r>
          </a:p>
          <a:p>
            <a:endParaRPr lang="en-IN"/>
          </a:p>
          <a:p>
            <a:endParaRPr lang="en-IN"/>
          </a:p>
          <a:p>
            <a:endParaRPr lang="en-IN"/>
          </a:p>
        </p:txBody>
      </p:sp>
    </p:spTree>
    <p:extLst>
      <p:ext uri="{BB962C8B-B14F-4D97-AF65-F5344CB8AC3E}">
        <p14:creationId xmlns:p14="http://schemas.microsoft.com/office/powerpoint/2010/main" val="7062903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t>Message Queues</a:t>
            </a:r>
          </a:p>
        </p:txBody>
      </p:sp>
      <p:sp>
        <p:nvSpPr>
          <p:cNvPr id="20483" name="Content Placeholder 2"/>
          <p:cNvSpPr>
            <a:spLocks noGrp="1"/>
          </p:cNvSpPr>
          <p:nvPr>
            <p:ph idx="1"/>
          </p:nvPr>
        </p:nvSpPr>
        <p:spPr/>
        <p:txBody>
          <a:bodyPr/>
          <a:lstStyle/>
          <a:p>
            <a:r>
              <a:rPr lang="en-IN"/>
              <a:t>A message queue is a linked list of messages stored within the kernel and identified by a message queue identifier</a:t>
            </a:r>
          </a:p>
          <a:p>
            <a:r>
              <a:rPr lang="en-IN"/>
              <a:t>msgget()</a:t>
            </a:r>
          </a:p>
          <a:p>
            <a:pPr lvl="1"/>
            <a:r>
              <a:rPr lang="en-IN" sz="2400"/>
              <a:t>A new queue is created or an existing queue opened by msgget().</a:t>
            </a:r>
          </a:p>
          <a:p>
            <a:pPr lvl="1"/>
            <a:r>
              <a:rPr lang="en-IN" sz="2400"/>
              <a:t>include &lt;sys/msg.h&gt; </a:t>
            </a:r>
          </a:p>
          <a:p>
            <a:pPr lvl="1"/>
            <a:r>
              <a:rPr lang="en-IN" sz="2400"/>
              <a:t>int msgget(key_t key, int flag); </a:t>
            </a:r>
          </a:p>
          <a:p>
            <a:pPr lvl="1"/>
            <a:r>
              <a:rPr lang="en-IN" sz="2400"/>
              <a:t>On success, msgget returns the non-negative queue ID. This value is then used with the other three message queue functions.</a:t>
            </a:r>
          </a:p>
          <a:p>
            <a:pPr lvl="1"/>
            <a:endParaRPr lang="en-IN"/>
          </a:p>
          <a:p>
            <a:endParaRPr lang="en-IN"/>
          </a:p>
          <a:p>
            <a:endParaRPr lang="en-IN"/>
          </a:p>
          <a:p>
            <a:endParaRPr lang="en-IN"/>
          </a:p>
        </p:txBody>
      </p:sp>
    </p:spTree>
    <p:extLst>
      <p:ext uri="{BB962C8B-B14F-4D97-AF65-F5344CB8AC3E}">
        <p14:creationId xmlns:p14="http://schemas.microsoft.com/office/powerpoint/2010/main" val="296682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Strict Alteration</a:t>
            </a:r>
          </a:p>
          <a:p>
            <a:pPr marL="0" indent="0">
              <a:buFont typeface="Wingdings" pitchFamily="2" charset="2"/>
              <a:buNone/>
              <a:defRPr/>
            </a:pPr>
            <a:endParaRPr lang="en-IN" dirty="0"/>
          </a:p>
        </p:txBody>
      </p:sp>
      <p:sp>
        <p:nvSpPr>
          <p:cNvPr id="4" name="Content Placeholder 2"/>
          <p:cNvSpPr txBox="1">
            <a:spLocks/>
          </p:cNvSpPr>
          <p:nvPr/>
        </p:nvSpPr>
        <p:spPr bwMode="auto">
          <a:xfrm>
            <a:off x="457200" y="2325688"/>
            <a:ext cx="33528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Font typeface="Wingdings" pitchFamily="2" charset="2"/>
              <a:buNone/>
              <a:defRPr/>
            </a:pPr>
            <a:r>
              <a:rPr lang="en-IN" sz="2000" dirty="0"/>
              <a:t>P0</a:t>
            </a:r>
          </a:p>
          <a:p>
            <a:pPr marL="0" indent="0">
              <a:buFont typeface="Wingdings" pitchFamily="2" charset="2"/>
              <a:buNone/>
              <a:defRPr/>
            </a:pPr>
            <a:r>
              <a:rPr lang="en-IN" sz="2000" dirty="0"/>
              <a:t>{</a:t>
            </a:r>
          </a:p>
          <a:p>
            <a:pPr marL="0" indent="0">
              <a:buFont typeface="Wingdings" pitchFamily="2" charset="2"/>
              <a:buNone/>
              <a:defRPr/>
            </a:pPr>
            <a:r>
              <a:rPr lang="en-IN" sz="2000" dirty="0"/>
              <a:t>While(1)</a:t>
            </a:r>
          </a:p>
          <a:p>
            <a:pPr marL="0" indent="0">
              <a:buFont typeface="Wingdings" pitchFamily="2" charset="2"/>
              <a:buNone/>
              <a:defRPr/>
            </a:pPr>
            <a:r>
              <a:rPr lang="en-IN" sz="2000" dirty="0"/>
              <a:t>{</a:t>
            </a:r>
          </a:p>
          <a:p>
            <a:pPr marL="0" indent="0">
              <a:buFont typeface="Wingdings" pitchFamily="2" charset="2"/>
              <a:buNone/>
              <a:defRPr/>
            </a:pPr>
            <a:r>
              <a:rPr lang="en-IN" sz="2000" dirty="0"/>
              <a:t>Read lock variable</a:t>
            </a:r>
          </a:p>
          <a:p>
            <a:pPr marL="0" indent="0">
              <a:buFont typeface="Wingdings" pitchFamily="2" charset="2"/>
              <a:buNone/>
              <a:defRPr/>
            </a:pPr>
            <a:r>
              <a:rPr lang="en-IN" sz="2000" dirty="0"/>
              <a:t>while (lock!=0);</a:t>
            </a:r>
          </a:p>
          <a:p>
            <a:pPr marL="0" indent="0">
              <a:buFont typeface="Wingdings" pitchFamily="2" charset="2"/>
              <a:buNone/>
              <a:defRPr/>
            </a:pPr>
            <a:r>
              <a:rPr lang="en-IN" sz="2000" dirty="0"/>
              <a:t>access CS();</a:t>
            </a:r>
          </a:p>
          <a:p>
            <a:pPr marL="0" indent="0">
              <a:buFont typeface="Wingdings" pitchFamily="2" charset="2"/>
              <a:buNone/>
              <a:defRPr/>
            </a:pPr>
            <a:r>
              <a:rPr lang="en-IN" sz="2000" dirty="0"/>
              <a:t>lock=1;</a:t>
            </a:r>
          </a:p>
          <a:p>
            <a:pPr marL="0" indent="0">
              <a:buFont typeface="Wingdings" pitchFamily="2" charset="2"/>
              <a:buNone/>
              <a:defRPr/>
            </a:pPr>
            <a:r>
              <a:rPr lang="en-IN" sz="2000" dirty="0" err="1"/>
              <a:t>nonCS</a:t>
            </a:r>
            <a:r>
              <a:rPr lang="en-IN" sz="2000" dirty="0"/>
              <a:t>();</a:t>
            </a:r>
          </a:p>
          <a:p>
            <a:pPr marL="0" indent="0">
              <a:buFont typeface="Wingdings" pitchFamily="2" charset="2"/>
              <a:buNone/>
              <a:defRPr/>
            </a:pPr>
            <a:r>
              <a:rPr lang="en-IN" sz="2000" dirty="0"/>
              <a:t>}</a:t>
            </a:r>
          </a:p>
          <a:p>
            <a:pPr marL="0" indent="0">
              <a:buFont typeface="Wingdings" pitchFamily="2" charset="2"/>
              <a:buNone/>
              <a:defRPr/>
            </a:pPr>
            <a:r>
              <a:rPr lang="en-IN" sz="2000" dirty="0"/>
              <a:t>}</a:t>
            </a:r>
          </a:p>
          <a:p>
            <a:pPr lvl="1">
              <a:defRPr/>
            </a:pPr>
            <a:endParaRPr lang="en-IN" dirty="0"/>
          </a:p>
          <a:p>
            <a:pPr>
              <a:defRPr/>
            </a:pPr>
            <a:endParaRPr lang="en-IN" dirty="0"/>
          </a:p>
          <a:p>
            <a:pPr lvl="1">
              <a:defRPr/>
            </a:pPr>
            <a:endParaRPr lang="en-IN" dirty="0"/>
          </a:p>
          <a:p>
            <a:pPr lvl="1">
              <a:defRPr/>
            </a:pPr>
            <a:endParaRPr lang="en-IN" dirty="0"/>
          </a:p>
          <a:p>
            <a:pPr lvl="1">
              <a:defRPr/>
            </a:pPr>
            <a:endParaRPr lang="en-IN" dirty="0"/>
          </a:p>
        </p:txBody>
      </p:sp>
      <p:sp>
        <p:nvSpPr>
          <p:cNvPr id="5" name="Content Placeholder 2"/>
          <p:cNvSpPr txBox="1">
            <a:spLocks/>
          </p:cNvSpPr>
          <p:nvPr/>
        </p:nvSpPr>
        <p:spPr bwMode="auto">
          <a:xfrm>
            <a:off x="5257800" y="1881188"/>
            <a:ext cx="33528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Font typeface="Wingdings" pitchFamily="2" charset="2"/>
              <a:buNone/>
              <a:defRPr/>
            </a:pPr>
            <a:endParaRPr lang="en-IN" sz="2000" dirty="0"/>
          </a:p>
          <a:p>
            <a:pPr marL="0" indent="0">
              <a:buFont typeface="Wingdings" pitchFamily="2" charset="2"/>
              <a:buNone/>
              <a:defRPr/>
            </a:pPr>
            <a:r>
              <a:rPr lang="en-IN" sz="2000" dirty="0"/>
              <a:t>P1</a:t>
            </a:r>
          </a:p>
          <a:p>
            <a:pPr marL="0" indent="0">
              <a:buFont typeface="Wingdings" pitchFamily="2" charset="2"/>
              <a:buNone/>
              <a:defRPr/>
            </a:pPr>
            <a:r>
              <a:rPr lang="en-IN" sz="2000" dirty="0"/>
              <a:t>{</a:t>
            </a:r>
          </a:p>
          <a:p>
            <a:pPr marL="0" indent="0">
              <a:buFont typeface="Wingdings" pitchFamily="2" charset="2"/>
              <a:buNone/>
              <a:defRPr/>
            </a:pPr>
            <a:r>
              <a:rPr lang="en-IN" sz="2000" dirty="0"/>
              <a:t>While(1)</a:t>
            </a:r>
          </a:p>
          <a:p>
            <a:pPr marL="0" indent="0">
              <a:buFont typeface="Wingdings" pitchFamily="2" charset="2"/>
              <a:buNone/>
              <a:defRPr/>
            </a:pPr>
            <a:r>
              <a:rPr lang="en-IN" sz="2000" dirty="0"/>
              <a:t>{</a:t>
            </a:r>
          </a:p>
          <a:p>
            <a:pPr marL="0" indent="0">
              <a:buFont typeface="Wingdings" pitchFamily="2" charset="2"/>
              <a:buNone/>
              <a:defRPr/>
            </a:pPr>
            <a:r>
              <a:rPr lang="en-IN" sz="2000" dirty="0"/>
              <a:t>Read lock variable</a:t>
            </a:r>
          </a:p>
          <a:p>
            <a:pPr marL="0" indent="0">
              <a:buFont typeface="Wingdings" pitchFamily="2" charset="2"/>
              <a:buNone/>
              <a:defRPr/>
            </a:pPr>
            <a:r>
              <a:rPr lang="en-IN" sz="2000" dirty="0"/>
              <a:t>While (lock!=1);</a:t>
            </a:r>
          </a:p>
          <a:p>
            <a:pPr marL="0" indent="0">
              <a:buFont typeface="Wingdings" pitchFamily="2" charset="2"/>
              <a:buNone/>
              <a:defRPr/>
            </a:pPr>
            <a:r>
              <a:rPr lang="en-IN" sz="2000" dirty="0"/>
              <a:t>access CS();</a:t>
            </a:r>
          </a:p>
          <a:p>
            <a:pPr marL="0" indent="0">
              <a:buFont typeface="Wingdings" pitchFamily="2" charset="2"/>
              <a:buNone/>
              <a:defRPr/>
            </a:pPr>
            <a:r>
              <a:rPr lang="en-IN" sz="2000" dirty="0"/>
              <a:t>lock=0;</a:t>
            </a:r>
          </a:p>
          <a:p>
            <a:pPr marL="0" indent="0">
              <a:buFont typeface="Wingdings" pitchFamily="2" charset="2"/>
              <a:buNone/>
              <a:defRPr/>
            </a:pPr>
            <a:r>
              <a:rPr lang="en-IN" sz="2000" dirty="0" err="1"/>
              <a:t>nonCS</a:t>
            </a:r>
            <a:r>
              <a:rPr lang="en-IN" sz="2000" dirty="0"/>
              <a:t>();</a:t>
            </a:r>
          </a:p>
          <a:p>
            <a:pPr marL="0" indent="0">
              <a:buFont typeface="Wingdings" pitchFamily="2" charset="2"/>
              <a:buNone/>
              <a:defRPr/>
            </a:pPr>
            <a:r>
              <a:rPr lang="en-IN" sz="2000" dirty="0"/>
              <a:t>}</a:t>
            </a:r>
          </a:p>
          <a:p>
            <a:pPr marL="0" indent="0">
              <a:buFont typeface="Wingdings" pitchFamily="2" charset="2"/>
              <a:buNone/>
              <a:defRPr/>
            </a:pPr>
            <a:r>
              <a:rPr lang="en-IN" sz="2000" dirty="0"/>
              <a:t>}</a:t>
            </a:r>
          </a:p>
          <a:p>
            <a:pPr marL="0" indent="0">
              <a:buFont typeface="Wingdings" pitchFamily="2" charset="2"/>
              <a:buNone/>
              <a:defRPr/>
            </a:pPr>
            <a:endParaRPr lang="en-IN" sz="2000" dirty="0"/>
          </a:p>
          <a:p>
            <a:pPr lvl="1">
              <a:defRPr/>
            </a:pPr>
            <a:endParaRPr lang="en-IN" dirty="0"/>
          </a:p>
          <a:p>
            <a:pPr>
              <a:defRPr/>
            </a:pPr>
            <a:endParaRPr lang="en-IN" dirty="0"/>
          </a:p>
          <a:p>
            <a:pPr lvl="1">
              <a:defRPr/>
            </a:pPr>
            <a:endParaRPr lang="en-IN" dirty="0"/>
          </a:p>
          <a:p>
            <a:pPr lvl="1">
              <a:defRPr/>
            </a:pPr>
            <a:endParaRPr lang="en-IN" dirty="0"/>
          </a:p>
          <a:p>
            <a:pPr lvl="1">
              <a:defRPr/>
            </a:pP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err="1"/>
              <a:t>msgsnd</a:t>
            </a:r>
            <a:r>
              <a:rPr lang="en-IN" dirty="0"/>
              <a:t>()</a:t>
            </a:r>
          </a:p>
          <a:p>
            <a:pPr lvl="1">
              <a:defRPr/>
            </a:pPr>
            <a:r>
              <a:rPr lang="en-IN" dirty="0"/>
              <a:t>New messages are added to the end of a queue by </a:t>
            </a:r>
            <a:r>
              <a:rPr lang="en-IN" dirty="0" err="1"/>
              <a:t>msgsnd</a:t>
            </a:r>
            <a:endParaRPr lang="en-IN" dirty="0"/>
          </a:p>
          <a:p>
            <a:pPr marL="471487" lvl="1" indent="0">
              <a:buFont typeface="Wingdings" pitchFamily="2" charset="2"/>
              <a:buNone/>
              <a:defRPr/>
            </a:pPr>
            <a:endParaRPr lang="en-IN" dirty="0"/>
          </a:p>
          <a:p>
            <a:pPr lvl="1">
              <a:defRPr/>
            </a:pPr>
            <a:r>
              <a:rPr lang="en-IN" dirty="0"/>
              <a:t>Every message has a positive long integer type field, a non-negative length, and the actual data bytes all of which are specified to </a:t>
            </a:r>
            <a:r>
              <a:rPr lang="en-IN" dirty="0" err="1"/>
              <a:t>msgsnd</a:t>
            </a:r>
            <a:r>
              <a:rPr lang="en-IN" dirty="0"/>
              <a:t> when the message is added to a queue. </a:t>
            </a:r>
          </a:p>
        </p:txBody>
      </p:sp>
    </p:spTree>
    <p:extLst>
      <p:ext uri="{BB962C8B-B14F-4D97-AF65-F5344CB8AC3E}">
        <p14:creationId xmlns:p14="http://schemas.microsoft.com/office/powerpoint/2010/main" val="33638354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a:xfrm>
            <a:off x="457200" y="1828800"/>
            <a:ext cx="8229600" cy="4419600"/>
          </a:xfrm>
        </p:spPr>
        <p:txBody>
          <a:bodyPr/>
          <a:lstStyle/>
          <a:p>
            <a:pPr>
              <a:defRPr/>
            </a:pPr>
            <a:r>
              <a:rPr lang="en-IN" dirty="0"/>
              <a:t>Each queue has the following </a:t>
            </a:r>
            <a:r>
              <a:rPr lang="en-IN" dirty="0" err="1"/>
              <a:t>msqid_ds</a:t>
            </a:r>
            <a:r>
              <a:rPr lang="en-IN" dirty="0"/>
              <a:t> structure associated with it:</a:t>
            </a:r>
          </a:p>
          <a:p>
            <a:pPr>
              <a:defRPr/>
            </a:pPr>
            <a:r>
              <a:rPr lang="en-IN" sz="2000" dirty="0" err="1"/>
              <a:t>struct</a:t>
            </a:r>
            <a:r>
              <a:rPr lang="en-IN" sz="2000" dirty="0"/>
              <a:t> </a:t>
            </a:r>
            <a:r>
              <a:rPr lang="en-IN" sz="2000" dirty="0" err="1"/>
              <a:t>msqid_ds</a:t>
            </a:r>
            <a:endParaRPr lang="en-IN" sz="2000" dirty="0"/>
          </a:p>
          <a:p>
            <a:pPr marL="0" indent="0">
              <a:buFont typeface="Wingdings" pitchFamily="2" charset="2"/>
              <a:buNone/>
              <a:defRPr/>
            </a:pPr>
            <a:r>
              <a:rPr lang="en-IN" sz="2000" dirty="0"/>
              <a:t>	 { </a:t>
            </a:r>
            <a:r>
              <a:rPr lang="en-IN" sz="2000" dirty="0" err="1"/>
              <a:t>struct</a:t>
            </a:r>
            <a:r>
              <a:rPr lang="en-IN" sz="2000" dirty="0"/>
              <a:t> </a:t>
            </a:r>
            <a:r>
              <a:rPr lang="en-IN" sz="2000" dirty="0" err="1"/>
              <a:t>ipc_perm</a:t>
            </a:r>
            <a:r>
              <a:rPr lang="en-IN" sz="2000" dirty="0"/>
              <a:t> </a:t>
            </a:r>
            <a:r>
              <a:rPr lang="en-IN" sz="2000" dirty="0" err="1"/>
              <a:t>msg_perm</a:t>
            </a:r>
            <a:r>
              <a:rPr lang="en-IN" sz="2000" dirty="0"/>
              <a:t>; </a:t>
            </a:r>
          </a:p>
          <a:p>
            <a:pPr marL="0" indent="0">
              <a:buFont typeface="Wingdings" pitchFamily="2" charset="2"/>
              <a:buNone/>
              <a:defRPr/>
            </a:pPr>
            <a:r>
              <a:rPr lang="en-IN" sz="2000" dirty="0"/>
              <a:t>	    </a:t>
            </a:r>
            <a:r>
              <a:rPr lang="en-IN" sz="2000" dirty="0" err="1"/>
              <a:t>msgqnum_t</a:t>
            </a:r>
            <a:r>
              <a:rPr lang="en-IN" sz="2000" dirty="0"/>
              <a:t> </a:t>
            </a:r>
            <a:r>
              <a:rPr lang="en-IN" sz="2000" dirty="0" err="1"/>
              <a:t>msg_qnum</a:t>
            </a:r>
            <a:r>
              <a:rPr lang="en-IN" sz="2000" dirty="0"/>
              <a:t>; </a:t>
            </a:r>
          </a:p>
          <a:p>
            <a:pPr marL="0" indent="0">
              <a:buFont typeface="Wingdings" pitchFamily="2" charset="2"/>
              <a:buNone/>
              <a:defRPr/>
            </a:pPr>
            <a:r>
              <a:rPr lang="en-IN" sz="2000" dirty="0"/>
              <a:t>	    </a:t>
            </a:r>
            <a:r>
              <a:rPr lang="en-IN" sz="2000" dirty="0" err="1"/>
              <a:t>msglen_t</a:t>
            </a:r>
            <a:r>
              <a:rPr lang="en-IN" sz="2000" dirty="0"/>
              <a:t> </a:t>
            </a:r>
            <a:r>
              <a:rPr lang="en-IN" sz="2000" dirty="0" err="1"/>
              <a:t>msg_qbytes</a:t>
            </a:r>
            <a:r>
              <a:rPr lang="en-IN" sz="2000" dirty="0"/>
              <a:t>; </a:t>
            </a:r>
          </a:p>
          <a:p>
            <a:pPr marL="0" indent="0">
              <a:buFont typeface="Wingdings" pitchFamily="2" charset="2"/>
              <a:buNone/>
              <a:defRPr/>
            </a:pPr>
            <a:r>
              <a:rPr lang="en-IN" sz="2000" dirty="0"/>
              <a:t>	    </a:t>
            </a:r>
            <a:r>
              <a:rPr lang="en-IN" sz="2000" dirty="0" err="1"/>
              <a:t>pid_t</a:t>
            </a:r>
            <a:r>
              <a:rPr lang="en-IN" sz="2000" dirty="0"/>
              <a:t> </a:t>
            </a:r>
            <a:r>
              <a:rPr lang="en-IN" sz="2000" dirty="0" err="1"/>
              <a:t>msg_lspid</a:t>
            </a:r>
            <a:endParaRPr lang="en-IN" sz="2000" dirty="0"/>
          </a:p>
          <a:p>
            <a:pPr marL="0" indent="0">
              <a:buFont typeface="Wingdings" pitchFamily="2" charset="2"/>
              <a:buNone/>
              <a:defRPr/>
            </a:pPr>
            <a:r>
              <a:rPr lang="en-IN" sz="2000" dirty="0"/>
              <a:t>	    </a:t>
            </a:r>
            <a:r>
              <a:rPr lang="en-IN" sz="2000" dirty="0" err="1"/>
              <a:t>pid_t</a:t>
            </a:r>
            <a:r>
              <a:rPr lang="en-IN" sz="2000" dirty="0"/>
              <a:t> </a:t>
            </a:r>
            <a:r>
              <a:rPr lang="en-IN" sz="2000" dirty="0" err="1"/>
              <a:t>msg_lrpid</a:t>
            </a:r>
            <a:r>
              <a:rPr lang="en-IN" sz="2000" dirty="0"/>
              <a:t>; </a:t>
            </a:r>
          </a:p>
          <a:p>
            <a:pPr marL="0" indent="0">
              <a:buFont typeface="Wingdings" pitchFamily="2" charset="2"/>
              <a:buNone/>
              <a:defRPr/>
            </a:pPr>
            <a:r>
              <a:rPr lang="en-IN" sz="2000" dirty="0"/>
              <a:t>	   </a:t>
            </a:r>
            <a:r>
              <a:rPr lang="en-IN" sz="2000" dirty="0" err="1"/>
              <a:t>time_t</a:t>
            </a:r>
            <a:r>
              <a:rPr lang="en-IN" sz="2000" dirty="0"/>
              <a:t> </a:t>
            </a:r>
            <a:r>
              <a:rPr lang="en-IN" sz="2000" dirty="0" err="1"/>
              <a:t>msg_stime</a:t>
            </a:r>
            <a:r>
              <a:rPr lang="en-IN" sz="2000" dirty="0"/>
              <a:t>; </a:t>
            </a:r>
          </a:p>
          <a:p>
            <a:pPr marL="0" indent="0">
              <a:buFont typeface="Wingdings" pitchFamily="2" charset="2"/>
              <a:buNone/>
              <a:defRPr/>
            </a:pPr>
            <a:r>
              <a:rPr lang="en-IN" sz="2000" dirty="0"/>
              <a:t>	    . . . };</a:t>
            </a:r>
          </a:p>
          <a:p>
            <a:pPr>
              <a:buFont typeface="Wingdings" pitchFamily="2" charset="2"/>
              <a:buChar char="q"/>
              <a:defRPr/>
            </a:pPr>
            <a:r>
              <a:rPr lang="en-IN" sz="2000" dirty="0"/>
              <a:t>This structure defines the current status of the queue</a:t>
            </a:r>
          </a:p>
        </p:txBody>
      </p:sp>
    </p:spTree>
    <p:extLst>
      <p:ext uri="{BB962C8B-B14F-4D97-AF65-F5344CB8AC3E}">
        <p14:creationId xmlns:p14="http://schemas.microsoft.com/office/powerpoint/2010/main" val="2797439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a:t>Continued…</a:t>
            </a:r>
          </a:p>
        </p:txBody>
      </p:sp>
      <p:sp>
        <p:nvSpPr>
          <p:cNvPr id="23555" name="Content Placeholder 2"/>
          <p:cNvSpPr>
            <a:spLocks noGrp="1"/>
          </p:cNvSpPr>
          <p:nvPr>
            <p:ph idx="1"/>
          </p:nvPr>
        </p:nvSpPr>
        <p:spPr/>
        <p:txBody>
          <a:bodyPr/>
          <a:lstStyle/>
          <a:p>
            <a:r>
              <a:rPr lang="en-IN" sz="2400"/>
              <a:t>msgctl function </a:t>
            </a:r>
          </a:p>
          <a:p>
            <a:pPr lvl="1"/>
            <a:r>
              <a:rPr lang="en-IN" sz="2400"/>
              <a:t>Performs various operations on a queue</a:t>
            </a:r>
          </a:p>
          <a:p>
            <a:pPr lvl="1"/>
            <a:r>
              <a:rPr lang="en-IN" sz="2400"/>
              <a:t>include &lt;sys/msg.h&gt;</a:t>
            </a:r>
          </a:p>
          <a:p>
            <a:pPr lvl="1"/>
            <a:r>
              <a:rPr lang="en-IN" sz="2400"/>
              <a:t> int msgctl(int msqid, int cmd, struct msqid_ds *buf ); </a:t>
            </a:r>
          </a:p>
          <a:p>
            <a:r>
              <a:rPr lang="en-IN" sz="2400"/>
              <a:t>Msgsnd()</a:t>
            </a:r>
          </a:p>
          <a:p>
            <a:pPr lvl="1"/>
            <a:r>
              <a:rPr lang="en-IN" sz="2400"/>
              <a:t>Data is placed onto a message queue by calling msgsnd.</a:t>
            </a:r>
          </a:p>
          <a:p>
            <a:pPr lvl="1"/>
            <a:r>
              <a:rPr lang="en-IN" sz="2400"/>
              <a:t>include &lt;sys/msg.h&gt; </a:t>
            </a:r>
          </a:p>
          <a:p>
            <a:pPr lvl="1"/>
            <a:r>
              <a:rPr lang="en-IN" sz="2400"/>
              <a:t>int msgsnd(int msqid, const void *ptr, size_t nbytes, int flag);</a:t>
            </a:r>
          </a:p>
        </p:txBody>
      </p:sp>
    </p:spTree>
    <p:extLst>
      <p:ext uri="{BB962C8B-B14F-4D97-AF65-F5344CB8AC3E}">
        <p14:creationId xmlns:p14="http://schemas.microsoft.com/office/powerpoint/2010/main" val="17795420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a:t>Continued…</a:t>
            </a:r>
          </a:p>
        </p:txBody>
      </p:sp>
      <p:sp>
        <p:nvSpPr>
          <p:cNvPr id="24579" name="Content Placeholder 2"/>
          <p:cNvSpPr>
            <a:spLocks noGrp="1"/>
          </p:cNvSpPr>
          <p:nvPr>
            <p:ph idx="1"/>
          </p:nvPr>
        </p:nvSpPr>
        <p:spPr/>
        <p:txBody>
          <a:bodyPr/>
          <a:lstStyle/>
          <a:p>
            <a:r>
              <a:rPr lang="en-IN"/>
              <a:t>Messages are retrieved from a queue by msgrcv.</a:t>
            </a:r>
          </a:p>
          <a:p>
            <a:r>
              <a:rPr lang="en-IN"/>
              <a:t>#include &lt;sys/msg.h&gt;</a:t>
            </a:r>
          </a:p>
          <a:p>
            <a:r>
              <a:rPr lang="en-IN"/>
              <a:t> ssize_t msgrcv(int msqid, void *ptr, size_t nbytes , long type, int flag); </a:t>
            </a:r>
          </a:p>
          <a:p>
            <a:pPr lvl="1"/>
            <a:endParaRPr lang="en-IN"/>
          </a:p>
        </p:txBody>
      </p:sp>
    </p:spTree>
    <p:extLst>
      <p:ext uri="{BB962C8B-B14F-4D97-AF65-F5344CB8AC3E}">
        <p14:creationId xmlns:p14="http://schemas.microsoft.com/office/powerpoint/2010/main" val="2186206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a:t>Shared Memory</a:t>
            </a:r>
          </a:p>
        </p:txBody>
      </p:sp>
      <p:sp>
        <p:nvSpPr>
          <p:cNvPr id="25603" name="Content Placeholder 2"/>
          <p:cNvSpPr>
            <a:spLocks noGrp="1"/>
          </p:cNvSpPr>
          <p:nvPr>
            <p:ph idx="1"/>
          </p:nvPr>
        </p:nvSpPr>
        <p:spPr/>
        <p:txBody>
          <a:bodyPr/>
          <a:lstStyle/>
          <a:p>
            <a:r>
              <a:rPr lang="en-IN"/>
              <a:t>Shared memory allows two or more processes to share a given region of memory.</a:t>
            </a:r>
          </a:p>
          <a:p>
            <a:r>
              <a:rPr lang="en-IN"/>
              <a:t>This is the fastest form of IPC, because the data does not need to be copied between the client and the server.</a:t>
            </a:r>
          </a:p>
          <a:p>
            <a:r>
              <a:rPr lang="en-IN"/>
              <a:t>The only trick in using shared memory is synchronizing access to a given region among multiple processes</a:t>
            </a:r>
          </a:p>
        </p:txBody>
      </p:sp>
    </p:spTree>
    <p:extLst>
      <p:ext uri="{BB962C8B-B14F-4D97-AF65-F5344CB8AC3E}">
        <p14:creationId xmlns:p14="http://schemas.microsoft.com/office/powerpoint/2010/main" val="1956078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The kernel maintains a structure with at least the following members for each shared memory segment:</a:t>
            </a:r>
          </a:p>
          <a:p>
            <a:pPr>
              <a:defRPr/>
            </a:pPr>
            <a:r>
              <a:rPr lang="en-IN" sz="2000" dirty="0" err="1"/>
              <a:t>struct</a:t>
            </a:r>
            <a:r>
              <a:rPr lang="en-IN" sz="2000" dirty="0"/>
              <a:t> </a:t>
            </a:r>
            <a:r>
              <a:rPr lang="en-IN" sz="2000" dirty="0" err="1"/>
              <a:t>shmid_ds</a:t>
            </a:r>
            <a:r>
              <a:rPr lang="en-IN" sz="2000" dirty="0"/>
              <a:t> </a:t>
            </a:r>
          </a:p>
          <a:p>
            <a:pPr marL="471487" lvl="1" indent="0">
              <a:buFont typeface="Wingdings" pitchFamily="2" charset="2"/>
              <a:buNone/>
              <a:defRPr/>
            </a:pPr>
            <a:r>
              <a:rPr lang="en-IN" sz="1600" dirty="0"/>
              <a:t>	{  </a:t>
            </a:r>
            <a:r>
              <a:rPr lang="en-IN" sz="1600" dirty="0" err="1"/>
              <a:t>s</a:t>
            </a:r>
            <a:r>
              <a:rPr lang="en-IN" sz="2000" dirty="0" err="1"/>
              <a:t>truct</a:t>
            </a:r>
            <a:r>
              <a:rPr lang="en-IN" sz="2000" dirty="0"/>
              <a:t> </a:t>
            </a:r>
            <a:r>
              <a:rPr lang="en-IN" sz="2000" dirty="0" err="1"/>
              <a:t>ipc_perm</a:t>
            </a:r>
            <a:r>
              <a:rPr lang="en-IN" sz="2000" dirty="0"/>
              <a:t> </a:t>
            </a:r>
            <a:r>
              <a:rPr lang="en-IN" sz="2000" dirty="0" err="1"/>
              <a:t>shm_perm</a:t>
            </a:r>
            <a:r>
              <a:rPr lang="en-IN" sz="2000" dirty="0"/>
              <a:t>; </a:t>
            </a:r>
          </a:p>
          <a:p>
            <a:pPr marL="0" indent="0">
              <a:buFont typeface="Wingdings" pitchFamily="2" charset="2"/>
              <a:buNone/>
              <a:defRPr/>
            </a:pPr>
            <a:r>
              <a:rPr lang="en-IN" sz="2000" dirty="0"/>
              <a:t>	</a:t>
            </a:r>
            <a:r>
              <a:rPr lang="en-IN" sz="2000" dirty="0" err="1"/>
              <a:t>size_t</a:t>
            </a:r>
            <a:r>
              <a:rPr lang="en-IN" sz="2000" dirty="0"/>
              <a:t> </a:t>
            </a:r>
            <a:r>
              <a:rPr lang="en-IN" sz="2000" dirty="0" err="1"/>
              <a:t>shm_segsz</a:t>
            </a:r>
            <a:r>
              <a:rPr lang="en-IN" sz="2000" dirty="0"/>
              <a:t>; </a:t>
            </a:r>
          </a:p>
          <a:p>
            <a:pPr marL="0" indent="0">
              <a:buFont typeface="Wingdings" pitchFamily="2" charset="2"/>
              <a:buNone/>
              <a:defRPr/>
            </a:pPr>
            <a:r>
              <a:rPr lang="en-IN" sz="2000" dirty="0"/>
              <a:t>	</a:t>
            </a:r>
            <a:r>
              <a:rPr lang="en-IN" sz="2000" dirty="0" err="1"/>
              <a:t>pid_t</a:t>
            </a:r>
            <a:r>
              <a:rPr lang="en-IN" sz="2000" dirty="0"/>
              <a:t> </a:t>
            </a:r>
            <a:r>
              <a:rPr lang="en-IN" sz="2000" dirty="0" err="1"/>
              <a:t>shm_lpid</a:t>
            </a:r>
            <a:r>
              <a:rPr lang="en-IN" sz="2000" dirty="0"/>
              <a:t>; </a:t>
            </a:r>
          </a:p>
          <a:p>
            <a:pPr marL="0" indent="0">
              <a:buFont typeface="Wingdings" pitchFamily="2" charset="2"/>
              <a:buNone/>
              <a:defRPr/>
            </a:pPr>
            <a:r>
              <a:rPr lang="en-IN" sz="2000" dirty="0"/>
              <a:t>	</a:t>
            </a:r>
            <a:r>
              <a:rPr lang="en-IN" sz="2000" dirty="0" err="1"/>
              <a:t>pid_t</a:t>
            </a:r>
            <a:r>
              <a:rPr lang="en-IN" sz="2000" dirty="0"/>
              <a:t> </a:t>
            </a:r>
            <a:r>
              <a:rPr lang="en-IN" sz="2000" dirty="0" err="1"/>
              <a:t>shm_cpid</a:t>
            </a:r>
            <a:r>
              <a:rPr lang="en-IN" sz="2000" dirty="0"/>
              <a:t>; </a:t>
            </a:r>
          </a:p>
          <a:p>
            <a:pPr marL="0" indent="0">
              <a:buFont typeface="Wingdings" pitchFamily="2" charset="2"/>
              <a:buNone/>
              <a:defRPr/>
            </a:pPr>
            <a:r>
              <a:rPr lang="en-IN" sz="2000" dirty="0"/>
              <a:t>	</a:t>
            </a:r>
            <a:r>
              <a:rPr lang="en-IN" sz="2000" dirty="0" err="1"/>
              <a:t>shmatt_t</a:t>
            </a:r>
            <a:r>
              <a:rPr lang="en-IN" sz="2000" dirty="0"/>
              <a:t> </a:t>
            </a:r>
            <a:r>
              <a:rPr lang="en-IN" sz="2000" dirty="0" err="1"/>
              <a:t>shm_nattch</a:t>
            </a:r>
            <a:r>
              <a:rPr lang="en-IN" sz="2000" dirty="0"/>
              <a:t>; </a:t>
            </a:r>
          </a:p>
          <a:p>
            <a:pPr marL="0" indent="0">
              <a:buFont typeface="Wingdings" pitchFamily="2" charset="2"/>
              <a:buNone/>
              <a:defRPr/>
            </a:pPr>
            <a:r>
              <a:rPr lang="en-IN" sz="2000" dirty="0"/>
              <a:t>	</a:t>
            </a:r>
            <a:r>
              <a:rPr lang="en-IN" sz="2000" dirty="0" err="1"/>
              <a:t>time_t</a:t>
            </a:r>
            <a:r>
              <a:rPr lang="en-IN" sz="2000" dirty="0"/>
              <a:t> </a:t>
            </a:r>
            <a:r>
              <a:rPr lang="en-IN" sz="2000" dirty="0" err="1"/>
              <a:t>shm_atime</a:t>
            </a:r>
            <a:r>
              <a:rPr lang="en-IN" sz="2000" dirty="0"/>
              <a:t>; </a:t>
            </a:r>
          </a:p>
          <a:p>
            <a:pPr marL="0" indent="0">
              <a:buFont typeface="Wingdings" pitchFamily="2" charset="2"/>
              <a:buNone/>
              <a:defRPr/>
            </a:pPr>
            <a:r>
              <a:rPr lang="en-IN" sz="2000" dirty="0"/>
              <a:t>	</a:t>
            </a:r>
            <a:r>
              <a:rPr lang="en-IN" sz="2000" dirty="0" err="1"/>
              <a:t>time_t</a:t>
            </a:r>
            <a:r>
              <a:rPr lang="en-IN" sz="2000" dirty="0"/>
              <a:t> </a:t>
            </a:r>
            <a:r>
              <a:rPr lang="en-IN" sz="2000" dirty="0" err="1"/>
              <a:t>shm_dtime</a:t>
            </a:r>
            <a:r>
              <a:rPr lang="en-IN" sz="2000" dirty="0"/>
              <a:t>; </a:t>
            </a:r>
          </a:p>
          <a:p>
            <a:pPr marL="0" indent="0">
              <a:buFont typeface="Wingdings" pitchFamily="2" charset="2"/>
              <a:buNone/>
              <a:defRPr/>
            </a:pPr>
            <a:r>
              <a:rPr lang="en-IN" sz="2000" dirty="0"/>
              <a:t>	</a:t>
            </a:r>
            <a:r>
              <a:rPr lang="en-IN" sz="2000" dirty="0" err="1"/>
              <a:t>time_t</a:t>
            </a:r>
            <a:r>
              <a:rPr lang="en-IN" sz="2000" dirty="0"/>
              <a:t> </a:t>
            </a:r>
            <a:r>
              <a:rPr lang="en-IN" sz="2000" dirty="0" err="1"/>
              <a:t>shm_ctime</a:t>
            </a:r>
            <a:r>
              <a:rPr lang="en-IN" sz="2000" dirty="0"/>
              <a:t>  }; </a:t>
            </a:r>
            <a:br>
              <a:rPr lang="en-IN" sz="2400" dirty="0"/>
            </a:br>
            <a:endParaRPr lang="en-IN" sz="2400" dirty="0"/>
          </a:p>
        </p:txBody>
      </p:sp>
    </p:spTree>
    <p:extLst>
      <p:ext uri="{BB962C8B-B14F-4D97-AF65-F5344CB8AC3E}">
        <p14:creationId xmlns:p14="http://schemas.microsoft.com/office/powerpoint/2010/main" val="1967725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#include &lt;sys/</a:t>
            </a:r>
            <a:r>
              <a:rPr lang="en-IN" dirty="0" err="1"/>
              <a:t>shm.h</a:t>
            </a:r>
            <a:r>
              <a:rPr lang="en-IN" dirty="0"/>
              <a:t>&gt;</a:t>
            </a:r>
          </a:p>
          <a:p>
            <a:pPr marL="0" indent="0">
              <a:buFont typeface="Wingdings" pitchFamily="2" charset="2"/>
              <a:buNone/>
              <a:defRPr/>
            </a:pPr>
            <a:r>
              <a:rPr lang="en-IN" dirty="0"/>
              <a:t>     </a:t>
            </a:r>
            <a:r>
              <a:rPr lang="en-IN" dirty="0" err="1"/>
              <a:t>int</a:t>
            </a:r>
            <a:r>
              <a:rPr lang="en-IN" dirty="0"/>
              <a:t> </a:t>
            </a:r>
            <a:r>
              <a:rPr lang="en-IN" dirty="0" err="1"/>
              <a:t>shmget</a:t>
            </a:r>
            <a:r>
              <a:rPr lang="en-IN" dirty="0"/>
              <a:t>(</a:t>
            </a:r>
            <a:r>
              <a:rPr lang="en-IN" dirty="0" err="1"/>
              <a:t>key_t</a:t>
            </a:r>
            <a:r>
              <a:rPr lang="en-IN" dirty="0"/>
              <a:t> key, </a:t>
            </a:r>
            <a:r>
              <a:rPr lang="en-IN" dirty="0" err="1"/>
              <a:t>size_t</a:t>
            </a:r>
            <a:r>
              <a:rPr lang="en-IN" dirty="0"/>
              <a:t> size, </a:t>
            </a:r>
            <a:r>
              <a:rPr lang="en-IN" dirty="0" err="1"/>
              <a:t>int</a:t>
            </a:r>
            <a:r>
              <a:rPr lang="en-IN" dirty="0"/>
              <a:t> flag); </a:t>
            </a:r>
          </a:p>
          <a:p>
            <a:pPr marL="0" indent="0">
              <a:buFont typeface="Wingdings" pitchFamily="2" charset="2"/>
              <a:buNone/>
              <a:defRPr/>
            </a:pPr>
            <a:r>
              <a:rPr lang="en-IN" dirty="0"/>
              <a:t>     </a:t>
            </a:r>
            <a:r>
              <a:rPr lang="en-IN" dirty="0" err="1"/>
              <a:t>int</a:t>
            </a:r>
            <a:r>
              <a:rPr lang="en-IN" dirty="0"/>
              <a:t> </a:t>
            </a:r>
            <a:r>
              <a:rPr lang="en-IN" dirty="0" err="1"/>
              <a:t>shmctl</a:t>
            </a:r>
            <a:r>
              <a:rPr lang="en-IN" dirty="0"/>
              <a:t>(</a:t>
            </a:r>
            <a:r>
              <a:rPr lang="en-IN" dirty="0" err="1"/>
              <a:t>int</a:t>
            </a:r>
            <a:r>
              <a:rPr lang="en-IN" dirty="0"/>
              <a:t> </a:t>
            </a:r>
            <a:r>
              <a:rPr lang="en-IN" dirty="0" err="1"/>
              <a:t>shmid</a:t>
            </a:r>
            <a:r>
              <a:rPr lang="en-IN" dirty="0"/>
              <a:t>, </a:t>
            </a:r>
            <a:r>
              <a:rPr lang="en-IN" dirty="0" err="1"/>
              <a:t>int</a:t>
            </a:r>
            <a:r>
              <a:rPr lang="en-IN" dirty="0"/>
              <a:t> </a:t>
            </a:r>
            <a:r>
              <a:rPr lang="en-IN" dirty="0" err="1"/>
              <a:t>cmd</a:t>
            </a:r>
            <a:r>
              <a:rPr lang="en-IN" dirty="0"/>
              <a:t>, </a:t>
            </a:r>
            <a:r>
              <a:rPr lang="en-IN" dirty="0" err="1"/>
              <a:t>struct</a:t>
            </a:r>
            <a:r>
              <a:rPr lang="en-IN" dirty="0"/>
              <a:t> </a:t>
            </a:r>
            <a:r>
              <a:rPr lang="en-IN" dirty="0" err="1"/>
              <a:t>shmid_ds</a:t>
            </a:r>
            <a:r>
              <a:rPr lang="en-IN" dirty="0"/>
              <a:t>       </a:t>
            </a:r>
          </a:p>
          <a:p>
            <a:pPr marL="0" indent="0">
              <a:buFont typeface="Wingdings" pitchFamily="2" charset="2"/>
              <a:buNone/>
              <a:defRPr/>
            </a:pPr>
            <a:r>
              <a:rPr lang="en-IN" dirty="0"/>
              <a:t>     *</a:t>
            </a:r>
            <a:r>
              <a:rPr lang="en-IN" dirty="0" err="1"/>
              <a:t>buf</a:t>
            </a:r>
            <a:r>
              <a:rPr lang="en-IN" dirty="0"/>
              <a:t>);</a:t>
            </a:r>
          </a:p>
        </p:txBody>
      </p:sp>
    </p:spTree>
    <p:extLst>
      <p:ext uri="{BB962C8B-B14F-4D97-AF65-F5344CB8AC3E}">
        <p14:creationId xmlns:p14="http://schemas.microsoft.com/office/powerpoint/2010/main" val="15947423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a:defRPr/>
            </a:pPr>
            <a:r>
              <a:rPr lang="en-IN" dirty="0"/>
              <a:t>Once a shared memory segment has been created, a process attaches it to its address space by calling </a:t>
            </a:r>
            <a:r>
              <a:rPr lang="en-IN" dirty="0" err="1"/>
              <a:t>shmat</a:t>
            </a:r>
            <a:r>
              <a:rPr lang="en-IN" dirty="0"/>
              <a:t>.</a:t>
            </a:r>
          </a:p>
          <a:p>
            <a:pPr marL="0" indent="0">
              <a:buFont typeface="Wingdings" pitchFamily="2" charset="2"/>
              <a:buNone/>
              <a:defRPr/>
            </a:pPr>
            <a:r>
              <a:rPr lang="en-IN" dirty="0"/>
              <a:t>	void *</a:t>
            </a:r>
            <a:r>
              <a:rPr lang="en-IN" dirty="0" err="1"/>
              <a:t>shmat</a:t>
            </a:r>
            <a:r>
              <a:rPr lang="en-IN" dirty="0"/>
              <a:t>(</a:t>
            </a:r>
            <a:r>
              <a:rPr lang="en-IN" dirty="0" err="1"/>
              <a:t>int</a:t>
            </a:r>
            <a:r>
              <a:rPr lang="en-IN" dirty="0"/>
              <a:t> </a:t>
            </a:r>
            <a:r>
              <a:rPr lang="en-IN" dirty="0" err="1"/>
              <a:t>shmid</a:t>
            </a:r>
            <a:r>
              <a:rPr lang="en-IN" dirty="0"/>
              <a:t>, </a:t>
            </a:r>
            <a:r>
              <a:rPr lang="en-IN" dirty="0" err="1"/>
              <a:t>const</a:t>
            </a:r>
            <a:r>
              <a:rPr lang="en-IN" dirty="0"/>
              <a:t> void *</a:t>
            </a:r>
            <a:r>
              <a:rPr lang="en-IN" dirty="0" err="1"/>
              <a:t>addr</a:t>
            </a:r>
            <a:r>
              <a:rPr lang="en-IN" dirty="0"/>
              <a:t>, 	</a:t>
            </a:r>
            <a:r>
              <a:rPr lang="en-IN" dirty="0" err="1"/>
              <a:t>int</a:t>
            </a:r>
            <a:r>
              <a:rPr lang="en-IN" dirty="0"/>
              <a:t> flag); </a:t>
            </a:r>
          </a:p>
          <a:p>
            <a:pPr>
              <a:defRPr/>
            </a:pPr>
            <a:r>
              <a:rPr lang="en-IN" dirty="0"/>
              <a:t>The address in the calling process at which the segment is attached depends on the </a:t>
            </a:r>
            <a:r>
              <a:rPr lang="en-IN" dirty="0" err="1"/>
              <a:t>addr</a:t>
            </a:r>
            <a:r>
              <a:rPr lang="en-IN" dirty="0"/>
              <a:t> argument and whether the SHM_RND bit is specified in flag.</a:t>
            </a:r>
          </a:p>
          <a:p>
            <a:pPr marL="0" indent="0">
              <a:buFont typeface="Wingdings" pitchFamily="2" charset="2"/>
              <a:buNone/>
              <a:defRPr/>
            </a:pPr>
            <a:endParaRPr lang="en-IN" dirty="0"/>
          </a:p>
        </p:txBody>
      </p:sp>
    </p:spTree>
    <p:extLst>
      <p:ext uri="{BB962C8B-B14F-4D97-AF65-F5344CB8AC3E}">
        <p14:creationId xmlns:p14="http://schemas.microsoft.com/office/powerpoint/2010/main" val="35868625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a:t>Continued…</a:t>
            </a:r>
          </a:p>
        </p:txBody>
      </p:sp>
      <p:sp>
        <p:nvSpPr>
          <p:cNvPr id="29699" name="Content Placeholder 2"/>
          <p:cNvSpPr>
            <a:spLocks noGrp="1"/>
          </p:cNvSpPr>
          <p:nvPr>
            <p:ph idx="1"/>
          </p:nvPr>
        </p:nvSpPr>
        <p:spPr/>
        <p:txBody>
          <a:bodyPr/>
          <a:lstStyle/>
          <a:p>
            <a:r>
              <a:rPr lang="en-IN"/>
              <a:t>If addr is 0, the segment is attached at the first available address selected by the kernel. This is the recommended technique</a:t>
            </a:r>
          </a:p>
          <a:p>
            <a:r>
              <a:rPr lang="en-IN"/>
              <a:t>If addr is nonzero and SHM_RND is not specified, the segment is attached at the address given by addr</a:t>
            </a:r>
          </a:p>
          <a:p>
            <a:r>
              <a:rPr lang="en-IN"/>
              <a:t>If addr is nonzero and SHM_RND is specified, the segment is attached at the address given by (addr - (addr modulus SHMLBA))</a:t>
            </a:r>
          </a:p>
        </p:txBody>
      </p:sp>
    </p:spTree>
    <p:extLst>
      <p:ext uri="{BB962C8B-B14F-4D97-AF65-F5344CB8AC3E}">
        <p14:creationId xmlns:p14="http://schemas.microsoft.com/office/powerpoint/2010/main" val="3341751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a:t>Continued…</a:t>
            </a:r>
          </a:p>
        </p:txBody>
      </p:sp>
      <p:sp>
        <p:nvSpPr>
          <p:cNvPr id="30723" name="Content Placeholder 2"/>
          <p:cNvSpPr>
            <a:spLocks noGrp="1"/>
          </p:cNvSpPr>
          <p:nvPr>
            <p:ph idx="1"/>
          </p:nvPr>
        </p:nvSpPr>
        <p:spPr/>
        <p:txBody>
          <a:bodyPr/>
          <a:lstStyle/>
          <a:p>
            <a:r>
              <a:rPr lang="en-IN"/>
              <a:t>The SHM_RND command stands for "round." </a:t>
            </a:r>
          </a:p>
          <a:p>
            <a:r>
              <a:rPr lang="en-IN"/>
              <a:t>SHMLBA stands for "low boundary address multiple" and is always a power of 2.</a:t>
            </a:r>
          </a:p>
          <a:p>
            <a:r>
              <a:rPr lang="en-IN"/>
              <a:t>What the arithmetic does is round the address down to the next multiple of SHMLBA</a:t>
            </a:r>
          </a:p>
        </p:txBody>
      </p:sp>
    </p:spTree>
    <p:extLst>
      <p:ext uri="{BB962C8B-B14F-4D97-AF65-F5344CB8AC3E}">
        <p14:creationId xmlns:p14="http://schemas.microsoft.com/office/powerpoint/2010/main" val="233908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IN"/>
          </a:p>
        </p:txBody>
      </p:sp>
      <p:sp>
        <p:nvSpPr>
          <p:cNvPr id="87043" name="Content Placeholder 2"/>
          <p:cNvSpPr>
            <a:spLocks noGrp="1"/>
          </p:cNvSpPr>
          <p:nvPr>
            <p:ph idx="1"/>
          </p:nvPr>
        </p:nvSpPr>
        <p:spPr/>
        <p:txBody>
          <a:bodyPr/>
          <a:lstStyle/>
          <a:p>
            <a:r>
              <a:rPr lang="en-IN"/>
              <a:t>Problems with strict alteration</a:t>
            </a:r>
          </a:p>
          <a:p>
            <a:pPr lvl="1"/>
            <a:r>
              <a:rPr lang="en-IN"/>
              <a:t>What if one of the process does not want CS execution and it has not executed the above task</a:t>
            </a:r>
          </a:p>
          <a:p>
            <a:pPr lvl="1"/>
            <a:r>
              <a:rPr lang="en-IN"/>
              <a:t>It cannot be predicted that the need for CS for the two process can be strictly alternative</a:t>
            </a:r>
          </a:p>
          <a:p>
            <a:pPr lvl="1"/>
            <a:endParaRPr lang="en-I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a:t>Continued…</a:t>
            </a:r>
          </a:p>
        </p:txBody>
      </p:sp>
      <p:sp>
        <p:nvSpPr>
          <p:cNvPr id="31747" name="Content Placeholder 2"/>
          <p:cNvSpPr>
            <a:spLocks noGrp="1"/>
          </p:cNvSpPr>
          <p:nvPr>
            <p:ph idx="1"/>
          </p:nvPr>
        </p:nvSpPr>
        <p:spPr/>
        <p:txBody>
          <a:bodyPr/>
          <a:lstStyle/>
          <a:p>
            <a:r>
              <a:rPr lang="en-IN"/>
              <a:t>When we're done with a shared memory segment, we call shmdt to detach it</a:t>
            </a:r>
          </a:p>
          <a:p>
            <a:r>
              <a:rPr lang="en-IN"/>
              <a:t>int shmdt(void *addr); </a:t>
            </a:r>
          </a:p>
        </p:txBody>
      </p:sp>
    </p:spTree>
    <p:extLst>
      <p:ext uri="{BB962C8B-B14F-4D97-AF65-F5344CB8AC3E}">
        <p14:creationId xmlns:p14="http://schemas.microsoft.com/office/powerpoint/2010/main" val="3508995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N"/>
              <a:t>Comparison of Various IPC forms</a:t>
            </a:r>
          </a:p>
        </p:txBody>
      </p:sp>
      <p:graphicFrame>
        <p:nvGraphicFramePr>
          <p:cNvPr id="6" name="Content Placeholder 5"/>
          <p:cNvGraphicFramePr>
            <a:graphicFrameLocks noGrp="1"/>
          </p:cNvGraphicFramePr>
          <p:nvPr>
            <p:ph idx="1"/>
          </p:nvPr>
        </p:nvGraphicFramePr>
        <p:xfrm>
          <a:off x="304800" y="1905000"/>
          <a:ext cx="8839200" cy="3867168"/>
        </p:xfrm>
        <a:graphic>
          <a:graphicData uri="http://schemas.openxmlformats.org/drawingml/2006/table">
            <a:tbl>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147320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922138">
                <a:tc>
                  <a:txBody>
                    <a:bodyPr/>
                    <a:lstStyle/>
                    <a:p>
                      <a:r>
                        <a:rPr lang="en-IN" sz="1800" dirty="0"/>
                        <a:t>IPC Type</a:t>
                      </a:r>
                    </a:p>
                  </a:txBody>
                  <a:tcPr marL="0" marR="0" marT="0" marB="0">
                    <a:lnL>
                      <a:noFill/>
                    </a:lnL>
                    <a:lnR>
                      <a:noFill/>
                    </a:lnR>
                    <a:lnT>
                      <a:noFill/>
                    </a:lnT>
                    <a:lnB>
                      <a:noFill/>
                    </a:lnB>
                  </a:tcPr>
                </a:tc>
                <a:tc>
                  <a:txBody>
                    <a:bodyPr/>
                    <a:lstStyle/>
                    <a:p>
                      <a:r>
                        <a:rPr lang="en-IN" sz="1800" dirty="0"/>
                        <a:t>Connectionless?</a:t>
                      </a:r>
                    </a:p>
                  </a:txBody>
                  <a:tcPr marT="45710" marB="45710">
                    <a:lnL>
                      <a:noFill/>
                    </a:lnL>
                  </a:tcPr>
                </a:tc>
                <a:tc>
                  <a:txBody>
                    <a:bodyPr/>
                    <a:lstStyle/>
                    <a:p>
                      <a:r>
                        <a:rPr lang="en-IN" sz="1800" dirty="0"/>
                        <a:t>Reliable?</a:t>
                      </a:r>
                    </a:p>
                  </a:txBody>
                  <a:tcPr marT="45710" marB="45710"/>
                </a:tc>
                <a:tc>
                  <a:txBody>
                    <a:bodyPr/>
                    <a:lstStyle/>
                    <a:p>
                      <a:r>
                        <a:rPr lang="en-IN" sz="1800" dirty="0"/>
                        <a:t>Flow Control?</a:t>
                      </a:r>
                    </a:p>
                  </a:txBody>
                  <a:tcPr marT="45710" marB="45710"/>
                </a:tc>
                <a:tc>
                  <a:txBody>
                    <a:bodyPr/>
                    <a:lstStyle/>
                    <a:p>
                      <a:r>
                        <a:rPr lang="en-IN" sz="1800" dirty="0"/>
                        <a:t>Records?</a:t>
                      </a:r>
                    </a:p>
                  </a:txBody>
                  <a:tcPr marT="45710" marB="45710"/>
                </a:tc>
                <a:tc>
                  <a:txBody>
                    <a:bodyPr/>
                    <a:lstStyle/>
                    <a:p>
                      <a:r>
                        <a:rPr lang="en-IN" sz="1800" dirty="0"/>
                        <a:t>Message</a:t>
                      </a:r>
                      <a:r>
                        <a:rPr lang="en-IN" sz="1800" baseline="0" dirty="0"/>
                        <a:t> types or priorities?</a:t>
                      </a:r>
                      <a:endParaRPr lang="en-IN" sz="1800" dirty="0"/>
                    </a:p>
                  </a:txBody>
                  <a:tcPr marT="45710" marB="45710"/>
                </a:tc>
                <a:extLst>
                  <a:ext uri="{0D108BD9-81ED-4DB2-BD59-A6C34878D82A}">
                    <a16:rowId xmlns:a16="http://schemas.microsoft.com/office/drawing/2014/main" val="10000"/>
                  </a:ext>
                </a:extLst>
              </a:tr>
              <a:tr h="643866">
                <a:tc>
                  <a:txBody>
                    <a:bodyPr/>
                    <a:lstStyle/>
                    <a:p>
                      <a:pPr algn="l"/>
                      <a:r>
                        <a:rPr lang="en-IN" sz="1800"/>
                        <a:t>message queues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B>
                      <a:noFill/>
                    </a:lnB>
                  </a:tcPr>
                </a:tc>
                <a:tc>
                  <a:txBody>
                    <a:bodyPr/>
                    <a:lstStyle/>
                    <a:p>
                      <a:pPr algn="ctr"/>
                      <a:r>
                        <a:rPr lang="en-IN" sz="1800"/>
                        <a:t>yes</a:t>
                      </a:r>
                    </a:p>
                  </a:txBody>
                  <a:tcPr marL="47625" marR="47625" marT="47615" marB="47615">
                    <a:lnL>
                      <a:noFill/>
                    </a:lnL>
                    <a:lnR>
                      <a:noFill/>
                    </a:lnR>
                    <a:lnB>
                      <a:noFill/>
                    </a:lnB>
                  </a:tcPr>
                </a:tc>
                <a:tc>
                  <a:txBody>
                    <a:bodyPr/>
                    <a:lstStyle/>
                    <a:p>
                      <a:pPr algn="ctr"/>
                      <a:r>
                        <a:rPr lang="en-IN" sz="1800"/>
                        <a:t>yes</a:t>
                      </a:r>
                    </a:p>
                  </a:txBody>
                  <a:tcPr marL="47625" marR="47625" marT="47615" marB="47615">
                    <a:lnL>
                      <a:noFill/>
                    </a:lnL>
                    <a:lnR>
                      <a:noFill/>
                    </a:lnR>
                    <a:lnB>
                      <a:noFill/>
                    </a:lnB>
                  </a:tcPr>
                </a:tc>
                <a:tc>
                  <a:txBody>
                    <a:bodyPr/>
                    <a:lstStyle/>
                    <a:p>
                      <a:pPr algn="ctr"/>
                      <a:r>
                        <a:rPr lang="en-IN" sz="1800"/>
                        <a:t>yes</a:t>
                      </a:r>
                    </a:p>
                  </a:txBody>
                  <a:tcPr marL="47625" marR="47625" marT="47615" marB="47615">
                    <a:lnL>
                      <a:noFill/>
                    </a:lnL>
                    <a:lnR>
                      <a:noFill/>
                    </a:lnR>
                    <a:lnB>
                      <a:noFill/>
                    </a:lnB>
                  </a:tcPr>
                </a:tc>
                <a:tc>
                  <a:txBody>
                    <a:bodyPr/>
                    <a:lstStyle/>
                    <a:p>
                      <a:pPr algn="ctr"/>
                      <a:r>
                        <a:rPr lang="en-IN" sz="1800"/>
                        <a:t>yes</a:t>
                      </a:r>
                    </a:p>
                  </a:txBody>
                  <a:tcPr marL="47625" marR="47625" marT="47615" marB="47615">
                    <a:lnL>
                      <a:noFill/>
                    </a:lnL>
                    <a:lnR>
                      <a:noFill/>
                    </a:lnR>
                    <a:lnB>
                      <a:noFill/>
                    </a:lnB>
                  </a:tcPr>
                </a:tc>
                <a:extLst>
                  <a:ext uri="{0D108BD9-81ED-4DB2-BD59-A6C34878D82A}">
                    <a16:rowId xmlns:a16="http://schemas.microsoft.com/office/drawing/2014/main" val="10001"/>
                  </a:ext>
                </a:extLst>
              </a:tr>
              <a:tr h="369548">
                <a:tc>
                  <a:txBody>
                    <a:bodyPr/>
                    <a:lstStyle/>
                    <a:p>
                      <a:pPr algn="l"/>
                      <a:r>
                        <a:rPr lang="en-IN" sz="1800"/>
                        <a:t>STREAMS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extLst>
                  <a:ext uri="{0D108BD9-81ED-4DB2-BD59-A6C34878D82A}">
                    <a16:rowId xmlns:a16="http://schemas.microsoft.com/office/drawing/2014/main" val="10002"/>
                  </a:ext>
                </a:extLst>
              </a:tr>
              <a:tr h="643866">
                <a:tc>
                  <a:txBody>
                    <a:bodyPr/>
                    <a:lstStyle/>
                    <a:p>
                      <a:pPr algn="l"/>
                      <a:r>
                        <a:rPr lang="en-IN" sz="1800"/>
                        <a:t>UNIX domain stream socket</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extLst>
                  <a:ext uri="{0D108BD9-81ED-4DB2-BD59-A6C34878D82A}">
                    <a16:rowId xmlns:a16="http://schemas.microsoft.com/office/drawing/2014/main" val="10003"/>
                  </a:ext>
                </a:extLst>
              </a:tr>
              <a:tr h="918185">
                <a:tc>
                  <a:txBody>
                    <a:bodyPr/>
                    <a:lstStyle/>
                    <a:p>
                      <a:pPr algn="l"/>
                      <a:r>
                        <a:rPr lang="en-IN" sz="1800"/>
                        <a:t>UNIX domain datagram socket</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extLst>
                  <a:ext uri="{0D108BD9-81ED-4DB2-BD59-A6C34878D82A}">
                    <a16:rowId xmlns:a16="http://schemas.microsoft.com/office/drawing/2014/main" val="10004"/>
                  </a:ext>
                </a:extLst>
              </a:tr>
              <a:tr h="369548">
                <a:tc>
                  <a:txBody>
                    <a:bodyPr/>
                    <a:lstStyle/>
                    <a:p>
                      <a:pPr algn="l"/>
                      <a:r>
                        <a:rPr lang="en-IN" sz="1800" dirty="0"/>
                        <a:t>FIFOs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yes</a:t>
                      </a:r>
                    </a:p>
                  </a:txBody>
                  <a:tcPr marL="47625" marR="47625" marT="47615" marB="47615">
                    <a:lnL>
                      <a:noFill/>
                    </a:lnL>
                    <a:lnR>
                      <a:noFill/>
                    </a:lnR>
                    <a:lnT>
                      <a:noFill/>
                    </a:lnT>
                    <a:lnB>
                      <a:noFill/>
                    </a:lnB>
                  </a:tcPr>
                </a:tc>
                <a:tc>
                  <a:txBody>
                    <a:bodyPr/>
                    <a:lstStyle/>
                    <a:p>
                      <a:pPr algn="ctr"/>
                      <a:r>
                        <a:rPr lang="en-IN" sz="1800"/>
                        <a:t>no</a:t>
                      </a:r>
                    </a:p>
                  </a:txBody>
                  <a:tcPr marL="47625" marR="47625" marT="47615" marB="47615">
                    <a:lnL>
                      <a:noFill/>
                    </a:lnL>
                    <a:lnR>
                      <a:noFill/>
                    </a:lnR>
                    <a:lnT>
                      <a:noFill/>
                    </a:lnT>
                    <a:lnB>
                      <a:noFill/>
                    </a:lnB>
                  </a:tcPr>
                </a:tc>
                <a:tc>
                  <a:txBody>
                    <a:bodyPr/>
                    <a:lstStyle/>
                    <a:p>
                      <a:pPr algn="ctr"/>
                      <a:r>
                        <a:rPr lang="en-IN" sz="1800" dirty="0"/>
                        <a:t>no</a:t>
                      </a:r>
                    </a:p>
                  </a:txBody>
                  <a:tcPr marL="47625" marR="47625" marT="47615" marB="47615">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03063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371600"/>
            <a:ext cx="8610600" cy="2057400"/>
          </a:xfrm>
        </p:spPr>
        <p:txBody>
          <a:bodyPr/>
          <a:lstStyle/>
          <a:p>
            <a:pPr eaLnBrk="1" hangingPunct="1"/>
            <a:r>
              <a:rPr lang="en-US"/>
              <a:t>Semaphores in Linux</a:t>
            </a:r>
          </a:p>
        </p:txBody>
      </p:sp>
      <p:sp>
        <p:nvSpPr>
          <p:cNvPr id="3075" name="Rectangle 3"/>
          <p:cNvSpPr>
            <a:spLocks noGrp="1" noChangeArrowheads="1"/>
          </p:cNvSpPr>
          <p:nvPr>
            <p:ph type="subTitle" idx="1"/>
          </p:nvPr>
        </p:nvSpPr>
        <p:spPr/>
        <p:txBody>
          <a:bodyPr/>
          <a:lstStyle/>
          <a:p>
            <a:pPr eaLnBrk="1" hangingPunct="1"/>
            <a:endParaRPr lang="en-US"/>
          </a:p>
        </p:txBody>
      </p:sp>
    </p:spTree>
    <p:extLst>
      <p:ext uri="{BB962C8B-B14F-4D97-AF65-F5344CB8AC3E}">
        <p14:creationId xmlns:p14="http://schemas.microsoft.com/office/powerpoint/2010/main" val="5669726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a:t>IPC structure in linux</a:t>
            </a:r>
          </a:p>
        </p:txBody>
      </p:sp>
      <p:sp>
        <p:nvSpPr>
          <p:cNvPr id="4099" name="Content Placeholder 2"/>
          <p:cNvSpPr>
            <a:spLocks noGrp="1"/>
          </p:cNvSpPr>
          <p:nvPr>
            <p:ph idx="1"/>
          </p:nvPr>
        </p:nvSpPr>
        <p:spPr/>
        <p:txBody>
          <a:bodyPr/>
          <a:lstStyle/>
          <a:p>
            <a:r>
              <a:rPr lang="en-IN"/>
              <a:t>Each IPC(Inter Process Communication) structure (message queue, semaphore, or shared memory segment) in the kernel is referred to by a non-negative integer identifier</a:t>
            </a:r>
          </a:p>
          <a:p>
            <a:r>
              <a:rPr lang="en-IN"/>
              <a:t>To send or fetch a message to or from IPC structure, all we need know is the identifier for the structures</a:t>
            </a:r>
          </a:p>
          <a:p>
            <a:r>
              <a:rPr lang="en-IN"/>
              <a:t>Unlike file descriptors, IPC identifiers are not small integers</a:t>
            </a:r>
          </a:p>
          <a:p>
            <a:endParaRPr lang="en-IN"/>
          </a:p>
        </p:txBody>
      </p:sp>
    </p:spTree>
    <p:extLst>
      <p:ext uri="{BB962C8B-B14F-4D97-AF65-F5344CB8AC3E}">
        <p14:creationId xmlns:p14="http://schemas.microsoft.com/office/powerpoint/2010/main" val="35202969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N"/>
              <a:t>Continued….</a:t>
            </a:r>
          </a:p>
        </p:txBody>
      </p:sp>
      <p:sp>
        <p:nvSpPr>
          <p:cNvPr id="5123" name="Content Placeholder 2"/>
          <p:cNvSpPr>
            <a:spLocks noGrp="1"/>
          </p:cNvSpPr>
          <p:nvPr>
            <p:ph idx="1"/>
          </p:nvPr>
        </p:nvSpPr>
        <p:spPr/>
        <p:txBody>
          <a:bodyPr/>
          <a:lstStyle/>
          <a:p>
            <a:r>
              <a:rPr lang="en-IN"/>
              <a:t>The identifier is an internal name for an IPC object</a:t>
            </a:r>
          </a:p>
          <a:p>
            <a:endParaRPr lang="en-IN"/>
          </a:p>
          <a:p>
            <a:r>
              <a:rPr lang="en-IN"/>
              <a:t>Cooperating processes need an external naming scheme to be able to rendezvous using the same IPC object</a:t>
            </a:r>
          </a:p>
          <a:p>
            <a:endParaRPr lang="en-IN"/>
          </a:p>
          <a:p>
            <a:r>
              <a:rPr lang="en-IN"/>
              <a:t>For this purpose, an IPC object is associated with a key that acts as an external name.</a:t>
            </a:r>
            <a:endParaRPr lang="en-IN" b="1"/>
          </a:p>
        </p:txBody>
      </p:sp>
    </p:spTree>
    <p:extLst>
      <p:ext uri="{BB962C8B-B14F-4D97-AF65-F5344CB8AC3E}">
        <p14:creationId xmlns:p14="http://schemas.microsoft.com/office/powerpoint/2010/main" val="3445155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a:t>Continued….</a:t>
            </a:r>
          </a:p>
        </p:txBody>
      </p:sp>
      <p:sp>
        <p:nvSpPr>
          <p:cNvPr id="6147" name="Content Placeholder 2"/>
          <p:cNvSpPr>
            <a:spLocks noGrp="1"/>
          </p:cNvSpPr>
          <p:nvPr>
            <p:ph idx="1"/>
          </p:nvPr>
        </p:nvSpPr>
        <p:spPr/>
        <p:txBody>
          <a:bodyPr/>
          <a:lstStyle/>
          <a:p>
            <a:r>
              <a:rPr lang="en-IN"/>
              <a:t>Whenever an IPC structure is being created (by calling msgget, semget, or shmget), a key must be specified</a:t>
            </a:r>
          </a:p>
          <a:p>
            <a:r>
              <a:rPr lang="en-IN"/>
              <a:t>The data type of this key is the primitive system data type key_t, which is often defined as a long integer in the header &lt;sys/types.h&gt;</a:t>
            </a:r>
          </a:p>
          <a:p>
            <a:r>
              <a:rPr lang="en-IN"/>
              <a:t>This key is converted into an identifier by the kernel.</a:t>
            </a:r>
          </a:p>
        </p:txBody>
      </p:sp>
    </p:spTree>
    <p:extLst>
      <p:ext uri="{BB962C8B-B14F-4D97-AF65-F5344CB8AC3E}">
        <p14:creationId xmlns:p14="http://schemas.microsoft.com/office/powerpoint/2010/main" val="23748596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t>Rendezvous the same IPC structure</a:t>
            </a:r>
          </a:p>
        </p:txBody>
      </p:sp>
      <p:sp>
        <p:nvSpPr>
          <p:cNvPr id="3" name="Content Placeholder 2"/>
          <p:cNvSpPr>
            <a:spLocks noGrp="1"/>
          </p:cNvSpPr>
          <p:nvPr>
            <p:ph idx="1"/>
          </p:nvPr>
        </p:nvSpPr>
        <p:spPr/>
        <p:txBody>
          <a:bodyPr/>
          <a:lstStyle/>
          <a:p>
            <a:pPr>
              <a:defRPr/>
            </a:pPr>
            <a:r>
              <a:rPr lang="en-IN" dirty="0"/>
              <a:t>There are various ways for a client and a server to rendezvous at the same IPC structure.</a:t>
            </a:r>
          </a:p>
          <a:p>
            <a:pPr marL="514350" indent="-514350">
              <a:buFont typeface="+mj-lt"/>
              <a:buAutoNum type="arabicPeriod"/>
              <a:defRPr/>
            </a:pPr>
            <a:r>
              <a:rPr lang="en-IN" dirty="0"/>
              <a:t>The server can create a new IPC structure by specifying a key of IPC_PRIVATE and store the returned identifier somewhere (such as a file) for the client to obtain.</a:t>
            </a:r>
          </a:p>
          <a:p>
            <a:pPr marL="0" indent="0">
              <a:buFont typeface="Wingdings" pitchFamily="2" charset="2"/>
              <a:buNone/>
              <a:defRPr/>
            </a:pPr>
            <a:endParaRPr lang="en-IN" dirty="0"/>
          </a:p>
        </p:txBody>
      </p:sp>
    </p:spTree>
    <p:extLst>
      <p:ext uri="{BB962C8B-B14F-4D97-AF65-F5344CB8AC3E}">
        <p14:creationId xmlns:p14="http://schemas.microsoft.com/office/powerpoint/2010/main" val="17928821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a:t>Continued…</a:t>
            </a:r>
          </a:p>
        </p:txBody>
      </p:sp>
      <p:sp>
        <p:nvSpPr>
          <p:cNvPr id="3" name="Content Placeholder 2"/>
          <p:cNvSpPr>
            <a:spLocks noGrp="1"/>
          </p:cNvSpPr>
          <p:nvPr>
            <p:ph idx="1"/>
          </p:nvPr>
        </p:nvSpPr>
        <p:spPr/>
        <p:txBody>
          <a:bodyPr/>
          <a:lstStyle/>
          <a:p>
            <a:pPr marL="514350" indent="-514350">
              <a:buFont typeface="Wingdings" pitchFamily="2" charset="2"/>
              <a:buAutoNum type="arabicPeriod" startAt="2"/>
              <a:defRPr/>
            </a:pPr>
            <a:r>
              <a:rPr lang="en-IN" dirty="0"/>
              <a:t>The client and the server can agree on a 	key by defining the key in a common header, for example</a:t>
            </a:r>
          </a:p>
          <a:p>
            <a:pPr marL="514350" indent="-514350">
              <a:buFont typeface="Wingdings" pitchFamily="2" charset="2"/>
              <a:buAutoNum type="arabicPeriod" startAt="2"/>
              <a:defRPr/>
            </a:pPr>
            <a:r>
              <a:rPr lang="en-IN" dirty="0"/>
              <a:t>The client and the server can agree on a pathname and project ID (the project ID is a character value between 0 and 255) and call the function </a:t>
            </a:r>
            <a:r>
              <a:rPr lang="en-IN" dirty="0" err="1"/>
              <a:t>ftok</a:t>
            </a:r>
            <a:r>
              <a:rPr lang="en-IN" dirty="0"/>
              <a:t> to convert these two values into a key</a:t>
            </a:r>
          </a:p>
          <a:p>
            <a:pPr marL="0" indent="0">
              <a:buFont typeface="Wingdings" pitchFamily="2" charset="2"/>
              <a:buNone/>
              <a:defRPr/>
            </a:pPr>
            <a:r>
              <a:rPr lang="en-IN" dirty="0"/>
              <a:t>	</a:t>
            </a:r>
            <a:r>
              <a:rPr lang="en-IN" sz="2400" dirty="0"/>
              <a:t>#include &lt;sys/</a:t>
            </a:r>
            <a:r>
              <a:rPr lang="en-IN" sz="2400" dirty="0" err="1"/>
              <a:t>ipc.h</a:t>
            </a:r>
            <a:r>
              <a:rPr lang="en-IN" sz="2400" dirty="0"/>
              <a:t>&gt; </a:t>
            </a:r>
          </a:p>
          <a:p>
            <a:pPr marL="0" indent="0">
              <a:buFont typeface="Wingdings" pitchFamily="2" charset="2"/>
              <a:buNone/>
              <a:defRPr/>
            </a:pPr>
            <a:r>
              <a:rPr lang="en-IN" sz="2400" dirty="0"/>
              <a:t>	</a:t>
            </a:r>
            <a:r>
              <a:rPr lang="en-IN" sz="2400" dirty="0" err="1"/>
              <a:t>key_t</a:t>
            </a:r>
            <a:r>
              <a:rPr lang="en-IN" sz="2400" dirty="0"/>
              <a:t> </a:t>
            </a:r>
            <a:r>
              <a:rPr lang="en-IN" sz="2400" dirty="0" err="1"/>
              <a:t>ftok</a:t>
            </a:r>
            <a:r>
              <a:rPr lang="en-IN" sz="2400" dirty="0"/>
              <a:t>(</a:t>
            </a:r>
            <a:r>
              <a:rPr lang="en-IN" sz="2400" dirty="0" err="1"/>
              <a:t>const</a:t>
            </a:r>
            <a:r>
              <a:rPr lang="en-IN" sz="2400" dirty="0"/>
              <a:t> char *path, </a:t>
            </a:r>
            <a:r>
              <a:rPr lang="en-IN" sz="2400" dirty="0" err="1"/>
              <a:t>int</a:t>
            </a:r>
            <a:r>
              <a:rPr lang="en-IN" sz="2400" dirty="0"/>
              <a:t> id); </a:t>
            </a:r>
          </a:p>
          <a:p>
            <a:pPr marL="514350" indent="-514350">
              <a:buFont typeface="Wingdings" pitchFamily="2" charset="2"/>
              <a:buAutoNum type="arabicPeriod" startAt="2"/>
              <a:defRPr/>
            </a:pPr>
            <a:endParaRPr lang="en-IN" dirty="0"/>
          </a:p>
          <a:p>
            <a:pPr>
              <a:defRPr/>
            </a:pPr>
            <a:endParaRPr lang="en-IN" dirty="0"/>
          </a:p>
        </p:txBody>
      </p:sp>
    </p:spTree>
    <p:extLst>
      <p:ext uri="{BB962C8B-B14F-4D97-AF65-F5344CB8AC3E}">
        <p14:creationId xmlns:p14="http://schemas.microsoft.com/office/powerpoint/2010/main" val="10336050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a:t>IPC_PRIVATE</a:t>
            </a:r>
          </a:p>
        </p:txBody>
      </p:sp>
      <p:sp>
        <p:nvSpPr>
          <p:cNvPr id="9219" name="Content Placeholder 2"/>
          <p:cNvSpPr>
            <a:spLocks noGrp="1"/>
          </p:cNvSpPr>
          <p:nvPr>
            <p:ph idx="1"/>
          </p:nvPr>
        </p:nvSpPr>
        <p:spPr/>
        <p:txBody>
          <a:bodyPr/>
          <a:lstStyle/>
          <a:p>
            <a:r>
              <a:rPr lang="en-IN"/>
              <a:t>The IPC_PRIVATE key is used in a parent-child relationship.</a:t>
            </a:r>
          </a:p>
          <a:p>
            <a:r>
              <a:rPr lang="en-IN"/>
              <a:t>The parent creates a new IPC structure specifying IPC_PRIVATE, and the resulting identifier is then available to the child after the fork</a:t>
            </a:r>
          </a:p>
          <a:p>
            <a:endParaRPr lang="en-IN"/>
          </a:p>
        </p:txBody>
      </p:sp>
    </p:spTree>
    <p:extLst>
      <p:ext uri="{BB962C8B-B14F-4D97-AF65-F5344CB8AC3E}">
        <p14:creationId xmlns:p14="http://schemas.microsoft.com/office/powerpoint/2010/main" val="28014656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t>Semaphores in Linux</a:t>
            </a:r>
          </a:p>
        </p:txBody>
      </p:sp>
      <p:sp>
        <p:nvSpPr>
          <p:cNvPr id="10243" name="Content Placeholder 2"/>
          <p:cNvSpPr>
            <a:spLocks noGrp="1"/>
          </p:cNvSpPr>
          <p:nvPr>
            <p:ph idx="1"/>
          </p:nvPr>
        </p:nvSpPr>
        <p:spPr/>
        <p:txBody>
          <a:bodyPr/>
          <a:lstStyle/>
          <a:p>
            <a:r>
              <a:rPr lang="en-IN"/>
              <a:t>A semaphore is a counter used to provide access to a shared data object for multiple processes.</a:t>
            </a:r>
          </a:p>
          <a:p>
            <a:pPr lvl="1"/>
            <a:endParaRPr lang="en-IN"/>
          </a:p>
        </p:txBody>
      </p:sp>
    </p:spTree>
    <p:extLst>
      <p:ext uri="{BB962C8B-B14F-4D97-AF65-F5344CB8AC3E}">
        <p14:creationId xmlns:p14="http://schemas.microsoft.com/office/powerpoint/2010/main" val="1039898571"/>
      </p:ext>
    </p:extLst>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69D2B526000B4D835B1F6BD1A38405" ma:contentTypeVersion="3" ma:contentTypeDescription="Create a new document." ma:contentTypeScope="" ma:versionID="d254d3ca923d3bfa9b1d580bf40fb3d8">
  <xsd:schema xmlns:xsd="http://www.w3.org/2001/XMLSchema" xmlns:xs="http://www.w3.org/2001/XMLSchema" xmlns:p="http://schemas.microsoft.com/office/2006/metadata/properties" xmlns:ns2="30d3bcfa-fe8d-4c26-93eb-9b98fbcfb5b7" targetNamespace="http://schemas.microsoft.com/office/2006/metadata/properties" ma:root="true" ma:fieldsID="bae2bd456a86e65fa0cf9cb97fedee27" ns2:_="">
    <xsd:import namespace="30d3bcfa-fe8d-4c26-93eb-9b98fbcfb5b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d3bcfa-fe8d-4c26-93eb-9b98fbcfb5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062F3A-18B2-4746-BA11-7B2541FDF4B9}"/>
</file>

<file path=customXml/itemProps2.xml><?xml version="1.0" encoding="utf-8"?>
<ds:datastoreItem xmlns:ds="http://schemas.openxmlformats.org/officeDocument/2006/customXml" ds:itemID="{ABFF45E2-8D17-43C2-B0BF-422F4C9924DD}"/>
</file>

<file path=customXml/itemProps3.xml><?xml version="1.0" encoding="utf-8"?>
<ds:datastoreItem xmlns:ds="http://schemas.openxmlformats.org/officeDocument/2006/customXml" ds:itemID="{BB70E882-3BD2-44A7-96D3-8F26A706C8DE}"/>
</file>

<file path=docProps/app.xml><?xml version="1.0" encoding="utf-8"?>
<Properties xmlns="http://schemas.openxmlformats.org/officeDocument/2006/extended-properties" xmlns:vt="http://schemas.openxmlformats.org/officeDocument/2006/docPropsVTypes">
  <Template>Quadrant</Template>
  <TotalTime>1326</TotalTime>
  <Words>5782</Words>
  <Application>Microsoft Office PowerPoint</Application>
  <PresentationFormat>On-screen Show (4:3)</PresentationFormat>
  <Paragraphs>792</Paragraphs>
  <Slides>117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Arial</vt:lpstr>
      <vt:lpstr>Calibri</vt:lpstr>
      <vt:lpstr>Times New Roman</vt:lpstr>
      <vt:lpstr>Wingdings</vt:lpstr>
      <vt:lpstr>Quadrant</vt:lpstr>
      <vt:lpstr>Concurrent Process Management</vt:lpstr>
      <vt:lpstr>Concurrent Processes</vt:lpstr>
      <vt:lpstr>Requirements for avoiding Race Conditions</vt:lpstr>
      <vt:lpstr>Mutual Exclusion with busy waiting</vt:lpstr>
      <vt:lpstr>Continued…</vt:lpstr>
      <vt:lpstr>Continued….</vt:lpstr>
      <vt:lpstr>Continued…</vt:lpstr>
      <vt:lpstr>Continued…</vt:lpstr>
      <vt:lpstr>PowerPoint Presentation</vt:lpstr>
      <vt:lpstr>Peterson’s Solution</vt:lpstr>
      <vt:lpstr>Hardware Support for Mutual Exclusion</vt:lpstr>
      <vt:lpstr>Continued….</vt:lpstr>
      <vt:lpstr>Busy Waiting</vt:lpstr>
      <vt:lpstr>Interprocess synchronization without busy waiting</vt:lpstr>
      <vt:lpstr>Sleep &amp; Wakeup</vt:lpstr>
      <vt:lpstr>Continued…</vt:lpstr>
      <vt:lpstr>Continued…</vt:lpstr>
      <vt:lpstr>Continued….</vt:lpstr>
      <vt:lpstr>Semaphores</vt:lpstr>
      <vt:lpstr>Continued..</vt:lpstr>
      <vt:lpstr>HOT Question Discussion</vt:lpstr>
      <vt:lpstr>Continued…</vt:lpstr>
      <vt:lpstr>Counting Semaphore</vt:lpstr>
      <vt:lpstr>Binary Semaphore</vt:lpstr>
      <vt:lpstr>Semaphore Implementation</vt:lpstr>
      <vt:lpstr>Example</vt:lpstr>
      <vt:lpstr>Continued…</vt:lpstr>
      <vt:lpstr>Producer Consumer Problem</vt:lpstr>
      <vt:lpstr>Continued…</vt:lpstr>
      <vt:lpstr>Continued…</vt:lpstr>
      <vt:lpstr>Semaphore Policy Selection</vt:lpstr>
      <vt:lpstr>Continued…</vt:lpstr>
      <vt:lpstr>Static And Dynamic Semaphore Allocation</vt:lpstr>
      <vt:lpstr>Continued…</vt:lpstr>
      <vt:lpstr>Semaphore Reset</vt:lpstr>
      <vt:lpstr>Monitors</vt:lpstr>
      <vt:lpstr>Continued..</vt:lpstr>
      <vt:lpstr> Classical synchronisation problems</vt:lpstr>
      <vt:lpstr>Multiprocessor and Locking</vt:lpstr>
      <vt:lpstr>Spinning Versus Blocking</vt:lpstr>
      <vt:lpstr>Bakery Algorithm</vt:lpstr>
      <vt:lpstr>Lexicographical Timestamp order</vt:lpstr>
      <vt:lpstr>Simplified Bakery Algorithm</vt:lpstr>
      <vt:lpstr>Dining Philosopher’s Problem</vt:lpstr>
      <vt:lpstr>Deadlock </vt:lpstr>
      <vt:lpstr>Deadlocks Handling</vt:lpstr>
      <vt:lpstr>Deadlock Detection with Resource Allocation Graph</vt:lpstr>
      <vt:lpstr>Deadlock Detection with Single Resource type</vt:lpstr>
      <vt:lpstr>Deadlock detection for multiple resource type (Banker’s Algorithm)</vt:lpstr>
      <vt:lpstr>Algorithm</vt:lpstr>
      <vt:lpstr>Continued…</vt:lpstr>
      <vt:lpstr>Example</vt:lpstr>
      <vt:lpstr>Recovery from Deadlock</vt:lpstr>
      <vt:lpstr>Deadlock Avoidance</vt:lpstr>
      <vt:lpstr>Resource Trajectories</vt:lpstr>
      <vt:lpstr>Safe &amp; Unsafe States</vt:lpstr>
      <vt:lpstr>Example</vt:lpstr>
      <vt:lpstr>Deadlock Prevention</vt:lpstr>
      <vt:lpstr>Continued….</vt:lpstr>
      <vt:lpstr>Continued….</vt:lpstr>
      <vt:lpstr>Inter-Process Communication</vt:lpstr>
      <vt:lpstr>IPC Ports</vt:lpstr>
      <vt:lpstr>Synchronous message passing</vt:lpstr>
      <vt:lpstr>Implementation of PORTS</vt:lpstr>
      <vt:lpstr>Continued….</vt:lpstr>
      <vt:lpstr>Continued…</vt:lpstr>
      <vt:lpstr>  IPC in Unix</vt:lpstr>
      <vt:lpstr>IPC Types</vt:lpstr>
      <vt:lpstr>IPC  different hosts</vt:lpstr>
      <vt:lpstr>Pipes</vt:lpstr>
      <vt:lpstr>Continued….</vt:lpstr>
      <vt:lpstr>Continued…</vt:lpstr>
      <vt:lpstr>Continued…</vt:lpstr>
      <vt:lpstr>POPEN() &amp; PCLOSE()</vt:lpstr>
      <vt:lpstr>Sample</vt:lpstr>
      <vt:lpstr>FIFOs</vt:lpstr>
      <vt:lpstr>Continued…</vt:lpstr>
      <vt:lpstr>Continued…</vt:lpstr>
      <vt:lpstr>Message Queues</vt:lpstr>
      <vt:lpstr>Continued….</vt:lpstr>
      <vt:lpstr>Continued..</vt:lpstr>
      <vt:lpstr>Continued…</vt:lpstr>
      <vt:lpstr>Continued…</vt:lpstr>
      <vt:lpstr>Shared Memory</vt:lpstr>
      <vt:lpstr>Continued….</vt:lpstr>
      <vt:lpstr>Continued….</vt:lpstr>
      <vt:lpstr>Continued…</vt:lpstr>
      <vt:lpstr>Continued…</vt:lpstr>
      <vt:lpstr>Continued…</vt:lpstr>
      <vt:lpstr>Continued…</vt:lpstr>
      <vt:lpstr>Comparison of Various IPC forms</vt:lpstr>
      <vt:lpstr>Semaphores in Linux</vt:lpstr>
      <vt:lpstr>IPC structure in linux</vt:lpstr>
      <vt:lpstr>Continued….</vt:lpstr>
      <vt:lpstr>Continued….</vt:lpstr>
      <vt:lpstr>Rendezvous the same IPC structure</vt:lpstr>
      <vt:lpstr>Continued…</vt:lpstr>
      <vt:lpstr>IPC_PRIVATE</vt:lpstr>
      <vt:lpstr>Semaphores in Linux</vt:lpstr>
      <vt:lpstr>  A process to obtain a shared resource.. </vt:lpstr>
      <vt:lpstr>Continued..</vt:lpstr>
      <vt:lpstr>Header file for semaphores in linux</vt:lpstr>
      <vt:lpstr> Continued….</vt:lpstr>
      <vt:lpstr>Functions to use Semaphores</vt:lpstr>
      <vt:lpstr>Creating a semaphore</vt:lpstr>
      <vt:lpstr>Continued…</vt:lpstr>
      <vt:lpstr>Initialization of semaphore </vt:lpstr>
      <vt:lpstr>Continued….</vt:lpstr>
      <vt:lpstr>Continued….</vt:lpstr>
      <vt:lpstr>Semaphore Operations</vt:lpstr>
      <vt:lpstr>Continued…</vt:lpstr>
      <vt:lpstr>Continued…</vt:lpstr>
      <vt:lpstr>Continued…</vt:lpstr>
      <vt:lpstr>Control flags with semop()</vt:lpstr>
      <vt:lpstr>Continued…</vt:lpstr>
      <vt:lpstr>Sample code for initiallizing semaphore</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Process Management</dc:title>
  <dc:creator>VIT</dc:creator>
  <cp:lastModifiedBy>Harini Sriraman</cp:lastModifiedBy>
  <cp:revision>283</cp:revision>
  <dcterms:created xsi:type="dcterms:W3CDTF">2014-07-24T08:52:25Z</dcterms:created>
  <dcterms:modified xsi:type="dcterms:W3CDTF">2023-09-27T05:11:07Z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0x0101006269D2B526000B4D835B1F6BD1A38405</vt:lpwstr>
  </property>
</Properties>
</file>