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9" r:id="rId4"/>
    <p:sldId id="268" r:id="rId5"/>
    <p:sldId id="292" r:id="rId6"/>
    <p:sldId id="267" r:id="rId7"/>
    <p:sldId id="258" r:id="rId8"/>
    <p:sldId id="259" r:id="rId9"/>
    <p:sldId id="266" r:id="rId10"/>
    <p:sldId id="260" r:id="rId11"/>
    <p:sldId id="261" r:id="rId12"/>
    <p:sldId id="270" r:id="rId13"/>
    <p:sldId id="271" r:id="rId14"/>
    <p:sldId id="262" r:id="rId15"/>
    <p:sldId id="273" r:id="rId16"/>
    <p:sldId id="275" r:id="rId17"/>
    <p:sldId id="272" r:id="rId18"/>
    <p:sldId id="274" r:id="rId19"/>
    <p:sldId id="276" r:id="rId20"/>
    <p:sldId id="279" r:id="rId21"/>
    <p:sldId id="263" r:id="rId22"/>
    <p:sldId id="278" r:id="rId23"/>
    <p:sldId id="293" r:id="rId24"/>
    <p:sldId id="277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64" r:id="rId35"/>
    <p:sldId id="265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D593B-5DF5-484F-81AF-516B274153BA}" type="datetimeFigureOut">
              <a:rPr lang="en-US" smtClean="0"/>
              <a:t>28-Feb-20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E0AD8-C99C-4A49-9EE0-8B75183DE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F2DB-8612-45C6-9FE0-102C3152F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ECFB6-2B13-4AE3-BC89-85E4C4419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8FF09-C035-4C30-AFDD-0FC2A4B9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C3CF-D8B4-4445-A0BD-344E34C8586A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4C6BB-3C75-4371-90BD-1F8F3993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1AE1C-A57E-4ECA-B34F-63422AE4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0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05EB-6067-49E1-9FF0-FF7871059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DFBAC-B0C1-4450-9A1C-94E919896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7E2CB-4F6C-4F0E-A3DC-306578B2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2442-E5B3-4CB8-83A0-D05B85D0A8E1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C441F-AE3E-4E1E-9E10-D8055F1E1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971B3-6E4F-4F28-A472-AD9B0FCC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4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8D44B5-6F1D-4AAA-9557-4D69F2C26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E6E67-71E2-4346-BF98-FFCBBF040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4B462-9C8C-4D7A-83AA-8A30008D1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B0E5-828F-49AD-AE35-6C1E45F810C2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A360A-3014-4A5A-9056-2D649A172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F1B41-2C67-4B57-A85D-1AF95BE5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4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11AD-9859-4AAE-97DD-B9B2B6C7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96638-979B-4089-A220-01B2089F8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43456-F0F1-47A9-995B-074F11A97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4598-2C8A-40CC-9C8B-42A66CF49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C8E2D-81D1-41D4-AC18-656AB7853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8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5460-DE8E-4A89-92F4-D09CC102F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B9F2D-2170-4769-8395-193C37187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71EC5-200E-4DA4-8567-C4B9A0B22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C236-EBF2-40C6-9E8C-2D4D45A882B0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3361C-0BB6-4FB5-B129-4FE629D6C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E064A-1C1D-411E-94CD-6E37EC1E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5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CEE08-D9B4-4B1A-AB98-0A19778E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0DDA-624E-4679-9C62-D9C1790A7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9B7E9-48C3-460F-A00C-9AF7B1EBE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EDF20-4CC1-4786-A9F7-A931F8B0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AFD21-73EF-4956-9C68-10BFA6E2F74B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A06E4-87ED-4423-9301-4DE8682A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1A762-FD7C-4423-9B6E-1113D7C3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1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F3F1-863D-47A7-925E-01D010D2E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C1254-8C73-4364-B6A3-54B4E500B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401AB-79ED-4A1A-BBA7-928AB5012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6029EE-82E3-4092-A652-0F1D5AE22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A20-3DCD-4BB3-A5A4-6B36FA0D6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69DBD7-0117-4FC2-A918-D2FA7217B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ECC2-407B-43A1-8101-D52423127F0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A308D1-039C-4023-ADCE-BD2E4365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149D3-9056-4553-896F-16817F2B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8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C6CA-39FC-42C0-BAAA-0826CFC1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96150F-BC17-4DAE-B8E4-11AC02EC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F2BA-D629-4EA3-A753-8FC91A81531C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A6683A-CC32-4D0F-88B3-26C25669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3D344-B6CE-4534-8C6F-C6FB5222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7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5D852-CD01-4D6C-9F75-9FC18AF36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0429-BCFC-4FD0-8A80-75F30875007C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FF323-8185-4F49-8899-D6D0D937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5B1B0-658A-4835-A273-146D568E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8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C792-FC9B-48DF-86FD-CCBD641B2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F20CB-93FC-4246-88F4-52A66D6A5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F9B58-53A0-4B52-9952-D15C30CBB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59350-2F9D-40BD-AA7A-46DCA62B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B9B6-B18A-4C61-9AEF-78E105B021AD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6A950-09B4-4DC4-AF88-7EA5FE1A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857B7-CB78-463E-B674-66B1DA6A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4BC18-6D96-458B-BC36-B6D37AEE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E63C9-94B8-42A0-BFE8-19D4B7005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88B9C-1D0E-4091-B92E-E4633643D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5C545-0327-4EB3-B294-C389EAAC1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69E3-1505-4554-837B-92BDE2C818ED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18E56-1875-468E-A860-23023184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661C1-AFCE-4BD6-8312-0394AE03D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5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CFC303-BB2C-4B2C-BA6F-39479DAD0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9F08A-D2DE-47DE-ADA2-4B8F2E5F3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EF9B8-1615-48B3-8EFC-73ED43764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98950-9017-4B7C-AAD0-3162C51E72B3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67F5B-4DDE-4747-9C9D-FACE7D972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AC0B3-EF7E-45F2-9699-929D0D02E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ABB34-25CA-4932-915D-1E100FDBA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2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pacy.io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4AC7F7-3C45-4E48-9CFC-901A3CAB0A8F}"/>
              </a:ext>
            </a:extLst>
          </p:cNvPr>
          <p:cNvSpPr/>
          <p:nvPr/>
        </p:nvSpPr>
        <p:spPr>
          <a:xfrm>
            <a:off x="453302" y="644265"/>
            <a:ext cx="11285397" cy="22775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/>
              <a:t>Predicting the Programming Language of Questions and Snippets </a:t>
            </a:r>
          </a:p>
          <a:p>
            <a:pPr algn="ctr"/>
            <a:r>
              <a:rPr lang="en-US" sz="3200" b="1"/>
              <a:t>of StackOverflow Using Natural Language Processing </a:t>
            </a:r>
          </a:p>
          <a:p>
            <a:pPr algn="ctr"/>
            <a:endParaRPr lang="en-US" sz="2800" b="1"/>
          </a:p>
          <a:p>
            <a:pPr algn="ctr"/>
            <a:r>
              <a:rPr lang="en-US" i="1"/>
              <a:t>Kamel Alreshedy, Dhanush Dharmaretnam, Daniel M. German, Venkatesh Srinivasan and T. Aaron Gulliver </a:t>
            </a:r>
          </a:p>
          <a:p>
            <a:pPr algn="ctr"/>
            <a:r>
              <a:rPr lang="en-US" sz="1600"/>
              <a:t>Department of Computer Science, University of Victoria</a:t>
            </a:r>
          </a:p>
          <a:p>
            <a:pPr algn="ctr"/>
            <a:r>
              <a:rPr lang="en-US" sz="1600"/>
              <a:t>Kamel, Dhanushd, dmg, srinivas@uvic.ca, agullive@ece.uvic.ca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A3C19B-CA06-4D33-9D8A-01342508335E}"/>
              </a:ext>
            </a:extLst>
          </p:cNvPr>
          <p:cNvSpPr/>
          <p:nvPr/>
        </p:nvSpPr>
        <p:spPr>
          <a:xfrm>
            <a:off x="453302" y="5013406"/>
            <a:ext cx="1128539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/>
              <a:t>Presented by </a:t>
            </a:r>
          </a:p>
          <a:p>
            <a:pPr algn="r"/>
            <a:r>
              <a:rPr lang="en-US"/>
              <a:t>Turzo Ahsan Sami (ID: 20166012)</a:t>
            </a:r>
          </a:p>
          <a:p>
            <a:pPr algn="r"/>
            <a:r>
              <a:rPr lang="en-US"/>
              <a:t>In partial fulfillment of the module </a:t>
            </a:r>
          </a:p>
          <a:p>
            <a:pPr algn="r"/>
            <a:r>
              <a:rPr lang="en-US"/>
              <a:t>CSE-712</a:t>
            </a:r>
            <a:r>
              <a:rPr lang="en-US" i="1"/>
              <a:t>: </a:t>
            </a:r>
            <a:r>
              <a:rPr lang="en-US"/>
              <a:t>Natural Language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8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12F0-C698-4F1B-A2FF-8ED0D7EFC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993D6-D85B-44CD-BDC8-4ADEB5876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RQ1. Can we predict the programming language of a question in Stack Overflow? 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RQ2. Can we predict the programming language of a question in Stack Overflow without using code snippets inside it? 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RQ3. Can we predict the programming language of code snippets in Stack Overflow questions?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BB0F2-F9FA-41B7-B2F5-62D62174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0981F-D42D-4F25-86AA-C2F6DD87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94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AE9D-184C-44CB-A81D-0C62FA5B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5D644-A31C-4CD7-AFDC-AD72AFAA4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RQ1. Can we predict the programming language of a question in Stack Overflow? </a:t>
            </a:r>
          </a:p>
          <a:p>
            <a:pPr marL="0" indent="0" algn="just">
              <a:buNone/>
            </a:pPr>
            <a:endParaRPr lang="en-US" dirty="0"/>
          </a:p>
          <a:p>
            <a:pPr lvl="1" algn="just"/>
            <a:r>
              <a:rPr lang="en-US" dirty="0"/>
              <a:t>Evaluate how machine learning performs when all the information in a Stack Overflow question is used.</a:t>
            </a:r>
          </a:p>
          <a:p>
            <a:pPr lvl="1" algn="just"/>
            <a:r>
              <a:rPr lang="en-US" dirty="0"/>
              <a:t>Includes question’s title, body (textual information) and code snippets in it.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6D748-4F3B-42E7-93DB-DEBC1ABF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4F156D-4929-45F5-8677-2EE86BFE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96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AE9D-184C-44CB-A81D-0C62FA5B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5D644-A31C-4CD7-AFDC-AD72AFAA4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RQ2. Can we predict the programming language of a question in Stack Overflow without using code snippets inside it? </a:t>
            </a:r>
          </a:p>
          <a:p>
            <a:pPr marL="0" indent="0" algn="just">
              <a:buNone/>
            </a:pPr>
            <a:endParaRPr lang="en-US" dirty="0"/>
          </a:p>
          <a:p>
            <a:pPr lvl="1" algn="just"/>
            <a:r>
              <a:rPr lang="en-US" dirty="0"/>
              <a:t>Determine whether the inclusion of code snippets is an essential factor to determine the programming language that a question refers to.</a:t>
            </a:r>
          </a:p>
          <a:p>
            <a:pPr lvl="1" algn="just"/>
            <a:r>
              <a:rPr lang="en-US" dirty="0"/>
              <a:t>Includes textual information only, omitting the question title and code snippets.</a:t>
            </a:r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6D748-4F3B-42E7-93DB-DEBC1ABF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4F156D-4929-45F5-8677-2EE86BFE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AE9D-184C-44CB-A81D-0C62FA5B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5D644-A31C-4CD7-AFDC-AD72AFAA4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RQ3. Can we predict the programming language of code snippets in Stack Overflow questions?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Evaluate the ability to use machine learning to predict the language of a snippet of source code.</a:t>
            </a:r>
          </a:p>
          <a:p>
            <a:pPr lvl="1" algn="just"/>
            <a:r>
              <a:rPr lang="en-US" dirty="0"/>
              <a:t>Includes code snippets only.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6D748-4F3B-42E7-93DB-DEBC1ABF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4F156D-4929-45F5-8677-2EE86BFE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4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79C6-2928-4FF1-8FDC-AB2121DE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Extraction &amp;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9A706-08C0-4279-B649-C6E7A8BA4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Stack Overflow July 2017 data dump was used for analysis.</a:t>
            </a:r>
          </a:p>
          <a:p>
            <a:pPr algn="just"/>
            <a:r>
              <a:rPr lang="en-US" dirty="0"/>
              <a:t>37.21 million posts, of which 14.45 million are questions with 50.9k different tags.</a:t>
            </a:r>
          </a:p>
          <a:p>
            <a:pPr algn="just"/>
            <a:r>
              <a:rPr lang="en-US" dirty="0"/>
              <a:t>The most popular 24 programming languages as per the 2017 Stack Overflow developer survey were selected. </a:t>
            </a:r>
          </a:p>
          <a:p>
            <a:pPr algn="just"/>
            <a:r>
              <a:rPr lang="en-US" dirty="0"/>
              <a:t>Constitute about 93% of the questions.</a:t>
            </a:r>
          </a:p>
          <a:p>
            <a:pPr algn="just"/>
            <a:r>
              <a:rPr lang="en-US" dirty="0"/>
              <a:t>Selected languages: Assembly, C, C#, C++, </a:t>
            </a:r>
            <a:r>
              <a:rPr lang="en-US" dirty="0" err="1"/>
              <a:t>CoffeeScript</a:t>
            </a:r>
            <a:r>
              <a:rPr lang="en-US" dirty="0"/>
              <a:t>, Go, Groovy, Haskell, Java, JavaScript, Lua, </a:t>
            </a:r>
            <a:r>
              <a:rPr lang="en-US" dirty="0" err="1"/>
              <a:t>Matlab</a:t>
            </a:r>
            <a:r>
              <a:rPr lang="en-US" dirty="0"/>
              <a:t>, Objective-c, Perl, PHP, Python, R, Ruby, Scala, SQL, Swift, TypeScript, </a:t>
            </a:r>
            <a:r>
              <a:rPr lang="en-US" dirty="0" err="1"/>
              <a:t>Vb.Net</a:t>
            </a:r>
            <a:r>
              <a:rPr lang="en-US" dirty="0"/>
              <a:t>, </a:t>
            </a:r>
            <a:r>
              <a:rPr lang="en-US" dirty="0" err="1"/>
              <a:t>Vba</a:t>
            </a:r>
            <a:r>
              <a:rPr lang="en-US" dirty="0"/>
              <a:t>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9B61D-E442-44B5-9AAA-312609AE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5A3BA6-AA56-42C7-8F1E-F3BB1F16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62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C2AA-4AEC-42F2-9D02-DB9E1D61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Extraction &amp; Processing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83258-CC35-45E8-8AEC-4E32033DC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Questions with more than one programming language tags were removed</a:t>
            </a:r>
          </a:p>
          <a:p>
            <a:pPr algn="just"/>
            <a:r>
              <a:rPr lang="en-US" dirty="0"/>
              <a:t>Questions chosen contained at least one code snippet, and the code snippet had at least 10 characters</a:t>
            </a:r>
          </a:p>
          <a:p>
            <a:pPr algn="just"/>
            <a:r>
              <a:rPr lang="en-US" dirty="0"/>
              <a:t>For each programming languages: approximately 10,000 random questions</a:t>
            </a:r>
          </a:p>
          <a:p>
            <a:pPr algn="just"/>
            <a:r>
              <a:rPr lang="en-US" dirty="0"/>
              <a:t>The total number of questions selected was 232,727</a:t>
            </a:r>
          </a:p>
          <a:p>
            <a:pPr algn="just"/>
            <a:r>
              <a:rPr lang="en-US" dirty="0"/>
              <a:t>XMLTODICT: parsed .xml data</a:t>
            </a:r>
          </a:p>
          <a:p>
            <a:pPr algn="just"/>
            <a:r>
              <a:rPr lang="en-US" dirty="0"/>
              <a:t>Python Beautiful Soup: extract code and text separately from questions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0C6BA-F348-4F84-A500-AB3A6BAF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CEAF7-A33F-4252-B77B-3F2EE39B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78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C2AA-4AEC-42F2-9D02-DB9E1D61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Extraction &amp; Processing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83258-CC35-45E8-8AEC-4E32033DC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ML models cannot be trained on raw text because of noise present.</a:t>
            </a:r>
          </a:p>
          <a:p>
            <a:pPr algn="just"/>
            <a:r>
              <a:rPr lang="en-US" dirty="0"/>
              <a:t>The textual information need to be preprocessed. </a:t>
            </a:r>
          </a:p>
          <a:p>
            <a:pPr algn="just"/>
            <a:r>
              <a:rPr lang="en-US" dirty="0"/>
              <a:t>Preprocessing steps:</a:t>
            </a:r>
          </a:p>
          <a:p>
            <a:pPr lvl="1" algn="just"/>
            <a:r>
              <a:rPr lang="en-US" dirty="0"/>
              <a:t>non-alphanumeric characters such as </a:t>
            </a:r>
            <a:r>
              <a:rPr lang="en-US" i="1" dirty="0"/>
              <a:t>punctuation, numbers and symbols </a:t>
            </a:r>
            <a:r>
              <a:rPr lang="en-US" dirty="0"/>
              <a:t>were removed</a:t>
            </a:r>
          </a:p>
          <a:p>
            <a:pPr lvl="1" algn="just"/>
            <a:r>
              <a:rPr lang="en-US" dirty="0"/>
              <a:t>entity names were identified using the Spacy Library (</a:t>
            </a:r>
            <a:r>
              <a:rPr lang="en-US" dirty="0">
                <a:hlinkClick r:id="rId2"/>
              </a:rPr>
              <a:t>https://spacy.io/</a:t>
            </a:r>
            <a:r>
              <a:rPr lang="en-US" dirty="0"/>
              <a:t>)</a:t>
            </a:r>
          </a:p>
          <a:p>
            <a:pPr lvl="1" algn="just"/>
            <a:r>
              <a:rPr lang="en-US" dirty="0"/>
              <a:t>stop words such as </a:t>
            </a:r>
            <a:r>
              <a:rPr lang="en-US" i="1" dirty="0"/>
              <a:t>after, about, all, and, from </a:t>
            </a:r>
            <a:r>
              <a:rPr lang="en-US" dirty="0"/>
              <a:t>etc. were removed</a:t>
            </a:r>
          </a:p>
          <a:p>
            <a:pPr lvl="1" algn="just"/>
            <a:r>
              <a:rPr lang="en-US" dirty="0"/>
              <a:t>stemming and lemmatization- using the NLTK library in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0C6BA-F348-4F84-A500-AB3A6BAF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CEAF7-A33F-4252-B77B-3F2EE39B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16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79C6-2928-4FF1-8FDC-AB2121DE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Extraction &amp; Processing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9A706-08C0-4279-B649-C6E7A8BA4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Dataset was split using the </a:t>
            </a:r>
            <a:r>
              <a:rPr lang="en-US" dirty="0" err="1"/>
              <a:t>Tf</a:t>
            </a:r>
            <a:r>
              <a:rPr lang="en-US" dirty="0"/>
              <a:t>-IDF vectorizer from the </a:t>
            </a:r>
            <a:r>
              <a:rPr lang="en-US" dirty="0" err="1"/>
              <a:t>Scikit</a:t>
            </a:r>
            <a:r>
              <a:rPr lang="en-US" dirty="0"/>
              <a:t>-learn library.</a:t>
            </a:r>
          </a:p>
          <a:p>
            <a:pPr algn="just"/>
            <a:r>
              <a:rPr lang="en-US" dirty="0"/>
              <a:t>The Minimum Document Frequency (min-df) was set to 10. </a:t>
            </a:r>
          </a:p>
          <a:p>
            <a:pPr lvl="1" algn="just"/>
            <a:r>
              <a:rPr lang="en-US" dirty="0"/>
              <a:t>only words present in at least ten documents were selected</a:t>
            </a:r>
          </a:p>
          <a:p>
            <a:pPr algn="just"/>
            <a:r>
              <a:rPr lang="en-US" dirty="0"/>
              <a:t>Eliminates infrequent words from the dataset </a:t>
            </a:r>
          </a:p>
          <a:p>
            <a:pPr lvl="1" algn="just"/>
            <a:r>
              <a:rPr lang="en-US" dirty="0"/>
              <a:t>ML models learn from the most important vocabulary</a:t>
            </a:r>
          </a:p>
          <a:p>
            <a:pPr algn="just"/>
            <a:r>
              <a:rPr lang="en-US" dirty="0"/>
              <a:t>The Maximum Document Frequency (max-df) was set to default.</a:t>
            </a:r>
          </a:p>
          <a:p>
            <a:pPr algn="just"/>
            <a:r>
              <a:rPr lang="en-US" dirty="0"/>
              <a:t>The datasets were split into training and test data using the ratio 80:20.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9B61D-E442-44B5-9AAA-312609AE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5A3BA6-AA56-42C7-8F1E-F3BB1F16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6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C2AA-4AEC-42F2-9D02-DB9E1D61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Extraction &amp; Processing (continued)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0C6BA-F348-4F84-A500-AB3A6BAF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CEAF7-A33F-4252-B77B-3F2EE39B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18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FFAB229-ED59-4295-B589-A506F4625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4400" y="1380151"/>
            <a:ext cx="2743200" cy="528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93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C2AA-4AEC-42F2-9D02-DB9E1D61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Extraction &amp; Processing (continued)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0C6BA-F348-4F84-A500-AB3A6BAF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CEAF7-A33F-4252-B77B-3F2EE39B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19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FFAB229-ED59-4295-B589-A506F4625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1875" y="1240971"/>
            <a:ext cx="7408251" cy="525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2B93-9853-49BB-A274-1B90CDE0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1F865-A094-46D9-9885-438221457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Dataset Extraction &amp; Processing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Shortcomings </a:t>
            </a:r>
          </a:p>
          <a:p>
            <a:r>
              <a:rPr lang="en-US" dirty="0"/>
              <a:t>Conclusion &amp; Future Work</a:t>
            </a:r>
          </a:p>
          <a:p>
            <a:r>
              <a:rPr lang="en-US" dirty="0"/>
              <a:t>What I have learned reading this paper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C78BD-F117-408C-AFE3-606B2CF7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EF53-1230-4059-B34D-4873A76EDCBC}" type="datetime2">
              <a:rPr lang="en-US" smtClean="0"/>
              <a:t>Friday, February 28, 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1BA1B-C240-4687-BA7F-67D5F698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64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C2AA-4AEC-42F2-9D02-DB9E1D61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Extraction &amp; Processing (continued)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0C6BA-F348-4F84-A500-AB3A6BAF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CEAF7-A33F-4252-B77B-3F2EE39B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20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FFAB229-ED59-4295-B589-A506F4625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7036" y="1825625"/>
            <a:ext cx="6137927" cy="43513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17A5D5-979D-46A7-A4F8-A15EF305F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537530"/>
            <a:ext cx="12192000" cy="463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5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2949-6408-43A1-B024-9B5ECFA1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(Classifiers)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E0EF3-DF5F-42F0-A39B-0012ECA8D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Random Forest Classifier (RFC)</a:t>
            </a:r>
          </a:p>
          <a:p>
            <a:pPr lvl="1" algn="just"/>
            <a:r>
              <a:rPr lang="en-US" dirty="0"/>
              <a:t>generates a number of decision trees from randomly selected subsets of training dataset</a:t>
            </a:r>
          </a:p>
          <a:p>
            <a:pPr lvl="1" algn="just"/>
            <a:r>
              <a:rPr lang="en-US" dirty="0"/>
              <a:t>each subset provides a decision tree that votes to make the final decision</a:t>
            </a:r>
          </a:p>
          <a:p>
            <a:pPr lvl="1" algn="just"/>
            <a:r>
              <a:rPr lang="en-US" dirty="0"/>
              <a:t>the final decision made depends on the decision of majority of trees (bagging)</a:t>
            </a:r>
          </a:p>
          <a:p>
            <a:pPr lvl="1" algn="just"/>
            <a:r>
              <a:rPr lang="en-US" dirty="0"/>
              <a:t>a large number of trees in the forest give higher accuracy</a:t>
            </a:r>
          </a:p>
          <a:p>
            <a:pPr lvl="1" algn="just"/>
            <a:r>
              <a:rPr lang="en-US" dirty="0"/>
              <a:t>if one or few of trees make a wrong decision, it will not affect the accuracy of the result significantly</a:t>
            </a:r>
          </a:p>
          <a:p>
            <a:pPr lvl="1" algn="just"/>
            <a:r>
              <a:rPr lang="en-US" dirty="0"/>
              <a:t>avoids the overfitting problem seen in the Decision Tree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CB611-57E0-4035-9B5A-E6763A56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7B0F3-D6A8-4782-8B88-29C6127F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42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2949-6408-43A1-B024-9B5ECFA1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(Classifiers)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E0EF3-DF5F-42F0-A39B-0012ECA8D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Extreme Gradient Boosting (</a:t>
            </a:r>
            <a:r>
              <a:rPr lang="en-US" dirty="0" err="1"/>
              <a:t>XGBoost</a:t>
            </a:r>
            <a:r>
              <a:rPr lang="en-US" dirty="0"/>
              <a:t>)</a:t>
            </a:r>
          </a:p>
          <a:p>
            <a:pPr lvl="1" algn="just"/>
            <a:r>
              <a:rPr lang="en-US" dirty="0"/>
              <a:t>A tree-based model similar to Decision Tree and RFC</a:t>
            </a:r>
          </a:p>
          <a:p>
            <a:pPr lvl="1" algn="just"/>
            <a:r>
              <a:rPr lang="en-US" dirty="0"/>
              <a:t>Modifies the weak learner to be a better learner</a:t>
            </a:r>
          </a:p>
          <a:p>
            <a:pPr lvl="1" algn="just"/>
            <a:r>
              <a:rPr lang="en-US" dirty="0"/>
              <a:t>Each subtree makes the prediction sequentially</a:t>
            </a:r>
          </a:p>
          <a:p>
            <a:pPr lvl="1" algn="just"/>
            <a:r>
              <a:rPr lang="en-US" dirty="0"/>
              <a:t>Each subtree learns from the mistakes that were made by the previous subtree</a:t>
            </a:r>
          </a:p>
          <a:p>
            <a:pPr lvl="1" algn="just"/>
            <a:r>
              <a:rPr lang="en-US" dirty="0"/>
              <a:t>Parameters: minimum child weight, max depth, L1 and L2 regularization</a:t>
            </a:r>
          </a:p>
          <a:p>
            <a:pPr lvl="1" algn="just"/>
            <a:r>
              <a:rPr lang="en-US" dirty="0"/>
              <a:t>Parameters were tuned using </a:t>
            </a:r>
            <a:r>
              <a:rPr lang="en-US" dirty="0" err="1"/>
              <a:t>RandomSearchCV</a:t>
            </a:r>
            <a:r>
              <a:rPr lang="en-US" dirty="0"/>
              <a:t> of </a:t>
            </a:r>
            <a:r>
              <a:rPr lang="en-US" dirty="0" err="1"/>
              <a:t>Scikit</a:t>
            </a:r>
            <a:r>
              <a:rPr lang="en-US" dirty="0"/>
              <a:t>-learn library.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CB611-57E0-4035-9B5A-E6763A56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7B0F3-D6A8-4782-8B88-29C6127F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52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5A64-1AF7-4790-9333-AC8FD35F8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05DFF-B496-44F9-B44E-B3ADEFFFF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Accuracy</a:t>
            </a:r>
          </a:p>
          <a:p>
            <a:pPr lvl="1"/>
            <a:r>
              <a:rPr lang="en-US" dirty="0"/>
              <a:t>= Correct predictions / Total predictions</a:t>
            </a:r>
          </a:p>
          <a:p>
            <a:pPr lvl="1"/>
            <a:r>
              <a:rPr lang="en-US" dirty="0"/>
              <a:t>= (TP + TN) / (TP + TN + FP + FN)</a:t>
            </a:r>
          </a:p>
          <a:p>
            <a:pPr lvl="1"/>
            <a:endParaRPr lang="en-US" dirty="0"/>
          </a:p>
          <a:p>
            <a:r>
              <a:rPr lang="en-US" dirty="0"/>
              <a:t>Precision</a:t>
            </a:r>
          </a:p>
          <a:p>
            <a:pPr lvl="1"/>
            <a:r>
              <a:rPr lang="en-US" dirty="0"/>
              <a:t>True positive / Total Predicted positive </a:t>
            </a:r>
          </a:p>
          <a:p>
            <a:pPr lvl="1"/>
            <a:r>
              <a:rPr lang="en-US" dirty="0"/>
              <a:t>= TP / (TP + FP)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Recall</a:t>
            </a:r>
          </a:p>
          <a:p>
            <a:pPr lvl="1"/>
            <a:r>
              <a:rPr lang="en-US" dirty="0"/>
              <a:t>True positive / Total Actual positive </a:t>
            </a:r>
          </a:p>
          <a:p>
            <a:pPr lvl="1"/>
            <a:r>
              <a:rPr lang="en-US" dirty="0"/>
              <a:t>= TP / (TP + FN)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F1 Score =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62376-8E95-4362-8B7D-38D11F4CB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17E4F-7FEA-4FE9-9A77-3A49A5E2D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8123F-9AFD-47EA-81F1-D7347BC1C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755" y="3229661"/>
            <a:ext cx="5531556" cy="15432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CFD9DC-A6BD-4F15-B4D4-93088A0D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88" y="5551626"/>
            <a:ext cx="2501876" cy="69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37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2949-6408-43A1-B024-9B5ECFA1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E0EF3-DF5F-42F0-A39B-0012ECA8D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RQ1. Can we predict the programming language of a question in Stack Overflow?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Highest F1 score: Swift (0.97), GO (0.97), Groovy (0.97) and </a:t>
            </a:r>
            <a:r>
              <a:rPr lang="en-US" dirty="0" err="1"/>
              <a:t>Coffeescript</a:t>
            </a:r>
            <a:r>
              <a:rPr lang="en-US" dirty="0"/>
              <a:t> (0.97)</a:t>
            </a:r>
          </a:p>
          <a:p>
            <a:r>
              <a:rPr lang="en-US" dirty="0"/>
              <a:t>Lowest F1 score: Java </a:t>
            </a:r>
            <a:r>
              <a:rPr lang="it-IT" dirty="0"/>
              <a:t>(0.75), SQL (0.78), C# (0.80) and </a:t>
            </a:r>
            <a:r>
              <a:rPr lang="en-US" dirty="0"/>
              <a:t>Scala (0.88)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CB611-57E0-4035-9B5A-E6763A56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7B0F3-D6A8-4782-8B88-29C6127F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0B0A037-7029-49E9-99B6-1250E0A27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296529"/>
              </p:ext>
            </p:extLst>
          </p:nvPr>
        </p:nvGraphicFramePr>
        <p:xfrm>
          <a:off x="1253760" y="2954002"/>
          <a:ext cx="9684480" cy="142413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36896">
                  <a:extLst>
                    <a:ext uri="{9D8B030D-6E8A-4147-A177-3AD203B41FA5}">
                      <a16:colId xmlns:a16="http://schemas.microsoft.com/office/drawing/2014/main" val="2287713965"/>
                    </a:ext>
                  </a:extLst>
                </a:gridCol>
                <a:gridCol w="1936896">
                  <a:extLst>
                    <a:ext uri="{9D8B030D-6E8A-4147-A177-3AD203B41FA5}">
                      <a16:colId xmlns:a16="http://schemas.microsoft.com/office/drawing/2014/main" val="315752530"/>
                    </a:ext>
                  </a:extLst>
                </a:gridCol>
                <a:gridCol w="1936896">
                  <a:extLst>
                    <a:ext uri="{9D8B030D-6E8A-4147-A177-3AD203B41FA5}">
                      <a16:colId xmlns:a16="http://schemas.microsoft.com/office/drawing/2014/main" val="3225131057"/>
                    </a:ext>
                  </a:extLst>
                </a:gridCol>
                <a:gridCol w="1936896">
                  <a:extLst>
                    <a:ext uri="{9D8B030D-6E8A-4147-A177-3AD203B41FA5}">
                      <a16:colId xmlns:a16="http://schemas.microsoft.com/office/drawing/2014/main" val="1287019920"/>
                    </a:ext>
                  </a:extLst>
                </a:gridCol>
                <a:gridCol w="1936896">
                  <a:extLst>
                    <a:ext uri="{9D8B030D-6E8A-4147-A177-3AD203B41FA5}">
                      <a16:colId xmlns:a16="http://schemas.microsoft.com/office/drawing/2014/main" val="1779029788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Classifier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Accuracy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Precision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Recall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F1 score</a:t>
                      </a:r>
                    </a:p>
                  </a:txBody>
                  <a:tcPr marL="108950" marR="108950" marT="54475" marB="54475"/>
                </a:tc>
                <a:extLst>
                  <a:ext uri="{0D108BD9-81ED-4DB2-BD59-A6C34878D82A}">
                    <a16:rowId xmlns:a16="http://schemas.microsoft.com/office/drawing/2014/main" val="2877591237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XGBoost</a:t>
                      </a:r>
                      <a:endParaRPr lang="en-US" sz="2400" dirty="0"/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91.1%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0.91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0.91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0.91</a:t>
                      </a:r>
                    </a:p>
                  </a:txBody>
                  <a:tcPr marL="108950" marR="108950" marT="54475" marB="54475"/>
                </a:tc>
                <a:extLst>
                  <a:ext uri="{0D108BD9-81ED-4DB2-BD59-A6C34878D82A}">
                    <a16:rowId xmlns:a16="http://schemas.microsoft.com/office/drawing/2014/main" val="187931266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RFC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86.3%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0.87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0.86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0.86</a:t>
                      </a:r>
                    </a:p>
                  </a:txBody>
                  <a:tcPr marL="108950" marR="108950" marT="54475" marB="54475"/>
                </a:tc>
                <a:extLst>
                  <a:ext uri="{0D108BD9-81ED-4DB2-BD59-A6C34878D82A}">
                    <a16:rowId xmlns:a16="http://schemas.microsoft.com/office/drawing/2014/main" val="607064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154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2949-6408-43A1-B024-9B5ECFA1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E0EF3-DF5F-42F0-A39B-0012ECA8D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RQ2. Can we predict the programming language of a question in Stack Overflow without using code snippets inside it?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US" dirty="0"/>
          </a:p>
          <a:p>
            <a:r>
              <a:rPr lang="en-US" dirty="0"/>
              <a:t>10% decrease in accuracy</a:t>
            </a:r>
          </a:p>
          <a:p>
            <a:r>
              <a:rPr lang="en-US" dirty="0"/>
              <a:t>Highest F1 score: </a:t>
            </a:r>
            <a:r>
              <a:rPr lang="en-US" dirty="0" err="1"/>
              <a:t>CoffeeScript</a:t>
            </a:r>
            <a:r>
              <a:rPr lang="en-US" dirty="0"/>
              <a:t> (0.94), JavaScript (0.92), Swift (0.92), Go (0.92), Haskell (0.92), C (0.91) Objective-C (0.90) and Assembly (0.89)</a:t>
            </a:r>
          </a:p>
          <a:p>
            <a:r>
              <a:rPr lang="en-US" dirty="0"/>
              <a:t>Lowest F1 score: Java, SQL (25% decrease in accuracy)</a:t>
            </a:r>
          </a:p>
          <a:p>
            <a:pPr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CB611-57E0-4035-9B5A-E6763A56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7B0F3-D6A8-4782-8B88-29C6127F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0B0A037-7029-49E9-99B6-1250E0A27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290357"/>
              </p:ext>
            </p:extLst>
          </p:nvPr>
        </p:nvGraphicFramePr>
        <p:xfrm>
          <a:off x="1253760" y="2716935"/>
          <a:ext cx="9684480" cy="142413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36896">
                  <a:extLst>
                    <a:ext uri="{9D8B030D-6E8A-4147-A177-3AD203B41FA5}">
                      <a16:colId xmlns:a16="http://schemas.microsoft.com/office/drawing/2014/main" val="2287713965"/>
                    </a:ext>
                  </a:extLst>
                </a:gridCol>
                <a:gridCol w="1936896">
                  <a:extLst>
                    <a:ext uri="{9D8B030D-6E8A-4147-A177-3AD203B41FA5}">
                      <a16:colId xmlns:a16="http://schemas.microsoft.com/office/drawing/2014/main" val="315752530"/>
                    </a:ext>
                  </a:extLst>
                </a:gridCol>
                <a:gridCol w="1936896">
                  <a:extLst>
                    <a:ext uri="{9D8B030D-6E8A-4147-A177-3AD203B41FA5}">
                      <a16:colId xmlns:a16="http://schemas.microsoft.com/office/drawing/2014/main" val="3225131057"/>
                    </a:ext>
                  </a:extLst>
                </a:gridCol>
                <a:gridCol w="1936896">
                  <a:extLst>
                    <a:ext uri="{9D8B030D-6E8A-4147-A177-3AD203B41FA5}">
                      <a16:colId xmlns:a16="http://schemas.microsoft.com/office/drawing/2014/main" val="1287019920"/>
                    </a:ext>
                  </a:extLst>
                </a:gridCol>
                <a:gridCol w="1936896">
                  <a:extLst>
                    <a:ext uri="{9D8B030D-6E8A-4147-A177-3AD203B41FA5}">
                      <a16:colId xmlns:a16="http://schemas.microsoft.com/office/drawing/2014/main" val="1779029788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Classifier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Accuracy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Precision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Recall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F1 score</a:t>
                      </a:r>
                    </a:p>
                  </a:txBody>
                  <a:tcPr marL="108950" marR="108950" marT="54475" marB="54475"/>
                </a:tc>
                <a:extLst>
                  <a:ext uri="{0D108BD9-81ED-4DB2-BD59-A6C34878D82A}">
                    <a16:rowId xmlns:a16="http://schemas.microsoft.com/office/drawing/2014/main" val="2877591237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XGBoost</a:t>
                      </a:r>
                      <a:endParaRPr lang="en-US" sz="2400" dirty="0"/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81.1%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0.83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0.81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0.81</a:t>
                      </a:r>
                    </a:p>
                  </a:txBody>
                  <a:tcPr marL="108950" marR="108950" marT="54475" marB="54475"/>
                </a:tc>
                <a:extLst>
                  <a:ext uri="{0D108BD9-81ED-4DB2-BD59-A6C34878D82A}">
                    <a16:rowId xmlns:a16="http://schemas.microsoft.com/office/drawing/2014/main" val="187931266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RFC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75.6%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0. 76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0.74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0.75</a:t>
                      </a:r>
                    </a:p>
                  </a:txBody>
                  <a:tcPr marL="108950" marR="108950" marT="54475" marB="54475"/>
                </a:tc>
                <a:extLst>
                  <a:ext uri="{0D108BD9-81ED-4DB2-BD59-A6C34878D82A}">
                    <a16:rowId xmlns:a16="http://schemas.microsoft.com/office/drawing/2014/main" val="607064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362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2949-6408-43A1-B024-9B5ECFA1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E0EF3-DF5F-42F0-A39B-0012ECA8D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dirty="0"/>
              <a:t>RQ3. Can we predict the programming language of code snippets in Stack Overflow questions?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When the programming language of a code snippet is extremely hard to identity, </a:t>
            </a:r>
          </a:p>
          <a:p>
            <a:pPr lvl="1" algn="just"/>
            <a:r>
              <a:rPr lang="en-US" dirty="0" err="1"/>
              <a:t>XGBoost</a:t>
            </a:r>
            <a:r>
              <a:rPr lang="en-US" dirty="0"/>
              <a:t> frequently misclassified it as Objective-C, </a:t>
            </a:r>
          </a:p>
          <a:p>
            <a:pPr lvl="1" algn="just"/>
            <a:r>
              <a:rPr lang="en-US" dirty="0"/>
              <a:t>RFC misclassified such snippets as Typescript.</a:t>
            </a:r>
          </a:p>
          <a:p>
            <a:pPr algn="just"/>
            <a:r>
              <a:rPr lang="en-US" dirty="0"/>
              <a:t>Highest F1 score: JavaScript (0.91), </a:t>
            </a:r>
            <a:r>
              <a:rPr lang="en-US" dirty="0" err="1"/>
              <a:t>CoffeeScript</a:t>
            </a:r>
            <a:r>
              <a:rPr lang="en-US" dirty="0"/>
              <a:t> (0.89) and PHP (.88)</a:t>
            </a:r>
          </a:p>
          <a:p>
            <a:pPr algn="just"/>
            <a:r>
              <a:rPr lang="en-US" dirty="0"/>
              <a:t>Objective-C has the worst F1 score and precision (0.56 and 0.42);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CB611-57E0-4035-9B5A-E6763A56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7B0F3-D6A8-4782-8B88-29C6127F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0B0A037-7029-49E9-99B6-1250E0A27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87816"/>
              </p:ext>
            </p:extLst>
          </p:nvPr>
        </p:nvGraphicFramePr>
        <p:xfrm>
          <a:off x="1253760" y="2716935"/>
          <a:ext cx="9684480" cy="142413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36896">
                  <a:extLst>
                    <a:ext uri="{9D8B030D-6E8A-4147-A177-3AD203B41FA5}">
                      <a16:colId xmlns:a16="http://schemas.microsoft.com/office/drawing/2014/main" val="2287713965"/>
                    </a:ext>
                  </a:extLst>
                </a:gridCol>
                <a:gridCol w="1936896">
                  <a:extLst>
                    <a:ext uri="{9D8B030D-6E8A-4147-A177-3AD203B41FA5}">
                      <a16:colId xmlns:a16="http://schemas.microsoft.com/office/drawing/2014/main" val="315752530"/>
                    </a:ext>
                  </a:extLst>
                </a:gridCol>
                <a:gridCol w="1936896">
                  <a:extLst>
                    <a:ext uri="{9D8B030D-6E8A-4147-A177-3AD203B41FA5}">
                      <a16:colId xmlns:a16="http://schemas.microsoft.com/office/drawing/2014/main" val="3225131057"/>
                    </a:ext>
                  </a:extLst>
                </a:gridCol>
                <a:gridCol w="1936896">
                  <a:extLst>
                    <a:ext uri="{9D8B030D-6E8A-4147-A177-3AD203B41FA5}">
                      <a16:colId xmlns:a16="http://schemas.microsoft.com/office/drawing/2014/main" val="1287019920"/>
                    </a:ext>
                  </a:extLst>
                </a:gridCol>
                <a:gridCol w="1936896">
                  <a:extLst>
                    <a:ext uri="{9D8B030D-6E8A-4147-A177-3AD203B41FA5}">
                      <a16:colId xmlns:a16="http://schemas.microsoft.com/office/drawing/2014/main" val="1779029788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Classifier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Accuracy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Precision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Recall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F1 score</a:t>
                      </a:r>
                    </a:p>
                  </a:txBody>
                  <a:tcPr marL="108950" marR="108950" marT="54475" marB="54475"/>
                </a:tc>
                <a:extLst>
                  <a:ext uri="{0D108BD9-81ED-4DB2-BD59-A6C34878D82A}">
                    <a16:rowId xmlns:a16="http://schemas.microsoft.com/office/drawing/2014/main" val="2877591237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XGBoost</a:t>
                      </a:r>
                      <a:endParaRPr lang="en-US" sz="2400" dirty="0"/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77.7%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0.79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0.77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0.77</a:t>
                      </a:r>
                    </a:p>
                  </a:txBody>
                  <a:tcPr marL="108950" marR="108950" marT="54475" marB="54475"/>
                </a:tc>
                <a:extLst>
                  <a:ext uri="{0D108BD9-81ED-4DB2-BD59-A6C34878D82A}">
                    <a16:rowId xmlns:a16="http://schemas.microsoft.com/office/drawing/2014/main" val="187931266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RFC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70.1%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0.72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0.72</a:t>
                      </a:r>
                    </a:p>
                  </a:txBody>
                  <a:tcPr marL="108950" marR="108950" marT="54475" marB="544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0.70</a:t>
                      </a:r>
                    </a:p>
                  </a:txBody>
                  <a:tcPr marL="108950" marR="108950" marT="54475" marB="54475"/>
                </a:tc>
                <a:extLst>
                  <a:ext uri="{0D108BD9-81ED-4DB2-BD59-A6C34878D82A}">
                    <a16:rowId xmlns:a16="http://schemas.microsoft.com/office/drawing/2014/main" val="607064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095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2949-6408-43A1-B024-9B5ECFA1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(continued)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93717B-62BE-42F9-AF90-6F4E9A014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046" y="2019671"/>
            <a:ext cx="10945909" cy="281865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CB611-57E0-4035-9B5A-E6763A56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7B0F3-D6A8-4782-8B88-29C6127F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41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2949-6408-43A1-B024-9B5ECFA1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(continued)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CB611-57E0-4035-9B5A-E6763A56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7B0F3-D6A8-4782-8B88-29C6127F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28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4C3916-EC3B-4CC8-9E9C-1E682A139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90688"/>
            <a:ext cx="7525800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63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2949-6408-43A1-B024-9B5ECFA1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(continued)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CB611-57E0-4035-9B5A-E6763A56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7B0F3-D6A8-4782-8B88-29C6127F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A729EB-9451-4FD0-8BEA-B26C2009D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67" y="1690688"/>
            <a:ext cx="3587247" cy="4527079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041402-87BD-4D8A-87DA-B5726C17E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614" y="1690688"/>
            <a:ext cx="3560773" cy="452707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59C0D1-29D5-45AD-838A-595FFFC7D8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387" y="1686977"/>
            <a:ext cx="3600484" cy="454031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E1462EF-D483-4B67-AD81-24A0A234B610}"/>
              </a:ext>
            </a:extLst>
          </p:cNvPr>
          <p:cNvSpPr/>
          <p:nvPr/>
        </p:nvSpPr>
        <p:spPr>
          <a:xfrm>
            <a:off x="642551" y="6112476"/>
            <a:ext cx="10906898" cy="234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E4CF04-FEFD-4B0B-BF18-2B9C472CDC87}"/>
              </a:ext>
            </a:extLst>
          </p:cNvPr>
          <p:cNvSpPr txBox="1"/>
          <p:nvPr/>
        </p:nvSpPr>
        <p:spPr>
          <a:xfrm>
            <a:off x="2093623" y="6010499"/>
            <a:ext cx="85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RQ1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EC7B97-FB45-48D9-A093-5AE8FFF9EAE9}"/>
              </a:ext>
            </a:extLst>
          </p:cNvPr>
          <p:cNvSpPr txBox="1"/>
          <p:nvPr/>
        </p:nvSpPr>
        <p:spPr>
          <a:xfrm>
            <a:off x="5667633" y="6010499"/>
            <a:ext cx="85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RQ2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CF080F-CFD1-4DAE-A073-F0550CAE2342}"/>
              </a:ext>
            </a:extLst>
          </p:cNvPr>
          <p:cNvSpPr txBox="1"/>
          <p:nvPr/>
        </p:nvSpPr>
        <p:spPr>
          <a:xfrm>
            <a:off x="9248262" y="6010499"/>
            <a:ext cx="85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RQ3</a:t>
            </a:r>
          </a:p>
        </p:txBody>
      </p:sp>
    </p:spTree>
    <p:extLst>
      <p:ext uri="{BB962C8B-B14F-4D97-AF65-F5344CB8AC3E}">
        <p14:creationId xmlns:p14="http://schemas.microsoft.com/office/powerpoint/2010/main" val="3066507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65E68-590B-4D4A-9633-42770BD9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8C533-2F41-48B6-B2BF-5423467EC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Stack Overflow: </a:t>
            </a:r>
          </a:p>
          <a:p>
            <a:pPr lvl="1" algn="just"/>
            <a:r>
              <a:rPr lang="en-US" dirty="0"/>
              <a:t>The most popular Q/A website among programmers &amp; software developers</a:t>
            </a:r>
          </a:p>
          <a:p>
            <a:pPr lvl="1" algn="just"/>
            <a:r>
              <a:rPr lang="en-US" dirty="0"/>
              <a:t>Questions usually contain text body and code snippets</a:t>
            </a:r>
          </a:p>
          <a:p>
            <a:pPr lvl="1" algn="just"/>
            <a:r>
              <a:rPr lang="en-US" dirty="0"/>
              <a:t>Relies on users to properly tag the programming language of a question </a:t>
            </a:r>
          </a:p>
          <a:p>
            <a:pPr lvl="1" algn="just"/>
            <a:r>
              <a:rPr lang="en-US" dirty="0"/>
              <a:t>Groups questions based on tags</a:t>
            </a:r>
          </a:p>
          <a:p>
            <a:pPr lvl="1" algn="just"/>
            <a:r>
              <a:rPr lang="en-US" dirty="0"/>
              <a:t>Chances of human error : New users may not tag their posts correctly</a:t>
            </a:r>
          </a:p>
          <a:p>
            <a:pPr lvl="1" algn="just"/>
            <a:r>
              <a:rPr lang="en-US" dirty="0"/>
              <a:t>Without proper tags posts get downvoted and flagged by moderators</a:t>
            </a:r>
          </a:p>
          <a:p>
            <a:pPr lvl="1" algn="just"/>
            <a:r>
              <a:rPr lang="en-US" dirty="0"/>
              <a:t>Questions related to frameworks and libraries may not have proper tags </a:t>
            </a:r>
          </a:p>
          <a:p>
            <a:pPr lvl="2" algn="just"/>
            <a:r>
              <a:rPr lang="en-US" dirty="0"/>
              <a:t>Pandas is a Python library: it’s questions usually do not include a “Python” tag </a:t>
            </a:r>
          </a:p>
          <a:p>
            <a:pPr lvl="2" algn="just"/>
            <a:r>
              <a:rPr lang="en-US" dirty="0"/>
              <a:t>Angular 2+ uses Typescript however it’s questions rarely have “Typescript” tag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F77AE-5CD1-47B0-BE87-BDD9FAE18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CE99C-B2A2-4857-86A2-0E022825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68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2949-6408-43A1-B024-9B5ECFA1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(continued)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CB611-57E0-4035-9B5A-E6763A56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7B0F3-D6A8-4782-8B88-29C6127F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3D5C18E-0FE5-4842-809D-7392D9797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077" y="1363797"/>
            <a:ext cx="5435846" cy="517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821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2949-6408-43A1-B024-9B5ECFA1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(continued)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CB611-57E0-4035-9B5A-E6763A56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7B0F3-D6A8-4782-8B88-29C6127F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D5C18E-0FE5-4842-809D-7392D9797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8077" y="1405008"/>
            <a:ext cx="5435846" cy="509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37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17483-F7C7-4CED-8F32-4C52D74F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5D86B-2157-4328-902A-5861BE4A0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Significant improvement in performance compared to previous approaches </a:t>
            </a:r>
          </a:p>
          <a:p>
            <a:pPr lvl="1" algn="just"/>
            <a:r>
              <a:rPr lang="en-US" dirty="0"/>
              <a:t>Dependency parsing and extracting entity names using a Neural Network (NN) through Spacy</a:t>
            </a:r>
          </a:p>
          <a:p>
            <a:pPr lvl="2" algn="just"/>
            <a:r>
              <a:rPr lang="en-US" dirty="0"/>
              <a:t>reduce noise</a:t>
            </a:r>
          </a:p>
          <a:p>
            <a:pPr lvl="2" algn="just"/>
            <a:r>
              <a:rPr lang="en-US" dirty="0"/>
              <a:t>extract important features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9BECF-21B6-4353-84C6-C6DFEB95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9F761-854E-4F42-995D-9C247281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463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17483-F7C7-4CED-8F32-4C52D74F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5D86B-2157-4328-902A-5861BE4A0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Analysis of the feature space of the top performing languages</a:t>
            </a:r>
          </a:p>
          <a:p>
            <a:pPr lvl="1" algn="just"/>
            <a:r>
              <a:rPr lang="en-US" dirty="0"/>
              <a:t>unique code snippet features (keywords/identifiers)</a:t>
            </a:r>
          </a:p>
          <a:p>
            <a:pPr lvl="1" algn="just"/>
            <a:r>
              <a:rPr lang="en-US" dirty="0"/>
              <a:t>textual information features (libraries, functions)</a:t>
            </a:r>
          </a:p>
          <a:p>
            <a:pPr lvl="1" algn="just"/>
            <a:r>
              <a:rPr lang="en-US" dirty="0"/>
              <a:t>Haskell: ‘GHC’, ‘GHCI’ (compilers), ‘</a:t>
            </a:r>
            <a:r>
              <a:rPr lang="en-US" dirty="0" err="1"/>
              <a:t>Yesod</a:t>
            </a:r>
            <a:r>
              <a:rPr lang="en-US" dirty="0"/>
              <a:t>’ (web-based framework) and ‘Monad’ (programming paradigm)</a:t>
            </a:r>
          </a:p>
          <a:p>
            <a:pPr algn="just"/>
            <a:r>
              <a:rPr lang="en-US" dirty="0"/>
              <a:t>Most top performing languages have a small feature space </a:t>
            </a:r>
          </a:p>
          <a:p>
            <a:pPr algn="just"/>
            <a:r>
              <a:rPr lang="en-US" dirty="0"/>
              <a:t>Java, </a:t>
            </a:r>
            <a:r>
              <a:rPr lang="en-US" dirty="0" err="1"/>
              <a:t>Vba</a:t>
            </a:r>
            <a:r>
              <a:rPr lang="en-US" dirty="0"/>
              <a:t> and C# have numerous libraries and standard functions having large feature space</a:t>
            </a:r>
          </a:p>
          <a:p>
            <a:pPr algn="just"/>
            <a:r>
              <a:rPr lang="en-US" dirty="0"/>
              <a:t>A large feature space adds more complexity to the ML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9BECF-21B6-4353-84C6-C6DFEB95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9F761-854E-4F42-995D-9C247281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9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8720-D23B-47F1-AF22-F493EB91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Shortcomings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471C9-8AF0-4D9C-B9EE-B3AD80F52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/>
              <a:t>Construct validity</a:t>
            </a:r>
            <a:endParaRPr lang="en-US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Datasets were created based solely on programming language tags.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Language synonymous tags were left out.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dirty="0"/>
              <a:t>For example, ‘SQL SERVER’, ‘PLSQL’ and ‘MICROSOFT SQL SERVER’ are related to ‘SQL’ but were discarded.</a:t>
            </a:r>
          </a:p>
          <a:p>
            <a:pPr algn="just"/>
            <a:r>
              <a:rPr lang="en-US" dirty="0"/>
              <a:t>Internal validity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Dependency parsing to extract entity may result in the loss of critical vocabulary.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Selecting additional features such as lines of code and programming paradigm could have improved results but was not considered.</a:t>
            </a:r>
          </a:p>
          <a:p>
            <a:pPr algn="just"/>
            <a:r>
              <a:rPr lang="en-US" dirty="0"/>
              <a:t>External validity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Stack Overflow was used in this study as the data source but other sources such as GitHub repositories were not explored.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Some common programming languages such as Cobol and Pascal were not considered in this study.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lvl="2" algn="just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721DD-42A4-4A0D-8536-FF66C893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9C90D-8944-45F4-9A1A-A34EA8A8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43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F478C-C8FD-41AD-A577-B7EAF891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DA781-5E61-454C-97E2-5A7463AD7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This work tackles the important problem of predicting programming languages from code snippets and textual information.</a:t>
            </a:r>
          </a:p>
          <a:p>
            <a:pPr algn="just"/>
            <a:r>
              <a:rPr lang="en-US" dirty="0"/>
              <a:t>NLP and ML techniques perform much better in predicting languages compared to tools that predict directly from code snippets.</a:t>
            </a:r>
          </a:p>
          <a:p>
            <a:pPr algn="just"/>
            <a:r>
              <a:rPr lang="en-US" dirty="0"/>
              <a:t>Results show that training and testing the classifier by combining the textual information and code snippet achieves higher accuracy rather than using either textual information or code snippets only.</a:t>
            </a:r>
          </a:p>
          <a:p>
            <a:pPr algn="just"/>
            <a:r>
              <a:rPr lang="en-US" dirty="0"/>
              <a:t>This classifier could be applied in scenarios such as code search engines and snippet management tools (</a:t>
            </a:r>
            <a:r>
              <a:rPr lang="en-US" dirty="0" err="1"/>
              <a:t>Gists</a:t>
            </a:r>
            <a:r>
              <a:rPr lang="en-US" dirty="0"/>
              <a:t>, </a:t>
            </a:r>
            <a:r>
              <a:rPr lang="en-US" dirty="0" err="1"/>
              <a:t>Pastebin</a:t>
            </a:r>
            <a:r>
              <a:rPr lang="en-US" dirty="0"/>
              <a:t>, </a:t>
            </a:r>
            <a:r>
              <a:rPr lang="en-US" dirty="0" err="1"/>
              <a:t>QSnippets</a:t>
            </a:r>
            <a:r>
              <a:rPr lang="en-US" dirty="0"/>
              <a:t> or Dash).</a:t>
            </a:r>
          </a:p>
          <a:p>
            <a:pPr algn="just"/>
            <a:r>
              <a:rPr lang="en-US" dirty="0"/>
              <a:t>In future, the authors are planning to apply CNN combined with Word2Vec to evaluate programming blog posts, library documentation and bug repositories. </a:t>
            </a:r>
          </a:p>
          <a:p>
            <a:pPr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52606-65B5-4BFB-A570-FF3878674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8D3A7-4782-4E4A-9828-05560362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285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442E5-1956-4119-9DFB-E6BAC605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 have learned reading this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BE47B-CBE0-46AF-BE09-7F2720660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NLP Techniques: </a:t>
            </a:r>
          </a:p>
          <a:p>
            <a:pPr lvl="1"/>
            <a:r>
              <a:rPr lang="en-US" dirty="0"/>
              <a:t>Tokenization </a:t>
            </a:r>
          </a:p>
          <a:p>
            <a:pPr lvl="1"/>
            <a:r>
              <a:rPr lang="en-US" dirty="0"/>
              <a:t>Stemming &amp; Lemmatization</a:t>
            </a:r>
          </a:p>
          <a:p>
            <a:pPr lvl="1"/>
            <a:r>
              <a:rPr lang="en-US" dirty="0"/>
              <a:t>Named entity Recognition</a:t>
            </a:r>
          </a:p>
          <a:p>
            <a:r>
              <a:rPr lang="en-US" dirty="0"/>
              <a:t>ML Algorithms: RFC, XGBOOST</a:t>
            </a:r>
          </a:p>
          <a:p>
            <a:r>
              <a:rPr lang="en-US" dirty="0"/>
              <a:t>Tools used:</a:t>
            </a:r>
          </a:p>
          <a:p>
            <a:pPr lvl="1"/>
            <a:r>
              <a:rPr lang="en-US" dirty="0"/>
              <a:t>XMLTODICT: .xml data parsing</a:t>
            </a:r>
          </a:p>
          <a:p>
            <a:pPr lvl="1"/>
            <a:r>
              <a:rPr lang="en-US" dirty="0"/>
              <a:t>Beautiful Soup: extract text and code snippets separately</a:t>
            </a:r>
          </a:p>
          <a:p>
            <a:pPr lvl="1"/>
            <a:r>
              <a:rPr lang="en-US" dirty="0"/>
              <a:t>Spacy: Named entity recognition</a:t>
            </a:r>
          </a:p>
          <a:p>
            <a:pPr lvl="1"/>
            <a:r>
              <a:rPr lang="en-US" dirty="0"/>
              <a:t>NLTK library: Stemming and Lemmatization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 Learn library </a:t>
            </a:r>
          </a:p>
          <a:p>
            <a:pPr lvl="2"/>
            <a:r>
              <a:rPr lang="en-US" dirty="0" err="1"/>
              <a:t>RandomSearchCV</a:t>
            </a:r>
            <a:r>
              <a:rPr lang="en-US" dirty="0"/>
              <a:t>: Parameter tune</a:t>
            </a:r>
          </a:p>
          <a:p>
            <a:pPr lvl="2"/>
            <a:r>
              <a:rPr lang="en-US" dirty="0" err="1"/>
              <a:t>Tf</a:t>
            </a:r>
            <a:r>
              <a:rPr lang="en-US" dirty="0"/>
              <a:t>-IDF vectorizer: Dataset split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B5C91-4FC6-41F2-AE5A-1E8B537F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21886-3C49-4A25-9C75-3E9F3084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7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5FB4-C837-416C-9044-B7468CE47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(continued)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AB1D6-1655-4B7D-B33F-9033E776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2B133-5695-4410-B0BF-2773E43F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4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898A07D-9E29-4F55-8C67-F2A1DC0C8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5152" y="1527008"/>
            <a:ext cx="5201697" cy="482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7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5FB4-C837-416C-9044-B7468CE47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(continued)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AB1D6-1655-4B7D-B33F-9033E776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2B133-5695-4410-B0BF-2773E43F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5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D42499-6693-481F-9046-856B55704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088" y="1363686"/>
            <a:ext cx="4528623" cy="48920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913B7A-846D-4831-B053-478D77C3B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990" y="1335046"/>
            <a:ext cx="4757220" cy="492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7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5FB4-C837-416C-9044-B7468CE47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(continued)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AB1D6-1655-4B7D-B33F-9033E776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2B133-5695-4410-B0BF-2773E43F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6</a:t>
            </a:fld>
            <a:endParaRPr lang="en-US"/>
          </a:p>
        </p:txBody>
      </p:sp>
      <p:pic>
        <p:nvPicPr>
          <p:cNvPr id="19" name="Content Placeholder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E31E259A-6951-49CC-B271-43AC96348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46" y="1303333"/>
            <a:ext cx="5718109" cy="5440372"/>
          </a:xfrm>
        </p:spPr>
      </p:pic>
    </p:spTree>
    <p:extLst>
      <p:ext uri="{BB962C8B-B14F-4D97-AF65-F5344CB8AC3E}">
        <p14:creationId xmlns:p14="http://schemas.microsoft.com/office/powerpoint/2010/main" val="344305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65E68-590B-4D4A-9633-42770BD9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8C533-2F41-48B6-B2BF-5423467EC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This paper proposes a classifier to predict programming language of questions asked on Stack Overflow using NLP and ML.</a:t>
            </a:r>
          </a:p>
          <a:p>
            <a:pPr algn="just"/>
            <a:r>
              <a:rPr lang="en-US" dirty="0"/>
              <a:t>The classifier achieves an accuracy of 91.1% in predicting the 24 most popular programming languages. </a:t>
            </a:r>
          </a:p>
          <a:p>
            <a:pPr algn="just"/>
            <a:r>
              <a:rPr lang="en-US" dirty="0"/>
              <a:t>Combined features from the title, body and the code snippets of the question.</a:t>
            </a:r>
          </a:p>
          <a:p>
            <a:pPr algn="just"/>
            <a:r>
              <a:rPr lang="en-US" dirty="0"/>
              <a:t>The results demonstrate that it is possible to identify the programming language of a snippet of few lines of source code.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F77AE-5CD1-47B0-BE87-BDD9FAE18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CE99C-B2A2-4857-86A2-0E022825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5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B500-F3C5-4B07-8D90-493ECB7CA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87DA6-70C9-4AAA-AAA6-0F8010D20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J. F. </a:t>
            </a:r>
            <a:r>
              <a:rPr lang="en-US" dirty="0" err="1"/>
              <a:t>Baquero</a:t>
            </a:r>
            <a:r>
              <a:rPr lang="en-US" dirty="0"/>
              <a:t>, J. E. Camargo, F. Restrepo-Calle, J. H. Aponte, and F. A. González,</a:t>
            </a:r>
            <a:br>
              <a:rPr lang="en-US" dirty="0"/>
            </a:br>
            <a:r>
              <a:rPr lang="en-US" i="1" dirty="0"/>
              <a:t>“Predicting the Programming Language: Extracting Knowledge from Stack Overflow Posts”  (2017)</a:t>
            </a:r>
          </a:p>
          <a:p>
            <a:pPr marL="0" indent="0" algn="just">
              <a:buNone/>
            </a:pPr>
            <a:endParaRPr lang="en-US" dirty="0"/>
          </a:p>
          <a:p>
            <a:pPr lvl="1" algn="just"/>
            <a:r>
              <a:rPr lang="en-US" dirty="0"/>
              <a:t>Extracted a set of 18,000 questions from Stack Overflow.</a:t>
            </a:r>
          </a:p>
          <a:p>
            <a:pPr lvl="1" algn="just"/>
            <a:r>
              <a:rPr lang="en-US" dirty="0"/>
              <a:t>Dataset contained both text and code snippets.</a:t>
            </a:r>
          </a:p>
          <a:p>
            <a:pPr lvl="1" algn="just"/>
            <a:r>
              <a:rPr lang="en-US" dirty="0"/>
              <a:t>Trained two classifiers using a Support Vector Machine model.</a:t>
            </a:r>
          </a:p>
          <a:p>
            <a:pPr lvl="1" algn="just"/>
            <a:r>
              <a:rPr lang="en-US" dirty="0"/>
              <a:t>Achieved an accuracy of 60% for text body features and 44% for code snippets.</a:t>
            </a:r>
          </a:p>
          <a:p>
            <a:pPr marL="457200" lvl="1" indent="0" algn="just">
              <a:buNone/>
            </a:pPr>
            <a:endParaRPr lang="en-US" dirty="0"/>
          </a:p>
          <a:p>
            <a:r>
              <a:rPr lang="en-US" dirty="0"/>
              <a:t>J. Kennedy, V Dam and V. </a:t>
            </a:r>
            <a:r>
              <a:rPr lang="en-US" dirty="0" err="1"/>
              <a:t>Zaytsev</a:t>
            </a:r>
            <a:r>
              <a:rPr lang="en-US" dirty="0"/>
              <a:t>, </a:t>
            </a:r>
            <a:br>
              <a:rPr lang="en-US" dirty="0"/>
            </a:br>
            <a:r>
              <a:rPr lang="en-US" i="1" dirty="0"/>
              <a:t>“Software Language Identification with Natural Language Classifiers” (2016)</a:t>
            </a:r>
          </a:p>
          <a:p>
            <a:pPr marL="0" indent="0" algn="just">
              <a:buNone/>
            </a:pPr>
            <a:endParaRPr lang="en-US" dirty="0"/>
          </a:p>
          <a:p>
            <a:pPr lvl="1" algn="just"/>
            <a:r>
              <a:rPr lang="en-US" dirty="0"/>
              <a:t>Identify the programming language of entire source code files from GitHub.</a:t>
            </a:r>
          </a:p>
          <a:p>
            <a:pPr lvl="1" algn="just"/>
            <a:r>
              <a:rPr lang="en-US" dirty="0"/>
              <a:t>Classifier is based on five statistical language models from NLP.</a:t>
            </a:r>
          </a:p>
          <a:p>
            <a:pPr lvl="1" algn="just"/>
            <a:r>
              <a:rPr lang="en-US" dirty="0"/>
              <a:t>Identifies 19 programming languages, with accuracy of 97.5%.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C2951-FAC4-4CDB-9603-1BDE63081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4ACF4-FD06-44DF-BFA8-E37AB2E3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8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B500-F3C5-4B07-8D90-493ECB7CA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87DA6-70C9-4AAA-AAA6-0F8010D20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J. N. </a:t>
            </a:r>
            <a:r>
              <a:rPr lang="en-US" dirty="0" err="1"/>
              <a:t>Khasnabish</a:t>
            </a:r>
            <a:r>
              <a:rPr lang="en-US" dirty="0"/>
              <a:t>, M. Sodhi, J. Deshmukh, and G. </a:t>
            </a:r>
            <a:r>
              <a:rPr lang="en-US" dirty="0" err="1"/>
              <a:t>Srinivasaraghavan</a:t>
            </a:r>
            <a:r>
              <a:rPr lang="en-US" dirty="0"/>
              <a:t>, </a:t>
            </a:r>
            <a:br>
              <a:rPr lang="en-US" dirty="0"/>
            </a:br>
            <a:r>
              <a:rPr lang="en-US" i="1" dirty="0"/>
              <a:t>“Detecting Programming Language from Source Code Using Bayesian Learning Techniques” (2014)</a:t>
            </a:r>
          </a:p>
          <a:p>
            <a:pPr marL="0" indent="0">
              <a:buNone/>
            </a:pPr>
            <a:endParaRPr lang="en-US" dirty="0"/>
          </a:p>
          <a:p>
            <a:pPr lvl="1" algn="just"/>
            <a:r>
              <a:rPr lang="en-US" dirty="0"/>
              <a:t>Proposed a model to detect 10 programming languages using source code files. </a:t>
            </a:r>
          </a:p>
          <a:p>
            <a:pPr lvl="1" algn="just"/>
            <a:r>
              <a:rPr lang="en-US" dirty="0"/>
              <a:t>Achieved an accuracy of 93.48% using Multinomial Naive Bayes.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V. S. Rekha, N. </a:t>
            </a:r>
            <a:r>
              <a:rPr lang="en-US" dirty="0" err="1"/>
              <a:t>Divya</a:t>
            </a:r>
            <a:r>
              <a:rPr lang="en-US" dirty="0"/>
              <a:t>, and P. S. </a:t>
            </a:r>
            <a:r>
              <a:rPr lang="en-US" dirty="0" err="1"/>
              <a:t>Bagavathi</a:t>
            </a:r>
            <a:r>
              <a:rPr lang="en-US" dirty="0"/>
              <a:t>, </a:t>
            </a:r>
            <a:br>
              <a:rPr lang="en-US" dirty="0"/>
            </a:br>
            <a:r>
              <a:rPr lang="en-US" i="1" dirty="0"/>
              <a:t>“A Hybrid </a:t>
            </a:r>
            <a:r>
              <a:rPr lang="en-US" i="1" dirty="0" err="1"/>
              <a:t>Autotagging</a:t>
            </a:r>
            <a:r>
              <a:rPr lang="en-US" i="1" dirty="0"/>
              <a:t> System for </a:t>
            </a:r>
            <a:r>
              <a:rPr lang="en-US" i="1" dirty="0" err="1"/>
              <a:t>StackOverflow</a:t>
            </a:r>
            <a:r>
              <a:rPr lang="en-US" i="1" dirty="0"/>
              <a:t> Forum Questions” (2014)</a:t>
            </a:r>
          </a:p>
          <a:p>
            <a:pPr lvl="1"/>
            <a:endParaRPr lang="en-US" dirty="0"/>
          </a:p>
          <a:p>
            <a:pPr lvl="1" algn="just"/>
            <a:r>
              <a:rPr lang="en-US" dirty="0"/>
              <a:t>Proposed a hybrid auto-tagging system that suggests tags to users proposed a hybrid auto-tagging system that suggests tags to users.</a:t>
            </a:r>
          </a:p>
          <a:p>
            <a:pPr lvl="1" algn="just"/>
            <a:r>
              <a:rPr lang="en-US" dirty="0"/>
              <a:t>Multinomial Naive Bayes (MNB) was trained and tested for the proposed classifier which achieved 72% accuracy.</a:t>
            </a:r>
          </a:p>
          <a:p>
            <a:pPr marL="457200" lvl="1" indent="0" algn="just">
              <a:buNone/>
            </a:pPr>
            <a:r>
              <a:rPr lang="en-US" dirty="0"/>
              <a:t>											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C2951-FAC4-4CDB-9603-1BDE63081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2143-320E-49A9-9BD9-1254ECDCB3AE}" type="datetime2">
              <a:rPr lang="en-US" smtClean="0"/>
              <a:t>Friday, February 28, 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4ACF4-FD06-44DF-BFA8-E37AB2E3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ABB34-25CA-4932-915D-1E100FDBA3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85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559</TotalTime>
  <Words>2191</Words>
  <Application>Microsoft Office PowerPoint</Application>
  <PresentationFormat>Widescreen</PresentationFormat>
  <Paragraphs>342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Wingdings</vt:lpstr>
      <vt:lpstr>Office Theme</vt:lpstr>
      <vt:lpstr>PowerPoint Presentation</vt:lpstr>
      <vt:lpstr>Contents</vt:lpstr>
      <vt:lpstr>Introduction</vt:lpstr>
      <vt:lpstr>Introduction (continued)</vt:lpstr>
      <vt:lpstr>Introduction (continued)</vt:lpstr>
      <vt:lpstr>Introduction (continued)</vt:lpstr>
      <vt:lpstr>Introduction (continued)</vt:lpstr>
      <vt:lpstr>Related Works</vt:lpstr>
      <vt:lpstr>Related Works (continued)</vt:lpstr>
      <vt:lpstr>Research Questions</vt:lpstr>
      <vt:lpstr>Research Questions (continued)</vt:lpstr>
      <vt:lpstr>Research Questions (continued)</vt:lpstr>
      <vt:lpstr>Research Questions (continued)</vt:lpstr>
      <vt:lpstr>Dataset Extraction &amp; Processing</vt:lpstr>
      <vt:lpstr>Dataset Extraction &amp; Processing (continued)</vt:lpstr>
      <vt:lpstr>Dataset Extraction &amp; Processing (continued)</vt:lpstr>
      <vt:lpstr>Dataset Extraction &amp; Processing (continued)</vt:lpstr>
      <vt:lpstr>Dataset Extraction &amp; Processing (continued)</vt:lpstr>
      <vt:lpstr>Dataset Extraction &amp; Processing (continued)</vt:lpstr>
      <vt:lpstr>Dataset Extraction &amp; Processing (continued)</vt:lpstr>
      <vt:lpstr>Methodology (Classifiers)</vt:lpstr>
      <vt:lpstr>Methodology (Classifiers)</vt:lpstr>
      <vt:lpstr>Evaluation metrics</vt:lpstr>
      <vt:lpstr>Results</vt:lpstr>
      <vt:lpstr>Results (continued)</vt:lpstr>
      <vt:lpstr>Results (continued)</vt:lpstr>
      <vt:lpstr>Results (continued)</vt:lpstr>
      <vt:lpstr>Results (continued)</vt:lpstr>
      <vt:lpstr>Results (continued)</vt:lpstr>
      <vt:lpstr>Results (continued)</vt:lpstr>
      <vt:lpstr>Results (continued)</vt:lpstr>
      <vt:lpstr>Results (continued)</vt:lpstr>
      <vt:lpstr>Results (continued)</vt:lpstr>
      <vt:lpstr>Shortcomings</vt:lpstr>
      <vt:lpstr>Conclusion &amp; Future Work</vt:lpstr>
      <vt:lpstr>What I have learned reading this paper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Turzo Ahsan Sami</dc:creator>
  <cp:lastModifiedBy>Turzo Ahsan Sami</cp:lastModifiedBy>
  <cp:revision>140</cp:revision>
  <dcterms:created xsi:type="dcterms:W3CDTF">2020-02-21T16:36:07Z</dcterms:created>
  <dcterms:modified xsi:type="dcterms:W3CDTF">2020-02-28T06:58:13Z</dcterms:modified>
</cp:coreProperties>
</file>