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5"/>
  </p:sldMasterIdLst>
  <p:notesMasterIdLst>
    <p:notesMasterId r:id="rId28"/>
  </p:notesMasterIdLst>
  <p:handoutMasterIdLst>
    <p:handoutMasterId r:id="rId29"/>
  </p:handoutMasterIdLst>
  <p:sldIdLst>
    <p:sldId id="329" r:id="rId6"/>
    <p:sldId id="348" r:id="rId7"/>
    <p:sldId id="350" r:id="rId8"/>
    <p:sldId id="347" r:id="rId9"/>
    <p:sldId id="34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</p:sldIdLst>
  <p:sldSz cx="12188825" cy="6858000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orient="horz" pos="501">
          <p15:clr>
            <a:srgbClr val="A4A3A4"/>
          </p15:clr>
        </p15:guide>
        <p15:guide id="3" orient="horz" pos="1999">
          <p15:clr>
            <a:srgbClr val="A4A3A4"/>
          </p15:clr>
        </p15:guide>
        <p15:guide id="4" pos="6742" userDrawn="1">
          <p15:clr>
            <a:srgbClr val="A4A3A4"/>
          </p15:clr>
        </p15:guide>
        <p15:guide id="5" pos="464">
          <p15:clr>
            <a:srgbClr val="A4A3A4"/>
          </p15:clr>
        </p15:guide>
        <p15:guide id="6" pos="3016">
          <p15:clr>
            <a:srgbClr val="A4A3A4"/>
          </p15:clr>
        </p15:guide>
        <p15:guide id="7" pos="3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333E48"/>
    <a:srgbClr val="FFC700"/>
    <a:srgbClr val="0091BD"/>
    <a:srgbClr val="95D600"/>
    <a:srgbClr val="FF6B00"/>
    <a:srgbClr val="002B49"/>
    <a:srgbClr val="595959"/>
    <a:srgbClr val="CF364A"/>
    <a:srgbClr val="765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94675" autoAdjust="0"/>
  </p:normalViewPr>
  <p:slideViewPr>
    <p:cSldViewPr snapToGrid="0">
      <p:cViewPr varScale="1">
        <p:scale>
          <a:sx n="146" d="100"/>
          <a:sy n="146" d="100"/>
        </p:scale>
        <p:origin x="138" y="240"/>
      </p:cViewPr>
      <p:guideLst>
        <p:guide orient="horz" pos="3865"/>
        <p:guide orient="horz" pos="501"/>
        <p:guide orient="horz" pos="1999"/>
        <p:guide pos="6742"/>
        <p:guide pos="464"/>
        <p:guide pos="3016"/>
        <p:guide pos="3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2019-07-12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2019-07-12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7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28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29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5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1440000"/>
            <a:ext cx="11037125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000" y="3600000"/>
            <a:ext cx="11037125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512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5" y="1440000"/>
            <a:ext cx="1115742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800" y="1440000"/>
            <a:ext cx="55605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663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2796212"/>
            <a:ext cx="11037125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990" y="2540000"/>
            <a:ext cx="9276208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8542" y="4515556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846" y="4524558"/>
            <a:ext cx="4710991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74" y="336000"/>
            <a:ext cx="11160000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75" y="1440000"/>
            <a:ext cx="11157425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88" y="6559369"/>
            <a:ext cx="130304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  <a:p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9" r:id="rId10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477" y="1009660"/>
            <a:ext cx="8460000" cy="4032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    Network Component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600" y="1487488"/>
            <a:ext cx="8136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9562" y="1622866"/>
            <a:ext cx="1944000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Full Web Server</a:t>
            </a:r>
          </a:p>
          <a:p>
            <a:pPr algn="ctr"/>
            <a:r>
              <a:rPr lang="en-US" sz="1600" b="1" dirty="0"/>
              <a:t>Using File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600" y="3140693"/>
            <a:ext cx="6927947" cy="82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Socket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7735" y="3290956"/>
            <a:ext cx="2016000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BSD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40040" y="3290956"/>
            <a:ext cx="2016000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UDP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68888" y="3290956"/>
            <a:ext cx="2016000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TCP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477" y="5169246"/>
            <a:ext cx="8460000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CMSIS-Driver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28599" y="5572923"/>
            <a:ext cx="3744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97734" y="5572923"/>
            <a:ext cx="3744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Ethernet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97735" y="1622866"/>
            <a:ext cx="1944000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Compact</a:t>
            </a:r>
          </a:p>
          <a:p>
            <a:pPr algn="ctr"/>
            <a:r>
              <a:rPr lang="en-US" sz="1600" b="1" dirty="0"/>
              <a:t>Web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89914" y="1622866"/>
            <a:ext cx="1080000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FTP Server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6040" y="1622866"/>
            <a:ext cx="1080000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TFTP Server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64547" y="1622866"/>
            <a:ext cx="1080000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Telnet</a:t>
            </a:r>
          </a:p>
          <a:p>
            <a:pPr algn="ctr"/>
            <a:r>
              <a:rPr lang="en-US" sz="1600" b="1" dirty="0"/>
              <a:t>Server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89914" y="2351266"/>
            <a:ext cx="1080000" cy="540000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FTP Client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6040" y="2351266"/>
            <a:ext cx="1080000" cy="540000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TFTP Client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64547" y="2351266"/>
            <a:ext cx="1080000" cy="540000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SMTP</a:t>
            </a:r>
          </a:p>
          <a:p>
            <a:pPr algn="ctr"/>
            <a:r>
              <a:rPr lang="en-US" sz="1600" b="1" dirty="0"/>
              <a:t>Client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15055" y="2351266"/>
            <a:ext cx="1080000" cy="540000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DNS Client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03562" y="2351266"/>
            <a:ext cx="1080000" cy="540000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SNTP</a:t>
            </a:r>
          </a:p>
          <a:p>
            <a:pPr algn="ctr"/>
            <a:r>
              <a:rPr lang="en-US" sz="1600" b="1" dirty="0"/>
              <a:t>Client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97735" y="2351266"/>
            <a:ext cx="1610120" cy="540000"/>
          </a:xfrm>
          <a:prstGeom prst="rect">
            <a:avLst/>
          </a:prstGeom>
          <a:solidFill>
            <a:srgbClr val="26CE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SNMP</a:t>
            </a:r>
          </a:p>
          <a:p>
            <a:pPr algn="ctr"/>
            <a:r>
              <a:rPr lang="en-US" sz="1600" b="1" dirty="0"/>
              <a:t>Agent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600" y="4098718"/>
            <a:ext cx="6927947" cy="82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Interface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97735" y="4239745"/>
            <a:ext cx="2016000" cy="540000"/>
          </a:xfrm>
          <a:prstGeom prst="rect">
            <a:avLst/>
          </a:prstGeom>
          <a:solidFill>
            <a:srgbClr val="AE12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40040" y="4232002"/>
            <a:ext cx="2016000" cy="540000"/>
          </a:xfrm>
          <a:prstGeom prst="rect">
            <a:avLst/>
          </a:prstGeom>
          <a:solidFill>
            <a:srgbClr val="AE12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SLIP (Serial)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68888" y="4239745"/>
            <a:ext cx="2016000" cy="540000"/>
          </a:xfrm>
          <a:prstGeom prst="rect">
            <a:avLst/>
          </a:prstGeom>
          <a:solidFill>
            <a:srgbClr val="AE12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PPP (Serial)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36546" y="3140693"/>
            <a:ext cx="1136053" cy="1786025"/>
          </a:xfrm>
          <a:prstGeom prst="rect">
            <a:avLst/>
          </a:prstGeom>
          <a:solidFill>
            <a:srgbClr val="FF7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CORE</a:t>
            </a:r>
          </a:p>
          <a:p>
            <a:pPr algn="ctr"/>
            <a:r>
              <a:rPr lang="en-US" sz="1600" b="1" dirty="0"/>
              <a:t>with</a:t>
            </a:r>
          </a:p>
          <a:p>
            <a:pPr algn="ctr"/>
            <a:r>
              <a:rPr lang="en-US" sz="1600" b="1" dirty="0"/>
              <a:t>IPv4/IPv6</a:t>
            </a:r>
          </a:p>
          <a:p>
            <a:pPr algn="ctr"/>
            <a:r>
              <a:rPr lang="en-US" sz="1600" b="1" dirty="0"/>
              <a:t>Dual-</a:t>
            </a:r>
          </a:p>
          <a:p>
            <a:pPr algn="ctr"/>
            <a:r>
              <a:rPr lang="en-US" sz="1600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59709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8398068" y="4087476"/>
            <a:ext cx="1535771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9933839" y="2060848"/>
            <a:ext cx="0" cy="204295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3653325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835285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202397" y="2060848"/>
            <a:ext cx="811538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167527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7" name="Picture 2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80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4344564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3214843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30" name="Picture 29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97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923342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726955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98" y="2675176"/>
            <a:ext cx="2363251" cy="118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8484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8398068" y="4087476"/>
            <a:ext cx="1535771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9933839" y="2060848"/>
            <a:ext cx="0" cy="204295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3653325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835285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202397" y="2060848"/>
            <a:ext cx="811538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167527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7" name="Picture 2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80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4344564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3214843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30" name="Picture 29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97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923342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726955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39"/>
          <a:stretch/>
        </p:blipFill>
        <p:spPr bwMode="auto">
          <a:xfrm>
            <a:off x="6862298" y="2673707"/>
            <a:ext cx="2257721" cy="121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540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1786201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968160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335273" y="2060848"/>
            <a:ext cx="11518280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300402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2477440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1295129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30" name="Picture 29" descr="MCBSTM32C Evaluation 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3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056217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859831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5806456" y="306896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988416" y="280848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 rot="10800000">
            <a:off x="8620523" y="2852936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V="1">
            <a:off x="7150255" y="2060848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flipV="1">
            <a:off x="10989681" y="2060848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19" name="Picture 18" descr="MCBSTM32C Evaluation 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370" y="2649573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56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35273" y="4291614"/>
            <a:ext cx="2142167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BSD Server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0029825" y="4299257"/>
            <a:ext cx="2142167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BSD Client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093108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78019" y="1268760"/>
            <a:ext cx="7317745" cy="2556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SNMP Community</a:t>
            </a:r>
            <a:endParaRPr lang="en-GB" sz="3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65369" y="1201263"/>
            <a:ext cx="254304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 dirty="0">
                <a:latin typeface="Gill Sans MT" panose="020B0502020104020203" pitchFamily="34" charset="0"/>
              </a:rPr>
              <a:t>GET/SET Request</a:t>
            </a:r>
          </a:p>
          <a:p>
            <a:pPr algn="ctr">
              <a:lnSpc>
                <a:spcPct val="150000"/>
              </a:lnSpc>
            </a:pPr>
            <a:r>
              <a:rPr lang="de-DE" sz="1400" dirty="0">
                <a:latin typeface="Gill Sans MT" panose="020B0502020104020203" pitchFamily="34" charset="0"/>
              </a:rPr>
              <a:t>GET/SET Response</a:t>
            </a:r>
          </a:p>
          <a:p>
            <a:pPr algn="ctr">
              <a:lnSpc>
                <a:spcPct val="150000"/>
              </a:lnSpc>
            </a:pPr>
            <a:r>
              <a:rPr lang="de-DE" sz="1400" dirty="0">
                <a:latin typeface="Gill Sans MT" panose="020B0502020104020203" pitchFamily="34" charset="0"/>
              </a:rPr>
              <a:t>Trap</a:t>
            </a:r>
            <a:endParaRPr lang="en-GB" sz="1400" dirty="0">
              <a:latin typeface="Gill Sans MT" panose="020B0502020104020203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273473" y="1575413"/>
            <a:ext cx="229873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4268555" y="1892020"/>
            <a:ext cx="230365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3068866" y="2432020"/>
            <a:ext cx="5810" cy="5650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7774030" y="2432020"/>
            <a:ext cx="0" cy="5650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6572207" y="1355596"/>
            <a:ext cx="2401509" cy="108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SNMP Agent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74988" y="1355596"/>
            <a:ext cx="2399375" cy="1080000"/>
          </a:xfrm>
          <a:prstGeom prst="rect">
            <a:avLst/>
          </a:prstGeom>
          <a:solidFill>
            <a:srgbClr val="FF7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SNMP Manager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18950" y="2003668"/>
            <a:ext cx="2111450" cy="36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Trap Receiver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4118229" y="2208627"/>
            <a:ext cx="245397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1874988" y="2997032"/>
            <a:ext cx="2399375" cy="72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latin typeface="Gill Sans MT" panose="020B0502020104020203" pitchFamily="34" charset="0"/>
                <a:ea typeface="ＭＳ Ｐゴシック" pitchFamily="34" charset="-128"/>
              </a:rPr>
              <a:t>Management Information Base (MIB)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74342" y="2997032"/>
            <a:ext cx="2399375" cy="72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latin typeface="Gill Sans MT" panose="020B0502020104020203" pitchFamily="34" charset="0"/>
                <a:ea typeface="ＭＳ Ｐゴシック" pitchFamily="34" charset="-128"/>
              </a:rPr>
              <a:t>Management Information Base (MIB)</a:t>
            </a:r>
          </a:p>
        </p:txBody>
      </p:sp>
    </p:spTree>
    <p:extLst>
      <p:ext uri="{BB962C8B-B14F-4D97-AF65-F5344CB8AC3E}">
        <p14:creationId xmlns:p14="http://schemas.microsoft.com/office/powerpoint/2010/main" val="38349171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7356" y="2096912"/>
            <a:ext cx="10606301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HTTP Server</a:t>
            </a:r>
            <a:endParaRPr lang="en-GB" sz="3600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50227" y="296396"/>
            <a:ext cx="2560558" cy="1080517"/>
            <a:chOff x="683568" y="3104765"/>
            <a:chExt cx="1920919" cy="108051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104765"/>
              <a:ext cx="1920919" cy="108051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83568" y="3460357"/>
              <a:ext cx="1920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ill Sans MT" panose="020B0502020104020203" pitchFamily="34" charset="0"/>
                </a:rPr>
                <a:t>Browser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6198640" y="3364407"/>
            <a:ext cx="2399375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File Resources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7356" y="3364407"/>
            <a:ext cx="2399375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Access Control</a:t>
            </a:r>
          </a:p>
        </p:txBody>
      </p:sp>
      <p:sp>
        <p:nvSpPr>
          <p:cNvPr id="9" name="Rectangle 8"/>
          <p:cNvSpPr/>
          <p:nvPr/>
        </p:nvSpPr>
        <p:spPr>
          <a:xfrm>
            <a:off x="8934282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Server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2998" y="3364407"/>
            <a:ext cx="2399375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Application</a:t>
            </a:r>
          </a:p>
        </p:txBody>
      </p:sp>
      <p:cxnSp>
        <p:nvCxnSpPr>
          <p:cNvPr id="13" name="Straight Arrow Connector 12"/>
          <p:cNvCxnSpPr>
            <a:stCxn id="3" idx="2"/>
            <a:endCxn id="2" idx="0"/>
          </p:cNvCxnSpPr>
          <p:nvPr/>
        </p:nvCxnSpPr>
        <p:spPr bwMode="auto">
          <a:xfrm>
            <a:off x="6030506" y="1376912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19989" y="1583024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TCP, UDP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 bwMode="auto">
          <a:xfrm>
            <a:off x="1927043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>
            <a:endCxn id="11" idx="0"/>
          </p:cNvCxnSpPr>
          <p:nvPr/>
        </p:nvCxnSpPr>
        <p:spPr bwMode="auto">
          <a:xfrm>
            <a:off x="4662685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endCxn id="7" idx="0"/>
          </p:cNvCxnSpPr>
          <p:nvPr/>
        </p:nvCxnSpPr>
        <p:spPr bwMode="auto">
          <a:xfrm>
            <a:off x="7398328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10133970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927043" y="2644407"/>
            <a:ext cx="153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Access and Multi-User Interface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2685" y="2635075"/>
            <a:ext cx="214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CGI Interface for Dynamic Content Generation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4908" y="2645086"/>
            <a:ext cx="153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File System Interface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33969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</p:spTree>
    <p:extLst>
      <p:ext uri="{BB962C8B-B14F-4D97-AF65-F5344CB8AC3E}">
        <p14:creationId xmlns:p14="http://schemas.microsoft.com/office/powerpoint/2010/main" val="424098206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398" y="296912"/>
            <a:ext cx="2222217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7356" y="2096912"/>
            <a:ext cx="10606301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FTP Server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0227" y="651987"/>
            <a:ext cx="2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FTP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8640" y="3364407"/>
            <a:ext cx="2399375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File Resources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7356" y="3364407"/>
            <a:ext cx="2399375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Access Control</a:t>
            </a:r>
          </a:p>
        </p:txBody>
      </p:sp>
      <p:sp>
        <p:nvSpPr>
          <p:cNvPr id="9" name="Rectangle 8"/>
          <p:cNvSpPr/>
          <p:nvPr/>
        </p:nvSpPr>
        <p:spPr>
          <a:xfrm>
            <a:off x="8934282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Server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2998" y="3364407"/>
            <a:ext cx="2399375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Application</a:t>
            </a:r>
          </a:p>
        </p:txBody>
      </p:sp>
      <p:cxnSp>
        <p:nvCxnSpPr>
          <p:cNvPr id="13" name="Straight Arrow Connector 12"/>
          <p:cNvCxnSpPr>
            <a:endCxn id="2" idx="0"/>
          </p:cNvCxnSpPr>
          <p:nvPr/>
        </p:nvCxnSpPr>
        <p:spPr bwMode="auto">
          <a:xfrm>
            <a:off x="6030506" y="1376912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19989" y="1583024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TCP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 bwMode="auto">
          <a:xfrm>
            <a:off x="1927043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>
            <a:endCxn id="11" idx="0"/>
          </p:cNvCxnSpPr>
          <p:nvPr/>
        </p:nvCxnSpPr>
        <p:spPr bwMode="auto">
          <a:xfrm>
            <a:off x="4662685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endCxn id="7" idx="0"/>
          </p:cNvCxnSpPr>
          <p:nvPr/>
        </p:nvCxnSpPr>
        <p:spPr bwMode="auto">
          <a:xfrm>
            <a:off x="7398328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10133970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927043" y="2644407"/>
            <a:ext cx="153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Access and Multi-User Interface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62685" y="2635076"/>
            <a:ext cx="214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User Callback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4908" y="2645086"/>
            <a:ext cx="153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File System Interface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33969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</p:spTree>
    <p:extLst>
      <p:ext uri="{BB962C8B-B14F-4D97-AF65-F5344CB8AC3E}">
        <p14:creationId xmlns:p14="http://schemas.microsoft.com/office/powerpoint/2010/main" val="11530294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2998" y="2096912"/>
            <a:ext cx="7870659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FTP Client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98640" y="3364407"/>
            <a:ext cx="2399375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File Resources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934282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Client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2998" y="3364407"/>
            <a:ext cx="2399375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Application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498" y="1583024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TCP</a:t>
            </a:r>
          </a:p>
        </p:txBody>
      </p:sp>
      <p:cxnSp>
        <p:nvCxnSpPr>
          <p:cNvPr id="18" name="Straight Arrow Connector 17"/>
          <p:cNvCxnSpPr>
            <a:endCxn id="11" idx="0"/>
          </p:cNvCxnSpPr>
          <p:nvPr/>
        </p:nvCxnSpPr>
        <p:spPr bwMode="auto">
          <a:xfrm>
            <a:off x="4662685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endCxn id="7" idx="0"/>
          </p:cNvCxnSpPr>
          <p:nvPr/>
        </p:nvCxnSpPr>
        <p:spPr bwMode="auto">
          <a:xfrm>
            <a:off x="7398328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10133970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662685" y="2635076"/>
            <a:ext cx="214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User Callbacks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4908" y="2645086"/>
            <a:ext cx="153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File System Interface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33969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7392878" y="1376912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425391" y="836912"/>
            <a:ext cx="3934975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FTP Server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6176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76" y="296203"/>
            <a:ext cx="238180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33123" y="2096912"/>
            <a:ext cx="7932714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TFTP Server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0227" y="651987"/>
            <a:ext cx="2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TFTP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0819" y="3364407"/>
            <a:ext cx="2399375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File Resources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3124" y="3364407"/>
            <a:ext cx="2399375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Access Control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6461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Server Control</a:t>
            </a:r>
          </a:p>
        </p:txBody>
      </p:sp>
      <p:cxnSp>
        <p:nvCxnSpPr>
          <p:cNvPr id="13" name="Straight Arrow Connector 12"/>
          <p:cNvCxnSpPr>
            <a:endCxn id="2" idx="0"/>
          </p:cNvCxnSpPr>
          <p:nvPr/>
        </p:nvCxnSpPr>
        <p:spPr bwMode="auto">
          <a:xfrm>
            <a:off x="5999479" y="1376912"/>
            <a:ext cx="1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19989" y="1583024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UDP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 bwMode="auto">
          <a:xfrm>
            <a:off x="3232811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endCxn id="7" idx="0"/>
          </p:cNvCxnSpPr>
          <p:nvPr/>
        </p:nvCxnSpPr>
        <p:spPr bwMode="auto">
          <a:xfrm>
            <a:off x="6030506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8766149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232810" y="2644408"/>
            <a:ext cx="1863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Access Interface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27087" y="2645086"/>
            <a:ext cx="153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File System Interface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66148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</p:spTree>
    <p:extLst>
      <p:ext uri="{BB962C8B-B14F-4D97-AF65-F5344CB8AC3E}">
        <p14:creationId xmlns:p14="http://schemas.microsoft.com/office/powerpoint/2010/main" val="12838506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2998" y="2096912"/>
            <a:ext cx="7870659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TFTP Client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98640" y="3364407"/>
            <a:ext cx="2399375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File Resources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934282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Client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2998" y="3364407"/>
            <a:ext cx="2399375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Application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6498" y="1583024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UDP</a:t>
            </a:r>
          </a:p>
        </p:txBody>
      </p:sp>
      <p:cxnSp>
        <p:nvCxnSpPr>
          <p:cNvPr id="18" name="Straight Arrow Connector 17"/>
          <p:cNvCxnSpPr>
            <a:endCxn id="11" idx="0"/>
          </p:cNvCxnSpPr>
          <p:nvPr/>
        </p:nvCxnSpPr>
        <p:spPr bwMode="auto">
          <a:xfrm>
            <a:off x="4662685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endCxn id="7" idx="0"/>
          </p:cNvCxnSpPr>
          <p:nvPr/>
        </p:nvCxnSpPr>
        <p:spPr bwMode="auto">
          <a:xfrm>
            <a:off x="7398328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10133970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662685" y="2635076"/>
            <a:ext cx="214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User Callback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4908" y="2645086"/>
            <a:ext cx="153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File System Interface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33969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7392878" y="1376912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425391" y="836912"/>
            <a:ext cx="3934975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TFTP Server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429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822" y="311947"/>
            <a:ext cx="238180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83878" y="2096912"/>
            <a:ext cx="7849695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TELNET Server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50227" y="651987"/>
            <a:ext cx="256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Telnet 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083879" y="3364407"/>
            <a:ext cx="2399375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Access Control</a:t>
            </a:r>
          </a:p>
        </p:txBody>
      </p:sp>
      <p:sp>
        <p:nvSpPr>
          <p:cNvPr id="9" name="Rectangle 8"/>
          <p:cNvSpPr/>
          <p:nvPr/>
        </p:nvSpPr>
        <p:spPr>
          <a:xfrm>
            <a:off x="7534197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Server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19521" y="3364407"/>
            <a:ext cx="2399375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Application</a:t>
            </a:r>
          </a:p>
        </p:txBody>
      </p:sp>
      <p:cxnSp>
        <p:nvCxnSpPr>
          <p:cNvPr id="13" name="Straight Arrow Connector 12"/>
          <p:cNvCxnSpPr>
            <a:endCxn id="2" idx="0"/>
          </p:cNvCxnSpPr>
          <p:nvPr/>
        </p:nvCxnSpPr>
        <p:spPr bwMode="auto">
          <a:xfrm>
            <a:off x="6008725" y="1391948"/>
            <a:ext cx="1" cy="7049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019989" y="1583024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TCP</a:t>
            </a:r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 bwMode="auto">
          <a:xfrm>
            <a:off x="3283566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>
            <a:endCxn id="11" idx="0"/>
          </p:cNvCxnSpPr>
          <p:nvPr/>
        </p:nvCxnSpPr>
        <p:spPr bwMode="auto">
          <a:xfrm>
            <a:off x="6019208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8733885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283566" y="2644407"/>
            <a:ext cx="1535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Access and Multi-User Interface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19207" y="2635076"/>
            <a:ext cx="214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User Callbacks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33885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</p:spTree>
    <p:extLst>
      <p:ext uri="{BB962C8B-B14F-4D97-AF65-F5344CB8AC3E}">
        <p14:creationId xmlns:p14="http://schemas.microsoft.com/office/powerpoint/2010/main" val="26783722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477" y="1009660"/>
            <a:ext cx="8460000" cy="4032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    Network Component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600" y="1487488"/>
            <a:ext cx="8136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39562" y="1622866"/>
            <a:ext cx="1944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Full Web Server</a:t>
            </a:r>
          </a:p>
          <a:p>
            <a:pPr algn="ctr"/>
            <a:r>
              <a:rPr lang="en-US" sz="1600" b="1" dirty="0"/>
              <a:t>Using File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600" y="3140693"/>
            <a:ext cx="6927947" cy="82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Socket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7735" y="3290956"/>
            <a:ext cx="2016000" cy="540000"/>
          </a:xfrm>
          <a:prstGeom prst="rect">
            <a:avLst/>
          </a:prstGeom>
          <a:solidFill>
            <a:srgbClr val="00A9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BSD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40040" y="3290956"/>
            <a:ext cx="2016000" cy="540000"/>
          </a:xfrm>
          <a:prstGeom prst="rect">
            <a:avLst/>
          </a:prstGeom>
          <a:solidFill>
            <a:srgbClr val="00A9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UDP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68888" y="3290956"/>
            <a:ext cx="2016000" cy="540000"/>
          </a:xfrm>
          <a:prstGeom prst="rect">
            <a:avLst/>
          </a:prstGeom>
          <a:solidFill>
            <a:srgbClr val="00A9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TCP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477" y="5169246"/>
            <a:ext cx="4754437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CMSIS-Driver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39563" y="5572923"/>
            <a:ext cx="1944000" cy="540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97734" y="5572923"/>
            <a:ext cx="1944001" cy="540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Ethernet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97735" y="1622866"/>
            <a:ext cx="1944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Compact</a:t>
            </a:r>
          </a:p>
          <a:p>
            <a:pPr algn="ctr"/>
            <a:r>
              <a:rPr lang="en-US" sz="1600" b="1" dirty="0"/>
              <a:t>Web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89914" y="1622866"/>
            <a:ext cx="108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FTP Server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6040" y="1622866"/>
            <a:ext cx="108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TFTP Server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64547" y="1622866"/>
            <a:ext cx="108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Telnet</a:t>
            </a:r>
          </a:p>
          <a:p>
            <a:pPr algn="ctr"/>
            <a:r>
              <a:rPr lang="en-US" sz="1600" b="1" dirty="0"/>
              <a:t>Server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89914" y="2351266"/>
            <a:ext cx="108000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FTP Client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76040" y="2351266"/>
            <a:ext cx="108000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TFTP Client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64547" y="2351266"/>
            <a:ext cx="108000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SMTP</a:t>
            </a:r>
          </a:p>
          <a:p>
            <a:pPr algn="ctr"/>
            <a:r>
              <a:rPr lang="en-US" sz="1600" b="1" dirty="0"/>
              <a:t>Client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915055" y="2351266"/>
            <a:ext cx="108000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DNS Client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03562" y="2351266"/>
            <a:ext cx="108000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SNTP</a:t>
            </a:r>
          </a:p>
          <a:p>
            <a:pPr algn="ctr"/>
            <a:r>
              <a:rPr lang="en-US" sz="1600" b="1" dirty="0"/>
              <a:t>Client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97735" y="2351266"/>
            <a:ext cx="161012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SNMP</a:t>
            </a:r>
          </a:p>
          <a:p>
            <a:pPr algn="ctr"/>
            <a:r>
              <a:rPr lang="en-US" sz="1600" b="1" dirty="0"/>
              <a:t>Agent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6600" y="4098718"/>
            <a:ext cx="6927947" cy="82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Interface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97735" y="4239745"/>
            <a:ext cx="2016000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40040" y="4232002"/>
            <a:ext cx="2016000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SLIP (Serial)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68888" y="4239745"/>
            <a:ext cx="2016000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PPP (Serial)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92600" y="3140693"/>
            <a:ext cx="1080000" cy="1786025"/>
          </a:xfrm>
          <a:prstGeom prst="rect">
            <a:avLst/>
          </a:prstGeom>
          <a:solidFill>
            <a:srgbClr val="D77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CORE</a:t>
            </a:r>
          </a:p>
          <a:p>
            <a:pPr algn="ctr"/>
            <a:r>
              <a:rPr lang="en-US" sz="1600" b="1" dirty="0"/>
              <a:t>with</a:t>
            </a:r>
          </a:p>
          <a:p>
            <a:pPr algn="ctr"/>
            <a:r>
              <a:rPr lang="en-US" sz="1600" b="1" dirty="0"/>
              <a:t>IPv4/IPv6</a:t>
            </a:r>
          </a:p>
          <a:p>
            <a:pPr algn="ctr"/>
            <a:r>
              <a:rPr lang="en-US" sz="1600" b="1" dirty="0"/>
              <a:t>Dual-</a:t>
            </a:r>
          </a:p>
          <a:p>
            <a:pPr algn="ctr"/>
            <a:r>
              <a:rPr lang="en-US" sz="1600" b="1" dirty="0"/>
              <a:t>Stack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84888" y="5169246"/>
            <a:ext cx="3610589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SSL/TLS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40041" y="5572923"/>
            <a:ext cx="3332559" cy="540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ARM </a:t>
            </a:r>
            <a:r>
              <a:rPr lang="en-US" sz="1600" b="1" dirty="0" err="1"/>
              <a:t>mbed</a:t>
            </a:r>
            <a:r>
              <a:rPr lang="en-US" sz="1600" b="1" dirty="0"/>
              <a:t> TLS</a:t>
            </a:r>
          </a:p>
        </p:txBody>
      </p:sp>
    </p:spTree>
    <p:extLst>
      <p:ext uri="{BB962C8B-B14F-4D97-AF65-F5344CB8AC3E}">
        <p14:creationId xmlns:p14="http://schemas.microsoft.com/office/powerpoint/2010/main" val="3816525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2998" y="2096912"/>
            <a:ext cx="5935069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SMTP Client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98692" y="3364407"/>
            <a:ext cx="2399375" cy="540000"/>
          </a:xfrm>
          <a:prstGeom prst="rect">
            <a:avLst/>
          </a:prstGeom>
          <a:solidFill>
            <a:srgbClr val="E051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Client Control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2998" y="3364408"/>
            <a:ext cx="3348872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 Application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4151" y="1589041"/>
            <a:ext cx="158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TCP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5134556" y="2636912"/>
            <a:ext cx="2878" cy="7274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endCxn id="9" idx="0"/>
          </p:cNvCxnSpPr>
          <p:nvPr/>
        </p:nvCxnSpPr>
        <p:spPr bwMode="auto">
          <a:xfrm>
            <a:off x="8198379" y="2644407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137434" y="2636913"/>
            <a:ext cx="2149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User Callbacks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98379" y="2645086"/>
            <a:ext cx="1199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Control Interface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430532" y="1382929"/>
            <a:ext cx="0" cy="72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4463044" y="842929"/>
            <a:ext cx="3934975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SMTP Server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522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1819" y="2118956"/>
            <a:ext cx="2399375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SYN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RECEIVED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69819" y="4077072"/>
            <a:ext cx="2399375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Passive CLOSE</a:t>
            </a:r>
          </a:p>
        </p:txBody>
      </p:sp>
      <p:sp>
        <p:nvSpPr>
          <p:cNvPr id="8" name="Rectangle 7"/>
          <p:cNvSpPr/>
          <p:nvPr/>
        </p:nvSpPr>
        <p:spPr>
          <a:xfrm>
            <a:off x="991819" y="4077072"/>
            <a:ext cx="2399375" cy="540000"/>
          </a:xfrm>
          <a:prstGeom prst="rect">
            <a:avLst/>
          </a:prstGeom>
          <a:solidFill>
            <a:srgbClr val="4E55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Active CLOSE</a:t>
            </a:r>
          </a:p>
        </p:txBody>
      </p:sp>
      <p:sp>
        <p:nvSpPr>
          <p:cNvPr id="9" name="Rectangle 8"/>
          <p:cNvSpPr/>
          <p:nvPr/>
        </p:nvSpPr>
        <p:spPr>
          <a:xfrm>
            <a:off x="4830819" y="1286672"/>
            <a:ext cx="2399375" cy="540000"/>
          </a:xfrm>
          <a:prstGeom prst="rect">
            <a:avLst/>
          </a:prstGeom>
          <a:solidFill>
            <a:srgbClr val="FF7E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LISTEN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0816" y="2951240"/>
            <a:ext cx="2399375" cy="540000"/>
          </a:xfrm>
          <a:prstGeom prst="rect">
            <a:avLst/>
          </a:prstGeom>
          <a:solidFill>
            <a:srgbClr val="0095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ESTABLISHED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1505" y="3481264"/>
            <a:ext cx="153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</a:rPr>
              <a:t>CLOSE</a:t>
            </a:r>
            <a:r>
              <a:rPr lang="en-US" sz="1400" dirty="0">
                <a:latin typeface="Gill Sans MT" panose="020B0502020104020203" pitchFamily="34" charset="0"/>
              </a:rPr>
              <a:t>/FIN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30819" y="206672"/>
            <a:ext cx="2399375" cy="540000"/>
          </a:xfrm>
          <a:prstGeom prst="rect">
            <a:avLst/>
          </a:prstGeom>
          <a:solidFill>
            <a:srgbClr val="A500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CLOSED</a:t>
            </a:r>
          </a:p>
          <a:p>
            <a:pPr algn="ctr"/>
            <a:r>
              <a:rPr lang="en-US" sz="1200" dirty="0"/>
              <a:t>(Start)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830819" y="4909356"/>
            <a:ext cx="2399375" cy="540000"/>
          </a:xfrm>
          <a:prstGeom prst="rect">
            <a:avLst/>
          </a:prstGeom>
          <a:solidFill>
            <a:srgbClr val="A500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CLOSED</a:t>
            </a:r>
          </a:p>
          <a:p>
            <a:pPr algn="ctr"/>
            <a:r>
              <a:rPr lang="en-US" sz="1200" dirty="0"/>
              <a:t>(Go back to Start)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669819" y="2118956"/>
            <a:ext cx="2399375" cy="540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SYN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SENT</a:t>
            </a:r>
            <a:endParaRPr lang="en-GB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0" idx="2"/>
            <a:endCxn id="9" idx="0"/>
          </p:cNvCxnSpPr>
          <p:nvPr/>
        </p:nvCxnSpPr>
        <p:spPr bwMode="auto">
          <a:xfrm>
            <a:off x="6030506" y="746672"/>
            <a:ext cx="0" cy="540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" name="Elbow Connector 15"/>
          <p:cNvCxnSpPr>
            <a:stCxn id="9" idx="1"/>
            <a:endCxn id="2" idx="0"/>
          </p:cNvCxnSpPr>
          <p:nvPr/>
        </p:nvCxnSpPr>
        <p:spPr bwMode="auto">
          <a:xfrm rot="10800000" flipV="1">
            <a:off x="2191506" y="1556672"/>
            <a:ext cx="2639313" cy="56228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9" name="Elbow Connector 18"/>
          <p:cNvCxnSpPr>
            <a:stCxn id="2" idx="2"/>
            <a:endCxn id="11" idx="1"/>
          </p:cNvCxnSpPr>
          <p:nvPr/>
        </p:nvCxnSpPr>
        <p:spPr bwMode="auto">
          <a:xfrm rot="16200000" flipH="1">
            <a:off x="3230019" y="1620443"/>
            <a:ext cx="562284" cy="263931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5" name="Elbow Connector 34"/>
          <p:cNvCxnSpPr>
            <a:stCxn id="11" idx="2"/>
            <a:endCxn id="7" idx="0"/>
          </p:cNvCxnSpPr>
          <p:nvPr/>
        </p:nvCxnSpPr>
        <p:spPr bwMode="auto">
          <a:xfrm rot="16200000" flipH="1">
            <a:off x="7657089" y="1864655"/>
            <a:ext cx="585832" cy="3839003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7" name="Elbow Connector 36"/>
          <p:cNvCxnSpPr>
            <a:stCxn id="7" idx="2"/>
            <a:endCxn id="25" idx="3"/>
          </p:cNvCxnSpPr>
          <p:nvPr/>
        </p:nvCxnSpPr>
        <p:spPr bwMode="auto">
          <a:xfrm rot="5400000">
            <a:off x="8268708" y="3578558"/>
            <a:ext cx="562284" cy="263931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9" name="Elbow Connector 38"/>
          <p:cNvCxnSpPr>
            <a:stCxn id="20" idx="3"/>
            <a:endCxn id="26" idx="0"/>
          </p:cNvCxnSpPr>
          <p:nvPr/>
        </p:nvCxnSpPr>
        <p:spPr bwMode="auto">
          <a:xfrm>
            <a:off x="7230194" y="476672"/>
            <a:ext cx="2639313" cy="164228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AE128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Elbow Connector 40"/>
          <p:cNvCxnSpPr>
            <a:stCxn id="26" idx="2"/>
            <a:endCxn id="11" idx="3"/>
          </p:cNvCxnSpPr>
          <p:nvPr/>
        </p:nvCxnSpPr>
        <p:spPr bwMode="auto">
          <a:xfrm rot="5400000">
            <a:off x="8268707" y="1620441"/>
            <a:ext cx="562284" cy="26393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AE128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3" name="Elbow Connector 42"/>
          <p:cNvCxnSpPr>
            <a:stCxn id="11" idx="2"/>
            <a:endCxn id="8" idx="0"/>
          </p:cNvCxnSpPr>
          <p:nvPr/>
        </p:nvCxnSpPr>
        <p:spPr bwMode="auto">
          <a:xfrm rot="5400000">
            <a:off x="3818089" y="1864658"/>
            <a:ext cx="585832" cy="3838997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AE128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5" name="Elbow Connector 44"/>
          <p:cNvCxnSpPr>
            <a:stCxn id="8" idx="2"/>
            <a:endCxn id="25" idx="1"/>
          </p:cNvCxnSpPr>
          <p:nvPr/>
        </p:nvCxnSpPr>
        <p:spPr bwMode="auto">
          <a:xfrm rot="16200000" flipH="1">
            <a:off x="3230021" y="3578558"/>
            <a:ext cx="562284" cy="263931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AE128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8333552" y="3481264"/>
            <a:ext cx="153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MT" panose="020B0502020104020203" pitchFamily="34" charset="0"/>
              </a:rPr>
              <a:t>FIN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91505" y="4871580"/>
            <a:ext cx="153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Timeout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38222" y="4871580"/>
            <a:ext cx="153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MT" panose="020B0502020104020203" pitchFamily="34" charset="0"/>
              </a:rPr>
              <a:t>ACK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822152" y="2913464"/>
            <a:ext cx="205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MT" panose="020B0502020104020203" pitchFamily="34" charset="0"/>
              </a:rPr>
              <a:t>ACK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91504" y="2913464"/>
            <a:ext cx="153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ACK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81448" y="1248896"/>
            <a:ext cx="205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SYN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30194" y="168896"/>
            <a:ext cx="205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MT" panose="020B0502020104020203" pitchFamily="34" charset="0"/>
              </a:rPr>
              <a:t>CONNECT</a:t>
            </a:r>
            <a:r>
              <a:rPr lang="en-US" sz="1400" dirty="0">
                <a:latin typeface="Gill Sans MT" panose="020B0502020104020203" pitchFamily="34" charset="0"/>
              </a:rPr>
              <a:t>/SYN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8480" y="836713"/>
            <a:ext cx="205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Gill Sans MT" panose="020B0502020104020203" pitchFamily="34" charset="0"/>
              </a:rPr>
              <a:t>LISTEN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991819" y="450655"/>
            <a:ext cx="7198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991819" y="856457"/>
            <a:ext cx="7198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AE128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014374" y="142879"/>
            <a:ext cx="219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Server path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4374" y="548681"/>
            <a:ext cx="219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Client path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30817" y="2643464"/>
            <a:ext cx="2399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ill Sans MT" panose="020B0502020104020203" pitchFamily="34" charset="0"/>
              </a:rPr>
              <a:t>Data exchange occurs</a:t>
            </a:r>
          </a:p>
        </p:txBody>
      </p:sp>
    </p:spTree>
    <p:extLst>
      <p:ext uri="{BB962C8B-B14F-4D97-AF65-F5344CB8AC3E}">
        <p14:creationId xmlns:p14="http://schemas.microsoft.com/office/powerpoint/2010/main" val="385863255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2536" y="-171400"/>
            <a:ext cx="10001483" cy="3672408"/>
          </a:xfrm>
          <a:prstGeom prst="rect">
            <a:avLst/>
          </a:prstGeom>
        </p:spPr>
      </p:pic>
      <p:sp>
        <p:nvSpPr>
          <p:cNvPr id="3" name="Rectangle 62"/>
          <p:cNvSpPr/>
          <p:nvPr/>
        </p:nvSpPr>
        <p:spPr>
          <a:xfrm>
            <a:off x="-252536" y="4253261"/>
            <a:ext cx="10001483" cy="2560115"/>
          </a:xfrm>
          <a:custGeom>
            <a:avLst/>
            <a:gdLst>
              <a:gd name="connsiteX0" fmla="*/ 0 w 4320000"/>
              <a:gd name="connsiteY0" fmla="*/ 0 h 1800000"/>
              <a:gd name="connsiteX1" fmla="*/ 4320000 w 4320000"/>
              <a:gd name="connsiteY1" fmla="*/ 0 h 1800000"/>
              <a:gd name="connsiteX2" fmla="*/ 4320000 w 4320000"/>
              <a:gd name="connsiteY2" fmla="*/ 1800000 h 1800000"/>
              <a:gd name="connsiteX3" fmla="*/ 0 w 4320000"/>
              <a:gd name="connsiteY3" fmla="*/ 1800000 h 1800000"/>
              <a:gd name="connsiteX4" fmla="*/ 0 w 4320000"/>
              <a:gd name="connsiteY4" fmla="*/ 0 h 1800000"/>
              <a:gd name="connsiteX0" fmla="*/ 0 w 4320000"/>
              <a:gd name="connsiteY0" fmla="*/ 1601 h 1801601"/>
              <a:gd name="connsiteX1" fmla="*/ 652897 w 4320000"/>
              <a:gd name="connsiteY1" fmla="*/ 0 h 1801601"/>
              <a:gd name="connsiteX2" fmla="*/ 4320000 w 4320000"/>
              <a:gd name="connsiteY2" fmla="*/ 1601 h 1801601"/>
              <a:gd name="connsiteX3" fmla="*/ 4320000 w 4320000"/>
              <a:gd name="connsiteY3" fmla="*/ 1801601 h 1801601"/>
              <a:gd name="connsiteX4" fmla="*/ 0 w 4320000"/>
              <a:gd name="connsiteY4" fmla="*/ 1801601 h 1801601"/>
              <a:gd name="connsiteX5" fmla="*/ 0 w 4320000"/>
              <a:gd name="connsiteY5" fmla="*/ 1601 h 1801601"/>
              <a:gd name="connsiteX0" fmla="*/ 0 w 4320000"/>
              <a:gd name="connsiteY0" fmla="*/ 1601 h 1801601"/>
              <a:gd name="connsiteX1" fmla="*/ 652897 w 4320000"/>
              <a:gd name="connsiteY1" fmla="*/ 0 h 1801601"/>
              <a:gd name="connsiteX2" fmla="*/ 652897 w 4320000"/>
              <a:gd name="connsiteY2" fmla="*/ 1 h 1801601"/>
              <a:gd name="connsiteX3" fmla="*/ 4320000 w 4320000"/>
              <a:gd name="connsiteY3" fmla="*/ 1601 h 1801601"/>
              <a:gd name="connsiteX4" fmla="*/ 4320000 w 4320000"/>
              <a:gd name="connsiteY4" fmla="*/ 1801601 h 1801601"/>
              <a:gd name="connsiteX5" fmla="*/ 0 w 4320000"/>
              <a:gd name="connsiteY5" fmla="*/ 1801601 h 1801601"/>
              <a:gd name="connsiteX6" fmla="*/ 0 w 4320000"/>
              <a:gd name="connsiteY6" fmla="*/ 1601 h 180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0000" h="1801601">
                <a:moveTo>
                  <a:pt x="0" y="1601"/>
                </a:moveTo>
                <a:lnTo>
                  <a:pt x="652897" y="0"/>
                </a:lnTo>
                <a:lnTo>
                  <a:pt x="652897" y="1"/>
                </a:lnTo>
                <a:lnTo>
                  <a:pt x="4320000" y="1601"/>
                </a:lnTo>
                <a:lnTo>
                  <a:pt x="4320000" y="1801601"/>
                </a:lnTo>
                <a:lnTo>
                  <a:pt x="0" y="1801601"/>
                </a:lnTo>
                <a:lnTo>
                  <a:pt x="0" y="1601"/>
                </a:lnTo>
                <a:close/>
              </a:path>
            </a:pathLst>
          </a:custGeom>
          <a:solidFill>
            <a:srgbClr val="808082">
              <a:alpha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 Server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04"/>
          <a:stretch/>
        </p:blipFill>
        <p:spPr>
          <a:xfrm>
            <a:off x="-252536" y="-171400"/>
            <a:ext cx="10001483" cy="352715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4417114" y="3226862"/>
            <a:ext cx="1" cy="1026400"/>
          </a:xfrm>
          <a:prstGeom prst="straightConnector1">
            <a:avLst/>
          </a:prstGeom>
          <a:solidFill>
            <a:srgbClr val="128CAB"/>
          </a:solidFill>
          <a:ln w="38100" cap="flat" cmpd="sng" algn="ctr">
            <a:solidFill>
              <a:srgbClr val="A5004C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1376171" y="3501008"/>
            <a:ext cx="0" cy="752254"/>
          </a:xfrm>
          <a:prstGeom prst="straightConnector1">
            <a:avLst/>
          </a:prstGeom>
          <a:solidFill>
            <a:srgbClr val="128CAB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-163247" y="937937"/>
            <a:ext cx="153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1DB"/>
                </a:solidFill>
                <a:effectLst/>
                <a:uLnTx/>
                <a:uFillTx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1760" y="3723247"/>
            <a:ext cx="980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index.htm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548680"/>
            <a:ext cx="595780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238533" y="1441758"/>
            <a:ext cx="153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A5004C"/>
                </a:solidFill>
                <a:effectLst/>
                <a:uLnTx/>
                <a:uFillTx/>
              </a:rPr>
              <a:t>JavaScript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A5004C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7735" y="3615525"/>
            <a:ext cx="153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JSON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Request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6171" y="361552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HTTP GET Request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67735" y="3615362"/>
            <a:ext cx="857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JSON Reply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6567735" y="1196753"/>
            <a:ext cx="0" cy="3056509"/>
          </a:xfrm>
          <a:prstGeom prst="straightConnector1">
            <a:avLst/>
          </a:prstGeom>
          <a:solidFill>
            <a:srgbClr val="128CAB"/>
          </a:solidFill>
          <a:ln w="38100" cap="flat" cmpd="sng" algn="ctr">
            <a:solidFill>
              <a:srgbClr val="A5004C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411760" y="1196752"/>
            <a:ext cx="0" cy="3056510"/>
          </a:xfrm>
          <a:prstGeom prst="straightConnector1">
            <a:avLst/>
          </a:prstGeom>
          <a:solidFill>
            <a:srgbClr val="128CAB"/>
          </a:solidFill>
          <a:ln w="38100" cap="flat" cmpd="sng" algn="ctr">
            <a:solidFill>
              <a:srgbClr val="00B1DB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238533" y="1780312"/>
            <a:ext cx="5328000" cy="1446550"/>
          </a:xfrm>
          <a:prstGeom prst="rect">
            <a:avLst/>
          </a:prstGeom>
          <a:solidFill>
            <a:srgbClr val="F2F2F2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&lt;script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"text/</a:t>
            </a:r>
            <a:r>
              <a:rPr lang="en-US" sz="1100" b="1" dirty="0" err="1">
                <a:solidFill>
                  <a:srgbClr val="8000FF"/>
                </a:solidFill>
                <a:latin typeface="Courier New"/>
              </a:rPr>
              <a:t>javascript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&gt;</a:t>
            </a:r>
            <a:endParaRPr lang="en-US" sz="1100" b="1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$(</a:t>
            </a:r>
            <a:r>
              <a:rPr lang="en-US" sz="1100" b="1" i="1" dirty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defTabSz="914400"/>
            <a:r>
              <a:rPr lang="en-US" sz="1100" b="1" i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i="1" dirty="0" err="1">
                <a:solidFill>
                  <a:srgbClr val="000080"/>
                </a:solidFill>
                <a:latin typeface="Courier New"/>
              </a:rPr>
              <a:t>var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json_sample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pPr defTabSz="914400"/>
            <a:r>
              <a:rPr lang="en-US" sz="1100" b="1" i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i="1" dirty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getData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/>
              </a:rPr>
              <a:t>//Request JSON data</a:t>
            </a:r>
            <a:endParaRPr lang="en-US" sz="1100" b="1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  $.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getJSON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100" b="1" dirty="0" err="1">
                <a:solidFill>
                  <a:srgbClr val="808080"/>
                </a:solidFill>
                <a:latin typeface="Courier New"/>
              </a:rPr>
              <a:t>loc.cgx</a:t>
            </a:r>
            <a:r>
              <a:rPr lang="en-US" sz="1100" b="1" dirty="0">
                <a:solidFill>
                  <a:srgbClr val="808080"/>
                </a:solidFill>
                <a:latin typeface="Courier New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100" b="1" i="1" dirty="0">
                <a:solidFill>
                  <a:srgbClr val="000080"/>
                </a:solidFill>
                <a:latin typeface="Courier New"/>
              </a:rPr>
              <a:t>function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loc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) {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json_sample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loc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;});</a:t>
            </a: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urier New"/>
              </a:rPr>
              <a:t>//Update data fields in HTML</a:t>
            </a:r>
            <a:endParaRPr lang="en-US" sz="1100" b="1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  $(</a:t>
            </a:r>
            <a:r>
              <a:rPr lang="en-US" sz="1100" b="1" dirty="0">
                <a:solidFill>
                  <a:srgbClr val="808080"/>
                </a:solidFill>
                <a:latin typeface="Courier New"/>
              </a:rPr>
              <a:t>'#</a:t>
            </a:r>
            <a:r>
              <a:rPr lang="en-US" sz="1100" b="1" dirty="0" err="1">
                <a:solidFill>
                  <a:srgbClr val="808080"/>
                </a:solidFill>
                <a:latin typeface="Courier New"/>
              </a:rPr>
              <a:t>val_x</a:t>
            </a:r>
            <a:r>
              <a:rPr lang="en-US" sz="1100" b="1" dirty="0">
                <a:solidFill>
                  <a:srgbClr val="808080"/>
                </a:solidFill>
                <a:latin typeface="Courier New"/>
              </a:rPr>
              <a:t>'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).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val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b="1" dirty="0" err="1">
                <a:solidFill>
                  <a:srgbClr val="000000"/>
                </a:solidFill>
                <a:latin typeface="Courier New"/>
              </a:rPr>
              <a:t>json_sample.x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);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163247" y="1276491"/>
            <a:ext cx="4320000" cy="1277273"/>
          </a:xfrm>
          <a:prstGeom prst="rect">
            <a:avLst/>
          </a:prstGeom>
          <a:solidFill>
            <a:srgbClr val="F2F2F2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&lt;body&gt;</a:t>
            </a:r>
          </a:p>
          <a:p>
            <a:pPr defTabSz="914400"/>
            <a:r>
              <a:rPr lang="en-US" sz="1100" b="1" dirty="0">
                <a:solidFill>
                  <a:srgbClr val="0000FF"/>
                </a:solidFill>
                <a:latin typeface="Courier New"/>
              </a:rPr>
              <a:t>  &lt;h2&gt;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Magnetometer FRDM-K64F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&lt;/h2&gt;</a:t>
            </a:r>
          </a:p>
          <a:p>
            <a:pPr defTabSz="914400"/>
            <a:r>
              <a:rPr lang="en-US" sz="1100" b="1" dirty="0">
                <a:solidFill>
                  <a:srgbClr val="0000FF"/>
                </a:solidFill>
                <a:latin typeface="Courier New"/>
              </a:rPr>
              <a:t>  &lt;p&gt;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Magnetometer values are:</a:t>
            </a: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x =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&lt;input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 err="1">
                <a:solidFill>
                  <a:srgbClr val="8000FF"/>
                </a:solidFill>
                <a:latin typeface="Courier New"/>
              </a:rPr>
              <a:t>val_x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"text"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""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y =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&lt;input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 err="1">
                <a:solidFill>
                  <a:srgbClr val="8000FF"/>
                </a:solidFill>
                <a:latin typeface="Courier New"/>
              </a:rPr>
              <a:t>val_y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"text"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""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&gt;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z =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&lt;input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 err="1">
                <a:solidFill>
                  <a:srgbClr val="8000FF"/>
                </a:solidFill>
                <a:latin typeface="Courier New"/>
              </a:rPr>
              <a:t>val_z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"text"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urier New"/>
              </a:rPr>
              <a:t>value</a:t>
            </a:r>
            <a:r>
              <a:rPr lang="en-US" sz="1100" b="1" dirty="0">
                <a:solidFill>
                  <a:srgbClr val="000000"/>
                </a:solidFill>
                <a:latin typeface="Courier New"/>
              </a:rPr>
              <a:t>=</a:t>
            </a:r>
            <a:r>
              <a:rPr lang="en-US" sz="1100" b="1" dirty="0">
                <a:solidFill>
                  <a:srgbClr val="8000FF"/>
                </a:solidFill>
                <a:latin typeface="Courier New"/>
              </a:rPr>
              <a:t>""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&gt;&lt;/p&gt;</a:t>
            </a:r>
            <a:endParaRPr lang="en-US" sz="1100" b="1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FF"/>
                </a:solidFill>
                <a:latin typeface="Courier New"/>
              </a:rPr>
              <a:t>&lt;/body&gt;</a:t>
            </a:r>
            <a:endParaRPr lang="en-US" sz="11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82260" y="4247595"/>
            <a:ext cx="1703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netCGI_Script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16" y="7220878"/>
            <a:ext cx="1249577" cy="96065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9" idx="0"/>
          </p:cNvCxnSpPr>
          <p:nvPr/>
        </p:nvCxnSpPr>
        <p:spPr bwMode="auto">
          <a:xfrm>
            <a:off x="4748204" y="6858000"/>
            <a:ext cx="1" cy="362878"/>
          </a:xfrm>
          <a:prstGeom prst="straightConnector1">
            <a:avLst/>
          </a:prstGeom>
          <a:solidFill>
            <a:srgbClr val="128CAB"/>
          </a:solidFill>
          <a:ln w="381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363114" y="7531926"/>
            <a:ext cx="1854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Magnetometer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5065" y="4586149"/>
            <a:ext cx="9360000" cy="1785104"/>
          </a:xfrm>
          <a:prstGeom prst="rect">
            <a:avLst/>
          </a:prstGeom>
          <a:solidFill>
            <a:srgbClr val="F2F2F2">
              <a:alpha val="60000"/>
            </a:srgbClr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en-US" sz="1100" dirty="0">
                <a:solidFill>
                  <a:srgbClr val="8000FF"/>
                </a:solidFill>
                <a:latin typeface="Courier New"/>
              </a:rPr>
              <a:t>extern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MAGNETOMETER_STATE magneto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;</a:t>
            </a:r>
          </a:p>
          <a:p>
            <a:pPr defTabSz="914400"/>
            <a:r>
              <a:rPr lang="en-US" sz="1100" dirty="0">
                <a:solidFill>
                  <a:srgbClr val="000000"/>
                </a:solidFill>
                <a:latin typeface="Courier New"/>
              </a:rPr>
              <a:t>uint32_t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cgi_script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env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buf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uint32_t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buflen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uint32_t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pcgi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{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dirty="0">
                <a:solidFill>
                  <a:srgbClr val="000000"/>
                </a:solidFill>
                <a:latin typeface="Courier New"/>
              </a:rPr>
              <a:t>  uint32_t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;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env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1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 defTabSz="914400"/>
            <a:r>
              <a:rPr lang="en-US" sz="1100" b="1" dirty="0">
                <a:solidFill>
                  <a:srgbClr val="000080"/>
                </a:solidFill>
                <a:latin typeface="Courier New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/>
              </a:rPr>
              <a:t>'l'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sprintf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buf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/>
              </a:rPr>
              <a:t>"{\"x\":\"%d\", \"y\":\"%d\", \"z\":\"%d\"}"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magneto</a:t>
            </a:r>
            <a:r>
              <a:rPr lang="en-US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x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magneto</a:t>
            </a:r>
            <a:r>
              <a:rPr lang="en-US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y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magneto</a:t>
            </a:r>
            <a:r>
              <a:rPr lang="en-US" sz="1100" b="1" dirty="0" err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z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strlen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buf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break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;</a:t>
            </a:r>
          </a:p>
          <a:p>
            <a:pPr defTabSz="914400"/>
            <a:r>
              <a:rPr lang="en-US" sz="1100" b="1" dirty="0">
                <a:solidFill>
                  <a:srgbClr val="000080"/>
                </a:solidFill>
                <a:latin typeface="Courier New"/>
              </a:rPr>
              <a:t>    }</a:t>
            </a:r>
          </a:p>
          <a:p>
            <a:pPr defTabSz="914400"/>
            <a:r>
              <a:rPr lang="en-US" sz="1100" b="1" dirty="0">
                <a:solidFill>
                  <a:srgbClr val="000080"/>
                </a:solidFill>
                <a:latin typeface="Courier New"/>
              </a:rPr>
              <a:t>  </a:t>
            </a:r>
            <a:r>
              <a:rPr lang="en-US" sz="1100" b="1" dirty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100" b="1" dirty="0">
                <a:solidFill>
                  <a:srgbClr val="000080"/>
                </a:solidFill>
                <a:latin typeface="Courier New"/>
              </a:rPr>
              <a:t>);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pPr defTabSz="914400"/>
            <a:r>
              <a:rPr lang="en-US" sz="1100" b="1" dirty="0">
                <a:solidFill>
                  <a:srgbClr val="000080"/>
                </a:solidFill>
                <a:latin typeface="Courier New"/>
              </a:rPr>
              <a:t>}</a:t>
            </a:r>
            <a:endParaRPr lang="en-US" sz="11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9382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Component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477" y="1009660"/>
            <a:ext cx="8460000" cy="4032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Network Component</a:t>
            </a:r>
            <a:endParaRPr lang="en-GB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600" y="1487488"/>
            <a:ext cx="8136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endParaRPr lang="en-GB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7999" y="1622866"/>
            <a:ext cx="1840704" cy="54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Full Web Server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Using File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6600" y="3140693"/>
            <a:ext cx="6927947" cy="82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  <a:endParaRPr lang="en-GB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7735" y="3290956"/>
            <a:ext cx="2016000" cy="540000"/>
          </a:xfrm>
          <a:prstGeom prst="rect">
            <a:avLst/>
          </a:prstGeom>
          <a:solidFill>
            <a:srgbClr val="95D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40040" y="3290956"/>
            <a:ext cx="2016000" cy="540000"/>
          </a:xfrm>
          <a:prstGeom prst="rect">
            <a:avLst/>
          </a:prstGeom>
          <a:solidFill>
            <a:srgbClr val="95D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68888" y="3290956"/>
            <a:ext cx="2016000" cy="540000"/>
          </a:xfrm>
          <a:prstGeom prst="rect">
            <a:avLst/>
          </a:prstGeom>
          <a:solidFill>
            <a:srgbClr val="95D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477" y="5169246"/>
            <a:ext cx="5834437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CMSIS-Driver</a:t>
            </a:r>
            <a:endParaRPr lang="en-GB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19673" y="5572923"/>
            <a:ext cx="1620000" cy="540000"/>
          </a:xfrm>
          <a:prstGeom prst="rect">
            <a:avLst/>
          </a:prstGeom>
          <a:solidFill>
            <a:srgbClr val="333E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USART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97734" y="5572923"/>
            <a:ext cx="1620000" cy="540000"/>
          </a:xfrm>
          <a:prstGeom prst="rect">
            <a:avLst/>
          </a:prstGeom>
          <a:solidFill>
            <a:srgbClr val="333E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Ethernet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97734" y="1622866"/>
            <a:ext cx="2171153" cy="54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Compact Web Server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47210" y="1622866"/>
            <a:ext cx="922703" cy="54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FTP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6040" y="1622866"/>
            <a:ext cx="1080000" cy="54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TFTP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64547" y="1622866"/>
            <a:ext cx="1080000" cy="54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Telnet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47210" y="2351266"/>
            <a:ext cx="922704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FTP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76040" y="2351266"/>
            <a:ext cx="1080000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TFTP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64547" y="2351266"/>
            <a:ext cx="1080000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SMTP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15055" y="2351266"/>
            <a:ext cx="1080000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DNS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03561" y="2351266"/>
            <a:ext cx="1235141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SNTP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7735" y="2351266"/>
            <a:ext cx="1610120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SNMP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Agent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6600" y="4098718"/>
            <a:ext cx="6927947" cy="828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en-GB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97735" y="4232002"/>
            <a:ext cx="1476000" cy="540000"/>
          </a:xfrm>
          <a:prstGeom prst="rect">
            <a:avLst/>
          </a:prstGeom>
          <a:solidFill>
            <a:srgbClr val="FFC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Ethernet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80040" y="4232002"/>
            <a:ext cx="1476000" cy="540000"/>
          </a:xfrm>
          <a:prstGeom prst="rect">
            <a:avLst/>
          </a:prstGeom>
          <a:solidFill>
            <a:srgbClr val="FFC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SLIP (Serial)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452605" y="4232002"/>
            <a:ext cx="1476000" cy="540000"/>
          </a:xfrm>
          <a:prstGeom prst="rect">
            <a:avLst/>
          </a:prstGeom>
          <a:solidFill>
            <a:srgbClr val="FFC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PPP (Serial)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92600" y="3140693"/>
            <a:ext cx="1080000" cy="1786025"/>
          </a:xfrm>
          <a:prstGeom prst="rect">
            <a:avLst/>
          </a:prstGeom>
          <a:solidFill>
            <a:srgbClr val="FF6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IPv4/IPv6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Dual-Stack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6879" y="5169246"/>
            <a:ext cx="2538598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SSL/TLS</a:t>
            </a:r>
            <a:endParaRPr lang="en-GB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90211" y="5572923"/>
            <a:ext cx="2282389" cy="540000"/>
          </a:xfrm>
          <a:prstGeom prst="rect">
            <a:avLst/>
          </a:prstGeom>
          <a:solidFill>
            <a:srgbClr val="333E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MbedTLS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DBE9C-028B-4D7E-8336-60C3BE036B79}"/>
              </a:ext>
            </a:extLst>
          </p:cNvPr>
          <p:cNvSpPr txBox="1"/>
          <p:nvPr/>
        </p:nvSpPr>
        <p:spPr>
          <a:xfrm>
            <a:off x="10026650" y="139700"/>
            <a:ext cx="1949450" cy="77230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/>
              <a:t>2019/07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2AAEF5-8359-4EAA-94E7-533FAABDCFC1}"/>
              </a:ext>
            </a:extLst>
          </p:cNvPr>
          <p:cNvSpPr/>
          <p:nvPr/>
        </p:nvSpPr>
        <p:spPr>
          <a:xfrm>
            <a:off x="2908704" y="5572923"/>
            <a:ext cx="1620000" cy="540000"/>
          </a:xfrm>
          <a:prstGeom prst="rect">
            <a:avLst/>
          </a:prstGeom>
          <a:solidFill>
            <a:srgbClr val="333E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2B915C-E329-4724-A740-FA3973D00B87}"/>
              </a:ext>
            </a:extLst>
          </p:cNvPr>
          <p:cNvSpPr/>
          <p:nvPr/>
        </p:nvSpPr>
        <p:spPr>
          <a:xfrm>
            <a:off x="2825170" y="4232002"/>
            <a:ext cx="1476000" cy="540000"/>
          </a:xfrm>
          <a:prstGeom prst="rect">
            <a:avLst/>
          </a:prstGeom>
          <a:solidFill>
            <a:srgbClr val="FFC7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977" y="1075648"/>
            <a:ext cx="3392340" cy="3126765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Software Stack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53288" y="2894089"/>
            <a:ext cx="3086581" cy="540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Network Component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9977" y="4202414"/>
            <a:ext cx="3392339" cy="540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Cortex-M-based</a:t>
            </a:r>
          </a:p>
          <a:p>
            <a:pPr algn="ctr"/>
            <a:r>
              <a:rPr lang="en-US" sz="1600" b="1" dirty="0"/>
              <a:t>Microcontroller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53288" y="2258781"/>
            <a:ext cx="3086581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mbed</a:t>
            </a:r>
            <a:r>
              <a:rPr lang="en-US" sz="1600" b="1" dirty="0"/>
              <a:t> TLS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53289" y="1623473"/>
            <a:ext cx="3086581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Application Code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53287" y="3529397"/>
            <a:ext cx="3086581" cy="540000"/>
          </a:xfrm>
          <a:prstGeom prst="rect">
            <a:avLst/>
          </a:prstGeom>
          <a:solidFill>
            <a:srgbClr val="CF36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CMSIS-RTOS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94419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53288" y="2894089"/>
            <a:ext cx="3086581" cy="540000"/>
          </a:xfrm>
          <a:prstGeom prst="rect">
            <a:avLst/>
          </a:prstGeom>
          <a:solidFill>
            <a:srgbClr val="002B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IPv4/IPv6 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53288" y="2258781"/>
            <a:ext cx="3086581" cy="540000"/>
          </a:xfrm>
          <a:prstGeom prst="rect">
            <a:avLst/>
          </a:prstGeom>
          <a:solidFill>
            <a:srgbClr val="0091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TCP/UDP sockets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53289" y="1623473"/>
            <a:ext cx="3086581" cy="540000"/>
          </a:xfrm>
          <a:prstGeom prst="rect">
            <a:avLst/>
          </a:prstGeom>
          <a:solidFill>
            <a:srgbClr val="00C1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BSD sockets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53287" y="3529397"/>
            <a:ext cx="3086581" cy="540000"/>
          </a:xfrm>
          <a:prstGeom prst="rect">
            <a:avLst/>
          </a:prstGeom>
          <a:solidFill>
            <a:srgbClr val="333E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ETH, </a:t>
            </a:r>
            <a:r>
              <a:rPr lang="en-US" sz="2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PPP, SLIP I/F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library hierarchy</a:t>
            </a:r>
          </a:p>
        </p:txBody>
      </p:sp>
    </p:spTree>
    <p:extLst>
      <p:ext uri="{BB962C8B-B14F-4D97-AF65-F5344CB8AC3E}">
        <p14:creationId xmlns:p14="http://schemas.microsoft.com/office/powerpoint/2010/main" val="376681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8398068" y="4087476"/>
            <a:ext cx="1535771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" name="Straight Arrow Connector 1"/>
          <p:cNvCxnSpPr>
            <a:cxnSpLocks noChangeShapeType="1"/>
          </p:cNvCxnSpPr>
          <p:nvPr/>
        </p:nvCxnSpPr>
        <p:spPr bwMode="auto">
          <a:xfrm flipV="1">
            <a:off x="9933839" y="2060848"/>
            <a:ext cx="0" cy="204295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3653325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35285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2202397" y="2060848"/>
            <a:ext cx="811538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67527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7" name="Picture 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80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4344564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3214843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14" name="Picture 13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97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923342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4726955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795" y="2737924"/>
            <a:ext cx="2544200" cy="1153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374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8398068" y="4087476"/>
            <a:ext cx="1535771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" name="Straight Arrow Connector 1"/>
          <p:cNvCxnSpPr>
            <a:cxnSpLocks noChangeShapeType="1"/>
          </p:cNvCxnSpPr>
          <p:nvPr/>
        </p:nvCxnSpPr>
        <p:spPr bwMode="auto">
          <a:xfrm flipV="1">
            <a:off x="9933839" y="2060848"/>
            <a:ext cx="0" cy="204295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3" name="Straight Arrow Connector 2"/>
          <p:cNvCxnSpPr>
            <a:cxnSpLocks noChangeShapeType="1"/>
          </p:cNvCxnSpPr>
          <p:nvPr/>
        </p:nvCxnSpPr>
        <p:spPr bwMode="auto">
          <a:xfrm>
            <a:off x="3653325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835285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2202397" y="2060848"/>
            <a:ext cx="811538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67527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7" name="Picture 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80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4344564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V="1">
            <a:off x="3214843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14" name="Picture 13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97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923342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4726955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92" y="2689871"/>
            <a:ext cx="2602654" cy="118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7028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8398068" y="4087476"/>
            <a:ext cx="1535771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9933839" y="2060848"/>
            <a:ext cx="0" cy="204295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3653325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835285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202397" y="2060848"/>
            <a:ext cx="811538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167527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7" name="Picture 2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80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4344564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3214843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30" name="Picture 29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97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923342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726955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22" y="2675176"/>
            <a:ext cx="2664964" cy="111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5635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8398068" y="4087476"/>
            <a:ext cx="1535771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9933839" y="2060848"/>
            <a:ext cx="0" cy="204295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>
            <a:off x="3653325" y="3069600"/>
            <a:ext cx="3161476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835285" y="2809126"/>
            <a:ext cx="686468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202397" y="2060848"/>
            <a:ext cx="811538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167527" y="2203382"/>
            <a:ext cx="1199144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7" name="Picture 26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80" y="2057400"/>
            <a:ext cx="365664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4344564" y="2823668"/>
            <a:ext cx="140930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V="1">
            <a:off x="3214843" y="2057400"/>
            <a:ext cx="0" cy="8100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30" name="Picture 29" descr="MCBSTM32C Evaluation Bo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97" y="2675175"/>
            <a:ext cx="2179139" cy="15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923342" y="2224314"/>
            <a:ext cx="1081090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Ethernet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726955" y="1771334"/>
            <a:ext cx="2807242" cy="28951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Local Area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58" y="2678434"/>
            <a:ext cx="2590228" cy="12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44228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Props1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E6E82D6-7FB8-4D99-A7B6-3C5BB1D894B9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f2ad5090-61a8-4b8c-ab70-68f4ff4d1933"/>
    <ds:schemaRef ds:uri="http://purl.org/dc/terms/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8508</TotalTime>
  <Words>746</Words>
  <Application>Microsoft Office PowerPoint</Application>
  <PresentationFormat>Custom</PresentationFormat>
  <Paragraphs>295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Gill Sans MT</vt:lpstr>
      <vt:lpstr>Verdana</vt:lpstr>
      <vt:lpstr>Wingdings</vt:lpstr>
      <vt:lpstr>Wingdings 2</vt:lpstr>
      <vt:lpstr>ARM PPT Template 2014 Public</vt:lpstr>
      <vt:lpstr>Network Component</vt:lpstr>
      <vt:lpstr>Network Component</vt:lpstr>
      <vt:lpstr>Network Component</vt:lpstr>
      <vt:lpstr>Secure Communication</vt:lpstr>
      <vt:lpstr>Network library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Christopher Seidl</cp:lastModifiedBy>
  <cp:revision>414</cp:revision>
  <cp:lastPrinted>2014-06-23T13:17:36Z</cp:lastPrinted>
  <dcterms:created xsi:type="dcterms:W3CDTF">2014-02-14T11:44:43Z</dcterms:created>
  <dcterms:modified xsi:type="dcterms:W3CDTF">2019-07-12T08:15:21Z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