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29" r:id="rId2"/>
    <p:sldId id="318" r:id="rId3"/>
    <p:sldId id="317" r:id="rId4"/>
    <p:sldId id="320" r:id="rId5"/>
    <p:sldId id="340" r:id="rId6"/>
    <p:sldId id="344" r:id="rId7"/>
    <p:sldId id="319" r:id="rId8"/>
    <p:sldId id="322" r:id="rId9"/>
    <p:sldId id="336" r:id="rId10"/>
    <p:sldId id="339" r:id="rId11"/>
    <p:sldId id="338" r:id="rId12"/>
    <p:sldId id="335" r:id="rId13"/>
    <p:sldId id="331" r:id="rId14"/>
    <p:sldId id="334" r:id="rId15"/>
    <p:sldId id="323" r:id="rId16"/>
    <p:sldId id="326" r:id="rId17"/>
    <p:sldId id="327" r:id="rId18"/>
    <p:sldId id="328" r:id="rId19"/>
    <p:sldId id="332" r:id="rId20"/>
    <p:sldId id="333" r:id="rId21"/>
    <p:sldId id="337" r:id="rId22"/>
    <p:sldId id="342" r:id="rId23"/>
    <p:sldId id="349" r:id="rId24"/>
    <p:sldId id="350" r:id="rId25"/>
    <p:sldId id="343" r:id="rId26"/>
    <p:sldId id="345" r:id="rId27"/>
    <p:sldId id="348" r:id="rId28"/>
    <p:sldId id="347" r:id="rId29"/>
    <p:sldId id="341" r:id="rId30"/>
    <p:sldId id="346" r:id="rId31"/>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01">
          <p15:clr>
            <a:srgbClr val="A4A3A4"/>
          </p15:clr>
        </p15:guide>
        <p15:guide id="2" pos="204">
          <p15:clr>
            <a:srgbClr val="A4A3A4"/>
          </p15:clr>
        </p15:guide>
        <p15:guide id="3" pos="4921">
          <p15:clr>
            <a:srgbClr val="A4A3A4"/>
          </p15:clr>
        </p15:guide>
        <p15:guide id="4" pos="2880">
          <p15:clr>
            <a:srgbClr val="A4A3A4"/>
          </p15:clr>
        </p15:guide>
        <p15:guide id="5" pos="55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08082"/>
    <a:srgbClr val="FFFFCC"/>
    <a:srgbClr val="A10608"/>
    <a:srgbClr val="000000"/>
    <a:srgbClr val="754B8F"/>
    <a:srgbClr val="6E3768"/>
    <a:srgbClr val="553768"/>
    <a:srgbClr val="373768"/>
    <a:srgbClr val="FAA6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9887" autoAdjust="0"/>
  </p:normalViewPr>
  <p:slideViewPr>
    <p:cSldViewPr snapToObjects="1">
      <p:cViewPr varScale="1">
        <p:scale>
          <a:sx n="132" d="100"/>
          <a:sy n="132" d="100"/>
        </p:scale>
        <p:origin x="930" y="126"/>
      </p:cViewPr>
      <p:guideLst>
        <p:guide orient="horz" pos="4201"/>
        <p:guide pos="204"/>
        <p:guide pos="4921"/>
        <p:guide pos="2880"/>
        <p:guide pos="5511"/>
      </p:guideLst>
    </p:cSldViewPr>
  </p:slideViewPr>
  <p:outlineViewPr>
    <p:cViewPr>
      <p:scale>
        <a:sx n="33" d="100"/>
        <a:sy n="33" d="100"/>
      </p:scale>
      <p:origin x="30" y="1145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A9885AF9-84E0-4180-AD3A-A5A771A03209}" type="datetimeFigureOut">
              <a:rPr lang="en-US" smtClean="0"/>
              <a:pPr/>
              <a:t>2018-09-21</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D990E345-C3CB-42A0-A54D-BE62D15099D0}" type="slidenum">
              <a:rPr lang="en-US" smtClean="0"/>
              <a:pPr/>
              <a:t>‹#›</a:t>
            </a:fld>
            <a:endParaRPr lang="en-US"/>
          </a:p>
        </p:txBody>
      </p:sp>
    </p:spTree>
    <p:extLst>
      <p:ext uri="{BB962C8B-B14F-4D97-AF65-F5344CB8AC3E}">
        <p14:creationId xmlns:p14="http://schemas.microsoft.com/office/powerpoint/2010/main" val="4084368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baseline="0" dirty="0">
                <a:solidFill>
                  <a:schemeClr val="tx1"/>
                </a:solidFill>
                <a:latin typeface="+mn-lt"/>
                <a:ea typeface="+mn-ea"/>
                <a:cs typeface="+mn-cs"/>
              </a:rPr>
              <a:t>The USB Host library is an embedded USB stack supporting USB Mass Storage (MSC) and Human Interface Device (HID) classes. Supporting MSC means that you can connect any USB stick to your device for the purpose of data exchange. You can either store data on the stick or read data from the stick (e.g. for firmware downloads done by a service technician). Using the </a:t>
            </a:r>
            <a:r>
              <a:rPr lang="en-GB" sz="1200" kern="1200" baseline="0" dirty="0" err="1">
                <a:solidFill>
                  <a:schemeClr val="tx1"/>
                </a:solidFill>
                <a:latin typeface="+mn-lt"/>
                <a:ea typeface="+mn-ea"/>
                <a:cs typeface="+mn-cs"/>
              </a:rPr>
              <a:t>stck</a:t>
            </a:r>
            <a:r>
              <a:rPr lang="en-GB" sz="1200" kern="1200" baseline="0" dirty="0">
                <a:solidFill>
                  <a:schemeClr val="tx1"/>
                </a:solidFill>
                <a:latin typeface="+mn-lt"/>
                <a:ea typeface="+mn-ea"/>
                <a:cs typeface="+mn-cs"/>
              </a:rPr>
              <a:t> with the HID class support will enable you to accept any HID class equipment as an input device for human-machine interface communication. For connecting a custom device, support for a custom class is also integrated. The USB Host library has been designed deliver the highest performance while using as little memory as possible.</a:t>
            </a: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The Abstraction layer driver (USBH) allows a standard API to be used for different USB Host controllers. Today, there is built-in support for the generic Open Host Controller Interface (OHCI), low level driver support for NXP LPC17xx/23xx/24xx devices, and custom Host controller driver for STM32F2xx/4xx devices.</a:t>
            </a:r>
          </a:p>
          <a:p>
            <a:endParaRPr lang="de-DE" sz="1200" kern="1200" baseline="0" dirty="0">
              <a:solidFill>
                <a:schemeClr val="tx1"/>
              </a:solidFill>
              <a:latin typeface="+mn-lt"/>
              <a:ea typeface="+mn-ea"/>
              <a:cs typeface="+mn-cs"/>
            </a:endParaRPr>
          </a:p>
          <a:p>
            <a:r>
              <a:rPr lang="de-DE" sz="1200" kern="1200" baseline="0" dirty="0">
                <a:solidFill>
                  <a:schemeClr val="tx1"/>
                </a:solidFill>
                <a:latin typeface="+mn-lt"/>
                <a:ea typeface="+mn-ea"/>
                <a:cs typeface="+mn-cs"/>
              </a:rPr>
              <a:t>You can attach devices that support </a:t>
            </a:r>
            <a:r>
              <a:rPr lang="en-GB" sz="1200" kern="1200" baseline="0" dirty="0">
                <a:solidFill>
                  <a:schemeClr val="tx1"/>
                </a:solidFill>
                <a:latin typeface="+mn-lt"/>
                <a:ea typeface="+mn-ea"/>
                <a:cs typeface="+mn-cs"/>
              </a:rPr>
              <a:t>USB 1.1 Low Speed (1.5Mbit/s) up to USB 2.0 Full Speed (12Mbit/s). Real-life data rates up to 670 </a:t>
            </a:r>
            <a:r>
              <a:rPr lang="en-GB" sz="1200" kern="1200" baseline="0" dirty="0" err="1">
                <a:solidFill>
                  <a:schemeClr val="tx1"/>
                </a:solidFill>
                <a:latin typeface="+mn-lt"/>
                <a:ea typeface="+mn-ea"/>
                <a:cs typeface="+mn-cs"/>
              </a:rPr>
              <a:t>kB</a:t>
            </a:r>
            <a:r>
              <a:rPr lang="en-GB" sz="1200" kern="1200" baseline="0" dirty="0">
                <a:solidFill>
                  <a:schemeClr val="tx1"/>
                </a:solidFill>
                <a:latin typeface="+mn-lt"/>
                <a:ea typeface="+mn-ea"/>
                <a:cs typeface="+mn-cs"/>
              </a:rPr>
              <a:t>/sec while only occupying about 6 </a:t>
            </a:r>
            <a:r>
              <a:rPr lang="en-GB" sz="1200" kern="1200" baseline="0" dirty="0" err="1">
                <a:solidFill>
                  <a:schemeClr val="tx1"/>
                </a:solidFill>
                <a:latin typeface="+mn-lt"/>
                <a:ea typeface="+mn-ea"/>
                <a:cs typeface="+mn-cs"/>
              </a:rPr>
              <a:t>kB</a:t>
            </a:r>
            <a:r>
              <a:rPr lang="en-GB" sz="1200" kern="1200" baseline="0" dirty="0">
                <a:solidFill>
                  <a:schemeClr val="tx1"/>
                </a:solidFill>
                <a:latin typeface="+mn-lt"/>
                <a:ea typeface="+mn-ea"/>
                <a:cs typeface="+mn-cs"/>
              </a:rPr>
              <a:t> of code size are possible.</a:t>
            </a: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In conjunction with the File System it is possible to support USB Flash drives and SD/SDHC/MMC card storage devices. Needless to say that the USB Host fully works with the RTX Real-Time Operating System.</a:t>
            </a:r>
          </a:p>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pPr/>
              <a:t>2</a:t>
            </a:fld>
            <a:endParaRPr lang="en-US"/>
          </a:p>
        </p:txBody>
      </p:sp>
    </p:spTree>
    <p:extLst>
      <p:ext uri="{BB962C8B-B14F-4D97-AF65-F5344CB8AC3E}">
        <p14:creationId xmlns:p14="http://schemas.microsoft.com/office/powerpoint/2010/main" val="658331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658331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65833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baseline="0" dirty="0">
                <a:solidFill>
                  <a:schemeClr val="tx1"/>
                </a:solidFill>
                <a:latin typeface="+mn-lt"/>
                <a:ea typeface="+mn-ea"/>
                <a:cs typeface="+mn-cs"/>
              </a:rPr>
              <a:t>The USB Host library is an embedded USB stack supporting USB Mass Storage (MSC) and Human Interface Device (HID) classes. Supporting MSC means that you can connect any USB stick to your device for the purpose of data exchange. You can either store data on the stick or read data from the stick (e.g. for firmware downloads done by a service technician). Using the </a:t>
            </a:r>
            <a:r>
              <a:rPr lang="en-GB" sz="1200" kern="1200" baseline="0" dirty="0" err="1">
                <a:solidFill>
                  <a:schemeClr val="tx1"/>
                </a:solidFill>
                <a:latin typeface="+mn-lt"/>
                <a:ea typeface="+mn-ea"/>
                <a:cs typeface="+mn-cs"/>
              </a:rPr>
              <a:t>stck</a:t>
            </a:r>
            <a:r>
              <a:rPr lang="en-GB" sz="1200" kern="1200" baseline="0" dirty="0">
                <a:solidFill>
                  <a:schemeClr val="tx1"/>
                </a:solidFill>
                <a:latin typeface="+mn-lt"/>
                <a:ea typeface="+mn-ea"/>
                <a:cs typeface="+mn-cs"/>
              </a:rPr>
              <a:t> with the HID class support will enable you to accept any HID class equipment as an input device for human-machine interface communication. For connecting a custom device, support for a custom class is also integrated. The USB Host library has been designed deliver the highest performance while using as little memory as possible.</a:t>
            </a: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The Abstraction layer driver (USBH) allows a standard API to be used for different USB Host controllers. Today, there is built-in support for the generic Open Host Controller Interface (OHCI), low level driver support for NXP LPC17xx/23xx/24xx devices, and custom Host controller driver for STM32F2xx/4xx devices.</a:t>
            </a:r>
          </a:p>
          <a:p>
            <a:endParaRPr lang="de-DE" sz="1200" kern="1200" baseline="0" dirty="0">
              <a:solidFill>
                <a:schemeClr val="tx1"/>
              </a:solidFill>
              <a:latin typeface="+mn-lt"/>
              <a:ea typeface="+mn-ea"/>
              <a:cs typeface="+mn-cs"/>
            </a:endParaRPr>
          </a:p>
          <a:p>
            <a:r>
              <a:rPr lang="de-DE" sz="1200" kern="1200" baseline="0" dirty="0">
                <a:solidFill>
                  <a:schemeClr val="tx1"/>
                </a:solidFill>
                <a:latin typeface="+mn-lt"/>
                <a:ea typeface="+mn-ea"/>
                <a:cs typeface="+mn-cs"/>
              </a:rPr>
              <a:t>You can attach devices that support </a:t>
            </a:r>
            <a:r>
              <a:rPr lang="en-GB" sz="1200" kern="1200" baseline="0" dirty="0">
                <a:solidFill>
                  <a:schemeClr val="tx1"/>
                </a:solidFill>
                <a:latin typeface="+mn-lt"/>
                <a:ea typeface="+mn-ea"/>
                <a:cs typeface="+mn-cs"/>
              </a:rPr>
              <a:t>USB 1.1 Low Speed (1.5Mbit/s) up to USB 2.0 Full Speed (12Mbit/s). Real-life data rates up to 670 </a:t>
            </a:r>
            <a:r>
              <a:rPr lang="en-GB" sz="1200" kern="1200" baseline="0" dirty="0" err="1">
                <a:solidFill>
                  <a:schemeClr val="tx1"/>
                </a:solidFill>
                <a:latin typeface="+mn-lt"/>
                <a:ea typeface="+mn-ea"/>
                <a:cs typeface="+mn-cs"/>
              </a:rPr>
              <a:t>kB</a:t>
            </a:r>
            <a:r>
              <a:rPr lang="en-GB" sz="1200" kern="1200" baseline="0" dirty="0">
                <a:solidFill>
                  <a:schemeClr val="tx1"/>
                </a:solidFill>
                <a:latin typeface="+mn-lt"/>
                <a:ea typeface="+mn-ea"/>
                <a:cs typeface="+mn-cs"/>
              </a:rPr>
              <a:t>/sec while only occupying about 6 </a:t>
            </a:r>
            <a:r>
              <a:rPr lang="en-GB" sz="1200" kern="1200" baseline="0" dirty="0" err="1">
                <a:solidFill>
                  <a:schemeClr val="tx1"/>
                </a:solidFill>
                <a:latin typeface="+mn-lt"/>
                <a:ea typeface="+mn-ea"/>
                <a:cs typeface="+mn-cs"/>
              </a:rPr>
              <a:t>kB</a:t>
            </a:r>
            <a:r>
              <a:rPr lang="en-GB" sz="1200" kern="1200" baseline="0" dirty="0">
                <a:solidFill>
                  <a:schemeClr val="tx1"/>
                </a:solidFill>
                <a:latin typeface="+mn-lt"/>
                <a:ea typeface="+mn-ea"/>
                <a:cs typeface="+mn-cs"/>
              </a:rPr>
              <a:t> of code size are possible.</a:t>
            </a: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In conjunction with the File System it is possible to support USB Flash drives and SD/SDHC/MMC card storage devices. Needless to say that the USB Host fully works with the RTX Real-Time Operating System.</a:t>
            </a:r>
          </a:p>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pPr/>
              <a:t>3</a:t>
            </a:fld>
            <a:endParaRPr lang="en-US"/>
          </a:p>
        </p:txBody>
      </p:sp>
    </p:spTree>
    <p:extLst>
      <p:ext uri="{BB962C8B-B14F-4D97-AF65-F5344CB8AC3E}">
        <p14:creationId xmlns:p14="http://schemas.microsoft.com/office/powerpoint/2010/main" val="65833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pPr/>
              <a:t>4</a:t>
            </a:fld>
            <a:endParaRPr lang="en-US"/>
          </a:p>
        </p:txBody>
      </p:sp>
    </p:spTree>
    <p:extLst>
      <p:ext uri="{BB962C8B-B14F-4D97-AF65-F5344CB8AC3E}">
        <p14:creationId xmlns:p14="http://schemas.microsoft.com/office/powerpoint/2010/main" val="65833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pPr/>
              <a:t>5</a:t>
            </a:fld>
            <a:endParaRPr lang="en-US"/>
          </a:p>
        </p:txBody>
      </p:sp>
    </p:spTree>
    <p:extLst>
      <p:ext uri="{BB962C8B-B14F-4D97-AF65-F5344CB8AC3E}">
        <p14:creationId xmlns:p14="http://schemas.microsoft.com/office/powerpoint/2010/main" val="65833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pPr/>
              <a:t>6</a:t>
            </a:fld>
            <a:endParaRPr lang="en-US"/>
          </a:p>
        </p:txBody>
      </p:sp>
    </p:spTree>
    <p:extLst>
      <p:ext uri="{BB962C8B-B14F-4D97-AF65-F5344CB8AC3E}">
        <p14:creationId xmlns:p14="http://schemas.microsoft.com/office/powerpoint/2010/main" val="658331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pPr/>
              <a:t>7</a:t>
            </a:fld>
            <a:endParaRPr lang="en-US"/>
          </a:p>
        </p:txBody>
      </p:sp>
    </p:spTree>
    <p:extLst>
      <p:ext uri="{BB962C8B-B14F-4D97-AF65-F5344CB8AC3E}">
        <p14:creationId xmlns:p14="http://schemas.microsoft.com/office/powerpoint/2010/main" val="658331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658331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658331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658331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ombined"/>
          <p:cNvPicPr>
            <a:picLocks noChangeAspect="1" noChangeArrowheads="1"/>
          </p:cNvPicPr>
          <p:nvPr/>
        </p:nvPicPr>
        <p:blipFill>
          <a:blip r:embed="rId2" cstate="print"/>
          <a:srcRect/>
          <a:stretch>
            <a:fillRect/>
          </a:stretch>
        </p:blipFill>
        <p:spPr bwMode="auto">
          <a:xfrm>
            <a:off x="0" y="4757738"/>
            <a:ext cx="9144000" cy="2100262"/>
          </a:xfrm>
          <a:prstGeom prst="rect">
            <a:avLst/>
          </a:prstGeom>
          <a:noFill/>
          <a:ln w="9525">
            <a:noFill/>
            <a:miter lim="800000"/>
            <a:headEnd/>
            <a:tailEnd/>
          </a:ln>
        </p:spPr>
      </p:pic>
      <p:sp>
        <p:nvSpPr>
          <p:cNvPr id="6" name="Rectangle 6"/>
          <p:cNvSpPr>
            <a:spLocks noChangeArrowheads="1"/>
          </p:cNvSpPr>
          <p:nvPr/>
        </p:nvSpPr>
        <p:spPr bwMode="auto">
          <a:xfrm>
            <a:off x="2411413" y="6619875"/>
            <a:ext cx="427037" cy="238125"/>
          </a:xfrm>
          <a:prstGeom prst="rect">
            <a:avLst/>
          </a:prstGeom>
          <a:noFill/>
          <a:ln w="9525">
            <a:noFill/>
            <a:miter lim="800000"/>
            <a:headEnd/>
            <a:tailEnd/>
          </a:ln>
          <a:effectLst/>
        </p:spPr>
        <p:txBody>
          <a:bodyPr/>
          <a:lstStyle/>
          <a:p>
            <a:pPr algn="r" fontAlgn="base">
              <a:spcBef>
                <a:spcPct val="0"/>
              </a:spcBef>
              <a:spcAft>
                <a:spcPct val="0"/>
              </a:spcAft>
              <a:defRPr/>
            </a:pPr>
            <a:fld id="{2EB5AB67-2708-4FA9-AACC-DBB01F6FF087}" type="slidenum">
              <a:rPr lang="en-GB" sz="900" b="1">
                <a:solidFill>
                  <a:srgbClr val="FFFFFF"/>
                </a:solidFill>
                <a:ea typeface="ＭＳ Ｐゴシック" pitchFamily="34" charset="-128"/>
              </a:rPr>
              <a:pPr algn="r" fontAlgn="base">
                <a:spcBef>
                  <a:spcPct val="0"/>
                </a:spcBef>
                <a:spcAft>
                  <a:spcPct val="0"/>
                </a:spcAft>
                <a:defRPr/>
              </a:pPr>
              <a:t>‹#›</a:t>
            </a:fld>
            <a:endParaRPr lang="en-GB" sz="900" b="1">
              <a:solidFill>
                <a:srgbClr val="FFFFFF"/>
              </a:solidFill>
              <a:ea typeface="ＭＳ Ｐゴシック" pitchFamily="34" charset="-128"/>
            </a:endParaRPr>
          </a:p>
        </p:txBody>
      </p:sp>
      <p:sp>
        <p:nvSpPr>
          <p:cNvPr id="5123" name="Rectangle 3"/>
          <p:cNvSpPr>
            <a:spLocks noGrp="1" noChangeArrowheads="1"/>
          </p:cNvSpPr>
          <p:nvPr>
            <p:ph type="ctrTitle"/>
          </p:nvPr>
        </p:nvSpPr>
        <p:spPr>
          <a:xfrm>
            <a:off x="927100" y="2058988"/>
            <a:ext cx="7337425" cy="1411287"/>
          </a:xfrm>
        </p:spPr>
        <p:txBody>
          <a:bodyPr wrap="square" anchor="t"/>
          <a:lstStyle>
            <a:lvl1pPr algn="ctr">
              <a:defRPr sz="4600"/>
            </a:lvl1pPr>
          </a:lstStyle>
          <a:p>
            <a:r>
              <a:rPr lang="en-US"/>
              <a:t>Click to edit Master title style</a:t>
            </a:r>
            <a:endParaRPr lang="en-GB"/>
          </a:p>
        </p:txBody>
      </p:sp>
      <p:sp>
        <p:nvSpPr>
          <p:cNvPr id="5124" name="Rectangle 4"/>
          <p:cNvSpPr>
            <a:spLocks noGrp="1" noChangeArrowheads="1"/>
          </p:cNvSpPr>
          <p:nvPr>
            <p:ph type="subTitle" idx="1"/>
          </p:nvPr>
        </p:nvSpPr>
        <p:spPr>
          <a:xfrm>
            <a:off x="1216025" y="3673475"/>
            <a:ext cx="6711950" cy="1460500"/>
          </a:xfrm>
        </p:spPr>
        <p:txBody>
          <a:bodyPr/>
          <a:lstStyle>
            <a:lvl1pPr marL="0" indent="0" algn="ctr">
              <a:buFont typeface="Wingdings" pitchFamily="2" charset="2"/>
              <a:buNone/>
              <a:defRPr/>
            </a:lvl1pPr>
          </a:lstStyle>
          <a:p>
            <a:r>
              <a:rPr lang="en-US"/>
              <a:t>Click to edit Master subtitle style</a:t>
            </a:r>
            <a:endParaRPr lang="en-GB"/>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7938"/>
            <a:ext cx="2193925" cy="63722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17488" y="7938"/>
            <a:ext cx="6430962" cy="6372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4" name="Slide Number Placeholder 10"/>
          <p:cNvSpPr txBox="1">
            <a:spLocks/>
          </p:cNvSpPr>
          <p:nvPr/>
        </p:nvSpPr>
        <p:spPr>
          <a:xfrm>
            <a:off x="1122363" y="6588125"/>
            <a:ext cx="360362" cy="239713"/>
          </a:xfrm>
          <a:prstGeom prst="rect">
            <a:avLst/>
          </a:prstGeom>
        </p:spPr>
        <p:txBody>
          <a:bodyPr lIns="0" tIns="0" bIns="0"/>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1AA74A8D-1438-427C-A581-DDD84BEF6129}" type="slidenum">
              <a:rPr lang="en-US" smtClean="0"/>
              <a:pPr>
                <a:defRPr/>
              </a:pPr>
              <a:t>‹#›</a:t>
            </a:fld>
            <a:endParaRPr lang="en-US" dirty="0"/>
          </a:p>
        </p:txBody>
      </p:sp>
      <p:sp>
        <p:nvSpPr>
          <p:cNvPr id="5" name="Slide Number Placeholder 10"/>
          <p:cNvSpPr txBox="1">
            <a:spLocks/>
          </p:cNvSpPr>
          <p:nvPr/>
        </p:nvSpPr>
        <p:spPr>
          <a:xfrm>
            <a:off x="1693863" y="6588125"/>
            <a:ext cx="1266825" cy="239713"/>
          </a:xfrm>
          <a:prstGeom prst="rect">
            <a:avLst/>
          </a:prstGeom>
        </p:spPr>
        <p:txBody>
          <a:bodyPr lIns="0" tIns="0" bIns="0"/>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a:t>Confidential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0000" y="1440000"/>
            <a:ext cx="8280000" cy="4389120"/>
          </a:xfrm>
        </p:spPr>
        <p:txBody>
          <a:bodyPr/>
          <a:lstStyle>
            <a:lvl1pPr>
              <a:defRPr sz="24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17488" y="906463"/>
            <a:ext cx="431165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81538" y="906463"/>
            <a:ext cx="431165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combinedfooter"/>
          <p:cNvPicPr>
            <a:picLocks noChangeAspect="1" noChangeArrowheads="1"/>
          </p:cNvPicPr>
          <p:nvPr/>
        </p:nvPicPr>
        <p:blipFill>
          <a:blip r:embed="rId14" cstate="print"/>
          <a:srcRect/>
          <a:stretch>
            <a:fillRect/>
          </a:stretch>
        </p:blipFill>
        <p:spPr bwMode="auto">
          <a:xfrm>
            <a:off x="0" y="4757738"/>
            <a:ext cx="9144000" cy="2100262"/>
          </a:xfrm>
          <a:prstGeom prst="rect">
            <a:avLst/>
          </a:prstGeom>
          <a:noFill/>
          <a:ln w="9525">
            <a:noFill/>
            <a:miter lim="800000"/>
            <a:headEnd/>
            <a:tailEnd/>
          </a:ln>
        </p:spPr>
      </p:pic>
      <p:sp>
        <p:nvSpPr>
          <p:cNvPr id="3075" name="Rectangle 3"/>
          <p:cNvSpPr>
            <a:spLocks noGrp="1" noChangeArrowheads="1"/>
          </p:cNvSpPr>
          <p:nvPr>
            <p:ph type="title"/>
          </p:nvPr>
        </p:nvSpPr>
        <p:spPr bwMode="auto">
          <a:xfrm>
            <a:off x="217488" y="7938"/>
            <a:ext cx="8777287" cy="8382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en-US"/>
              <a:t>Click to edit Master title style</a:t>
            </a:r>
            <a:endParaRPr lang="en-GB"/>
          </a:p>
        </p:txBody>
      </p:sp>
      <p:sp>
        <p:nvSpPr>
          <p:cNvPr id="3076" name="Rectangle 4"/>
          <p:cNvSpPr>
            <a:spLocks noGrp="1" noChangeArrowheads="1"/>
          </p:cNvSpPr>
          <p:nvPr>
            <p:ph type="body" idx="1"/>
          </p:nvPr>
        </p:nvSpPr>
        <p:spPr bwMode="auto">
          <a:xfrm>
            <a:off x="217488" y="906463"/>
            <a:ext cx="8775700" cy="5473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101" name="Line 5"/>
          <p:cNvSpPr>
            <a:spLocks noChangeShapeType="1"/>
          </p:cNvSpPr>
          <p:nvPr/>
        </p:nvSpPr>
        <p:spPr bwMode="auto">
          <a:xfrm>
            <a:off x="342900" y="787400"/>
            <a:ext cx="8801100" cy="0"/>
          </a:xfrm>
          <a:prstGeom prst="line">
            <a:avLst/>
          </a:prstGeom>
          <a:noFill/>
          <a:ln w="12700">
            <a:solidFill>
              <a:schemeClr val="folHlink"/>
            </a:solidFill>
            <a:round/>
            <a:headEnd/>
            <a:tailEnd/>
          </a:ln>
          <a:effectLst/>
        </p:spPr>
        <p:txBody>
          <a:bodyPr lIns="80167" tIns="40084" rIns="80167" bIns="40084" anchor="ctr"/>
          <a:lstStyle/>
          <a:p>
            <a:pPr fontAlgn="base">
              <a:spcBef>
                <a:spcPct val="0"/>
              </a:spcBef>
              <a:spcAft>
                <a:spcPct val="0"/>
              </a:spcAft>
              <a:defRPr/>
            </a:pPr>
            <a:endParaRPr lang="en-GB" sz="1400" b="1">
              <a:solidFill>
                <a:srgbClr val="000000"/>
              </a:solidFill>
              <a:ea typeface="ＭＳ Ｐゴシック" pitchFamily="34" charset="-128"/>
            </a:endParaRPr>
          </a:p>
        </p:txBody>
      </p:sp>
      <p:sp>
        <p:nvSpPr>
          <p:cNvPr id="4103" name="Rectangle 7"/>
          <p:cNvSpPr>
            <a:spLocks noChangeArrowheads="1"/>
          </p:cNvSpPr>
          <p:nvPr/>
        </p:nvSpPr>
        <p:spPr bwMode="auto">
          <a:xfrm>
            <a:off x="2411413" y="6619875"/>
            <a:ext cx="427037" cy="238125"/>
          </a:xfrm>
          <a:prstGeom prst="rect">
            <a:avLst/>
          </a:prstGeom>
          <a:noFill/>
          <a:ln w="9525">
            <a:noFill/>
            <a:miter lim="800000"/>
            <a:headEnd/>
            <a:tailEnd/>
          </a:ln>
          <a:effectLst/>
        </p:spPr>
        <p:txBody>
          <a:bodyPr/>
          <a:lstStyle/>
          <a:p>
            <a:pPr algn="r" fontAlgn="base">
              <a:spcBef>
                <a:spcPct val="0"/>
              </a:spcBef>
              <a:spcAft>
                <a:spcPct val="0"/>
              </a:spcAft>
              <a:defRPr/>
            </a:pPr>
            <a:fld id="{79B223D7-8139-4761-A558-2FB5379B08C9}" type="slidenum">
              <a:rPr lang="en-GB" sz="900" b="1">
                <a:solidFill>
                  <a:srgbClr val="FFFFFF"/>
                </a:solidFill>
                <a:ea typeface="ＭＳ Ｐゴシック" pitchFamily="34" charset="-128"/>
              </a:rPr>
              <a:pPr algn="r" fontAlgn="base">
                <a:spcBef>
                  <a:spcPct val="0"/>
                </a:spcBef>
                <a:spcAft>
                  <a:spcPct val="0"/>
                </a:spcAft>
                <a:defRPr/>
              </a:pPr>
              <a:t>‹#›</a:t>
            </a:fld>
            <a:endParaRPr lang="en-GB" sz="900" b="1" dirty="0">
              <a:solidFill>
                <a:srgbClr val="FFFFFF"/>
              </a:solidFill>
              <a:ea typeface="ＭＳ Ｐゴシック" pitchFamily="34" charset="-128"/>
            </a:endParaRPr>
          </a:p>
        </p:txBody>
      </p:sp>
      <p:pic>
        <p:nvPicPr>
          <p:cNvPr id="3080" name="Picture 8" descr="Keil-logo-White.gif"/>
          <p:cNvPicPr>
            <a:picLocks noChangeAspect="1"/>
          </p:cNvPicPr>
          <p:nvPr/>
        </p:nvPicPr>
        <p:blipFill>
          <a:blip r:embed="rId15" cstate="print"/>
          <a:srcRect/>
          <a:stretch>
            <a:fillRect/>
          </a:stretch>
        </p:blipFill>
        <p:spPr bwMode="auto">
          <a:xfrm>
            <a:off x="250825" y="6467475"/>
            <a:ext cx="1068388"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ransition/>
  <p:txStyles>
    <p:titleStyle>
      <a:lvl1pPr algn="l" rtl="0" eaLnBrk="1" fontAlgn="base" hangingPunct="1">
        <a:spcBef>
          <a:spcPct val="0"/>
        </a:spcBef>
        <a:spcAft>
          <a:spcPct val="0"/>
        </a:spcAft>
        <a:defRPr sz="3600" b="1">
          <a:solidFill>
            <a:srgbClr val="000000"/>
          </a:solidFill>
          <a:latin typeface="+mj-lt"/>
          <a:ea typeface="+mj-ea"/>
          <a:cs typeface="+mj-cs"/>
        </a:defRPr>
      </a:lvl1pPr>
      <a:lvl2pPr algn="l" rtl="0" eaLnBrk="1" fontAlgn="base" hangingPunct="1">
        <a:spcBef>
          <a:spcPct val="0"/>
        </a:spcBef>
        <a:spcAft>
          <a:spcPct val="0"/>
        </a:spcAft>
        <a:defRPr sz="3600" b="1">
          <a:solidFill>
            <a:srgbClr val="000000"/>
          </a:solidFill>
          <a:latin typeface="Arial" charset="0"/>
        </a:defRPr>
      </a:lvl2pPr>
      <a:lvl3pPr algn="l" rtl="0" eaLnBrk="1" fontAlgn="base" hangingPunct="1">
        <a:spcBef>
          <a:spcPct val="0"/>
        </a:spcBef>
        <a:spcAft>
          <a:spcPct val="0"/>
        </a:spcAft>
        <a:defRPr sz="3600" b="1">
          <a:solidFill>
            <a:srgbClr val="000000"/>
          </a:solidFill>
          <a:latin typeface="Arial" charset="0"/>
        </a:defRPr>
      </a:lvl3pPr>
      <a:lvl4pPr algn="l" rtl="0" eaLnBrk="1" fontAlgn="base" hangingPunct="1">
        <a:spcBef>
          <a:spcPct val="0"/>
        </a:spcBef>
        <a:spcAft>
          <a:spcPct val="0"/>
        </a:spcAft>
        <a:defRPr sz="3600" b="1">
          <a:solidFill>
            <a:srgbClr val="000000"/>
          </a:solidFill>
          <a:latin typeface="Arial" charset="0"/>
        </a:defRPr>
      </a:lvl4pPr>
      <a:lvl5pPr algn="l" rtl="0" eaLnBrk="1" fontAlgn="base" hangingPunct="1">
        <a:spcBef>
          <a:spcPct val="0"/>
        </a:spcBef>
        <a:spcAft>
          <a:spcPct val="0"/>
        </a:spcAft>
        <a:defRPr sz="3600" b="1">
          <a:solidFill>
            <a:srgbClr val="000000"/>
          </a:solidFill>
          <a:latin typeface="Arial" charset="0"/>
        </a:defRPr>
      </a:lvl5pPr>
      <a:lvl6pPr marL="457200" algn="l" rtl="0" eaLnBrk="1" fontAlgn="base" hangingPunct="1">
        <a:spcBef>
          <a:spcPct val="0"/>
        </a:spcBef>
        <a:spcAft>
          <a:spcPct val="0"/>
        </a:spcAft>
        <a:defRPr sz="3600" b="1">
          <a:solidFill>
            <a:srgbClr val="000000"/>
          </a:solidFill>
          <a:latin typeface="Arial" charset="0"/>
        </a:defRPr>
      </a:lvl6pPr>
      <a:lvl7pPr marL="914400" algn="l" rtl="0" eaLnBrk="1" fontAlgn="base" hangingPunct="1">
        <a:spcBef>
          <a:spcPct val="0"/>
        </a:spcBef>
        <a:spcAft>
          <a:spcPct val="0"/>
        </a:spcAft>
        <a:defRPr sz="3600" b="1">
          <a:solidFill>
            <a:srgbClr val="000000"/>
          </a:solidFill>
          <a:latin typeface="Arial" charset="0"/>
        </a:defRPr>
      </a:lvl7pPr>
      <a:lvl8pPr marL="1371600" algn="l" rtl="0" eaLnBrk="1" fontAlgn="base" hangingPunct="1">
        <a:spcBef>
          <a:spcPct val="0"/>
        </a:spcBef>
        <a:spcAft>
          <a:spcPct val="0"/>
        </a:spcAft>
        <a:defRPr sz="3600" b="1">
          <a:solidFill>
            <a:srgbClr val="000000"/>
          </a:solidFill>
          <a:latin typeface="Arial" charset="0"/>
        </a:defRPr>
      </a:lvl8pPr>
      <a:lvl9pPr marL="1828800" algn="l" rtl="0" eaLnBrk="1" fontAlgn="base" hangingPunct="1">
        <a:spcBef>
          <a:spcPct val="0"/>
        </a:spcBef>
        <a:spcAft>
          <a:spcPct val="0"/>
        </a:spcAft>
        <a:defRPr sz="3600" b="1">
          <a:solidFill>
            <a:srgbClr val="000000"/>
          </a:solidFill>
          <a:latin typeface="Arial" charset="0"/>
        </a:defRPr>
      </a:lvl9pPr>
    </p:titleStyle>
    <p:bodyStyle>
      <a:lvl1pPr marL="265113" indent="-265113" algn="l" rtl="0" eaLnBrk="1" fontAlgn="ctr" hangingPunct="1">
        <a:spcBef>
          <a:spcPct val="25000"/>
        </a:spcBef>
        <a:spcAft>
          <a:spcPct val="0"/>
        </a:spcAft>
        <a:buClr>
          <a:schemeClr val="accent1"/>
        </a:buClr>
        <a:buSzPct val="125000"/>
        <a:buFont typeface="Wingdings" pitchFamily="2" charset="2"/>
        <a:buChar char="§"/>
        <a:defRPr sz="2400">
          <a:solidFill>
            <a:srgbClr val="000000"/>
          </a:solidFill>
          <a:latin typeface="+mn-lt"/>
          <a:ea typeface="+mn-ea"/>
          <a:cs typeface="+mn-cs"/>
        </a:defRPr>
      </a:lvl1pPr>
      <a:lvl2pPr marL="722313" indent="-277813"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2pPr>
      <a:lvl3pPr marL="1165225" indent="-250825"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3pPr>
      <a:lvl4pPr marL="16002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4pPr>
      <a:lvl5pPr marL="20574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5pPr>
      <a:lvl6pPr marL="25146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6pPr>
      <a:lvl7pPr marL="29718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7pPr>
      <a:lvl8pPr marL="34290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8pPr>
      <a:lvl9pPr marL="38862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5"/>
          <p:cNvSpPr>
            <a:spLocks noChangeArrowheads="1"/>
          </p:cNvSpPr>
          <p:nvPr/>
        </p:nvSpPr>
        <p:spPr bwMode="auto">
          <a:xfrm>
            <a:off x="54693" y="2409260"/>
            <a:ext cx="9002767" cy="2395304"/>
          </a:xfrm>
          <a:prstGeom prst="rect">
            <a:avLst/>
          </a:prstGeom>
          <a:solidFill>
            <a:srgbClr val="4F81BD"/>
          </a:solidFill>
          <a:ln w="9525" algn="ctr">
            <a:noFill/>
            <a:round/>
            <a:headEnd/>
            <a:tailEnd/>
          </a:ln>
          <a:effectLst>
            <a:outerShdw blurRad="50800" dist="38100" dir="2700000" algn="tl" rotWithShape="0">
              <a:prstClr val="black">
                <a:alpha val="40000"/>
              </a:prstClr>
            </a:outerShdw>
          </a:effectLst>
        </p:spPr>
        <p:txBody>
          <a:bodyPr vert="vert270" lIns="121944" tIns="60972" rIns="121944" bIns="60972" anchor="t"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2000" b="1" i="0" u="none" strike="noStrike" kern="0" cap="none" spc="0" normalizeH="0" baseline="0" noProof="0" dirty="0">
                <a:ln>
                  <a:noFill/>
                </a:ln>
                <a:solidFill>
                  <a:schemeClr val="bg1"/>
                </a:solidFill>
                <a:effectLst/>
                <a:uLnTx/>
                <a:uFillTx/>
                <a:latin typeface="+mj-lt"/>
                <a:ea typeface="ＭＳ Ｐゴシック" pitchFamily="34" charset="-128"/>
              </a:rPr>
              <a:t>Software Packs</a:t>
            </a:r>
          </a:p>
        </p:txBody>
      </p:sp>
      <p:sp>
        <p:nvSpPr>
          <p:cNvPr id="3" name="Rounded Rectangle 12"/>
          <p:cNvSpPr/>
          <p:nvPr/>
        </p:nvSpPr>
        <p:spPr bwMode="auto">
          <a:xfrm>
            <a:off x="858512" y="2489640"/>
            <a:ext cx="1908000" cy="2203929"/>
          </a:xfrm>
          <a:prstGeom prst="roundRect">
            <a:avLst>
              <a:gd name="adj" fmla="val 7143"/>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900" b="1" i="0" u="none" strike="noStrike" kern="0" cap="none" spc="0" normalizeH="0" baseline="0" noProof="0">
              <a:ln>
                <a:noFill/>
              </a:ln>
              <a:solidFill>
                <a:srgbClr val="000000"/>
              </a:solidFill>
              <a:effectLst/>
              <a:uLnTx/>
              <a:uFillTx/>
              <a:latin typeface="+mj-lt"/>
              <a:ea typeface="ＭＳ Ｐゴシック" pitchFamily="34" charset="-128"/>
            </a:endParaRPr>
          </a:p>
        </p:txBody>
      </p:sp>
      <p:sp>
        <p:nvSpPr>
          <p:cNvPr id="4" name="Rectangle 3"/>
          <p:cNvSpPr/>
          <p:nvPr/>
        </p:nvSpPr>
        <p:spPr bwMode="auto">
          <a:xfrm>
            <a:off x="875930" y="3372597"/>
            <a:ext cx="1738912" cy="626261"/>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lIns="121944" tIns="60972" rIns="121944" bIns="6097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1" i="0" u="none" strike="noStrike" kern="0" cap="none" spc="0" normalizeH="0" baseline="0" noProof="0">
              <a:ln>
                <a:noFill/>
              </a:ln>
              <a:solidFill>
                <a:srgbClr val="000000"/>
              </a:solidFill>
              <a:effectLst/>
              <a:uLnTx/>
              <a:uFillTx/>
              <a:latin typeface="+mj-lt"/>
              <a:ea typeface="ＭＳ Ｐゴシック" pitchFamily="34" charset="-128"/>
            </a:endParaRPr>
          </a:p>
        </p:txBody>
      </p:sp>
      <p:sp>
        <p:nvSpPr>
          <p:cNvPr id="5" name="Rounded Rectangle 53"/>
          <p:cNvSpPr>
            <a:spLocks noChangeArrowheads="1"/>
          </p:cNvSpPr>
          <p:nvPr/>
        </p:nvSpPr>
        <p:spPr bwMode="auto">
          <a:xfrm>
            <a:off x="956310" y="2891537"/>
            <a:ext cx="1688019" cy="321517"/>
          </a:xfrm>
          <a:prstGeom prst="roundRect">
            <a:avLst>
              <a:gd name="adj" fmla="val 16667"/>
            </a:avLst>
          </a:prstGeom>
          <a:solidFill>
            <a:srgbClr val="00B050"/>
          </a:solidFill>
          <a:ln w="19050" algn="ctr">
            <a:noFill/>
            <a:round/>
            <a:headEnd/>
            <a:tailEnd/>
          </a:ln>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500" b="1" i="0" u="none" strike="noStrike" kern="0" cap="none" spc="0" normalizeH="0" baseline="0" noProof="0" dirty="0">
                <a:ln>
                  <a:noFill/>
                </a:ln>
                <a:solidFill>
                  <a:sysClr val="window" lastClr="FFFFFF"/>
                </a:solidFill>
                <a:effectLst/>
                <a:uLnTx/>
                <a:uFillTx/>
                <a:latin typeface="+mj-lt"/>
                <a:ea typeface="ＭＳ Ｐゴシック" pitchFamily="34" charset="-128"/>
              </a:rPr>
              <a:t>System/Startup</a:t>
            </a:r>
          </a:p>
        </p:txBody>
      </p:sp>
      <p:sp>
        <p:nvSpPr>
          <p:cNvPr id="6" name="Rounded Rectangle 54"/>
          <p:cNvSpPr>
            <a:spLocks noChangeArrowheads="1"/>
          </p:cNvSpPr>
          <p:nvPr/>
        </p:nvSpPr>
        <p:spPr bwMode="auto">
          <a:xfrm>
            <a:off x="956311" y="3322731"/>
            <a:ext cx="1688019" cy="322266"/>
          </a:xfrm>
          <a:prstGeom prst="roundRect">
            <a:avLst>
              <a:gd name="adj" fmla="val 16667"/>
            </a:avLst>
          </a:prstGeom>
          <a:solidFill>
            <a:srgbClr val="00B050"/>
          </a:solidFill>
          <a:ln w="19050" algn="ctr">
            <a:noFill/>
            <a:round/>
            <a:headEnd/>
            <a:tailEnd/>
          </a:ln>
        </p:spPr>
        <p:txBody>
          <a:bodyPr wrap="none" lIns="121944" tIns="60972" rIns="121944" bIns="60972" anchor="ctr"/>
          <a:lstStyle/>
          <a:p>
            <a:pPr algn="ctr" eaLnBrk="1" hangingPunct="1"/>
            <a:r>
              <a:rPr lang="en-GB" sz="1500" b="1" dirty="0">
                <a:solidFill>
                  <a:srgbClr val="FDFDFD"/>
                </a:solidFill>
                <a:latin typeface="+mj-lt"/>
                <a:ea typeface="ＭＳ Ｐゴシック" pitchFamily="34" charset="-128"/>
              </a:rPr>
              <a:t>Driver 1: SPI</a:t>
            </a:r>
          </a:p>
        </p:txBody>
      </p:sp>
      <p:sp>
        <p:nvSpPr>
          <p:cNvPr id="7" name="Rounded Rectangle 55"/>
          <p:cNvSpPr>
            <a:spLocks noChangeArrowheads="1"/>
          </p:cNvSpPr>
          <p:nvPr/>
        </p:nvSpPr>
        <p:spPr bwMode="auto">
          <a:xfrm>
            <a:off x="956311" y="3751220"/>
            <a:ext cx="1688019" cy="321519"/>
          </a:xfrm>
          <a:prstGeom prst="roundRect">
            <a:avLst>
              <a:gd name="adj" fmla="val 16667"/>
            </a:avLst>
          </a:prstGeom>
          <a:solidFill>
            <a:srgbClr val="00B050"/>
          </a:solidFill>
          <a:ln w="19050" algn="ctr">
            <a:noFill/>
            <a:round/>
            <a:headEnd/>
            <a:tailEnd/>
          </a:ln>
        </p:spPr>
        <p:txBody>
          <a:bodyPr wrap="none" lIns="121944" tIns="60972" rIns="121944" bIns="60972" anchor="ctr"/>
          <a:lstStyle/>
          <a:p>
            <a:pPr algn="ctr" eaLnBrk="1" hangingPunct="1"/>
            <a:r>
              <a:rPr lang="en-GB" sz="1600" b="1" dirty="0">
                <a:solidFill>
                  <a:srgbClr val="FDFDFD"/>
                </a:solidFill>
                <a:latin typeface="+mj-lt"/>
                <a:ea typeface="ＭＳ Ｐゴシック" pitchFamily="34" charset="-128"/>
              </a:rPr>
              <a:t>Driver2: Ethernet</a:t>
            </a:r>
          </a:p>
        </p:txBody>
      </p:sp>
      <p:sp>
        <p:nvSpPr>
          <p:cNvPr id="8" name="TextBox 56"/>
          <p:cNvSpPr txBox="1">
            <a:spLocks noChangeArrowheads="1"/>
          </p:cNvSpPr>
          <p:nvPr/>
        </p:nvSpPr>
        <p:spPr bwMode="auto">
          <a:xfrm>
            <a:off x="858512" y="2489640"/>
            <a:ext cx="1848782" cy="400134"/>
          </a:xfrm>
          <a:prstGeom prst="rect">
            <a:avLst/>
          </a:prstGeom>
          <a:noFill/>
          <a:ln w="9525">
            <a:noFill/>
            <a:miter lim="800000"/>
            <a:headEnd/>
            <a:tailEnd/>
          </a:ln>
        </p:spPr>
        <p:txBody>
          <a:bodyPr wrap="square" lIns="121944" tIns="60972" rIns="121944" bIns="60972">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ysClr val="windowText" lastClr="000000"/>
                </a:solidFill>
                <a:effectLst/>
                <a:uLnTx/>
                <a:uFillTx/>
                <a:latin typeface="+mj-lt"/>
              </a:rPr>
              <a:t>Device</a:t>
            </a:r>
            <a:endParaRPr kumimoji="0" lang="en-US" sz="1800" b="1" i="0" u="none" strike="noStrike" kern="0" cap="none" spc="0" normalizeH="0" baseline="0" noProof="0" dirty="0">
              <a:ln>
                <a:noFill/>
              </a:ln>
              <a:solidFill>
                <a:sysClr val="windowText" lastClr="000000"/>
              </a:solidFill>
              <a:effectLst/>
              <a:uLnTx/>
              <a:uFillTx/>
              <a:latin typeface="+mj-lt"/>
            </a:endParaRPr>
          </a:p>
        </p:txBody>
      </p:sp>
      <p:sp>
        <p:nvSpPr>
          <p:cNvPr id="9" name="Rounded Rectangle 57"/>
          <p:cNvSpPr>
            <a:spLocks noChangeArrowheads="1"/>
          </p:cNvSpPr>
          <p:nvPr/>
        </p:nvSpPr>
        <p:spPr bwMode="auto">
          <a:xfrm>
            <a:off x="956311" y="4277139"/>
            <a:ext cx="1688019" cy="321519"/>
          </a:xfrm>
          <a:prstGeom prst="roundRect">
            <a:avLst>
              <a:gd name="adj" fmla="val 16667"/>
            </a:avLst>
          </a:prstGeom>
          <a:solidFill>
            <a:srgbClr val="00B050"/>
          </a:solidFill>
          <a:ln w="19050" algn="ctr">
            <a:noFill/>
            <a:round/>
            <a:headEnd/>
            <a:tailEnd/>
          </a:ln>
        </p:spPr>
        <p:txBody>
          <a:bodyPr wrap="none" lIns="121944" tIns="60972" rIns="121944" bIns="60972" anchor="ctr"/>
          <a:lstStyle/>
          <a:p>
            <a:pPr algn="ctr" eaLnBrk="1" hangingPunct="1"/>
            <a:r>
              <a:rPr lang="en-GB" sz="1500" b="1" dirty="0">
                <a:solidFill>
                  <a:srgbClr val="FDFDFD"/>
                </a:solidFill>
                <a:latin typeface="+mj-lt"/>
                <a:ea typeface="ＭＳ Ｐゴシック" pitchFamily="34" charset="-128"/>
              </a:rPr>
              <a:t>Driver n: USB</a:t>
            </a:r>
          </a:p>
        </p:txBody>
      </p:sp>
      <p:sp>
        <p:nvSpPr>
          <p:cNvPr id="10" name="TextBox 58"/>
          <p:cNvSpPr txBox="1">
            <a:spLocks noChangeArrowheads="1"/>
          </p:cNvSpPr>
          <p:nvPr/>
        </p:nvSpPr>
        <p:spPr bwMode="auto">
          <a:xfrm>
            <a:off x="861822" y="3791735"/>
            <a:ext cx="1045882" cy="554022"/>
          </a:xfrm>
          <a:prstGeom prst="rect">
            <a:avLst/>
          </a:prstGeom>
          <a:noFill/>
          <a:ln w="9525">
            <a:noFill/>
            <a:miter lim="800000"/>
            <a:headEnd/>
            <a:tailEnd/>
          </a:ln>
        </p:spPr>
        <p:txBody>
          <a:bodyPr wrap="square" lIns="121944" tIns="60972" rIns="121944" bIns="60972">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mj-lt"/>
              </a:rPr>
              <a:t>…</a:t>
            </a:r>
          </a:p>
        </p:txBody>
      </p:sp>
      <p:sp>
        <p:nvSpPr>
          <p:cNvPr id="11" name="Rounded Rectangle 10"/>
          <p:cNvSpPr/>
          <p:nvPr/>
        </p:nvSpPr>
        <p:spPr bwMode="auto">
          <a:xfrm>
            <a:off x="2907681" y="2489638"/>
            <a:ext cx="1908000" cy="2203929"/>
          </a:xfrm>
          <a:prstGeom prst="roundRect">
            <a:avLst>
              <a:gd name="adj" fmla="val 7143"/>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900" b="1" i="0" u="none" strike="noStrike" kern="0" cap="none" spc="0" normalizeH="0" baseline="0" noProof="0">
              <a:ln>
                <a:noFill/>
              </a:ln>
              <a:solidFill>
                <a:srgbClr val="000000"/>
              </a:solidFill>
              <a:effectLst/>
              <a:uLnTx/>
              <a:uFillTx/>
              <a:latin typeface="+mj-lt"/>
              <a:ea typeface="ＭＳ Ｐゴシック" pitchFamily="34" charset="-128"/>
            </a:endParaRPr>
          </a:p>
        </p:txBody>
      </p:sp>
      <p:sp>
        <p:nvSpPr>
          <p:cNvPr id="12" name="Rectangle 11"/>
          <p:cNvSpPr/>
          <p:nvPr/>
        </p:nvSpPr>
        <p:spPr bwMode="auto">
          <a:xfrm>
            <a:off x="2976105" y="3358584"/>
            <a:ext cx="1760867" cy="626261"/>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lIns="121944" tIns="60972" rIns="121944" bIns="6097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000000"/>
              </a:solidFill>
              <a:effectLst/>
              <a:uLnTx/>
              <a:uFillTx/>
              <a:latin typeface="+mj-lt"/>
              <a:ea typeface="ＭＳ Ｐゴシック" pitchFamily="34" charset="-128"/>
            </a:endParaRPr>
          </a:p>
        </p:txBody>
      </p:sp>
      <p:sp>
        <p:nvSpPr>
          <p:cNvPr id="13" name="Rounded Rectangle 12"/>
          <p:cNvSpPr/>
          <p:nvPr/>
        </p:nvSpPr>
        <p:spPr bwMode="auto">
          <a:xfrm>
            <a:off x="3005482" y="2891535"/>
            <a:ext cx="1688019" cy="528749"/>
          </a:xfrm>
          <a:prstGeom prst="roundRect">
            <a:avLst/>
          </a:prstGeom>
          <a:solidFill>
            <a:srgbClr val="1F497D">
              <a:lumMod val="75000"/>
            </a:srgbClr>
          </a:solidFill>
          <a:ln w="19050" cap="flat" cmpd="sng" algn="ctr">
            <a:noFill/>
            <a:prstDash val="solid"/>
            <a:round/>
            <a:headEnd type="none" w="med" len="med"/>
            <a:tailEnd type="none" w="med" len="med"/>
          </a:ln>
          <a:effectLst/>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ysClr val="window" lastClr="FFFFFF"/>
                </a:solidFill>
                <a:effectLst/>
                <a:uLnTx/>
                <a:uFillTx/>
                <a:latin typeface="+mj-lt"/>
                <a:ea typeface="MS PGothic" pitchFamily="34" charset="-128"/>
              </a:rPr>
              <a:t>CMSIS-CORE</a:t>
            </a:r>
          </a:p>
        </p:txBody>
      </p:sp>
      <p:sp>
        <p:nvSpPr>
          <p:cNvPr id="14" name="Rounded Rectangle 13"/>
          <p:cNvSpPr/>
          <p:nvPr/>
        </p:nvSpPr>
        <p:spPr bwMode="auto">
          <a:xfrm>
            <a:off x="3005482" y="3487230"/>
            <a:ext cx="1688019" cy="516897"/>
          </a:xfrm>
          <a:prstGeom prst="roundRect">
            <a:avLst/>
          </a:prstGeom>
          <a:solidFill>
            <a:srgbClr val="1F497D">
              <a:lumMod val="75000"/>
            </a:srgbClr>
          </a:solidFill>
          <a:ln w="19050" cap="flat" cmpd="sng" algn="ctr">
            <a:noFill/>
            <a:prstDash val="solid"/>
            <a:round/>
            <a:headEnd type="none" w="med" len="med"/>
            <a:tailEnd type="none" w="med" len="med"/>
          </a:ln>
          <a:effectLst/>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FDFDFD"/>
                </a:solidFill>
                <a:effectLst/>
                <a:uLnTx/>
                <a:uFillTx/>
                <a:latin typeface="+mj-lt"/>
                <a:ea typeface="MS PGothic" pitchFamily="34" charset="-128"/>
              </a:rPr>
              <a:t>CMSIS-DSP</a:t>
            </a:r>
          </a:p>
        </p:txBody>
      </p:sp>
      <p:sp>
        <p:nvSpPr>
          <p:cNvPr id="15" name="Rounded Rectangle 14"/>
          <p:cNvSpPr/>
          <p:nvPr/>
        </p:nvSpPr>
        <p:spPr bwMode="auto">
          <a:xfrm>
            <a:off x="3005482" y="4088828"/>
            <a:ext cx="1688019" cy="516897"/>
          </a:xfrm>
          <a:prstGeom prst="roundRect">
            <a:avLst/>
          </a:prstGeom>
          <a:solidFill>
            <a:srgbClr val="1F497D">
              <a:lumMod val="75000"/>
            </a:srgbClr>
          </a:solidFill>
          <a:ln w="19050" cap="flat" cmpd="sng" algn="ctr">
            <a:noFill/>
            <a:prstDash val="solid"/>
            <a:round/>
            <a:headEnd type="none" w="med" len="med"/>
            <a:tailEnd type="none" w="med" len="med"/>
          </a:ln>
          <a:effectLst/>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FDFDFD"/>
                </a:solidFill>
                <a:effectLst/>
                <a:uLnTx/>
                <a:uFillTx/>
                <a:latin typeface="+mj-lt"/>
                <a:ea typeface="MS PGothic" pitchFamily="34" charset="-128"/>
              </a:rPr>
              <a:t>CMSIS-RTOS</a:t>
            </a:r>
          </a:p>
        </p:txBody>
      </p:sp>
      <p:sp>
        <p:nvSpPr>
          <p:cNvPr id="16" name="TextBox 46"/>
          <p:cNvSpPr txBox="1">
            <a:spLocks noChangeArrowheads="1"/>
          </p:cNvSpPr>
          <p:nvPr/>
        </p:nvSpPr>
        <p:spPr bwMode="auto">
          <a:xfrm>
            <a:off x="2907681" y="2489638"/>
            <a:ext cx="1848782" cy="400134"/>
          </a:xfrm>
          <a:prstGeom prst="rect">
            <a:avLst/>
          </a:prstGeom>
          <a:noFill/>
          <a:ln w="9525">
            <a:noFill/>
            <a:miter lim="800000"/>
            <a:headEnd/>
            <a:tailEnd/>
          </a:ln>
        </p:spPr>
        <p:txBody>
          <a:bodyPr wrap="square" lIns="121944" tIns="60972" rIns="121944" bIns="60972">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ysClr val="windowText" lastClr="000000"/>
                </a:solidFill>
                <a:effectLst/>
                <a:uLnTx/>
                <a:uFillTx/>
                <a:latin typeface="+mj-lt"/>
              </a:rPr>
              <a:t>CMSIS</a:t>
            </a:r>
            <a:endParaRPr kumimoji="0" lang="en-US" sz="1800" b="1" i="0" u="none" strike="noStrike" kern="0" cap="none" spc="0" normalizeH="0" baseline="0" noProof="0" dirty="0">
              <a:ln>
                <a:noFill/>
              </a:ln>
              <a:solidFill>
                <a:sysClr val="windowText" lastClr="000000"/>
              </a:solidFill>
              <a:effectLst/>
              <a:uLnTx/>
              <a:uFillTx/>
              <a:latin typeface="+mj-lt"/>
            </a:endParaRPr>
          </a:p>
        </p:txBody>
      </p:sp>
      <p:sp>
        <p:nvSpPr>
          <p:cNvPr id="17" name="Rounded Rectangle 12"/>
          <p:cNvSpPr/>
          <p:nvPr/>
        </p:nvSpPr>
        <p:spPr bwMode="auto">
          <a:xfrm>
            <a:off x="5038368" y="2489641"/>
            <a:ext cx="3858329" cy="2203928"/>
          </a:xfrm>
          <a:prstGeom prst="roundRect">
            <a:avLst>
              <a:gd name="adj" fmla="val 4567"/>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900" b="1" i="0" u="none" strike="noStrike" kern="0" cap="none" spc="0" normalizeH="0" baseline="0" noProof="0">
              <a:ln>
                <a:noFill/>
              </a:ln>
              <a:solidFill>
                <a:srgbClr val="000000"/>
              </a:solidFill>
              <a:effectLst/>
              <a:uLnTx/>
              <a:uFillTx/>
              <a:latin typeface="+mj-lt"/>
              <a:ea typeface="ＭＳ Ｐゴシック" pitchFamily="34" charset="-128"/>
            </a:endParaRPr>
          </a:p>
        </p:txBody>
      </p:sp>
      <p:sp>
        <p:nvSpPr>
          <p:cNvPr id="18" name="Rectangle 17"/>
          <p:cNvSpPr/>
          <p:nvPr/>
        </p:nvSpPr>
        <p:spPr bwMode="auto">
          <a:xfrm>
            <a:off x="5118749" y="3293241"/>
            <a:ext cx="1852627" cy="644444"/>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lIns="121944" tIns="60972" rIns="121944" bIns="6097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000000"/>
              </a:solidFill>
              <a:effectLst/>
              <a:uLnTx/>
              <a:uFillTx/>
              <a:latin typeface="+mj-lt"/>
              <a:ea typeface="ＭＳ Ｐゴシック" pitchFamily="34" charset="-128"/>
            </a:endParaRPr>
          </a:p>
        </p:txBody>
      </p:sp>
      <p:sp>
        <p:nvSpPr>
          <p:cNvPr id="20" name="Rounded Rectangle 19"/>
          <p:cNvSpPr/>
          <p:nvPr/>
        </p:nvSpPr>
        <p:spPr bwMode="auto">
          <a:xfrm>
            <a:off x="7047914" y="3481306"/>
            <a:ext cx="1768399" cy="516897"/>
          </a:xfrm>
          <a:prstGeom prst="roundRect">
            <a:avLst/>
          </a:prstGeom>
          <a:solidFill>
            <a:srgbClr val="F79646">
              <a:lumMod val="75000"/>
            </a:srgbClr>
          </a:solidFill>
          <a:ln w="19050" cap="flat" cmpd="sng" algn="ctr">
            <a:noFill/>
            <a:prstDash val="solid"/>
            <a:round/>
            <a:headEnd type="none" w="med" len="med"/>
            <a:tailEnd type="none" w="med" len="med"/>
          </a:ln>
          <a:effectLst/>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FDFDFD"/>
                </a:solidFill>
                <a:effectLst/>
                <a:uLnTx/>
                <a:uFillTx/>
                <a:latin typeface="+mj-lt"/>
                <a:ea typeface="MS PGothic" pitchFamily="34" charset="-128"/>
              </a:rPr>
              <a:t>File System</a:t>
            </a:r>
          </a:p>
        </p:txBody>
      </p:sp>
      <p:sp>
        <p:nvSpPr>
          <p:cNvPr id="21" name="TextBox 27"/>
          <p:cNvSpPr txBox="1">
            <a:spLocks noChangeArrowheads="1"/>
          </p:cNvSpPr>
          <p:nvPr/>
        </p:nvSpPr>
        <p:spPr bwMode="auto">
          <a:xfrm>
            <a:off x="5038368" y="2489640"/>
            <a:ext cx="3858329" cy="400134"/>
          </a:xfrm>
          <a:prstGeom prst="rect">
            <a:avLst/>
          </a:prstGeom>
          <a:noFill/>
          <a:ln w="9525">
            <a:noFill/>
            <a:miter lim="800000"/>
            <a:headEnd/>
            <a:tailEnd/>
          </a:ln>
        </p:spPr>
        <p:txBody>
          <a:bodyPr wrap="square" lIns="121944" tIns="60972" rIns="121944" bIns="60972">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ysClr val="windowText" lastClr="000000"/>
                </a:solidFill>
                <a:effectLst/>
                <a:uLnTx/>
                <a:uFillTx/>
                <a:latin typeface="+mj-lt"/>
              </a:rPr>
              <a:t>MDK Professional Middleware</a:t>
            </a:r>
            <a:endParaRPr kumimoji="0" lang="en-US" sz="1800" b="1" i="0" u="none" strike="noStrike" kern="0" cap="none" spc="0" normalizeH="0" baseline="0" noProof="0" dirty="0">
              <a:ln>
                <a:noFill/>
              </a:ln>
              <a:solidFill>
                <a:sysClr val="windowText" lastClr="000000"/>
              </a:solidFill>
              <a:effectLst/>
              <a:uLnTx/>
              <a:uFillTx/>
              <a:latin typeface="+mj-lt"/>
            </a:endParaRPr>
          </a:p>
        </p:txBody>
      </p:sp>
      <p:sp>
        <p:nvSpPr>
          <p:cNvPr id="22" name="Rounded Rectangle 28"/>
          <p:cNvSpPr>
            <a:spLocks noChangeArrowheads="1"/>
          </p:cNvSpPr>
          <p:nvPr/>
        </p:nvSpPr>
        <p:spPr bwMode="auto">
          <a:xfrm>
            <a:off x="7047914" y="4088830"/>
            <a:ext cx="1768401" cy="516897"/>
          </a:xfrm>
          <a:prstGeom prst="roundRect">
            <a:avLst>
              <a:gd name="adj" fmla="val 16667"/>
            </a:avLst>
          </a:prstGeom>
          <a:solidFill>
            <a:srgbClr val="911B1D"/>
          </a:solidFill>
          <a:ln w="19050" algn="ctr">
            <a:noFill/>
            <a:round/>
            <a:headEnd/>
            <a:tailEnd/>
          </a:ln>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ysClr val="window" lastClr="FFFFFF"/>
                </a:solidFill>
                <a:effectLst/>
                <a:uLnTx/>
                <a:uFillTx/>
                <a:latin typeface="+mj-lt"/>
                <a:ea typeface="ＭＳ Ｐゴシック" pitchFamily="34" charset="-128"/>
              </a:rPr>
              <a:t>Graphic</a:t>
            </a:r>
          </a:p>
        </p:txBody>
      </p:sp>
      <p:sp>
        <p:nvSpPr>
          <p:cNvPr id="23" name="Rounded Rectangle 16"/>
          <p:cNvSpPr>
            <a:spLocks noChangeArrowheads="1"/>
          </p:cNvSpPr>
          <p:nvPr/>
        </p:nvSpPr>
        <p:spPr bwMode="auto">
          <a:xfrm>
            <a:off x="5118751" y="2891537"/>
            <a:ext cx="3697562" cy="528749"/>
          </a:xfrm>
          <a:prstGeom prst="roundRect">
            <a:avLst>
              <a:gd name="adj" fmla="val 16667"/>
            </a:avLst>
          </a:prstGeom>
          <a:solidFill>
            <a:srgbClr val="128CAB"/>
          </a:solidFill>
          <a:ln w="19050" algn="ctr">
            <a:noFill/>
            <a:round/>
            <a:headEnd/>
            <a:tailEnd/>
          </a:ln>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ysClr val="window" lastClr="FFFFFF"/>
                </a:solidFill>
                <a:effectLst/>
                <a:uLnTx/>
                <a:uFillTx/>
                <a:latin typeface="+mj-lt"/>
                <a:ea typeface="ＭＳ Ｐゴシック" pitchFamily="34" charset="-128"/>
              </a:rPr>
              <a:t>TCP/IP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ysClr val="window" lastClr="FFFFFF"/>
                </a:solidFill>
                <a:effectLst/>
                <a:uLnTx/>
                <a:uFillTx/>
                <a:latin typeface="+mj-lt"/>
                <a:ea typeface="ＭＳ Ｐゴシック" pitchFamily="34" charset="-128"/>
              </a:rPr>
              <a:t>Networking</a:t>
            </a:r>
          </a:p>
        </p:txBody>
      </p:sp>
      <p:sp>
        <p:nvSpPr>
          <p:cNvPr id="24" name="Rounded Rectangle 17"/>
          <p:cNvSpPr>
            <a:spLocks noChangeArrowheads="1"/>
          </p:cNvSpPr>
          <p:nvPr/>
        </p:nvSpPr>
        <p:spPr bwMode="auto">
          <a:xfrm>
            <a:off x="5122643" y="4088830"/>
            <a:ext cx="1768401" cy="516897"/>
          </a:xfrm>
          <a:prstGeom prst="roundRect">
            <a:avLst>
              <a:gd name="adj" fmla="val 16667"/>
            </a:avLst>
          </a:prstGeom>
          <a:solidFill>
            <a:srgbClr val="373768"/>
          </a:solidFill>
          <a:ln w="19050" algn="ctr">
            <a:noFill/>
            <a:round/>
            <a:headEnd/>
            <a:tailEnd/>
          </a:ln>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ysClr val="window" lastClr="FFFFFF"/>
                </a:solidFill>
                <a:effectLst/>
                <a:uLnTx/>
                <a:uFillTx/>
                <a:latin typeface="+mj-lt"/>
                <a:ea typeface="ＭＳ Ｐゴシック" pitchFamily="34" charset="-128"/>
              </a:rPr>
              <a:t>USB Device</a:t>
            </a:r>
          </a:p>
        </p:txBody>
      </p:sp>
      <p:sp>
        <p:nvSpPr>
          <p:cNvPr id="25" name="Rounded Rectangle 50"/>
          <p:cNvSpPr>
            <a:spLocks noChangeArrowheads="1"/>
          </p:cNvSpPr>
          <p:nvPr/>
        </p:nvSpPr>
        <p:spPr bwMode="auto">
          <a:xfrm>
            <a:off x="5118750" y="3487232"/>
            <a:ext cx="1772293" cy="516897"/>
          </a:xfrm>
          <a:prstGeom prst="roundRect">
            <a:avLst>
              <a:gd name="adj" fmla="val 16667"/>
            </a:avLst>
          </a:prstGeom>
          <a:solidFill>
            <a:srgbClr val="373768"/>
          </a:solidFill>
          <a:ln w="19050" algn="ctr">
            <a:noFill/>
            <a:round/>
            <a:headEnd/>
            <a:tailEnd/>
          </a:ln>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ysClr val="window" lastClr="FFFFFF"/>
                </a:solidFill>
                <a:effectLst/>
                <a:uLnTx/>
                <a:uFillTx/>
                <a:latin typeface="+mj-lt"/>
                <a:ea typeface="ＭＳ Ｐゴシック" pitchFamily="34" charset="-128"/>
              </a:rPr>
              <a:t>USB Host</a:t>
            </a:r>
          </a:p>
        </p:txBody>
      </p:sp>
      <p:sp>
        <p:nvSpPr>
          <p:cNvPr id="26" name="Rectangle 25"/>
          <p:cNvSpPr/>
          <p:nvPr/>
        </p:nvSpPr>
        <p:spPr>
          <a:xfrm rot="19076952">
            <a:off x="1491802" y="1826319"/>
            <a:ext cx="395493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Deprecated</a:t>
            </a:r>
          </a:p>
        </p:txBody>
      </p:sp>
    </p:spTree>
    <p:extLst>
      <p:ext uri="{BB962C8B-B14F-4D97-AF65-F5344CB8AC3E}">
        <p14:creationId xmlns:p14="http://schemas.microsoft.com/office/powerpoint/2010/main" val="144211119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2222528" y="2564904"/>
            <a:ext cx="4536000" cy="1505991"/>
          </a:xfrm>
          <a:prstGeom prst="roundRect">
            <a:avLst>
              <a:gd name="adj" fmla="val 4403"/>
            </a:avLst>
          </a:prstGeom>
          <a:solidFill>
            <a:schemeClr val="bg1">
              <a:lumMod val="85000"/>
            </a:schemeClr>
          </a:solidFill>
          <a:ln w="9525" cap="flat" cmpd="sng" algn="ctr">
            <a:noFill/>
            <a:prstDash val="solid"/>
            <a:round/>
            <a:headEnd type="none" w="med" len="med"/>
            <a:tailEnd type="none" w="med" len="med"/>
          </a:ln>
          <a:effectLst/>
        </p:spPr>
        <p:txBody>
          <a:bodyPr vert="vert" wrap="square" lIns="0" tIns="0" rIns="0" bIns="0" numCol="1" rtlCol="0" anchor="t" anchorCtr="1" compatLnSpc="1">
            <a:prstTxWarp prst="textNoShape">
              <a:avLst/>
            </a:prstTxWarp>
          </a:bodyPr>
          <a:lstStyle/>
          <a:p>
            <a:pPr fontAlgn="base">
              <a:spcBef>
                <a:spcPct val="0"/>
              </a:spcBef>
              <a:spcAft>
                <a:spcPct val="0"/>
              </a:spcAft>
            </a:pPr>
            <a:r>
              <a:rPr lang="de-DE" sz="1100" b="1" dirty="0">
                <a:solidFill>
                  <a:srgbClr val="000000"/>
                </a:solidFill>
                <a:ea typeface="ＭＳ Ｐゴシック" pitchFamily="34" charset="-128"/>
              </a:rPr>
              <a:t>RTE Components</a:t>
            </a:r>
            <a:endParaRPr lang="en-GB" sz="1100" b="1" dirty="0">
              <a:solidFill>
                <a:srgbClr val="000000"/>
              </a:solidFill>
              <a:ea typeface="ＭＳ Ｐゴシック" pitchFamily="34" charset="-128"/>
            </a:endParaRPr>
          </a:p>
        </p:txBody>
      </p:sp>
      <p:sp>
        <p:nvSpPr>
          <p:cNvPr id="3" name="Rounded Rectangle 2"/>
          <p:cNvSpPr/>
          <p:nvPr/>
        </p:nvSpPr>
        <p:spPr bwMode="auto">
          <a:xfrm>
            <a:off x="2292121" y="3608883"/>
            <a:ext cx="2052000" cy="36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Driver_USBH0</a:t>
            </a:r>
          </a:p>
        </p:txBody>
      </p:sp>
      <p:sp>
        <p:nvSpPr>
          <p:cNvPr id="4" name="Rounded Rectangle 3"/>
          <p:cNvSpPr/>
          <p:nvPr/>
        </p:nvSpPr>
        <p:spPr bwMode="auto">
          <a:xfrm>
            <a:off x="2291627" y="4137676"/>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 Controller 0</a:t>
            </a:r>
            <a:endParaRPr lang="en-GB" sz="1600" b="1" dirty="0">
              <a:solidFill>
                <a:srgbClr val="000000"/>
              </a:solidFill>
              <a:ea typeface="ＭＳ Ｐゴシック" pitchFamily="34" charset="-128"/>
            </a:endParaRPr>
          </a:p>
        </p:txBody>
      </p:sp>
      <p:sp>
        <p:nvSpPr>
          <p:cNvPr id="5" name="Folded Corner 4"/>
          <p:cNvSpPr/>
          <p:nvPr/>
        </p:nvSpPr>
        <p:spPr bwMode="auto">
          <a:xfrm>
            <a:off x="330578" y="2930271"/>
            <a:ext cx="1505118"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USBH_Config_0.c</a:t>
            </a:r>
          </a:p>
        </p:txBody>
      </p:sp>
      <p:sp>
        <p:nvSpPr>
          <p:cNvPr id="6" name="TextBox 5"/>
          <p:cNvSpPr txBox="1"/>
          <p:nvPr/>
        </p:nvSpPr>
        <p:spPr>
          <a:xfrm>
            <a:off x="6732240" y="2555302"/>
            <a:ext cx="1800200" cy="523220"/>
          </a:xfrm>
          <a:prstGeom prst="rect">
            <a:avLst/>
          </a:prstGeom>
          <a:noFill/>
        </p:spPr>
        <p:txBody>
          <a:bodyPr wrap="square" rtlCol="0">
            <a:spAutoFit/>
          </a:bodyPr>
          <a:lstStyle/>
          <a:p>
            <a:r>
              <a:rPr lang="de-DE" sz="1400" b="1" dirty="0"/>
              <a:t>Supported USB Device Class</a:t>
            </a:r>
            <a:endParaRPr lang="en-GB" sz="1400" b="1" dirty="0"/>
          </a:p>
        </p:txBody>
      </p:sp>
      <p:sp>
        <p:nvSpPr>
          <p:cNvPr id="7" name="TextBox 6"/>
          <p:cNvSpPr txBox="1"/>
          <p:nvPr/>
        </p:nvSpPr>
        <p:spPr>
          <a:xfrm>
            <a:off x="6732240" y="3763118"/>
            <a:ext cx="1800200" cy="307777"/>
          </a:xfrm>
          <a:prstGeom prst="rect">
            <a:avLst/>
          </a:prstGeom>
          <a:noFill/>
        </p:spPr>
        <p:txBody>
          <a:bodyPr wrap="square" rtlCol="0">
            <a:spAutoFit/>
          </a:bodyPr>
          <a:lstStyle/>
          <a:p>
            <a:r>
              <a:rPr lang="de-DE" sz="1400" b="1" dirty="0"/>
              <a:t>USB Host Driver</a:t>
            </a:r>
            <a:endParaRPr lang="en-GB" sz="1400" b="1" dirty="0"/>
          </a:p>
        </p:txBody>
      </p:sp>
      <p:sp>
        <p:nvSpPr>
          <p:cNvPr id="8" name="TextBox 7"/>
          <p:cNvSpPr txBox="1"/>
          <p:nvPr/>
        </p:nvSpPr>
        <p:spPr>
          <a:xfrm>
            <a:off x="6732240" y="4291911"/>
            <a:ext cx="1511356" cy="307777"/>
          </a:xfrm>
          <a:prstGeom prst="rect">
            <a:avLst/>
          </a:prstGeom>
          <a:noFill/>
        </p:spPr>
        <p:txBody>
          <a:bodyPr wrap="square" rtlCol="0">
            <a:spAutoFit/>
          </a:bodyPr>
          <a:lstStyle/>
          <a:p>
            <a:r>
              <a:rPr lang="de-DE" sz="1400" b="1" dirty="0"/>
              <a:t>MCU Hardware</a:t>
            </a:r>
            <a:endParaRPr lang="en-GB" sz="1400" b="1" dirty="0"/>
          </a:p>
        </p:txBody>
      </p:sp>
      <p:cxnSp>
        <p:nvCxnSpPr>
          <p:cNvPr id="11" name="Straight Arrow Connector 10"/>
          <p:cNvCxnSpPr>
            <a:stCxn id="5" idx="3"/>
            <a:endCxn id="23" idx="1"/>
          </p:cNvCxnSpPr>
          <p:nvPr/>
        </p:nvCxnSpPr>
        <p:spPr bwMode="auto">
          <a:xfrm>
            <a:off x="1835696" y="3276708"/>
            <a:ext cx="455931" cy="44260"/>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12" name="Straight Arrow Connector 11"/>
          <p:cNvCxnSpPr>
            <a:stCxn id="15" idx="3"/>
            <a:endCxn id="3" idx="1"/>
          </p:cNvCxnSpPr>
          <p:nvPr/>
        </p:nvCxnSpPr>
        <p:spPr bwMode="auto">
          <a:xfrm flipV="1">
            <a:off x="1835696" y="3788883"/>
            <a:ext cx="456425" cy="373800"/>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sp>
        <p:nvSpPr>
          <p:cNvPr id="15" name="Folded Corner 14"/>
          <p:cNvSpPr/>
          <p:nvPr/>
        </p:nvSpPr>
        <p:spPr bwMode="auto">
          <a:xfrm>
            <a:off x="330580" y="3816246"/>
            <a:ext cx="1505116"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RTE_Device.h</a:t>
            </a:r>
          </a:p>
        </p:txBody>
      </p:sp>
      <p:sp>
        <p:nvSpPr>
          <p:cNvPr id="16" name="Folded Corner 15"/>
          <p:cNvSpPr/>
          <p:nvPr/>
        </p:nvSpPr>
        <p:spPr bwMode="auto">
          <a:xfrm>
            <a:off x="330580" y="2363911"/>
            <a:ext cx="1620000" cy="360000"/>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USBH_Config_HID.h</a:t>
            </a:r>
          </a:p>
        </p:txBody>
      </p:sp>
      <p:cxnSp>
        <p:nvCxnSpPr>
          <p:cNvPr id="17" name="Straight Connector 16"/>
          <p:cNvCxnSpPr>
            <a:stCxn id="16" idx="3"/>
            <a:endCxn id="28" idx="1"/>
          </p:cNvCxnSpPr>
          <p:nvPr/>
        </p:nvCxnSpPr>
        <p:spPr bwMode="auto">
          <a:xfrm>
            <a:off x="1950580" y="2543911"/>
            <a:ext cx="341047" cy="273001"/>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19" name="Rounded Rectangle 18"/>
          <p:cNvSpPr/>
          <p:nvPr/>
        </p:nvSpPr>
        <p:spPr bwMode="auto">
          <a:xfrm>
            <a:off x="4445236" y="4137676"/>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 Controller 1</a:t>
            </a:r>
            <a:endParaRPr lang="en-GB" sz="1600" b="1" dirty="0">
              <a:solidFill>
                <a:srgbClr val="000000"/>
              </a:solidFill>
              <a:ea typeface="ＭＳ Ｐゴシック" pitchFamily="34" charset="-128"/>
            </a:endParaRPr>
          </a:p>
        </p:txBody>
      </p:sp>
      <p:sp>
        <p:nvSpPr>
          <p:cNvPr id="20" name="Rounded Rectangle 19"/>
          <p:cNvSpPr/>
          <p:nvPr/>
        </p:nvSpPr>
        <p:spPr bwMode="auto">
          <a:xfrm>
            <a:off x="4444745" y="3140968"/>
            <a:ext cx="2052491" cy="360000"/>
          </a:xfrm>
          <a:prstGeom prst="roundRect">
            <a:avLst>
              <a:gd name="adj" fmla="val 21245"/>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USB Host 1</a:t>
            </a:r>
          </a:p>
        </p:txBody>
      </p:sp>
      <p:sp>
        <p:nvSpPr>
          <p:cNvPr id="21" name="TextBox 20"/>
          <p:cNvSpPr txBox="1"/>
          <p:nvPr/>
        </p:nvSpPr>
        <p:spPr>
          <a:xfrm>
            <a:off x="6732240" y="3295203"/>
            <a:ext cx="1224136" cy="307777"/>
          </a:xfrm>
          <a:prstGeom prst="rect">
            <a:avLst/>
          </a:prstGeom>
          <a:noFill/>
        </p:spPr>
        <p:txBody>
          <a:bodyPr wrap="square" rtlCol="0">
            <a:spAutoFit/>
          </a:bodyPr>
          <a:lstStyle/>
          <a:p>
            <a:r>
              <a:rPr lang="de-DE" sz="1400" b="1" dirty="0"/>
              <a:t>USB Host</a:t>
            </a:r>
            <a:endParaRPr lang="en-GB" sz="1400" b="1" dirty="0"/>
          </a:p>
        </p:txBody>
      </p:sp>
      <p:sp>
        <p:nvSpPr>
          <p:cNvPr id="22" name="Rounded Rectangle 21"/>
          <p:cNvSpPr/>
          <p:nvPr/>
        </p:nvSpPr>
        <p:spPr bwMode="auto">
          <a:xfrm>
            <a:off x="4444743" y="3608882"/>
            <a:ext cx="2052493" cy="360000"/>
          </a:xfrm>
          <a:prstGeom prst="roundRect">
            <a:avLst>
              <a:gd name="adj" fmla="val 13660"/>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Driver_USBH1</a:t>
            </a:r>
          </a:p>
        </p:txBody>
      </p:sp>
      <p:sp>
        <p:nvSpPr>
          <p:cNvPr id="23" name="Rounded Rectangle 22"/>
          <p:cNvSpPr/>
          <p:nvPr/>
        </p:nvSpPr>
        <p:spPr bwMode="auto">
          <a:xfrm>
            <a:off x="2291627" y="3140968"/>
            <a:ext cx="2052000" cy="360000"/>
          </a:xfrm>
          <a:prstGeom prst="roundRect">
            <a:avLst>
              <a:gd name="adj" fmla="val 21245"/>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USB Host 0</a:t>
            </a:r>
          </a:p>
        </p:txBody>
      </p:sp>
      <p:sp>
        <p:nvSpPr>
          <p:cNvPr id="28" name="Rounded Rectangle 27"/>
          <p:cNvSpPr/>
          <p:nvPr/>
        </p:nvSpPr>
        <p:spPr bwMode="auto">
          <a:xfrm>
            <a:off x="2291627" y="2636912"/>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HID</a:t>
            </a:r>
          </a:p>
        </p:txBody>
      </p:sp>
      <p:sp>
        <p:nvSpPr>
          <p:cNvPr id="29" name="Rounded Rectangle 28"/>
          <p:cNvSpPr/>
          <p:nvPr/>
        </p:nvSpPr>
        <p:spPr bwMode="auto">
          <a:xfrm>
            <a:off x="4431392" y="2636912"/>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MSC</a:t>
            </a:r>
          </a:p>
        </p:txBody>
      </p:sp>
      <p:sp>
        <p:nvSpPr>
          <p:cNvPr id="30" name="Rounded Rectangle 29"/>
          <p:cNvSpPr/>
          <p:nvPr/>
        </p:nvSpPr>
        <p:spPr bwMode="auto">
          <a:xfrm>
            <a:off x="5508104" y="2636912"/>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300" b="1" dirty="0">
                <a:solidFill>
                  <a:srgbClr val="FFFFFF"/>
                </a:solidFill>
                <a:ea typeface="ＭＳ Ｐゴシック" pitchFamily="34" charset="-128"/>
              </a:rPr>
              <a:t>Custom</a:t>
            </a:r>
          </a:p>
          <a:p>
            <a:pPr algn="ctr" fontAlgn="base">
              <a:spcBef>
                <a:spcPct val="0"/>
              </a:spcBef>
              <a:spcAft>
                <a:spcPct val="0"/>
              </a:spcAft>
            </a:pPr>
            <a:r>
              <a:rPr lang="de-DE" sz="1300" b="1" dirty="0">
                <a:solidFill>
                  <a:srgbClr val="FFFFFF"/>
                </a:solidFill>
                <a:ea typeface="ＭＳ Ｐゴシック" pitchFamily="34" charset="-128"/>
              </a:rPr>
              <a:t>Class</a:t>
            </a:r>
          </a:p>
        </p:txBody>
      </p:sp>
      <p:sp>
        <p:nvSpPr>
          <p:cNvPr id="37" name="Folded Corner 36"/>
          <p:cNvSpPr/>
          <p:nvPr/>
        </p:nvSpPr>
        <p:spPr bwMode="auto">
          <a:xfrm>
            <a:off x="6653620" y="4725144"/>
            <a:ext cx="720000" cy="432048"/>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endParaRPr lang="en-GB" sz="1100" b="1" dirty="0">
              <a:solidFill>
                <a:srgbClr val="000000"/>
              </a:solidFill>
              <a:latin typeface="Courier New" pitchFamily="49" charset="0"/>
              <a:ea typeface="ＭＳ Ｐゴシック" pitchFamily="34" charset="-128"/>
              <a:cs typeface="Courier New" pitchFamily="49" charset="0"/>
            </a:endParaRPr>
          </a:p>
        </p:txBody>
      </p:sp>
      <p:sp>
        <p:nvSpPr>
          <p:cNvPr id="38" name="TextBox 37"/>
          <p:cNvSpPr txBox="1"/>
          <p:nvPr/>
        </p:nvSpPr>
        <p:spPr>
          <a:xfrm>
            <a:off x="6516351" y="5154951"/>
            <a:ext cx="995143" cy="369332"/>
          </a:xfrm>
          <a:prstGeom prst="rect">
            <a:avLst/>
          </a:prstGeom>
          <a:noFill/>
        </p:spPr>
        <p:txBody>
          <a:bodyPr wrap="square" rtlCol="0">
            <a:spAutoFit/>
          </a:bodyPr>
          <a:lstStyle/>
          <a:p>
            <a:pPr algn="ctr"/>
            <a:r>
              <a:rPr lang="de-DE" sz="900" b="1" dirty="0">
                <a:solidFill>
                  <a:srgbClr val="000000"/>
                </a:solidFill>
                <a:ea typeface="ＭＳ Ｐゴシック" pitchFamily="34" charset="-128"/>
                <a:cs typeface="Courier New" pitchFamily="49" charset="0"/>
              </a:rPr>
              <a:t>Configuration</a:t>
            </a:r>
          </a:p>
          <a:p>
            <a:pPr algn="ctr"/>
            <a:r>
              <a:rPr lang="de-DE" sz="900" b="1" dirty="0">
                <a:solidFill>
                  <a:srgbClr val="000000"/>
                </a:solidFill>
                <a:ea typeface="ＭＳ Ｐゴシック" pitchFamily="34" charset="-128"/>
                <a:cs typeface="Courier New" pitchFamily="49" charset="0"/>
              </a:rPr>
              <a:t>File</a:t>
            </a:r>
            <a:endParaRPr lang="en-GB" sz="900" dirty="0"/>
          </a:p>
        </p:txBody>
      </p:sp>
      <p:sp>
        <p:nvSpPr>
          <p:cNvPr id="39" name="Folded Corner 38"/>
          <p:cNvSpPr/>
          <p:nvPr/>
        </p:nvSpPr>
        <p:spPr bwMode="auto">
          <a:xfrm>
            <a:off x="7648762" y="4725144"/>
            <a:ext cx="720000" cy="432000"/>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endParaRPr>
          </a:p>
        </p:txBody>
      </p:sp>
      <p:sp>
        <p:nvSpPr>
          <p:cNvPr id="40" name="TextBox 39"/>
          <p:cNvSpPr txBox="1"/>
          <p:nvPr/>
        </p:nvSpPr>
        <p:spPr>
          <a:xfrm>
            <a:off x="7627888" y="5156876"/>
            <a:ext cx="761747" cy="369332"/>
          </a:xfrm>
          <a:prstGeom prst="rect">
            <a:avLst/>
          </a:prstGeom>
          <a:noFill/>
        </p:spPr>
        <p:txBody>
          <a:bodyPr wrap="none" rtlCol="0">
            <a:spAutoFit/>
          </a:bodyPr>
          <a:lstStyle/>
          <a:p>
            <a:pPr algn="ctr"/>
            <a:r>
              <a:rPr lang="de-DE" sz="900" b="1" dirty="0">
                <a:solidFill>
                  <a:srgbClr val="000000"/>
                </a:solidFill>
                <a:ea typeface="ＭＳ Ｐゴシック" pitchFamily="34" charset="-128"/>
                <a:cs typeface="Courier New" pitchFamily="49" charset="0"/>
              </a:rPr>
              <a:t>User Code</a:t>
            </a:r>
          </a:p>
          <a:p>
            <a:pPr algn="ctr"/>
            <a:r>
              <a:rPr lang="de-DE" sz="900" b="1" dirty="0">
                <a:solidFill>
                  <a:srgbClr val="000000"/>
                </a:solidFill>
                <a:ea typeface="ＭＳ Ｐゴシック" pitchFamily="34" charset="-128"/>
                <a:cs typeface="Courier New" pitchFamily="49" charset="0"/>
              </a:rPr>
              <a:t>Template</a:t>
            </a:r>
            <a:endParaRPr lang="en-GB" sz="900" dirty="0"/>
          </a:p>
        </p:txBody>
      </p:sp>
      <p:sp>
        <p:nvSpPr>
          <p:cNvPr id="41" name="Folded Corner 40"/>
          <p:cNvSpPr/>
          <p:nvPr/>
        </p:nvSpPr>
        <p:spPr bwMode="auto">
          <a:xfrm>
            <a:off x="5820147" y="1487025"/>
            <a:ext cx="2304000" cy="360000"/>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USBH_Config_CustomClass.h</a:t>
            </a:r>
          </a:p>
        </p:txBody>
      </p:sp>
      <p:cxnSp>
        <p:nvCxnSpPr>
          <p:cNvPr id="42" name="Straight Connector 41"/>
          <p:cNvCxnSpPr>
            <a:stCxn id="41" idx="2"/>
            <a:endCxn id="30" idx="0"/>
          </p:cNvCxnSpPr>
          <p:nvPr/>
        </p:nvCxnSpPr>
        <p:spPr bwMode="auto">
          <a:xfrm flipH="1">
            <a:off x="5994104" y="1847025"/>
            <a:ext cx="978043" cy="789887"/>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50" name="Folded Corner 49"/>
          <p:cNvSpPr/>
          <p:nvPr/>
        </p:nvSpPr>
        <p:spPr bwMode="auto">
          <a:xfrm>
            <a:off x="5820147" y="1988839"/>
            <a:ext cx="2304000" cy="360000"/>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r>
              <a:rPr lang="de-DE" sz="1100" b="1" dirty="0">
                <a:solidFill>
                  <a:srgbClr val="000000"/>
                </a:solidFill>
                <a:latin typeface="Courier New" pitchFamily="49" charset="0"/>
                <a:ea typeface="ＭＳ Ｐゴシック" pitchFamily="34" charset="-128"/>
                <a:cs typeface="Courier New" pitchFamily="49" charset="0"/>
              </a:rPr>
              <a:t>USBH_User_CustomClass.c</a:t>
            </a:r>
            <a:endPar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endParaRPr>
          </a:p>
        </p:txBody>
      </p:sp>
      <p:cxnSp>
        <p:nvCxnSpPr>
          <p:cNvPr id="51" name="Straight Connector 50"/>
          <p:cNvCxnSpPr>
            <a:stCxn id="50" idx="2"/>
            <a:endCxn id="30" idx="0"/>
          </p:cNvCxnSpPr>
          <p:nvPr/>
        </p:nvCxnSpPr>
        <p:spPr bwMode="auto">
          <a:xfrm flipH="1">
            <a:off x="5994104" y="2348839"/>
            <a:ext cx="978043" cy="288073"/>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55" name="Folded Corner 54"/>
          <p:cNvSpPr/>
          <p:nvPr/>
        </p:nvSpPr>
        <p:spPr bwMode="auto">
          <a:xfrm>
            <a:off x="3995936" y="1487025"/>
            <a:ext cx="1620000" cy="360000"/>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USBH_Config_MSC.h</a:t>
            </a:r>
          </a:p>
        </p:txBody>
      </p:sp>
      <p:cxnSp>
        <p:nvCxnSpPr>
          <p:cNvPr id="56" name="Straight Connector 55"/>
          <p:cNvCxnSpPr>
            <a:stCxn id="55" idx="2"/>
            <a:endCxn id="29" idx="0"/>
          </p:cNvCxnSpPr>
          <p:nvPr/>
        </p:nvCxnSpPr>
        <p:spPr bwMode="auto">
          <a:xfrm>
            <a:off x="4805936" y="1847025"/>
            <a:ext cx="111456" cy="789887"/>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57" name="Folded Corner 56"/>
          <p:cNvSpPr/>
          <p:nvPr/>
        </p:nvSpPr>
        <p:spPr bwMode="auto">
          <a:xfrm>
            <a:off x="3995936" y="1988839"/>
            <a:ext cx="1620000" cy="360000"/>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r>
              <a:rPr lang="de-DE" sz="1100" b="1" dirty="0">
                <a:solidFill>
                  <a:srgbClr val="000000"/>
                </a:solidFill>
                <a:latin typeface="Courier New" pitchFamily="49" charset="0"/>
                <a:ea typeface="ＭＳ Ｐゴシック" pitchFamily="34" charset="-128"/>
                <a:cs typeface="Courier New" pitchFamily="49" charset="0"/>
              </a:rPr>
              <a:t>USBH_MSC.c</a:t>
            </a:r>
            <a:endPar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endParaRPr>
          </a:p>
        </p:txBody>
      </p:sp>
      <p:cxnSp>
        <p:nvCxnSpPr>
          <p:cNvPr id="58" name="Straight Connector 57"/>
          <p:cNvCxnSpPr>
            <a:stCxn id="57" idx="2"/>
            <a:endCxn id="29" idx="0"/>
          </p:cNvCxnSpPr>
          <p:nvPr/>
        </p:nvCxnSpPr>
        <p:spPr bwMode="auto">
          <a:xfrm>
            <a:off x="4805936" y="2348839"/>
            <a:ext cx="111456" cy="288073"/>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72" name="Rounded Rectangle 71"/>
          <p:cNvSpPr/>
          <p:nvPr/>
        </p:nvSpPr>
        <p:spPr bwMode="auto">
          <a:xfrm>
            <a:off x="3370328" y="2636912"/>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CDC</a:t>
            </a:r>
          </a:p>
        </p:txBody>
      </p:sp>
      <p:sp>
        <p:nvSpPr>
          <p:cNvPr id="77" name="Folded Corner 76"/>
          <p:cNvSpPr/>
          <p:nvPr/>
        </p:nvSpPr>
        <p:spPr bwMode="auto">
          <a:xfrm>
            <a:off x="2222528" y="1487025"/>
            <a:ext cx="1620000" cy="360000"/>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USBH_Config_CDC.h</a:t>
            </a:r>
          </a:p>
        </p:txBody>
      </p:sp>
      <p:cxnSp>
        <p:nvCxnSpPr>
          <p:cNvPr id="78" name="Straight Connector 77"/>
          <p:cNvCxnSpPr>
            <a:stCxn id="77" idx="2"/>
            <a:endCxn id="72" idx="0"/>
          </p:cNvCxnSpPr>
          <p:nvPr/>
        </p:nvCxnSpPr>
        <p:spPr bwMode="auto">
          <a:xfrm>
            <a:off x="3032528" y="1847025"/>
            <a:ext cx="823800" cy="789887"/>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257392820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bwMode="auto">
          <a:xfrm>
            <a:off x="1044716" y="1052736"/>
            <a:ext cx="4895435" cy="3960440"/>
          </a:xfrm>
          <a:prstGeom prst="roundRect">
            <a:avLst>
              <a:gd name="adj" fmla="val 4403"/>
            </a:avLst>
          </a:prstGeom>
          <a:solidFill>
            <a:schemeClr val="bg1">
              <a:lumMod val="85000"/>
            </a:schemeClr>
          </a:solidFill>
          <a:ln w="9525" cap="flat" cmpd="sng" algn="ctr">
            <a:noFill/>
            <a:prstDash val="solid"/>
            <a:round/>
            <a:headEnd type="none" w="med" len="med"/>
            <a:tailEnd type="none" w="med" len="med"/>
          </a:ln>
          <a:effectLst/>
        </p:spPr>
        <p:txBody>
          <a:bodyPr vert="vert" wrap="square" lIns="0" tIns="0" rIns="0" bIns="0" numCol="1" rtlCol="0" anchor="t" anchorCtr="1" compatLnSpc="1">
            <a:prstTxWarp prst="textNoShape">
              <a:avLst/>
            </a:prstTxWarp>
          </a:bodyPr>
          <a:lstStyle/>
          <a:p>
            <a:pPr fontAlgn="base">
              <a:spcBef>
                <a:spcPct val="0"/>
              </a:spcBef>
              <a:spcAft>
                <a:spcPct val="0"/>
              </a:spcAft>
            </a:pPr>
            <a:r>
              <a:rPr lang="de-DE" sz="1100" b="1" dirty="0">
                <a:solidFill>
                  <a:srgbClr val="000000"/>
                </a:solidFill>
                <a:ea typeface="ＭＳ Ｐゴシック" pitchFamily="34" charset="-128"/>
              </a:rPr>
              <a:t>Software Architecture</a:t>
            </a:r>
            <a:endParaRPr lang="en-GB" sz="1100" b="1" dirty="0">
              <a:solidFill>
                <a:srgbClr val="000000"/>
              </a:solidFill>
              <a:ea typeface="ＭＳ Ｐゴシック" pitchFamily="34" charset="-128"/>
            </a:endParaRPr>
          </a:p>
        </p:txBody>
      </p:sp>
      <p:sp>
        <p:nvSpPr>
          <p:cNvPr id="18" name="Folded Corner 17"/>
          <p:cNvSpPr/>
          <p:nvPr/>
        </p:nvSpPr>
        <p:spPr bwMode="auto">
          <a:xfrm>
            <a:off x="1332997" y="2533585"/>
            <a:ext cx="1800000"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USBD_Config_HID_0.h</a:t>
            </a:r>
          </a:p>
        </p:txBody>
      </p:sp>
      <p:sp>
        <p:nvSpPr>
          <p:cNvPr id="4" name="Rounded Rectangle 3"/>
          <p:cNvSpPr/>
          <p:nvPr/>
        </p:nvSpPr>
        <p:spPr bwMode="auto">
          <a:xfrm>
            <a:off x="3599792" y="3734517"/>
            <a:ext cx="2052000" cy="108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Peripheral Driver</a:t>
            </a:r>
          </a:p>
        </p:txBody>
      </p:sp>
      <p:sp>
        <p:nvSpPr>
          <p:cNvPr id="5" name="Rounded Rectangle 4"/>
          <p:cNvSpPr/>
          <p:nvPr/>
        </p:nvSpPr>
        <p:spPr bwMode="auto">
          <a:xfrm>
            <a:off x="3599792" y="1233054"/>
            <a:ext cx="2052000" cy="108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Application</a:t>
            </a:r>
            <a:endParaRPr lang="en-GB" sz="1600" b="1" dirty="0">
              <a:solidFill>
                <a:srgbClr val="000000"/>
              </a:solidFill>
              <a:ea typeface="ＭＳ Ｐゴシック" pitchFamily="34" charset="-128"/>
            </a:endParaRPr>
          </a:p>
        </p:txBody>
      </p:sp>
      <p:sp>
        <p:nvSpPr>
          <p:cNvPr id="7" name="Folded Corner 6"/>
          <p:cNvSpPr/>
          <p:nvPr/>
        </p:nvSpPr>
        <p:spPr bwMode="auto">
          <a:xfrm>
            <a:off x="1836717" y="2880022"/>
            <a:ext cx="1476000"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USBD_Config_0.c</a:t>
            </a:r>
          </a:p>
        </p:txBody>
      </p:sp>
      <p:sp>
        <p:nvSpPr>
          <p:cNvPr id="17" name="Folded Corner 16"/>
          <p:cNvSpPr/>
          <p:nvPr/>
        </p:nvSpPr>
        <p:spPr bwMode="auto">
          <a:xfrm>
            <a:off x="1836717" y="3928080"/>
            <a:ext cx="1476000"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RTE_Device.h</a:t>
            </a:r>
          </a:p>
        </p:txBody>
      </p:sp>
      <p:sp>
        <p:nvSpPr>
          <p:cNvPr id="19" name="Folded Corner 18"/>
          <p:cNvSpPr/>
          <p:nvPr/>
        </p:nvSpPr>
        <p:spPr bwMode="auto">
          <a:xfrm>
            <a:off x="1332997" y="1273743"/>
            <a:ext cx="1620000" cy="692874"/>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USBD_User_HID_0.c</a:t>
            </a:r>
          </a:p>
        </p:txBody>
      </p:sp>
      <p:sp>
        <p:nvSpPr>
          <p:cNvPr id="32" name="Rounded Rectangle 31"/>
          <p:cNvSpPr/>
          <p:nvPr/>
        </p:nvSpPr>
        <p:spPr bwMode="auto">
          <a:xfrm>
            <a:off x="3599792" y="2492896"/>
            <a:ext cx="2052000" cy="1080000"/>
          </a:xfrm>
          <a:prstGeom prst="roundRect">
            <a:avLst>
              <a:gd name="adj" fmla="val 17644"/>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Middleware/OS</a:t>
            </a:r>
          </a:p>
        </p:txBody>
      </p:sp>
      <p:sp>
        <p:nvSpPr>
          <p:cNvPr id="33" name="Folded Corner 32"/>
          <p:cNvSpPr/>
          <p:nvPr/>
        </p:nvSpPr>
        <p:spPr bwMode="auto">
          <a:xfrm>
            <a:off x="4186693" y="5157192"/>
            <a:ext cx="720000" cy="432048"/>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endParaRPr lang="en-GB" sz="1100" b="1" dirty="0">
              <a:solidFill>
                <a:srgbClr val="000000"/>
              </a:solidFill>
              <a:latin typeface="Courier New" pitchFamily="49" charset="0"/>
              <a:ea typeface="ＭＳ Ｐゴシック" pitchFamily="34" charset="-128"/>
              <a:cs typeface="Courier New" pitchFamily="49" charset="0"/>
            </a:endParaRPr>
          </a:p>
        </p:txBody>
      </p:sp>
      <p:sp>
        <p:nvSpPr>
          <p:cNvPr id="34" name="TextBox 33"/>
          <p:cNvSpPr txBox="1"/>
          <p:nvPr/>
        </p:nvSpPr>
        <p:spPr>
          <a:xfrm>
            <a:off x="4073664" y="5589240"/>
            <a:ext cx="946057" cy="369332"/>
          </a:xfrm>
          <a:prstGeom prst="rect">
            <a:avLst/>
          </a:prstGeom>
          <a:noFill/>
        </p:spPr>
        <p:txBody>
          <a:bodyPr wrap="square" rtlCol="0">
            <a:spAutoFit/>
          </a:bodyPr>
          <a:lstStyle/>
          <a:p>
            <a:pPr algn="ctr"/>
            <a:r>
              <a:rPr lang="de-DE" sz="900" b="1" dirty="0">
                <a:solidFill>
                  <a:srgbClr val="000000"/>
                </a:solidFill>
                <a:ea typeface="ＭＳ Ｐゴシック" pitchFamily="34" charset="-128"/>
                <a:cs typeface="Courier New" pitchFamily="49" charset="0"/>
              </a:rPr>
              <a:t>Configuration</a:t>
            </a:r>
          </a:p>
          <a:p>
            <a:pPr algn="ctr"/>
            <a:r>
              <a:rPr lang="de-DE" sz="900" b="1" dirty="0">
                <a:solidFill>
                  <a:srgbClr val="000000"/>
                </a:solidFill>
                <a:ea typeface="ＭＳ Ｐゴシック" pitchFamily="34" charset="-128"/>
                <a:cs typeface="Courier New" pitchFamily="49" charset="0"/>
              </a:rPr>
              <a:t>File</a:t>
            </a:r>
            <a:endParaRPr lang="en-GB" sz="900" dirty="0"/>
          </a:p>
        </p:txBody>
      </p:sp>
      <p:sp>
        <p:nvSpPr>
          <p:cNvPr id="35" name="Folded Corner 34"/>
          <p:cNvSpPr/>
          <p:nvPr/>
        </p:nvSpPr>
        <p:spPr bwMode="auto">
          <a:xfrm>
            <a:off x="5181835" y="5157192"/>
            <a:ext cx="720000" cy="432000"/>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endParaRPr>
          </a:p>
        </p:txBody>
      </p:sp>
      <p:sp>
        <p:nvSpPr>
          <p:cNvPr id="36" name="TextBox 35"/>
          <p:cNvSpPr txBox="1"/>
          <p:nvPr/>
        </p:nvSpPr>
        <p:spPr>
          <a:xfrm>
            <a:off x="5160961" y="5588924"/>
            <a:ext cx="761747" cy="230832"/>
          </a:xfrm>
          <a:prstGeom prst="rect">
            <a:avLst/>
          </a:prstGeom>
          <a:noFill/>
        </p:spPr>
        <p:txBody>
          <a:bodyPr wrap="none" rtlCol="0">
            <a:spAutoFit/>
          </a:bodyPr>
          <a:lstStyle/>
          <a:p>
            <a:pPr algn="ctr"/>
            <a:r>
              <a:rPr lang="de-DE" sz="900" b="1" dirty="0">
                <a:solidFill>
                  <a:srgbClr val="000000"/>
                </a:solidFill>
                <a:ea typeface="ＭＳ Ｐゴシック" pitchFamily="34" charset="-128"/>
                <a:cs typeface="Courier New" pitchFamily="49" charset="0"/>
              </a:rPr>
              <a:t>User Code</a:t>
            </a:r>
          </a:p>
        </p:txBody>
      </p:sp>
      <p:sp>
        <p:nvSpPr>
          <p:cNvPr id="39" name="Folded Corner 38"/>
          <p:cNvSpPr/>
          <p:nvPr/>
        </p:nvSpPr>
        <p:spPr bwMode="auto">
          <a:xfrm>
            <a:off x="1909061" y="1620180"/>
            <a:ext cx="1476000" cy="692874"/>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main.c</a:t>
            </a:r>
          </a:p>
        </p:txBody>
      </p:sp>
    </p:spTree>
    <p:extLst>
      <p:ext uri="{BB962C8B-B14F-4D97-AF65-F5344CB8AC3E}">
        <p14:creationId xmlns:p14="http://schemas.microsoft.com/office/powerpoint/2010/main" val="33077204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rot="16200000">
            <a:off x="904650" y="1849881"/>
            <a:ext cx="610079" cy="1107996"/>
          </a:xfrm>
          <a:prstGeom prst="rect">
            <a:avLst/>
          </a:prstGeom>
          <a:noFill/>
        </p:spPr>
        <p:txBody>
          <a:bodyPr wrap="square" rtlCol="0">
            <a:spAutoFit/>
          </a:bodyPr>
          <a:lstStyle/>
          <a:p>
            <a:pPr>
              <a:lnSpc>
                <a:spcPct val="150000"/>
              </a:lnSpc>
            </a:pPr>
            <a:r>
              <a:rPr lang="de-DE" sz="1100" b="1" dirty="0"/>
              <a:t>VBUS</a:t>
            </a:r>
          </a:p>
          <a:p>
            <a:pPr>
              <a:lnSpc>
                <a:spcPct val="150000"/>
              </a:lnSpc>
            </a:pPr>
            <a:r>
              <a:rPr lang="de-DE" sz="1100" b="1" dirty="0"/>
              <a:t>DP</a:t>
            </a:r>
          </a:p>
          <a:p>
            <a:pPr>
              <a:lnSpc>
                <a:spcPct val="150000"/>
              </a:lnSpc>
            </a:pPr>
            <a:r>
              <a:rPr lang="de-DE" sz="1100" b="1" dirty="0"/>
              <a:t>DM</a:t>
            </a:r>
          </a:p>
          <a:p>
            <a:pPr>
              <a:lnSpc>
                <a:spcPct val="150000"/>
              </a:lnSpc>
            </a:pPr>
            <a:r>
              <a:rPr lang="de-DE" sz="1100" b="1" dirty="0"/>
              <a:t>ID</a:t>
            </a:r>
            <a:endParaRPr lang="en-GB" sz="1100" b="1" dirty="0"/>
          </a:p>
        </p:txBody>
      </p:sp>
      <p:sp>
        <p:nvSpPr>
          <p:cNvPr id="32" name="Rounded Rectangle 31"/>
          <p:cNvSpPr/>
          <p:nvPr/>
        </p:nvSpPr>
        <p:spPr bwMode="auto">
          <a:xfrm>
            <a:off x="359760" y="1004395"/>
            <a:ext cx="1800000" cy="1080000"/>
          </a:xfrm>
          <a:prstGeom prst="roundRect">
            <a:avLst>
              <a:gd name="adj" fmla="val 7260"/>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 Controller</a:t>
            </a:r>
            <a:endParaRPr lang="en-GB" sz="1600" b="1" dirty="0">
              <a:solidFill>
                <a:srgbClr val="000000"/>
              </a:solidFill>
              <a:ea typeface="ＭＳ Ｐゴシック" pitchFamily="34" charset="-128"/>
            </a:endParaRPr>
          </a:p>
        </p:txBody>
      </p:sp>
      <p:sp>
        <p:nvSpPr>
          <p:cNvPr id="33" name="Rounded Rectangle 32"/>
          <p:cNvSpPr/>
          <p:nvPr/>
        </p:nvSpPr>
        <p:spPr bwMode="auto">
          <a:xfrm>
            <a:off x="431768" y="1628840"/>
            <a:ext cx="1656000" cy="360000"/>
          </a:xfrm>
          <a:prstGeom prst="roundRect">
            <a:avLst>
              <a:gd name="adj" fmla="val 21245"/>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Internal PHY</a:t>
            </a:r>
          </a:p>
        </p:txBody>
      </p:sp>
      <p:sp>
        <p:nvSpPr>
          <p:cNvPr id="18" name="Rounded Rectangle 17"/>
          <p:cNvSpPr/>
          <p:nvPr/>
        </p:nvSpPr>
        <p:spPr bwMode="auto">
          <a:xfrm>
            <a:off x="359768" y="2712446"/>
            <a:ext cx="1800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USB Connector</a:t>
            </a:r>
          </a:p>
        </p:txBody>
      </p:sp>
      <p:cxnSp>
        <p:nvCxnSpPr>
          <p:cNvPr id="6" name="Straight Arrow Connector 5"/>
          <p:cNvCxnSpPr>
            <a:endCxn id="8" idx="1"/>
          </p:cNvCxnSpPr>
          <p:nvPr/>
        </p:nvCxnSpPr>
        <p:spPr bwMode="auto">
          <a:xfrm>
            <a:off x="1209688" y="2084395"/>
            <a:ext cx="2" cy="62452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39" name="Straight Arrow Connector 38"/>
          <p:cNvCxnSpPr/>
          <p:nvPr/>
        </p:nvCxnSpPr>
        <p:spPr bwMode="auto">
          <a:xfrm>
            <a:off x="1463510" y="2087922"/>
            <a:ext cx="2" cy="62452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43" name="Straight Arrow Connector 42"/>
          <p:cNvCxnSpPr/>
          <p:nvPr/>
        </p:nvCxnSpPr>
        <p:spPr bwMode="auto">
          <a:xfrm>
            <a:off x="1713616" y="2084395"/>
            <a:ext cx="2" cy="62452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44" name="Straight Arrow Connector 43"/>
          <p:cNvCxnSpPr/>
          <p:nvPr/>
        </p:nvCxnSpPr>
        <p:spPr bwMode="auto">
          <a:xfrm>
            <a:off x="959822" y="2084395"/>
            <a:ext cx="2" cy="62452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sp>
        <p:nvSpPr>
          <p:cNvPr id="47" name="TextBox 46"/>
          <p:cNvSpPr txBox="1"/>
          <p:nvPr/>
        </p:nvSpPr>
        <p:spPr>
          <a:xfrm rot="16200000">
            <a:off x="3100658" y="1849881"/>
            <a:ext cx="610079" cy="1107996"/>
          </a:xfrm>
          <a:prstGeom prst="rect">
            <a:avLst/>
          </a:prstGeom>
          <a:noFill/>
        </p:spPr>
        <p:txBody>
          <a:bodyPr wrap="square" rtlCol="0">
            <a:spAutoFit/>
          </a:bodyPr>
          <a:lstStyle/>
          <a:p>
            <a:pPr>
              <a:lnSpc>
                <a:spcPct val="150000"/>
              </a:lnSpc>
            </a:pPr>
            <a:r>
              <a:rPr lang="de-DE" sz="1100" b="1" dirty="0"/>
              <a:t>VBUS</a:t>
            </a:r>
          </a:p>
          <a:p>
            <a:pPr>
              <a:lnSpc>
                <a:spcPct val="150000"/>
              </a:lnSpc>
            </a:pPr>
            <a:r>
              <a:rPr lang="de-DE" sz="1100" b="1" dirty="0"/>
              <a:t>DP</a:t>
            </a:r>
          </a:p>
          <a:p>
            <a:pPr>
              <a:lnSpc>
                <a:spcPct val="150000"/>
              </a:lnSpc>
            </a:pPr>
            <a:r>
              <a:rPr lang="de-DE" sz="1100" b="1" dirty="0"/>
              <a:t>DM</a:t>
            </a:r>
          </a:p>
          <a:p>
            <a:pPr>
              <a:lnSpc>
                <a:spcPct val="150000"/>
              </a:lnSpc>
            </a:pPr>
            <a:r>
              <a:rPr lang="de-DE" sz="1100" b="1" dirty="0"/>
              <a:t>ID</a:t>
            </a:r>
            <a:endParaRPr lang="en-GB" sz="1100" b="1" dirty="0"/>
          </a:p>
        </p:txBody>
      </p:sp>
      <p:sp>
        <p:nvSpPr>
          <p:cNvPr id="48" name="Rounded Rectangle 47"/>
          <p:cNvSpPr/>
          <p:nvPr/>
        </p:nvSpPr>
        <p:spPr bwMode="auto">
          <a:xfrm>
            <a:off x="2555776" y="1738839"/>
            <a:ext cx="1800000" cy="360000"/>
          </a:xfrm>
          <a:prstGeom prst="roundRect">
            <a:avLst>
              <a:gd name="adj" fmla="val 21245"/>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External PHY</a:t>
            </a:r>
          </a:p>
        </p:txBody>
      </p:sp>
      <p:sp>
        <p:nvSpPr>
          <p:cNvPr id="50" name="Rounded Rectangle 49"/>
          <p:cNvSpPr/>
          <p:nvPr/>
        </p:nvSpPr>
        <p:spPr bwMode="auto">
          <a:xfrm>
            <a:off x="2555776" y="2712446"/>
            <a:ext cx="1800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USB Connector</a:t>
            </a:r>
          </a:p>
        </p:txBody>
      </p:sp>
      <p:cxnSp>
        <p:nvCxnSpPr>
          <p:cNvPr id="51" name="Straight Arrow Connector 50"/>
          <p:cNvCxnSpPr>
            <a:endCxn id="47" idx="1"/>
          </p:cNvCxnSpPr>
          <p:nvPr/>
        </p:nvCxnSpPr>
        <p:spPr bwMode="auto">
          <a:xfrm>
            <a:off x="3405696" y="2084395"/>
            <a:ext cx="2" cy="62452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52" name="Straight Arrow Connector 51"/>
          <p:cNvCxnSpPr/>
          <p:nvPr/>
        </p:nvCxnSpPr>
        <p:spPr bwMode="auto">
          <a:xfrm>
            <a:off x="3659518" y="2087922"/>
            <a:ext cx="2" cy="62452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53" name="Straight Arrow Connector 52"/>
          <p:cNvCxnSpPr/>
          <p:nvPr/>
        </p:nvCxnSpPr>
        <p:spPr bwMode="auto">
          <a:xfrm>
            <a:off x="3909624" y="2084395"/>
            <a:ext cx="2" cy="62452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54" name="Straight Arrow Connector 53"/>
          <p:cNvCxnSpPr/>
          <p:nvPr/>
        </p:nvCxnSpPr>
        <p:spPr bwMode="auto">
          <a:xfrm>
            <a:off x="3155830" y="2084395"/>
            <a:ext cx="2" cy="62452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sp>
        <p:nvSpPr>
          <p:cNvPr id="55" name="Rounded Rectangle 54"/>
          <p:cNvSpPr/>
          <p:nvPr/>
        </p:nvSpPr>
        <p:spPr bwMode="auto">
          <a:xfrm>
            <a:off x="2555776" y="1004395"/>
            <a:ext cx="1800000" cy="360000"/>
          </a:xfrm>
          <a:prstGeom prst="roundRect">
            <a:avLst>
              <a:gd name="adj" fmla="val 21064"/>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 Controller</a:t>
            </a:r>
            <a:endParaRPr lang="en-GB" sz="1600" b="1" dirty="0">
              <a:solidFill>
                <a:srgbClr val="000000"/>
              </a:solidFill>
              <a:ea typeface="ＭＳ Ｐゴシック" pitchFamily="34" charset="-128"/>
            </a:endParaRPr>
          </a:p>
        </p:txBody>
      </p:sp>
      <p:sp>
        <p:nvSpPr>
          <p:cNvPr id="56" name="TextBox 55"/>
          <p:cNvSpPr txBox="1"/>
          <p:nvPr/>
        </p:nvSpPr>
        <p:spPr>
          <a:xfrm>
            <a:off x="3460812" y="1400864"/>
            <a:ext cx="997767" cy="314894"/>
          </a:xfrm>
          <a:prstGeom prst="rect">
            <a:avLst/>
          </a:prstGeom>
          <a:noFill/>
        </p:spPr>
        <p:txBody>
          <a:bodyPr wrap="square" rtlCol="0">
            <a:spAutoFit/>
          </a:bodyPr>
          <a:lstStyle/>
          <a:p>
            <a:pPr>
              <a:lnSpc>
                <a:spcPct val="150000"/>
              </a:lnSpc>
            </a:pPr>
            <a:r>
              <a:rPr lang="de-DE" sz="1100" b="1" dirty="0"/>
              <a:t>ULPI-I/F</a:t>
            </a:r>
            <a:endParaRPr lang="en-GB" sz="1100" b="1" dirty="0"/>
          </a:p>
        </p:txBody>
      </p:sp>
      <p:cxnSp>
        <p:nvCxnSpPr>
          <p:cNvPr id="61" name="Straight Arrow Connector 60"/>
          <p:cNvCxnSpPr>
            <a:endCxn id="48" idx="0"/>
          </p:cNvCxnSpPr>
          <p:nvPr/>
        </p:nvCxnSpPr>
        <p:spPr bwMode="auto">
          <a:xfrm>
            <a:off x="3455776" y="1377783"/>
            <a:ext cx="0" cy="361056"/>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31396787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bwMode="auto">
          <a:xfrm>
            <a:off x="3444743" y="3861048"/>
            <a:ext cx="2232248" cy="1872208"/>
          </a:xfrm>
          <a:prstGeom prst="roundRect">
            <a:avLst>
              <a:gd name="adj" fmla="val 4403"/>
            </a:avLst>
          </a:prstGeom>
          <a:solidFill>
            <a:schemeClr val="bg1">
              <a:lumMod val="85000"/>
            </a:schemeClr>
          </a:solidFill>
          <a:ln w="9525" cap="flat" cmpd="sng" algn="ctr">
            <a:noFill/>
            <a:prstDash val="solid"/>
            <a:round/>
            <a:headEnd type="none" w="med" len="med"/>
            <a:tailEnd type="none" w="med" len="med"/>
          </a:ln>
          <a:effectLst/>
        </p:spPr>
        <p:txBody>
          <a:bodyPr vert="vert" wrap="square" lIns="0" tIns="0" rIns="0" bIns="0" numCol="1" rtlCol="0" anchor="t" anchorCtr="1" compatLnSpc="1">
            <a:prstTxWarp prst="textNoShape">
              <a:avLst/>
            </a:prstTxWarp>
          </a:bodyPr>
          <a:lstStyle/>
          <a:p>
            <a:pPr fontAlgn="base">
              <a:spcBef>
                <a:spcPct val="0"/>
              </a:spcBef>
              <a:spcAft>
                <a:spcPct val="0"/>
              </a:spcAft>
            </a:pPr>
            <a:endParaRPr lang="en-GB" sz="1100" b="1" dirty="0">
              <a:solidFill>
                <a:srgbClr val="000000"/>
              </a:solidFill>
              <a:ea typeface="ＭＳ Ｐゴシック" pitchFamily="34" charset="-128"/>
            </a:endParaRPr>
          </a:p>
        </p:txBody>
      </p:sp>
      <p:sp>
        <p:nvSpPr>
          <p:cNvPr id="34" name="Rounded Rectangle 33"/>
          <p:cNvSpPr/>
          <p:nvPr/>
        </p:nvSpPr>
        <p:spPr bwMode="auto">
          <a:xfrm>
            <a:off x="5940408" y="1681371"/>
            <a:ext cx="2304000" cy="36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USBD_CoreThread(0)</a:t>
            </a:r>
          </a:p>
        </p:txBody>
      </p:sp>
      <p:sp>
        <p:nvSpPr>
          <p:cNvPr id="32" name="Rounded Rectangle 31"/>
          <p:cNvSpPr/>
          <p:nvPr/>
        </p:nvSpPr>
        <p:spPr bwMode="auto">
          <a:xfrm>
            <a:off x="5940408" y="3141048"/>
            <a:ext cx="2304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USBD_Event</a:t>
            </a:r>
            <a:r>
              <a:rPr lang="de-DE" sz="1600" b="1" i="1" dirty="0">
                <a:solidFill>
                  <a:srgbClr val="000000"/>
                </a:solidFill>
                <a:ea typeface="ＭＳ Ｐゴシック" pitchFamily="34" charset="-128"/>
              </a:rPr>
              <a:t>x</a:t>
            </a:r>
            <a:endParaRPr lang="en-GB" sz="1600" b="1" i="1" dirty="0">
              <a:solidFill>
                <a:srgbClr val="000000"/>
              </a:solidFill>
              <a:ea typeface="ＭＳ Ｐゴシック" pitchFamily="34" charset="-128"/>
            </a:endParaRPr>
          </a:p>
        </p:txBody>
      </p:sp>
      <p:sp>
        <p:nvSpPr>
          <p:cNvPr id="18" name="Rounded Rectangle 17"/>
          <p:cNvSpPr/>
          <p:nvPr/>
        </p:nvSpPr>
        <p:spPr bwMode="auto">
          <a:xfrm>
            <a:off x="3528679" y="4827457"/>
            <a:ext cx="205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HID Device</a:t>
            </a:r>
          </a:p>
        </p:txBody>
      </p:sp>
      <p:sp>
        <p:nvSpPr>
          <p:cNvPr id="31" name="Rounded Rectangle 30"/>
          <p:cNvSpPr/>
          <p:nvPr/>
        </p:nvSpPr>
        <p:spPr bwMode="auto">
          <a:xfrm>
            <a:off x="3528679" y="5259505"/>
            <a:ext cx="205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MSC Device</a:t>
            </a:r>
          </a:p>
        </p:txBody>
      </p:sp>
      <p:sp>
        <p:nvSpPr>
          <p:cNvPr id="30" name="Rounded Rectangle 29"/>
          <p:cNvSpPr/>
          <p:nvPr/>
        </p:nvSpPr>
        <p:spPr bwMode="auto">
          <a:xfrm>
            <a:off x="3535487" y="961291"/>
            <a:ext cx="2052000" cy="36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User Thread</a:t>
            </a:r>
          </a:p>
        </p:txBody>
      </p:sp>
      <p:sp>
        <p:nvSpPr>
          <p:cNvPr id="55" name="Rounded Rectangle 54"/>
          <p:cNvSpPr/>
          <p:nvPr/>
        </p:nvSpPr>
        <p:spPr bwMode="auto">
          <a:xfrm>
            <a:off x="565335" y="3141048"/>
            <a:ext cx="2628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a:t>
            </a:r>
            <a:r>
              <a:rPr lang="de-DE" sz="1600" b="1" i="1" dirty="0">
                <a:solidFill>
                  <a:srgbClr val="000000"/>
                </a:solidFill>
                <a:ea typeface="ＭＳ Ｐゴシック" pitchFamily="34" charset="-128"/>
              </a:rPr>
              <a:t>Class</a:t>
            </a:r>
            <a:r>
              <a:rPr lang="de-DE" sz="1600" b="1" dirty="0">
                <a:solidFill>
                  <a:srgbClr val="000000"/>
                </a:solidFill>
                <a:ea typeface="ＭＳ Ｐゴシック" pitchFamily="34" charset="-128"/>
              </a:rPr>
              <a:t>_EventEpInt</a:t>
            </a:r>
            <a:endParaRPr lang="en-GB" sz="1600" b="1" dirty="0">
              <a:solidFill>
                <a:srgbClr val="000000"/>
              </a:solidFill>
              <a:ea typeface="ＭＳ Ｐゴシック" pitchFamily="34" charset="-128"/>
            </a:endParaRPr>
          </a:p>
        </p:txBody>
      </p:sp>
      <p:sp>
        <p:nvSpPr>
          <p:cNvPr id="57" name="Rounded Rectangle 56"/>
          <p:cNvSpPr/>
          <p:nvPr/>
        </p:nvSpPr>
        <p:spPr bwMode="auto">
          <a:xfrm>
            <a:off x="3535649" y="1681371"/>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USBD_Initialize</a:t>
            </a:r>
            <a:endParaRPr lang="en-GB" sz="1600" b="1" dirty="0">
              <a:solidFill>
                <a:srgbClr val="000000"/>
              </a:solidFill>
              <a:ea typeface="ＭＳ Ｐゴシック" pitchFamily="34" charset="-128"/>
            </a:endParaRPr>
          </a:p>
        </p:txBody>
      </p:sp>
      <p:cxnSp>
        <p:nvCxnSpPr>
          <p:cNvPr id="67" name="Straight Arrow Connector 66"/>
          <p:cNvCxnSpPr>
            <a:stCxn id="30" idx="2"/>
            <a:endCxn id="57" idx="0"/>
          </p:cNvCxnSpPr>
          <p:nvPr/>
        </p:nvCxnSpPr>
        <p:spPr bwMode="auto">
          <a:xfrm>
            <a:off x="4561487" y="1321291"/>
            <a:ext cx="162" cy="36008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19" name="Rounded Rectangle 18"/>
          <p:cNvSpPr/>
          <p:nvPr/>
        </p:nvSpPr>
        <p:spPr bwMode="auto">
          <a:xfrm>
            <a:off x="3534867" y="3961631"/>
            <a:ext cx="205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ADC Device</a:t>
            </a:r>
          </a:p>
        </p:txBody>
      </p:sp>
      <p:sp>
        <p:nvSpPr>
          <p:cNvPr id="20" name="Rounded Rectangle 19"/>
          <p:cNvSpPr/>
          <p:nvPr/>
        </p:nvSpPr>
        <p:spPr bwMode="auto">
          <a:xfrm>
            <a:off x="3534867" y="4393679"/>
            <a:ext cx="205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CDC Device</a:t>
            </a:r>
          </a:p>
        </p:txBody>
      </p:sp>
      <p:sp>
        <p:nvSpPr>
          <p:cNvPr id="22" name="Rounded Rectangle 21"/>
          <p:cNvSpPr/>
          <p:nvPr/>
        </p:nvSpPr>
        <p:spPr bwMode="auto">
          <a:xfrm>
            <a:off x="5940408" y="2415237"/>
            <a:ext cx="2304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USBD_Core</a:t>
            </a:r>
            <a:endParaRPr lang="en-GB" sz="1600" b="1" dirty="0">
              <a:solidFill>
                <a:srgbClr val="000000"/>
              </a:solidFill>
              <a:ea typeface="ＭＳ Ｐゴシック" pitchFamily="34" charset="-128"/>
            </a:endParaRPr>
          </a:p>
        </p:txBody>
      </p:sp>
      <p:sp>
        <p:nvSpPr>
          <p:cNvPr id="33" name="Rounded Rectangle 32"/>
          <p:cNvSpPr/>
          <p:nvPr/>
        </p:nvSpPr>
        <p:spPr bwMode="auto">
          <a:xfrm>
            <a:off x="565335" y="1681371"/>
            <a:ext cx="2628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USBD_ClassInitialize</a:t>
            </a:r>
            <a:endParaRPr lang="en-GB" sz="1600" b="1" dirty="0">
              <a:solidFill>
                <a:srgbClr val="000000"/>
              </a:solidFill>
              <a:ea typeface="ＭＳ Ｐゴシック" pitchFamily="34" charset="-128"/>
            </a:endParaRPr>
          </a:p>
        </p:txBody>
      </p:sp>
      <p:sp>
        <p:nvSpPr>
          <p:cNvPr id="37" name="Rounded Rectangle 36"/>
          <p:cNvSpPr/>
          <p:nvPr/>
        </p:nvSpPr>
        <p:spPr bwMode="auto">
          <a:xfrm>
            <a:off x="565335" y="2408304"/>
            <a:ext cx="2628000" cy="36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a:t>
            </a:r>
            <a:r>
              <a:rPr lang="de-DE" sz="1600" b="1" i="1" dirty="0">
                <a:solidFill>
                  <a:srgbClr val="000000"/>
                </a:solidFill>
                <a:ea typeface="ＭＳ Ｐゴシック" pitchFamily="34" charset="-128"/>
              </a:rPr>
              <a:t>Class</a:t>
            </a:r>
            <a:r>
              <a:rPr lang="de-DE" sz="1600" b="1" dirty="0">
                <a:solidFill>
                  <a:srgbClr val="000000"/>
                </a:solidFill>
                <a:ea typeface="ＭＳ Ｐゴシック" pitchFamily="34" charset="-128"/>
              </a:rPr>
              <a:t>_Thread</a:t>
            </a:r>
          </a:p>
        </p:txBody>
      </p:sp>
      <p:sp>
        <p:nvSpPr>
          <p:cNvPr id="38" name="Rounded Rectangle 37"/>
          <p:cNvSpPr/>
          <p:nvPr/>
        </p:nvSpPr>
        <p:spPr bwMode="auto">
          <a:xfrm>
            <a:off x="3535649" y="2408304"/>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USBD_Connect</a:t>
            </a:r>
            <a:endParaRPr lang="en-GB" sz="1600" b="1" dirty="0">
              <a:solidFill>
                <a:srgbClr val="000000"/>
              </a:solidFill>
              <a:ea typeface="ＭＳ Ｐゴシック" pitchFamily="34" charset="-128"/>
            </a:endParaRPr>
          </a:p>
        </p:txBody>
      </p:sp>
      <p:sp>
        <p:nvSpPr>
          <p:cNvPr id="39" name="Rounded Rectangle 38"/>
          <p:cNvSpPr/>
          <p:nvPr/>
        </p:nvSpPr>
        <p:spPr bwMode="auto">
          <a:xfrm>
            <a:off x="3535649" y="3141048"/>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a:t>
            </a:r>
            <a:r>
              <a:rPr lang="de-DE" sz="1600" b="1" i="1" dirty="0">
                <a:solidFill>
                  <a:srgbClr val="000000"/>
                </a:solidFill>
                <a:ea typeface="ＭＳ Ｐゴシック" pitchFamily="34" charset="-128"/>
              </a:rPr>
              <a:t>Class</a:t>
            </a:r>
            <a:r>
              <a:rPr lang="de-DE" sz="1600" b="1" dirty="0">
                <a:solidFill>
                  <a:srgbClr val="000000"/>
                </a:solidFill>
                <a:ea typeface="ＭＳ Ｐゴシック" pitchFamily="34" charset="-128"/>
              </a:rPr>
              <a:t>_Func</a:t>
            </a:r>
            <a:endParaRPr lang="en-GB" sz="1600" b="1" dirty="0">
              <a:solidFill>
                <a:srgbClr val="000000"/>
              </a:solidFill>
              <a:ea typeface="ＭＳ Ｐゴシック" pitchFamily="34" charset="-128"/>
            </a:endParaRPr>
          </a:p>
        </p:txBody>
      </p:sp>
      <p:cxnSp>
        <p:nvCxnSpPr>
          <p:cNvPr id="40" name="Straight Arrow Connector 39"/>
          <p:cNvCxnSpPr>
            <a:stCxn id="57" idx="3"/>
            <a:endCxn id="34" idx="1"/>
          </p:cNvCxnSpPr>
          <p:nvPr/>
        </p:nvCxnSpPr>
        <p:spPr bwMode="auto">
          <a:xfrm>
            <a:off x="5587649" y="1861371"/>
            <a:ext cx="352759"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1" name="Straight Arrow Connector 40"/>
          <p:cNvCxnSpPr>
            <a:stCxn id="34" idx="2"/>
            <a:endCxn id="22" idx="0"/>
          </p:cNvCxnSpPr>
          <p:nvPr/>
        </p:nvCxnSpPr>
        <p:spPr bwMode="auto">
          <a:xfrm>
            <a:off x="7092408" y="2041371"/>
            <a:ext cx="0" cy="373866"/>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2" name="Straight Arrow Connector 41"/>
          <p:cNvCxnSpPr>
            <a:stCxn id="22" idx="2"/>
            <a:endCxn id="32" idx="0"/>
          </p:cNvCxnSpPr>
          <p:nvPr/>
        </p:nvCxnSpPr>
        <p:spPr bwMode="auto">
          <a:xfrm>
            <a:off x="7092408" y="2775237"/>
            <a:ext cx="0" cy="365811"/>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4" name="Straight Arrow Connector 43"/>
          <p:cNvCxnSpPr>
            <a:stCxn id="57" idx="2"/>
            <a:endCxn id="38" idx="0"/>
          </p:cNvCxnSpPr>
          <p:nvPr/>
        </p:nvCxnSpPr>
        <p:spPr bwMode="auto">
          <a:xfrm>
            <a:off x="4561649" y="2041371"/>
            <a:ext cx="0" cy="366933"/>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5" name="Straight Arrow Connector 44"/>
          <p:cNvCxnSpPr>
            <a:stCxn id="38" idx="2"/>
            <a:endCxn id="39" idx="0"/>
          </p:cNvCxnSpPr>
          <p:nvPr/>
        </p:nvCxnSpPr>
        <p:spPr bwMode="auto">
          <a:xfrm>
            <a:off x="4561649" y="2768304"/>
            <a:ext cx="0" cy="372744"/>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6" name="Straight Arrow Connector 45"/>
          <p:cNvCxnSpPr>
            <a:stCxn id="57" idx="1"/>
            <a:endCxn id="33" idx="3"/>
          </p:cNvCxnSpPr>
          <p:nvPr/>
        </p:nvCxnSpPr>
        <p:spPr bwMode="auto">
          <a:xfrm flipH="1">
            <a:off x="3193335" y="1861371"/>
            <a:ext cx="3600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7" name="Straight Arrow Connector 46"/>
          <p:cNvCxnSpPr>
            <a:stCxn id="33" idx="2"/>
            <a:endCxn id="37" idx="0"/>
          </p:cNvCxnSpPr>
          <p:nvPr/>
        </p:nvCxnSpPr>
        <p:spPr bwMode="auto">
          <a:xfrm>
            <a:off x="1879335" y="2041371"/>
            <a:ext cx="0" cy="366933"/>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8" name="Straight Arrow Connector 47"/>
          <p:cNvCxnSpPr>
            <a:stCxn id="37" idx="2"/>
            <a:endCxn id="55" idx="0"/>
          </p:cNvCxnSpPr>
          <p:nvPr/>
        </p:nvCxnSpPr>
        <p:spPr bwMode="auto">
          <a:xfrm>
            <a:off x="1879335" y="2768304"/>
            <a:ext cx="0" cy="372744"/>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9" name="Straight Arrow Connector 48"/>
          <p:cNvCxnSpPr>
            <a:stCxn id="39" idx="2"/>
            <a:endCxn id="76" idx="0"/>
          </p:cNvCxnSpPr>
          <p:nvPr/>
        </p:nvCxnSpPr>
        <p:spPr bwMode="auto">
          <a:xfrm flipH="1">
            <a:off x="4560867" y="3501048"/>
            <a:ext cx="782" cy="3600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78" name="Elbow Connector 77"/>
          <p:cNvCxnSpPr>
            <a:stCxn id="55" idx="2"/>
            <a:endCxn id="76" idx="1"/>
          </p:cNvCxnSpPr>
          <p:nvPr/>
        </p:nvCxnSpPr>
        <p:spPr bwMode="auto">
          <a:xfrm rot="16200000" flipH="1">
            <a:off x="2013987" y="3366396"/>
            <a:ext cx="1296104" cy="1565408"/>
          </a:xfrm>
          <a:prstGeom prst="bentConnector2">
            <a:avLst/>
          </a:prstGeom>
          <a:solidFill>
            <a:schemeClr val="accent1"/>
          </a:solidFill>
          <a:ln w="19050" cap="flat" cmpd="sng" algn="ctr">
            <a:solidFill>
              <a:schemeClr val="tx1"/>
            </a:solidFill>
            <a:prstDash val="solid"/>
            <a:round/>
            <a:headEnd type="none" w="med" len="med"/>
            <a:tailEnd type="triangle"/>
          </a:ln>
          <a:effectLst/>
        </p:spPr>
      </p:cxnSp>
      <p:cxnSp>
        <p:nvCxnSpPr>
          <p:cNvPr id="80" name="Elbow Connector 79"/>
          <p:cNvCxnSpPr>
            <a:stCxn id="32" idx="2"/>
            <a:endCxn id="76" idx="3"/>
          </p:cNvCxnSpPr>
          <p:nvPr/>
        </p:nvCxnSpPr>
        <p:spPr bwMode="auto">
          <a:xfrm rot="5400000">
            <a:off x="5736648" y="3441392"/>
            <a:ext cx="1296104" cy="1415417"/>
          </a:xfrm>
          <a:prstGeom prst="bentConnector2">
            <a:avLst/>
          </a:prstGeom>
          <a:solidFill>
            <a:schemeClr val="accent1"/>
          </a:solid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66997406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bwMode="auto">
          <a:xfrm>
            <a:off x="452046" y="3356992"/>
            <a:ext cx="2232248" cy="1008112"/>
          </a:xfrm>
          <a:prstGeom prst="roundRect">
            <a:avLst>
              <a:gd name="adj" fmla="val 4403"/>
            </a:avLst>
          </a:prstGeom>
          <a:solidFill>
            <a:schemeClr val="bg1">
              <a:lumMod val="85000"/>
            </a:schemeClr>
          </a:solidFill>
          <a:ln w="9525" cap="flat" cmpd="sng" algn="ctr">
            <a:noFill/>
            <a:prstDash val="solid"/>
            <a:round/>
            <a:headEnd type="none" w="med" len="med"/>
            <a:tailEnd type="none" w="med" len="med"/>
          </a:ln>
          <a:effectLst/>
        </p:spPr>
        <p:txBody>
          <a:bodyPr vert="vert" wrap="square" lIns="0" tIns="0" rIns="0" bIns="0" numCol="1" rtlCol="0" anchor="t" anchorCtr="1" compatLnSpc="1">
            <a:prstTxWarp prst="textNoShape">
              <a:avLst/>
            </a:prstTxWarp>
          </a:bodyPr>
          <a:lstStyle/>
          <a:p>
            <a:pPr fontAlgn="base">
              <a:spcBef>
                <a:spcPct val="0"/>
              </a:spcBef>
              <a:spcAft>
                <a:spcPct val="0"/>
              </a:spcAft>
            </a:pPr>
            <a:endParaRPr lang="en-GB" sz="1100" b="1" dirty="0">
              <a:solidFill>
                <a:srgbClr val="000000"/>
              </a:solidFill>
              <a:ea typeface="ＭＳ Ｐゴシック" pitchFamily="34" charset="-128"/>
            </a:endParaRPr>
          </a:p>
        </p:txBody>
      </p:sp>
      <p:sp>
        <p:nvSpPr>
          <p:cNvPr id="34" name="Rounded Rectangle 33"/>
          <p:cNvSpPr/>
          <p:nvPr/>
        </p:nvSpPr>
        <p:spPr bwMode="auto">
          <a:xfrm>
            <a:off x="3545819" y="1902396"/>
            <a:ext cx="2304000" cy="36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USBH_CoreThread(0)</a:t>
            </a:r>
          </a:p>
        </p:txBody>
      </p:sp>
      <p:sp>
        <p:nvSpPr>
          <p:cNvPr id="32" name="Rounded Rectangle 31"/>
          <p:cNvSpPr/>
          <p:nvPr/>
        </p:nvSpPr>
        <p:spPr bwMode="auto">
          <a:xfrm>
            <a:off x="3675285" y="2632217"/>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USBH_Engine</a:t>
            </a:r>
            <a:endParaRPr lang="en-GB" sz="1600" b="1" dirty="0">
              <a:solidFill>
                <a:srgbClr val="000000"/>
              </a:solidFill>
              <a:ea typeface="ＭＳ Ｐゴシック" pitchFamily="34" charset="-128"/>
            </a:endParaRPr>
          </a:p>
        </p:txBody>
      </p:sp>
      <p:cxnSp>
        <p:nvCxnSpPr>
          <p:cNvPr id="10" name="Straight Arrow Connector 9"/>
          <p:cNvCxnSpPr>
            <a:stCxn id="34" idx="2"/>
            <a:endCxn id="32" idx="0"/>
          </p:cNvCxnSpPr>
          <p:nvPr/>
        </p:nvCxnSpPr>
        <p:spPr bwMode="auto">
          <a:xfrm>
            <a:off x="4697819" y="2262396"/>
            <a:ext cx="3466" cy="369821"/>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18" name="Rounded Rectangle 17"/>
          <p:cNvSpPr/>
          <p:nvPr/>
        </p:nvSpPr>
        <p:spPr bwMode="auto">
          <a:xfrm>
            <a:off x="535982" y="3465044"/>
            <a:ext cx="205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HID Device</a:t>
            </a:r>
          </a:p>
        </p:txBody>
      </p:sp>
      <p:sp>
        <p:nvSpPr>
          <p:cNvPr id="31" name="Rounded Rectangle 30"/>
          <p:cNvSpPr/>
          <p:nvPr/>
        </p:nvSpPr>
        <p:spPr bwMode="auto">
          <a:xfrm>
            <a:off x="535982" y="3897092"/>
            <a:ext cx="205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MSC Device</a:t>
            </a:r>
          </a:p>
        </p:txBody>
      </p:sp>
      <p:sp>
        <p:nvSpPr>
          <p:cNvPr id="30" name="Rounded Rectangle 29"/>
          <p:cNvSpPr/>
          <p:nvPr/>
        </p:nvSpPr>
        <p:spPr bwMode="auto">
          <a:xfrm>
            <a:off x="611560" y="1143452"/>
            <a:ext cx="2052000" cy="36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User Thread</a:t>
            </a:r>
          </a:p>
        </p:txBody>
      </p:sp>
      <p:cxnSp>
        <p:nvCxnSpPr>
          <p:cNvPr id="43" name="Straight Arrow Connector 42"/>
          <p:cNvCxnSpPr>
            <a:stCxn id="57" idx="3"/>
            <a:endCxn id="34" idx="1"/>
          </p:cNvCxnSpPr>
          <p:nvPr/>
        </p:nvCxnSpPr>
        <p:spPr bwMode="auto">
          <a:xfrm>
            <a:off x="3095608" y="2082396"/>
            <a:ext cx="450211"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25" name="Elbow Connector 24"/>
          <p:cNvCxnSpPr>
            <a:stCxn id="32" idx="2"/>
            <a:endCxn id="76" idx="3"/>
          </p:cNvCxnSpPr>
          <p:nvPr/>
        </p:nvCxnSpPr>
        <p:spPr bwMode="auto">
          <a:xfrm rot="5400000">
            <a:off x="3258375" y="2418137"/>
            <a:ext cx="868831" cy="2016991"/>
          </a:xfrm>
          <a:prstGeom prst="bentConnector2">
            <a:avLst/>
          </a:prstGeom>
          <a:solidFill>
            <a:schemeClr val="accent1"/>
          </a:solidFill>
          <a:ln w="19050" cap="flat" cmpd="sng" algn="ctr">
            <a:solidFill>
              <a:schemeClr val="tx1"/>
            </a:solidFill>
            <a:prstDash val="solid"/>
            <a:round/>
            <a:headEnd type="none" w="med" len="med"/>
            <a:tailEnd type="triangle" w="med" len="med"/>
          </a:ln>
          <a:effectLst/>
        </p:spPr>
      </p:cxnSp>
      <p:sp>
        <p:nvSpPr>
          <p:cNvPr id="52" name="TextBox 51"/>
          <p:cNvSpPr txBox="1"/>
          <p:nvPr/>
        </p:nvSpPr>
        <p:spPr>
          <a:xfrm>
            <a:off x="4697947" y="3157127"/>
            <a:ext cx="2627887" cy="738664"/>
          </a:xfrm>
          <a:prstGeom prst="rect">
            <a:avLst/>
          </a:prstGeom>
          <a:noFill/>
        </p:spPr>
        <p:txBody>
          <a:bodyPr wrap="square" rtlCol="0">
            <a:spAutoFit/>
          </a:bodyPr>
          <a:lstStyle/>
          <a:p>
            <a:r>
              <a:rPr lang="en-GB" sz="1400" b="1" dirty="0"/>
              <a:t>Connect</a:t>
            </a:r>
          </a:p>
          <a:p>
            <a:endParaRPr lang="en-GB" sz="1400" b="1" dirty="0"/>
          </a:p>
          <a:p>
            <a:r>
              <a:rPr lang="en-GB" sz="1400" b="1" dirty="0"/>
              <a:t>Disconnect</a:t>
            </a:r>
          </a:p>
        </p:txBody>
      </p:sp>
      <p:sp>
        <p:nvSpPr>
          <p:cNvPr id="53" name="TextBox 52"/>
          <p:cNvSpPr txBox="1"/>
          <p:nvPr/>
        </p:nvSpPr>
        <p:spPr>
          <a:xfrm>
            <a:off x="5850075" y="1844824"/>
            <a:ext cx="2627887" cy="523220"/>
          </a:xfrm>
          <a:prstGeom prst="rect">
            <a:avLst/>
          </a:prstGeom>
          <a:noFill/>
        </p:spPr>
        <p:txBody>
          <a:bodyPr wrap="square" rtlCol="0">
            <a:spAutoFit/>
          </a:bodyPr>
          <a:lstStyle/>
          <a:p>
            <a:r>
              <a:rPr lang="en-GB" sz="1400" b="1" dirty="0"/>
              <a:t>Wait for OS</a:t>
            </a:r>
          </a:p>
          <a:p>
            <a:r>
              <a:rPr lang="de-DE" sz="1400" b="1" dirty="0"/>
              <a:t>Polling USB</a:t>
            </a:r>
            <a:endParaRPr lang="en-GB" sz="1400" b="1" dirty="0"/>
          </a:p>
        </p:txBody>
      </p:sp>
      <p:sp>
        <p:nvSpPr>
          <p:cNvPr id="55" name="Rounded Rectangle 54"/>
          <p:cNvSpPr/>
          <p:nvPr/>
        </p:nvSpPr>
        <p:spPr bwMode="auto">
          <a:xfrm>
            <a:off x="5994091" y="3110006"/>
            <a:ext cx="2821073"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USBH_EnumerateDevice</a:t>
            </a:r>
            <a:endParaRPr lang="en-GB" sz="1600" b="1" dirty="0">
              <a:solidFill>
                <a:srgbClr val="000000"/>
              </a:solidFill>
              <a:ea typeface="ＭＳ Ｐゴシック" pitchFamily="34" charset="-128"/>
            </a:endParaRPr>
          </a:p>
        </p:txBody>
      </p:sp>
      <p:sp>
        <p:nvSpPr>
          <p:cNvPr id="56" name="Rounded Rectangle 55"/>
          <p:cNvSpPr/>
          <p:nvPr/>
        </p:nvSpPr>
        <p:spPr bwMode="auto">
          <a:xfrm>
            <a:off x="5999399" y="3573056"/>
            <a:ext cx="2821073"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USBH_DevicesUninitialize</a:t>
            </a:r>
            <a:endParaRPr lang="en-GB" sz="1600" b="1" dirty="0">
              <a:solidFill>
                <a:srgbClr val="000000"/>
              </a:solidFill>
              <a:ea typeface="ＭＳ Ｐゴシック" pitchFamily="34" charset="-128"/>
            </a:endParaRPr>
          </a:p>
        </p:txBody>
      </p:sp>
      <p:sp>
        <p:nvSpPr>
          <p:cNvPr id="57" name="Rounded Rectangle 56"/>
          <p:cNvSpPr/>
          <p:nvPr/>
        </p:nvSpPr>
        <p:spPr bwMode="auto">
          <a:xfrm>
            <a:off x="1043608" y="1902396"/>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USBH_Initialize</a:t>
            </a:r>
            <a:endParaRPr lang="en-GB" sz="1600" b="1" dirty="0">
              <a:solidFill>
                <a:srgbClr val="000000"/>
              </a:solidFill>
              <a:ea typeface="ＭＳ Ｐゴシック" pitchFamily="34" charset="-128"/>
            </a:endParaRPr>
          </a:p>
        </p:txBody>
      </p:sp>
      <p:cxnSp>
        <p:nvCxnSpPr>
          <p:cNvPr id="67" name="Straight Arrow Connector 66"/>
          <p:cNvCxnSpPr>
            <a:stCxn id="30" idx="2"/>
          </p:cNvCxnSpPr>
          <p:nvPr/>
        </p:nvCxnSpPr>
        <p:spPr bwMode="auto">
          <a:xfrm>
            <a:off x="1637560" y="1503452"/>
            <a:ext cx="0" cy="398944"/>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19" name="Rounded Rectangle 18"/>
          <p:cNvSpPr/>
          <p:nvPr/>
        </p:nvSpPr>
        <p:spPr bwMode="auto">
          <a:xfrm>
            <a:off x="539552" y="2632217"/>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USBH_</a:t>
            </a:r>
            <a:r>
              <a:rPr lang="de-DE" sz="1600" b="1" i="1" dirty="0">
                <a:solidFill>
                  <a:srgbClr val="000000"/>
                </a:solidFill>
                <a:ea typeface="ＭＳ Ｐゴシック" pitchFamily="34" charset="-128"/>
              </a:rPr>
              <a:t>Class</a:t>
            </a:r>
            <a:r>
              <a:rPr lang="de-DE" sz="1600" b="1" dirty="0">
                <a:solidFill>
                  <a:srgbClr val="000000"/>
                </a:solidFill>
                <a:ea typeface="ＭＳ Ｐゴシック" pitchFamily="34" charset="-128"/>
              </a:rPr>
              <a:t>_Func</a:t>
            </a:r>
            <a:endParaRPr lang="en-GB" sz="1600" b="1" dirty="0">
              <a:solidFill>
                <a:srgbClr val="000000"/>
              </a:solidFill>
              <a:ea typeface="ＭＳ Ｐゴシック" pitchFamily="34" charset="-128"/>
            </a:endParaRPr>
          </a:p>
        </p:txBody>
      </p:sp>
      <p:cxnSp>
        <p:nvCxnSpPr>
          <p:cNvPr id="20" name="Straight Arrow Connector 19"/>
          <p:cNvCxnSpPr>
            <a:stCxn id="19" idx="2"/>
            <a:endCxn id="76" idx="0"/>
          </p:cNvCxnSpPr>
          <p:nvPr/>
        </p:nvCxnSpPr>
        <p:spPr bwMode="auto">
          <a:xfrm>
            <a:off x="1565552" y="2992217"/>
            <a:ext cx="2618" cy="364775"/>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23" name="Straight Arrow Connector 22"/>
          <p:cNvCxnSpPr/>
          <p:nvPr/>
        </p:nvCxnSpPr>
        <p:spPr bwMode="auto">
          <a:xfrm>
            <a:off x="827584" y="1503452"/>
            <a:ext cx="0" cy="1128765"/>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4508467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35496" y="-387424"/>
            <a:ext cx="2160000" cy="7200800"/>
          </a:xfrm>
          <a:prstGeom prst="roundRect">
            <a:avLst>
              <a:gd name="adj" fmla="val 6370"/>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a:ln>
                  <a:noFill/>
                </a:ln>
                <a:solidFill>
                  <a:srgbClr val="000000"/>
                </a:solidFill>
                <a:effectLst/>
                <a:latin typeface="Arial" charset="0"/>
                <a:ea typeface="ＭＳ Ｐゴシック" pitchFamily="34" charset="-128"/>
              </a:rPr>
              <a:t>USB Host</a:t>
            </a:r>
            <a:endParaRPr kumimoji="0" lang="en-GB" sz="2400" b="1" i="0" u="none" strike="noStrike" cap="none" normalizeH="0" baseline="0" dirty="0">
              <a:ln>
                <a:noFill/>
              </a:ln>
              <a:solidFill>
                <a:srgbClr val="000000"/>
              </a:solidFill>
              <a:effectLst/>
              <a:latin typeface="Arial" charset="0"/>
              <a:ea typeface="ＭＳ Ｐゴシック" pitchFamily="34" charset="-128"/>
            </a:endParaRPr>
          </a:p>
        </p:txBody>
      </p:sp>
      <p:sp>
        <p:nvSpPr>
          <p:cNvPr id="64" name="Rounded Rectangle 63"/>
          <p:cNvSpPr/>
          <p:nvPr/>
        </p:nvSpPr>
        <p:spPr bwMode="auto">
          <a:xfrm>
            <a:off x="179496" y="71654"/>
            <a:ext cx="1872000" cy="6588000"/>
          </a:xfrm>
          <a:prstGeom prst="roundRect">
            <a:avLst>
              <a:gd name="adj" fmla="val 6833"/>
            </a:avLst>
          </a:prstGeom>
          <a:solidFill>
            <a:schemeClr val="bg1">
              <a:lumMod val="95000"/>
            </a:schemeClr>
          </a:solidFill>
          <a:ln w="9525" cap="flat" cmpd="sng" algn="ctr">
            <a:noFill/>
            <a:prstDash val="solid"/>
            <a:round/>
            <a:headEnd type="none" w="med" len="med"/>
            <a:tailEnd type="none" w="med" len="med"/>
          </a:ln>
          <a:effectLst/>
        </p:spPr>
        <p:txBody>
          <a:bodyPr vert="horz" wrap="square" lIns="0" tIns="0" rIns="0" bIns="0" numCol="1" rtlCol="0" anchor="b"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USB Middleware</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4" name="Rounded Rectangle 3"/>
          <p:cNvSpPr/>
          <p:nvPr/>
        </p:nvSpPr>
        <p:spPr bwMode="auto">
          <a:xfrm>
            <a:off x="4046679" y="-387424"/>
            <a:ext cx="5400000" cy="7200800"/>
          </a:xfrm>
          <a:prstGeom prst="roundRect">
            <a:avLst>
              <a:gd name="adj" fmla="val 4611"/>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a:ln>
                  <a:noFill/>
                </a:ln>
                <a:solidFill>
                  <a:srgbClr val="000000"/>
                </a:solidFill>
                <a:effectLst/>
                <a:latin typeface="Arial" charset="0"/>
                <a:ea typeface="ＭＳ Ｐゴシック" pitchFamily="34" charset="-128"/>
              </a:rPr>
              <a:t>USB Device</a:t>
            </a:r>
            <a:endParaRPr kumimoji="0" lang="en-GB" sz="2400" b="1" i="0" u="none" strike="noStrike" cap="none" normalizeH="0" baseline="0" dirty="0">
              <a:ln>
                <a:noFill/>
              </a:ln>
              <a:solidFill>
                <a:srgbClr val="000000"/>
              </a:solidFill>
              <a:effectLst/>
              <a:latin typeface="Arial" charset="0"/>
              <a:ea typeface="ＭＳ Ｐゴシック" pitchFamily="34" charset="-128"/>
            </a:endParaRPr>
          </a:p>
        </p:txBody>
      </p:sp>
      <p:sp>
        <p:nvSpPr>
          <p:cNvPr id="5" name="Rounded Rectangle 4"/>
          <p:cNvSpPr/>
          <p:nvPr/>
        </p:nvSpPr>
        <p:spPr bwMode="auto">
          <a:xfrm>
            <a:off x="4190695" y="71654"/>
            <a:ext cx="2880320" cy="6597706"/>
          </a:xfrm>
          <a:prstGeom prst="roundRect">
            <a:avLst>
              <a:gd name="adj" fmla="val 6833"/>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b"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Hardware</a:t>
            </a:r>
            <a:r>
              <a:rPr kumimoji="0" lang="de-DE" sz="1300" b="1" i="0" u="none" strike="noStrike" cap="none" normalizeH="0" dirty="0">
                <a:ln>
                  <a:noFill/>
                </a:ln>
                <a:solidFill>
                  <a:srgbClr val="000000"/>
                </a:solidFill>
                <a:effectLst/>
                <a:latin typeface="Arial" charset="0"/>
                <a:ea typeface="ＭＳ Ｐゴシック" pitchFamily="34" charset="-128"/>
              </a:rPr>
              <a:t> Dependent</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17" name="Rounded Rectangle 16"/>
          <p:cNvSpPr/>
          <p:nvPr/>
        </p:nvSpPr>
        <p:spPr bwMode="auto">
          <a:xfrm>
            <a:off x="324428" y="5477517"/>
            <a:ext cx="1620000" cy="864056"/>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cxnSp>
        <p:nvCxnSpPr>
          <p:cNvPr id="18" name="Straight Arrow Connector 17"/>
          <p:cNvCxnSpPr>
            <a:stCxn id="7" idx="1"/>
          </p:cNvCxnSpPr>
          <p:nvPr/>
        </p:nvCxnSpPr>
        <p:spPr bwMode="auto">
          <a:xfrm flipH="1">
            <a:off x="1932829" y="1313976"/>
            <a:ext cx="2387444" cy="0"/>
          </a:xfrm>
          <a:prstGeom prst="straightConnector1">
            <a:avLst/>
          </a:prstGeom>
          <a:solidFill>
            <a:schemeClr val="accent1"/>
          </a:solidFill>
          <a:ln w="41275" cap="flat" cmpd="sng" algn="ctr">
            <a:solidFill>
              <a:schemeClr val="accent2"/>
            </a:solidFill>
            <a:prstDash val="solid"/>
            <a:round/>
            <a:headEnd type="none" w="med" len="med"/>
            <a:tailEnd type="triangle" w="lg" len="lg"/>
          </a:ln>
          <a:effectLst/>
        </p:spPr>
      </p:cxnSp>
      <p:cxnSp>
        <p:nvCxnSpPr>
          <p:cNvPr id="19" name="Straight Arrow Connector 18"/>
          <p:cNvCxnSpPr/>
          <p:nvPr/>
        </p:nvCxnSpPr>
        <p:spPr bwMode="auto">
          <a:xfrm flipH="1">
            <a:off x="1932826" y="1785414"/>
            <a:ext cx="2387447" cy="0"/>
          </a:xfrm>
          <a:prstGeom prst="straightConnector1">
            <a:avLst/>
          </a:prstGeom>
          <a:solidFill>
            <a:schemeClr val="accent1"/>
          </a:solidFill>
          <a:ln w="41275" cap="flat" cmpd="sng" algn="ctr">
            <a:solidFill>
              <a:schemeClr val="accent2"/>
            </a:solidFill>
            <a:prstDash val="solid"/>
            <a:round/>
            <a:headEnd type="triangle" w="lg" len="lg"/>
            <a:tailEnd type="none" w="lg" len="lg"/>
          </a:ln>
          <a:effectLst/>
        </p:spPr>
      </p:cxnSp>
      <p:cxnSp>
        <p:nvCxnSpPr>
          <p:cNvPr id="20" name="Straight Arrow Connector 19"/>
          <p:cNvCxnSpPr/>
          <p:nvPr/>
        </p:nvCxnSpPr>
        <p:spPr bwMode="auto">
          <a:xfrm flipH="1">
            <a:off x="1932825" y="3236460"/>
            <a:ext cx="2387447" cy="0"/>
          </a:xfrm>
          <a:prstGeom prst="straightConnector1">
            <a:avLst/>
          </a:prstGeom>
          <a:solidFill>
            <a:schemeClr val="accent1"/>
          </a:solidFill>
          <a:ln w="41275" cap="flat" cmpd="sng" algn="ctr">
            <a:solidFill>
              <a:schemeClr val="accent2"/>
            </a:solidFill>
            <a:prstDash val="solid"/>
            <a:round/>
            <a:headEnd type="none" w="med" len="med"/>
            <a:tailEnd type="triangle" w="lg" len="lg"/>
          </a:ln>
          <a:effectLst/>
        </p:spPr>
      </p:cxnSp>
      <p:cxnSp>
        <p:nvCxnSpPr>
          <p:cNvPr id="21" name="Straight Arrow Connector 20"/>
          <p:cNvCxnSpPr/>
          <p:nvPr/>
        </p:nvCxnSpPr>
        <p:spPr bwMode="auto">
          <a:xfrm flipH="1">
            <a:off x="1956563" y="5680639"/>
            <a:ext cx="2363709" cy="0"/>
          </a:xfrm>
          <a:prstGeom prst="straightConnector1">
            <a:avLst/>
          </a:prstGeom>
          <a:solidFill>
            <a:schemeClr val="accent1"/>
          </a:solidFill>
          <a:ln w="41275" cap="flat" cmpd="sng" algn="ctr">
            <a:solidFill>
              <a:schemeClr val="accent4">
                <a:lumMod val="75000"/>
                <a:lumOff val="25000"/>
              </a:schemeClr>
            </a:solidFill>
            <a:prstDash val="solid"/>
            <a:round/>
            <a:headEnd type="none" w="med" len="med"/>
            <a:tailEnd type="triangle" w="lg" len="lg"/>
          </a:ln>
          <a:effectLst/>
        </p:spPr>
      </p:cxnSp>
      <p:cxnSp>
        <p:nvCxnSpPr>
          <p:cNvPr id="22" name="Straight Arrow Connector 21"/>
          <p:cNvCxnSpPr/>
          <p:nvPr/>
        </p:nvCxnSpPr>
        <p:spPr bwMode="auto">
          <a:xfrm>
            <a:off x="1935000" y="2250080"/>
            <a:ext cx="2448000" cy="0"/>
          </a:xfrm>
          <a:prstGeom prst="straightConnector1">
            <a:avLst/>
          </a:prstGeom>
          <a:solidFill>
            <a:schemeClr val="accent1"/>
          </a:solidFill>
          <a:ln w="41275" cap="flat" cmpd="sng" algn="ctr">
            <a:solidFill>
              <a:schemeClr val="bg2">
                <a:lumMod val="50000"/>
              </a:schemeClr>
            </a:solidFill>
            <a:prstDash val="solid"/>
            <a:round/>
            <a:headEnd type="triangle" w="lg" len="lg"/>
            <a:tailEnd type="none" w="lg" len="lg"/>
          </a:ln>
          <a:effectLst/>
        </p:spPr>
      </p:cxnSp>
      <p:cxnSp>
        <p:nvCxnSpPr>
          <p:cNvPr id="23" name="Straight Arrow Connector 22"/>
          <p:cNvCxnSpPr/>
          <p:nvPr/>
        </p:nvCxnSpPr>
        <p:spPr bwMode="auto">
          <a:xfrm>
            <a:off x="1880680" y="2729218"/>
            <a:ext cx="2448000" cy="0"/>
          </a:xfrm>
          <a:prstGeom prst="straightConnector1">
            <a:avLst/>
          </a:prstGeom>
          <a:solidFill>
            <a:schemeClr val="accent1"/>
          </a:solidFill>
          <a:ln w="41275" cap="flat" cmpd="sng" algn="ctr">
            <a:solidFill>
              <a:schemeClr val="bg2">
                <a:lumMod val="50000"/>
              </a:schemeClr>
            </a:solidFill>
            <a:prstDash val="solid"/>
            <a:round/>
            <a:headEnd type="none" w="med" len="med"/>
            <a:tailEnd type="triangle" w="lg" len="lg"/>
          </a:ln>
          <a:effectLst/>
        </p:spPr>
      </p:cxnSp>
      <p:cxnSp>
        <p:nvCxnSpPr>
          <p:cNvPr id="24" name="Straight Arrow Connector 23"/>
          <p:cNvCxnSpPr>
            <a:endCxn id="63" idx="1"/>
          </p:cNvCxnSpPr>
          <p:nvPr/>
        </p:nvCxnSpPr>
        <p:spPr bwMode="auto">
          <a:xfrm>
            <a:off x="1958447" y="6151970"/>
            <a:ext cx="2367306" cy="0"/>
          </a:xfrm>
          <a:prstGeom prst="straightConnector1">
            <a:avLst/>
          </a:prstGeom>
          <a:solidFill>
            <a:schemeClr val="accent1"/>
          </a:solidFill>
          <a:ln w="41275" cap="flat" cmpd="sng" algn="ctr">
            <a:solidFill>
              <a:schemeClr val="accent4">
                <a:lumMod val="75000"/>
                <a:lumOff val="25000"/>
              </a:schemeClr>
            </a:solidFill>
            <a:prstDash val="solid"/>
            <a:round/>
            <a:headEnd type="none" w="med" len="med"/>
            <a:tailEnd type="triangle" w="lg" len="lg"/>
          </a:ln>
          <a:effectLst/>
        </p:spPr>
      </p:cxnSp>
      <p:cxnSp>
        <p:nvCxnSpPr>
          <p:cNvPr id="25" name="Straight Arrow Connector 24"/>
          <p:cNvCxnSpPr/>
          <p:nvPr/>
        </p:nvCxnSpPr>
        <p:spPr bwMode="auto">
          <a:xfrm>
            <a:off x="1880680" y="850403"/>
            <a:ext cx="2448000" cy="0"/>
          </a:xfrm>
          <a:prstGeom prst="straightConnector1">
            <a:avLst/>
          </a:prstGeom>
          <a:solidFill>
            <a:schemeClr val="accent1"/>
          </a:solidFill>
          <a:ln w="41275" cap="flat" cmpd="sng" algn="ctr">
            <a:solidFill>
              <a:schemeClr val="accent1"/>
            </a:solidFill>
            <a:prstDash val="solid"/>
            <a:round/>
            <a:headEnd type="none" w="lg" len="lg"/>
            <a:tailEnd type="triangle" w="lg" len="lg"/>
          </a:ln>
          <a:effectLst/>
        </p:spPr>
      </p:cxnSp>
      <p:sp>
        <p:nvSpPr>
          <p:cNvPr id="26" name="TextBox 25"/>
          <p:cNvSpPr txBox="1"/>
          <p:nvPr/>
        </p:nvSpPr>
        <p:spPr>
          <a:xfrm>
            <a:off x="1951082" y="327279"/>
            <a:ext cx="2361824" cy="553998"/>
          </a:xfrm>
          <a:prstGeom prst="rect">
            <a:avLst/>
          </a:prstGeom>
          <a:noFill/>
          <a:ln>
            <a:noFill/>
            <a:prstDash val="solid"/>
          </a:ln>
        </p:spPr>
        <p:txBody>
          <a:bodyPr wrap="square" rtlCol="0">
            <a:spAutoFit/>
          </a:bodyPr>
          <a:lstStyle/>
          <a:p>
            <a:pPr algn="ctr">
              <a:lnSpc>
                <a:spcPts val="1800"/>
              </a:lnSpc>
            </a:pPr>
            <a:r>
              <a:rPr lang="de-DE" sz="1400" dirty="0"/>
              <a:t>Control Transfers</a:t>
            </a:r>
          </a:p>
          <a:p>
            <a:pPr algn="ctr">
              <a:lnSpc>
                <a:spcPts val="1800"/>
              </a:lnSpc>
            </a:pPr>
            <a:r>
              <a:rPr lang="de-DE" sz="1400" dirty="0"/>
              <a:t>Message Pipes</a:t>
            </a:r>
            <a:endParaRPr lang="en-GB" sz="1400" dirty="0"/>
          </a:p>
        </p:txBody>
      </p:sp>
      <p:sp>
        <p:nvSpPr>
          <p:cNvPr id="27" name="TextBox 26"/>
          <p:cNvSpPr txBox="1"/>
          <p:nvPr/>
        </p:nvSpPr>
        <p:spPr>
          <a:xfrm>
            <a:off x="1932825" y="1255112"/>
            <a:ext cx="2386797" cy="537135"/>
          </a:xfrm>
          <a:prstGeom prst="rect">
            <a:avLst/>
          </a:prstGeom>
          <a:noFill/>
          <a:ln>
            <a:noFill/>
            <a:prstDash val="solid"/>
          </a:ln>
        </p:spPr>
        <p:txBody>
          <a:bodyPr wrap="square" rtlCol="0">
            <a:spAutoFit/>
          </a:bodyPr>
          <a:lstStyle/>
          <a:p>
            <a:pPr algn="ctr">
              <a:lnSpc>
                <a:spcPts val="1800"/>
              </a:lnSpc>
            </a:pPr>
            <a:r>
              <a:rPr lang="de-DE" sz="1400" dirty="0"/>
              <a:t>Interrupt Transfers</a:t>
            </a:r>
          </a:p>
          <a:p>
            <a:pPr algn="ctr">
              <a:lnSpc>
                <a:spcPts val="1800"/>
              </a:lnSpc>
            </a:pPr>
            <a:r>
              <a:rPr lang="de-DE" sz="1400" dirty="0"/>
              <a:t>Stream Pipes</a:t>
            </a:r>
            <a:endParaRPr lang="en-GB" sz="1400" dirty="0"/>
          </a:p>
        </p:txBody>
      </p:sp>
      <p:sp>
        <p:nvSpPr>
          <p:cNvPr id="28" name="TextBox 27"/>
          <p:cNvSpPr txBox="1"/>
          <p:nvPr/>
        </p:nvSpPr>
        <p:spPr>
          <a:xfrm>
            <a:off x="1932174" y="2204864"/>
            <a:ext cx="2387448" cy="537135"/>
          </a:xfrm>
          <a:prstGeom prst="rect">
            <a:avLst/>
          </a:prstGeom>
          <a:noFill/>
          <a:ln>
            <a:noFill/>
            <a:prstDash val="solid"/>
          </a:ln>
        </p:spPr>
        <p:txBody>
          <a:bodyPr wrap="square" rtlCol="0">
            <a:spAutoFit/>
          </a:bodyPr>
          <a:lstStyle/>
          <a:p>
            <a:pPr algn="ctr">
              <a:lnSpc>
                <a:spcPts val="1800"/>
              </a:lnSpc>
            </a:pPr>
            <a:r>
              <a:rPr lang="de-DE" sz="1400" dirty="0"/>
              <a:t> Bulk Transfers</a:t>
            </a:r>
          </a:p>
          <a:p>
            <a:pPr algn="ctr">
              <a:lnSpc>
                <a:spcPts val="1800"/>
              </a:lnSpc>
            </a:pPr>
            <a:r>
              <a:rPr lang="de-DE" sz="1400" dirty="0"/>
              <a:t>Stream Pipes</a:t>
            </a:r>
            <a:endParaRPr lang="en-GB" sz="1400" dirty="0"/>
          </a:p>
        </p:txBody>
      </p:sp>
      <p:sp>
        <p:nvSpPr>
          <p:cNvPr id="29" name="Rounded Rectangle 28"/>
          <p:cNvSpPr/>
          <p:nvPr/>
        </p:nvSpPr>
        <p:spPr bwMode="auto">
          <a:xfrm>
            <a:off x="7215031" y="71654"/>
            <a:ext cx="2124000" cy="6597706"/>
          </a:xfrm>
          <a:prstGeom prst="roundRect">
            <a:avLst>
              <a:gd name="adj" fmla="val 6833"/>
            </a:avLst>
          </a:prstGeom>
          <a:solidFill>
            <a:schemeClr val="bg1">
              <a:lumMod val="95000"/>
            </a:schemeClr>
          </a:solidFill>
          <a:ln w="9525" cap="flat" cmpd="sng" algn="ctr">
            <a:noFill/>
            <a:prstDash val="solid"/>
            <a:round/>
            <a:headEnd type="none" w="med" len="med"/>
            <a:tailEnd type="none" w="med" len="med"/>
          </a:ln>
          <a:effectLst/>
        </p:spPr>
        <p:txBody>
          <a:bodyPr vert="horz" wrap="square" lIns="0" tIns="0" rIns="0" bIns="0" numCol="1" rtlCol="0" anchor="b"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USB Middleware</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cxnSp>
        <p:nvCxnSpPr>
          <p:cNvPr id="35" name="Straight Connector 34"/>
          <p:cNvCxnSpPr/>
          <p:nvPr/>
        </p:nvCxnSpPr>
        <p:spPr bwMode="auto">
          <a:xfrm>
            <a:off x="6950900" y="850403"/>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6950852" y="1313976"/>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6950852" y="1782028"/>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6950852" y="2239632"/>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6950852" y="2749002"/>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6950852" y="3236460"/>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927047" y="5641625"/>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6927047" y="6167196"/>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4" name="Rounded Rectangle 43"/>
          <p:cNvSpPr/>
          <p:nvPr/>
        </p:nvSpPr>
        <p:spPr bwMode="auto">
          <a:xfrm>
            <a:off x="7364525" y="1133976"/>
            <a:ext cx="1836000" cy="831438"/>
          </a:xfrm>
          <a:prstGeom prst="roundRect">
            <a:avLst>
              <a:gd name="adj" fmla="val 13786"/>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a:t>
            </a:r>
            <a:r>
              <a:rPr kumimoji="0" lang="de-DE" sz="1600" b="1" i="0" u="none" strike="noStrike" cap="none" normalizeH="0" dirty="0">
                <a:ln>
                  <a:noFill/>
                </a:ln>
                <a:solidFill>
                  <a:schemeClr val="bg1"/>
                </a:solidFill>
                <a:effectLst/>
                <a:latin typeface="Arial" charset="0"/>
                <a:ea typeface="ＭＳ Ｐゴシック" pitchFamily="34" charset="-128"/>
              </a:rPr>
              <a:t> 1</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(e.g. HID Class)</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sp>
        <p:nvSpPr>
          <p:cNvPr id="45" name="Rounded Rectangle 44"/>
          <p:cNvSpPr/>
          <p:nvPr/>
        </p:nvSpPr>
        <p:spPr bwMode="auto">
          <a:xfrm>
            <a:off x="7364523" y="2070080"/>
            <a:ext cx="1836000" cy="864056"/>
          </a:xfrm>
          <a:prstGeom prst="roundRect">
            <a:avLst>
              <a:gd name="adj" fmla="val 17985"/>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 2</a:t>
            </a:r>
          </a:p>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(e.g. MSC)</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sp>
        <p:nvSpPr>
          <p:cNvPr id="47" name="TextBox 46"/>
          <p:cNvSpPr txBox="1"/>
          <p:nvPr/>
        </p:nvSpPr>
        <p:spPr>
          <a:xfrm>
            <a:off x="1951082" y="2938592"/>
            <a:ext cx="2369189" cy="605294"/>
          </a:xfrm>
          <a:prstGeom prst="rect">
            <a:avLst/>
          </a:prstGeom>
          <a:noFill/>
          <a:ln>
            <a:noFill/>
            <a:prstDash val="solid"/>
          </a:ln>
        </p:spPr>
        <p:txBody>
          <a:bodyPr wrap="square" rtlCol="0">
            <a:spAutoFit/>
          </a:bodyPr>
          <a:lstStyle/>
          <a:p>
            <a:pPr algn="ctr">
              <a:lnSpc>
                <a:spcPts val="2000"/>
              </a:lnSpc>
            </a:pPr>
            <a:r>
              <a:rPr lang="de-DE" sz="1400" dirty="0"/>
              <a:t>Interrupt Transfers</a:t>
            </a:r>
          </a:p>
          <a:p>
            <a:pPr algn="ctr">
              <a:lnSpc>
                <a:spcPts val="2000"/>
              </a:lnSpc>
            </a:pPr>
            <a:r>
              <a:rPr lang="de-DE" sz="1400" dirty="0"/>
              <a:t>Stream Pipe</a:t>
            </a:r>
            <a:endParaRPr lang="en-GB" sz="1400" dirty="0"/>
          </a:p>
        </p:txBody>
      </p:sp>
      <p:cxnSp>
        <p:nvCxnSpPr>
          <p:cNvPr id="50" name="Straight Arrow Connector 49"/>
          <p:cNvCxnSpPr/>
          <p:nvPr/>
        </p:nvCxnSpPr>
        <p:spPr bwMode="auto">
          <a:xfrm>
            <a:off x="1935000" y="3721668"/>
            <a:ext cx="2448000" cy="0"/>
          </a:xfrm>
          <a:prstGeom prst="straightConnector1">
            <a:avLst/>
          </a:prstGeom>
          <a:solidFill>
            <a:schemeClr val="accent1"/>
          </a:solidFill>
          <a:ln w="41275" cap="flat" cmpd="sng" algn="ctr">
            <a:solidFill>
              <a:schemeClr val="bg2">
                <a:lumMod val="50000"/>
              </a:schemeClr>
            </a:solidFill>
            <a:prstDash val="solid"/>
            <a:round/>
            <a:headEnd type="triangle" w="lg" len="lg"/>
            <a:tailEnd type="none" w="lg" len="lg"/>
          </a:ln>
          <a:effectLst/>
        </p:spPr>
      </p:cxnSp>
      <p:cxnSp>
        <p:nvCxnSpPr>
          <p:cNvPr id="51" name="Straight Arrow Connector 50"/>
          <p:cNvCxnSpPr/>
          <p:nvPr/>
        </p:nvCxnSpPr>
        <p:spPr bwMode="auto">
          <a:xfrm>
            <a:off x="1887504" y="4200806"/>
            <a:ext cx="2448000" cy="0"/>
          </a:xfrm>
          <a:prstGeom prst="straightConnector1">
            <a:avLst/>
          </a:prstGeom>
          <a:solidFill>
            <a:schemeClr val="accent1"/>
          </a:solidFill>
          <a:ln w="41275" cap="flat" cmpd="sng" algn="ctr">
            <a:solidFill>
              <a:schemeClr val="bg2">
                <a:lumMod val="50000"/>
              </a:schemeClr>
            </a:solidFill>
            <a:prstDash val="solid"/>
            <a:round/>
            <a:headEnd type="none" w="med" len="med"/>
            <a:tailEnd type="triangle" w="lg" len="lg"/>
          </a:ln>
          <a:effectLst/>
        </p:spPr>
      </p:cxnSp>
      <p:sp>
        <p:nvSpPr>
          <p:cNvPr id="52" name="TextBox 51"/>
          <p:cNvSpPr txBox="1"/>
          <p:nvPr/>
        </p:nvSpPr>
        <p:spPr>
          <a:xfrm>
            <a:off x="1932826" y="3672320"/>
            <a:ext cx="2387446" cy="537135"/>
          </a:xfrm>
          <a:prstGeom prst="rect">
            <a:avLst/>
          </a:prstGeom>
          <a:noFill/>
          <a:ln>
            <a:noFill/>
            <a:prstDash val="solid"/>
          </a:ln>
        </p:spPr>
        <p:txBody>
          <a:bodyPr wrap="square" rtlCol="0">
            <a:spAutoFit/>
          </a:bodyPr>
          <a:lstStyle/>
          <a:p>
            <a:pPr algn="ctr">
              <a:lnSpc>
                <a:spcPts val="1800"/>
              </a:lnSpc>
            </a:pPr>
            <a:r>
              <a:rPr lang="de-DE" sz="1400" dirty="0"/>
              <a:t> Bulk Transfers</a:t>
            </a:r>
          </a:p>
          <a:p>
            <a:pPr algn="ctr">
              <a:lnSpc>
                <a:spcPts val="1800"/>
              </a:lnSpc>
            </a:pPr>
            <a:r>
              <a:rPr lang="de-DE" sz="1400" dirty="0"/>
              <a:t>Stream Pipes</a:t>
            </a:r>
            <a:endParaRPr lang="en-GB" sz="1400" dirty="0"/>
          </a:p>
        </p:txBody>
      </p:sp>
      <p:cxnSp>
        <p:nvCxnSpPr>
          <p:cNvPr id="53" name="Straight Connector 52"/>
          <p:cNvCxnSpPr/>
          <p:nvPr/>
        </p:nvCxnSpPr>
        <p:spPr bwMode="auto">
          <a:xfrm>
            <a:off x="6958216" y="3711220"/>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6950852" y="4220590"/>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55" name="Rounded Rectangle 54"/>
          <p:cNvSpPr/>
          <p:nvPr/>
        </p:nvSpPr>
        <p:spPr bwMode="auto">
          <a:xfrm>
            <a:off x="7358775" y="5477517"/>
            <a:ext cx="1836000" cy="864056"/>
          </a:xfrm>
          <a:prstGeom prst="roundRect">
            <a:avLst>
              <a:gd name="adj" fmla="val 17985"/>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 n</a:t>
            </a:r>
          </a:p>
        </p:txBody>
      </p:sp>
      <p:cxnSp>
        <p:nvCxnSpPr>
          <p:cNvPr id="58" name="Straight Arrow Connector 57"/>
          <p:cNvCxnSpPr/>
          <p:nvPr/>
        </p:nvCxnSpPr>
        <p:spPr bwMode="auto">
          <a:xfrm>
            <a:off x="1956563" y="4697931"/>
            <a:ext cx="2387447" cy="0"/>
          </a:xfrm>
          <a:prstGeom prst="straightConnector1">
            <a:avLst/>
          </a:prstGeom>
          <a:solidFill>
            <a:schemeClr val="accent1"/>
          </a:solidFill>
          <a:ln w="41275" cap="flat" cmpd="sng" algn="ctr">
            <a:solidFill>
              <a:srgbClr val="00B050"/>
            </a:solidFill>
            <a:prstDash val="solid"/>
            <a:round/>
            <a:headEnd type="none" w="med" len="med"/>
            <a:tailEnd type="triangle" w="lg" len="lg"/>
          </a:ln>
          <a:effectLst/>
        </p:spPr>
      </p:cxnSp>
      <p:sp>
        <p:nvSpPr>
          <p:cNvPr id="59" name="TextBox 58"/>
          <p:cNvSpPr txBox="1"/>
          <p:nvPr/>
        </p:nvSpPr>
        <p:spPr>
          <a:xfrm>
            <a:off x="2078573" y="4409025"/>
            <a:ext cx="2112122" cy="605294"/>
          </a:xfrm>
          <a:prstGeom prst="rect">
            <a:avLst/>
          </a:prstGeom>
          <a:noFill/>
          <a:ln>
            <a:noFill/>
            <a:prstDash val="solid"/>
          </a:ln>
        </p:spPr>
        <p:txBody>
          <a:bodyPr wrap="square" rtlCol="0">
            <a:spAutoFit/>
          </a:bodyPr>
          <a:lstStyle/>
          <a:p>
            <a:pPr algn="ctr">
              <a:lnSpc>
                <a:spcPts val="2000"/>
              </a:lnSpc>
            </a:pPr>
            <a:r>
              <a:rPr lang="de-DE" sz="1400" dirty="0"/>
              <a:t>Isochronous Transfers</a:t>
            </a:r>
          </a:p>
          <a:p>
            <a:pPr algn="ctr">
              <a:lnSpc>
                <a:spcPts val="2000"/>
              </a:lnSpc>
            </a:pPr>
            <a:r>
              <a:rPr lang="de-DE" sz="1400" dirty="0"/>
              <a:t>Stream Pipe</a:t>
            </a:r>
            <a:endParaRPr lang="en-GB" sz="1400" dirty="0"/>
          </a:p>
        </p:txBody>
      </p:sp>
      <p:cxnSp>
        <p:nvCxnSpPr>
          <p:cNvPr id="60" name="Straight Connector 59"/>
          <p:cNvCxnSpPr/>
          <p:nvPr/>
        </p:nvCxnSpPr>
        <p:spPr bwMode="auto">
          <a:xfrm>
            <a:off x="6950852" y="4697931"/>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1" name="Rounded Rectangle 60"/>
          <p:cNvSpPr/>
          <p:nvPr/>
        </p:nvSpPr>
        <p:spPr bwMode="auto">
          <a:xfrm>
            <a:off x="7359047" y="4517931"/>
            <a:ext cx="1836000" cy="863634"/>
          </a:xfrm>
          <a:prstGeom prst="roundRect">
            <a:avLst>
              <a:gd name="adj" fmla="val 13786"/>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a:t>
            </a:r>
            <a:r>
              <a:rPr kumimoji="0" lang="de-DE" sz="1600" b="1" i="0" u="none" strike="noStrike" cap="none" normalizeH="0" dirty="0">
                <a:ln>
                  <a:noFill/>
                </a:ln>
                <a:solidFill>
                  <a:schemeClr val="bg1"/>
                </a:solidFill>
                <a:effectLst/>
                <a:latin typeface="Arial" charset="0"/>
                <a:ea typeface="ＭＳ Ｐゴシック" pitchFamily="34" charset="-128"/>
              </a:rPr>
              <a:t> 4</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(e.g. ADC Class)</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sp>
        <p:nvSpPr>
          <p:cNvPr id="46" name="Rounded Rectangle 45"/>
          <p:cNvSpPr/>
          <p:nvPr/>
        </p:nvSpPr>
        <p:spPr bwMode="auto">
          <a:xfrm>
            <a:off x="7359048" y="3056459"/>
            <a:ext cx="1836000" cy="1349661"/>
          </a:xfrm>
          <a:prstGeom prst="roundRect">
            <a:avLst>
              <a:gd name="adj" fmla="val 12683"/>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 3</a:t>
            </a:r>
          </a:p>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(e.g. CDC)</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sp>
        <p:nvSpPr>
          <p:cNvPr id="65" name="TextBox 64"/>
          <p:cNvSpPr txBox="1"/>
          <p:nvPr/>
        </p:nvSpPr>
        <p:spPr>
          <a:xfrm>
            <a:off x="1909517" y="5754522"/>
            <a:ext cx="2387446" cy="348813"/>
          </a:xfrm>
          <a:prstGeom prst="rect">
            <a:avLst/>
          </a:prstGeom>
          <a:noFill/>
          <a:ln>
            <a:noFill/>
            <a:prstDash val="solid"/>
          </a:ln>
        </p:spPr>
        <p:txBody>
          <a:bodyPr wrap="square" rtlCol="0">
            <a:spAutoFit/>
          </a:bodyPr>
          <a:lstStyle/>
          <a:p>
            <a:pPr algn="ctr">
              <a:lnSpc>
                <a:spcPts val="2000"/>
              </a:lnSpc>
            </a:pPr>
            <a:r>
              <a:rPr lang="de-DE" sz="1400" dirty="0"/>
              <a:t> Stream Pipes</a:t>
            </a:r>
            <a:endParaRPr lang="en-GB" sz="1400" dirty="0"/>
          </a:p>
        </p:txBody>
      </p:sp>
      <p:cxnSp>
        <p:nvCxnSpPr>
          <p:cNvPr id="67" name="Straight Connector 66"/>
          <p:cNvCxnSpPr/>
          <p:nvPr/>
        </p:nvCxnSpPr>
        <p:spPr bwMode="auto">
          <a:xfrm>
            <a:off x="6950852" y="383891"/>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3" name="Rounded Rectangle 42"/>
          <p:cNvSpPr/>
          <p:nvPr/>
        </p:nvSpPr>
        <p:spPr bwMode="auto">
          <a:xfrm>
            <a:off x="7364524" y="195955"/>
            <a:ext cx="1836000" cy="834448"/>
          </a:xfrm>
          <a:prstGeom prst="roundRect">
            <a:avLst>
              <a:gd name="adj" fmla="val 14703"/>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USB</a:t>
            </a:r>
            <a:r>
              <a:rPr kumimoji="0" lang="de-DE" sz="1600" b="1" i="0" u="none" strike="noStrike" cap="none" normalizeH="0" dirty="0">
                <a:ln>
                  <a:noFill/>
                </a:ln>
                <a:solidFill>
                  <a:schemeClr val="bg1"/>
                </a:solidFill>
                <a:effectLst/>
                <a:latin typeface="Arial" charset="0"/>
                <a:ea typeface="ＭＳ Ｐゴシック" pitchFamily="34" charset="-128"/>
              </a:rPr>
              <a:t> Device</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cxnSp>
        <p:nvCxnSpPr>
          <p:cNvPr id="68" name="Straight Arrow Connector 67"/>
          <p:cNvCxnSpPr/>
          <p:nvPr/>
        </p:nvCxnSpPr>
        <p:spPr bwMode="auto">
          <a:xfrm>
            <a:off x="1935000" y="376546"/>
            <a:ext cx="2448000" cy="0"/>
          </a:xfrm>
          <a:prstGeom prst="straightConnector1">
            <a:avLst/>
          </a:prstGeom>
          <a:solidFill>
            <a:schemeClr val="accent1"/>
          </a:solidFill>
          <a:ln w="41275" cap="flat" cmpd="sng" algn="ctr">
            <a:solidFill>
              <a:schemeClr val="accent1"/>
            </a:solidFill>
            <a:prstDash val="solid"/>
            <a:round/>
            <a:headEnd type="triangle" w="lg" len="lg"/>
            <a:tailEnd type="none" w="med" len="med"/>
          </a:ln>
          <a:effectLst/>
        </p:spPr>
      </p:cxnSp>
      <p:sp>
        <p:nvSpPr>
          <p:cNvPr id="6" name="Rounded Rectangle 5"/>
          <p:cNvSpPr/>
          <p:nvPr/>
        </p:nvSpPr>
        <p:spPr bwMode="auto">
          <a:xfrm>
            <a:off x="4320273" y="670403"/>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fontAlgn="base">
              <a:spcBef>
                <a:spcPct val="0"/>
              </a:spcBef>
              <a:spcAft>
                <a:spcPct val="0"/>
              </a:spcAft>
            </a:pPr>
            <a:r>
              <a:rPr lang="de-DE" sz="1400" b="1" dirty="0">
                <a:solidFill>
                  <a:schemeClr val="bg1"/>
                </a:solidFill>
                <a:latin typeface="Arial" charset="0"/>
                <a:ea typeface="ＭＳ Ｐゴシック" pitchFamily="34" charset="-128"/>
              </a:rPr>
              <a:t>Control </a:t>
            </a:r>
            <a:r>
              <a:rPr lang="en-GB" sz="1400" b="1" dirty="0">
                <a:solidFill>
                  <a:schemeClr val="bg1"/>
                </a:solidFill>
                <a:latin typeface="Arial" charset="0"/>
                <a:ea typeface="ＭＳ Ｐゴシック" pitchFamily="34" charset="-128"/>
              </a:rPr>
              <a:t>OUT </a:t>
            </a:r>
            <a:r>
              <a:rPr lang="de-DE" sz="1400" b="1" dirty="0">
                <a:solidFill>
                  <a:schemeClr val="bg1"/>
                </a:solidFill>
                <a:latin typeface="Arial" charset="0"/>
                <a:ea typeface="ＭＳ Ｐゴシック" pitchFamily="34" charset="-128"/>
              </a:rPr>
              <a:t>Endpoint</a:t>
            </a:r>
            <a:r>
              <a:rPr lang="en-GB" sz="1400" b="1" dirty="0">
                <a:solidFill>
                  <a:schemeClr val="bg1"/>
                </a:solidFill>
                <a:latin typeface="Arial" charset="0"/>
                <a:ea typeface="ＭＳ Ｐゴシック" pitchFamily="34" charset="-128"/>
              </a:rPr>
              <a:t> 0</a:t>
            </a:r>
            <a:endParaRPr lang="de-DE" sz="1400" b="1" dirty="0">
              <a:solidFill>
                <a:schemeClr val="bg1"/>
              </a:solidFill>
              <a:latin typeface="Arial" charset="0"/>
              <a:ea typeface="ＭＳ Ｐゴシック" pitchFamily="34" charset="-128"/>
            </a:endParaRPr>
          </a:p>
        </p:txBody>
      </p:sp>
      <p:sp>
        <p:nvSpPr>
          <p:cNvPr id="7" name="Rounded Rectangle 6"/>
          <p:cNvSpPr/>
          <p:nvPr/>
        </p:nvSpPr>
        <p:spPr bwMode="auto">
          <a:xfrm>
            <a:off x="4320273" y="1133976"/>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Interrupt IN Endpoint</a:t>
            </a:r>
            <a:r>
              <a:rPr lang="en-GB" sz="1400" b="1" dirty="0">
                <a:solidFill>
                  <a:schemeClr val="bg1"/>
                </a:solidFill>
                <a:latin typeface="Arial" charset="0"/>
                <a:ea typeface="ＭＳ Ｐゴシック" pitchFamily="34" charset="-128"/>
              </a:rPr>
              <a:t> 1</a:t>
            </a:r>
            <a:endParaRPr lang="de-DE" sz="1400" b="1" dirty="0">
              <a:solidFill>
                <a:schemeClr val="bg1"/>
              </a:solidFill>
              <a:latin typeface="Arial" charset="0"/>
              <a:ea typeface="ＭＳ Ｐゴシック" pitchFamily="34" charset="-128"/>
            </a:endParaRPr>
          </a:p>
        </p:txBody>
      </p:sp>
      <p:sp>
        <p:nvSpPr>
          <p:cNvPr id="8" name="Rounded Rectangle 7"/>
          <p:cNvSpPr/>
          <p:nvPr/>
        </p:nvSpPr>
        <p:spPr bwMode="auto">
          <a:xfrm>
            <a:off x="4320273" y="1605414"/>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Interrupt OUT Endpoint 1</a:t>
            </a:r>
          </a:p>
        </p:txBody>
      </p:sp>
      <p:sp>
        <p:nvSpPr>
          <p:cNvPr id="9" name="Rounded Rectangle 8"/>
          <p:cNvSpPr/>
          <p:nvPr/>
        </p:nvSpPr>
        <p:spPr bwMode="auto">
          <a:xfrm>
            <a:off x="4320273" y="2070080"/>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Bulk IN Endpoint</a:t>
            </a:r>
            <a:r>
              <a:rPr lang="en-GB" sz="1400" b="1" dirty="0">
                <a:solidFill>
                  <a:schemeClr val="bg1"/>
                </a:solidFill>
                <a:latin typeface="Arial" charset="0"/>
                <a:ea typeface="ＭＳ Ｐゴシック" pitchFamily="34" charset="-128"/>
              </a:rPr>
              <a:t> 2</a:t>
            </a:r>
            <a:endParaRPr lang="de-DE" sz="1400" b="1" dirty="0">
              <a:solidFill>
                <a:schemeClr val="bg1"/>
              </a:solidFill>
              <a:latin typeface="Arial" charset="0"/>
              <a:ea typeface="ＭＳ Ｐゴシック" pitchFamily="34" charset="-128"/>
            </a:endParaRPr>
          </a:p>
        </p:txBody>
      </p:sp>
      <p:sp>
        <p:nvSpPr>
          <p:cNvPr id="10" name="Rounded Rectangle 9"/>
          <p:cNvSpPr/>
          <p:nvPr/>
        </p:nvSpPr>
        <p:spPr bwMode="auto">
          <a:xfrm>
            <a:off x="4320273" y="2574136"/>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Bulk OUT Endpoint</a:t>
            </a:r>
            <a:r>
              <a:rPr lang="en-GB" sz="1400" b="1" dirty="0">
                <a:solidFill>
                  <a:schemeClr val="bg1"/>
                </a:solidFill>
                <a:latin typeface="Arial" charset="0"/>
                <a:ea typeface="ＭＳ Ｐゴシック" pitchFamily="34" charset="-128"/>
              </a:rPr>
              <a:t> 2</a:t>
            </a:r>
            <a:endParaRPr lang="de-DE" sz="1400" b="1" dirty="0">
              <a:solidFill>
                <a:schemeClr val="bg1"/>
              </a:solidFill>
              <a:latin typeface="Arial" charset="0"/>
              <a:ea typeface="ＭＳ Ｐゴシック" pitchFamily="34" charset="-128"/>
            </a:endParaRPr>
          </a:p>
        </p:txBody>
      </p:sp>
      <p:sp>
        <p:nvSpPr>
          <p:cNvPr id="11" name="TextBox 10"/>
          <p:cNvSpPr txBox="1"/>
          <p:nvPr/>
        </p:nvSpPr>
        <p:spPr>
          <a:xfrm rot="5400000">
            <a:off x="5454054" y="4980391"/>
            <a:ext cx="468000" cy="461665"/>
          </a:xfrm>
          <a:prstGeom prst="rect">
            <a:avLst/>
          </a:prstGeom>
          <a:noFill/>
        </p:spPr>
        <p:txBody>
          <a:bodyPr wrap="square" rtlCol="0">
            <a:spAutoFit/>
          </a:bodyPr>
          <a:lstStyle/>
          <a:p>
            <a:pPr algn="ctr"/>
            <a:r>
              <a:rPr lang="de-DE" sz="2400" b="1" dirty="0">
                <a:solidFill>
                  <a:srgbClr val="A10608"/>
                </a:solidFill>
              </a:rPr>
              <a:t>...</a:t>
            </a:r>
            <a:endParaRPr lang="en-GB" sz="2400" b="1" dirty="0">
              <a:solidFill>
                <a:srgbClr val="A10608"/>
              </a:solidFill>
            </a:endParaRPr>
          </a:p>
        </p:txBody>
      </p:sp>
      <p:sp>
        <p:nvSpPr>
          <p:cNvPr id="12" name="Rounded Rectangle 11"/>
          <p:cNvSpPr/>
          <p:nvPr/>
        </p:nvSpPr>
        <p:spPr bwMode="auto">
          <a:xfrm>
            <a:off x="4329402" y="3056460"/>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Interrupt IN Endpoint</a:t>
            </a:r>
            <a:r>
              <a:rPr lang="en-GB" sz="1400" b="1" dirty="0">
                <a:solidFill>
                  <a:schemeClr val="bg1"/>
                </a:solidFill>
                <a:latin typeface="Arial" charset="0"/>
                <a:ea typeface="ＭＳ Ｐゴシック" pitchFamily="34" charset="-128"/>
              </a:rPr>
              <a:t> 3</a:t>
            </a:r>
            <a:endParaRPr lang="de-DE" sz="1400" b="1" dirty="0">
              <a:solidFill>
                <a:schemeClr val="bg1"/>
              </a:solidFill>
              <a:latin typeface="Arial" charset="0"/>
              <a:ea typeface="ＭＳ Ｐゴシック" pitchFamily="34" charset="-128"/>
            </a:endParaRPr>
          </a:p>
        </p:txBody>
      </p:sp>
      <p:sp>
        <p:nvSpPr>
          <p:cNvPr id="48" name="Rounded Rectangle 47"/>
          <p:cNvSpPr/>
          <p:nvPr/>
        </p:nvSpPr>
        <p:spPr bwMode="auto">
          <a:xfrm>
            <a:off x="4327637" y="3541668"/>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Bulk IN Endpoint</a:t>
            </a:r>
            <a:r>
              <a:rPr lang="en-GB" sz="1400" b="1" dirty="0">
                <a:solidFill>
                  <a:schemeClr val="bg1"/>
                </a:solidFill>
                <a:latin typeface="Arial" charset="0"/>
                <a:ea typeface="ＭＳ Ｐゴシック" pitchFamily="34" charset="-128"/>
              </a:rPr>
              <a:t> 4</a:t>
            </a:r>
            <a:endParaRPr lang="de-DE" sz="1400" b="1" dirty="0">
              <a:solidFill>
                <a:schemeClr val="bg1"/>
              </a:solidFill>
              <a:latin typeface="Arial" charset="0"/>
              <a:ea typeface="ＭＳ Ｐゴシック" pitchFamily="34" charset="-128"/>
            </a:endParaRPr>
          </a:p>
        </p:txBody>
      </p:sp>
      <p:sp>
        <p:nvSpPr>
          <p:cNvPr id="49" name="Rounded Rectangle 48"/>
          <p:cNvSpPr/>
          <p:nvPr/>
        </p:nvSpPr>
        <p:spPr bwMode="auto">
          <a:xfrm>
            <a:off x="4327637" y="4045724"/>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Bulk OUT Endpoint</a:t>
            </a:r>
            <a:r>
              <a:rPr lang="en-GB" sz="1400" b="1" dirty="0">
                <a:solidFill>
                  <a:schemeClr val="bg1"/>
                </a:solidFill>
                <a:latin typeface="Arial" charset="0"/>
                <a:ea typeface="ＭＳ Ｐゴシック" pitchFamily="34" charset="-128"/>
              </a:rPr>
              <a:t> 4</a:t>
            </a:r>
            <a:endParaRPr lang="de-DE" sz="1400" b="1" dirty="0">
              <a:solidFill>
                <a:schemeClr val="bg1"/>
              </a:solidFill>
              <a:latin typeface="Arial" charset="0"/>
              <a:ea typeface="ＭＳ Ｐゴシック" pitchFamily="34" charset="-128"/>
            </a:endParaRPr>
          </a:p>
        </p:txBody>
      </p:sp>
      <p:sp>
        <p:nvSpPr>
          <p:cNvPr id="56" name="Rounded Rectangle 55"/>
          <p:cNvSpPr/>
          <p:nvPr/>
        </p:nvSpPr>
        <p:spPr bwMode="auto">
          <a:xfrm>
            <a:off x="4325753" y="4517931"/>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Isochronous OUT Endpoint</a:t>
            </a:r>
            <a:r>
              <a:rPr lang="en-GB" sz="1400" b="1" dirty="0">
                <a:solidFill>
                  <a:schemeClr val="bg1"/>
                </a:solidFill>
                <a:latin typeface="Arial" charset="0"/>
                <a:ea typeface="ＭＳ Ｐゴシック" pitchFamily="34" charset="-128"/>
              </a:rPr>
              <a:t> 5</a:t>
            </a:r>
            <a:endParaRPr lang="de-DE" sz="1400" b="1" dirty="0">
              <a:solidFill>
                <a:schemeClr val="bg1"/>
              </a:solidFill>
              <a:latin typeface="Arial" charset="0"/>
              <a:ea typeface="ＭＳ Ｐゴシック" pitchFamily="34" charset="-128"/>
            </a:endParaRPr>
          </a:p>
        </p:txBody>
      </p:sp>
      <p:sp>
        <p:nvSpPr>
          <p:cNvPr id="62" name="Rounded Rectangle 61"/>
          <p:cNvSpPr/>
          <p:nvPr/>
        </p:nvSpPr>
        <p:spPr bwMode="auto">
          <a:xfrm>
            <a:off x="4320271" y="5477517"/>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IN Endpoint</a:t>
            </a:r>
            <a:r>
              <a:rPr lang="en-GB" sz="1400" b="1" dirty="0">
                <a:solidFill>
                  <a:schemeClr val="bg1"/>
                </a:solidFill>
                <a:latin typeface="Arial" charset="0"/>
                <a:ea typeface="ＭＳ Ｐゴシック" pitchFamily="34" charset="-128"/>
              </a:rPr>
              <a:t> 15</a:t>
            </a:r>
            <a:endParaRPr lang="de-DE" sz="1400" b="1" dirty="0">
              <a:solidFill>
                <a:schemeClr val="bg1"/>
              </a:solidFill>
              <a:latin typeface="Arial" charset="0"/>
              <a:ea typeface="ＭＳ Ｐゴシック" pitchFamily="34" charset="-128"/>
            </a:endParaRPr>
          </a:p>
        </p:txBody>
      </p:sp>
      <p:sp>
        <p:nvSpPr>
          <p:cNvPr id="63" name="Rounded Rectangle 62"/>
          <p:cNvSpPr/>
          <p:nvPr/>
        </p:nvSpPr>
        <p:spPr bwMode="auto">
          <a:xfrm>
            <a:off x="4325753" y="5971970"/>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OUT Endpoint</a:t>
            </a:r>
            <a:r>
              <a:rPr lang="en-GB" sz="1400" b="1" dirty="0">
                <a:solidFill>
                  <a:schemeClr val="bg1"/>
                </a:solidFill>
                <a:latin typeface="Arial" charset="0"/>
                <a:ea typeface="ＭＳ Ｐゴシック" pitchFamily="34" charset="-128"/>
              </a:rPr>
              <a:t> 15</a:t>
            </a:r>
            <a:endParaRPr lang="de-DE" sz="1400" b="1" dirty="0">
              <a:solidFill>
                <a:schemeClr val="bg1"/>
              </a:solidFill>
              <a:latin typeface="Arial" charset="0"/>
              <a:ea typeface="ＭＳ Ｐゴシック" pitchFamily="34" charset="-128"/>
            </a:endParaRPr>
          </a:p>
        </p:txBody>
      </p:sp>
      <p:sp>
        <p:nvSpPr>
          <p:cNvPr id="66" name="Rounded Rectangle 65"/>
          <p:cNvSpPr/>
          <p:nvPr/>
        </p:nvSpPr>
        <p:spPr bwMode="auto">
          <a:xfrm>
            <a:off x="4316855" y="195955"/>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Control IN Endpoint</a:t>
            </a:r>
            <a:r>
              <a:rPr lang="en-GB" sz="1400" b="1" dirty="0">
                <a:solidFill>
                  <a:schemeClr val="bg1"/>
                </a:solidFill>
                <a:latin typeface="Arial" charset="0"/>
                <a:ea typeface="ＭＳ Ｐゴシック" pitchFamily="34" charset="-128"/>
              </a:rPr>
              <a:t> 0</a:t>
            </a:r>
            <a:endParaRPr lang="de-DE" sz="1400" b="1" dirty="0">
              <a:solidFill>
                <a:schemeClr val="bg1"/>
              </a:solidFill>
              <a:latin typeface="Arial" charset="0"/>
              <a:ea typeface="ＭＳ Ｐゴシック" pitchFamily="34" charset="-128"/>
            </a:endParaRPr>
          </a:p>
        </p:txBody>
      </p:sp>
      <p:sp>
        <p:nvSpPr>
          <p:cNvPr id="13" name="Rounded Rectangle 12"/>
          <p:cNvSpPr/>
          <p:nvPr/>
        </p:nvSpPr>
        <p:spPr bwMode="auto">
          <a:xfrm>
            <a:off x="314710" y="195955"/>
            <a:ext cx="1620000" cy="834448"/>
          </a:xfrm>
          <a:prstGeom prst="roundRect">
            <a:avLst>
              <a:gd name="adj" fmla="val 17567"/>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USB Host</a:t>
            </a:r>
          </a:p>
        </p:txBody>
      </p:sp>
      <p:sp>
        <p:nvSpPr>
          <p:cNvPr id="14" name="Rounded Rectangle 13"/>
          <p:cNvSpPr/>
          <p:nvPr/>
        </p:nvSpPr>
        <p:spPr bwMode="auto">
          <a:xfrm>
            <a:off x="314710" y="1133976"/>
            <a:ext cx="1620000" cy="831438"/>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sp>
        <p:nvSpPr>
          <p:cNvPr id="15" name="Rounded Rectangle 14"/>
          <p:cNvSpPr/>
          <p:nvPr/>
        </p:nvSpPr>
        <p:spPr bwMode="auto">
          <a:xfrm>
            <a:off x="314710" y="2070080"/>
            <a:ext cx="1620000" cy="864056"/>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sp>
        <p:nvSpPr>
          <p:cNvPr id="16" name="Rounded Rectangle 15"/>
          <p:cNvSpPr/>
          <p:nvPr/>
        </p:nvSpPr>
        <p:spPr bwMode="auto">
          <a:xfrm>
            <a:off x="314710" y="3056460"/>
            <a:ext cx="1620000" cy="1349264"/>
          </a:xfrm>
          <a:prstGeom prst="roundRect">
            <a:avLst>
              <a:gd name="adj" fmla="val 105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sp>
        <p:nvSpPr>
          <p:cNvPr id="57" name="Rounded Rectangle 56"/>
          <p:cNvSpPr/>
          <p:nvPr/>
        </p:nvSpPr>
        <p:spPr bwMode="auto">
          <a:xfrm>
            <a:off x="338446" y="4517931"/>
            <a:ext cx="1620000" cy="360000"/>
          </a:xfrm>
          <a:prstGeom prst="roundRect">
            <a:avLst>
              <a:gd name="adj" fmla="val 26563"/>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spTree>
    <p:extLst>
      <p:ext uri="{BB962C8B-B14F-4D97-AF65-F5344CB8AC3E}">
        <p14:creationId xmlns:p14="http://schemas.microsoft.com/office/powerpoint/2010/main" val="56185550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a:cxnSpLocks noChangeShapeType="1"/>
          </p:cNvCxnSpPr>
          <p:nvPr/>
        </p:nvCxnSpPr>
        <p:spPr bwMode="auto">
          <a:xfrm>
            <a:off x="2924175" y="1128832"/>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 name="Text Box 4"/>
          <p:cNvSpPr txBox="1">
            <a:spLocks noChangeArrowheads="1"/>
          </p:cNvSpPr>
          <p:nvPr/>
        </p:nvSpPr>
        <p:spPr bwMode="auto">
          <a:xfrm>
            <a:off x="4561071" y="868358"/>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cxnSp>
        <p:nvCxnSpPr>
          <p:cNvPr id="4" name="Straight Arrow Connector 3"/>
          <p:cNvCxnSpPr>
            <a:cxnSpLocks noChangeShapeType="1"/>
          </p:cNvCxnSpPr>
          <p:nvPr/>
        </p:nvCxnSpPr>
        <p:spPr bwMode="auto">
          <a:xfrm>
            <a:off x="2627784" y="2173397"/>
            <a:ext cx="2896716"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6" name="Picture 18" descr="MCBSTM32C Evaluation Boa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734407"/>
            <a:ext cx="1634780" cy="157265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4561071" y="2155416"/>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grpSp>
        <p:nvGrpSpPr>
          <p:cNvPr id="8" name="Group 7"/>
          <p:cNvGrpSpPr/>
          <p:nvPr/>
        </p:nvGrpSpPr>
        <p:grpSpPr>
          <a:xfrm>
            <a:off x="4932040" y="116632"/>
            <a:ext cx="2743200" cy="2743200"/>
            <a:chOff x="5440218" y="3715066"/>
            <a:chExt cx="2743200" cy="2743200"/>
          </a:xfrm>
        </p:grpSpPr>
        <p:pic>
          <p:nvPicPr>
            <p:cNvPr id="9" name="Picture 23" descr="C:\Users\chrsei01\AppData\Local\Microsoft\Windows\Temporary Internet Files\Content.IE5\EVNNDZQA\MC90044132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218" y="3715066"/>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4365104"/>
              <a:ext cx="1335422"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5"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6373" b="38918"/>
          <a:stretch/>
        </p:blipFill>
        <p:spPr bwMode="auto">
          <a:xfrm>
            <a:off x="3442740" y="882900"/>
            <a:ext cx="1057252" cy="45983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1734" t="25865" r="7664" b="17498"/>
          <a:stretch/>
        </p:blipFill>
        <p:spPr bwMode="auto">
          <a:xfrm>
            <a:off x="2195736" y="1872727"/>
            <a:ext cx="215892" cy="80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ounded Rectangle 10"/>
          <p:cNvSpPr/>
          <p:nvPr/>
        </p:nvSpPr>
        <p:spPr bwMode="auto">
          <a:xfrm>
            <a:off x="3298176" y="912808"/>
            <a:ext cx="144016" cy="72008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a:ln>
                <a:noFill/>
              </a:ln>
              <a:solidFill>
                <a:srgbClr val="000000"/>
              </a:solidFill>
              <a:effectLst/>
              <a:latin typeface="Arial" charset="0"/>
              <a:ea typeface="ＭＳ Ｐゴシック" pitchFamily="34" charset="-128"/>
            </a:endParaRPr>
          </a:p>
        </p:txBody>
      </p:sp>
      <p:sp>
        <p:nvSpPr>
          <p:cNvPr id="13" name="Text Box 4"/>
          <p:cNvSpPr txBox="1">
            <a:spLocks noChangeArrowheads="1"/>
          </p:cNvSpPr>
          <p:nvPr/>
        </p:nvSpPr>
        <p:spPr bwMode="auto">
          <a:xfrm>
            <a:off x="3387531" y="1457246"/>
            <a:ext cx="1040453"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Pushbuttons</a:t>
            </a:r>
            <a:endParaRPr lang="en-GB" sz="1100" dirty="0">
              <a:effectLst/>
              <a:latin typeface="Calibri"/>
              <a:ea typeface="Calibri"/>
              <a:cs typeface="Times New Roman"/>
            </a:endParaRPr>
          </a:p>
        </p:txBody>
      </p:sp>
      <p:sp>
        <p:nvSpPr>
          <p:cNvPr id="15" name="Text Box 4"/>
          <p:cNvSpPr txBox="1">
            <a:spLocks noChangeArrowheads="1"/>
          </p:cNvSpPr>
          <p:nvPr/>
        </p:nvSpPr>
        <p:spPr bwMode="auto">
          <a:xfrm>
            <a:off x="2051720" y="2280960"/>
            <a:ext cx="610974"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LEDs</a:t>
            </a:r>
            <a:endParaRPr lang="en-GB" sz="1100" dirty="0">
              <a:effectLst/>
              <a:latin typeface="Calibri"/>
              <a:ea typeface="Calibri"/>
              <a:cs typeface="Times New Roman"/>
            </a:endParaRPr>
          </a:p>
        </p:txBody>
      </p:sp>
    </p:spTree>
    <p:extLst>
      <p:ext uri="{BB962C8B-B14F-4D97-AF65-F5344CB8AC3E}">
        <p14:creationId xmlns:p14="http://schemas.microsoft.com/office/powerpoint/2010/main" val="225239760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a:cxnSpLocks noChangeShapeType="1"/>
          </p:cNvCxnSpPr>
          <p:nvPr/>
        </p:nvCxnSpPr>
        <p:spPr bwMode="auto">
          <a:xfrm>
            <a:off x="2924175" y="2708920"/>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4" name="Text Box 4"/>
          <p:cNvSpPr txBox="1">
            <a:spLocks noChangeArrowheads="1"/>
          </p:cNvSpPr>
          <p:nvPr/>
        </p:nvSpPr>
        <p:spPr bwMode="auto">
          <a:xfrm>
            <a:off x="4561071" y="2448446"/>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cxnSp>
        <p:nvCxnSpPr>
          <p:cNvPr id="5" name="Straight Arrow Connector 4"/>
          <p:cNvCxnSpPr>
            <a:cxnSpLocks noChangeShapeType="1"/>
          </p:cNvCxnSpPr>
          <p:nvPr/>
        </p:nvCxnSpPr>
        <p:spPr bwMode="auto">
          <a:xfrm>
            <a:off x="2627784" y="3753485"/>
            <a:ext cx="2896716"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6" name="Picture 18" descr="MCBSTM32C Evaluation Boa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2314495"/>
            <a:ext cx="1634780" cy="157265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4561071" y="3735504"/>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9" name="Picture 23" descr="C:\Users\chrsei01\AppData\Local\Microsoft\Windows\Temporary Internet Files\Content.IE5\EVNNDZQA\MC90044132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69672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373" b="38918"/>
          <a:stretch/>
        </p:blipFill>
        <p:spPr bwMode="auto">
          <a:xfrm>
            <a:off x="3442740" y="2462988"/>
            <a:ext cx="1057252" cy="45983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b="64521"/>
          <a:stretch/>
        </p:blipFill>
        <p:spPr bwMode="auto">
          <a:xfrm>
            <a:off x="5330668" y="2348880"/>
            <a:ext cx="1977636" cy="906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File:SD Cards.sv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4235" t="80101" r="47452" b="6743"/>
          <a:stretch/>
        </p:blipFill>
        <p:spPr bwMode="auto">
          <a:xfrm rot="16200000">
            <a:off x="2343960" y="3995040"/>
            <a:ext cx="265565" cy="18653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2397325" y="3977616"/>
            <a:ext cx="140418" cy="19311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a:ln>
                <a:noFill/>
              </a:ln>
              <a:solidFill>
                <a:srgbClr val="000000"/>
              </a:solidFill>
              <a:effectLst/>
              <a:latin typeface="Arial" charset="0"/>
              <a:ea typeface="ＭＳ Ｐゴシック" pitchFamily="34" charset="-128"/>
            </a:endParaRPr>
          </a:p>
        </p:txBody>
      </p:sp>
      <p:pic>
        <p:nvPicPr>
          <p:cNvPr id="12" name="Picture 2" descr="File:SD Cards.sv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6385" t="86075" r="51814" b="9588"/>
          <a:stretch/>
        </p:blipFill>
        <p:spPr bwMode="auto">
          <a:xfrm rot="16200000">
            <a:off x="2477439" y="3989406"/>
            <a:ext cx="76103" cy="42274"/>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4"/>
          <p:cNvSpPr txBox="1">
            <a:spLocks noChangeArrowheads="1"/>
          </p:cNvSpPr>
          <p:nvPr/>
        </p:nvSpPr>
        <p:spPr bwMode="auto">
          <a:xfrm>
            <a:off x="2555776" y="3950349"/>
            <a:ext cx="855861"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de-DE" sz="1100" b="1" i="1" dirty="0">
                <a:latin typeface="Arial"/>
                <a:ea typeface="Calibri"/>
                <a:cs typeface="Times New Roman"/>
              </a:rPr>
              <a:t>SD Card</a:t>
            </a:r>
            <a:endParaRPr lang="en-GB" sz="1100" dirty="0">
              <a:effectLst/>
              <a:latin typeface="Calibri"/>
              <a:ea typeface="Calibri"/>
              <a:cs typeface="Times New Roman"/>
            </a:endParaRPr>
          </a:p>
        </p:txBody>
      </p:sp>
    </p:spTree>
    <p:extLst>
      <p:ext uri="{BB962C8B-B14F-4D97-AF65-F5344CB8AC3E}">
        <p14:creationId xmlns:p14="http://schemas.microsoft.com/office/powerpoint/2010/main" val="370195959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a:cxnSpLocks noChangeShapeType="1"/>
          </p:cNvCxnSpPr>
          <p:nvPr/>
        </p:nvCxnSpPr>
        <p:spPr bwMode="auto">
          <a:xfrm flipV="1">
            <a:off x="6281185" y="3689211"/>
            <a:ext cx="0" cy="586467"/>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 name="Straight Arrow Connector 1"/>
          <p:cNvCxnSpPr>
            <a:cxnSpLocks noChangeShapeType="1"/>
          </p:cNvCxnSpPr>
          <p:nvPr/>
        </p:nvCxnSpPr>
        <p:spPr bwMode="auto">
          <a:xfrm>
            <a:off x="2924175" y="2708920"/>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 name="Text Box 4"/>
          <p:cNvSpPr txBox="1">
            <a:spLocks noChangeArrowheads="1"/>
          </p:cNvSpPr>
          <p:nvPr/>
        </p:nvSpPr>
        <p:spPr bwMode="auto">
          <a:xfrm>
            <a:off x="4561071" y="2448446"/>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cxnSp>
        <p:nvCxnSpPr>
          <p:cNvPr id="4" name="Straight Arrow Connector 3"/>
          <p:cNvCxnSpPr>
            <a:cxnSpLocks noChangeShapeType="1"/>
          </p:cNvCxnSpPr>
          <p:nvPr/>
        </p:nvCxnSpPr>
        <p:spPr bwMode="auto">
          <a:xfrm>
            <a:off x="2627784" y="3753485"/>
            <a:ext cx="2896716"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6" name="Text Box 4"/>
          <p:cNvSpPr txBox="1">
            <a:spLocks noChangeArrowheads="1"/>
          </p:cNvSpPr>
          <p:nvPr/>
        </p:nvSpPr>
        <p:spPr bwMode="auto">
          <a:xfrm>
            <a:off x="4561071" y="3521480"/>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8" name="Picture 23" descr="C:\Users\chrsei01\AppData\Local\Microsoft\Windows\Temporary Internet Files\Content.IE5\EVNNDZQA\MC9004413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69672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73" b="38918"/>
          <a:stretch/>
        </p:blipFill>
        <p:spPr bwMode="auto">
          <a:xfrm>
            <a:off x="3442740" y="2462988"/>
            <a:ext cx="1057252" cy="45983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200" y="2335232"/>
            <a:ext cx="1890414" cy="825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4640" y="2695687"/>
            <a:ext cx="1883664" cy="822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Arrow Connector 14"/>
          <p:cNvCxnSpPr>
            <a:cxnSpLocks noChangeShapeType="1"/>
          </p:cNvCxnSpPr>
          <p:nvPr/>
        </p:nvCxnSpPr>
        <p:spPr bwMode="auto">
          <a:xfrm>
            <a:off x="1324324" y="2650560"/>
            <a:ext cx="1952414"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16" name="Straight Arrow Connector 15"/>
          <p:cNvCxnSpPr>
            <a:cxnSpLocks noChangeShapeType="1"/>
          </p:cNvCxnSpPr>
          <p:nvPr/>
        </p:nvCxnSpPr>
        <p:spPr bwMode="auto">
          <a:xfrm flipV="1">
            <a:off x="1338034" y="2643306"/>
            <a:ext cx="0" cy="162000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17" name="Straight Arrow Connector 16"/>
          <p:cNvCxnSpPr>
            <a:cxnSpLocks noChangeShapeType="1"/>
          </p:cNvCxnSpPr>
          <p:nvPr/>
        </p:nvCxnSpPr>
        <p:spPr bwMode="auto">
          <a:xfrm>
            <a:off x="1322049" y="4260815"/>
            <a:ext cx="4972000"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5" name="Picture 18" descr="MCBSTM32C Evaluation Boar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35696" y="2314495"/>
            <a:ext cx="1634780" cy="1572658"/>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4"/>
          <p:cNvSpPr txBox="1">
            <a:spLocks noChangeArrowheads="1"/>
          </p:cNvSpPr>
          <p:nvPr/>
        </p:nvSpPr>
        <p:spPr bwMode="auto">
          <a:xfrm>
            <a:off x="4481051" y="4005064"/>
            <a:ext cx="811029" cy="247650"/>
          </a:xfrm>
          <a:prstGeom prst="rect">
            <a:avLst/>
          </a:prstGeom>
          <a:noFill/>
          <a:ln>
            <a:noFill/>
          </a:ln>
          <a:extLst/>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RS232</a:t>
            </a:r>
            <a:endParaRPr lang="en-GB" sz="1100" dirty="0">
              <a:effectLst/>
              <a:latin typeface="Calibri"/>
              <a:ea typeface="Calibri"/>
              <a:cs typeface="Times New Roman"/>
            </a:endParaRPr>
          </a:p>
        </p:txBody>
      </p:sp>
    </p:spTree>
    <p:extLst>
      <p:ext uri="{BB962C8B-B14F-4D97-AF65-F5344CB8AC3E}">
        <p14:creationId xmlns:p14="http://schemas.microsoft.com/office/powerpoint/2010/main" val="100976550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a:cxnSpLocks noChangeShapeType="1"/>
          </p:cNvCxnSpPr>
          <p:nvPr/>
        </p:nvCxnSpPr>
        <p:spPr bwMode="auto">
          <a:xfrm>
            <a:off x="2924175" y="2708920"/>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4" name="Text Box 4"/>
          <p:cNvSpPr txBox="1">
            <a:spLocks noChangeArrowheads="1"/>
          </p:cNvSpPr>
          <p:nvPr/>
        </p:nvSpPr>
        <p:spPr bwMode="auto">
          <a:xfrm>
            <a:off x="4561071" y="2448446"/>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cxnSp>
        <p:nvCxnSpPr>
          <p:cNvPr id="5" name="Straight Arrow Connector 4"/>
          <p:cNvCxnSpPr>
            <a:cxnSpLocks noChangeShapeType="1"/>
            <a:endCxn id="13" idx="0"/>
          </p:cNvCxnSpPr>
          <p:nvPr/>
        </p:nvCxnSpPr>
        <p:spPr bwMode="auto">
          <a:xfrm>
            <a:off x="2638051" y="3723859"/>
            <a:ext cx="133331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6" name="Picture 18" descr="MCBSTM32C Evaluation Boa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2314495"/>
            <a:ext cx="1634780" cy="157265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3470476" y="3763328"/>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9" name="Picture 23" descr="C:\Users\chrsei01\AppData\Local\Microsoft\Windows\Temporary Internet Files\Content.IE5\EVNNDZQA\MC90044132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69672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373" b="38918"/>
          <a:stretch/>
        </p:blipFill>
        <p:spPr bwMode="auto">
          <a:xfrm>
            <a:off x="3442740" y="2462988"/>
            <a:ext cx="1057252" cy="45983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chrsei01\AppData\Local\Microsoft\Windows\Temporary Internet Files\Content.IE5\FJDXN7Z3\MC900433879[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3971366" y="3518744"/>
            <a:ext cx="410230" cy="41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7575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545592" y="1022579"/>
            <a:ext cx="6588000" cy="1830357"/>
          </a:xfrm>
          <a:prstGeom prst="roundRect">
            <a:avLst>
              <a:gd name="adj" fmla="val 7630"/>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800" b="1" i="0" u="none" strike="noStrike" cap="none" normalizeH="0" baseline="0" dirty="0">
                <a:ln>
                  <a:noFill/>
                </a:ln>
                <a:solidFill>
                  <a:srgbClr val="000000"/>
                </a:solidFill>
                <a:effectLst/>
                <a:latin typeface="Arial" charset="0"/>
                <a:ea typeface="ＭＳ Ｐゴシック" pitchFamily="34" charset="-128"/>
              </a:rPr>
              <a:t>USB</a:t>
            </a:r>
            <a:r>
              <a:rPr kumimoji="0" lang="de-DE" sz="2800" b="1" i="0" u="none" strike="noStrike" cap="none" normalizeH="0" dirty="0">
                <a:ln>
                  <a:noFill/>
                </a:ln>
                <a:solidFill>
                  <a:srgbClr val="000000"/>
                </a:solidFill>
                <a:effectLst/>
                <a:latin typeface="Arial" charset="0"/>
                <a:ea typeface="ＭＳ Ｐゴシック" pitchFamily="34" charset="-128"/>
              </a:rPr>
              <a:t> Host Component</a:t>
            </a:r>
            <a:endParaRPr kumimoji="0" lang="en-GB" sz="2800" b="1" i="0" u="none" strike="noStrike" cap="none" normalizeH="0" baseline="0" dirty="0">
              <a:ln>
                <a:noFill/>
              </a:ln>
              <a:solidFill>
                <a:srgbClr val="000000"/>
              </a:solidFill>
              <a:effectLst/>
              <a:latin typeface="Arial" charset="0"/>
              <a:ea typeface="ＭＳ Ｐゴシック" pitchFamily="34" charset="-128"/>
            </a:endParaRPr>
          </a:p>
        </p:txBody>
      </p:sp>
      <p:sp>
        <p:nvSpPr>
          <p:cNvPr id="23" name="Rounded Rectangle 22"/>
          <p:cNvSpPr/>
          <p:nvPr/>
        </p:nvSpPr>
        <p:spPr bwMode="auto">
          <a:xfrm>
            <a:off x="664556" y="1558107"/>
            <a:ext cx="4824000" cy="1188000"/>
          </a:xfrm>
          <a:prstGeom prst="roundRect">
            <a:avLst>
              <a:gd name="adj" fmla="val 11220"/>
            </a:avLst>
          </a:prstGeom>
          <a:solidFill>
            <a:schemeClr val="bg1">
              <a:lumMod val="85000"/>
            </a:schemeClr>
          </a:solidFill>
          <a:ln w="9525" cap="flat" cmpd="sng" algn="ctr">
            <a:noFill/>
            <a:prstDash val="solid"/>
            <a:round/>
            <a:headEnd type="none" w="med" len="med"/>
            <a:tailEnd type="none" w="med" len="med"/>
          </a:ln>
          <a:effectLst/>
        </p:spPr>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Class</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31" name="Rounded Rectangle 30"/>
          <p:cNvSpPr/>
          <p:nvPr/>
        </p:nvSpPr>
        <p:spPr bwMode="auto">
          <a:xfrm>
            <a:off x="545592" y="2961024"/>
            <a:ext cx="6587999" cy="684000"/>
          </a:xfrm>
          <a:prstGeom prst="roundRect">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de-DE" sz="500" b="1" dirty="0">
              <a:solidFill>
                <a:schemeClr val="bg1"/>
              </a:solidFill>
              <a:latin typeface="Arial" charset="0"/>
              <a:ea typeface="ＭＳ Ｐゴシック"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bg1"/>
                </a:solidFill>
                <a:effectLst/>
                <a:latin typeface="Arial" charset="0"/>
                <a:ea typeface="ＭＳ Ｐゴシック" pitchFamily="34" charset="-128"/>
              </a:rPr>
              <a:t>Driver</a:t>
            </a:r>
            <a:endParaRPr kumimoji="0" lang="en-GB" sz="1400" b="1" i="0" u="none" strike="noStrike" cap="none" normalizeH="0" baseline="0" dirty="0">
              <a:ln>
                <a:noFill/>
              </a:ln>
              <a:solidFill>
                <a:schemeClr val="bg1"/>
              </a:solidFill>
              <a:effectLst/>
              <a:latin typeface="Arial" charset="0"/>
              <a:ea typeface="ＭＳ Ｐゴシック" pitchFamily="34" charset="-128"/>
            </a:endParaRPr>
          </a:p>
        </p:txBody>
      </p:sp>
      <p:sp>
        <p:nvSpPr>
          <p:cNvPr id="12" name="Rounded Rectangle 11"/>
          <p:cNvSpPr/>
          <p:nvPr/>
        </p:nvSpPr>
        <p:spPr bwMode="auto">
          <a:xfrm>
            <a:off x="5580272" y="1558107"/>
            <a:ext cx="1440000" cy="1188000"/>
          </a:xfrm>
          <a:prstGeom prst="roundRect">
            <a:avLst>
              <a:gd name="adj" fmla="val 11220"/>
            </a:avLst>
          </a:prstGeom>
          <a:solidFill>
            <a:schemeClr val="bg1">
              <a:lumMod val="85000"/>
            </a:schemeClr>
          </a:solidFill>
          <a:ln w="9525" cap="flat" cmpd="sng" algn="ctr">
            <a:noFill/>
            <a:prstDash val="solid"/>
            <a:round/>
            <a:headEnd type="none" w="med" len="med"/>
            <a:tailEnd type="none" w="med" len="med"/>
          </a:ln>
          <a:effectLst/>
        </p:spPr>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33" name="Rounded Rectangle 32"/>
          <p:cNvSpPr/>
          <p:nvPr/>
        </p:nvSpPr>
        <p:spPr bwMode="auto">
          <a:xfrm>
            <a:off x="5671587" y="1640129"/>
            <a:ext cx="1260000" cy="468000"/>
          </a:xfrm>
          <a:prstGeom prst="roundRect">
            <a:avLst>
              <a:gd name="adj" fmla="val 17985"/>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b="1" i="0" u="none" strike="noStrike" cap="none" normalizeH="0" baseline="0" dirty="0">
                <a:ln>
                  <a:noFill/>
                </a:ln>
                <a:solidFill>
                  <a:schemeClr val="bg1"/>
                </a:solidFill>
                <a:effectLst/>
                <a:latin typeface="Arial" charset="0"/>
                <a:ea typeface="ＭＳ Ｐゴシック" pitchFamily="34" charset="-128"/>
              </a:rPr>
              <a:t>CORE</a:t>
            </a:r>
          </a:p>
        </p:txBody>
      </p:sp>
      <p:sp>
        <p:nvSpPr>
          <p:cNvPr id="13" name="Rounded Rectangle 12"/>
          <p:cNvSpPr/>
          <p:nvPr/>
        </p:nvSpPr>
        <p:spPr bwMode="auto">
          <a:xfrm>
            <a:off x="5670272" y="2190151"/>
            <a:ext cx="1260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USB Host</a:t>
            </a:r>
            <a:endParaRPr kumimoji="0" lang="en-GB" sz="1400" b="1" i="0" u="none" strike="noStrike" cap="none" normalizeH="0" baseline="0" dirty="0">
              <a:ln>
                <a:noFill/>
              </a:ln>
              <a:effectLst/>
              <a:latin typeface="Arial" charset="0"/>
              <a:ea typeface="ＭＳ Ｐゴシック" pitchFamily="34" charset="-128"/>
            </a:endParaRPr>
          </a:p>
        </p:txBody>
      </p:sp>
      <p:sp>
        <p:nvSpPr>
          <p:cNvPr id="37" name="Rounded Rectangle 36"/>
          <p:cNvSpPr/>
          <p:nvPr/>
        </p:nvSpPr>
        <p:spPr bwMode="auto">
          <a:xfrm>
            <a:off x="952774" y="3069024"/>
            <a:ext cx="6067498" cy="468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0" tIns="0" rIns="0" bIns="0" numCol="5"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USBH</a:t>
            </a:r>
            <a:endParaRPr kumimoji="0" lang="en-GB" sz="1600" b="1" i="0" u="none" strike="noStrike" cap="none" normalizeH="0" baseline="0" dirty="0">
              <a:ln>
                <a:noFill/>
              </a:ln>
              <a:solidFill>
                <a:schemeClr val="bg1"/>
              </a:solidFill>
              <a:effectLst/>
              <a:latin typeface="Arial" charset="0"/>
              <a:ea typeface="ＭＳ Ｐゴシック" pitchFamily="34" charset="-128"/>
            </a:endParaRPr>
          </a:p>
        </p:txBody>
      </p:sp>
      <p:sp>
        <p:nvSpPr>
          <p:cNvPr id="14" name="Rounded Rectangle 13"/>
          <p:cNvSpPr/>
          <p:nvPr/>
        </p:nvSpPr>
        <p:spPr bwMode="auto">
          <a:xfrm>
            <a:off x="1916362" y="3195024"/>
            <a:ext cx="1350000"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High-Speed</a:t>
            </a:r>
            <a:endParaRPr kumimoji="0" lang="en-GB" sz="1200" b="1" i="0" u="none" strike="noStrike" cap="none" normalizeH="0" baseline="0" dirty="0">
              <a:ln>
                <a:noFill/>
              </a:ln>
              <a:effectLst/>
              <a:latin typeface="Arial" charset="0"/>
              <a:ea typeface="ＭＳ Ｐゴシック" pitchFamily="34" charset="-128"/>
            </a:endParaRPr>
          </a:p>
        </p:txBody>
      </p:sp>
      <p:sp>
        <p:nvSpPr>
          <p:cNvPr id="16" name="Rounded Rectangle 15"/>
          <p:cNvSpPr/>
          <p:nvPr/>
        </p:nvSpPr>
        <p:spPr bwMode="auto">
          <a:xfrm>
            <a:off x="3436709" y="3195024"/>
            <a:ext cx="1351315"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Full-Speed</a:t>
            </a:r>
            <a:endParaRPr kumimoji="0" lang="en-GB" sz="1200" b="1" i="0" u="none" strike="noStrike" cap="none" normalizeH="0" baseline="0" dirty="0">
              <a:ln>
                <a:noFill/>
              </a:ln>
              <a:effectLst/>
              <a:latin typeface="Arial" charset="0"/>
              <a:ea typeface="ＭＳ Ｐゴシック" pitchFamily="34" charset="-128"/>
            </a:endParaRPr>
          </a:p>
        </p:txBody>
      </p:sp>
      <p:sp>
        <p:nvSpPr>
          <p:cNvPr id="15" name="Rounded Rectangle 14"/>
          <p:cNvSpPr/>
          <p:nvPr/>
        </p:nvSpPr>
        <p:spPr bwMode="auto">
          <a:xfrm>
            <a:off x="952774" y="1662996"/>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HID</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a:ln>
                  <a:noFill/>
                </a:ln>
                <a:effectLst/>
                <a:latin typeface="Arial" charset="0"/>
                <a:ea typeface="ＭＳ Ｐゴシック" pitchFamily="34" charset="-128"/>
              </a:rPr>
              <a:t>Human</a:t>
            </a:r>
            <a:r>
              <a:rPr kumimoji="0" lang="de-DE" sz="1200" b="1" i="0" u="none" strike="noStrike" cap="none" normalizeH="0">
                <a:ln>
                  <a:noFill/>
                </a:ln>
                <a:effectLst/>
                <a:latin typeface="Arial" charset="0"/>
                <a:ea typeface="ＭＳ Ｐゴシック" pitchFamily="34" charset="-128"/>
              </a:rPr>
              <a:t> Interface </a:t>
            </a:r>
            <a:r>
              <a:rPr kumimoji="0" lang="de-DE" sz="1200" b="1" i="0" u="none" strike="noStrike" cap="none" normalizeH="0" dirty="0">
                <a:ln>
                  <a:noFill/>
                </a:ln>
                <a:effectLst/>
                <a:latin typeface="Arial" charset="0"/>
                <a:ea typeface="ＭＳ Ｐゴシック" pitchFamily="34" charset="-128"/>
              </a:rPr>
              <a:t>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7" name="Rounded Rectangle 16"/>
          <p:cNvSpPr/>
          <p:nvPr/>
        </p:nvSpPr>
        <p:spPr bwMode="auto">
          <a:xfrm>
            <a:off x="952774" y="2190151"/>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MSC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Mass Storage</a:t>
            </a:r>
            <a:endParaRPr kumimoji="0" lang="en-GB" sz="1200" b="1" i="0" u="none" strike="noStrike" cap="none" normalizeH="0" baseline="0" dirty="0">
              <a:ln>
                <a:noFill/>
              </a:ln>
              <a:effectLst/>
              <a:latin typeface="Arial" charset="0"/>
              <a:ea typeface="ＭＳ Ｐゴシック" pitchFamily="34" charset="-128"/>
            </a:endParaRPr>
          </a:p>
        </p:txBody>
      </p:sp>
      <p:sp>
        <p:nvSpPr>
          <p:cNvPr id="18" name="Rounded Rectangle 17"/>
          <p:cNvSpPr/>
          <p:nvPr/>
        </p:nvSpPr>
        <p:spPr bwMode="auto">
          <a:xfrm>
            <a:off x="3209120" y="1662996"/>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400" b="1" dirty="0">
                <a:latin typeface="Arial" charset="0"/>
                <a:ea typeface="ＭＳ Ｐゴシック" pitchFamily="34" charset="-128"/>
              </a:rPr>
              <a:t>CDC</a:t>
            </a:r>
          </a:p>
          <a:p>
            <a:pPr algn="ctr" fontAlgn="base">
              <a:spcBef>
                <a:spcPct val="0"/>
              </a:spcBef>
              <a:spcAft>
                <a:spcPct val="0"/>
              </a:spcAft>
            </a:pPr>
            <a:r>
              <a:rPr lang="de-DE" sz="1200" b="1" dirty="0">
                <a:latin typeface="Arial" charset="0"/>
                <a:ea typeface="ＭＳ Ｐゴシック" pitchFamily="34" charset="-128"/>
              </a:rPr>
              <a:t>Communication Device</a:t>
            </a:r>
            <a:endParaRPr lang="en-GB" sz="1200" b="1" dirty="0">
              <a:latin typeface="Arial" charset="0"/>
              <a:ea typeface="ＭＳ Ｐゴシック" pitchFamily="34" charset="-128"/>
            </a:endParaRPr>
          </a:p>
        </p:txBody>
      </p:sp>
      <p:sp>
        <p:nvSpPr>
          <p:cNvPr id="19" name="Rounded Rectangle 18"/>
          <p:cNvSpPr/>
          <p:nvPr/>
        </p:nvSpPr>
        <p:spPr bwMode="auto">
          <a:xfrm>
            <a:off x="3209120" y="2190151"/>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Custom</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Custom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2" name="Rectangle 1"/>
          <p:cNvSpPr/>
          <p:nvPr/>
        </p:nvSpPr>
        <p:spPr>
          <a:xfrm rot="19076952">
            <a:off x="1491802" y="1826319"/>
            <a:ext cx="395493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Deprecated</a:t>
            </a:r>
          </a:p>
        </p:txBody>
      </p:sp>
    </p:spTree>
    <p:extLst>
      <p:ext uri="{BB962C8B-B14F-4D97-AF65-F5344CB8AC3E}">
        <p14:creationId xmlns:p14="http://schemas.microsoft.com/office/powerpoint/2010/main" val="422274870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a:cxnSpLocks noChangeShapeType="1"/>
          </p:cNvCxnSpPr>
          <p:nvPr/>
        </p:nvCxnSpPr>
        <p:spPr bwMode="auto">
          <a:xfrm>
            <a:off x="2924175" y="2708920"/>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4" name="Text Box 4"/>
          <p:cNvSpPr txBox="1">
            <a:spLocks noChangeArrowheads="1"/>
          </p:cNvSpPr>
          <p:nvPr/>
        </p:nvSpPr>
        <p:spPr bwMode="auto">
          <a:xfrm>
            <a:off x="4561071" y="2448446"/>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cxnSp>
        <p:nvCxnSpPr>
          <p:cNvPr id="5" name="Straight Arrow Connector 4"/>
          <p:cNvCxnSpPr>
            <a:cxnSpLocks noChangeShapeType="1"/>
          </p:cNvCxnSpPr>
          <p:nvPr/>
        </p:nvCxnSpPr>
        <p:spPr bwMode="auto">
          <a:xfrm>
            <a:off x="2752359" y="3753486"/>
            <a:ext cx="1357677"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6" name="Picture 18" descr="MCBSTM32C Evaluation Boa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2314495"/>
            <a:ext cx="1634780" cy="157265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3645421" y="3859558"/>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9" name="Picture 23" descr="C:\Users\chrsei01\AppData\Local\Microsoft\Windows\Temporary Internet Files\Content.IE5\EVNNDZQA\MC900441328[1].png"/>
          <p:cNvPicPr>
            <a:picLocks noChangeAspect="1" noChangeArrowheads="1"/>
          </p:cNvPicPr>
          <p:nvPr/>
        </p:nvPicPr>
        <p:blipFill rotWithShape="1">
          <a:blip r:embed="rId3">
            <a:extLst>
              <a:ext uri="{28A0092B-C50C-407E-A947-70E740481C1C}">
                <a14:useLocalDpi xmlns:a14="http://schemas.microsoft.com/office/drawing/2010/main" val="0"/>
              </a:ext>
            </a:extLst>
          </a:blip>
          <a:srcRect t="15649" b="9547"/>
          <a:stretch/>
        </p:blipFill>
        <p:spPr bwMode="auto">
          <a:xfrm>
            <a:off x="4932040" y="2125980"/>
            <a:ext cx="2743200" cy="20520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373" b="38918"/>
          <a:stretch/>
        </p:blipFill>
        <p:spPr bwMode="auto">
          <a:xfrm>
            <a:off x="3442740" y="2462988"/>
            <a:ext cx="1057252" cy="459834"/>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a:cxnSpLocks noChangeShapeType="1"/>
          </p:cNvCxnSpPr>
          <p:nvPr/>
        </p:nvCxnSpPr>
        <p:spPr bwMode="auto">
          <a:xfrm flipV="1">
            <a:off x="4110036" y="3753486"/>
            <a:ext cx="0" cy="696829"/>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14" name="Straight Arrow Connector 13"/>
          <p:cNvCxnSpPr>
            <a:cxnSpLocks noChangeShapeType="1"/>
          </p:cNvCxnSpPr>
          <p:nvPr/>
        </p:nvCxnSpPr>
        <p:spPr bwMode="auto">
          <a:xfrm>
            <a:off x="2752360" y="4450315"/>
            <a:ext cx="1357677"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1026" name="Picture 2" descr="C:\Users\chrsei01\AppData\Local\Microsoft\Windows\Temporary Internet Files\Content.IE5\9BJHPTAG\MP900401859[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6440" y="4178031"/>
            <a:ext cx="1806704" cy="57989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bwMode="auto">
          <a:xfrm>
            <a:off x="2752360" y="2516102"/>
            <a:ext cx="523496" cy="69687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ＭＳ Ｐゴシック" pitchFamily="34" charset="-128"/>
            </a:endParaRP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52360" y="2500516"/>
            <a:ext cx="535352" cy="715700"/>
          </a:xfrm>
          <a:prstGeom prst="rect">
            <a:avLst/>
          </a:prstGeom>
        </p:spPr>
      </p:pic>
    </p:spTree>
    <p:extLst>
      <p:ext uri="{BB962C8B-B14F-4D97-AF65-F5344CB8AC3E}">
        <p14:creationId xmlns:p14="http://schemas.microsoft.com/office/powerpoint/2010/main" val="357944856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a:cxnSpLocks noChangeShapeType="1"/>
          </p:cNvCxnSpPr>
          <p:nvPr/>
        </p:nvCxnSpPr>
        <p:spPr bwMode="auto">
          <a:xfrm>
            <a:off x="2924175" y="1128832"/>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 name="Text Box 4"/>
          <p:cNvSpPr txBox="1">
            <a:spLocks noChangeArrowheads="1"/>
          </p:cNvSpPr>
          <p:nvPr/>
        </p:nvSpPr>
        <p:spPr bwMode="auto">
          <a:xfrm>
            <a:off x="4561071" y="868358"/>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cxnSp>
        <p:nvCxnSpPr>
          <p:cNvPr id="4" name="Straight Arrow Connector 3"/>
          <p:cNvCxnSpPr>
            <a:cxnSpLocks noChangeShapeType="1"/>
          </p:cNvCxnSpPr>
          <p:nvPr/>
        </p:nvCxnSpPr>
        <p:spPr bwMode="auto">
          <a:xfrm>
            <a:off x="2627784" y="2173397"/>
            <a:ext cx="2896716"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5" name="Picture 18" descr="MCBSTM32C Evaluation Boa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734407"/>
            <a:ext cx="1634780" cy="1572658"/>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p:cNvSpPr txBox="1">
            <a:spLocks noChangeArrowheads="1"/>
          </p:cNvSpPr>
          <p:nvPr/>
        </p:nvSpPr>
        <p:spPr bwMode="auto">
          <a:xfrm>
            <a:off x="4561071" y="2155416"/>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grpSp>
        <p:nvGrpSpPr>
          <p:cNvPr id="7" name="Group 6"/>
          <p:cNvGrpSpPr/>
          <p:nvPr/>
        </p:nvGrpSpPr>
        <p:grpSpPr>
          <a:xfrm>
            <a:off x="4932040" y="116632"/>
            <a:ext cx="2743200" cy="2743200"/>
            <a:chOff x="5440218" y="3715066"/>
            <a:chExt cx="2743200" cy="2743200"/>
          </a:xfrm>
        </p:grpSpPr>
        <p:pic>
          <p:nvPicPr>
            <p:cNvPr id="8" name="Picture 23" descr="C:\Users\chrsei01\AppData\Local\Microsoft\Windows\Temporary Internet Files\Content.IE5\EVNNDZQA\MC90044132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218" y="3715066"/>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4365104"/>
              <a:ext cx="1335422"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6373" b="38918"/>
          <a:stretch/>
        </p:blipFill>
        <p:spPr bwMode="auto">
          <a:xfrm>
            <a:off x="3442740" y="882900"/>
            <a:ext cx="1057252" cy="4598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1734" t="25865" r="7664" b="17498"/>
          <a:stretch/>
        </p:blipFill>
        <p:spPr bwMode="auto">
          <a:xfrm>
            <a:off x="2195736" y="1872727"/>
            <a:ext cx="215892" cy="80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11"/>
          <p:cNvSpPr/>
          <p:nvPr/>
        </p:nvSpPr>
        <p:spPr bwMode="auto">
          <a:xfrm>
            <a:off x="3298176" y="912808"/>
            <a:ext cx="144016" cy="72008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a:ln>
                <a:noFill/>
              </a:ln>
              <a:solidFill>
                <a:srgbClr val="000000"/>
              </a:solidFill>
              <a:effectLst/>
              <a:latin typeface="Arial" charset="0"/>
              <a:ea typeface="ＭＳ Ｐゴシック" pitchFamily="34" charset="-128"/>
            </a:endParaRPr>
          </a:p>
        </p:txBody>
      </p:sp>
      <p:sp>
        <p:nvSpPr>
          <p:cNvPr id="13" name="Text Box 4"/>
          <p:cNvSpPr txBox="1">
            <a:spLocks noChangeArrowheads="1"/>
          </p:cNvSpPr>
          <p:nvPr/>
        </p:nvSpPr>
        <p:spPr bwMode="auto">
          <a:xfrm>
            <a:off x="3387531" y="1457246"/>
            <a:ext cx="1040453"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Pushbuttons</a:t>
            </a:r>
            <a:endParaRPr lang="en-GB" sz="1100" dirty="0">
              <a:effectLst/>
              <a:latin typeface="Calibri"/>
              <a:ea typeface="Calibri"/>
              <a:cs typeface="Times New Roman"/>
            </a:endParaRPr>
          </a:p>
        </p:txBody>
      </p:sp>
      <p:sp>
        <p:nvSpPr>
          <p:cNvPr id="14" name="Text Box 4"/>
          <p:cNvSpPr txBox="1">
            <a:spLocks noChangeArrowheads="1"/>
          </p:cNvSpPr>
          <p:nvPr/>
        </p:nvSpPr>
        <p:spPr bwMode="auto">
          <a:xfrm>
            <a:off x="1331640" y="1772816"/>
            <a:ext cx="610974"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LEDs</a:t>
            </a:r>
            <a:endParaRPr lang="en-GB" sz="1100" dirty="0">
              <a:effectLst/>
              <a:latin typeface="Calibri"/>
              <a:ea typeface="Calibri"/>
              <a:cs typeface="Times New Roman"/>
            </a:endParaRPr>
          </a:p>
        </p:txBody>
      </p:sp>
      <p:pic>
        <p:nvPicPr>
          <p:cNvPr id="15" name="Picture 2" descr="File:SD Cards.sv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235" t="80101" r="47452" b="6743"/>
          <a:stretch/>
        </p:blipFill>
        <p:spPr bwMode="auto">
          <a:xfrm rot="16200000">
            <a:off x="2361812" y="2393571"/>
            <a:ext cx="265565" cy="18653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bwMode="auto">
          <a:xfrm>
            <a:off x="2415177" y="2376147"/>
            <a:ext cx="140418" cy="19311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a:ln>
                <a:noFill/>
              </a:ln>
              <a:solidFill>
                <a:srgbClr val="000000"/>
              </a:solidFill>
              <a:effectLst/>
              <a:latin typeface="Arial" charset="0"/>
              <a:ea typeface="ＭＳ Ｐゴシック" pitchFamily="34" charset="-128"/>
            </a:endParaRPr>
          </a:p>
        </p:txBody>
      </p:sp>
      <p:pic>
        <p:nvPicPr>
          <p:cNvPr id="17" name="Picture 2" descr="File:SD Cards.sv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6385" t="86075" r="51814" b="9588"/>
          <a:stretch/>
        </p:blipFill>
        <p:spPr bwMode="auto">
          <a:xfrm rot="16200000">
            <a:off x="2495291" y="2387937"/>
            <a:ext cx="76103" cy="42274"/>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4"/>
          <p:cNvSpPr txBox="1">
            <a:spLocks noChangeArrowheads="1"/>
          </p:cNvSpPr>
          <p:nvPr/>
        </p:nvSpPr>
        <p:spPr bwMode="auto">
          <a:xfrm>
            <a:off x="2573628" y="2348880"/>
            <a:ext cx="855861"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de-DE" sz="1100" b="1" i="1" dirty="0">
                <a:latin typeface="Arial"/>
                <a:ea typeface="Calibri"/>
                <a:cs typeface="Times New Roman"/>
              </a:rPr>
              <a:t>SD Card</a:t>
            </a:r>
            <a:endParaRPr lang="en-GB" sz="1100" dirty="0">
              <a:effectLst/>
              <a:latin typeface="Calibri"/>
              <a:ea typeface="Calibri"/>
              <a:cs typeface="Times New Roman"/>
            </a:endParaRPr>
          </a:p>
        </p:txBody>
      </p:sp>
      <p:pic>
        <p:nvPicPr>
          <p:cNvPr id="19"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r="69664" b="55692"/>
          <a:stretch/>
        </p:blipFill>
        <p:spPr bwMode="auto">
          <a:xfrm>
            <a:off x="6695388" y="764703"/>
            <a:ext cx="599934" cy="1131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783948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a:cxnSpLocks noChangeShapeType="1"/>
          </p:cNvCxnSpPr>
          <p:nvPr/>
        </p:nvCxnSpPr>
        <p:spPr bwMode="auto">
          <a:xfrm flipV="1">
            <a:off x="6228184" y="1403487"/>
            <a:ext cx="0" cy="1168784"/>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1" name="Straight Arrow Connector 20"/>
          <p:cNvCxnSpPr>
            <a:cxnSpLocks noChangeShapeType="1"/>
          </p:cNvCxnSpPr>
          <p:nvPr/>
        </p:nvCxnSpPr>
        <p:spPr bwMode="auto">
          <a:xfrm>
            <a:off x="2924175" y="2708920"/>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22" name="Text Box 4"/>
          <p:cNvSpPr txBox="1">
            <a:spLocks noChangeArrowheads="1"/>
          </p:cNvSpPr>
          <p:nvPr/>
        </p:nvSpPr>
        <p:spPr bwMode="auto">
          <a:xfrm>
            <a:off x="4561071" y="2448446"/>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25" name="Picture 23" descr="C:\Users\chrsei01\AppData\Local\Microsoft\Windows\Temporary Internet Files\Content.IE5\EVNNDZQA\MC9004413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69672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73" b="38918"/>
          <a:stretch/>
        </p:blipFill>
        <p:spPr bwMode="auto">
          <a:xfrm>
            <a:off x="3442740" y="2462988"/>
            <a:ext cx="1057252" cy="45983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200" y="2335232"/>
            <a:ext cx="1890414" cy="825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9" name="Straight Arrow Connector 28"/>
          <p:cNvCxnSpPr>
            <a:cxnSpLocks noChangeShapeType="1"/>
          </p:cNvCxnSpPr>
          <p:nvPr/>
        </p:nvCxnSpPr>
        <p:spPr bwMode="auto">
          <a:xfrm>
            <a:off x="1324324" y="2650560"/>
            <a:ext cx="1952414"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30" name="Straight Arrow Connector 29"/>
          <p:cNvCxnSpPr>
            <a:cxnSpLocks noChangeShapeType="1"/>
          </p:cNvCxnSpPr>
          <p:nvPr/>
        </p:nvCxnSpPr>
        <p:spPr bwMode="auto">
          <a:xfrm flipV="1">
            <a:off x="2701665" y="1412776"/>
            <a:ext cx="0" cy="162000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31" name="Straight Arrow Connector 30"/>
          <p:cNvCxnSpPr>
            <a:cxnSpLocks noChangeShapeType="1"/>
          </p:cNvCxnSpPr>
          <p:nvPr/>
        </p:nvCxnSpPr>
        <p:spPr bwMode="auto">
          <a:xfrm>
            <a:off x="2682720" y="1412776"/>
            <a:ext cx="3545464"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3" name="Text Box 4"/>
          <p:cNvSpPr txBox="1">
            <a:spLocks noChangeArrowheads="1"/>
          </p:cNvSpPr>
          <p:nvPr/>
        </p:nvSpPr>
        <p:spPr bwMode="auto">
          <a:xfrm>
            <a:off x="4110037" y="1384452"/>
            <a:ext cx="811029" cy="247650"/>
          </a:xfrm>
          <a:prstGeom prst="rect">
            <a:avLst/>
          </a:prstGeom>
          <a:noFill/>
          <a:ln>
            <a:noFill/>
          </a:ln>
          <a:extLst/>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RS232</a:t>
            </a:r>
            <a:endParaRPr lang="en-GB" sz="1100" dirty="0">
              <a:effectLst/>
              <a:latin typeface="Calibri"/>
              <a:ea typeface="Calibri"/>
              <a:cs typeface="Times New Roman"/>
            </a:endParaRPr>
          </a:p>
        </p:txBody>
      </p:sp>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2403081" y="1959689"/>
            <a:ext cx="596062" cy="326336"/>
          </a:xfrm>
          <a:prstGeom prst="rect">
            <a:avLst/>
          </a:prstGeom>
        </p:spPr>
      </p:pic>
      <p:pic>
        <p:nvPicPr>
          <p:cNvPr id="1026" name="Picture 2" descr="http://ds.arm.com/media/resources/devicedatabase_1/platform/keil/mcbstm32f400/MCBSTM32F200_F4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8666" y="2368878"/>
            <a:ext cx="2234873" cy="158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29078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a:cxnSpLocks noChangeShapeType="1"/>
          </p:cNvCxnSpPr>
          <p:nvPr/>
        </p:nvCxnSpPr>
        <p:spPr bwMode="auto">
          <a:xfrm flipV="1">
            <a:off x="6228184" y="1403487"/>
            <a:ext cx="0" cy="1168784"/>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1" name="Straight Arrow Connector 20"/>
          <p:cNvCxnSpPr>
            <a:cxnSpLocks noChangeShapeType="1"/>
          </p:cNvCxnSpPr>
          <p:nvPr/>
        </p:nvCxnSpPr>
        <p:spPr bwMode="auto">
          <a:xfrm>
            <a:off x="2924175" y="2708920"/>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22" name="Text Box 4"/>
          <p:cNvSpPr txBox="1">
            <a:spLocks noChangeArrowheads="1"/>
          </p:cNvSpPr>
          <p:nvPr/>
        </p:nvSpPr>
        <p:spPr bwMode="auto">
          <a:xfrm>
            <a:off x="4561071" y="2448446"/>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25" name="Picture 23" descr="C:\Users\chrsei01\AppData\Local\Microsoft\Windows\Temporary Internet Files\Content.IE5\EVNNDZQA\MC9004413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69672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73" b="38918"/>
          <a:stretch/>
        </p:blipFill>
        <p:spPr bwMode="auto">
          <a:xfrm>
            <a:off x="3442740" y="2462988"/>
            <a:ext cx="1057252" cy="459834"/>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a:cxnSpLocks noChangeShapeType="1"/>
          </p:cNvCxnSpPr>
          <p:nvPr/>
        </p:nvCxnSpPr>
        <p:spPr bwMode="auto">
          <a:xfrm>
            <a:off x="1324324" y="2650560"/>
            <a:ext cx="1952414"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30" name="Straight Arrow Connector 29"/>
          <p:cNvCxnSpPr>
            <a:cxnSpLocks noChangeShapeType="1"/>
          </p:cNvCxnSpPr>
          <p:nvPr/>
        </p:nvCxnSpPr>
        <p:spPr bwMode="auto">
          <a:xfrm flipV="1">
            <a:off x="2806333" y="1403487"/>
            <a:ext cx="0" cy="162000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31" name="Straight Arrow Connector 30"/>
          <p:cNvCxnSpPr>
            <a:cxnSpLocks noChangeShapeType="1"/>
          </p:cNvCxnSpPr>
          <p:nvPr/>
        </p:nvCxnSpPr>
        <p:spPr bwMode="auto">
          <a:xfrm>
            <a:off x="2806333" y="1412776"/>
            <a:ext cx="3421851"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3" name="Text Box 4"/>
          <p:cNvSpPr txBox="1">
            <a:spLocks noChangeArrowheads="1"/>
          </p:cNvSpPr>
          <p:nvPr/>
        </p:nvSpPr>
        <p:spPr bwMode="auto">
          <a:xfrm>
            <a:off x="2806333" y="1384452"/>
            <a:ext cx="3440796" cy="247650"/>
          </a:xfrm>
          <a:prstGeom prst="rect">
            <a:avLst/>
          </a:prstGeom>
          <a:noFill/>
          <a:ln>
            <a:noFill/>
          </a:ln>
          <a:extLst/>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USB to host PC</a:t>
            </a:r>
            <a:endParaRPr lang="en-GB" sz="1100" dirty="0">
              <a:effectLst/>
              <a:latin typeface="Calibri"/>
              <a:ea typeface="Calibri"/>
              <a:cs typeface="Times New Roman"/>
            </a:endParaRPr>
          </a:p>
        </p:txBody>
      </p:sp>
      <p:pic>
        <p:nvPicPr>
          <p:cNvPr id="1026" name="Picture 2" descr="http://ds.arm.com/media/resources/devicedatabase_1/platform/keil/mcbstm32f400/MCBSTM32F200_F4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8666" y="2368878"/>
            <a:ext cx="2234873" cy="1584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5"/>
          <a:srcRect b="59432"/>
          <a:stretch/>
        </p:blipFill>
        <p:spPr>
          <a:xfrm>
            <a:off x="5338688" y="2323481"/>
            <a:ext cx="1971494" cy="1177528"/>
          </a:xfrm>
          <a:prstGeom prst="rect">
            <a:avLst/>
          </a:prstGeom>
        </p:spPr>
      </p:pic>
    </p:spTree>
    <p:extLst>
      <p:ext uri="{BB962C8B-B14F-4D97-AF65-F5344CB8AC3E}">
        <p14:creationId xmlns:p14="http://schemas.microsoft.com/office/powerpoint/2010/main" val="110158011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a:cxnSpLocks noChangeShapeType="1"/>
          </p:cNvCxnSpPr>
          <p:nvPr/>
        </p:nvCxnSpPr>
        <p:spPr bwMode="auto">
          <a:xfrm flipV="1">
            <a:off x="6228184" y="1403487"/>
            <a:ext cx="0" cy="1168784"/>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1" name="Straight Arrow Connector 20"/>
          <p:cNvCxnSpPr>
            <a:cxnSpLocks noChangeShapeType="1"/>
          </p:cNvCxnSpPr>
          <p:nvPr/>
        </p:nvCxnSpPr>
        <p:spPr bwMode="auto">
          <a:xfrm>
            <a:off x="2924175" y="2708920"/>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22" name="Text Box 4"/>
          <p:cNvSpPr txBox="1">
            <a:spLocks noChangeArrowheads="1"/>
          </p:cNvSpPr>
          <p:nvPr/>
        </p:nvSpPr>
        <p:spPr bwMode="auto">
          <a:xfrm>
            <a:off x="4561071" y="2448446"/>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25" name="Picture 23" descr="C:\Users\chrsei01\AppData\Local\Microsoft\Windows\Temporary Internet Files\Content.IE5\EVNNDZQA\MC9004413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69672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73" b="38918"/>
          <a:stretch/>
        </p:blipFill>
        <p:spPr bwMode="auto">
          <a:xfrm>
            <a:off x="3442740" y="2462988"/>
            <a:ext cx="1057252" cy="459834"/>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a:cxnSpLocks noChangeShapeType="1"/>
          </p:cNvCxnSpPr>
          <p:nvPr/>
        </p:nvCxnSpPr>
        <p:spPr bwMode="auto">
          <a:xfrm>
            <a:off x="1324324" y="2650560"/>
            <a:ext cx="1952414"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30" name="Straight Arrow Connector 29"/>
          <p:cNvCxnSpPr>
            <a:cxnSpLocks noChangeShapeType="1"/>
          </p:cNvCxnSpPr>
          <p:nvPr/>
        </p:nvCxnSpPr>
        <p:spPr bwMode="auto">
          <a:xfrm flipV="1">
            <a:off x="2806333" y="1403487"/>
            <a:ext cx="0" cy="162000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31" name="Straight Arrow Connector 30"/>
          <p:cNvCxnSpPr>
            <a:cxnSpLocks noChangeShapeType="1"/>
          </p:cNvCxnSpPr>
          <p:nvPr/>
        </p:nvCxnSpPr>
        <p:spPr bwMode="auto">
          <a:xfrm>
            <a:off x="2806333" y="1412776"/>
            <a:ext cx="3421851"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3" name="Text Box 4"/>
          <p:cNvSpPr txBox="1">
            <a:spLocks noChangeArrowheads="1"/>
          </p:cNvSpPr>
          <p:nvPr/>
        </p:nvSpPr>
        <p:spPr bwMode="auto">
          <a:xfrm>
            <a:off x="2806333" y="1384452"/>
            <a:ext cx="3440796" cy="247650"/>
          </a:xfrm>
          <a:prstGeom prst="rect">
            <a:avLst/>
          </a:prstGeom>
          <a:noFill/>
          <a:ln>
            <a:noFill/>
          </a:ln>
          <a:extLst/>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USB to host PC</a:t>
            </a:r>
            <a:endParaRPr lang="en-GB" sz="1100" dirty="0">
              <a:effectLst/>
              <a:latin typeface="Calibri"/>
              <a:ea typeface="Calibri"/>
              <a:cs typeface="Times New Roman"/>
            </a:endParaRPr>
          </a:p>
        </p:txBody>
      </p:sp>
      <p:pic>
        <p:nvPicPr>
          <p:cNvPr id="1026" name="Picture 2" descr="http://ds.arm.com/media/resources/devicedatabase_1/platform/keil/mcbstm32f400/MCBSTM32F200_F4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8666" y="2368878"/>
            <a:ext cx="2234873" cy="15845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D6A0668-A0EB-42CA-B8B6-C5BA6369E5E0}"/>
              </a:ext>
            </a:extLst>
          </p:cNvPr>
          <p:cNvPicPr>
            <a:picLocks noChangeAspect="1"/>
          </p:cNvPicPr>
          <p:nvPr/>
        </p:nvPicPr>
        <p:blipFill>
          <a:blip r:embed="rId5"/>
          <a:stretch>
            <a:fillRect/>
          </a:stretch>
        </p:blipFill>
        <p:spPr>
          <a:xfrm>
            <a:off x="5326661" y="2316341"/>
            <a:ext cx="1981643" cy="1202100"/>
          </a:xfrm>
          <a:prstGeom prst="rect">
            <a:avLst/>
          </a:prstGeom>
        </p:spPr>
      </p:pic>
    </p:spTree>
    <p:extLst>
      <p:ext uri="{BB962C8B-B14F-4D97-AF65-F5344CB8AC3E}">
        <p14:creationId xmlns:p14="http://schemas.microsoft.com/office/powerpoint/2010/main" val="151851924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a:cxnSpLocks noChangeShapeType="1"/>
          </p:cNvCxnSpPr>
          <p:nvPr/>
        </p:nvCxnSpPr>
        <p:spPr bwMode="auto">
          <a:xfrm flipV="1">
            <a:off x="2555776" y="1734667"/>
            <a:ext cx="0" cy="974253"/>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1" name="Straight Arrow Connector 20"/>
          <p:cNvCxnSpPr>
            <a:cxnSpLocks noChangeShapeType="1"/>
          </p:cNvCxnSpPr>
          <p:nvPr/>
        </p:nvCxnSpPr>
        <p:spPr bwMode="auto">
          <a:xfrm>
            <a:off x="2633093" y="4779962"/>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22" name="Text Box 4"/>
          <p:cNvSpPr txBox="1">
            <a:spLocks noChangeArrowheads="1"/>
          </p:cNvSpPr>
          <p:nvPr/>
        </p:nvSpPr>
        <p:spPr bwMode="auto">
          <a:xfrm>
            <a:off x="4269989" y="4519488"/>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373" b="38918"/>
          <a:stretch/>
        </p:blipFill>
        <p:spPr bwMode="auto">
          <a:xfrm>
            <a:off x="3151658" y="4534030"/>
            <a:ext cx="1057252" cy="459834"/>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a:cxnSpLocks noChangeShapeType="1"/>
          </p:cNvCxnSpPr>
          <p:nvPr/>
        </p:nvCxnSpPr>
        <p:spPr bwMode="auto">
          <a:xfrm>
            <a:off x="1033242" y="4721602"/>
            <a:ext cx="1952414"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30" name="Straight Arrow Connector 29"/>
          <p:cNvCxnSpPr>
            <a:cxnSpLocks noChangeShapeType="1"/>
          </p:cNvCxnSpPr>
          <p:nvPr/>
        </p:nvCxnSpPr>
        <p:spPr bwMode="auto">
          <a:xfrm flipV="1">
            <a:off x="2410583" y="3483818"/>
            <a:ext cx="0" cy="162000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1026" name="Picture 2" descr="http://ds.arm.com/media/resources/devicedatabase_1/platform/keil/mcbstm32f400/MCBSTM32F200_F4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4439920"/>
            <a:ext cx="2234873" cy="15845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8" descr="MCBSTM32C Evaluation Boar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168266" y="2164043"/>
            <a:ext cx="1634780" cy="1572658"/>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4"/>
          <p:cNvSpPr txBox="1">
            <a:spLocks noChangeArrowheads="1"/>
          </p:cNvSpPr>
          <p:nvPr/>
        </p:nvSpPr>
        <p:spPr bwMode="auto">
          <a:xfrm>
            <a:off x="2397781" y="3987874"/>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cxnSp>
        <p:nvCxnSpPr>
          <p:cNvPr id="11" name="Straight Arrow Connector 10"/>
          <p:cNvCxnSpPr>
            <a:cxnSpLocks noChangeShapeType="1"/>
          </p:cNvCxnSpPr>
          <p:nvPr/>
        </p:nvCxnSpPr>
        <p:spPr bwMode="auto">
          <a:xfrm flipV="1">
            <a:off x="6101240" y="1725377"/>
            <a:ext cx="0" cy="2714543"/>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12" name="Straight Arrow Connector 11"/>
          <p:cNvCxnSpPr>
            <a:cxnSpLocks noChangeShapeType="1"/>
          </p:cNvCxnSpPr>
          <p:nvPr/>
        </p:nvCxnSpPr>
        <p:spPr bwMode="auto">
          <a:xfrm>
            <a:off x="2555776" y="1734666"/>
            <a:ext cx="3545464"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13" name="Text Box 4"/>
          <p:cNvSpPr txBox="1">
            <a:spLocks noChangeArrowheads="1"/>
          </p:cNvSpPr>
          <p:nvPr/>
        </p:nvSpPr>
        <p:spPr bwMode="auto">
          <a:xfrm>
            <a:off x="3983093" y="1706342"/>
            <a:ext cx="811029" cy="247650"/>
          </a:xfrm>
          <a:prstGeom prst="rect">
            <a:avLst/>
          </a:prstGeom>
          <a:noFill/>
          <a:ln>
            <a:noFill/>
          </a:ln>
          <a:extLst/>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RS232</a:t>
            </a:r>
            <a:endParaRPr lang="en-GB" sz="1100" dirty="0">
              <a:effectLst/>
              <a:latin typeface="Calibri"/>
              <a:ea typeface="Calibri"/>
              <a:cs typeface="Times New Roman"/>
            </a:endParaRPr>
          </a:p>
        </p:txBody>
      </p:sp>
      <p:pic>
        <p:nvPicPr>
          <p:cNvPr id="25" name="Picture 23" descr="C:\Users\chrsei01\AppData\Local\Microsoft\Windows\Temporary Internet Files\Content.IE5\EVNNDZQA\MC900441328[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0958" y="3767762"/>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38848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a:cxnSpLocks noChangeShapeType="1"/>
          </p:cNvCxnSpPr>
          <p:nvPr/>
        </p:nvCxnSpPr>
        <p:spPr bwMode="auto">
          <a:xfrm>
            <a:off x="2069138" y="2636912"/>
            <a:ext cx="3226762"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1" name="Straight Arrow Connector 20"/>
          <p:cNvCxnSpPr>
            <a:cxnSpLocks noChangeShapeType="1"/>
          </p:cNvCxnSpPr>
          <p:nvPr/>
        </p:nvCxnSpPr>
        <p:spPr bwMode="auto">
          <a:xfrm>
            <a:off x="2924175" y="3588786"/>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22" name="Text Box 4"/>
          <p:cNvSpPr txBox="1">
            <a:spLocks noChangeArrowheads="1"/>
          </p:cNvSpPr>
          <p:nvPr/>
        </p:nvSpPr>
        <p:spPr bwMode="auto">
          <a:xfrm>
            <a:off x="4561071" y="3328312"/>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25" name="Picture 23" descr="C:\Users\chrsei01\AppData\Local\Microsoft\Windows\Temporary Internet Files\Content.IE5\EVNNDZQA\MC900441328[1].png"/>
          <p:cNvPicPr>
            <a:picLocks noChangeAspect="1" noChangeArrowheads="1"/>
          </p:cNvPicPr>
          <p:nvPr/>
        </p:nvPicPr>
        <p:blipFill rotWithShape="1">
          <a:blip r:embed="rId2">
            <a:extLst>
              <a:ext uri="{28A0092B-C50C-407E-A947-70E740481C1C}">
                <a14:useLocalDpi xmlns:a14="http://schemas.microsoft.com/office/drawing/2010/main" val="0"/>
              </a:ext>
            </a:extLst>
          </a:blip>
          <a:srcRect t="15926" b="12328"/>
          <a:stretch/>
        </p:blipFill>
        <p:spPr bwMode="auto">
          <a:xfrm>
            <a:off x="4932040" y="2133600"/>
            <a:ext cx="2743200" cy="196813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73" b="38918"/>
          <a:stretch/>
        </p:blipFill>
        <p:spPr bwMode="auto">
          <a:xfrm>
            <a:off x="3442740" y="3342854"/>
            <a:ext cx="1057252" cy="459834"/>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a:cxnSpLocks noChangeShapeType="1"/>
          </p:cNvCxnSpPr>
          <p:nvPr/>
        </p:nvCxnSpPr>
        <p:spPr bwMode="auto">
          <a:xfrm flipV="1">
            <a:off x="2069138" y="2617700"/>
            <a:ext cx="0" cy="687038"/>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3" name="Text Box 4"/>
          <p:cNvSpPr txBox="1">
            <a:spLocks noChangeArrowheads="1"/>
          </p:cNvSpPr>
          <p:nvPr/>
        </p:nvSpPr>
        <p:spPr bwMode="auto">
          <a:xfrm>
            <a:off x="3565851" y="2374315"/>
            <a:ext cx="811029" cy="247650"/>
          </a:xfrm>
          <a:prstGeom prst="rect">
            <a:avLst/>
          </a:prstGeom>
          <a:noFill/>
          <a:ln>
            <a:noFill/>
          </a:ln>
          <a:extLst/>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2640" y="2563021"/>
            <a:ext cx="7620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 Box 4"/>
          <p:cNvSpPr txBox="1">
            <a:spLocks noChangeArrowheads="1"/>
          </p:cNvSpPr>
          <p:nvPr/>
        </p:nvSpPr>
        <p:spPr bwMode="auto">
          <a:xfrm>
            <a:off x="1708087" y="4382522"/>
            <a:ext cx="847689" cy="247650"/>
          </a:xfrm>
          <a:prstGeom prst="rect">
            <a:avLst/>
          </a:prstGeom>
          <a:noFill/>
          <a:ln>
            <a:noFill/>
          </a:ln>
          <a:extLst/>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Joysti</a:t>
            </a:r>
            <a:r>
              <a:rPr lang="en-GB" sz="1100" b="1" i="1" dirty="0">
                <a:latin typeface="Arial"/>
                <a:ea typeface="Calibri"/>
                <a:cs typeface="Times New Roman"/>
              </a:rPr>
              <a:t>ck</a:t>
            </a:r>
            <a:endParaRPr lang="en-GB" sz="1100" dirty="0">
              <a:effectLst/>
              <a:latin typeface="Calibri"/>
              <a:ea typeface="Calibri"/>
              <a:cs typeface="Times New Roman"/>
            </a:endParaRPr>
          </a:p>
        </p:txBody>
      </p:sp>
      <p:pic>
        <p:nvPicPr>
          <p:cNvPr id="17" name="Picture 16" descr="http://ds.arm.com/media/resources/devicedatabase_2/platform/keil/mcb1800/mcb1800_large.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4324" y="2846667"/>
            <a:ext cx="2223893" cy="1584524"/>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p:cNvSpPr/>
          <p:nvPr/>
        </p:nvSpPr>
        <p:spPr bwMode="auto">
          <a:xfrm>
            <a:off x="2051720" y="4211079"/>
            <a:ext cx="174260" cy="22011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a:ln>
                <a:noFill/>
              </a:ln>
              <a:solidFill>
                <a:srgbClr val="000000"/>
              </a:solidFill>
              <a:effectLst/>
              <a:latin typeface="Arial" charset="0"/>
              <a:ea typeface="ＭＳ Ｐゴシック" pitchFamily="34" charset="-128"/>
            </a:endParaRPr>
          </a:p>
        </p:txBody>
      </p:sp>
    </p:spTree>
    <p:extLst>
      <p:ext uri="{BB962C8B-B14F-4D97-AF65-F5344CB8AC3E}">
        <p14:creationId xmlns:p14="http://schemas.microsoft.com/office/powerpoint/2010/main" val="47278435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a:cxnSpLocks noChangeShapeType="1"/>
          </p:cNvCxnSpPr>
          <p:nvPr/>
        </p:nvCxnSpPr>
        <p:spPr bwMode="auto">
          <a:xfrm>
            <a:off x="2512606" y="2689166"/>
            <a:ext cx="3226762"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19" name="Straight Arrow Connector 18"/>
          <p:cNvCxnSpPr>
            <a:cxnSpLocks noChangeShapeType="1"/>
          </p:cNvCxnSpPr>
          <p:nvPr/>
        </p:nvCxnSpPr>
        <p:spPr bwMode="auto">
          <a:xfrm flipV="1">
            <a:off x="2512606" y="2674219"/>
            <a:ext cx="0" cy="1042813"/>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15" name="Straight Arrow Connector 14"/>
          <p:cNvCxnSpPr>
            <a:cxnSpLocks noChangeShapeType="1"/>
          </p:cNvCxnSpPr>
          <p:nvPr/>
        </p:nvCxnSpPr>
        <p:spPr bwMode="auto">
          <a:xfrm>
            <a:off x="2069138" y="2401134"/>
            <a:ext cx="3226762"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1" name="Straight Arrow Connector 20"/>
          <p:cNvCxnSpPr>
            <a:cxnSpLocks noChangeShapeType="1"/>
          </p:cNvCxnSpPr>
          <p:nvPr/>
        </p:nvCxnSpPr>
        <p:spPr bwMode="auto">
          <a:xfrm>
            <a:off x="2924175" y="3588786"/>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22" name="Text Box 4"/>
          <p:cNvSpPr txBox="1">
            <a:spLocks noChangeArrowheads="1"/>
          </p:cNvSpPr>
          <p:nvPr/>
        </p:nvSpPr>
        <p:spPr bwMode="auto">
          <a:xfrm>
            <a:off x="4561071" y="3328312"/>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25" name="Picture 23" descr="C:\Users\chrsei01\AppData\Local\Microsoft\Windows\Temporary Internet Files\Content.IE5\EVNNDZQA\MC900441328[1].png"/>
          <p:cNvPicPr>
            <a:picLocks noChangeAspect="1" noChangeArrowheads="1"/>
          </p:cNvPicPr>
          <p:nvPr/>
        </p:nvPicPr>
        <p:blipFill rotWithShape="1">
          <a:blip r:embed="rId2">
            <a:extLst>
              <a:ext uri="{28A0092B-C50C-407E-A947-70E740481C1C}">
                <a14:useLocalDpi xmlns:a14="http://schemas.microsoft.com/office/drawing/2010/main" val="0"/>
              </a:ext>
            </a:extLst>
          </a:blip>
          <a:srcRect t="15926" b="12328"/>
          <a:stretch/>
        </p:blipFill>
        <p:spPr bwMode="auto">
          <a:xfrm>
            <a:off x="4932040" y="2133600"/>
            <a:ext cx="2743200" cy="196813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73" b="38918"/>
          <a:stretch/>
        </p:blipFill>
        <p:spPr bwMode="auto">
          <a:xfrm>
            <a:off x="3442740" y="3342854"/>
            <a:ext cx="1057252" cy="459834"/>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a:cxnSpLocks noChangeShapeType="1"/>
          </p:cNvCxnSpPr>
          <p:nvPr/>
        </p:nvCxnSpPr>
        <p:spPr bwMode="auto">
          <a:xfrm flipV="1">
            <a:off x="2069138" y="2386187"/>
            <a:ext cx="0" cy="1042813"/>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3" name="Text Box 4"/>
          <p:cNvSpPr txBox="1">
            <a:spLocks noChangeArrowheads="1"/>
          </p:cNvSpPr>
          <p:nvPr/>
        </p:nvSpPr>
        <p:spPr bwMode="auto">
          <a:xfrm>
            <a:off x="3565851" y="2138537"/>
            <a:ext cx="811029" cy="247650"/>
          </a:xfrm>
          <a:prstGeom prst="rect">
            <a:avLst/>
          </a:prstGeom>
          <a:noFill/>
          <a:ln>
            <a:noFill/>
          </a:ln>
          <a:extLst/>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17" name="Picture 16" descr="http://ds.arm.com/media/resources/devicedatabase_2/platform/keil/mcb1800/mcb1800_large.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4324" y="2846667"/>
            <a:ext cx="2223893" cy="1584524"/>
          </a:xfrm>
          <a:prstGeom prst="rect">
            <a:avLst/>
          </a:prstGeom>
          <a:noFill/>
          <a:extLst>
            <a:ext uri="{909E8E84-426E-40DD-AFC4-6F175D3DCCD1}">
              <a14:hiddenFill xmlns:a14="http://schemas.microsoft.com/office/drawing/2010/main">
                <a:solidFill>
                  <a:srgbClr val="FFFFFF"/>
                </a:solidFill>
              </a14:hiddenFill>
            </a:ext>
          </a:extLst>
        </p:spPr>
      </p:pic>
      <p:sp>
        <p:nvSpPr>
          <p:cNvPr id="20" name="Text Box 4"/>
          <p:cNvSpPr txBox="1">
            <a:spLocks noChangeArrowheads="1"/>
          </p:cNvSpPr>
          <p:nvPr/>
        </p:nvSpPr>
        <p:spPr bwMode="auto">
          <a:xfrm>
            <a:off x="3565851" y="2426569"/>
            <a:ext cx="811029" cy="247650"/>
          </a:xfrm>
          <a:prstGeom prst="rect">
            <a:avLst/>
          </a:prstGeom>
          <a:noFill/>
          <a:ln>
            <a:noFill/>
          </a:ln>
          <a:extLst/>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Ethernet</a:t>
            </a:r>
            <a:endParaRPr lang="en-GB" sz="1100" dirty="0">
              <a:effectLst/>
              <a:latin typeface="Calibri"/>
              <a:ea typeface="Calibri"/>
              <a:cs typeface="Times New Roman"/>
            </a:endParaRPr>
          </a:p>
        </p:txBody>
      </p:sp>
    </p:spTree>
    <p:extLst>
      <p:ext uri="{BB962C8B-B14F-4D97-AF65-F5344CB8AC3E}">
        <p14:creationId xmlns:p14="http://schemas.microsoft.com/office/powerpoint/2010/main" val="20727277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a:cxnSpLocks noChangeShapeType="1"/>
          </p:cNvCxnSpPr>
          <p:nvPr/>
        </p:nvCxnSpPr>
        <p:spPr bwMode="auto">
          <a:xfrm>
            <a:off x="2309272" y="2278171"/>
            <a:ext cx="2986628"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1" name="Straight Arrow Connector 20"/>
          <p:cNvCxnSpPr>
            <a:cxnSpLocks noChangeShapeType="1"/>
          </p:cNvCxnSpPr>
          <p:nvPr/>
        </p:nvCxnSpPr>
        <p:spPr bwMode="auto">
          <a:xfrm>
            <a:off x="2924175" y="3588786"/>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22" name="Text Box 4"/>
          <p:cNvSpPr txBox="1">
            <a:spLocks noChangeArrowheads="1"/>
          </p:cNvSpPr>
          <p:nvPr/>
        </p:nvSpPr>
        <p:spPr bwMode="auto">
          <a:xfrm>
            <a:off x="4561071" y="3328312"/>
            <a:ext cx="514985" cy="247650"/>
          </a:xfrm>
          <a:prstGeom prst="rect">
            <a:avLst/>
          </a:prstGeom>
          <a:noFill/>
          <a:ln>
            <a:noFill/>
          </a:ln>
          <a:extLst/>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25" name="Picture 23" descr="C:\Users\chrsei01\AppData\Local\Microsoft\Windows\Temporary Internet Files\Content.IE5\EVNNDZQA\MC9004413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696720"/>
            <a:ext cx="2743200"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a:cxnSpLocks noChangeShapeType="1"/>
          </p:cNvCxnSpPr>
          <p:nvPr/>
        </p:nvCxnSpPr>
        <p:spPr bwMode="auto">
          <a:xfrm flipV="1">
            <a:off x="2309272" y="2263224"/>
            <a:ext cx="0" cy="687038"/>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3" name="Text Box 4"/>
          <p:cNvSpPr txBox="1">
            <a:spLocks noChangeArrowheads="1"/>
          </p:cNvSpPr>
          <p:nvPr/>
        </p:nvSpPr>
        <p:spPr bwMode="auto">
          <a:xfrm>
            <a:off x="3565851" y="2015574"/>
            <a:ext cx="811029" cy="247650"/>
          </a:xfrm>
          <a:prstGeom prst="rect">
            <a:avLst/>
          </a:prstGeom>
          <a:noFill/>
          <a:ln>
            <a:noFill/>
          </a:ln>
          <a:extLst/>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17" name="Picture 16" descr="http://ds.arm.com/media/resources/devicedatabase_2/platform/keil/mcb1800/mcb1800_large.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4324" y="2846667"/>
            <a:ext cx="2223893" cy="158452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6373" b="38918"/>
          <a:stretch/>
        </p:blipFill>
        <p:spPr bwMode="auto">
          <a:xfrm>
            <a:off x="3442740" y="3342854"/>
            <a:ext cx="1057252" cy="459834"/>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nvSpPr>
        <p:spPr bwMode="auto">
          <a:xfrm>
            <a:off x="2752980" y="3166825"/>
            <a:ext cx="378859" cy="318943"/>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a:ln>
                <a:noFill/>
              </a:ln>
              <a:solidFill>
                <a:srgbClr val="000000"/>
              </a:solidFill>
              <a:effectLst/>
              <a:latin typeface="Arial" charset="0"/>
              <a:ea typeface="ＭＳ Ｐゴシック" pitchFamily="34" charset="-128"/>
            </a:endParaRPr>
          </a:p>
        </p:txBody>
      </p:sp>
      <p:sp>
        <p:nvSpPr>
          <p:cNvPr id="19" name="Text Box 4"/>
          <p:cNvSpPr txBox="1">
            <a:spLocks noChangeArrowheads="1"/>
          </p:cNvSpPr>
          <p:nvPr/>
        </p:nvSpPr>
        <p:spPr bwMode="auto">
          <a:xfrm>
            <a:off x="2518564" y="2898656"/>
            <a:ext cx="847689" cy="247650"/>
          </a:xfrm>
          <a:prstGeom prst="rect">
            <a:avLst/>
          </a:prstGeom>
          <a:solidFill>
            <a:srgbClr val="FFFFFF">
              <a:alpha val="50196"/>
            </a:srgbClr>
          </a:solidFill>
          <a:ln>
            <a:noFill/>
          </a:ln>
          <a:extLst/>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Speaker</a:t>
            </a:r>
            <a:endParaRPr lang="en-GB" sz="1100" dirty="0">
              <a:effectLst/>
              <a:latin typeface="Calibri"/>
              <a:ea typeface="Calibri"/>
              <a:cs typeface="Times New Roman"/>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37532" y="2564904"/>
            <a:ext cx="944684" cy="756945"/>
          </a:xfrm>
          <a:prstGeom prst="rect">
            <a:avLst/>
          </a:prstGeom>
        </p:spPr>
      </p:pic>
    </p:spTree>
    <p:extLst>
      <p:ext uri="{BB962C8B-B14F-4D97-AF65-F5344CB8AC3E}">
        <p14:creationId xmlns:p14="http://schemas.microsoft.com/office/powerpoint/2010/main" val="51159280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3568" y="2348920"/>
            <a:ext cx="3600000" cy="720000"/>
          </a:xfrm>
          <a:prstGeom prst="rect">
            <a:avLst/>
          </a:prstGeom>
          <a:solidFill>
            <a:srgbClr val="00B1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latin typeface="Gill Sans MT" panose="020B0502020104020203" pitchFamily="34" charset="0"/>
              </a:rPr>
              <a:t>File System</a:t>
            </a:r>
          </a:p>
        </p:txBody>
      </p:sp>
      <p:sp>
        <p:nvSpPr>
          <p:cNvPr id="6" name="Rectangle 5"/>
          <p:cNvSpPr/>
          <p:nvPr/>
        </p:nvSpPr>
        <p:spPr>
          <a:xfrm>
            <a:off x="683568" y="5245060"/>
            <a:ext cx="3600000" cy="720000"/>
          </a:xfrm>
          <a:prstGeom prst="rect">
            <a:avLst/>
          </a:prstGeom>
          <a:solidFill>
            <a:srgbClr val="0095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latin typeface="Gill Sans MT" panose="020B0502020104020203" pitchFamily="34" charset="0"/>
              </a:rPr>
              <a:t>CMSIS-Driver USB Host</a:t>
            </a:r>
          </a:p>
        </p:txBody>
      </p:sp>
      <p:sp>
        <p:nvSpPr>
          <p:cNvPr id="10" name="Rectangle 9"/>
          <p:cNvSpPr/>
          <p:nvPr/>
        </p:nvSpPr>
        <p:spPr>
          <a:xfrm>
            <a:off x="680120" y="4277329"/>
            <a:ext cx="3600000" cy="720000"/>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latin typeface="Gill Sans MT" panose="020B0502020104020203" pitchFamily="34" charset="0"/>
              </a:rPr>
              <a:t>USB Host</a:t>
            </a:r>
            <a:endParaRPr lang="en-US" sz="2200" dirty="0">
              <a:latin typeface="Gill Sans MT" panose="020B0502020104020203" pitchFamily="34" charset="0"/>
            </a:endParaRPr>
          </a:p>
        </p:txBody>
      </p:sp>
      <p:sp>
        <p:nvSpPr>
          <p:cNvPr id="11" name="Rectangle 10"/>
          <p:cNvSpPr/>
          <p:nvPr/>
        </p:nvSpPr>
        <p:spPr>
          <a:xfrm>
            <a:off x="683568" y="3318203"/>
            <a:ext cx="3600000" cy="720000"/>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latin typeface="Gill Sans MT" panose="020B0502020104020203" pitchFamily="34" charset="0"/>
              </a:rPr>
              <a:t>USB Host MSC Driver</a:t>
            </a:r>
            <a:endParaRPr lang="en-US" sz="2200" dirty="0">
              <a:latin typeface="Gill Sans MT" panose="020B0502020104020203" pitchFamily="34" charset="0"/>
            </a:endParaRPr>
          </a:p>
        </p:txBody>
      </p:sp>
      <p:sp>
        <p:nvSpPr>
          <p:cNvPr id="13" name="TextBox 12"/>
          <p:cNvSpPr txBox="1"/>
          <p:nvPr/>
        </p:nvSpPr>
        <p:spPr>
          <a:xfrm>
            <a:off x="4283568" y="2555030"/>
            <a:ext cx="2376264" cy="30777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File I/O functions</a:t>
            </a:r>
          </a:p>
        </p:txBody>
      </p:sp>
      <p:sp>
        <p:nvSpPr>
          <p:cNvPr id="14" name="TextBox 13"/>
          <p:cNvSpPr txBox="1"/>
          <p:nvPr/>
        </p:nvSpPr>
        <p:spPr>
          <a:xfrm>
            <a:off x="4283568" y="3524314"/>
            <a:ext cx="2736304" cy="307777"/>
          </a:xfrm>
          <a:prstGeom prst="rect">
            <a:avLst/>
          </a:prstGeom>
          <a:noFill/>
        </p:spPr>
        <p:txBody>
          <a:bodyPr wrap="square" rtlCol="0">
            <a:spAutoFit/>
          </a:bodyPr>
          <a:lstStyle/>
          <a:p>
            <a:r>
              <a:rPr lang="en-US" sz="1400" b="1" dirty="0" err="1">
                <a:latin typeface="Courier New" panose="02070309020205020404" pitchFamily="49" charset="0"/>
                <a:cs typeface="Courier New" panose="02070309020205020404" pitchFamily="49" charset="0"/>
              </a:rPr>
              <a:t>USBH_MSC_GetDeviceStatus</a:t>
            </a:r>
            <a:endParaRPr lang="en-US" sz="1400" b="1" dirty="0">
              <a:latin typeface="Courier New" panose="02070309020205020404" pitchFamily="49" charset="0"/>
              <a:cs typeface="Courier New" panose="02070309020205020404" pitchFamily="49" charset="0"/>
            </a:endParaRPr>
          </a:p>
        </p:txBody>
      </p:sp>
      <p:sp>
        <p:nvSpPr>
          <p:cNvPr id="15" name="TextBox 14"/>
          <p:cNvSpPr txBox="1"/>
          <p:nvPr/>
        </p:nvSpPr>
        <p:spPr>
          <a:xfrm>
            <a:off x="4283568" y="4375719"/>
            <a:ext cx="2736304" cy="523220"/>
          </a:xfrm>
          <a:prstGeom prst="rect">
            <a:avLst/>
          </a:prstGeom>
          <a:noFill/>
        </p:spPr>
        <p:txBody>
          <a:bodyPr wrap="square" rtlCol="0">
            <a:spAutoFit/>
          </a:bodyPr>
          <a:lstStyle/>
          <a:p>
            <a:r>
              <a:rPr lang="en-US" sz="1400" b="1" dirty="0" err="1">
                <a:latin typeface="Courier New" panose="02070309020205020404" pitchFamily="49" charset="0"/>
                <a:cs typeface="Courier New" panose="02070309020205020404" pitchFamily="49" charset="0"/>
              </a:rPr>
              <a:t>USBH_Initialize</a:t>
            </a:r>
            <a:endParaRPr lang="en-US" sz="1400" b="1" dirty="0">
              <a:latin typeface="Courier New" panose="02070309020205020404" pitchFamily="49" charset="0"/>
              <a:cs typeface="Courier New" panose="02070309020205020404" pitchFamily="49" charset="0"/>
            </a:endParaRPr>
          </a:p>
          <a:p>
            <a:r>
              <a:rPr lang="en-US" sz="1400" b="1" dirty="0" err="1">
                <a:latin typeface="Courier New" panose="02070309020205020404" pitchFamily="49" charset="0"/>
                <a:cs typeface="Courier New" panose="02070309020205020404" pitchFamily="49" charset="0"/>
              </a:rPr>
              <a:t>USBH_Uninitialize</a:t>
            </a:r>
            <a:endParaRPr lang="en-US" sz="1400" b="1" dirty="0">
              <a:latin typeface="Courier New" panose="02070309020205020404" pitchFamily="49" charset="0"/>
              <a:cs typeface="Courier New" panose="02070309020205020404" pitchFamily="49" charset="0"/>
            </a:endParaRPr>
          </a:p>
        </p:txBody>
      </p:sp>
      <p:cxnSp>
        <p:nvCxnSpPr>
          <p:cNvPr id="17" name="Straight Arrow Connector 16"/>
          <p:cNvCxnSpPr>
            <a:stCxn id="11" idx="0"/>
            <a:endCxn id="5" idx="2"/>
          </p:cNvCxnSpPr>
          <p:nvPr/>
        </p:nvCxnSpPr>
        <p:spPr bwMode="auto">
          <a:xfrm flipV="1">
            <a:off x="2483568" y="3068920"/>
            <a:ext cx="0" cy="249283"/>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19" name="Straight Arrow Connector 18"/>
          <p:cNvCxnSpPr>
            <a:stCxn id="11" idx="2"/>
            <a:endCxn id="10" idx="0"/>
          </p:cNvCxnSpPr>
          <p:nvPr/>
        </p:nvCxnSpPr>
        <p:spPr bwMode="auto">
          <a:xfrm flipH="1">
            <a:off x="2480120" y="4038203"/>
            <a:ext cx="3448" cy="239126"/>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23" name="Straight Arrow Connector 22"/>
          <p:cNvCxnSpPr>
            <a:stCxn id="10" idx="2"/>
            <a:endCxn id="6" idx="0"/>
          </p:cNvCxnSpPr>
          <p:nvPr/>
        </p:nvCxnSpPr>
        <p:spPr bwMode="auto">
          <a:xfrm>
            <a:off x="2480120" y="4997329"/>
            <a:ext cx="3448" cy="247731"/>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spTree>
    <p:extLst>
      <p:ext uri="{BB962C8B-B14F-4D97-AF65-F5344CB8AC3E}">
        <p14:creationId xmlns:p14="http://schemas.microsoft.com/office/powerpoint/2010/main" val="22765196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545592" y="1022579"/>
            <a:ext cx="6546687" cy="1830357"/>
          </a:xfrm>
          <a:prstGeom prst="roundRect">
            <a:avLst>
              <a:gd name="adj" fmla="val 7630"/>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800" b="1" i="0" u="none" strike="noStrike" cap="none" normalizeH="0" baseline="0" dirty="0">
                <a:ln>
                  <a:noFill/>
                </a:ln>
                <a:solidFill>
                  <a:srgbClr val="000000"/>
                </a:solidFill>
                <a:effectLst/>
                <a:latin typeface="Arial" charset="0"/>
                <a:ea typeface="ＭＳ Ｐゴシック" pitchFamily="34" charset="-128"/>
              </a:rPr>
              <a:t>USB Device Component</a:t>
            </a:r>
            <a:endParaRPr kumimoji="0" lang="en-GB" sz="2800" b="1" i="0" u="none" strike="noStrike" cap="none" normalizeH="0" baseline="0" dirty="0">
              <a:ln>
                <a:noFill/>
              </a:ln>
              <a:solidFill>
                <a:srgbClr val="000000"/>
              </a:solidFill>
              <a:effectLst/>
              <a:latin typeface="Arial" charset="0"/>
              <a:ea typeface="ＭＳ Ｐゴシック" pitchFamily="34" charset="-128"/>
            </a:endParaRPr>
          </a:p>
        </p:txBody>
      </p:sp>
      <p:sp>
        <p:nvSpPr>
          <p:cNvPr id="23" name="Rounded Rectangle 22"/>
          <p:cNvSpPr/>
          <p:nvPr/>
        </p:nvSpPr>
        <p:spPr bwMode="auto">
          <a:xfrm>
            <a:off x="664556" y="1558107"/>
            <a:ext cx="4788000" cy="1188000"/>
          </a:xfrm>
          <a:prstGeom prst="roundRect">
            <a:avLst>
              <a:gd name="adj" fmla="val 11220"/>
            </a:avLst>
          </a:prstGeom>
          <a:solidFill>
            <a:schemeClr val="bg1">
              <a:lumMod val="85000"/>
            </a:schemeClr>
          </a:solidFill>
          <a:ln w="9525" cap="flat" cmpd="sng" algn="ctr">
            <a:noFill/>
            <a:prstDash val="solid"/>
            <a:round/>
            <a:headEnd type="none" w="med" len="med"/>
            <a:tailEnd type="none" w="med" len="med"/>
          </a:ln>
          <a:effectLst/>
        </p:spPr>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Class</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31" name="Rounded Rectangle 30"/>
          <p:cNvSpPr/>
          <p:nvPr/>
        </p:nvSpPr>
        <p:spPr bwMode="auto">
          <a:xfrm>
            <a:off x="545593" y="2961024"/>
            <a:ext cx="6546686" cy="684000"/>
          </a:xfrm>
          <a:prstGeom prst="roundRect">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de-DE" sz="500" b="1" dirty="0">
              <a:solidFill>
                <a:schemeClr val="bg1"/>
              </a:solidFill>
              <a:latin typeface="Arial" charset="0"/>
              <a:ea typeface="ＭＳ Ｐゴシック"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bg1"/>
                </a:solidFill>
                <a:effectLst/>
                <a:latin typeface="Arial" charset="0"/>
                <a:ea typeface="ＭＳ Ｐゴシック" pitchFamily="34" charset="-128"/>
              </a:rPr>
              <a:t>Driver</a:t>
            </a:r>
            <a:endParaRPr kumimoji="0" lang="en-GB" sz="1400" b="1" i="0" u="none" strike="noStrike" cap="none" normalizeH="0" baseline="0" dirty="0">
              <a:ln>
                <a:noFill/>
              </a:ln>
              <a:solidFill>
                <a:schemeClr val="bg1"/>
              </a:solidFill>
              <a:effectLst/>
              <a:latin typeface="Arial" charset="0"/>
              <a:ea typeface="ＭＳ Ｐゴシック" pitchFamily="34" charset="-128"/>
            </a:endParaRPr>
          </a:p>
        </p:txBody>
      </p:sp>
      <p:sp>
        <p:nvSpPr>
          <p:cNvPr id="17" name="Rounded Rectangle 16"/>
          <p:cNvSpPr/>
          <p:nvPr/>
        </p:nvSpPr>
        <p:spPr bwMode="auto">
          <a:xfrm>
            <a:off x="5546152" y="1558107"/>
            <a:ext cx="1440000" cy="1188000"/>
          </a:xfrm>
          <a:prstGeom prst="roundRect">
            <a:avLst>
              <a:gd name="adj" fmla="val 11220"/>
            </a:avLst>
          </a:prstGeom>
          <a:solidFill>
            <a:schemeClr val="bg1">
              <a:lumMod val="85000"/>
            </a:schemeClr>
          </a:solidFill>
          <a:ln w="9525" cap="flat" cmpd="sng" algn="ctr">
            <a:noFill/>
            <a:prstDash val="solid"/>
            <a:round/>
            <a:headEnd type="none" w="med" len="med"/>
            <a:tailEnd type="none" w="med" len="med"/>
          </a:ln>
          <a:effectLst/>
        </p:spPr>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18" name="Rounded Rectangle 17"/>
          <p:cNvSpPr/>
          <p:nvPr/>
        </p:nvSpPr>
        <p:spPr bwMode="auto">
          <a:xfrm>
            <a:off x="5637467" y="1640129"/>
            <a:ext cx="1260000" cy="468000"/>
          </a:xfrm>
          <a:prstGeom prst="roundRect">
            <a:avLst>
              <a:gd name="adj" fmla="val 17985"/>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b="1" i="0" u="none" strike="noStrike" cap="none" normalizeH="0" baseline="0" dirty="0">
                <a:ln>
                  <a:noFill/>
                </a:ln>
                <a:solidFill>
                  <a:schemeClr val="bg1"/>
                </a:solidFill>
                <a:effectLst/>
                <a:latin typeface="Arial" charset="0"/>
                <a:ea typeface="ＭＳ Ｐゴシック" pitchFamily="34" charset="-128"/>
              </a:rPr>
              <a:t>CORE</a:t>
            </a:r>
          </a:p>
        </p:txBody>
      </p:sp>
      <p:sp>
        <p:nvSpPr>
          <p:cNvPr id="19" name="Rounded Rectangle 18"/>
          <p:cNvSpPr/>
          <p:nvPr/>
        </p:nvSpPr>
        <p:spPr bwMode="auto">
          <a:xfrm>
            <a:off x="5636152" y="2190151"/>
            <a:ext cx="1260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USB Device</a:t>
            </a:r>
            <a:endParaRPr kumimoji="0" lang="en-GB" sz="1400" b="1" i="0" u="none" strike="noStrike" cap="none" normalizeH="0" baseline="0" dirty="0">
              <a:ln>
                <a:noFill/>
              </a:ln>
              <a:effectLst/>
              <a:latin typeface="Arial" charset="0"/>
              <a:ea typeface="ＭＳ Ｐゴシック" pitchFamily="34" charset="-128"/>
            </a:endParaRPr>
          </a:p>
        </p:txBody>
      </p:sp>
      <p:sp>
        <p:nvSpPr>
          <p:cNvPr id="20" name="Rounded Rectangle 19"/>
          <p:cNvSpPr/>
          <p:nvPr/>
        </p:nvSpPr>
        <p:spPr bwMode="auto">
          <a:xfrm>
            <a:off x="952774" y="3069024"/>
            <a:ext cx="6033378" cy="468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0" tIns="0" rIns="0" bIns="0" numCol="7"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USBD</a:t>
            </a:r>
            <a:endParaRPr kumimoji="0" lang="en-GB" sz="1600" b="1" i="0" u="none" strike="noStrike" cap="none" normalizeH="0" baseline="0" dirty="0">
              <a:ln>
                <a:noFill/>
              </a:ln>
              <a:solidFill>
                <a:schemeClr val="bg1"/>
              </a:solidFill>
              <a:effectLst/>
              <a:latin typeface="Arial" charset="0"/>
              <a:ea typeface="ＭＳ Ｐゴシック" pitchFamily="34" charset="-128"/>
            </a:endParaRPr>
          </a:p>
        </p:txBody>
      </p:sp>
      <p:sp>
        <p:nvSpPr>
          <p:cNvPr id="25" name="Rounded Rectangle 24"/>
          <p:cNvSpPr/>
          <p:nvPr/>
        </p:nvSpPr>
        <p:spPr bwMode="auto">
          <a:xfrm>
            <a:off x="1916362" y="3195024"/>
            <a:ext cx="1350000"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High-Speed</a:t>
            </a:r>
            <a:endParaRPr kumimoji="0" lang="en-GB" sz="1200" b="1" i="0" u="none" strike="noStrike" cap="none" normalizeH="0" baseline="0" dirty="0">
              <a:ln>
                <a:noFill/>
              </a:ln>
              <a:effectLst/>
              <a:latin typeface="Arial" charset="0"/>
              <a:ea typeface="ＭＳ Ｐゴシック" pitchFamily="34" charset="-128"/>
            </a:endParaRPr>
          </a:p>
        </p:txBody>
      </p:sp>
      <p:sp>
        <p:nvSpPr>
          <p:cNvPr id="26" name="Rounded Rectangle 25"/>
          <p:cNvSpPr/>
          <p:nvPr/>
        </p:nvSpPr>
        <p:spPr bwMode="auto">
          <a:xfrm>
            <a:off x="3436709" y="3195024"/>
            <a:ext cx="1351315"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Full-Speed</a:t>
            </a:r>
            <a:endParaRPr kumimoji="0" lang="en-GB" sz="1200" b="1" i="0" u="none" strike="noStrike" cap="none" normalizeH="0" baseline="0" dirty="0">
              <a:ln>
                <a:noFill/>
              </a:ln>
              <a:effectLst/>
              <a:latin typeface="Arial" charset="0"/>
              <a:ea typeface="ＭＳ Ｐゴシック" pitchFamily="34" charset="-128"/>
            </a:endParaRPr>
          </a:p>
        </p:txBody>
      </p:sp>
      <p:sp>
        <p:nvSpPr>
          <p:cNvPr id="21" name="Rounded Rectangle 20"/>
          <p:cNvSpPr/>
          <p:nvPr/>
        </p:nvSpPr>
        <p:spPr bwMode="auto">
          <a:xfrm>
            <a:off x="936557" y="1640129"/>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HID</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Human</a:t>
            </a:r>
            <a:r>
              <a:rPr kumimoji="0" lang="de-DE" sz="1200" b="1" i="0" u="none" strike="noStrike" cap="none" normalizeH="0" dirty="0">
                <a:ln>
                  <a:noFill/>
                </a:ln>
                <a:effectLst/>
                <a:latin typeface="Arial" charset="0"/>
                <a:ea typeface="ＭＳ Ｐゴシック" pitchFamily="34" charset="-128"/>
              </a:rPr>
              <a:t> Interface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24" name="Rounded Rectangle 23"/>
          <p:cNvSpPr/>
          <p:nvPr/>
        </p:nvSpPr>
        <p:spPr bwMode="auto">
          <a:xfrm>
            <a:off x="3192903" y="1640129"/>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400" b="1" dirty="0">
                <a:latin typeface="Arial" charset="0"/>
                <a:ea typeface="ＭＳ Ｐゴシック" pitchFamily="34" charset="-128"/>
              </a:rPr>
              <a:t>CDC</a:t>
            </a:r>
          </a:p>
          <a:p>
            <a:pPr algn="ctr" fontAlgn="base">
              <a:spcBef>
                <a:spcPct val="0"/>
              </a:spcBef>
              <a:spcAft>
                <a:spcPct val="0"/>
              </a:spcAft>
            </a:pPr>
            <a:r>
              <a:rPr lang="de-DE" sz="1200" b="1" dirty="0">
                <a:latin typeface="Arial" charset="0"/>
                <a:ea typeface="ＭＳ Ｐゴシック" pitchFamily="34" charset="-128"/>
              </a:rPr>
              <a:t>Communication Device</a:t>
            </a:r>
            <a:endParaRPr lang="en-GB" sz="1200" b="1" dirty="0">
              <a:latin typeface="Arial" charset="0"/>
              <a:ea typeface="ＭＳ Ｐゴシック" pitchFamily="34" charset="-128"/>
            </a:endParaRPr>
          </a:p>
        </p:txBody>
      </p:sp>
      <p:sp>
        <p:nvSpPr>
          <p:cNvPr id="27" name="Rounded Rectangle 26"/>
          <p:cNvSpPr/>
          <p:nvPr/>
        </p:nvSpPr>
        <p:spPr bwMode="auto">
          <a:xfrm>
            <a:off x="936557" y="2190151"/>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400" b="1" dirty="0">
                <a:latin typeface="Arial" charset="0"/>
                <a:ea typeface="ＭＳ Ｐゴシック" pitchFamily="34" charset="-128"/>
              </a:rPr>
              <a:t>MSC</a:t>
            </a:r>
          </a:p>
          <a:p>
            <a:pPr algn="ctr" fontAlgn="base">
              <a:spcBef>
                <a:spcPct val="0"/>
              </a:spcBef>
              <a:spcAft>
                <a:spcPct val="0"/>
              </a:spcAft>
            </a:pPr>
            <a:r>
              <a:rPr lang="de-DE" sz="1200" b="1" dirty="0">
                <a:latin typeface="Arial" charset="0"/>
                <a:ea typeface="ＭＳ Ｐゴシック" pitchFamily="34" charset="-128"/>
              </a:rPr>
              <a:t>Mass Storage</a:t>
            </a:r>
            <a:endParaRPr lang="en-GB" sz="1200" b="1" dirty="0">
              <a:latin typeface="Arial" charset="0"/>
              <a:ea typeface="ＭＳ Ｐゴシック" pitchFamily="34" charset="-128"/>
            </a:endParaRPr>
          </a:p>
        </p:txBody>
      </p:sp>
      <p:sp>
        <p:nvSpPr>
          <p:cNvPr id="28" name="Rounded Rectangle 27"/>
          <p:cNvSpPr/>
          <p:nvPr/>
        </p:nvSpPr>
        <p:spPr bwMode="auto">
          <a:xfrm>
            <a:off x="2450165" y="2190151"/>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ADC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Audio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29" name="Rounded Rectangle 28"/>
          <p:cNvSpPr/>
          <p:nvPr/>
        </p:nvSpPr>
        <p:spPr bwMode="auto">
          <a:xfrm>
            <a:off x="3948903" y="2190151"/>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Custom</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Custom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6" name="Rectangle 15"/>
          <p:cNvSpPr/>
          <p:nvPr/>
        </p:nvSpPr>
        <p:spPr>
          <a:xfrm rot="19076952">
            <a:off x="1491802" y="1826319"/>
            <a:ext cx="395493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Deprecated</a:t>
            </a:r>
          </a:p>
        </p:txBody>
      </p:sp>
    </p:spTree>
    <p:extLst>
      <p:ext uri="{BB962C8B-B14F-4D97-AF65-F5344CB8AC3E}">
        <p14:creationId xmlns:p14="http://schemas.microsoft.com/office/powerpoint/2010/main" val="408886265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8517" y="3429000"/>
            <a:ext cx="2520000" cy="720000"/>
          </a:xfrm>
          <a:prstGeom prst="rect">
            <a:avLst/>
          </a:prstGeom>
          <a:solidFill>
            <a:srgbClr val="00B1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latin typeface="Gill Sans MT" panose="020B0502020104020203" pitchFamily="34" charset="0"/>
              </a:rPr>
              <a:t>File System</a:t>
            </a:r>
          </a:p>
        </p:txBody>
      </p:sp>
      <p:sp>
        <p:nvSpPr>
          <p:cNvPr id="6" name="Rectangle 5"/>
          <p:cNvSpPr/>
          <p:nvPr/>
        </p:nvSpPr>
        <p:spPr>
          <a:xfrm>
            <a:off x="688517" y="4508999"/>
            <a:ext cx="2520000" cy="720000"/>
          </a:xfrm>
          <a:prstGeom prst="rect">
            <a:avLst/>
          </a:prstGeom>
          <a:solidFill>
            <a:srgbClr val="0095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latin typeface="Gill Sans MT" panose="020B0502020104020203" pitchFamily="34" charset="0"/>
              </a:rPr>
              <a:t>User Application</a:t>
            </a:r>
          </a:p>
        </p:txBody>
      </p:sp>
      <p:sp>
        <p:nvSpPr>
          <p:cNvPr id="10" name="Rectangle 9"/>
          <p:cNvSpPr/>
          <p:nvPr/>
        </p:nvSpPr>
        <p:spPr>
          <a:xfrm>
            <a:off x="3563888" y="2348920"/>
            <a:ext cx="2520000" cy="720000"/>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latin typeface="Gill Sans MT" panose="020B0502020104020203" pitchFamily="34" charset="0"/>
              </a:rPr>
              <a:t>USB Device</a:t>
            </a:r>
            <a:endParaRPr lang="en-US" sz="2200" dirty="0">
              <a:latin typeface="Gill Sans MT" panose="020B0502020104020203" pitchFamily="34" charset="0"/>
            </a:endParaRPr>
          </a:p>
        </p:txBody>
      </p:sp>
      <p:cxnSp>
        <p:nvCxnSpPr>
          <p:cNvPr id="17" name="Straight Arrow Connector 16"/>
          <p:cNvCxnSpPr>
            <a:stCxn id="6" idx="0"/>
            <a:endCxn id="5" idx="2"/>
          </p:cNvCxnSpPr>
          <p:nvPr/>
        </p:nvCxnSpPr>
        <p:spPr bwMode="auto">
          <a:xfrm flipV="1">
            <a:off x="1948517" y="4149000"/>
            <a:ext cx="0" cy="359999"/>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pic>
        <p:nvPicPr>
          <p:cNvPr id="26" name="Picture 23" descr="C:\Users\chrsei01\AppData\Local\Microsoft\Windows\Temporary Internet Files\Content.IE5\EVNNDZQA\MC900441328[1].png"/>
          <p:cNvPicPr>
            <a:picLocks noChangeAspect="1" noChangeArrowheads="1"/>
          </p:cNvPicPr>
          <p:nvPr/>
        </p:nvPicPr>
        <p:blipFill rotWithShape="1">
          <a:blip r:embed="rId2">
            <a:extLst>
              <a:ext uri="{28A0092B-C50C-407E-A947-70E740481C1C}">
                <a14:useLocalDpi xmlns:a14="http://schemas.microsoft.com/office/drawing/2010/main" val="0"/>
              </a:ext>
            </a:extLst>
          </a:blip>
          <a:srcRect t="16425" b="13178"/>
          <a:stretch/>
        </p:blipFill>
        <p:spPr bwMode="auto">
          <a:xfrm>
            <a:off x="6149280" y="1787856"/>
            <a:ext cx="2743200" cy="1931159"/>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0" idx="3"/>
          </p:cNvCxnSpPr>
          <p:nvPr/>
        </p:nvCxnSpPr>
        <p:spPr bwMode="auto">
          <a:xfrm>
            <a:off x="6083888" y="2708920"/>
            <a:ext cx="373581" cy="0"/>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091" r="66656" b="44728"/>
          <a:stretch/>
        </p:blipFill>
        <p:spPr bwMode="auto">
          <a:xfrm>
            <a:off x="6556962" y="1979596"/>
            <a:ext cx="1927835" cy="1152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ectangle 31"/>
          <p:cNvSpPr/>
          <p:nvPr/>
        </p:nvSpPr>
        <p:spPr>
          <a:xfrm>
            <a:off x="683568" y="2348920"/>
            <a:ext cx="2520000" cy="720000"/>
          </a:xfrm>
          <a:prstGeom prst="rect">
            <a:avLst/>
          </a:prstGeom>
          <a:solidFill>
            <a:srgbClr val="8080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latin typeface="Gill Sans MT" panose="020B0502020104020203" pitchFamily="34" charset="0"/>
              </a:rPr>
              <a:t>Storage Media</a:t>
            </a:r>
          </a:p>
        </p:txBody>
      </p:sp>
      <p:cxnSp>
        <p:nvCxnSpPr>
          <p:cNvPr id="34" name="Straight Arrow Connector 33"/>
          <p:cNvCxnSpPr>
            <a:stCxn id="32" idx="3"/>
            <a:endCxn id="10" idx="1"/>
          </p:cNvCxnSpPr>
          <p:nvPr/>
        </p:nvCxnSpPr>
        <p:spPr bwMode="auto">
          <a:xfrm>
            <a:off x="3203568" y="2708920"/>
            <a:ext cx="360320" cy="0"/>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38" name="Straight Arrow Connector 37"/>
          <p:cNvCxnSpPr>
            <a:endCxn id="32" idx="2"/>
          </p:cNvCxnSpPr>
          <p:nvPr/>
        </p:nvCxnSpPr>
        <p:spPr bwMode="auto">
          <a:xfrm flipV="1">
            <a:off x="1943568" y="3068920"/>
            <a:ext cx="0" cy="360000"/>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spTree>
    <p:extLst>
      <p:ext uri="{BB962C8B-B14F-4D97-AF65-F5344CB8AC3E}">
        <p14:creationId xmlns:p14="http://schemas.microsoft.com/office/powerpoint/2010/main" val="13251640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539688" y="1022579"/>
            <a:ext cx="6372000" cy="4176000"/>
          </a:xfrm>
          <a:prstGeom prst="roundRect">
            <a:avLst>
              <a:gd name="adj" fmla="val 4587"/>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800" b="1" i="0" u="none" strike="noStrike" cap="none" normalizeH="0" baseline="0" dirty="0">
                <a:ln>
                  <a:noFill/>
                </a:ln>
                <a:solidFill>
                  <a:srgbClr val="000000"/>
                </a:solidFill>
                <a:effectLst/>
                <a:latin typeface="Arial" charset="0"/>
                <a:ea typeface="ＭＳ Ｐゴシック" pitchFamily="34" charset="-128"/>
              </a:rPr>
              <a:t>USB Middleware</a:t>
            </a:r>
            <a:endParaRPr kumimoji="0" lang="en-GB" sz="2800" b="1" i="0" u="none" strike="noStrike" cap="none" normalizeH="0" baseline="0" dirty="0">
              <a:ln>
                <a:noFill/>
              </a:ln>
              <a:solidFill>
                <a:srgbClr val="000000"/>
              </a:solidFill>
              <a:effectLst/>
              <a:latin typeface="Arial" charset="0"/>
              <a:ea typeface="ＭＳ Ｐゴシック" pitchFamily="34" charset="-128"/>
            </a:endParaRPr>
          </a:p>
        </p:txBody>
      </p:sp>
      <p:sp>
        <p:nvSpPr>
          <p:cNvPr id="23" name="Rounded Rectangle 22"/>
          <p:cNvSpPr/>
          <p:nvPr/>
        </p:nvSpPr>
        <p:spPr bwMode="auto">
          <a:xfrm>
            <a:off x="637992" y="2612145"/>
            <a:ext cx="4608000" cy="1476032"/>
          </a:xfrm>
          <a:prstGeom prst="roundRect">
            <a:avLst>
              <a:gd name="adj" fmla="val 9362"/>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USB Device Classes</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12" name="Rounded Rectangle 11"/>
          <p:cNvSpPr/>
          <p:nvPr/>
        </p:nvSpPr>
        <p:spPr bwMode="auto">
          <a:xfrm>
            <a:off x="718288" y="2990930"/>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HID</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a:ln>
                  <a:noFill/>
                </a:ln>
                <a:effectLst/>
                <a:latin typeface="Arial" charset="0"/>
                <a:ea typeface="ＭＳ Ｐゴシック" pitchFamily="34" charset="-128"/>
              </a:rPr>
              <a:t>Human</a:t>
            </a:r>
            <a:r>
              <a:rPr kumimoji="0" lang="de-DE" sz="1200" b="1" i="0" u="none" strike="noStrike" cap="none" normalizeH="0">
                <a:ln>
                  <a:noFill/>
                </a:ln>
                <a:effectLst/>
                <a:latin typeface="Arial" charset="0"/>
                <a:ea typeface="ＭＳ Ｐゴシック" pitchFamily="34" charset="-128"/>
              </a:rPr>
              <a:t> Interface </a:t>
            </a:r>
            <a:r>
              <a:rPr kumimoji="0" lang="de-DE" sz="1200" b="1" i="0" u="none" strike="noStrike" cap="none" normalizeH="0" dirty="0">
                <a:ln>
                  <a:noFill/>
                </a:ln>
                <a:effectLst/>
                <a:latin typeface="Arial" charset="0"/>
                <a:ea typeface="ＭＳ Ｐゴシック" pitchFamily="34" charset="-128"/>
              </a:rPr>
              <a:t>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4" name="Rounded Rectangle 13"/>
          <p:cNvSpPr/>
          <p:nvPr/>
        </p:nvSpPr>
        <p:spPr bwMode="auto">
          <a:xfrm>
            <a:off x="2974634" y="2990930"/>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MSC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Mass Storage</a:t>
            </a:r>
            <a:endParaRPr kumimoji="0" lang="en-GB" sz="1200" b="1" i="0" u="none" strike="noStrike" cap="none" normalizeH="0" baseline="0" dirty="0">
              <a:ln>
                <a:noFill/>
              </a:ln>
              <a:effectLst/>
              <a:latin typeface="Arial" charset="0"/>
              <a:ea typeface="ＭＳ Ｐゴシック" pitchFamily="34" charset="-128"/>
            </a:endParaRPr>
          </a:p>
        </p:txBody>
      </p:sp>
      <p:sp>
        <p:nvSpPr>
          <p:cNvPr id="15" name="Rounded Rectangle 14"/>
          <p:cNvSpPr/>
          <p:nvPr/>
        </p:nvSpPr>
        <p:spPr bwMode="auto">
          <a:xfrm>
            <a:off x="717519" y="3540952"/>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CDC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Communication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6" name="Rounded Rectangle 15"/>
          <p:cNvSpPr/>
          <p:nvPr/>
        </p:nvSpPr>
        <p:spPr bwMode="auto">
          <a:xfrm>
            <a:off x="2974634" y="3540952"/>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ADC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Audio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7" name="Rounded Rectangle 16"/>
          <p:cNvSpPr/>
          <p:nvPr/>
        </p:nvSpPr>
        <p:spPr bwMode="auto">
          <a:xfrm>
            <a:off x="5364088" y="1558107"/>
            <a:ext cx="1440000" cy="2530070"/>
          </a:xfrm>
          <a:prstGeom prst="roundRect">
            <a:avLst>
              <a:gd name="adj" fmla="val 11220"/>
            </a:avLst>
          </a:prstGeom>
          <a:solidFill>
            <a:schemeClr val="bg1">
              <a:lumMod val="85000"/>
            </a:schemeClr>
          </a:solidFill>
          <a:ln w="9525" cap="flat" cmpd="sng" algn="ctr">
            <a:noFill/>
            <a:prstDash val="solid"/>
            <a:round/>
            <a:headEnd type="none" w="med" len="med"/>
            <a:tailEnd type="none" w="med" len="med"/>
          </a:ln>
          <a:effectLst/>
        </p:spPr>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18" name="Rounded Rectangle 17"/>
          <p:cNvSpPr/>
          <p:nvPr/>
        </p:nvSpPr>
        <p:spPr bwMode="auto">
          <a:xfrm>
            <a:off x="5454088" y="1640128"/>
            <a:ext cx="1260000" cy="1260000"/>
          </a:xfrm>
          <a:prstGeom prst="roundRect">
            <a:avLst>
              <a:gd name="adj" fmla="val 10728"/>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b="1" i="0" u="none" strike="noStrike" cap="none" normalizeH="0" baseline="0" dirty="0">
                <a:ln>
                  <a:noFill/>
                </a:ln>
                <a:solidFill>
                  <a:schemeClr val="bg1"/>
                </a:solidFill>
                <a:effectLst/>
                <a:latin typeface="Arial" charset="0"/>
                <a:ea typeface="ＭＳ Ｐゴシック" pitchFamily="34" charset="-128"/>
              </a:rPr>
              <a:t>USB CORE</a:t>
            </a:r>
          </a:p>
        </p:txBody>
      </p:sp>
      <p:sp>
        <p:nvSpPr>
          <p:cNvPr id="19" name="Rounded Rectangle 18"/>
          <p:cNvSpPr/>
          <p:nvPr/>
        </p:nvSpPr>
        <p:spPr bwMode="auto">
          <a:xfrm>
            <a:off x="5454088" y="2990930"/>
            <a:ext cx="1260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USB Host</a:t>
            </a:r>
            <a:endParaRPr kumimoji="0" lang="en-GB" sz="1400" b="1" i="0" u="none" strike="noStrike" cap="none" normalizeH="0" baseline="0" dirty="0">
              <a:ln>
                <a:noFill/>
              </a:ln>
              <a:effectLst/>
              <a:latin typeface="Arial" charset="0"/>
              <a:ea typeface="ＭＳ Ｐゴシック" pitchFamily="34" charset="-128"/>
            </a:endParaRPr>
          </a:p>
        </p:txBody>
      </p:sp>
      <p:sp>
        <p:nvSpPr>
          <p:cNvPr id="28" name="Rounded Rectangle 27"/>
          <p:cNvSpPr/>
          <p:nvPr/>
        </p:nvSpPr>
        <p:spPr bwMode="auto">
          <a:xfrm>
            <a:off x="637992" y="1558107"/>
            <a:ext cx="4608000" cy="936000"/>
          </a:xfrm>
          <a:prstGeom prst="roundRect">
            <a:avLst>
              <a:gd name="adj" fmla="val 15224"/>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USB Host Classes</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29" name="Rounded Rectangle 28"/>
          <p:cNvSpPr/>
          <p:nvPr/>
        </p:nvSpPr>
        <p:spPr bwMode="auto">
          <a:xfrm>
            <a:off x="718288" y="1936891"/>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HID</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a:ln>
                  <a:noFill/>
                </a:ln>
                <a:effectLst/>
                <a:latin typeface="Arial" charset="0"/>
                <a:ea typeface="ＭＳ Ｐゴシック" pitchFamily="34" charset="-128"/>
              </a:rPr>
              <a:t>Human</a:t>
            </a:r>
            <a:r>
              <a:rPr kumimoji="0" lang="de-DE" sz="1200" b="1" i="0" u="none" strike="noStrike" cap="none" normalizeH="0">
                <a:ln>
                  <a:noFill/>
                </a:ln>
                <a:effectLst/>
                <a:latin typeface="Arial" charset="0"/>
                <a:ea typeface="ＭＳ Ｐゴシック" pitchFamily="34" charset="-128"/>
              </a:rPr>
              <a:t> Interface </a:t>
            </a:r>
            <a:r>
              <a:rPr kumimoji="0" lang="de-DE" sz="1200" b="1" i="0" u="none" strike="noStrike" cap="none" normalizeH="0" dirty="0">
                <a:ln>
                  <a:noFill/>
                </a:ln>
                <a:effectLst/>
                <a:latin typeface="Arial" charset="0"/>
                <a:ea typeface="ＭＳ Ｐゴシック" pitchFamily="34" charset="-128"/>
              </a:rPr>
              <a:t>Device</a:t>
            </a:r>
            <a:endParaRPr kumimoji="0" lang="en-GB" sz="1200" b="1" i="0" u="none" strike="noStrike" cap="none" normalizeH="0" baseline="0" dirty="0">
              <a:ln>
                <a:noFill/>
              </a:ln>
              <a:effectLst/>
              <a:latin typeface="Arial" charset="0"/>
              <a:ea typeface="ＭＳ Ｐゴシック" pitchFamily="34" charset="-128"/>
            </a:endParaRPr>
          </a:p>
        </p:txBody>
      </p:sp>
      <p:sp>
        <p:nvSpPr>
          <p:cNvPr id="30" name="Rounded Rectangle 29"/>
          <p:cNvSpPr/>
          <p:nvPr/>
        </p:nvSpPr>
        <p:spPr bwMode="auto">
          <a:xfrm>
            <a:off x="2974634" y="1936891"/>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MSC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Mass Storage</a:t>
            </a:r>
            <a:endParaRPr kumimoji="0" lang="en-GB" sz="1200" b="1" i="0" u="none" strike="noStrike" cap="none" normalizeH="0" baseline="0" dirty="0">
              <a:ln>
                <a:noFill/>
              </a:ln>
              <a:effectLst/>
              <a:latin typeface="Arial" charset="0"/>
              <a:ea typeface="ＭＳ Ｐゴシック" pitchFamily="34" charset="-128"/>
            </a:endParaRPr>
          </a:p>
        </p:txBody>
      </p:sp>
      <p:sp>
        <p:nvSpPr>
          <p:cNvPr id="32" name="Rounded Rectangle 31"/>
          <p:cNvSpPr/>
          <p:nvPr/>
        </p:nvSpPr>
        <p:spPr bwMode="auto">
          <a:xfrm>
            <a:off x="5454088" y="3540952"/>
            <a:ext cx="1260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USB Device</a:t>
            </a:r>
            <a:endParaRPr kumimoji="0" lang="en-GB" sz="1400" b="1" i="0" u="none" strike="noStrike" cap="none" normalizeH="0" baseline="0" dirty="0">
              <a:ln>
                <a:noFill/>
              </a:ln>
              <a:effectLst/>
              <a:latin typeface="Arial" charset="0"/>
              <a:ea typeface="ＭＳ Ｐゴシック" pitchFamily="34" charset="-128"/>
            </a:endParaRPr>
          </a:p>
        </p:txBody>
      </p:sp>
      <p:sp>
        <p:nvSpPr>
          <p:cNvPr id="33" name="Rounded Rectangle 32"/>
          <p:cNvSpPr/>
          <p:nvPr/>
        </p:nvSpPr>
        <p:spPr bwMode="auto">
          <a:xfrm>
            <a:off x="637992" y="4203152"/>
            <a:ext cx="6166096" cy="882032"/>
          </a:xfrm>
          <a:prstGeom prst="roundRect">
            <a:avLst>
              <a:gd name="adj" fmla="val 9362"/>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Driver</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20" name="Rounded Rectangle 19"/>
          <p:cNvSpPr/>
          <p:nvPr/>
        </p:nvSpPr>
        <p:spPr bwMode="auto">
          <a:xfrm>
            <a:off x="718288" y="4509120"/>
            <a:ext cx="5995800" cy="468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0" tIns="0" rIns="0" bIns="0" numCol="7"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USB</a:t>
            </a:r>
            <a:endParaRPr kumimoji="0" lang="en-GB" sz="1600" b="1" i="0" u="none" strike="noStrike" cap="none" normalizeH="0" baseline="0" dirty="0">
              <a:ln>
                <a:noFill/>
              </a:ln>
              <a:solidFill>
                <a:schemeClr val="bg1"/>
              </a:solidFill>
              <a:effectLst/>
              <a:latin typeface="Arial" charset="0"/>
              <a:ea typeface="ＭＳ Ｐゴシック" pitchFamily="34" charset="-128"/>
            </a:endParaRPr>
          </a:p>
        </p:txBody>
      </p:sp>
      <p:sp>
        <p:nvSpPr>
          <p:cNvPr id="25" name="Rounded Rectangle 24"/>
          <p:cNvSpPr/>
          <p:nvPr/>
        </p:nvSpPr>
        <p:spPr bwMode="auto">
          <a:xfrm>
            <a:off x="1681876" y="4635120"/>
            <a:ext cx="1350000"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High-Speed</a:t>
            </a:r>
            <a:endParaRPr kumimoji="0" lang="en-GB" sz="1200" b="1" i="0" u="none" strike="noStrike" cap="none" normalizeH="0" baseline="0" dirty="0">
              <a:ln>
                <a:noFill/>
              </a:ln>
              <a:effectLst/>
              <a:latin typeface="Arial" charset="0"/>
              <a:ea typeface="ＭＳ Ｐゴシック" pitchFamily="34" charset="-128"/>
            </a:endParaRPr>
          </a:p>
        </p:txBody>
      </p:sp>
      <p:sp>
        <p:nvSpPr>
          <p:cNvPr id="26" name="Rounded Rectangle 25"/>
          <p:cNvSpPr/>
          <p:nvPr/>
        </p:nvSpPr>
        <p:spPr bwMode="auto">
          <a:xfrm>
            <a:off x="3202223" y="4635120"/>
            <a:ext cx="1351315"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Full-Speed</a:t>
            </a:r>
            <a:endParaRPr kumimoji="0" lang="en-GB" sz="1200" b="1" i="0" u="none" strike="noStrike" cap="none" normalizeH="0" baseline="0" dirty="0">
              <a:ln>
                <a:noFill/>
              </a:ln>
              <a:effectLst/>
              <a:latin typeface="Arial" charset="0"/>
              <a:ea typeface="ＭＳ Ｐゴシック" pitchFamily="34" charset="-128"/>
            </a:endParaRPr>
          </a:p>
        </p:txBody>
      </p:sp>
      <p:sp>
        <p:nvSpPr>
          <p:cNvPr id="21" name="Rectangle 20"/>
          <p:cNvSpPr/>
          <p:nvPr/>
        </p:nvSpPr>
        <p:spPr>
          <a:xfrm rot="19076952">
            <a:off x="1491802" y="1826319"/>
            <a:ext cx="395493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Deprecated</a:t>
            </a:r>
          </a:p>
        </p:txBody>
      </p:sp>
    </p:spTree>
    <p:extLst>
      <p:ext uri="{BB962C8B-B14F-4D97-AF65-F5344CB8AC3E}">
        <p14:creationId xmlns:p14="http://schemas.microsoft.com/office/powerpoint/2010/main" val="1602422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539688" y="1022579"/>
            <a:ext cx="6372000" cy="4176000"/>
          </a:xfrm>
          <a:prstGeom prst="roundRect">
            <a:avLst>
              <a:gd name="adj" fmla="val 4587"/>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800" b="1" i="0" u="none" strike="noStrike" cap="none" normalizeH="0" baseline="0" dirty="0">
                <a:ln>
                  <a:noFill/>
                </a:ln>
                <a:solidFill>
                  <a:srgbClr val="000000"/>
                </a:solidFill>
                <a:effectLst/>
                <a:latin typeface="Arial" charset="0"/>
                <a:ea typeface="ＭＳ Ｐゴシック" pitchFamily="34" charset="-128"/>
              </a:rPr>
              <a:t>USB Middleware</a:t>
            </a:r>
            <a:endParaRPr kumimoji="0" lang="en-GB" sz="2800" b="1" i="0" u="none" strike="noStrike" cap="none" normalizeH="0" baseline="0" dirty="0">
              <a:ln>
                <a:noFill/>
              </a:ln>
              <a:solidFill>
                <a:srgbClr val="000000"/>
              </a:solidFill>
              <a:effectLst/>
              <a:latin typeface="Arial" charset="0"/>
              <a:ea typeface="ＭＳ Ｐゴシック" pitchFamily="34" charset="-128"/>
            </a:endParaRPr>
          </a:p>
        </p:txBody>
      </p:sp>
      <p:sp>
        <p:nvSpPr>
          <p:cNvPr id="23" name="Rounded Rectangle 22"/>
          <p:cNvSpPr/>
          <p:nvPr/>
        </p:nvSpPr>
        <p:spPr bwMode="auto">
          <a:xfrm>
            <a:off x="637992" y="2612145"/>
            <a:ext cx="4608000" cy="1476032"/>
          </a:xfrm>
          <a:prstGeom prst="roundRect">
            <a:avLst>
              <a:gd name="adj" fmla="val 9362"/>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USB Device Classes</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12" name="Rounded Rectangle 11"/>
          <p:cNvSpPr/>
          <p:nvPr/>
        </p:nvSpPr>
        <p:spPr bwMode="auto">
          <a:xfrm>
            <a:off x="718288" y="2990930"/>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HID</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Human</a:t>
            </a:r>
            <a:r>
              <a:rPr kumimoji="0" lang="de-DE" sz="1200" b="1" i="0" u="none" strike="noStrike" cap="none" normalizeH="0" dirty="0">
                <a:ln>
                  <a:noFill/>
                </a:ln>
                <a:effectLst/>
                <a:latin typeface="Arial" charset="0"/>
                <a:ea typeface="ＭＳ Ｐゴシック" pitchFamily="34" charset="-128"/>
              </a:rPr>
              <a:t> Interface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4" name="Rounded Rectangle 13"/>
          <p:cNvSpPr/>
          <p:nvPr/>
        </p:nvSpPr>
        <p:spPr bwMode="auto">
          <a:xfrm>
            <a:off x="2974634" y="2990930"/>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400" b="1" dirty="0">
                <a:latin typeface="Arial" charset="0"/>
                <a:ea typeface="ＭＳ Ｐゴシック" pitchFamily="34" charset="-128"/>
              </a:rPr>
              <a:t>CDC</a:t>
            </a:r>
          </a:p>
          <a:p>
            <a:pPr algn="ctr" fontAlgn="base">
              <a:spcBef>
                <a:spcPct val="0"/>
              </a:spcBef>
              <a:spcAft>
                <a:spcPct val="0"/>
              </a:spcAft>
            </a:pPr>
            <a:r>
              <a:rPr lang="de-DE" sz="1200" b="1" dirty="0">
                <a:latin typeface="Arial" charset="0"/>
                <a:ea typeface="ＭＳ Ｐゴシック" pitchFamily="34" charset="-128"/>
              </a:rPr>
              <a:t>Communication Device</a:t>
            </a:r>
            <a:endParaRPr lang="en-GB" sz="1200" b="1" dirty="0">
              <a:latin typeface="Arial" charset="0"/>
              <a:ea typeface="ＭＳ Ｐゴシック" pitchFamily="34" charset="-128"/>
            </a:endParaRPr>
          </a:p>
        </p:txBody>
      </p:sp>
      <p:sp>
        <p:nvSpPr>
          <p:cNvPr id="15" name="Rounded Rectangle 14"/>
          <p:cNvSpPr/>
          <p:nvPr/>
        </p:nvSpPr>
        <p:spPr bwMode="auto">
          <a:xfrm>
            <a:off x="718288" y="3540952"/>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400" b="1" dirty="0">
                <a:latin typeface="Arial" charset="0"/>
                <a:ea typeface="ＭＳ Ｐゴシック" pitchFamily="34" charset="-128"/>
              </a:rPr>
              <a:t>MSC</a:t>
            </a:r>
          </a:p>
          <a:p>
            <a:pPr algn="ctr" fontAlgn="base">
              <a:spcBef>
                <a:spcPct val="0"/>
              </a:spcBef>
              <a:spcAft>
                <a:spcPct val="0"/>
              </a:spcAft>
            </a:pPr>
            <a:r>
              <a:rPr lang="de-DE" sz="1200" b="1" dirty="0">
                <a:latin typeface="Arial" charset="0"/>
                <a:ea typeface="ＭＳ Ｐゴシック" pitchFamily="34" charset="-128"/>
              </a:rPr>
              <a:t>Mass Storage</a:t>
            </a:r>
            <a:endParaRPr lang="en-GB" sz="1200" b="1" dirty="0">
              <a:latin typeface="Arial" charset="0"/>
              <a:ea typeface="ＭＳ Ｐゴシック" pitchFamily="34" charset="-128"/>
            </a:endParaRPr>
          </a:p>
        </p:txBody>
      </p:sp>
      <p:sp>
        <p:nvSpPr>
          <p:cNvPr id="16" name="Rounded Rectangle 15"/>
          <p:cNvSpPr/>
          <p:nvPr/>
        </p:nvSpPr>
        <p:spPr bwMode="auto">
          <a:xfrm>
            <a:off x="2231896" y="3540952"/>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ADC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Audio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7" name="Rounded Rectangle 16"/>
          <p:cNvSpPr/>
          <p:nvPr/>
        </p:nvSpPr>
        <p:spPr bwMode="auto">
          <a:xfrm>
            <a:off x="5364088" y="1558107"/>
            <a:ext cx="1440000" cy="2530070"/>
          </a:xfrm>
          <a:prstGeom prst="roundRect">
            <a:avLst>
              <a:gd name="adj" fmla="val 11220"/>
            </a:avLst>
          </a:prstGeom>
          <a:solidFill>
            <a:schemeClr val="bg1">
              <a:lumMod val="85000"/>
            </a:schemeClr>
          </a:solidFill>
          <a:ln w="9525" cap="flat" cmpd="sng" algn="ctr">
            <a:noFill/>
            <a:prstDash val="solid"/>
            <a:round/>
            <a:headEnd type="none" w="med" len="med"/>
            <a:tailEnd type="none" w="med" len="med"/>
          </a:ln>
          <a:effectLst/>
        </p:spPr>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18" name="Rounded Rectangle 17"/>
          <p:cNvSpPr/>
          <p:nvPr/>
        </p:nvSpPr>
        <p:spPr bwMode="auto">
          <a:xfrm>
            <a:off x="5454088" y="1640128"/>
            <a:ext cx="1260000" cy="1260000"/>
          </a:xfrm>
          <a:prstGeom prst="roundRect">
            <a:avLst>
              <a:gd name="adj" fmla="val 10728"/>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b="1" i="0" u="none" strike="noStrike" cap="none" normalizeH="0" baseline="0" dirty="0">
                <a:ln>
                  <a:noFill/>
                </a:ln>
                <a:solidFill>
                  <a:schemeClr val="bg1"/>
                </a:solidFill>
                <a:effectLst/>
                <a:latin typeface="Arial" charset="0"/>
                <a:ea typeface="ＭＳ Ｐゴシック" pitchFamily="34" charset="-128"/>
              </a:rPr>
              <a:t>USB CORE</a:t>
            </a:r>
          </a:p>
        </p:txBody>
      </p:sp>
      <p:sp>
        <p:nvSpPr>
          <p:cNvPr id="19" name="Rounded Rectangle 18"/>
          <p:cNvSpPr/>
          <p:nvPr/>
        </p:nvSpPr>
        <p:spPr bwMode="auto">
          <a:xfrm>
            <a:off x="5454088" y="2990930"/>
            <a:ext cx="1260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USB Host</a:t>
            </a:r>
            <a:endParaRPr kumimoji="0" lang="en-GB" sz="1400" b="1" i="0" u="none" strike="noStrike" cap="none" normalizeH="0" baseline="0" dirty="0">
              <a:ln>
                <a:noFill/>
              </a:ln>
              <a:effectLst/>
              <a:latin typeface="Arial" charset="0"/>
              <a:ea typeface="ＭＳ Ｐゴシック" pitchFamily="34" charset="-128"/>
            </a:endParaRPr>
          </a:p>
        </p:txBody>
      </p:sp>
      <p:sp>
        <p:nvSpPr>
          <p:cNvPr id="28" name="Rounded Rectangle 27"/>
          <p:cNvSpPr/>
          <p:nvPr/>
        </p:nvSpPr>
        <p:spPr bwMode="auto">
          <a:xfrm>
            <a:off x="637992" y="1558107"/>
            <a:ext cx="4608000" cy="936000"/>
          </a:xfrm>
          <a:prstGeom prst="roundRect">
            <a:avLst>
              <a:gd name="adj" fmla="val 15224"/>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USB Host Classes</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29" name="Rounded Rectangle 28"/>
          <p:cNvSpPr/>
          <p:nvPr/>
        </p:nvSpPr>
        <p:spPr bwMode="auto">
          <a:xfrm>
            <a:off x="718288" y="1936891"/>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HID</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a:ln>
                  <a:noFill/>
                </a:ln>
                <a:effectLst/>
                <a:latin typeface="Arial" charset="0"/>
                <a:ea typeface="ＭＳ Ｐゴシック" pitchFamily="34" charset="-128"/>
              </a:rPr>
              <a:t>Human</a:t>
            </a:r>
            <a:r>
              <a:rPr kumimoji="0" lang="de-DE" sz="1200" b="1" i="0" u="none" strike="noStrike" cap="none" normalizeH="0">
                <a:ln>
                  <a:noFill/>
                </a:ln>
                <a:effectLst/>
                <a:latin typeface="Arial" charset="0"/>
                <a:ea typeface="ＭＳ Ｐゴシック" pitchFamily="34" charset="-128"/>
              </a:rPr>
              <a:t> Interface </a:t>
            </a:r>
            <a:r>
              <a:rPr kumimoji="0" lang="de-DE" sz="1200" b="1" i="0" u="none" strike="noStrike" cap="none" normalizeH="0" dirty="0">
                <a:ln>
                  <a:noFill/>
                </a:ln>
                <a:effectLst/>
                <a:latin typeface="Arial" charset="0"/>
                <a:ea typeface="ＭＳ Ｐゴシック" pitchFamily="34" charset="-128"/>
              </a:rPr>
              <a:t>Device</a:t>
            </a:r>
            <a:endParaRPr kumimoji="0" lang="en-GB" sz="1200" b="1" i="0" u="none" strike="noStrike" cap="none" normalizeH="0" baseline="0" dirty="0">
              <a:ln>
                <a:noFill/>
              </a:ln>
              <a:effectLst/>
              <a:latin typeface="Arial" charset="0"/>
              <a:ea typeface="ＭＳ Ｐゴシック" pitchFamily="34" charset="-128"/>
            </a:endParaRPr>
          </a:p>
        </p:txBody>
      </p:sp>
      <p:sp>
        <p:nvSpPr>
          <p:cNvPr id="30" name="Rounded Rectangle 29"/>
          <p:cNvSpPr/>
          <p:nvPr/>
        </p:nvSpPr>
        <p:spPr bwMode="auto">
          <a:xfrm>
            <a:off x="2974634" y="1936891"/>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MSC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Mass Storage</a:t>
            </a:r>
            <a:endParaRPr kumimoji="0" lang="en-GB" sz="1200" b="1" i="0" u="none" strike="noStrike" cap="none" normalizeH="0" baseline="0" dirty="0">
              <a:ln>
                <a:noFill/>
              </a:ln>
              <a:effectLst/>
              <a:latin typeface="Arial" charset="0"/>
              <a:ea typeface="ＭＳ Ｐゴシック" pitchFamily="34" charset="-128"/>
            </a:endParaRPr>
          </a:p>
        </p:txBody>
      </p:sp>
      <p:sp>
        <p:nvSpPr>
          <p:cNvPr id="32" name="Rounded Rectangle 31"/>
          <p:cNvSpPr/>
          <p:nvPr/>
        </p:nvSpPr>
        <p:spPr bwMode="auto">
          <a:xfrm>
            <a:off x="5454088" y="3540952"/>
            <a:ext cx="1260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USB Device</a:t>
            </a:r>
            <a:endParaRPr kumimoji="0" lang="en-GB" sz="1400" b="1" i="0" u="none" strike="noStrike" cap="none" normalizeH="0" baseline="0" dirty="0">
              <a:ln>
                <a:noFill/>
              </a:ln>
              <a:effectLst/>
              <a:latin typeface="Arial" charset="0"/>
              <a:ea typeface="ＭＳ Ｐゴシック" pitchFamily="34" charset="-128"/>
            </a:endParaRPr>
          </a:p>
        </p:txBody>
      </p:sp>
      <p:sp>
        <p:nvSpPr>
          <p:cNvPr id="33" name="Rounded Rectangle 32"/>
          <p:cNvSpPr/>
          <p:nvPr/>
        </p:nvSpPr>
        <p:spPr bwMode="auto">
          <a:xfrm>
            <a:off x="637992" y="4203152"/>
            <a:ext cx="6166096" cy="882032"/>
          </a:xfrm>
          <a:prstGeom prst="roundRect">
            <a:avLst>
              <a:gd name="adj" fmla="val 9362"/>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Driver</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20" name="Rounded Rectangle 19"/>
          <p:cNvSpPr/>
          <p:nvPr/>
        </p:nvSpPr>
        <p:spPr bwMode="auto">
          <a:xfrm>
            <a:off x="718288" y="4509120"/>
            <a:ext cx="5995800" cy="468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0" tIns="0" rIns="0" bIns="0" numCol="7"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USB</a:t>
            </a:r>
            <a:endParaRPr kumimoji="0" lang="en-GB" sz="1600" b="1" i="0" u="none" strike="noStrike" cap="none" normalizeH="0" baseline="0" dirty="0">
              <a:ln>
                <a:noFill/>
              </a:ln>
              <a:solidFill>
                <a:schemeClr val="bg1"/>
              </a:solidFill>
              <a:effectLst/>
              <a:latin typeface="Arial" charset="0"/>
              <a:ea typeface="ＭＳ Ｐゴシック" pitchFamily="34" charset="-128"/>
            </a:endParaRPr>
          </a:p>
        </p:txBody>
      </p:sp>
      <p:sp>
        <p:nvSpPr>
          <p:cNvPr id="25" name="Rounded Rectangle 24"/>
          <p:cNvSpPr/>
          <p:nvPr/>
        </p:nvSpPr>
        <p:spPr bwMode="auto">
          <a:xfrm>
            <a:off x="1681876" y="4635120"/>
            <a:ext cx="1350000"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High-Speed</a:t>
            </a:r>
            <a:endParaRPr kumimoji="0" lang="en-GB" sz="1200" b="1" i="0" u="none" strike="noStrike" cap="none" normalizeH="0" baseline="0" dirty="0">
              <a:ln>
                <a:noFill/>
              </a:ln>
              <a:effectLst/>
              <a:latin typeface="Arial" charset="0"/>
              <a:ea typeface="ＭＳ Ｐゴシック" pitchFamily="34" charset="-128"/>
            </a:endParaRPr>
          </a:p>
        </p:txBody>
      </p:sp>
      <p:sp>
        <p:nvSpPr>
          <p:cNvPr id="26" name="Rounded Rectangle 25"/>
          <p:cNvSpPr/>
          <p:nvPr/>
        </p:nvSpPr>
        <p:spPr bwMode="auto">
          <a:xfrm>
            <a:off x="3202223" y="4635120"/>
            <a:ext cx="1351315"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Full-Speed</a:t>
            </a:r>
            <a:endParaRPr kumimoji="0" lang="en-GB" sz="1200" b="1" i="0" u="none" strike="noStrike" cap="none" normalizeH="0" baseline="0" dirty="0">
              <a:ln>
                <a:noFill/>
              </a:ln>
              <a:effectLst/>
              <a:latin typeface="Arial" charset="0"/>
              <a:ea typeface="ＭＳ Ｐゴシック" pitchFamily="34" charset="-128"/>
            </a:endParaRPr>
          </a:p>
        </p:txBody>
      </p:sp>
      <p:sp>
        <p:nvSpPr>
          <p:cNvPr id="21" name="Rounded Rectangle 20"/>
          <p:cNvSpPr/>
          <p:nvPr/>
        </p:nvSpPr>
        <p:spPr bwMode="auto">
          <a:xfrm>
            <a:off x="3730634" y="3540952"/>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Custom</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Custom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24" name="Rectangle 23"/>
          <p:cNvSpPr/>
          <p:nvPr/>
        </p:nvSpPr>
        <p:spPr>
          <a:xfrm rot="19076952">
            <a:off x="1491802" y="1826319"/>
            <a:ext cx="395493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Deprecated</a:t>
            </a:r>
          </a:p>
        </p:txBody>
      </p:sp>
    </p:spTree>
    <p:extLst>
      <p:ext uri="{BB962C8B-B14F-4D97-AF65-F5344CB8AC3E}">
        <p14:creationId xmlns:p14="http://schemas.microsoft.com/office/powerpoint/2010/main" val="36161700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539688" y="476672"/>
            <a:ext cx="6372000" cy="4721907"/>
          </a:xfrm>
          <a:prstGeom prst="roundRect">
            <a:avLst>
              <a:gd name="adj" fmla="val 2853"/>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800" b="1" i="0" u="none" strike="noStrike" cap="none" normalizeH="0" baseline="0" dirty="0">
                <a:ln>
                  <a:noFill/>
                </a:ln>
                <a:solidFill>
                  <a:srgbClr val="000000"/>
                </a:solidFill>
                <a:effectLst/>
                <a:latin typeface="Arial" charset="0"/>
                <a:ea typeface="ＭＳ Ｐゴシック" pitchFamily="34" charset="-128"/>
              </a:rPr>
              <a:t>USB Middleware</a:t>
            </a:r>
            <a:endParaRPr kumimoji="0" lang="en-GB" sz="2800" b="1" i="0" u="none" strike="noStrike" cap="none" normalizeH="0" baseline="0" dirty="0">
              <a:ln>
                <a:noFill/>
              </a:ln>
              <a:solidFill>
                <a:srgbClr val="000000"/>
              </a:solidFill>
              <a:effectLst/>
              <a:latin typeface="Arial" charset="0"/>
              <a:ea typeface="ＭＳ Ｐゴシック" pitchFamily="34" charset="-128"/>
            </a:endParaRPr>
          </a:p>
        </p:txBody>
      </p:sp>
      <p:sp>
        <p:nvSpPr>
          <p:cNvPr id="23" name="Rounded Rectangle 22"/>
          <p:cNvSpPr/>
          <p:nvPr/>
        </p:nvSpPr>
        <p:spPr bwMode="auto">
          <a:xfrm>
            <a:off x="637992" y="2612145"/>
            <a:ext cx="4608000" cy="1476032"/>
          </a:xfrm>
          <a:prstGeom prst="roundRect">
            <a:avLst>
              <a:gd name="adj" fmla="val 9362"/>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USB Device Classes</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12" name="Rounded Rectangle 11"/>
          <p:cNvSpPr/>
          <p:nvPr/>
        </p:nvSpPr>
        <p:spPr bwMode="auto">
          <a:xfrm>
            <a:off x="718288" y="2990930"/>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HID</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Human</a:t>
            </a:r>
            <a:r>
              <a:rPr kumimoji="0" lang="de-DE" sz="1200" b="1" i="0" u="none" strike="noStrike" cap="none" normalizeH="0" dirty="0">
                <a:ln>
                  <a:noFill/>
                </a:ln>
                <a:effectLst/>
                <a:latin typeface="Arial" charset="0"/>
                <a:ea typeface="ＭＳ Ｐゴシック" pitchFamily="34" charset="-128"/>
              </a:rPr>
              <a:t> Interface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4" name="Rounded Rectangle 13"/>
          <p:cNvSpPr/>
          <p:nvPr/>
        </p:nvSpPr>
        <p:spPr bwMode="auto">
          <a:xfrm>
            <a:off x="2974634" y="2990930"/>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400" b="1" dirty="0">
                <a:latin typeface="Arial" charset="0"/>
                <a:ea typeface="ＭＳ Ｐゴシック" pitchFamily="34" charset="-128"/>
              </a:rPr>
              <a:t>CDC</a:t>
            </a:r>
          </a:p>
          <a:p>
            <a:pPr algn="ctr" fontAlgn="base">
              <a:spcBef>
                <a:spcPct val="0"/>
              </a:spcBef>
              <a:spcAft>
                <a:spcPct val="0"/>
              </a:spcAft>
            </a:pPr>
            <a:r>
              <a:rPr lang="de-DE" sz="1200" b="1" dirty="0">
                <a:latin typeface="Arial" charset="0"/>
                <a:ea typeface="ＭＳ Ｐゴシック" pitchFamily="34" charset="-128"/>
              </a:rPr>
              <a:t>Communication Device</a:t>
            </a:r>
            <a:endParaRPr lang="en-GB" sz="1200" b="1" dirty="0">
              <a:latin typeface="Arial" charset="0"/>
              <a:ea typeface="ＭＳ Ｐゴシック" pitchFamily="34" charset="-128"/>
            </a:endParaRPr>
          </a:p>
        </p:txBody>
      </p:sp>
      <p:sp>
        <p:nvSpPr>
          <p:cNvPr id="15" name="Rounded Rectangle 14"/>
          <p:cNvSpPr/>
          <p:nvPr/>
        </p:nvSpPr>
        <p:spPr bwMode="auto">
          <a:xfrm>
            <a:off x="718288" y="3540952"/>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400" b="1" dirty="0">
                <a:latin typeface="Arial" charset="0"/>
                <a:ea typeface="ＭＳ Ｐゴシック" pitchFamily="34" charset="-128"/>
              </a:rPr>
              <a:t>MSC</a:t>
            </a:r>
          </a:p>
          <a:p>
            <a:pPr algn="ctr" fontAlgn="base">
              <a:spcBef>
                <a:spcPct val="0"/>
              </a:spcBef>
              <a:spcAft>
                <a:spcPct val="0"/>
              </a:spcAft>
            </a:pPr>
            <a:r>
              <a:rPr lang="de-DE" sz="1200" b="1" dirty="0">
                <a:latin typeface="Arial" charset="0"/>
                <a:ea typeface="ＭＳ Ｐゴシック" pitchFamily="34" charset="-128"/>
              </a:rPr>
              <a:t>Mass Storage</a:t>
            </a:r>
            <a:endParaRPr lang="en-GB" sz="1200" b="1" dirty="0">
              <a:latin typeface="Arial" charset="0"/>
              <a:ea typeface="ＭＳ Ｐゴシック" pitchFamily="34" charset="-128"/>
            </a:endParaRPr>
          </a:p>
        </p:txBody>
      </p:sp>
      <p:sp>
        <p:nvSpPr>
          <p:cNvPr id="16" name="Rounded Rectangle 15"/>
          <p:cNvSpPr/>
          <p:nvPr/>
        </p:nvSpPr>
        <p:spPr bwMode="auto">
          <a:xfrm>
            <a:off x="2231896" y="3540952"/>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ADC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Audio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7" name="Rounded Rectangle 16"/>
          <p:cNvSpPr/>
          <p:nvPr/>
        </p:nvSpPr>
        <p:spPr bwMode="auto">
          <a:xfrm>
            <a:off x="5364088" y="1052736"/>
            <a:ext cx="1440000" cy="3035441"/>
          </a:xfrm>
          <a:prstGeom prst="roundRect">
            <a:avLst>
              <a:gd name="adj" fmla="val 11220"/>
            </a:avLst>
          </a:prstGeom>
          <a:solidFill>
            <a:schemeClr val="bg1">
              <a:lumMod val="85000"/>
            </a:schemeClr>
          </a:solidFill>
          <a:ln w="9525" cap="flat" cmpd="sng" algn="ctr">
            <a:noFill/>
            <a:prstDash val="solid"/>
            <a:round/>
            <a:headEnd type="none" w="med" len="med"/>
            <a:tailEnd type="none" w="med" len="med"/>
          </a:ln>
          <a:effectLst/>
        </p:spPr>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18" name="Rounded Rectangle 17"/>
          <p:cNvSpPr/>
          <p:nvPr/>
        </p:nvSpPr>
        <p:spPr bwMode="auto">
          <a:xfrm>
            <a:off x="5454088" y="1124744"/>
            <a:ext cx="1260000" cy="1775384"/>
          </a:xfrm>
          <a:prstGeom prst="roundRect">
            <a:avLst>
              <a:gd name="adj" fmla="val 10728"/>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b="1" i="0" u="none" strike="noStrike" cap="none" normalizeH="0" baseline="0" dirty="0">
                <a:ln>
                  <a:noFill/>
                </a:ln>
                <a:solidFill>
                  <a:schemeClr val="bg1"/>
                </a:solidFill>
                <a:effectLst/>
                <a:latin typeface="Arial" charset="0"/>
                <a:ea typeface="ＭＳ Ｐゴシック" pitchFamily="34" charset="-128"/>
              </a:rPr>
              <a:t>USB CORE</a:t>
            </a:r>
          </a:p>
        </p:txBody>
      </p:sp>
      <p:sp>
        <p:nvSpPr>
          <p:cNvPr id="19" name="Rounded Rectangle 18"/>
          <p:cNvSpPr/>
          <p:nvPr/>
        </p:nvSpPr>
        <p:spPr bwMode="auto">
          <a:xfrm>
            <a:off x="5454088" y="2990930"/>
            <a:ext cx="1260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USB Host</a:t>
            </a:r>
            <a:endParaRPr kumimoji="0" lang="en-GB" sz="1400" b="1" i="0" u="none" strike="noStrike" cap="none" normalizeH="0" baseline="0" dirty="0">
              <a:ln>
                <a:noFill/>
              </a:ln>
              <a:effectLst/>
              <a:latin typeface="Arial" charset="0"/>
              <a:ea typeface="ＭＳ Ｐゴシック" pitchFamily="34" charset="-128"/>
            </a:endParaRPr>
          </a:p>
        </p:txBody>
      </p:sp>
      <p:sp>
        <p:nvSpPr>
          <p:cNvPr id="28" name="Rounded Rectangle 27"/>
          <p:cNvSpPr/>
          <p:nvPr/>
        </p:nvSpPr>
        <p:spPr bwMode="auto">
          <a:xfrm>
            <a:off x="637992" y="1052736"/>
            <a:ext cx="4608000" cy="1441371"/>
          </a:xfrm>
          <a:prstGeom prst="roundRect">
            <a:avLst>
              <a:gd name="adj" fmla="val 15224"/>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USB Host Classes</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29" name="Rounded Rectangle 28"/>
          <p:cNvSpPr/>
          <p:nvPr/>
        </p:nvSpPr>
        <p:spPr bwMode="auto">
          <a:xfrm>
            <a:off x="718288" y="1394144"/>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HID</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a:ln>
                  <a:noFill/>
                </a:ln>
                <a:effectLst/>
                <a:latin typeface="Arial" charset="0"/>
                <a:ea typeface="ＭＳ Ｐゴシック" pitchFamily="34" charset="-128"/>
              </a:rPr>
              <a:t>Human</a:t>
            </a:r>
            <a:r>
              <a:rPr kumimoji="0" lang="de-DE" sz="1200" b="1" i="0" u="none" strike="noStrike" cap="none" normalizeH="0">
                <a:ln>
                  <a:noFill/>
                </a:ln>
                <a:effectLst/>
                <a:latin typeface="Arial" charset="0"/>
                <a:ea typeface="ＭＳ Ｐゴシック" pitchFamily="34" charset="-128"/>
              </a:rPr>
              <a:t> Interface </a:t>
            </a:r>
            <a:r>
              <a:rPr kumimoji="0" lang="de-DE" sz="1200" b="1" i="0" u="none" strike="noStrike" cap="none" normalizeH="0" dirty="0">
                <a:ln>
                  <a:noFill/>
                </a:ln>
                <a:effectLst/>
                <a:latin typeface="Arial" charset="0"/>
                <a:ea typeface="ＭＳ Ｐゴシック" pitchFamily="34" charset="-128"/>
              </a:rPr>
              <a:t>Device</a:t>
            </a:r>
            <a:endParaRPr kumimoji="0" lang="en-GB" sz="1200" b="1" i="0" u="none" strike="noStrike" cap="none" normalizeH="0" baseline="0" dirty="0">
              <a:ln>
                <a:noFill/>
              </a:ln>
              <a:effectLst/>
              <a:latin typeface="Arial" charset="0"/>
              <a:ea typeface="ＭＳ Ｐゴシック" pitchFamily="34" charset="-128"/>
            </a:endParaRPr>
          </a:p>
        </p:txBody>
      </p:sp>
      <p:sp>
        <p:nvSpPr>
          <p:cNvPr id="30" name="Rounded Rectangle 29"/>
          <p:cNvSpPr/>
          <p:nvPr/>
        </p:nvSpPr>
        <p:spPr bwMode="auto">
          <a:xfrm>
            <a:off x="718288" y="1921299"/>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MSC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Mass Storage</a:t>
            </a:r>
            <a:endParaRPr kumimoji="0" lang="en-GB" sz="1200" b="1" i="0" u="none" strike="noStrike" cap="none" normalizeH="0" baseline="0" dirty="0">
              <a:ln>
                <a:noFill/>
              </a:ln>
              <a:effectLst/>
              <a:latin typeface="Arial" charset="0"/>
              <a:ea typeface="ＭＳ Ｐゴシック" pitchFamily="34" charset="-128"/>
            </a:endParaRPr>
          </a:p>
        </p:txBody>
      </p:sp>
      <p:sp>
        <p:nvSpPr>
          <p:cNvPr id="32" name="Rounded Rectangle 31"/>
          <p:cNvSpPr/>
          <p:nvPr/>
        </p:nvSpPr>
        <p:spPr bwMode="auto">
          <a:xfrm>
            <a:off x="5454088" y="3540952"/>
            <a:ext cx="1260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USB Device</a:t>
            </a:r>
            <a:endParaRPr kumimoji="0" lang="en-GB" sz="1400" b="1" i="0" u="none" strike="noStrike" cap="none" normalizeH="0" baseline="0" dirty="0">
              <a:ln>
                <a:noFill/>
              </a:ln>
              <a:effectLst/>
              <a:latin typeface="Arial" charset="0"/>
              <a:ea typeface="ＭＳ Ｐゴシック" pitchFamily="34" charset="-128"/>
            </a:endParaRPr>
          </a:p>
        </p:txBody>
      </p:sp>
      <p:sp>
        <p:nvSpPr>
          <p:cNvPr id="33" name="Rounded Rectangle 32"/>
          <p:cNvSpPr/>
          <p:nvPr/>
        </p:nvSpPr>
        <p:spPr bwMode="auto">
          <a:xfrm>
            <a:off x="637992" y="4203152"/>
            <a:ext cx="6166096" cy="882032"/>
          </a:xfrm>
          <a:prstGeom prst="roundRect">
            <a:avLst>
              <a:gd name="adj" fmla="val 9362"/>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Driver</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20" name="Rounded Rectangle 19"/>
          <p:cNvSpPr/>
          <p:nvPr/>
        </p:nvSpPr>
        <p:spPr bwMode="auto">
          <a:xfrm>
            <a:off x="718288" y="4509120"/>
            <a:ext cx="5995800" cy="468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0" tIns="0" rIns="0" bIns="0" numCol="7"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USB</a:t>
            </a:r>
            <a:endParaRPr kumimoji="0" lang="en-GB" sz="1600" b="1" i="0" u="none" strike="noStrike" cap="none" normalizeH="0" baseline="0" dirty="0">
              <a:ln>
                <a:noFill/>
              </a:ln>
              <a:solidFill>
                <a:schemeClr val="bg1"/>
              </a:solidFill>
              <a:effectLst/>
              <a:latin typeface="Arial" charset="0"/>
              <a:ea typeface="ＭＳ Ｐゴシック" pitchFamily="34" charset="-128"/>
            </a:endParaRPr>
          </a:p>
        </p:txBody>
      </p:sp>
      <p:sp>
        <p:nvSpPr>
          <p:cNvPr id="25" name="Rounded Rectangle 24"/>
          <p:cNvSpPr/>
          <p:nvPr/>
        </p:nvSpPr>
        <p:spPr bwMode="auto">
          <a:xfrm>
            <a:off x="1681876" y="4635120"/>
            <a:ext cx="1350000"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High-Speed</a:t>
            </a:r>
            <a:endParaRPr kumimoji="0" lang="en-GB" sz="1200" b="1" i="0" u="none" strike="noStrike" cap="none" normalizeH="0" baseline="0" dirty="0">
              <a:ln>
                <a:noFill/>
              </a:ln>
              <a:effectLst/>
              <a:latin typeface="Arial" charset="0"/>
              <a:ea typeface="ＭＳ Ｐゴシック" pitchFamily="34" charset="-128"/>
            </a:endParaRPr>
          </a:p>
        </p:txBody>
      </p:sp>
      <p:sp>
        <p:nvSpPr>
          <p:cNvPr id="26" name="Rounded Rectangle 25"/>
          <p:cNvSpPr/>
          <p:nvPr/>
        </p:nvSpPr>
        <p:spPr bwMode="auto">
          <a:xfrm>
            <a:off x="3202223" y="4635120"/>
            <a:ext cx="1351315"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Full-Speed</a:t>
            </a:r>
            <a:endParaRPr kumimoji="0" lang="en-GB" sz="1200" b="1" i="0" u="none" strike="noStrike" cap="none" normalizeH="0" baseline="0" dirty="0">
              <a:ln>
                <a:noFill/>
              </a:ln>
              <a:effectLst/>
              <a:latin typeface="Arial" charset="0"/>
              <a:ea typeface="ＭＳ Ｐゴシック" pitchFamily="34" charset="-128"/>
            </a:endParaRPr>
          </a:p>
        </p:txBody>
      </p:sp>
      <p:sp>
        <p:nvSpPr>
          <p:cNvPr id="21" name="Rounded Rectangle 20"/>
          <p:cNvSpPr/>
          <p:nvPr/>
        </p:nvSpPr>
        <p:spPr bwMode="auto">
          <a:xfrm>
            <a:off x="3730634" y="3540952"/>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Custom</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Custom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24" name="Rounded Rectangle 23"/>
          <p:cNvSpPr/>
          <p:nvPr/>
        </p:nvSpPr>
        <p:spPr bwMode="auto">
          <a:xfrm>
            <a:off x="2974634" y="1394144"/>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400" b="1" dirty="0">
                <a:latin typeface="Arial" charset="0"/>
                <a:ea typeface="ＭＳ Ｐゴシック" pitchFamily="34" charset="-128"/>
              </a:rPr>
              <a:t>CDC</a:t>
            </a:r>
          </a:p>
          <a:p>
            <a:pPr algn="ctr" fontAlgn="base">
              <a:spcBef>
                <a:spcPct val="0"/>
              </a:spcBef>
              <a:spcAft>
                <a:spcPct val="0"/>
              </a:spcAft>
            </a:pPr>
            <a:r>
              <a:rPr lang="de-DE" sz="1200" b="1" dirty="0">
                <a:latin typeface="Arial" charset="0"/>
                <a:ea typeface="ＭＳ Ｐゴシック" pitchFamily="34" charset="-128"/>
              </a:rPr>
              <a:t>Communication Device</a:t>
            </a:r>
            <a:endParaRPr lang="en-GB" sz="1200" b="1" dirty="0">
              <a:latin typeface="Arial" charset="0"/>
              <a:ea typeface="ＭＳ Ｐゴシック" pitchFamily="34" charset="-128"/>
            </a:endParaRPr>
          </a:p>
        </p:txBody>
      </p:sp>
      <p:sp>
        <p:nvSpPr>
          <p:cNvPr id="27" name="Rounded Rectangle 26"/>
          <p:cNvSpPr/>
          <p:nvPr/>
        </p:nvSpPr>
        <p:spPr bwMode="auto">
          <a:xfrm>
            <a:off x="2974634" y="1921299"/>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Custom</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Custom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31" name="Rectangle 30"/>
          <p:cNvSpPr/>
          <p:nvPr/>
        </p:nvSpPr>
        <p:spPr>
          <a:xfrm rot="19076952">
            <a:off x="1491802" y="1826319"/>
            <a:ext cx="395493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Deprecated</a:t>
            </a:r>
          </a:p>
        </p:txBody>
      </p:sp>
    </p:spTree>
    <p:extLst>
      <p:ext uri="{BB962C8B-B14F-4D97-AF65-F5344CB8AC3E}">
        <p14:creationId xmlns:p14="http://schemas.microsoft.com/office/powerpoint/2010/main" val="365283877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bwMode="auto">
          <a:xfrm>
            <a:off x="647" y="-2403648"/>
            <a:ext cx="2663520" cy="9649072"/>
          </a:xfrm>
          <a:prstGeom prst="roundRect">
            <a:avLst>
              <a:gd name="adj" fmla="val 6370"/>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800" b="1" i="0" u="none" strike="noStrike" cap="none" normalizeH="0" baseline="0" dirty="0">
                <a:ln>
                  <a:noFill/>
                </a:ln>
                <a:solidFill>
                  <a:srgbClr val="000000"/>
                </a:solidFill>
                <a:effectLst/>
                <a:latin typeface="Arial" charset="0"/>
                <a:ea typeface="ＭＳ Ｐゴシック" pitchFamily="34" charset="-128"/>
              </a:rPr>
              <a:t>USB Host</a:t>
            </a:r>
            <a:endParaRPr kumimoji="0" lang="en-GB" sz="2800" b="1" i="0" u="none" strike="noStrike" cap="none" normalizeH="0" baseline="0" dirty="0">
              <a:ln>
                <a:noFill/>
              </a:ln>
              <a:solidFill>
                <a:srgbClr val="000000"/>
              </a:solidFill>
              <a:effectLst/>
              <a:latin typeface="Arial" charset="0"/>
              <a:ea typeface="ＭＳ Ｐゴシック" pitchFamily="34" charset="-128"/>
            </a:endParaRPr>
          </a:p>
        </p:txBody>
      </p:sp>
      <p:sp>
        <p:nvSpPr>
          <p:cNvPr id="56" name="Rounded Rectangle 55"/>
          <p:cNvSpPr/>
          <p:nvPr/>
        </p:nvSpPr>
        <p:spPr bwMode="auto">
          <a:xfrm>
            <a:off x="108152" y="-1755576"/>
            <a:ext cx="2417016" cy="7776864"/>
          </a:xfrm>
          <a:prstGeom prst="roundRect">
            <a:avLst>
              <a:gd name="adj" fmla="val 6833"/>
            </a:avLst>
          </a:prstGeom>
          <a:solidFill>
            <a:schemeClr val="bg1">
              <a:lumMod val="95000"/>
            </a:schemeClr>
          </a:solidFill>
          <a:ln w="9525" cap="flat" cmpd="sng" algn="ctr">
            <a:noFill/>
            <a:prstDash val="solid"/>
            <a:round/>
            <a:headEnd type="none" w="med" len="med"/>
            <a:tailEnd type="none" w="med" len="med"/>
          </a:ln>
          <a:effectLst/>
        </p:spPr>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USB Middleware</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22" name="Rounded Rectangle 21"/>
          <p:cNvSpPr/>
          <p:nvPr/>
        </p:nvSpPr>
        <p:spPr bwMode="auto">
          <a:xfrm>
            <a:off x="4499992" y="-2403648"/>
            <a:ext cx="5400000" cy="9649072"/>
          </a:xfrm>
          <a:prstGeom prst="roundRect">
            <a:avLst>
              <a:gd name="adj" fmla="val 4611"/>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800" b="1" i="0" u="none" strike="noStrike" cap="none" normalizeH="0" baseline="0" dirty="0">
                <a:ln>
                  <a:noFill/>
                </a:ln>
                <a:solidFill>
                  <a:srgbClr val="000000"/>
                </a:solidFill>
                <a:effectLst/>
                <a:latin typeface="Arial" charset="0"/>
                <a:ea typeface="ＭＳ Ｐゴシック" pitchFamily="34" charset="-128"/>
              </a:rPr>
              <a:t>USB Device</a:t>
            </a:r>
            <a:endParaRPr kumimoji="0" lang="en-GB" sz="2800" b="1" i="0" u="none" strike="noStrike" cap="none" normalizeH="0" baseline="0" dirty="0">
              <a:ln>
                <a:noFill/>
              </a:ln>
              <a:solidFill>
                <a:srgbClr val="000000"/>
              </a:solidFill>
              <a:effectLst/>
              <a:latin typeface="Arial" charset="0"/>
              <a:ea typeface="ＭＳ Ｐゴシック" pitchFamily="34" charset="-128"/>
            </a:endParaRPr>
          </a:p>
        </p:txBody>
      </p:sp>
      <p:sp>
        <p:nvSpPr>
          <p:cNvPr id="23" name="Rounded Rectangle 22"/>
          <p:cNvSpPr/>
          <p:nvPr/>
        </p:nvSpPr>
        <p:spPr bwMode="auto">
          <a:xfrm>
            <a:off x="4644008" y="-1755576"/>
            <a:ext cx="2880320" cy="8884364"/>
          </a:xfrm>
          <a:prstGeom prst="roundRect">
            <a:avLst>
              <a:gd name="adj" fmla="val 6833"/>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b"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Hardware</a:t>
            </a:r>
            <a:r>
              <a:rPr kumimoji="0" lang="de-DE" sz="1300" b="1" i="0" u="none" strike="noStrike" cap="none" normalizeH="0" dirty="0">
                <a:ln>
                  <a:noFill/>
                </a:ln>
                <a:solidFill>
                  <a:srgbClr val="000000"/>
                </a:solidFill>
                <a:effectLst/>
                <a:latin typeface="Arial" charset="0"/>
                <a:ea typeface="ＭＳ Ｐゴシック" pitchFamily="34" charset="-128"/>
              </a:rPr>
              <a:t> Dependent</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2" name="TextBox 1"/>
          <p:cNvSpPr txBox="1"/>
          <p:nvPr/>
        </p:nvSpPr>
        <p:spPr>
          <a:xfrm rot="5400000">
            <a:off x="-3226060" y="-1292770"/>
            <a:ext cx="504056" cy="461665"/>
          </a:xfrm>
          <a:prstGeom prst="rect">
            <a:avLst/>
          </a:prstGeom>
          <a:noFill/>
        </p:spPr>
        <p:txBody>
          <a:bodyPr wrap="square" rtlCol="0">
            <a:spAutoFit/>
          </a:bodyPr>
          <a:lstStyle/>
          <a:p>
            <a:pPr algn="ctr"/>
            <a:r>
              <a:rPr lang="de-DE" sz="2400" b="1" dirty="0">
                <a:solidFill>
                  <a:srgbClr val="A10608"/>
                </a:solidFill>
              </a:rPr>
              <a:t>...</a:t>
            </a:r>
            <a:endParaRPr lang="en-GB" sz="2400" b="1" dirty="0">
              <a:solidFill>
                <a:srgbClr val="A10608"/>
              </a:solidFill>
            </a:endParaRPr>
          </a:p>
        </p:txBody>
      </p:sp>
      <p:sp>
        <p:nvSpPr>
          <p:cNvPr id="54" name="Rounded Rectangle 53"/>
          <p:cNvSpPr/>
          <p:nvPr/>
        </p:nvSpPr>
        <p:spPr bwMode="auto">
          <a:xfrm>
            <a:off x="7668344" y="-1755576"/>
            <a:ext cx="2124000" cy="8884364"/>
          </a:xfrm>
          <a:prstGeom prst="roundRect">
            <a:avLst>
              <a:gd name="adj" fmla="val 6833"/>
            </a:avLst>
          </a:prstGeom>
          <a:solidFill>
            <a:schemeClr val="bg1">
              <a:lumMod val="95000"/>
            </a:schemeClr>
          </a:solidFill>
          <a:ln w="9525" cap="flat" cmpd="sng" algn="ctr">
            <a:noFill/>
            <a:prstDash val="solid"/>
            <a:round/>
            <a:headEnd type="none" w="med" len="med"/>
            <a:tailEnd type="none" w="med" len="med"/>
          </a:ln>
          <a:effectLst/>
        </p:spPr>
        <p:txBody>
          <a:bodyPr vert="horz" wrap="square" lIns="0" tIns="0" rIns="0" bIns="0" numCol="1" rtlCol="0" anchor="b"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USB Middleware</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57" name="Rounded Rectangle 56"/>
          <p:cNvSpPr/>
          <p:nvPr/>
        </p:nvSpPr>
        <p:spPr bwMode="auto">
          <a:xfrm>
            <a:off x="108742" y="6165776"/>
            <a:ext cx="2417016" cy="963012"/>
          </a:xfrm>
          <a:prstGeom prst="roundRect">
            <a:avLst>
              <a:gd name="adj" fmla="val 16340"/>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b"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Hardware</a:t>
            </a:r>
            <a:r>
              <a:rPr kumimoji="0" lang="de-DE" sz="1300" b="1" i="0" u="none" strike="noStrike" cap="none" normalizeH="0" dirty="0">
                <a:ln>
                  <a:noFill/>
                </a:ln>
                <a:solidFill>
                  <a:srgbClr val="000000"/>
                </a:solidFill>
                <a:effectLst/>
                <a:latin typeface="Arial" charset="0"/>
                <a:ea typeface="ＭＳ Ｐゴシック" pitchFamily="34" charset="-128"/>
              </a:rPr>
              <a:t> Dependent</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13" name="Rounded Rectangle 12"/>
          <p:cNvSpPr/>
          <p:nvPr/>
        </p:nvSpPr>
        <p:spPr bwMode="auto">
          <a:xfrm>
            <a:off x="4774823" y="6336930"/>
            <a:ext cx="2637057"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b="1" dirty="0">
                <a:latin typeface="Arial" charset="0"/>
                <a:ea typeface="ＭＳ Ｐゴシック" pitchFamily="34" charset="-128"/>
              </a:rPr>
              <a:t>USB </a:t>
            </a:r>
            <a:r>
              <a:rPr lang="de-DE" sz="1600" b="1">
                <a:latin typeface="Arial" charset="0"/>
                <a:ea typeface="ＭＳ Ｐゴシック" pitchFamily="34" charset="-128"/>
              </a:rPr>
              <a:t>Bus Interface</a:t>
            </a:r>
            <a:endParaRPr kumimoji="0" lang="en-GB" sz="1600" b="1" i="0" u="none" strike="noStrike" cap="none" normalizeH="0" baseline="0" dirty="0">
              <a:ln>
                <a:noFill/>
              </a:ln>
              <a:effectLst/>
              <a:latin typeface="Arial" charset="0"/>
              <a:ea typeface="ＭＳ Ｐゴシック" pitchFamily="34" charset="-128"/>
            </a:endParaRPr>
          </a:p>
        </p:txBody>
      </p:sp>
      <p:sp>
        <p:nvSpPr>
          <p:cNvPr id="32" name="Rounded Rectangle 31"/>
          <p:cNvSpPr/>
          <p:nvPr/>
        </p:nvSpPr>
        <p:spPr bwMode="auto">
          <a:xfrm>
            <a:off x="215760" y="6336930"/>
            <a:ext cx="2196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b="1" dirty="0">
                <a:latin typeface="Arial" charset="0"/>
                <a:ea typeface="ＭＳ Ｐゴシック" pitchFamily="34" charset="-128"/>
              </a:rPr>
              <a:t>USB Host Controller</a:t>
            </a:r>
            <a:endParaRPr kumimoji="0" lang="en-GB" sz="1600" b="1" i="0" u="none" strike="noStrike" cap="none" normalizeH="0" baseline="0" dirty="0">
              <a:ln>
                <a:noFill/>
              </a:ln>
              <a:effectLst/>
              <a:latin typeface="Arial" charset="0"/>
              <a:ea typeface="ＭＳ Ｐゴシック" pitchFamily="34" charset="-128"/>
            </a:endParaRPr>
          </a:p>
        </p:txBody>
      </p:sp>
      <p:cxnSp>
        <p:nvCxnSpPr>
          <p:cNvPr id="49" name="Straight Arrow Connector 48"/>
          <p:cNvCxnSpPr/>
          <p:nvPr/>
        </p:nvCxnSpPr>
        <p:spPr bwMode="auto">
          <a:xfrm>
            <a:off x="2405633" y="6570930"/>
            <a:ext cx="2387447" cy="0"/>
          </a:xfrm>
          <a:prstGeom prst="straightConnector1">
            <a:avLst/>
          </a:prstGeom>
          <a:solidFill>
            <a:schemeClr val="accent1"/>
          </a:solidFill>
          <a:ln w="41275" cap="flat" cmpd="sng" algn="ctr">
            <a:solidFill>
              <a:schemeClr val="tx1"/>
            </a:solidFill>
            <a:prstDash val="solid"/>
            <a:round/>
            <a:headEnd type="triangle" w="lg" len="lg"/>
            <a:tailEnd type="triangle" w="lg" len="lg"/>
          </a:ln>
          <a:effectLst/>
        </p:spPr>
      </p:cxnSp>
      <p:sp>
        <p:nvSpPr>
          <p:cNvPr id="55" name="TextBox 54"/>
          <p:cNvSpPr txBox="1"/>
          <p:nvPr/>
        </p:nvSpPr>
        <p:spPr>
          <a:xfrm>
            <a:off x="2719727" y="6309320"/>
            <a:ext cx="1722746" cy="523220"/>
          </a:xfrm>
          <a:prstGeom prst="rect">
            <a:avLst/>
          </a:prstGeom>
          <a:noFill/>
        </p:spPr>
        <p:txBody>
          <a:bodyPr wrap="square" rtlCol="0">
            <a:spAutoFit/>
          </a:bodyPr>
          <a:lstStyle/>
          <a:p>
            <a:pPr algn="ctr"/>
            <a:r>
              <a:rPr lang="de-DE" sz="1400" dirty="0"/>
              <a:t>Actual Communication</a:t>
            </a:r>
          </a:p>
        </p:txBody>
      </p:sp>
      <p:sp>
        <p:nvSpPr>
          <p:cNvPr id="37" name="Rounded Rectangle 36"/>
          <p:cNvSpPr/>
          <p:nvPr/>
        </p:nvSpPr>
        <p:spPr bwMode="auto">
          <a:xfrm>
            <a:off x="4782681" y="5548606"/>
            <a:ext cx="2631736"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a:solidFill>
                  <a:schemeClr val="bg1"/>
                </a:solidFill>
                <a:latin typeface="Arial" charset="0"/>
                <a:ea typeface="ＭＳ Ｐゴシック" pitchFamily="34" charset="-128"/>
              </a:rPr>
              <a:t>Endpoint</a:t>
            </a:r>
            <a:r>
              <a:rPr lang="en-GB" sz="1400" b="1">
                <a:solidFill>
                  <a:schemeClr val="bg1"/>
                </a:solidFill>
                <a:latin typeface="Arial" charset="0"/>
                <a:ea typeface="ＭＳ Ｐゴシック" pitchFamily="34" charset="-128"/>
              </a:rPr>
              <a:t> IN/OUT </a:t>
            </a:r>
            <a:r>
              <a:rPr lang="en-GB" sz="1400" b="1" dirty="0">
                <a:solidFill>
                  <a:schemeClr val="bg1"/>
                </a:solidFill>
                <a:latin typeface="Arial" charset="0"/>
                <a:ea typeface="ＭＳ Ｐゴシック" pitchFamily="34" charset="-128"/>
              </a:rPr>
              <a:t>0</a:t>
            </a:r>
            <a:endParaRPr lang="de-DE" sz="1400" b="1" dirty="0">
              <a:solidFill>
                <a:schemeClr val="bg1"/>
              </a:solidFill>
              <a:latin typeface="Arial" charset="0"/>
              <a:ea typeface="ＭＳ Ｐゴシック" pitchFamily="34" charset="-128"/>
            </a:endParaRPr>
          </a:p>
        </p:txBody>
      </p:sp>
      <p:sp>
        <p:nvSpPr>
          <p:cNvPr id="30" name="Rounded Rectangle 29"/>
          <p:cNvSpPr/>
          <p:nvPr/>
        </p:nvSpPr>
        <p:spPr bwMode="auto">
          <a:xfrm>
            <a:off x="423534" y="5548606"/>
            <a:ext cx="1990604" cy="360000"/>
          </a:xfrm>
          <a:prstGeom prst="roundRect">
            <a:avLst>
              <a:gd name="adj" fmla="val 26563"/>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USB System</a:t>
            </a:r>
          </a:p>
        </p:txBody>
      </p:sp>
      <p:cxnSp>
        <p:nvCxnSpPr>
          <p:cNvPr id="50" name="Straight Arrow Connector 49"/>
          <p:cNvCxnSpPr/>
          <p:nvPr/>
        </p:nvCxnSpPr>
        <p:spPr bwMode="auto">
          <a:xfrm>
            <a:off x="2413491" y="5728606"/>
            <a:ext cx="2387447" cy="0"/>
          </a:xfrm>
          <a:prstGeom prst="straightConnector1">
            <a:avLst/>
          </a:prstGeom>
          <a:solidFill>
            <a:schemeClr val="accent1"/>
          </a:solidFill>
          <a:ln w="41275" cap="flat" cmpd="sng" algn="ctr">
            <a:solidFill>
              <a:schemeClr val="accent1"/>
            </a:solidFill>
            <a:prstDash val="sysDash"/>
            <a:round/>
            <a:headEnd type="triangle" w="lg" len="lg"/>
            <a:tailEnd type="triangle" w="lg" len="lg"/>
          </a:ln>
          <a:effectLst/>
        </p:spPr>
      </p:cxnSp>
      <p:sp>
        <p:nvSpPr>
          <p:cNvPr id="6" name="TextBox 5"/>
          <p:cNvSpPr txBox="1"/>
          <p:nvPr/>
        </p:nvSpPr>
        <p:spPr>
          <a:xfrm>
            <a:off x="2420855" y="5466996"/>
            <a:ext cx="2361824" cy="523220"/>
          </a:xfrm>
          <a:prstGeom prst="rect">
            <a:avLst/>
          </a:prstGeom>
          <a:noFill/>
        </p:spPr>
        <p:txBody>
          <a:bodyPr wrap="square" rtlCol="0">
            <a:spAutoFit/>
          </a:bodyPr>
          <a:lstStyle/>
          <a:p>
            <a:pPr algn="ctr"/>
            <a:r>
              <a:rPr lang="de-DE" sz="1400" dirty="0"/>
              <a:t>Control Transfers</a:t>
            </a:r>
          </a:p>
          <a:p>
            <a:pPr algn="ctr"/>
            <a:r>
              <a:rPr lang="de-DE" sz="1400" dirty="0"/>
              <a:t>Message Pipe</a:t>
            </a:r>
            <a:endParaRPr lang="en-GB" sz="1400" dirty="0"/>
          </a:p>
        </p:txBody>
      </p:sp>
      <p:cxnSp>
        <p:nvCxnSpPr>
          <p:cNvPr id="9" name="Straight Connector 8"/>
          <p:cNvCxnSpPr/>
          <p:nvPr/>
        </p:nvCxnSpPr>
        <p:spPr bwMode="auto">
          <a:xfrm>
            <a:off x="7413308" y="5728606"/>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3" name="Rounded Rectangle 32"/>
          <p:cNvSpPr/>
          <p:nvPr/>
        </p:nvSpPr>
        <p:spPr bwMode="auto">
          <a:xfrm>
            <a:off x="7812088" y="5548606"/>
            <a:ext cx="1836000" cy="468000"/>
          </a:xfrm>
          <a:prstGeom prst="roundRect">
            <a:avLst>
              <a:gd name="adj" fmla="val 21245"/>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USB</a:t>
            </a:r>
            <a:r>
              <a:rPr kumimoji="0" lang="de-DE" sz="1600" b="1" i="0" u="none" strike="noStrike" cap="none" normalizeH="0" dirty="0">
                <a:ln>
                  <a:noFill/>
                </a:ln>
                <a:solidFill>
                  <a:schemeClr val="bg1"/>
                </a:solidFill>
                <a:effectLst/>
                <a:latin typeface="Arial" charset="0"/>
                <a:ea typeface="ＭＳ Ｐゴシック" pitchFamily="34" charset="-128"/>
              </a:rPr>
              <a:t> Logical Device</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sp>
        <p:nvSpPr>
          <p:cNvPr id="17" name="Rounded Rectangle 16"/>
          <p:cNvSpPr/>
          <p:nvPr/>
        </p:nvSpPr>
        <p:spPr bwMode="auto">
          <a:xfrm>
            <a:off x="4800937" y="4230690"/>
            <a:ext cx="2631735"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Interrupt In Endpoint</a:t>
            </a:r>
            <a:r>
              <a:rPr lang="en-GB" sz="1400" b="1" dirty="0">
                <a:solidFill>
                  <a:schemeClr val="bg1"/>
                </a:solidFill>
                <a:latin typeface="Arial" charset="0"/>
                <a:ea typeface="ＭＳ Ｐゴシック" pitchFamily="34" charset="-128"/>
              </a:rPr>
              <a:t> 1</a:t>
            </a:r>
            <a:endParaRPr lang="de-DE" sz="1400" b="1" dirty="0">
              <a:solidFill>
                <a:schemeClr val="bg1"/>
              </a:solidFill>
              <a:latin typeface="Arial" charset="0"/>
              <a:ea typeface="ＭＳ Ｐゴシック" pitchFamily="34" charset="-128"/>
            </a:endParaRPr>
          </a:p>
        </p:txBody>
      </p:sp>
      <p:sp>
        <p:nvSpPr>
          <p:cNvPr id="18" name="Rounded Rectangle 17"/>
          <p:cNvSpPr/>
          <p:nvPr/>
        </p:nvSpPr>
        <p:spPr bwMode="auto">
          <a:xfrm>
            <a:off x="4800937" y="4702128"/>
            <a:ext cx="2629967"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Interrupt OUT Endpoint 1</a:t>
            </a:r>
          </a:p>
        </p:txBody>
      </p:sp>
      <p:sp>
        <p:nvSpPr>
          <p:cNvPr id="34" name="Rounded Rectangle 33"/>
          <p:cNvSpPr/>
          <p:nvPr/>
        </p:nvSpPr>
        <p:spPr bwMode="auto">
          <a:xfrm>
            <a:off x="423534" y="4230690"/>
            <a:ext cx="1990604" cy="831438"/>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cxnSp>
        <p:nvCxnSpPr>
          <p:cNvPr id="4" name="Straight Arrow Connector 3"/>
          <p:cNvCxnSpPr>
            <a:stCxn id="17" idx="1"/>
          </p:cNvCxnSpPr>
          <p:nvPr/>
        </p:nvCxnSpPr>
        <p:spPr bwMode="auto">
          <a:xfrm flipH="1">
            <a:off x="2413493" y="4410690"/>
            <a:ext cx="2387444" cy="0"/>
          </a:xfrm>
          <a:prstGeom prst="straightConnector1">
            <a:avLst/>
          </a:prstGeom>
          <a:solidFill>
            <a:schemeClr val="accent1"/>
          </a:solidFill>
          <a:ln w="41275" cap="flat" cmpd="sng" algn="ctr">
            <a:solidFill>
              <a:schemeClr val="accent2"/>
            </a:solidFill>
            <a:prstDash val="sysDash"/>
            <a:round/>
            <a:headEnd type="none" w="med" len="med"/>
            <a:tailEnd type="triangle" w="lg" len="lg"/>
          </a:ln>
          <a:effectLst/>
        </p:spPr>
      </p:cxnSp>
      <p:cxnSp>
        <p:nvCxnSpPr>
          <p:cNvPr id="42" name="Straight Arrow Connector 41"/>
          <p:cNvCxnSpPr/>
          <p:nvPr/>
        </p:nvCxnSpPr>
        <p:spPr bwMode="auto">
          <a:xfrm flipH="1">
            <a:off x="2413490" y="4882128"/>
            <a:ext cx="2387447" cy="0"/>
          </a:xfrm>
          <a:prstGeom prst="straightConnector1">
            <a:avLst/>
          </a:prstGeom>
          <a:solidFill>
            <a:schemeClr val="accent1"/>
          </a:solidFill>
          <a:ln w="41275" cap="flat" cmpd="sng" algn="ctr">
            <a:solidFill>
              <a:schemeClr val="accent2"/>
            </a:solidFill>
            <a:prstDash val="sysDash"/>
            <a:round/>
            <a:headEnd type="triangle" w="lg" len="lg"/>
            <a:tailEnd type="none" w="lg" len="lg"/>
          </a:ln>
          <a:effectLst/>
        </p:spPr>
      </p:cxnSp>
      <p:sp>
        <p:nvSpPr>
          <p:cNvPr id="51" name="TextBox 50"/>
          <p:cNvSpPr txBox="1"/>
          <p:nvPr/>
        </p:nvSpPr>
        <p:spPr>
          <a:xfrm>
            <a:off x="2414138" y="4149080"/>
            <a:ext cx="2386797" cy="523220"/>
          </a:xfrm>
          <a:prstGeom prst="rect">
            <a:avLst/>
          </a:prstGeom>
          <a:noFill/>
        </p:spPr>
        <p:txBody>
          <a:bodyPr wrap="square" rtlCol="0">
            <a:spAutoFit/>
          </a:bodyPr>
          <a:lstStyle/>
          <a:p>
            <a:pPr algn="ctr"/>
            <a:r>
              <a:rPr lang="de-DE" sz="1400"/>
              <a:t>Interrupt </a:t>
            </a:r>
            <a:r>
              <a:rPr lang="de-DE" sz="1400" dirty="0"/>
              <a:t>Transfers</a:t>
            </a:r>
          </a:p>
          <a:p>
            <a:pPr algn="ctr"/>
            <a:r>
              <a:rPr lang="de-DE" sz="1400" dirty="0"/>
              <a:t>Stream Pipe</a:t>
            </a:r>
            <a:endParaRPr lang="en-GB" sz="1400" dirty="0"/>
          </a:p>
        </p:txBody>
      </p:sp>
      <p:cxnSp>
        <p:nvCxnSpPr>
          <p:cNvPr id="58" name="Straight Connector 57"/>
          <p:cNvCxnSpPr/>
          <p:nvPr/>
        </p:nvCxnSpPr>
        <p:spPr bwMode="auto">
          <a:xfrm>
            <a:off x="7431516" y="4410690"/>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7431516" y="4878742"/>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5" name="Rounded Rectangle 14"/>
          <p:cNvSpPr/>
          <p:nvPr/>
        </p:nvSpPr>
        <p:spPr bwMode="auto">
          <a:xfrm>
            <a:off x="7812088" y="4230690"/>
            <a:ext cx="1836000" cy="844046"/>
          </a:xfrm>
          <a:prstGeom prst="roundRect">
            <a:avLst>
              <a:gd name="adj" fmla="val 13786"/>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a:t>
            </a:r>
            <a:r>
              <a:rPr kumimoji="0" lang="de-DE" sz="1600" b="1" i="0" u="none" strike="noStrike" cap="none" normalizeH="0" dirty="0">
                <a:ln>
                  <a:noFill/>
                </a:ln>
                <a:solidFill>
                  <a:schemeClr val="bg1"/>
                </a:solidFill>
                <a:effectLst/>
                <a:latin typeface="Arial" charset="0"/>
                <a:ea typeface="ＭＳ Ｐゴシック" pitchFamily="34" charset="-128"/>
              </a:rPr>
              <a:t> 1</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(e.g. HID Class)</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sp>
        <p:nvSpPr>
          <p:cNvPr id="19" name="Rounded Rectangle 18"/>
          <p:cNvSpPr/>
          <p:nvPr/>
        </p:nvSpPr>
        <p:spPr bwMode="auto">
          <a:xfrm>
            <a:off x="4772939" y="2901234"/>
            <a:ext cx="2633213"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Bulk In Endpoint</a:t>
            </a:r>
            <a:r>
              <a:rPr lang="en-GB" sz="1400" b="1" dirty="0">
                <a:solidFill>
                  <a:schemeClr val="bg1"/>
                </a:solidFill>
                <a:latin typeface="Arial" charset="0"/>
                <a:ea typeface="ＭＳ Ｐゴシック" pitchFamily="34" charset="-128"/>
              </a:rPr>
              <a:t> 2</a:t>
            </a:r>
            <a:endParaRPr lang="de-DE" sz="1400" b="1" dirty="0">
              <a:solidFill>
                <a:schemeClr val="bg1"/>
              </a:solidFill>
              <a:latin typeface="Arial" charset="0"/>
              <a:ea typeface="ＭＳ Ｐゴシック" pitchFamily="34" charset="-128"/>
            </a:endParaRPr>
          </a:p>
        </p:txBody>
      </p:sp>
      <p:sp>
        <p:nvSpPr>
          <p:cNvPr id="20" name="Rounded Rectangle 19"/>
          <p:cNvSpPr/>
          <p:nvPr/>
        </p:nvSpPr>
        <p:spPr bwMode="auto">
          <a:xfrm>
            <a:off x="4772939" y="3405290"/>
            <a:ext cx="2631735"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Bulk OUT Endpoint</a:t>
            </a:r>
            <a:r>
              <a:rPr lang="en-GB" sz="1400" b="1" dirty="0">
                <a:solidFill>
                  <a:schemeClr val="bg1"/>
                </a:solidFill>
                <a:latin typeface="Arial" charset="0"/>
                <a:ea typeface="ＭＳ Ｐゴシック" pitchFamily="34" charset="-128"/>
              </a:rPr>
              <a:t> 2</a:t>
            </a:r>
            <a:endParaRPr lang="de-DE" sz="1400" b="1" dirty="0">
              <a:solidFill>
                <a:schemeClr val="bg1"/>
              </a:solidFill>
              <a:latin typeface="Arial" charset="0"/>
              <a:ea typeface="ＭＳ Ｐゴシック" pitchFamily="34" charset="-128"/>
            </a:endParaRPr>
          </a:p>
        </p:txBody>
      </p:sp>
      <p:sp>
        <p:nvSpPr>
          <p:cNvPr id="36" name="Rounded Rectangle 35"/>
          <p:cNvSpPr/>
          <p:nvPr/>
        </p:nvSpPr>
        <p:spPr bwMode="auto">
          <a:xfrm>
            <a:off x="395536" y="2901234"/>
            <a:ext cx="1990604" cy="864056"/>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cxnSp>
        <p:nvCxnSpPr>
          <p:cNvPr id="45" name="Straight Arrow Connector 44"/>
          <p:cNvCxnSpPr/>
          <p:nvPr/>
        </p:nvCxnSpPr>
        <p:spPr bwMode="auto">
          <a:xfrm>
            <a:off x="2403749" y="3081234"/>
            <a:ext cx="2387447" cy="0"/>
          </a:xfrm>
          <a:prstGeom prst="straightConnector1">
            <a:avLst/>
          </a:prstGeom>
          <a:solidFill>
            <a:schemeClr val="accent1"/>
          </a:solidFill>
          <a:ln w="41275" cap="flat" cmpd="sng" algn="ctr">
            <a:solidFill>
              <a:schemeClr val="bg2">
                <a:lumMod val="50000"/>
              </a:schemeClr>
            </a:solidFill>
            <a:prstDash val="sysDash"/>
            <a:round/>
            <a:headEnd type="triangle" w="lg" len="lg"/>
            <a:tailEnd type="none" w="lg" len="lg"/>
          </a:ln>
          <a:effectLst/>
        </p:spPr>
      </p:cxnSp>
      <p:cxnSp>
        <p:nvCxnSpPr>
          <p:cNvPr id="47" name="Straight Arrow Connector 46"/>
          <p:cNvCxnSpPr/>
          <p:nvPr/>
        </p:nvCxnSpPr>
        <p:spPr bwMode="auto">
          <a:xfrm>
            <a:off x="2403749" y="3560372"/>
            <a:ext cx="2387447" cy="0"/>
          </a:xfrm>
          <a:prstGeom prst="straightConnector1">
            <a:avLst/>
          </a:prstGeom>
          <a:solidFill>
            <a:schemeClr val="accent1"/>
          </a:solidFill>
          <a:ln w="41275" cap="flat" cmpd="sng" algn="ctr">
            <a:solidFill>
              <a:schemeClr val="bg2">
                <a:lumMod val="50000"/>
              </a:schemeClr>
            </a:solidFill>
            <a:prstDash val="sysDash"/>
            <a:round/>
            <a:headEnd type="none" w="med" len="med"/>
            <a:tailEnd type="triangle" w="lg" len="lg"/>
          </a:ln>
          <a:effectLst/>
        </p:spPr>
      </p:cxnSp>
      <p:sp>
        <p:nvSpPr>
          <p:cNvPr id="52" name="TextBox 51"/>
          <p:cNvSpPr txBox="1"/>
          <p:nvPr/>
        </p:nvSpPr>
        <p:spPr>
          <a:xfrm>
            <a:off x="2385492" y="2809176"/>
            <a:ext cx="2387448" cy="523220"/>
          </a:xfrm>
          <a:prstGeom prst="rect">
            <a:avLst/>
          </a:prstGeom>
          <a:noFill/>
        </p:spPr>
        <p:txBody>
          <a:bodyPr wrap="square" rtlCol="0">
            <a:spAutoFit/>
          </a:bodyPr>
          <a:lstStyle/>
          <a:p>
            <a:pPr algn="ctr"/>
            <a:r>
              <a:rPr lang="de-DE" sz="1400" dirty="0"/>
              <a:t> Bulk Transfers</a:t>
            </a:r>
          </a:p>
          <a:p>
            <a:pPr algn="ctr"/>
            <a:r>
              <a:rPr lang="de-DE" sz="1400" dirty="0"/>
              <a:t>Stream Pipe</a:t>
            </a:r>
            <a:endParaRPr lang="en-GB" sz="1400" dirty="0"/>
          </a:p>
        </p:txBody>
      </p:sp>
      <p:cxnSp>
        <p:nvCxnSpPr>
          <p:cNvPr id="60" name="Straight Connector 59"/>
          <p:cNvCxnSpPr/>
          <p:nvPr/>
        </p:nvCxnSpPr>
        <p:spPr bwMode="auto">
          <a:xfrm>
            <a:off x="7403518" y="3070786"/>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a:off x="7403518" y="3580156"/>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6" name="Rounded Rectangle 25"/>
          <p:cNvSpPr/>
          <p:nvPr/>
        </p:nvSpPr>
        <p:spPr bwMode="auto">
          <a:xfrm>
            <a:off x="7812088" y="2901234"/>
            <a:ext cx="1836000" cy="842324"/>
          </a:xfrm>
          <a:prstGeom prst="roundRect">
            <a:avLst>
              <a:gd name="adj" fmla="val 17985"/>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 2</a:t>
            </a:r>
          </a:p>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(e.g. MSC)</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sp>
        <p:nvSpPr>
          <p:cNvPr id="28" name="Rounded Rectangle 27"/>
          <p:cNvSpPr/>
          <p:nvPr/>
        </p:nvSpPr>
        <p:spPr bwMode="auto">
          <a:xfrm>
            <a:off x="4782068" y="1083499"/>
            <a:ext cx="2620838"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Interrupt In Endpoint</a:t>
            </a:r>
            <a:r>
              <a:rPr lang="en-GB" sz="1400" b="1" dirty="0">
                <a:solidFill>
                  <a:schemeClr val="bg1"/>
                </a:solidFill>
                <a:latin typeface="Arial" charset="0"/>
                <a:ea typeface="ＭＳ Ｐゴシック" pitchFamily="34" charset="-128"/>
              </a:rPr>
              <a:t> 3</a:t>
            </a:r>
            <a:endParaRPr lang="de-DE" sz="1400" b="1" dirty="0">
              <a:solidFill>
                <a:schemeClr val="bg1"/>
              </a:solidFill>
              <a:latin typeface="Arial" charset="0"/>
              <a:ea typeface="ＭＳ Ｐゴシック" pitchFamily="34" charset="-128"/>
            </a:endParaRPr>
          </a:p>
        </p:txBody>
      </p:sp>
      <p:sp>
        <p:nvSpPr>
          <p:cNvPr id="39" name="Rounded Rectangle 38"/>
          <p:cNvSpPr/>
          <p:nvPr/>
        </p:nvSpPr>
        <p:spPr bwMode="auto">
          <a:xfrm>
            <a:off x="395536" y="1083499"/>
            <a:ext cx="1990604" cy="1349264"/>
          </a:xfrm>
          <a:prstGeom prst="roundRect">
            <a:avLst>
              <a:gd name="adj" fmla="val 105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cxnSp>
        <p:nvCxnSpPr>
          <p:cNvPr id="43" name="Straight Arrow Connector 42"/>
          <p:cNvCxnSpPr/>
          <p:nvPr/>
        </p:nvCxnSpPr>
        <p:spPr bwMode="auto">
          <a:xfrm flipH="1">
            <a:off x="2385491" y="1263499"/>
            <a:ext cx="2387447" cy="0"/>
          </a:xfrm>
          <a:prstGeom prst="straightConnector1">
            <a:avLst/>
          </a:prstGeom>
          <a:solidFill>
            <a:schemeClr val="accent1"/>
          </a:solidFill>
          <a:ln w="41275" cap="flat" cmpd="sng" algn="ctr">
            <a:solidFill>
              <a:schemeClr val="accent2"/>
            </a:solidFill>
            <a:prstDash val="sysDash"/>
            <a:round/>
            <a:headEnd type="none" w="med" len="med"/>
            <a:tailEnd type="triangle" w="lg" len="lg"/>
          </a:ln>
          <a:effectLst/>
        </p:spPr>
      </p:cxnSp>
      <p:cxnSp>
        <p:nvCxnSpPr>
          <p:cNvPr id="62" name="Straight Connector 61"/>
          <p:cNvCxnSpPr/>
          <p:nvPr/>
        </p:nvCxnSpPr>
        <p:spPr bwMode="auto">
          <a:xfrm>
            <a:off x="7403518" y="1263499"/>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5" name="TextBox 64"/>
          <p:cNvSpPr txBox="1"/>
          <p:nvPr/>
        </p:nvSpPr>
        <p:spPr>
          <a:xfrm>
            <a:off x="2403748" y="992603"/>
            <a:ext cx="2369189" cy="523220"/>
          </a:xfrm>
          <a:prstGeom prst="rect">
            <a:avLst/>
          </a:prstGeom>
          <a:noFill/>
        </p:spPr>
        <p:txBody>
          <a:bodyPr wrap="square" rtlCol="0">
            <a:spAutoFit/>
          </a:bodyPr>
          <a:lstStyle/>
          <a:p>
            <a:pPr algn="ctr"/>
            <a:r>
              <a:rPr lang="de-DE" sz="1400"/>
              <a:t>Interrupt </a:t>
            </a:r>
            <a:r>
              <a:rPr lang="de-DE" sz="1400" dirty="0"/>
              <a:t>Transfers</a:t>
            </a:r>
          </a:p>
          <a:p>
            <a:pPr algn="ctr"/>
            <a:r>
              <a:rPr lang="de-DE" sz="1400" dirty="0"/>
              <a:t>Stream Pipe</a:t>
            </a:r>
            <a:endParaRPr lang="en-GB" sz="1400" dirty="0"/>
          </a:p>
        </p:txBody>
      </p:sp>
      <p:sp>
        <p:nvSpPr>
          <p:cNvPr id="66" name="Rounded Rectangle 65"/>
          <p:cNvSpPr/>
          <p:nvPr/>
        </p:nvSpPr>
        <p:spPr bwMode="auto">
          <a:xfrm>
            <a:off x="4780303" y="1568707"/>
            <a:ext cx="2622944"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Bulk In Endpoint</a:t>
            </a:r>
            <a:r>
              <a:rPr lang="en-GB" sz="1400" b="1" dirty="0">
                <a:solidFill>
                  <a:schemeClr val="bg1"/>
                </a:solidFill>
                <a:latin typeface="Arial" charset="0"/>
                <a:ea typeface="ＭＳ Ｐゴシック" pitchFamily="34" charset="-128"/>
              </a:rPr>
              <a:t> 4</a:t>
            </a:r>
            <a:endParaRPr lang="de-DE" sz="1400" b="1" dirty="0">
              <a:solidFill>
                <a:schemeClr val="bg1"/>
              </a:solidFill>
              <a:latin typeface="Arial" charset="0"/>
              <a:ea typeface="ＭＳ Ｐゴシック" pitchFamily="34" charset="-128"/>
            </a:endParaRPr>
          </a:p>
        </p:txBody>
      </p:sp>
      <p:sp>
        <p:nvSpPr>
          <p:cNvPr id="67" name="Rounded Rectangle 66"/>
          <p:cNvSpPr/>
          <p:nvPr/>
        </p:nvSpPr>
        <p:spPr bwMode="auto">
          <a:xfrm>
            <a:off x="4780303" y="2072763"/>
            <a:ext cx="2622943"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Bulk OUT Endpoint</a:t>
            </a:r>
            <a:r>
              <a:rPr lang="en-GB" sz="1400" b="1" dirty="0">
                <a:solidFill>
                  <a:schemeClr val="bg1"/>
                </a:solidFill>
                <a:latin typeface="Arial" charset="0"/>
                <a:ea typeface="ＭＳ Ｐゴシック" pitchFamily="34" charset="-128"/>
              </a:rPr>
              <a:t> 4</a:t>
            </a:r>
            <a:endParaRPr lang="de-DE" sz="1400" b="1" dirty="0">
              <a:solidFill>
                <a:schemeClr val="bg1"/>
              </a:solidFill>
              <a:latin typeface="Arial" charset="0"/>
              <a:ea typeface="ＭＳ Ｐゴシック" pitchFamily="34" charset="-128"/>
            </a:endParaRPr>
          </a:p>
        </p:txBody>
      </p:sp>
      <p:cxnSp>
        <p:nvCxnSpPr>
          <p:cNvPr id="68" name="Straight Arrow Connector 67"/>
          <p:cNvCxnSpPr/>
          <p:nvPr/>
        </p:nvCxnSpPr>
        <p:spPr bwMode="auto">
          <a:xfrm>
            <a:off x="2411113" y="1748707"/>
            <a:ext cx="2387447" cy="0"/>
          </a:xfrm>
          <a:prstGeom prst="straightConnector1">
            <a:avLst/>
          </a:prstGeom>
          <a:solidFill>
            <a:schemeClr val="accent1"/>
          </a:solidFill>
          <a:ln w="41275" cap="flat" cmpd="sng" algn="ctr">
            <a:solidFill>
              <a:schemeClr val="bg2">
                <a:lumMod val="50000"/>
              </a:schemeClr>
            </a:solidFill>
            <a:prstDash val="sysDash"/>
            <a:round/>
            <a:headEnd type="triangle" w="lg" len="lg"/>
            <a:tailEnd type="none" w="lg" len="lg"/>
          </a:ln>
          <a:effectLst/>
        </p:spPr>
      </p:cxnSp>
      <p:cxnSp>
        <p:nvCxnSpPr>
          <p:cNvPr id="69" name="Straight Arrow Connector 68"/>
          <p:cNvCxnSpPr/>
          <p:nvPr/>
        </p:nvCxnSpPr>
        <p:spPr bwMode="auto">
          <a:xfrm>
            <a:off x="2411113" y="2227845"/>
            <a:ext cx="2387447" cy="0"/>
          </a:xfrm>
          <a:prstGeom prst="straightConnector1">
            <a:avLst/>
          </a:prstGeom>
          <a:solidFill>
            <a:schemeClr val="accent1"/>
          </a:solidFill>
          <a:ln w="41275" cap="flat" cmpd="sng" algn="ctr">
            <a:solidFill>
              <a:schemeClr val="bg2">
                <a:lumMod val="50000"/>
              </a:schemeClr>
            </a:solidFill>
            <a:prstDash val="sysDash"/>
            <a:round/>
            <a:headEnd type="none" w="med" len="med"/>
            <a:tailEnd type="triangle" w="lg" len="lg"/>
          </a:ln>
          <a:effectLst/>
        </p:spPr>
      </p:cxnSp>
      <p:sp>
        <p:nvSpPr>
          <p:cNvPr id="70" name="TextBox 69"/>
          <p:cNvSpPr txBox="1"/>
          <p:nvPr/>
        </p:nvSpPr>
        <p:spPr>
          <a:xfrm>
            <a:off x="2385492" y="1476649"/>
            <a:ext cx="2387446" cy="523220"/>
          </a:xfrm>
          <a:prstGeom prst="rect">
            <a:avLst/>
          </a:prstGeom>
          <a:noFill/>
        </p:spPr>
        <p:txBody>
          <a:bodyPr wrap="square" rtlCol="0">
            <a:spAutoFit/>
          </a:bodyPr>
          <a:lstStyle/>
          <a:p>
            <a:pPr algn="ctr"/>
            <a:r>
              <a:rPr lang="de-DE" sz="1400" dirty="0"/>
              <a:t> Bulk Transfers</a:t>
            </a:r>
          </a:p>
          <a:p>
            <a:pPr algn="ctr"/>
            <a:r>
              <a:rPr lang="de-DE" sz="1400" dirty="0"/>
              <a:t>Stream Pipe</a:t>
            </a:r>
            <a:endParaRPr lang="en-GB" sz="1400" dirty="0"/>
          </a:p>
        </p:txBody>
      </p:sp>
      <p:cxnSp>
        <p:nvCxnSpPr>
          <p:cNvPr id="71" name="Straight Connector 70"/>
          <p:cNvCxnSpPr/>
          <p:nvPr/>
        </p:nvCxnSpPr>
        <p:spPr bwMode="auto">
          <a:xfrm>
            <a:off x="7410882" y="1738259"/>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a:off x="7403518" y="2247629"/>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73" name="Rounded Rectangle 72"/>
          <p:cNvSpPr/>
          <p:nvPr/>
        </p:nvSpPr>
        <p:spPr bwMode="auto">
          <a:xfrm>
            <a:off x="4822643" y="-293939"/>
            <a:ext cx="2626256"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Isochronous OUT Endpoint</a:t>
            </a:r>
            <a:r>
              <a:rPr lang="en-GB" sz="1400" b="1" dirty="0">
                <a:solidFill>
                  <a:schemeClr val="bg1"/>
                </a:solidFill>
                <a:latin typeface="Arial" charset="0"/>
                <a:ea typeface="ＭＳ Ｐゴシック" pitchFamily="34" charset="-128"/>
              </a:rPr>
              <a:t> 5</a:t>
            </a:r>
            <a:endParaRPr lang="de-DE" sz="1400" b="1" dirty="0">
              <a:solidFill>
                <a:schemeClr val="bg1"/>
              </a:solidFill>
              <a:latin typeface="Arial" charset="0"/>
              <a:ea typeface="ＭＳ Ｐゴシック" pitchFamily="34" charset="-128"/>
            </a:endParaRPr>
          </a:p>
        </p:txBody>
      </p:sp>
      <p:sp>
        <p:nvSpPr>
          <p:cNvPr id="75" name="Rounded Rectangle 74"/>
          <p:cNvSpPr/>
          <p:nvPr/>
        </p:nvSpPr>
        <p:spPr bwMode="auto">
          <a:xfrm>
            <a:off x="463496" y="-293939"/>
            <a:ext cx="1990604" cy="360000"/>
          </a:xfrm>
          <a:prstGeom prst="roundRect">
            <a:avLst>
              <a:gd name="adj" fmla="val 26563"/>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cxnSp>
        <p:nvCxnSpPr>
          <p:cNvPr id="76" name="Straight Arrow Connector 75"/>
          <p:cNvCxnSpPr/>
          <p:nvPr/>
        </p:nvCxnSpPr>
        <p:spPr bwMode="auto">
          <a:xfrm>
            <a:off x="2453453" y="-113939"/>
            <a:ext cx="2387447" cy="0"/>
          </a:xfrm>
          <a:prstGeom prst="straightConnector1">
            <a:avLst/>
          </a:prstGeom>
          <a:solidFill>
            <a:schemeClr val="accent1"/>
          </a:solidFill>
          <a:ln w="41275" cap="flat" cmpd="sng" algn="ctr">
            <a:solidFill>
              <a:srgbClr val="00B050"/>
            </a:solidFill>
            <a:prstDash val="sysDash"/>
            <a:round/>
            <a:headEnd type="none" w="med" len="med"/>
            <a:tailEnd type="triangle" w="lg" len="lg"/>
          </a:ln>
          <a:effectLst/>
        </p:spPr>
      </p:cxnSp>
      <p:sp>
        <p:nvSpPr>
          <p:cNvPr id="77" name="TextBox 76"/>
          <p:cNvSpPr txBox="1"/>
          <p:nvPr/>
        </p:nvSpPr>
        <p:spPr>
          <a:xfrm>
            <a:off x="2575463" y="-375549"/>
            <a:ext cx="2112122" cy="523220"/>
          </a:xfrm>
          <a:prstGeom prst="rect">
            <a:avLst/>
          </a:prstGeom>
          <a:noFill/>
        </p:spPr>
        <p:txBody>
          <a:bodyPr wrap="square" rtlCol="0">
            <a:spAutoFit/>
          </a:bodyPr>
          <a:lstStyle/>
          <a:p>
            <a:pPr algn="ctr"/>
            <a:r>
              <a:rPr lang="de-DE" sz="1400" dirty="0"/>
              <a:t>Isochronous Transfers</a:t>
            </a:r>
          </a:p>
          <a:p>
            <a:pPr algn="ctr"/>
            <a:r>
              <a:rPr lang="de-DE" sz="1400" dirty="0"/>
              <a:t>Stream Pipe</a:t>
            </a:r>
            <a:endParaRPr lang="en-GB" sz="1400" dirty="0"/>
          </a:p>
        </p:txBody>
      </p:sp>
      <p:cxnSp>
        <p:nvCxnSpPr>
          <p:cNvPr id="78" name="Straight Connector 77"/>
          <p:cNvCxnSpPr/>
          <p:nvPr/>
        </p:nvCxnSpPr>
        <p:spPr bwMode="auto">
          <a:xfrm>
            <a:off x="7447742" y="-113939"/>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80" name="Rounded Rectangle 79"/>
          <p:cNvSpPr/>
          <p:nvPr/>
        </p:nvSpPr>
        <p:spPr bwMode="auto">
          <a:xfrm>
            <a:off x="7812088" y="-274351"/>
            <a:ext cx="1836000" cy="844046"/>
          </a:xfrm>
          <a:prstGeom prst="roundRect">
            <a:avLst>
              <a:gd name="adj" fmla="val 13786"/>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a:t>
            </a:r>
            <a:r>
              <a:rPr kumimoji="0" lang="de-DE" sz="1600" b="1" i="0" u="none" strike="noStrike" cap="none" normalizeH="0" dirty="0">
                <a:ln>
                  <a:noFill/>
                </a:ln>
                <a:solidFill>
                  <a:schemeClr val="bg1"/>
                </a:solidFill>
                <a:effectLst/>
                <a:latin typeface="Arial" charset="0"/>
                <a:ea typeface="ＭＳ Ｐゴシック" pitchFamily="34" charset="-128"/>
              </a:rPr>
              <a:t> 4</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(e.g. ADC Class)</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sp>
        <p:nvSpPr>
          <p:cNvPr id="40" name="Rounded Rectangle 39"/>
          <p:cNvSpPr/>
          <p:nvPr/>
        </p:nvSpPr>
        <p:spPr bwMode="auto">
          <a:xfrm>
            <a:off x="444000" y="-1614470"/>
            <a:ext cx="1990604" cy="864056"/>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cxnSp>
        <p:nvCxnSpPr>
          <p:cNvPr id="44" name="Straight Arrow Connector 43"/>
          <p:cNvCxnSpPr/>
          <p:nvPr/>
        </p:nvCxnSpPr>
        <p:spPr bwMode="auto">
          <a:xfrm flipH="1">
            <a:off x="2447975" y="-1411348"/>
            <a:ext cx="2363709" cy="0"/>
          </a:xfrm>
          <a:prstGeom prst="straightConnector1">
            <a:avLst/>
          </a:prstGeom>
          <a:solidFill>
            <a:schemeClr val="accent1"/>
          </a:solidFill>
          <a:ln w="41275" cap="flat" cmpd="sng" algn="ctr">
            <a:solidFill>
              <a:schemeClr val="accent2"/>
            </a:solidFill>
            <a:prstDash val="sysDash"/>
            <a:round/>
            <a:headEnd type="none" w="med" len="med"/>
            <a:tailEnd type="triangle" w="lg" len="lg"/>
          </a:ln>
          <a:effectLst/>
        </p:spPr>
      </p:cxnSp>
      <p:cxnSp>
        <p:nvCxnSpPr>
          <p:cNvPr id="48" name="Straight Arrow Connector 47"/>
          <p:cNvCxnSpPr>
            <a:endCxn id="24" idx="1"/>
          </p:cNvCxnSpPr>
          <p:nvPr/>
        </p:nvCxnSpPr>
        <p:spPr bwMode="auto">
          <a:xfrm>
            <a:off x="2449859" y="-940017"/>
            <a:ext cx="2367306" cy="0"/>
          </a:xfrm>
          <a:prstGeom prst="straightConnector1">
            <a:avLst/>
          </a:prstGeom>
          <a:solidFill>
            <a:schemeClr val="accent1"/>
          </a:solidFill>
          <a:ln w="41275" cap="flat" cmpd="sng" algn="ctr">
            <a:solidFill>
              <a:schemeClr val="accent2"/>
            </a:solidFill>
            <a:prstDash val="sysDash"/>
            <a:round/>
            <a:headEnd type="none" w="med" len="med"/>
            <a:tailEnd type="triangle" w="lg" len="lg"/>
          </a:ln>
          <a:effectLst/>
        </p:spPr>
      </p:cxnSp>
      <p:cxnSp>
        <p:nvCxnSpPr>
          <p:cNvPr id="63" name="Straight Connector 62"/>
          <p:cNvCxnSpPr/>
          <p:nvPr/>
        </p:nvCxnSpPr>
        <p:spPr bwMode="auto">
          <a:xfrm>
            <a:off x="7418459" y="-1450362"/>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a:off x="7418459" y="-924791"/>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74" name="Rounded Rectangle 73"/>
          <p:cNvSpPr/>
          <p:nvPr/>
        </p:nvSpPr>
        <p:spPr bwMode="auto">
          <a:xfrm>
            <a:off x="7812088" y="-1589788"/>
            <a:ext cx="1836000" cy="842324"/>
          </a:xfrm>
          <a:prstGeom prst="roundRect">
            <a:avLst>
              <a:gd name="adj" fmla="val 17985"/>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 n</a:t>
            </a:r>
          </a:p>
        </p:txBody>
      </p:sp>
      <p:sp>
        <p:nvSpPr>
          <p:cNvPr id="21" name="Rounded Rectangle 20"/>
          <p:cNvSpPr/>
          <p:nvPr/>
        </p:nvSpPr>
        <p:spPr bwMode="auto">
          <a:xfrm>
            <a:off x="4811683" y="-1614470"/>
            <a:ext cx="2637945"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Endpoint</a:t>
            </a:r>
            <a:r>
              <a:rPr lang="en-GB" sz="1400" b="1" dirty="0">
                <a:solidFill>
                  <a:schemeClr val="bg1"/>
                </a:solidFill>
                <a:latin typeface="Arial" charset="0"/>
                <a:ea typeface="ＭＳ Ｐゴシック" pitchFamily="34" charset="-128"/>
              </a:rPr>
              <a:t> 15 In</a:t>
            </a:r>
            <a:endParaRPr lang="de-DE" sz="1400" b="1" dirty="0">
              <a:solidFill>
                <a:schemeClr val="bg1"/>
              </a:solidFill>
              <a:latin typeface="Arial" charset="0"/>
              <a:ea typeface="ＭＳ Ｐゴシック" pitchFamily="34" charset="-128"/>
            </a:endParaRPr>
          </a:p>
        </p:txBody>
      </p:sp>
      <p:sp>
        <p:nvSpPr>
          <p:cNvPr id="24" name="Rounded Rectangle 23"/>
          <p:cNvSpPr/>
          <p:nvPr/>
        </p:nvSpPr>
        <p:spPr bwMode="auto">
          <a:xfrm>
            <a:off x="4817165" y="-1120017"/>
            <a:ext cx="2632815"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Endpoint</a:t>
            </a:r>
            <a:r>
              <a:rPr lang="en-GB" sz="1400" b="1" dirty="0">
                <a:solidFill>
                  <a:schemeClr val="bg1"/>
                </a:solidFill>
                <a:latin typeface="Arial" charset="0"/>
                <a:ea typeface="ＭＳ Ｐゴシック" pitchFamily="34" charset="-128"/>
              </a:rPr>
              <a:t> 15 OUT</a:t>
            </a:r>
            <a:endParaRPr lang="de-DE" sz="1400" b="1" dirty="0">
              <a:solidFill>
                <a:schemeClr val="bg1"/>
              </a:solidFill>
              <a:latin typeface="Arial" charset="0"/>
              <a:ea typeface="ＭＳ Ｐゴシック" pitchFamily="34" charset="-128"/>
            </a:endParaRPr>
          </a:p>
        </p:txBody>
      </p:sp>
      <p:cxnSp>
        <p:nvCxnSpPr>
          <p:cNvPr id="81" name="Straight Arrow Connector 80"/>
          <p:cNvCxnSpPr/>
          <p:nvPr/>
        </p:nvCxnSpPr>
        <p:spPr bwMode="auto">
          <a:xfrm flipV="1">
            <a:off x="8740931" y="5080606"/>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82" name="Straight Arrow Connector 81"/>
          <p:cNvCxnSpPr/>
          <p:nvPr/>
        </p:nvCxnSpPr>
        <p:spPr bwMode="auto">
          <a:xfrm flipV="1">
            <a:off x="8736589" y="3753088"/>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83" name="Straight Arrow Connector 82"/>
          <p:cNvCxnSpPr/>
          <p:nvPr/>
        </p:nvCxnSpPr>
        <p:spPr bwMode="auto">
          <a:xfrm flipV="1">
            <a:off x="8736589" y="2420888"/>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84" name="Straight Arrow Connector 83"/>
          <p:cNvCxnSpPr/>
          <p:nvPr/>
        </p:nvCxnSpPr>
        <p:spPr bwMode="auto">
          <a:xfrm flipV="1">
            <a:off x="8736589" y="584736"/>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85" name="Straight Arrow Connector 84"/>
          <p:cNvCxnSpPr/>
          <p:nvPr/>
        </p:nvCxnSpPr>
        <p:spPr bwMode="auto">
          <a:xfrm flipV="1">
            <a:off x="8736589" y="-747464"/>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86" name="Straight Arrow Connector 85"/>
          <p:cNvCxnSpPr/>
          <p:nvPr/>
        </p:nvCxnSpPr>
        <p:spPr bwMode="auto">
          <a:xfrm flipV="1">
            <a:off x="1331640" y="3753088"/>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sp>
        <p:nvSpPr>
          <p:cNvPr id="27" name="Rounded Rectangle 26"/>
          <p:cNvSpPr/>
          <p:nvPr/>
        </p:nvSpPr>
        <p:spPr bwMode="auto">
          <a:xfrm>
            <a:off x="7812344" y="1071227"/>
            <a:ext cx="1836000" cy="1349661"/>
          </a:xfrm>
          <a:prstGeom prst="roundRect">
            <a:avLst>
              <a:gd name="adj" fmla="val 12683"/>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 3</a:t>
            </a:r>
          </a:p>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(e.g. CDC)</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cxnSp>
        <p:nvCxnSpPr>
          <p:cNvPr id="87" name="Straight Arrow Connector 86"/>
          <p:cNvCxnSpPr/>
          <p:nvPr/>
        </p:nvCxnSpPr>
        <p:spPr bwMode="auto">
          <a:xfrm flipV="1">
            <a:off x="1325201" y="2433234"/>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88" name="Straight Arrow Connector 87"/>
          <p:cNvCxnSpPr/>
          <p:nvPr/>
        </p:nvCxnSpPr>
        <p:spPr bwMode="auto">
          <a:xfrm flipV="1">
            <a:off x="1330310" y="66061"/>
            <a:ext cx="0" cy="100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89" name="Straight Arrow Connector 88"/>
          <p:cNvCxnSpPr/>
          <p:nvPr/>
        </p:nvCxnSpPr>
        <p:spPr bwMode="auto">
          <a:xfrm flipV="1">
            <a:off x="1323689" y="-765440"/>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90" name="Straight Arrow Connector 89"/>
          <p:cNvCxnSpPr/>
          <p:nvPr/>
        </p:nvCxnSpPr>
        <p:spPr bwMode="auto">
          <a:xfrm flipV="1">
            <a:off x="1325832" y="5049232"/>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91" name="Straight Arrow Connector 90"/>
          <p:cNvCxnSpPr/>
          <p:nvPr/>
        </p:nvCxnSpPr>
        <p:spPr bwMode="auto">
          <a:xfrm flipV="1">
            <a:off x="1330310" y="5877290"/>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94" name="Elbow Connector 93"/>
          <p:cNvCxnSpPr/>
          <p:nvPr/>
        </p:nvCxnSpPr>
        <p:spPr bwMode="auto">
          <a:xfrm flipV="1">
            <a:off x="7427924" y="6021288"/>
            <a:ext cx="1320789" cy="585422"/>
          </a:xfrm>
          <a:prstGeom prst="bentConnector3">
            <a:avLst>
              <a:gd name="adj1" fmla="val 99847"/>
            </a:avLst>
          </a:prstGeom>
          <a:solidFill>
            <a:schemeClr val="accent1"/>
          </a:solidFill>
          <a:ln w="41275" cap="flat" cmpd="sng" algn="ctr">
            <a:solidFill>
              <a:schemeClr val="tx1"/>
            </a:solidFill>
            <a:prstDash val="solid"/>
            <a:round/>
            <a:headEnd type="triangle" w="lg" len="lg"/>
            <a:tailEnd type="triangle" w="lg" len="lg"/>
          </a:ln>
          <a:effectLst/>
        </p:spPr>
      </p:cxnSp>
    </p:spTree>
    <p:extLst>
      <p:ext uri="{BB962C8B-B14F-4D97-AF65-F5344CB8AC3E}">
        <p14:creationId xmlns:p14="http://schemas.microsoft.com/office/powerpoint/2010/main" val="253317251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bwMode="auto">
          <a:xfrm>
            <a:off x="2222528" y="2564904"/>
            <a:ext cx="4536000" cy="1620000"/>
          </a:xfrm>
          <a:prstGeom prst="roundRect">
            <a:avLst>
              <a:gd name="adj" fmla="val 4403"/>
            </a:avLst>
          </a:prstGeom>
          <a:solidFill>
            <a:schemeClr val="bg1">
              <a:lumMod val="85000"/>
            </a:schemeClr>
          </a:solidFill>
          <a:ln w="9525" cap="flat" cmpd="sng" algn="ctr">
            <a:noFill/>
            <a:prstDash val="solid"/>
            <a:round/>
            <a:headEnd type="none" w="med" len="med"/>
            <a:tailEnd type="none" w="med" len="med"/>
          </a:ln>
          <a:effectLst/>
        </p:spPr>
        <p:txBody>
          <a:bodyPr vert="vert" wrap="square" lIns="0" tIns="0" rIns="0" bIns="0" numCol="1" rtlCol="0" anchor="t" anchorCtr="1" compatLnSpc="1">
            <a:prstTxWarp prst="textNoShape">
              <a:avLst/>
            </a:prstTxWarp>
          </a:bodyPr>
          <a:lstStyle/>
          <a:p>
            <a:pPr fontAlgn="base">
              <a:spcBef>
                <a:spcPct val="0"/>
              </a:spcBef>
              <a:spcAft>
                <a:spcPct val="0"/>
              </a:spcAft>
            </a:pPr>
            <a:r>
              <a:rPr lang="de-DE" sz="1100" b="1" dirty="0">
                <a:solidFill>
                  <a:srgbClr val="000000"/>
                </a:solidFill>
                <a:ea typeface="ＭＳ Ｐゴシック" pitchFamily="34" charset="-128"/>
              </a:rPr>
              <a:t>RTE Components</a:t>
            </a:r>
            <a:endParaRPr lang="en-GB" sz="1100" b="1" dirty="0">
              <a:solidFill>
                <a:srgbClr val="000000"/>
              </a:solidFill>
              <a:ea typeface="ＭＳ Ｐゴシック" pitchFamily="34" charset="-128"/>
            </a:endParaRPr>
          </a:p>
        </p:txBody>
      </p:sp>
      <p:sp>
        <p:nvSpPr>
          <p:cNvPr id="18" name="Rounded Rectangle 17"/>
          <p:cNvSpPr/>
          <p:nvPr/>
        </p:nvSpPr>
        <p:spPr bwMode="auto">
          <a:xfrm>
            <a:off x="2291627" y="2636912"/>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CDC 0</a:t>
            </a:r>
          </a:p>
        </p:txBody>
      </p:sp>
      <p:sp>
        <p:nvSpPr>
          <p:cNvPr id="34" name="Rounded Rectangle 33"/>
          <p:cNvSpPr/>
          <p:nvPr/>
        </p:nvSpPr>
        <p:spPr bwMode="auto">
          <a:xfrm>
            <a:off x="2292121" y="3737007"/>
            <a:ext cx="2052000" cy="36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Driver_USBD0</a:t>
            </a:r>
          </a:p>
        </p:txBody>
      </p:sp>
      <p:sp>
        <p:nvSpPr>
          <p:cNvPr id="32" name="Rounded Rectangle 31"/>
          <p:cNvSpPr/>
          <p:nvPr/>
        </p:nvSpPr>
        <p:spPr bwMode="auto">
          <a:xfrm>
            <a:off x="2291627" y="4265800"/>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 Controller 0</a:t>
            </a:r>
            <a:endParaRPr lang="en-GB" sz="1600" b="1" dirty="0">
              <a:solidFill>
                <a:srgbClr val="000000"/>
              </a:solidFill>
              <a:ea typeface="ＭＳ Ｐゴシック" pitchFamily="34" charset="-128"/>
            </a:endParaRPr>
          </a:p>
        </p:txBody>
      </p:sp>
      <p:sp>
        <p:nvSpPr>
          <p:cNvPr id="31" name="Rounded Rectangle 30"/>
          <p:cNvSpPr/>
          <p:nvPr/>
        </p:nvSpPr>
        <p:spPr bwMode="auto">
          <a:xfrm>
            <a:off x="3371627" y="2636912"/>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HID 0</a:t>
            </a:r>
          </a:p>
        </p:txBody>
      </p:sp>
      <p:sp>
        <p:nvSpPr>
          <p:cNvPr id="35" name="Folded Corner 34"/>
          <p:cNvSpPr/>
          <p:nvPr/>
        </p:nvSpPr>
        <p:spPr bwMode="auto">
          <a:xfrm>
            <a:off x="179512" y="3047081"/>
            <a:ext cx="1505118"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USBD_Config_0.c</a:t>
            </a:r>
          </a:p>
          <a:p>
            <a:pPr fontAlgn="base">
              <a:spcBef>
                <a:spcPct val="0"/>
              </a:spcBef>
              <a:spcAft>
                <a:spcPct val="0"/>
              </a:spcAft>
            </a:pPr>
            <a:r>
              <a:rPr lang="de-DE" sz="1100" b="1" dirty="0">
                <a:solidFill>
                  <a:srgbClr val="000000"/>
                </a:solidFill>
                <a:latin typeface="Courier New" pitchFamily="49" charset="0"/>
                <a:ea typeface="ＭＳ Ｐゴシック" pitchFamily="34" charset="-128"/>
                <a:cs typeface="Courier New" pitchFamily="49" charset="0"/>
              </a:rPr>
              <a:t>(Configuration File)</a:t>
            </a:r>
            <a:endParaRPr lang="en-GB" sz="1100" b="1" dirty="0">
              <a:solidFill>
                <a:srgbClr val="000000"/>
              </a:solidFill>
              <a:latin typeface="Courier New" pitchFamily="49" charset="0"/>
              <a:ea typeface="ＭＳ Ｐゴシック" pitchFamily="34" charset="-128"/>
              <a:cs typeface="Courier New" pitchFamily="49" charset="0"/>
            </a:endParaRPr>
          </a:p>
        </p:txBody>
      </p:sp>
      <p:sp>
        <p:nvSpPr>
          <p:cNvPr id="3" name="TextBox 2"/>
          <p:cNvSpPr txBox="1"/>
          <p:nvPr/>
        </p:nvSpPr>
        <p:spPr>
          <a:xfrm>
            <a:off x="6732240" y="2696636"/>
            <a:ext cx="1800200" cy="307777"/>
          </a:xfrm>
          <a:prstGeom prst="rect">
            <a:avLst/>
          </a:prstGeom>
          <a:noFill/>
        </p:spPr>
        <p:txBody>
          <a:bodyPr wrap="square" rtlCol="0">
            <a:spAutoFit/>
          </a:bodyPr>
          <a:lstStyle/>
          <a:p>
            <a:r>
              <a:rPr lang="de-DE" sz="1400" b="1" dirty="0"/>
              <a:t>USB Device Class</a:t>
            </a:r>
            <a:endParaRPr lang="en-GB" sz="1400" b="1" dirty="0"/>
          </a:p>
        </p:txBody>
      </p:sp>
      <p:sp>
        <p:nvSpPr>
          <p:cNvPr id="40" name="TextBox 39"/>
          <p:cNvSpPr txBox="1"/>
          <p:nvPr/>
        </p:nvSpPr>
        <p:spPr>
          <a:xfrm>
            <a:off x="6732240" y="3763118"/>
            <a:ext cx="1800200" cy="307777"/>
          </a:xfrm>
          <a:prstGeom prst="rect">
            <a:avLst/>
          </a:prstGeom>
          <a:noFill/>
        </p:spPr>
        <p:txBody>
          <a:bodyPr wrap="square" rtlCol="0">
            <a:spAutoFit/>
          </a:bodyPr>
          <a:lstStyle/>
          <a:p>
            <a:r>
              <a:rPr lang="de-DE" sz="1400" b="1" dirty="0"/>
              <a:t>USB Device Driver</a:t>
            </a:r>
            <a:endParaRPr lang="en-GB" sz="1400" b="1" dirty="0"/>
          </a:p>
        </p:txBody>
      </p:sp>
      <p:sp>
        <p:nvSpPr>
          <p:cNvPr id="41" name="TextBox 40"/>
          <p:cNvSpPr txBox="1"/>
          <p:nvPr/>
        </p:nvSpPr>
        <p:spPr>
          <a:xfrm>
            <a:off x="6732240" y="4291911"/>
            <a:ext cx="1511356" cy="307777"/>
          </a:xfrm>
          <a:prstGeom prst="rect">
            <a:avLst/>
          </a:prstGeom>
          <a:noFill/>
        </p:spPr>
        <p:txBody>
          <a:bodyPr wrap="square" rtlCol="0">
            <a:spAutoFit/>
          </a:bodyPr>
          <a:lstStyle/>
          <a:p>
            <a:r>
              <a:rPr lang="de-DE" sz="1400" b="1" dirty="0"/>
              <a:t>MCU Hardware</a:t>
            </a:r>
            <a:endParaRPr lang="en-GB" sz="1400" b="1" dirty="0"/>
          </a:p>
        </p:txBody>
      </p:sp>
      <p:cxnSp>
        <p:nvCxnSpPr>
          <p:cNvPr id="7" name="Straight Arrow Connector 6"/>
          <p:cNvCxnSpPr>
            <a:stCxn id="18" idx="2"/>
          </p:cNvCxnSpPr>
          <p:nvPr/>
        </p:nvCxnSpPr>
        <p:spPr bwMode="auto">
          <a:xfrm>
            <a:off x="2777627" y="2996912"/>
            <a:ext cx="0" cy="272180"/>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10" name="Straight Arrow Connector 9"/>
          <p:cNvCxnSpPr>
            <a:stCxn id="31" idx="2"/>
          </p:cNvCxnSpPr>
          <p:nvPr/>
        </p:nvCxnSpPr>
        <p:spPr bwMode="auto">
          <a:xfrm>
            <a:off x="3857627" y="2996912"/>
            <a:ext cx="0" cy="272180"/>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20" name="Straight Arrow Connector 19"/>
          <p:cNvCxnSpPr>
            <a:stCxn id="35" idx="3"/>
            <a:endCxn id="33" idx="1"/>
          </p:cNvCxnSpPr>
          <p:nvPr/>
        </p:nvCxnSpPr>
        <p:spPr bwMode="auto">
          <a:xfrm>
            <a:off x="1684630" y="3393518"/>
            <a:ext cx="606997" cy="55574"/>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24" name="Straight Arrow Connector 23"/>
          <p:cNvCxnSpPr>
            <a:stCxn id="2" idx="3"/>
            <a:endCxn id="34" idx="1"/>
          </p:cNvCxnSpPr>
          <p:nvPr/>
        </p:nvCxnSpPr>
        <p:spPr bwMode="auto">
          <a:xfrm flipV="1">
            <a:off x="1684630" y="3917007"/>
            <a:ext cx="607491" cy="362486"/>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26" name="Straight Arrow Connector 25"/>
          <p:cNvCxnSpPr>
            <a:stCxn id="2" idx="3"/>
            <a:endCxn id="32" idx="1"/>
          </p:cNvCxnSpPr>
          <p:nvPr/>
        </p:nvCxnSpPr>
        <p:spPr bwMode="auto">
          <a:xfrm>
            <a:off x="1684630" y="4279493"/>
            <a:ext cx="606997" cy="166307"/>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63" name="Straight Arrow Connector 62"/>
          <p:cNvCxnSpPr>
            <a:stCxn id="34" idx="1"/>
            <a:endCxn id="35" idx="3"/>
          </p:cNvCxnSpPr>
          <p:nvPr/>
        </p:nvCxnSpPr>
        <p:spPr bwMode="auto">
          <a:xfrm flipH="1" flipV="1">
            <a:off x="1684630" y="3393518"/>
            <a:ext cx="607491" cy="523489"/>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sp>
        <p:nvSpPr>
          <p:cNvPr id="2" name="Folded Corner 1"/>
          <p:cNvSpPr/>
          <p:nvPr/>
        </p:nvSpPr>
        <p:spPr bwMode="auto">
          <a:xfrm>
            <a:off x="179514" y="3933056"/>
            <a:ext cx="1505116"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RTE_Device.h</a:t>
            </a:r>
          </a:p>
          <a:p>
            <a:pPr fontAlgn="base">
              <a:spcBef>
                <a:spcPct val="0"/>
              </a:spcBef>
              <a:spcAft>
                <a:spcPct val="0"/>
              </a:spcAft>
            </a:pPr>
            <a:r>
              <a:rPr lang="de-DE" sz="1100" b="1" dirty="0">
                <a:solidFill>
                  <a:srgbClr val="000000"/>
                </a:solidFill>
                <a:latin typeface="Courier New" pitchFamily="49" charset="0"/>
                <a:ea typeface="ＭＳ Ｐゴシック" pitchFamily="34" charset="-128"/>
                <a:cs typeface="Courier New" pitchFamily="49" charset="0"/>
              </a:rPr>
              <a:t>(Configuration File)</a:t>
            </a:r>
            <a:endParaRPr lang="en-GB" sz="1100" b="1" dirty="0">
              <a:solidFill>
                <a:srgbClr val="000000"/>
              </a:solidFill>
              <a:latin typeface="Courier New" pitchFamily="49" charset="0"/>
              <a:ea typeface="ＭＳ Ｐゴシック" pitchFamily="34" charset="-128"/>
              <a:cs typeface="Courier New" pitchFamily="49" charset="0"/>
            </a:endParaRPr>
          </a:p>
        </p:txBody>
      </p:sp>
      <p:sp>
        <p:nvSpPr>
          <p:cNvPr id="36" name="Folded Corner 35"/>
          <p:cNvSpPr/>
          <p:nvPr/>
        </p:nvSpPr>
        <p:spPr bwMode="auto">
          <a:xfrm>
            <a:off x="1947804" y="1511990"/>
            <a:ext cx="1845555"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USBD_Config_HID_0.h</a:t>
            </a:r>
          </a:p>
          <a:p>
            <a:pPr marL="0" marR="0" indent="0" algn="l" defTabSz="914400" rtl="0" eaLnBrk="1" fontAlgn="base" latinLnBrk="0" hangingPunct="1">
              <a:lnSpc>
                <a:spcPct val="100000"/>
              </a:lnSpc>
              <a:spcBef>
                <a:spcPct val="0"/>
              </a:spcBef>
              <a:spcAft>
                <a:spcPct val="0"/>
              </a:spcAft>
              <a:buClrTx/>
              <a:buSzTx/>
              <a:buFontTx/>
              <a:buNone/>
              <a:tabLst/>
            </a:pPr>
            <a:r>
              <a:rPr lang="de-DE" sz="1100" b="1" dirty="0">
                <a:solidFill>
                  <a:srgbClr val="000000"/>
                </a:solidFill>
                <a:latin typeface="Courier New" pitchFamily="49" charset="0"/>
                <a:ea typeface="ＭＳ Ｐゴシック" pitchFamily="34" charset="-128"/>
                <a:cs typeface="Courier New" pitchFamily="49" charset="0"/>
              </a:rPr>
              <a:t>(Configuration File)</a:t>
            </a:r>
            <a:endParaRPr kumimoji="0" lang="en-GB"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endParaRPr>
          </a:p>
        </p:txBody>
      </p:sp>
      <p:sp>
        <p:nvSpPr>
          <p:cNvPr id="39" name="Folded Corner 38"/>
          <p:cNvSpPr/>
          <p:nvPr/>
        </p:nvSpPr>
        <p:spPr bwMode="auto">
          <a:xfrm>
            <a:off x="3950581" y="1511990"/>
            <a:ext cx="1845555" cy="692874"/>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USBD_User_HID_0.c</a:t>
            </a:r>
          </a:p>
          <a:p>
            <a:pPr marL="0" marR="0" indent="0" algn="l" defTabSz="914400" rtl="0" eaLnBrk="1" fontAlgn="base" latinLnBrk="0" hangingPunct="1">
              <a:lnSpc>
                <a:spcPct val="100000"/>
              </a:lnSpc>
              <a:spcBef>
                <a:spcPct val="0"/>
              </a:spcBef>
              <a:spcAft>
                <a:spcPct val="0"/>
              </a:spcAft>
              <a:buClrTx/>
              <a:buSzTx/>
              <a:buFontTx/>
              <a:buNone/>
              <a:tabLst/>
            </a:pPr>
            <a:r>
              <a:rPr lang="de-DE" sz="1100" b="1" dirty="0">
                <a:solidFill>
                  <a:srgbClr val="000000"/>
                </a:solidFill>
                <a:latin typeface="Courier New" pitchFamily="49" charset="0"/>
                <a:ea typeface="ＭＳ Ｐゴシック" pitchFamily="34" charset="-128"/>
                <a:cs typeface="Courier New" pitchFamily="49" charset="0"/>
              </a:rPr>
              <a:t>(User Code Template)</a:t>
            </a:r>
            <a:endParaRPr kumimoji="0" lang="en-GB"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endParaRPr>
          </a:p>
        </p:txBody>
      </p:sp>
      <p:cxnSp>
        <p:nvCxnSpPr>
          <p:cNvPr id="67" name="Straight Connector 66"/>
          <p:cNvCxnSpPr>
            <a:stCxn id="39" idx="2"/>
            <a:endCxn id="31" idx="0"/>
          </p:cNvCxnSpPr>
          <p:nvPr/>
        </p:nvCxnSpPr>
        <p:spPr bwMode="auto">
          <a:xfrm flipH="1">
            <a:off x="3857627" y="2204864"/>
            <a:ext cx="1015732" cy="432048"/>
          </a:xfrm>
          <a:prstGeom prst="line">
            <a:avLst/>
          </a:prstGeom>
          <a:solidFill>
            <a:schemeClr val="accent1"/>
          </a:solidFill>
          <a:ln w="19050" cap="flat" cmpd="sng" algn="ctr">
            <a:solidFill>
              <a:schemeClr val="tx1"/>
            </a:solidFill>
            <a:prstDash val="sysDash"/>
            <a:round/>
            <a:headEnd type="none" w="med" len="med"/>
            <a:tailEnd type="none" w="med" len="med"/>
          </a:ln>
          <a:effectLst/>
        </p:spPr>
      </p:cxnSp>
      <p:cxnSp>
        <p:nvCxnSpPr>
          <p:cNvPr id="69" name="Straight Connector 68"/>
          <p:cNvCxnSpPr>
            <a:stCxn id="36" idx="2"/>
            <a:endCxn id="31" idx="0"/>
          </p:cNvCxnSpPr>
          <p:nvPr/>
        </p:nvCxnSpPr>
        <p:spPr bwMode="auto">
          <a:xfrm>
            <a:off x="2870582" y="2204864"/>
            <a:ext cx="987045" cy="432048"/>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70" name="Rounded Rectangle 69"/>
          <p:cNvSpPr/>
          <p:nvPr/>
        </p:nvSpPr>
        <p:spPr bwMode="auto">
          <a:xfrm>
            <a:off x="4445234" y="3282864"/>
            <a:ext cx="2055600" cy="1343066"/>
          </a:xfrm>
          <a:prstGeom prst="roundRect">
            <a:avLst>
              <a:gd name="adj" fmla="val 4615"/>
            </a:avLst>
          </a:prstGeom>
          <a:solidFill>
            <a:schemeClr val="accent1">
              <a:lumMod val="60000"/>
              <a:lumOff val="40000"/>
              <a:alpha val="60000"/>
            </a:schemeClr>
          </a:solidFill>
          <a:ln w="9525" cap="flat" cmpd="sng" algn="ctr">
            <a:noFill/>
            <a:prstDash val="solid"/>
            <a:round/>
            <a:headEnd type="none" w="med" len="med"/>
            <a:tailEnd type="none" w="med" len="med"/>
          </a:ln>
          <a:effectLst/>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GB" sz="1600" b="1" dirty="0">
              <a:solidFill>
                <a:srgbClr val="000000"/>
              </a:solidFill>
              <a:ea typeface="ＭＳ Ｐゴシック" pitchFamily="34" charset="-128"/>
            </a:endParaRPr>
          </a:p>
        </p:txBody>
      </p:sp>
      <p:sp>
        <p:nvSpPr>
          <p:cNvPr id="72" name="Rounded Rectangle 71"/>
          <p:cNvSpPr/>
          <p:nvPr/>
        </p:nvSpPr>
        <p:spPr bwMode="auto">
          <a:xfrm>
            <a:off x="4444744" y="2644412"/>
            <a:ext cx="972492" cy="805339"/>
          </a:xfrm>
          <a:prstGeom prst="roundRect">
            <a:avLst>
              <a:gd name="adj" fmla="val 14680"/>
            </a:avLst>
          </a:prstGeom>
          <a:solidFill>
            <a:schemeClr val="accent1">
              <a:lumMod val="60000"/>
              <a:lumOff val="40000"/>
              <a:alpha val="60000"/>
            </a:schemeClr>
          </a:solidFill>
          <a:ln w="9525" cap="flat" cmpd="sng" algn="ctr">
            <a:noFill/>
            <a:prstDash val="solid"/>
            <a:round/>
            <a:headEnd type="none" w="med" len="med"/>
            <a:tailEnd type="none" w="med" len="med"/>
          </a:ln>
          <a:effectLst/>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GB" sz="1600" b="1" dirty="0">
              <a:solidFill>
                <a:srgbClr val="000000"/>
              </a:solidFill>
              <a:ea typeface="ＭＳ Ｐゴシック" pitchFamily="34" charset="-128"/>
            </a:endParaRPr>
          </a:p>
        </p:txBody>
      </p:sp>
      <p:cxnSp>
        <p:nvCxnSpPr>
          <p:cNvPr id="12" name="Straight Arrow Connector 11"/>
          <p:cNvCxnSpPr>
            <a:stCxn id="28" idx="2"/>
          </p:cNvCxnSpPr>
          <p:nvPr/>
        </p:nvCxnSpPr>
        <p:spPr bwMode="auto">
          <a:xfrm>
            <a:off x="4931236" y="3002684"/>
            <a:ext cx="0" cy="560361"/>
          </a:xfrm>
          <a:prstGeom prst="straightConnector1">
            <a:avLst/>
          </a:prstGeom>
          <a:solidFill>
            <a:schemeClr val="accent1"/>
          </a:solidFill>
          <a:ln w="19050" cap="flat" cmpd="sng" algn="ctr">
            <a:solidFill>
              <a:schemeClr val="bg1">
                <a:lumMod val="50000"/>
              </a:schemeClr>
            </a:solidFill>
            <a:prstDash val="sysDash"/>
            <a:round/>
            <a:headEnd type="none" w="med" len="med"/>
            <a:tailEnd type="none" w="lg" len="lg"/>
          </a:ln>
          <a:effectLst/>
        </p:spPr>
      </p:cxnSp>
      <p:sp>
        <p:nvSpPr>
          <p:cNvPr id="28" name="Rounded Rectangle 27"/>
          <p:cNvSpPr/>
          <p:nvPr/>
        </p:nvSpPr>
        <p:spPr bwMode="auto">
          <a:xfrm>
            <a:off x="4445236" y="2642684"/>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HID 1</a:t>
            </a:r>
          </a:p>
        </p:txBody>
      </p:sp>
      <p:sp>
        <p:nvSpPr>
          <p:cNvPr id="45" name="Rounded Rectangle 44"/>
          <p:cNvSpPr/>
          <p:nvPr/>
        </p:nvSpPr>
        <p:spPr bwMode="auto">
          <a:xfrm>
            <a:off x="4445236" y="4265800"/>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 Controller 1</a:t>
            </a:r>
            <a:endParaRPr lang="en-GB" sz="1600" b="1" dirty="0">
              <a:solidFill>
                <a:srgbClr val="000000"/>
              </a:solidFill>
              <a:ea typeface="ＭＳ Ｐゴシック" pitchFamily="34" charset="-128"/>
            </a:endParaRPr>
          </a:p>
        </p:txBody>
      </p:sp>
      <p:sp>
        <p:nvSpPr>
          <p:cNvPr id="46" name="Rounded Rectangle 45"/>
          <p:cNvSpPr/>
          <p:nvPr/>
        </p:nvSpPr>
        <p:spPr bwMode="auto">
          <a:xfrm>
            <a:off x="4444745" y="3269092"/>
            <a:ext cx="2052491" cy="360000"/>
          </a:xfrm>
          <a:prstGeom prst="roundRect">
            <a:avLst>
              <a:gd name="adj" fmla="val 21245"/>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USB Device 1</a:t>
            </a:r>
          </a:p>
        </p:txBody>
      </p:sp>
      <p:sp>
        <p:nvSpPr>
          <p:cNvPr id="77" name="TextBox 76"/>
          <p:cNvSpPr txBox="1"/>
          <p:nvPr/>
        </p:nvSpPr>
        <p:spPr>
          <a:xfrm>
            <a:off x="6732240" y="3295203"/>
            <a:ext cx="1224136" cy="307777"/>
          </a:xfrm>
          <a:prstGeom prst="rect">
            <a:avLst/>
          </a:prstGeom>
          <a:noFill/>
        </p:spPr>
        <p:txBody>
          <a:bodyPr wrap="square" rtlCol="0">
            <a:spAutoFit/>
          </a:bodyPr>
          <a:lstStyle/>
          <a:p>
            <a:r>
              <a:rPr lang="de-DE" sz="1400" b="1" dirty="0"/>
              <a:t>USB Device</a:t>
            </a:r>
            <a:endParaRPr lang="en-GB" sz="1400" b="1" dirty="0"/>
          </a:p>
        </p:txBody>
      </p:sp>
      <p:sp>
        <p:nvSpPr>
          <p:cNvPr id="81" name="Rounded Rectangle 80"/>
          <p:cNvSpPr/>
          <p:nvPr/>
        </p:nvSpPr>
        <p:spPr bwMode="auto">
          <a:xfrm>
            <a:off x="4444743" y="3737006"/>
            <a:ext cx="2052493" cy="360000"/>
          </a:xfrm>
          <a:prstGeom prst="roundRect">
            <a:avLst>
              <a:gd name="adj" fmla="val 13660"/>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Driver_USBD1</a:t>
            </a:r>
          </a:p>
        </p:txBody>
      </p:sp>
      <p:cxnSp>
        <p:nvCxnSpPr>
          <p:cNvPr id="48" name="Straight Arrow Connector 47"/>
          <p:cNvCxnSpPr>
            <a:stCxn id="47" idx="2"/>
          </p:cNvCxnSpPr>
          <p:nvPr/>
        </p:nvCxnSpPr>
        <p:spPr bwMode="auto">
          <a:xfrm flipH="1">
            <a:off x="4116388" y="3004413"/>
            <a:ext cx="1858848" cy="264679"/>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sp>
        <p:nvSpPr>
          <p:cNvPr id="47" name="Rounded Rectangle 46"/>
          <p:cNvSpPr/>
          <p:nvPr/>
        </p:nvSpPr>
        <p:spPr bwMode="auto">
          <a:xfrm>
            <a:off x="5525236" y="2644413"/>
            <a:ext cx="900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MSC 0</a:t>
            </a:r>
          </a:p>
        </p:txBody>
      </p:sp>
      <p:sp>
        <p:nvSpPr>
          <p:cNvPr id="33" name="Rounded Rectangle 32"/>
          <p:cNvSpPr/>
          <p:nvPr/>
        </p:nvSpPr>
        <p:spPr bwMode="auto">
          <a:xfrm>
            <a:off x="2291627" y="3269092"/>
            <a:ext cx="2052000" cy="360000"/>
          </a:xfrm>
          <a:prstGeom prst="roundRect">
            <a:avLst>
              <a:gd name="adj" fmla="val 21245"/>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USB Device 0</a:t>
            </a:r>
          </a:p>
        </p:txBody>
      </p:sp>
    </p:spTree>
    <p:extLst>
      <p:ext uri="{BB962C8B-B14F-4D97-AF65-F5344CB8AC3E}">
        <p14:creationId xmlns:p14="http://schemas.microsoft.com/office/powerpoint/2010/main" val="374170379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bwMode="auto">
          <a:xfrm>
            <a:off x="2222528" y="2564904"/>
            <a:ext cx="4536000" cy="1620000"/>
          </a:xfrm>
          <a:prstGeom prst="roundRect">
            <a:avLst>
              <a:gd name="adj" fmla="val 4403"/>
            </a:avLst>
          </a:prstGeom>
          <a:solidFill>
            <a:schemeClr val="bg1">
              <a:lumMod val="85000"/>
            </a:schemeClr>
          </a:solidFill>
          <a:ln w="9525" cap="flat" cmpd="sng" algn="ctr">
            <a:noFill/>
            <a:prstDash val="solid"/>
            <a:round/>
            <a:headEnd type="none" w="med" len="med"/>
            <a:tailEnd type="none" w="med" len="med"/>
          </a:ln>
          <a:effectLst/>
        </p:spPr>
        <p:txBody>
          <a:bodyPr vert="vert" wrap="square" lIns="0" tIns="0" rIns="0" bIns="0" numCol="1" rtlCol="0" anchor="t" anchorCtr="1" compatLnSpc="1">
            <a:prstTxWarp prst="textNoShape">
              <a:avLst/>
            </a:prstTxWarp>
          </a:bodyPr>
          <a:lstStyle/>
          <a:p>
            <a:pPr fontAlgn="base">
              <a:spcBef>
                <a:spcPct val="0"/>
              </a:spcBef>
              <a:spcAft>
                <a:spcPct val="0"/>
              </a:spcAft>
            </a:pPr>
            <a:r>
              <a:rPr lang="de-DE" sz="1100" b="1" dirty="0">
                <a:solidFill>
                  <a:srgbClr val="000000"/>
                </a:solidFill>
                <a:ea typeface="ＭＳ Ｐゴシック" pitchFamily="34" charset="-128"/>
              </a:rPr>
              <a:t>RTE Components</a:t>
            </a:r>
            <a:endParaRPr lang="en-GB" sz="1100" b="1" dirty="0">
              <a:solidFill>
                <a:srgbClr val="000000"/>
              </a:solidFill>
              <a:ea typeface="ＭＳ Ｐゴシック" pitchFamily="34" charset="-128"/>
            </a:endParaRPr>
          </a:p>
        </p:txBody>
      </p:sp>
      <p:sp>
        <p:nvSpPr>
          <p:cNvPr id="18" name="Rounded Rectangle 17"/>
          <p:cNvSpPr/>
          <p:nvPr/>
        </p:nvSpPr>
        <p:spPr bwMode="auto">
          <a:xfrm>
            <a:off x="2291627" y="2636912"/>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CDC 0</a:t>
            </a:r>
          </a:p>
        </p:txBody>
      </p:sp>
      <p:sp>
        <p:nvSpPr>
          <p:cNvPr id="34" name="Rounded Rectangle 33"/>
          <p:cNvSpPr/>
          <p:nvPr/>
        </p:nvSpPr>
        <p:spPr bwMode="auto">
          <a:xfrm>
            <a:off x="2292121" y="3737007"/>
            <a:ext cx="2052000" cy="36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Driver_USBD0</a:t>
            </a:r>
          </a:p>
        </p:txBody>
      </p:sp>
      <p:sp>
        <p:nvSpPr>
          <p:cNvPr id="32" name="Rounded Rectangle 31"/>
          <p:cNvSpPr/>
          <p:nvPr/>
        </p:nvSpPr>
        <p:spPr bwMode="auto">
          <a:xfrm>
            <a:off x="2291627" y="4265800"/>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 Controller 0</a:t>
            </a:r>
            <a:endParaRPr lang="en-GB" sz="1600" b="1" dirty="0">
              <a:solidFill>
                <a:srgbClr val="000000"/>
              </a:solidFill>
              <a:ea typeface="ＭＳ Ｐゴシック" pitchFamily="34" charset="-128"/>
            </a:endParaRPr>
          </a:p>
        </p:txBody>
      </p:sp>
      <p:sp>
        <p:nvSpPr>
          <p:cNvPr id="31" name="Rounded Rectangle 30"/>
          <p:cNvSpPr/>
          <p:nvPr/>
        </p:nvSpPr>
        <p:spPr bwMode="auto">
          <a:xfrm>
            <a:off x="3371627" y="2636912"/>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HID 0</a:t>
            </a:r>
          </a:p>
        </p:txBody>
      </p:sp>
      <p:sp>
        <p:nvSpPr>
          <p:cNvPr id="35" name="Folded Corner 34"/>
          <p:cNvSpPr/>
          <p:nvPr/>
        </p:nvSpPr>
        <p:spPr bwMode="auto">
          <a:xfrm>
            <a:off x="359694" y="2858263"/>
            <a:ext cx="1476000"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USBD_Config_0.c</a:t>
            </a:r>
          </a:p>
        </p:txBody>
      </p:sp>
      <p:sp>
        <p:nvSpPr>
          <p:cNvPr id="3" name="TextBox 2"/>
          <p:cNvSpPr txBox="1"/>
          <p:nvPr/>
        </p:nvSpPr>
        <p:spPr>
          <a:xfrm>
            <a:off x="6732240" y="2696636"/>
            <a:ext cx="1800200" cy="307777"/>
          </a:xfrm>
          <a:prstGeom prst="rect">
            <a:avLst/>
          </a:prstGeom>
          <a:noFill/>
        </p:spPr>
        <p:txBody>
          <a:bodyPr wrap="square" rtlCol="0">
            <a:spAutoFit/>
          </a:bodyPr>
          <a:lstStyle/>
          <a:p>
            <a:r>
              <a:rPr lang="de-DE" sz="1400" b="1" dirty="0"/>
              <a:t>USB Device Class</a:t>
            </a:r>
            <a:endParaRPr lang="en-GB" sz="1400" b="1" dirty="0"/>
          </a:p>
        </p:txBody>
      </p:sp>
      <p:sp>
        <p:nvSpPr>
          <p:cNvPr id="40" name="TextBox 39"/>
          <p:cNvSpPr txBox="1"/>
          <p:nvPr/>
        </p:nvSpPr>
        <p:spPr>
          <a:xfrm>
            <a:off x="6732240" y="3763118"/>
            <a:ext cx="1800200" cy="307777"/>
          </a:xfrm>
          <a:prstGeom prst="rect">
            <a:avLst/>
          </a:prstGeom>
          <a:noFill/>
        </p:spPr>
        <p:txBody>
          <a:bodyPr wrap="square" rtlCol="0">
            <a:spAutoFit/>
          </a:bodyPr>
          <a:lstStyle/>
          <a:p>
            <a:r>
              <a:rPr lang="de-DE" sz="1400" b="1" dirty="0"/>
              <a:t>USB Device Driver</a:t>
            </a:r>
            <a:endParaRPr lang="en-GB" sz="1400" b="1" dirty="0"/>
          </a:p>
        </p:txBody>
      </p:sp>
      <p:sp>
        <p:nvSpPr>
          <p:cNvPr id="41" name="TextBox 40"/>
          <p:cNvSpPr txBox="1"/>
          <p:nvPr/>
        </p:nvSpPr>
        <p:spPr>
          <a:xfrm>
            <a:off x="6732240" y="4291911"/>
            <a:ext cx="1511356" cy="307777"/>
          </a:xfrm>
          <a:prstGeom prst="rect">
            <a:avLst/>
          </a:prstGeom>
          <a:noFill/>
        </p:spPr>
        <p:txBody>
          <a:bodyPr wrap="square" rtlCol="0">
            <a:spAutoFit/>
          </a:bodyPr>
          <a:lstStyle/>
          <a:p>
            <a:r>
              <a:rPr lang="de-DE" sz="1400" b="1" dirty="0"/>
              <a:t>MCU Hardware</a:t>
            </a:r>
            <a:endParaRPr lang="en-GB" sz="1400" b="1" dirty="0"/>
          </a:p>
        </p:txBody>
      </p:sp>
      <p:cxnSp>
        <p:nvCxnSpPr>
          <p:cNvPr id="7" name="Straight Arrow Connector 6"/>
          <p:cNvCxnSpPr>
            <a:stCxn id="18" idx="2"/>
          </p:cNvCxnSpPr>
          <p:nvPr/>
        </p:nvCxnSpPr>
        <p:spPr bwMode="auto">
          <a:xfrm>
            <a:off x="2777627" y="2996912"/>
            <a:ext cx="0" cy="272180"/>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10" name="Straight Arrow Connector 9"/>
          <p:cNvCxnSpPr>
            <a:stCxn id="31" idx="2"/>
          </p:cNvCxnSpPr>
          <p:nvPr/>
        </p:nvCxnSpPr>
        <p:spPr bwMode="auto">
          <a:xfrm>
            <a:off x="3857627" y="2996912"/>
            <a:ext cx="0" cy="272180"/>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20" name="Straight Arrow Connector 19"/>
          <p:cNvCxnSpPr>
            <a:stCxn id="35" idx="3"/>
            <a:endCxn id="33" idx="1"/>
          </p:cNvCxnSpPr>
          <p:nvPr/>
        </p:nvCxnSpPr>
        <p:spPr bwMode="auto">
          <a:xfrm>
            <a:off x="1835694" y="3204700"/>
            <a:ext cx="455933" cy="244392"/>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24" name="Straight Arrow Connector 23"/>
          <p:cNvCxnSpPr>
            <a:stCxn id="2" idx="3"/>
            <a:endCxn id="34" idx="1"/>
          </p:cNvCxnSpPr>
          <p:nvPr/>
        </p:nvCxnSpPr>
        <p:spPr bwMode="auto">
          <a:xfrm flipV="1">
            <a:off x="1835696" y="3917007"/>
            <a:ext cx="456425" cy="173668"/>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sp>
        <p:nvSpPr>
          <p:cNvPr id="2" name="Folded Corner 1"/>
          <p:cNvSpPr/>
          <p:nvPr/>
        </p:nvSpPr>
        <p:spPr bwMode="auto">
          <a:xfrm>
            <a:off x="359696" y="3744238"/>
            <a:ext cx="1476000"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RTE_Device.h</a:t>
            </a:r>
          </a:p>
        </p:txBody>
      </p:sp>
      <p:sp>
        <p:nvSpPr>
          <p:cNvPr id="36" name="Folded Corner 35"/>
          <p:cNvSpPr/>
          <p:nvPr/>
        </p:nvSpPr>
        <p:spPr bwMode="auto">
          <a:xfrm>
            <a:off x="2267944" y="1511990"/>
            <a:ext cx="1800000"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USBD_Config_HID_0.h</a:t>
            </a:r>
          </a:p>
        </p:txBody>
      </p:sp>
      <p:sp>
        <p:nvSpPr>
          <p:cNvPr id="39" name="Folded Corner 38"/>
          <p:cNvSpPr/>
          <p:nvPr/>
        </p:nvSpPr>
        <p:spPr bwMode="auto">
          <a:xfrm>
            <a:off x="4248144" y="1511990"/>
            <a:ext cx="1620000" cy="692874"/>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USBD_User_HID_0.c</a:t>
            </a:r>
          </a:p>
        </p:txBody>
      </p:sp>
      <p:cxnSp>
        <p:nvCxnSpPr>
          <p:cNvPr id="67" name="Straight Connector 66"/>
          <p:cNvCxnSpPr>
            <a:stCxn id="39" idx="2"/>
            <a:endCxn id="31" idx="0"/>
          </p:cNvCxnSpPr>
          <p:nvPr/>
        </p:nvCxnSpPr>
        <p:spPr bwMode="auto">
          <a:xfrm flipH="1">
            <a:off x="3857627" y="2204864"/>
            <a:ext cx="1200517" cy="432048"/>
          </a:xfrm>
          <a:prstGeom prst="line">
            <a:avLst/>
          </a:prstGeom>
          <a:solidFill>
            <a:schemeClr val="accent1"/>
          </a:solidFill>
          <a:ln w="19050" cap="flat" cmpd="sng" algn="ctr">
            <a:solidFill>
              <a:schemeClr val="tx1"/>
            </a:solidFill>
            <a:prstDash val="sysDash"/>
            <a:round/>
            <a:headEnd type="none" w="med" len="med"/>
            <a:tailEnd type="none" w="med" len="med"/>
          </a:ln>
          <a:effectLst/>
        </p:spPr>
      </p:cxnSp>
      <p:cxnSp>
        <p:nvCxnSpPr>
          <p:cNvPr id="69" name="Straight Connector 68"/>
          <p:cNvCxnSpPr>
            <a:stCxn id="36" idx="2"/>
            <a:endCxn id="31" idx="0"/>
          </p:cNvCxnSpPr>
          <p:nvPr/>
        </p:nvCxnSpPr>
        <p:spPr bwMode="auto">
          <a:xfrm>
            <a:off x="3167944" y="2204864"/>
            <a:ext cx="689683" cy="432048"/>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70" name="Rounded Rectangle 69"/>
          <p:cNvSpPr/>
          <p:nvPr/>
        </p:nvSpPr>
        <p:spPr bwMode="auto">
          <a:xfrm>
            <a:off x="4400925" y="3212976"/>
            <a:ext cx="2160000" cy="1476000"/>
          </a:xfrm>
          <a:prstGeom prst="roundRect">
            <a:avLst>
              <a:gd name="adj" fmla="val 4615"/>
            </a:avLst>
          </a:prstGeom>
          <a:solidFill>
            <a:schemeClr val="accent4">
              <a:lumMod val="50000"/>
              <a:lumOff val="50000"/>
              <a:alpha val="60000"/>
            </a:schemeClr>
          </a:solidFill>
          <a:ln w="9525" cap="flat" cmpd="sng" algn="ctr">
            <a:noFill/>
            <a:prstDash val="solid"/>
            <a:round/>
            <a:headEnd type="none" w="med" len="med"/>
            <a:tailEnd type="none" w="med" len="med"/>
          </a:ln>
          <a:effectLst/>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GB" sz="1600" b="1" dirty="0">
              <a:solidFill>
                <a:srgbClr val="000000"/>
              </a:solidFill>
              <a:ea typeface="ＭＳ Ｐゴシック" pitchFamily="34" charset="-128"/>
            </a:endParaRPr>
          </a:p>
        </p:txBody>
      </p:sp>
      <p:cxnSp>
        <p:nvCxnSpPr>
          <p:cNvPr id="12" name="Straight Arrow Connector 11"/>
          <p:cNvCxnSpPr>
            <a:stCxn id="28" idx="2"/>
          </p:cNvCxnSpPr>
          <p:nvPr/>
        </p:nvCxnSpPr>
        <p:spPr bwMode="auto">
          <a:xfrm>
            <a:off x="4931236" y="3002684"/>
            <a:ext cx="0" cy="560361"/>
          </a:xfrm>
          <a:prstGeom prst="straightConnector1">
            <a:avLst/>
          </a:prstGeom>
          <a:solidFill>
            <a:schemeClr val="accent1"/>
          </a:solidFill>
          <a:ln w="19050" cap="flat" cmpd="sng" algn="ctr">
            <a:solidFill>
              <a:schemeClr val="bg1">
                <a:lumMod val="50000"/>
              </a:schemeClr>
            </a:solidFill>
            <a:prstDash val="sysDash"/>
            <a:round/>
            <a:headEnd type="none" w="med" len="med"/>
            <a:tailEnd type="none" w="lg" len="lg"/>
          </a:ln>
          <a:effectLst/>
        </p:spPr>
      </p:cxnSp>
      <p:sp>
        <p:nvSpPr>
          <p:cNvPr id="28" name="Rounded Rectangle 27"/>
          <p:cNvSpPr/>
          <p:nvPr/>
        </p:nvSpPr>
        <p:spPr bwMode="auto">
          <a:xfrm>
            <a:off x="4445236" y="2642684"/>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HID 1</a:t>
            </a:r>
          </a:p>
        </p:txBody>
      </p:sp>
      <p:sp>
        <p:nvSpPr>
          <p:cNvPr id="45" name="Rounded Rectangle 44"/>
          <p:cNvSpPr/>
          <p:nvPr/>
        </p:nvSpPr>
        <p:spPr bwMode="auto">
          <a:xfrm>
            <a:off x="4445236" y="4265800"/>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 Controller 1</a:t>
            </a:r>
            <a:endParaRPr lang="en-GB" sz="1600" b="1" dirty="0">
              <a:solidFill>
                <a:srgbClr val="000000"/>
              </a:solidFill>
              <a:ea typeface="ＭＳ Ｐゴシック" pitchFamily="34" charset="-128"/>
            </a:endParaRPr>
          </a:p>
        </p:txBody>
      </p:sp>
      <p:sp>
        <p:nvSpPr>
          <p:cNvPr id="46" name="Rounded Rectangle 45"/>
          <p:cNvSpPr/>
          <p:nvPr/>
        </p:nvSpPr>
        <p:spPr bwMode="auto">
          <a:xfrm>
            <a:off x="4444745" y="3269092"/>
            <a:ext cx="2052491" cy="360000"/>
          </a:xfrm>
          <a:prstGeom prst="roundRect">
            <a:avLst>
              <a:gd name="adj" fmla="val 21245"/>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USB Device 1</a:t>
            </a:r>
          </a:p>
        </p:txBody>
      </p:sp>
      <p:sp>
        <p:nvSpPr>
          <p:cNvPr id="77" name="TextBox 76"/>
          <p:cNvSpPr txBox="1"/>
          <p:nvPr/>
        </p:nvSpPr>
        <p:spPr>
          <a:xfrm>
            <a:off x="6732240" y="3295203"/>
            <a:ext cx="1224136" cy="307777"/>
          </a:xfrm>
          <a:prstGeom prst="rect">
            <a:avLst/>
          </a:prstGeom>
          <a:noFill/>
        </p:spPr>
        <p:txBody>
          <a:bodyPr wrap="square" rtlCol="0">
            <a:spAutoFit/>
          </a:bodyPr>
          <a:lstStyle/>
          <a:p>
            <a:r>
              <a:rPr lang="de-DE" sz="1400" b="1" dirty="0"/>
              <a:t>USB Device</a:t>
            </a:r>
            <a:endParaRPr lang="en-GB" sz="1400" b="1" dirty="0"/>
          </a:p>
        </p:txBody>
      </p:sp>
      <p:sp>
        <p:nvSpPr>
          <p:cNvPr id="81" name="Rounded Rectangle 80"/>
          <p:cNvSpPr/>
          <p:nvPr/>
        </p:nvSpPr>
        <p:spPr bwMode="auto">
          <a:xfrm>
            <a:off x="4444743" y="3737006"/>
            <a:ext cx="2052493" cy="360000"/>
          </a:xfrm>
          <a:prstGeom prst="roundRect">
            <a:avLst>
              <a:gd name="adj" fmla="val 13660"/>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Driver_USBD1</a:t>
            </a:r>
          </a:p>
        </p:txBody>
      </p:sp>
      <p:cxnSp>
        <p:nvCxnSpPr>
          <p:cNvPr id="48" name="Straight Arrow Connector 47"/>
          <p:cNvCxnSpPr>
            <a:stCxn id="47" idx="2"/>
          </p:cNvCxnSpPr>
          <p:nvPr/>
        </p:nvCxnSpPr>
        <p:spPr bwMode="auto">
          <a:xfrm flipH="1">
            <a:off x="4116388" y="3004413"/>
            <a:ext cx="1858848" cy="264679"/>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sp>
        <p:nvSpPr>
          <p:cNvPr id="47" name="Rounded Rectangle 46"/>
          <p:cNvSpPr/>
          <p:nvPr/>
        </p:nvSpPr>
        <p:spPr bwMode="auto">
          <a:xfrm>
            <a:off x="5525236" y="2644413"/>
            <a:ext cx="900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MSC 0</a:t>
            </a:r>
          </a:p>
        </p:txBody>
      </p:sp>
      <p:sp>
        <p:nvSpPr>
          <p:cNvPr id="33" name="Rounded Rectangle 32"/>
          <p:cNvSpPr/>
          <p:nvPr/>
        </p:nvSpPr>
        <p:spPr bwMode="auto">
          <a:xfrm>
            <a:off x="2291627" y="3269092"/>
            <a:ext cx="2052000" cy="360000"/>
          </a:xfrm>
          <a:prstGeom prst="roundRect">
            <a:avLst>
              <a:gd name="adj" fmla="val 21245"/>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USB Device 0</a:t>
            </a:r>
          </a:p>
        </p:txBody>
      </p:sp>
      <p:sp>
        <p:nvSpPr>
          <p:cNvPr id="37" name="Folded Corner 36"/>
          <p:cNvSpPr/>
          <p:nvPr/>
        </p:nvSpPr>
        <p:spPr bwMode="auto">
          <a:xfrm>
            <a:off x="6624308" y="1511990"/>
            <a:ext cx="720000" cy="432048"/>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endParaRPr lang="en-GB" sz="1100" b="1" dirty="0">
              <a:solidFill>
                <a:srgbClr val="000000"/>
              </a:solidFill>
              <a:latin typeface="Courier New" pitchFamily="49" charset="0"/>
              <a:ea typeface="ＭＳ Ｐゴシック" pitchFamily="34" charset="-128"/>
              <a:cs typeface="Courier New" pitchFamily="49" charset="0"/>
            </a:endParaRPr>
          </a:p>
        </p:txBody>
      </p:sp>
      <p:sp>
        <p:nvSpPr>
          <p:cNvPr id="4" name="TextBox 3"/>
          <p:cNvSpPr txBox="1"/>
          <p:nvPr/>
        </p:nvSpPr>
        <p:spPr>
          <a:xfrm>
            <a:off x="6511279" y="1944038"/>
            <a:ext cx="946057" cy="369332"/>
          </a:xfrm>
          <a:prstGeom prst="rect">
            <a:avLst/>
          </a:prstGeom>
          <a:noFill/>
        </p:spPr>
        <p:txBody>
          <a:bodyPr wrap="square" rtlCol="0">
            <a:spAutoFit/>
          </a:bodyPr>
          <a:lstStyle/>
          <a:p>
            <a:pPr algn="ctr"/>
            <a:r>
              <a:rPr lang="de-DE" sz="900" b="1" dirty="0">
                <a:solidFill>
                  <a:srgbClr val="000000"/>
                </a:solidFill>
                <a:ea typeface="ＭＳ Ｐゴシック" pitchFamily="34" charset="-128"/>
                <a:cs typeface="Courier New" pitchFamily="49" charset="0"/>
              </a:rPr>
              <a:t>Configuration</a:t>
            </a:r>
          </a:p>
          <a:p>
            <a:pPr algn="ctr"/>
            <a:r>
              <a:rPr lang="de-DE" sz="900" b="1" dirty="0">
                <a:solidFill>
                  <a:srgbClr val="000000"/>
                </a:solidFill>
                <a:ea typeface="ＭＳ Ｐゴシック" pitchFamily="34" charset="-128"/>
                <a:cs typeface="Courier New" pitchFamily="49" charset="0"/>
              </a:rPr>
              <a:t>File</a:t>
            </a:r>
            <a:endParaRPr lang="en-GB" sz="900" dirty="0"/>
          </a:p>
        </p:txBody>
      </p:sp>
      <p:sp>
        <p:nvSpPr>
          <p:cNvPr id="38" name="Folded Corner 37"/>
          <p:cNvSpPr/>
          <p:nvPr/>
        </p:nvSpPr>
        <p:spPr bwMode="auto">
          <a:xfrm>
            <a:off x="7619450" y="1511990"/>
            <a:ext cx="720000" cy="432000"/>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endParaRPr>
          </a:p>
        </p:txBody>
      </p:sp>
      <p:sp>
        <p:nvSpPr>
          <p:cNvPr id="42" name="TextBox 41"/>
          <p:cNvSpPr txBox="1"/>
          <p:nvPr/>
        </p:nvSpPr>
        <p:spPr>
          <a:xfrm>
            <a:off x="7598576" y="1943722"/>
            <a:ext cx="761747" cy="369332"/>
          </a:xfrm>
          <a:prstGeom prst="rect">
            <a:avLst/>
          </a:prstGeom>
          <a:noFill/>
        </p:spPr>
        <p:txBody>
          <a:bodyPr wrap="none" rtlCol="0">
            <a:spAutoFit/>
          </a:bodyPr>
          <a:lstStyle/>
          <a:p>
            <a:pPr algn="ctr"/>
            <a:r>
              <a:rPr lang="de-DE" sz="900" b="1" dirty="0">
                <a:solidFill>
                  <a:srgbClr val="000000"/>
                </a:solidFill>
                <a:ea typeface="ＭＳ Ｐゴシック" pitchFamily="34" charset="-128"/>
                <a:cs typeface="Courier New" pitchFamily="49" charset="0"/>
              </a:rPr>
              <a:t>User Code</a:t>
            </a:r>
          </a:p>
          <a:p>
            <a:pPr algn="ctr"/>
            <a:r>
              <a:rPr lang="de-DE" sz="900" b="1" dirty="0">
                <a:solidFill>
                  <a:srgbClr val="000000"/>
                </a:solidFill>
                <a:ea typeface="ＭＳ Ｐゴシック" pitchFamily="34" charset="-128"/>
                <a:cs typeface="Courier New" pitchFamily="49" charset="0"/>
              </a:rPr>
              <a:t>Template</a:t>
            </a:r>
            <a:endParaRPr lang="en-GB" sz="900" dirty="0"/>
          </a:p>
        </p:txBody>
      </p:sp>
      <p:sp>
        <p:nvSpPr>
          <p:cNvPr id="43" name="Folded Corner 42"/>
          <p:cNvSpPr/>
          <p:nvPr/>
        </p:nvSpPr>
        <p:spPr bwMode="auto">
          <a:xfrm>
            <a:off x="359693" y="2003762"/>
            <a:ext cx="1764035" cy="692874"/>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0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USBD_User_Device_0.c</a:t>
            </a:r>
          </a:p>
        </p:txBody>
      </p:sp>
      <p:cxnSp>
        <p:nvCxnSpPr>
          <p:cNvPr id="44" name="Straight Arrow Connector 43"/>
          <p:cNvCxnSpPr>
            <a:stCxn id="43" idx="3"/>
            <a:endCxn id="33" idx="1"/>
          </p:cNvCxnSpPr>
          <p:nvPr/>
        </p:nvCxnSpPr>
        <p:spPr bwMode="auto">
          <a:xfrm>
            <a:off x="2123728" y="2350199"/>
            <a:ext cx="167899" cy="1098893"/>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spTree>
    <p:extLst>
      <p:ext uri="{BB962C8B-B14F-4D97-AF65-F5344CB8AC3E}">
        <p14:creationId xmlns:p14="http://schemas.microsoft.com/office/powerpoint/2010/main" val="4229112739"/>
      </p:ext>
    </p:extLst>
  </p:cSld>
  <p:clrMapOvr>
    <a:masterClrMapping/>
  </p:clrMapOvr>
  <p:transition/>
</p:sld>
</file>

<file path=ppt/theme/theme1.xml><?xml version="1.0" encoding="utf-8"?>
<a:theme xmlns:a="http://schemas.openxmlformats.org/drawingml/2006/main" name="ARM Standard">
  <a:themeElements>
    <a:clrScheme name="Custom 9">
      <a:dk1>
        <a:srgbClr val="000000"/>
      </a:dk1>
      <a:lt1>
        <a:srgbClr val="FFFFFF"/>
      </a:lt1>
      <a:dk2>
        <a:srgbClr val="D93D89"/>
      </a:dk2>
      <a:lt2>
        <a:srgbClr val="FAA61A"/>
      </a:lt2>
      <a:accent1>
        <a:srgbClr val="128CAB"/>
      </a:accent1>
      <a:accent2>
        <a:srgbClr val="911B1D"/>
      </a:accent2>
      <a:accent3>
        <a:srgbClr val="FFFFFF"/>
      </a:accent3>
      <a:accent4>
        <a:srgbClr val="000000"/>
      </a:accent4>
      <a:accent5>
        <a:srgbClr val="AAC5D2"/>
      </a:accent5>
      <a:accent6>
        <a:srgbClr val="831719"/>
      </a:accent6>
      <a:hlink>
        <a:srgbClr val="0D6980"/>
      </a:hlink>
      <a:folHlink>
        <a:srgbClr val="0D6980"/>
      </a:folHlink>
    </a:clrScheme>
    <a:fontScheme name="NewARM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1" i="0" u="none" strike="noStrike" cap="none" normalizeH="0" baseline="0" smtClean="0">
            <a:ln>
              <a:noFill/>
            </a:ln>
            <a:solidFill>
              <a:srgbClr val="000000"/>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1" i="0" u="none" strike="noStrike" cap="none" normalizeH="0" baseline="0" smtClean="0">
            <a:ln>
              <a:noFill/>
            </a:ln>
            <a:solidFill>
              <a:srgbClr val="000000"/>
            </a:solidFill>
            <a:effectLst/>
            <a:latin typeface="Arial" charset="0"/>
            <a:ea typeface="ＭＳ Ｐゴシック" pitchFamily="34" charset="-128"/>
          </a:defRPr>
        </a:defPPr>
      </a:lstStyle>
    </a:lnDef>
  </a:objectDefaults>
  <a:extraClrSchemeLst>
    <a:extraClrScheme>
      <a:clrScheme name="NewARMTemplate 1">
        <a:dk1>
          <a:srgbClr val="000000"/>
        </a:dk1>
        <a:lt1>
          <a:srgbClr val="FFFFFF"/>
        </a:lt1>
        <a:dk2>
          <a:srgbClr val="D93D89"/>
        </a:dk2>
        <a:lt2>
          <a:srgbClr val="FAA61A"/>
        </a:lt2>
        <a:accent1>
          <a:srgbClr val="128CAB"/>
        </a:accent1>
        <a:accent2>
          <a:srgbClr val="911B1D"/>
        </a:accent2>
        <a:accent3>
          <a:srgbClr val="FFFFFF"/>
        </a:accent3>
        <a:accent4>
          <a:srgbClr val="000000"/>
        </a:accent4>
        <a:accent5>
          <a:srgbClr val="AAC5D2"/>
        </a:accent5>
        <a:accent6>
          <a:srgbClr val="831719"/>
        </a:accent6>
        <a:hlink>
          <a:srgbClr val="9FB43B"/>
        </a:hlink>
        <a:folHlink>
          <a:srgbClr val="9A8B7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 Standard</Template>
  <TotalTime>9478</TotalTime>
  <Words>1565</Words>
  <Application>Microsoft Office PowerPoint</Application>
  <PresentationFormat>On-screen Show (4:3)</PresentationFormat>
  <Paragraphs>434</Paragraphs>
  <Slides>30</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MS PGothic</vt:lpstr>
      <vt:lpstr>MS PGothic</vt:lpstr>
      <vt:lpstr>Arial</vt:lpstr>
      <vt:lpstr>Calibri</vt:lpstr>
      <vt:lpstr>Courier New</vt:lpstr>
      <vt:lpstr>Gill Sans Light</vt:lpstr>
      <vt:lpstr>Gill Sans MT</vt:lpstr>
      <vt:lpstr>Times New Roman</vt:lpstr>
      <vt:lpstr>Wingdings</vt:lpstr>
      <vt:lpstr>ARM Standard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ARM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Johannes Bauer</dc:creator>
  <cp:lastModifiedBy>Christopher Seidl</cp:lastModifiedBy>
  <cp:revision>375</cp:revision>
  <cp:lastPrinted>2013-06-26T11:02:32Z</cp:lastPrinted>
  <dcterms:created xsi:type="dcterms:W3CDTF">2013-03-18T14:56:45Z</dcterms:created>
  <dcterms:modified xsi:type="dcterms:W3CDTF">2018-09-21T09:42:45Z</dcterms:modified>
</cp:coreProperties>
</file>