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17"/>
  </p:notesMasterIdLst>
  <p:handoutMasterIdLst>
    <p:handoutMasterId r:id="rId18"/>
  </p:handoutMasterIdLst>
  <p:sldIdLst>
    <p:sldId id="331" r:id="rId6"/>
    <p:sldId id="332" r:id="rId7"/>
    <p:sldId id="333" r:id="rId8"/>
    <p:sldId id="334" r:id="rId9"/>
    <p:sldId id="341" r:id="rId10"/>
    <p:sldId id="335" r:id="rId11"/>
    <p:sldId id="336" r:id="rId12"/>
    <p:sldId id="337" r:id="rId13"/>
    <p:sldId id="338" r:id="rId14"/>
    <p:sldId id="339" r:id="rId15"/>
    <p:sldId id="340" r:id="rId16"/>
  </p:sldIdLst>
  <p:sldSz cx="12188825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orient="horz" pos="501">
          <p15:clr>
            <a:srgbClr val="A4A3A4"/>
          </p15:clr>
        </p15:guide>
        <p15:guide id="3" orient="horz" pos="1999">
          <p15:clr>
            <a:srgbClr val="A4A3A4"/>
          </p15:clr>
        </p15:guide>
        <p15:guide id="4" pos="6741">
          <p15:clr>
            <a:srgbClr val="A4A3A4"/>
          </p15:clr>
        </p15:guide>
        <p15:guide id="5" pos="464">
          <p15:clr>
            <a:srgbClr val="A4A3A4"/>
          </p15:clr>
        </p15:guide>
        <p15:guide id="6" pos="3016">
          <p15:clr>
            <a:srgbClr val="A4A3A4"/>
          </p15:clr>
        </p15:guide>
        <p15:guide id="7" pos="3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A960"/>
    <a:srgbClr val="00C3DC"/>
    <a:srgbClr val="128CAB"/>
    <a:srgbClr val="00B1DB"/>
    <a:srgbClr val="CF364A"/>
    <a:srgbClr val="D77B00"/>
    <a:srgbClr val="765F97"/>
    <a:srgbClr val="808082"/>
    <a:srgbClr val="AE1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4675" autoAdjust="0"/>
  </p:normalViewPr>
  <p:slideViewPr>
    <p:cSldViewPr snapToGrid="0">
      <p:cViewPr varScale="1">
        <p:scale>
          <a:sx n="123" d="100"/>
          <a:sy n="123" d="100"/>
        </p:scale>
        <p:origin x="102" y="144"/>
      </p:cViewPr>
      <p:guideLst>
        <p:guide orient="horz" pos="3865"/>
        <p:guide orient="horz" pos="501"/>
        <p:guide orient="horz" pos="1999"/>
        <p:guide pos="6741"/>
        <p:guide pos="464"/>
        <p:guide pos="3016"/>
        <p:guide pos="3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2018-09-21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2018-09-21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7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38599" y="4965013"/>
            <a:ext cx="8856001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   CMSIS-Driver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5477" y="1047369"/>
            <a:ext cx="8856000" cy="3816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    USB Component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USB Component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6600" y="1487488"/>
            <a:ext cx="846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USB Host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97735" y="1637751"/>
            <a:ext cx="252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HID</a:t>
            </a:r>
          </a:p>
          <a:p>
            <a:pPr algn="ctr"/>
            <a:r>
              <a:rPr lang="en-US" sz="1600" b="1" dirty="0"/>
              <a:t>Human Interface Device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528474" y="1637751"/>
            <a:ext cx="2520000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 Host Core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49914" y="2320821"/>
            <a:ext cx="2520000" cy="540000"/>
          </a:xfrm>
          <a:prstGeom prst="rect">
            <a:avLst/>
          </a:prstGeom>
          <a:solidFill>
            <a:srgbClr val="D77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Custom</a:t>
            </a:r>
          </a:p>
          <a:p>
            <a:pPr algn="ctr"/>
            <a:r>
              <a:rPr lang="en-US" sz="1600" b="1" dirty="0"/>
              <a:t>Custom Device Class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49914" y="1637751"/>
            <a:ext cx="2520000" cy="540000"/>
          </a:xfrm>
          <a:prstGeom prst="rect">
            <a:avLst/>
          </a:prstGeom>
          <a:solidFill>
            <a:srgbClr val="CF36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CDC</a:t>
            </a:r>
          </a:p>
          <a:p>
            <a:pPr algn="ctr"/>
            <a:r>
              <a:rPr lang="en-US" sz="1600" b="1" dirty="0"/>
              <a:t>Communications Device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197735" y="2320821"/>
            <a:ext cx="2520000" cy="540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MSC</a:t>
            </a:r>
          </a:p>
          <a:p>
            <a:pPr algn="ctr"/>
            <a:r>
              <a:rPr lang="en-US" sz="1600" b="1" dirty="0"/>
              <a:t>Mass Storage Class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00858" y="5368690"/>
            <a:ext cx="385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Host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36600" y="3175177"/>
            <a:ext cx="846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USB Device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197735" y="3325440"/>
            <a:ext cx="252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HID</a:t>
            </a:r>
          </a:p>
          <a:p>
            <a:pPr algn="ctr"/>
            <a:r>
              <a:rPr lang="en-US" sz="1600" b="1" dirty="0"/>
              <a:t>Human Interface Device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528474" y="3325440"/>
            <a:ext cx="2520000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USB Device Core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849914" y="4008510"/>
            <a:ext cx="2520000" cy="540000"/>
          </a:xfrm>
          <a:prstGeom prst="rect">
            <a:avLst/>
          </a:prstGeom>
          <a:solidFill>
            <a:srgbClr val="D77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Custom</a:t>
            </a:r>
          </a:p>
          <a:p>
            <a:pPr algn="ctr"/>
            <a:r>
              <a:rPr lang="en-US" sz="1600" b="1" dirty="0"/>
              <a:t>Custom Device Class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849914" y="3325440"/>
            <a:ext cx="2520000" cy="540000"/>
          </a:xfrm>
          <a:prstGeom prst="rect">
            <a:avLst/>
          </a:prstGeom>
          <a:solidFill>
            <a:srgbClr val="CF36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CDC</a:t>
            </a:r>
          </a:p>
          <a:p>
            <a:pPr algn="ctr"/>
            <a:r>
              <a:rPr lang="en-US" sz="1600" b="1" dirty="0"/>
              <a:t>Communications Device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97735" y="4008510"/>
            <a:ext cx="2520000" cy="540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MSC</a:t>
            </a:r>
          </a:p>
          <a:p>
            <a:pPr algn="ctr"/>
            <a:r>
              <a:rPr lang="en-US" sz="1600" b="1" dirty="0"/>
              <a:t>Mass Storage Class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528474" y="4008510"/>
            <a:ext cx="252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ADC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Audio Device Class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96474" y="5368690"/>
            <a:ext cx="385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USB Device</a:t>
            </a:r>
          </a:p>
        </p:txBody>
      </p:sp>
    </p:spTree>
    <p:extLst>
      <p:ext uri="{BB962C8B-B14F-4D97-AF65-F5344CB8AC3E}">
        <p14:creationId xmlns:p14="http://schemas.microsoft.com/office/powerpoint/2010/main" val="255178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2348920"/>
            <a:ext cx="3600000" cy="576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Gill Sans MT" panose="020B0502020104020203" pitchFamily="34" charset="0"/>
              </a:rPr>
              <a:t>File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4807605"/>
            <a:ext cx="3600000" cy="576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Gill Sans MT" panose="020B0502020104020203" pitchFamily="34" charset="0"/>
              </a:rPr>
              <a:t>CMSIS-Driver USB 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88044"/>
            <a:ext cx="3600000" cy="576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Gill Sans MT" panose="020B0502020104020203" pitchFamily="34" charset="0"/>
              </a:rPr>
              <a:t>USB Host</a:t>
            </a:r>
            <a:endParaRPr lang="en-US" sz="2200" dirty="0"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3168482"/>
            <a:ext cx="3600000" cy="576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Gill Sans MT" panose="020B0502020104020203" pitchFamily="34" charset="0"/>
              </a:rPr>
              <a:t>USB Host MSC Driver</a:t>
            </a:r>
            <a:endParaRPr lang="en-US" sz="2200" dirty="0"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568" y="248303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I/O functions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568" y="330259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USBH_MSC_GetDeviceStatus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568" y="401443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USBH_Initialize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USBH_Uninitialize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7" idx="0"/>
            <a:endCxn id="4" idx="2"/>
          </p:cNvCxnSpPr>
          <p:nvPr/>
        </p:nvCxnSpPr>
        <p:spPr bwMode="auto">
          <a:xfrm flipV="1">
            <a:off x="2483568" y="2924920"/>
            <a:ext cx="0" cy="2435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 bwMode="auto">
          <a:xfrm>
            <a:off x="2483568" y="3744482"/>
            <a:ext cx="0" cy="2435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stCxn id="6" idx="2"/>
            <a:endCxn id="5" idx="0"/>
          </p:cNvCxnSpPr>
          <p:nvPr/>
        </p:nvCxnSpPr>
        <p:spPr bwMode="auto">
          <a:xfrm>
            <a:off x="2483568" y="4564044"/>
            <a:ext cx="0" cy="2435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4085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17" y="3429000"/>
            <a:ext cx="2520000" cy="72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Gill Sans MT" panose="020B0502020104020203" pitchFamily="34" charset="0"/>
              </a:rPr>
              <a:t>File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517" y="4508999"/>
            <a:ext cx="2520000" cy="720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Gill Sans MT" panose="020B0502020104020203" pitchFamily="34" charset="0"/>
              </a:rPr>
              <a:t>User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3888" y="2348920"/>
            <a:ext cx="2520000" cy="72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Gill Sans MT" panose="020B0502020104020203" pitchFamily="34" charset="0"/>
              </a:rPr>
              <a:t>USB Device</a:t>
            </a:r>
            <a:endParaRPr lang="en-US" sz="2200" dirty="0">
              <a:latin typeface="Gill Sans MT" panose="020B0502020104020203" pitchFamily="34" charset="0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1948517" y="4149000"/>
            <a:ext cx="0" cy="3599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8" name="Picture 23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5" b="13178"/>
          <a:stretch/>
        </p:blipFill>
        <p:spPr bwMode="auto">
          <a:xfrm>
            <a:off x="6149280" y="1787856"/>
            <a:ext cx="2743200" cy="19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6083888" y="2708920"/>
            <a:ext cx="3735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1" r="66656" b="44728"/>
          <a:stretch/>
        </p:blipFill>
        <p:spPr bwMode="auto">
          <a:xfrm>
            <a:off x="6556962" y="1979596"/>
            <a:ext cx="1927835" cy="115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3568" y="2348920"/>
            <a:ext cx="2520000" cy="720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latin typeface="Gill Sans MT" panose="020B0502020104020203" pitchFamily="34" charset="0"/>
              </a:rPr>
              <a:t>Storage Media</a:t>
            </a:r>
          </a:p>
        </p:txBody>
      </p:sp>
      <p:cxnSp>
        <p:nvCxnSpPr>
          <p:cNvPr id="12" name="Straight Arrow Connector 11"/>
          <p:cNvCxnSpPr>
            <a:stCxn id="11" idx="3"/>
            <a:endCxn id="6" idx="1"/>
          </p:cNvCxnSpPr>
          <p:nvPr/>
        </p:nvCxnSpPr>
        <p:spPr bwMode="auto">
          <a:xfrm>
            <a:off x="3203568" y="2708920"/>
            <a:ext cx="3603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endCxn id="11" idx="2"/>
          </p:cNvCxnSpPr>
          <p:nvPr/>
        </p:nvCxnSpPr>
        <p:spPr bwMode="auto">
          <a:xfrm flipV="1">
            <a:off x="1943568" y="3068920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776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6600" y="795338"/>
            <a:ext cx="7365284" cy="2090161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Pipe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905" y="1232133"/>
            <a:ext cx="5929262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Transfer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0635" y="1613180"/>
            <a:ext cx="4488874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Transaction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8480" y="1984707"/>
            <a:ext cx="108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Token</a:t>
            </a:r>
          </a:p>
          <a:p>
            <a:pPr algn="ctr"/>
            <a:r>
              <a:rPr lang="en-US" sz="1600" b="1" dirty="0"/>
              <a:t>Packet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1199" y="1984707"/>
            <a:ext cx="216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</a:t>
            </a:r>
          </a:p>
          <a:p>
            <a:pPr algn="ctr"/>
            <a:r>
              <a:rPr lang="en-US" sz="1600" b="1" dirty="0"/>
              <a:t>Packet</a:t>
            </a:r>
          </a:p>
        </p:txBody>
      </p:sp>
      <p:sp>
        <p:nvSpPr>
          <p:cNvPr id="9" name="Rectangle 8"/>
          <p:cNvSpPr/>
          <p:nvPr/>
        </p:nvSpPr>
        <p:spPr>
          <a:xfrm>
            <a:off x="4583918" y="1984707"/>
            <a:ext cx="828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Status</a:t>
            </a:r>
          </a:p>
          <a:p>
            <a:pPr algn="ctr"/>
            <a:r>
              <a:rPr lang="en-US" sz="1600" b="1" dirty="0"/>
              <a:t>Packet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44901" y="1613177"/>
            <a:ext cx="180000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3668" y="1613178"/>
            <a:ext cx="180000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91862" y="1613179"/>
            <a:ext cx="180000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15309" y="1613180"/>
            <a:ext cx="180000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76097" y="1232133"/>
            <a:ext cx="18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85437" y="1232133"/>
            <a:ext cx="18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10047" y="1232133"/>
            <a:ext cx="18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48894" y="1232133"/>
            <a:ext cx="18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0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55436" y="1428325"/>
            <a:ext cx="4323018" cy="1011787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/>
              <a:t>Packet Structure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45436" y="1791312"/>
            <a:ext cx="900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Sync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5556" y="1791312"/>
            <a:ext cx="2160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Data Bytes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85676" y="1791312"/>
            <a:ext cx="900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EOP</a:t>
            </a:r>
          </a:p>
        </p:txBody>
      </p:sp>
    </p:spTree>
    <p:extLst>
      <p:ext uri="{BB962C8B-B14F-4D97-AF65-F5344CB8AC3E}">
        <p14:creationId xmlns:p14="http://schemas.microsoft.com/office/powerpoint/2010/main" val="236258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512606" y="2674219"/>
            <a:ext cx="0" cy="104281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069138" y="2401134"/>
            <a:ext cx="3226762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924175" y="3588786"/>
            <a:ext cx="237172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61071" y="3328312"/>
            <a:ext cx="514985" cy="24765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9" name="Picture 23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6" b="12328"/>
          <a:stretch/>
        </p:blipFill>
        <p:spPr bwMode="auto">
          <a:xfrm>
            <a:off x="4932040" y="2133600"/>
            <a:ext cx="2743200" cy="196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3442740" y="3342854"/>
            <a:ext cx="105725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V="1">
            <a:off x="2069138" y="2386187"/>
            <a:ext cx="0" cy="104281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65851" y="2138537"/>
            <a:ext cx="811029" cy="24765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3" name="Picture 12" descr="http://ds.arm.com/media/resources/devicedatabase_2/platform/keil/mcb1800/mcb1800_larg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24" y="2846667"/>
            <a:ext cx="2223893" cy="15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88811" y="2464669"/>
            <a:ext cx="1047589" cy="24765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To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51" y="2293711"/>
            <a:ext cx="1995967" cy="126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s://design.ubuntu.com/wp-content/uploads/logo-ubuntu_st_no%C2%AE-white_orange-he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599" y="2386187"/>
            <a:ext cx="1598469" cy="11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1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512606" y="2674219"/>
            <a:ext cx="0" cy="104281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069138" y="2401134"/>
            <a:ext cx="3226762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924175" y="3588786"/>
            <a:ext cx="237172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61071" y="3328312"/>
            <a:ext cx="514985" cy="24765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9" name="Picture 23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6" b="12328"/>
          <a:stretch/>
        </p:blipFill>
        <p:spPr bwMode="auto">
          <a:xfrm>
            <a:off x="4932040" y="2133600"/>
            <a:ext cx="2743200" cy="196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3442740" y="3342854"/>
            <a:ext cx="105725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V="1">
            <a:off x="2069138" y="2386187"/>
            <a:ext cx="0" cy="104281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65851" y="2138537"/>
            <a:ext cx="811029" cy="24765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3" name="Picture 12" descr="http://ds.arm.com/media/resources/devicedatabase_2/platform/keil/mcb1800/mcb1800_larg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24" y="2846667"/>
            <a:ext cx="2223893" cy="15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88811" y="2464669"/>
            <a:ext cx="1047589" cy="247650"/>
          </a:xfrm>
          <a:prstGeom prst="rect">
            <a:avLst/>
          </a:prstGeom>
          <a:noFill/>
          <a:ln>
            <a:noFill/>
          </a:ln>
          <a:ex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 dirty="0">
                <a:effectLst/>
                <a:latin typeface="Arial"/>
                <a:ea typeface="Calibri"/>
                <a:cs typeface="Times New Roman"/>
              </a:rPr>
              <a:t>To Network</a:t>
            </a:r>
            <a:endParaRPr lang="en-GB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002E1-BF49-4279-BD3E-C03236487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294" y="2293023"/>
            <a:ext cx="2015505" cy="12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1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222528" y="2564904"/>
            <a:ext cx="4536000" cy="162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 dirty="0">
                <a:solidFill>
                  <a:srgbClr val="000000"/>
                </a:solidFill>
                <a:latin typeface="+mj-lt"/>
                <a:ea typeface="ＭＳ Ｐゴシック" pitchFamily="34" charset="-128"/>
              </a:rPr>
              <a:t>RTE Components</a:t>
            </a:r>
            <a:endParaRPr lang="en-GB" sz="1100" b="1" dirty="0">
              <a:solidFill>
                <a:srgbClr val="000000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91627" y="2636912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CDC 0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292121" y="3737007"/>
            <a:ext cx="2052000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Driver_USBD0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91627" y="4265800"/>
            <a:ext cx="2052000" cy="360000"/>
          </a:xfrm>
          <a:prstGeom prst="roundRect">
            <a:avLst>
              <a:gd name="adj" fmla="val 0"/>
            </a:avLst>
          </a:prstGeom>
          <a:solidFill>
            <a:srgbClr val="D7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ea typeface="ＭＳ Ｐゴシック" pitchFamily="34" charset="-128"/>
              </a:rPr>
              <a:t>USB Controller 0</a:t>
            </a:r>
            <a:endParaRPr lang="en-GB" sz="16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371627" y="2636912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HID 0</a:t>
            </a:r>
          </a:p>
        </p:txBody>
      </p:sp>
      <p:sp>
        <p:nvSpPr>
          <p:cNvPr id="9" name="Folded Corner 8"/>
          <p:cNvSpPr/>
          <p:nvPr/>
        </p:nvSpPr>
        <p:spPr bwMode="auto">
          <a:xfrm>
            <a:off x="359694" y="2858263"/>
            <a:ext cx="1476000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USBD_Config_0.c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32240" y="269663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+mj-lt"/>
              </a:rPr>
              <a:t>USB Device Class</a:t>
            </a:r>
            <a:endParaRPr lang="en-GB" sz="14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2240" y="376311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+mj-lt"/>
              </a:rPr>
              <a:t>USB Device Driver</a:t>
            </a:r>
            <a:endParaRPr lang="en-GB" sz="14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4291911"/>
            <a:ext cx="151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+mj-lt"/>
              </a:rPr>
              <a:t>MCU Hardware</a:t>
            </a:r>
            <a:endParaRPr lang="en-GB" sz="1400" b="1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 bwMode="auto">
          <a:xfrm>
            <a:off x="2777627" y="2996912"/>
            <a:ext cx="0" cy="2721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>
            <a:off x="3857627" y="2996912"/>
            <a:ext cx="0" cy="2721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5" name="Straight Arrow Connector 14"/>
          <p:cNvCxnSpPr>
            <a:stCxn id="9" idx="3"/>
            <a:endCxn id="31" idx="1"/>
          </p:cNvCxnSpPr>
          <p:nvPr/>
        </p:nvCxnSpPr>
        <p:spPr bwMode="auto">
          <a:xfrm>
            <a:off x="1835694" y="3204700"/>
            <a:ext cx="455933" cy="2443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6" name="Straight Arrow Connector 15"/>
          <p:cNvCxnSpPr>
            <a:stCxn id="17" idx="3"/>
            <a:endCxn id="6" idx="1"/>
          </p:cNvCxnSpPr>
          <p:nvPr/>
        </p:nvCxnSpPr>
        <p:spPr bwMode="auto">
          <a:xfrm flipV="1">
            <a:off x="1835696" y="3917007"/>
            <a:ext cx="456425" cy="173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7" name="Folded Corner 16"/>
          <p:cNvSpPr/>
          <p:nvPr/>
        </p:nvSpPr>
        <p:spPr bwMode="auto">
          <a:xfrm>
            <a:off x="359696" y="3744238"/>
            <a:ext cx="1476000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RTE_Device.h</a:t>
            </a:r>
          </a:p>
        </p:txBody>
      </p:sp>
      <p:sp>
        <p:nvSpPr>
          <p:cNvPr id="18" name="Folded Corner 17"/>
          <p:cNvSpPr/>
          <p:nvPr/>
        </p:nvSpPr>
        <p:spPr bwMode="auto">
          <a:xfrm>
            <a:off x="2267944" y="1511990"/>
            <a:ext cx="1800000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USBD_Config_HID_0.h</a:t>
            </a:r>
          </a:p>
        </p:txBody>
      </p:sp>
      <p:sp>
        <p:nvSpPr>
          <p:cNvPr id="19" name="Folded Corner 18"/>
          <p:cNvSpPr/>
          <p:nvPr/>
        </p:nvSpPr>
        <p:spPr bwMode="auto">
          <a:xfrm>
            <a:off x="4248144" y="1511990"/>
            <a:ext cx="1620000" cy="69287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USBD_User_HID_0.c</a:t>
            </a:r>
          </a:p>
        </p:txBody>
      </p:sp>
      <p:cxnSp>
        <p:nvCxnSpPr>
          <p:cNvPr id="20" name="Straight Connector 19"/>
          <p:cNvCxnSpPr>
            <a:stCxn id="19" idx="2"/>
            <a:endCxn id="8" idx="0"/>
          </p:cNvCxnSpPr>
          <p:nvPr/>
        </p:nvCxnSpPr>
        <p:spPr bwMode="auto">
          <a:xfrm flipH="1">
            <a:off x="3857627" y="2204864"/>
            <a:ext cx="1200517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2"/>
            <a:endCxn id="8" idx="0"/>
          </p:cNvCxnSpPr>
          <p:nvPr/>
        </p:nvCxnSpPr>
        <p:spPr bwMode="auto">
          <a:xfrm>
            <a:off x="3167944" y="2204864"/>
            <a:ext cx="689683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4400925" y="3212976"/>
            <a:ext cx="2160000" cy="1476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600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>
            <a:stCxn id="24" idx="2"/>
          </p:cNvCxnSpPr>
          <p:nvPr/>
        </p:nvCxnSpPr>
        <p:spPr bwMode="auto">
          <a:xfrm>
            <a:off x="4931236" y="3002684"/>
            <a:ext cx="0" cy="5603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4445236" y="2642684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HID 1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4444745" y="3269092"/>
            <a:ext cx="2052491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Device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2240" y="329520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+mj-lt"/>
              </a:rPr>
              <a:t>USB Device</a:t>
            </a:r>
            <a:endParaRPr lang="en-GB" sz="1400" b="1" dirty="0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4444743" y="3737006"/>
            <a:ext cx="2052493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Driver_USBD1</a:t>
            </a:r>
          </a:p>
        </p:txBody>
      </p:sp>
      <p:cxnSp>
        <p:nvCxnSpPr>
          <p:cNvPr id="29" name="Straight Arrow Connector 28"/>
          <p:cNvCxnSpPr>
            <a:stCxn id="30" idx="2"/>
          </p:cNvCxnSpPr>
          <p:nvPr/>
        </p:nvCxnSpPr>
        <p:spPr bwMode="auto">
          <a:xfrm flipH="1">
            <a:off x="4116388" y="3004413"/>
            <a:ext cx="1858848" cy="2646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0" name="Rounded Rectangle 29"/>
          <p:cNvSpPr/>
          <p:nvPr/>
        </p:nvSpPr>
        <p:spPr bwMode="auto">
          <a:xfrm>
            <a:off x="5525236" y="2644413"/>
            <a:ext cx="900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MSC 0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291627" y="3269092"/>
            <a:ext cx="2052000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Device 0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6624308" y="1511990"/>
            <a:ext cx="720000" cy="432048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100" b="1" dirty="0">
              <a:solidFill>
                <a:srgbClr val="00000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11279" y="1944038"/>
            <a:ext cx="94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Configuration</a:t>
            </a:r>
          </a:p>
          <a:p>
            <a:pPr algn="ctr"/>
            <a:r>
              <a:rPr lang="de-DE" sz="900" b="1" dirty="0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File</a:t>
            </a:r>
            <a:endParaRPr lang="en-GB" sz="900" dirty="0">
              <a:latin typeface="+mj-lt"/>
            </a:endParaRPr>
          </a:p>
        </p:txBody>
      </p:sp>
      <p:sp>
        <p:nvSpPr>
          <p:cNvPr id="34" name="Folded Corner 33"/>
          <p:cNvSpPr/>
          <p:nvPr/>
        </p:nvSpPr>
        <p:spPr bwMode="auto">
          <a:xfrm>
            <a:off x="7619450" y="1511990"/>
            <a:ext cx="720000" cy="432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98576" y="194372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b="1" dirty="0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User Code</a:t>
            </a:r>
          </a:p>
          <a:p>
            <a:pPr algn="ctr"/>
            <a:r>
              <a:rPr lang="de-DE" sz="900" b="1" dirty="0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Template</a:t>
            </a:r>
            <a:endParaRPr lang="en-GB" sz="900" dirty="0">
              <a:latin typeface="+mj-lt"/>
            </a:endParaRPr>
          </a:p>
        </p:txBody>
      </p:sp>
      <p:sp>
        <p:nvSpPr>
          <p:cNvPr id="36" name="Folded Corner 35"/>
          <p:cNvSpPr/>
          <p:nvPr/>
        </p:nvSpPr>
        <p:spPr bwMode="auto">
          <a:xfrm>
            <a:off x="359693" y="2003762"/>
            <a:ext cx="1764035" cy="69287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USBD_User_Device_0.c</a:t>
            </a:r>
          </a:p>
        </p:txBody>
      </p:sp>
      <p:cxnSp>
        <p:nvCxnSpPr>
          <p:cNvPr id="37" name="Straight Arrow Connector 36"/>
          <p:cNvCxnSpPr>
            <a:stCxn id="36" idx="3"/>
            <a:endCxn id="31" idx="1"/>
          </p:cNvCxnSpPr>
          <p:nvPr/>
        </p:nvCxnSpPr>
        <p:spPr bwMode="auto">
          <a:xfrm>
            <a:off x="2123728" y="2350199"/>
            <a:ext cx="167899" cy="10988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4445236" y="4265800"/>
            <a:ext cx="2052000" cy="360000"/>
          </a:xfrm>
          <a:prstGeom prst="roundRect">
            <a:avLst>
              <a:gd name="adj" fmla="val 0"/>
            </a:avLst>
          </a:prstGeom>
          <a:solidFill>
            <a:srgbClr val="D7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ea typeface="ＭＳ Ｐゴシック" pitchFamily="34" charset="-128"/>
              </a:rPr>
              <a:t>USB Controller 1</a:t>
            </a:r>
            <a:endParaRPr lang="en-GB" sz="16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02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904650" y="1849881"/>
            <a:ext cx="610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>
                <a:latin typeface="+mj-lt"/>
              </a:rPr>
              <a:t>VBUS</a:t>
            </a:r>
          </a:p>
          <a:p>
            <a:pPr>
              <a:lnSpc>
                <a:spcPct val="150000"/>
              </a:lnSpc>
            </a:pPr>
            <a:r>
              <a:rPr lang="de-DE" sz="1100" b="1" dirty="0">
                <a:latin typeface="+mj-lt"/>
              </a:rPr>
              <a:t>DP</a:t>
            </a:r>
          </a:p>
          <a:p>
            <a:pPr>
              <a:lnSpc>
                <a:spcPct val="150000"/>
              </a:lnSpc>
            </a:pPr>
            <a:r>
              <a:rPr lang="de-DE" sz="1100" b="1" dirty="0">
                <a:latin typeface="+mj-lt"/>
              </a:rPr>
              <a:t>DM</a:t>
            </a:r>
          </a:p>
          <a:p>
            <a:pPr>
              <a:lnSpc>
                <a:spcPct val="150000"/>
              </a:lnSpc>
            </a:pPr>
            <a:r>
              <a:rPr lang="de-DE" sz="1100" b="1" dirty="0">
                <a:latin typeface="+mj-lt"/>
              </a:rPr>
              <a:t>ID</a:t>
            </a:r>
            <a:endParaRPr lang="en-GB" sz="1100" b="1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9760" y="1004395"/>
            <a:ext cx="1800000" cy="108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ea typeface="ＭＳ Ｐゴシック" pitchFamily="34" charset="-128"/>
              </a:rPr>
              <a:t>USB Controller</a:t>
            </a:r>
            <a:endParaRPr lang="en-GB" sz="16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1768" y="1628840"/>
            <a:ext cx="1656000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Internal PHY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59768" y="2712446"/>
            <a:ext cx="1800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Connector</a:t>
            </a: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 bwMode="auto">
          <a:xfrm>
            <a:off x="1209688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463510" y="2087922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713616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959822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 rot="16200000">
            <a:off x="3100658" y="1849881"/>
            <a:ext cx="610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>
                <a:latin typeface="+mj-lt"/>
              </a:rPr>
              <a:t>VBUS</a:t>
            </a:r>
          </a:p>
          <a:p>
            <a:pPr>
              <a:lnSpc>
                <a:spcPct val="150000"/>
              </a:lnSpc>
            </a:pPr>
            <a:r>
              <a:rPr lang="de-DE" sz="1100" b="1" dirty="0">
                <a:latin typeface="+mj-lt"/>
              </a:rPr>
              <a:t>DP</a:t>
            </a:r>
          </a:p>
          <a:p>
            <a:pPr>
              <a:lnSpc>
                <a:spcPct val="150000"/>
              </a:lnSpc>
            </a:pPr>
            <a:r>
              <a:rPr lang="de-DE" sz="1100" b="1" dirty="0">
                <a:latin typeface="+mj-lt"/>
              </a:rPr>
              <a:t>DM</a:t>
            </a:r>
          </a:p>
          <a:p>
            <a:pPr>
              <a:lnSpc>
                <a:spcPct val="150000"/>
              </a:lnSpc>
            </a:pPr>
            <a:r>
              <a:rPr lang="de-DE" sz="1100" b="1" dirty="0">
                <a:latin typeface="+mj-lt"/>
              </a:rPr>
              <a:t>ID</a:t>
            </a:r>
            <a:endParaRPr lang="en-GB" sz="1100" b="1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555776" y="1738839"/>
            <a:ext cx="1800000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External PHY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555776" y="2712446"/>
            <a:ext cx="1800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Connector</a:t>
            </a:r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 bwMode="auto">
          <a:xfrm>
            <a:off x="3405696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659518" y="2087922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909624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155830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2555776" y="1004395"/>
            <a:ext cx="1800000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ea typeface="ＭＳ Ｐゴシック" pitchFamily="34" charset="-128"/>
              </a:rPr>
              <a:t>USB Controller</a:t>
            </a:r>
            <a:endParaRPr lang="en-GB" sz="16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0812" y="1400864"/>
            <a:ext cx="997767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>
                <a:latin typeface="+mj-lt"/>
              </a:rPr>
              <a:t>ULPI-I/F</a:t>
            </a:r>
            <a:endParaRPr lang="en-GB" sz="1100" b="1" dirty="0">
              <a:latin typeface="+mj-lt"/>
            </a:endParaRPr>
          </a:p>
        </p:txBody>
      </p:sp>
      <p:cxnSp>
        <p:nvCxnSpPr>
          <p:cNvPr id="21" name="Straight Arrow Connector 20"/>
          <p:cNvCxnSpPr>
            <a:endCxn id="13" idx="0"/>
          </p:cNvCxnSpPr>
          <p:nvPr/>
        </p:nvCxnSpPr>
        <p:spPr bwMode="auto">
          <a:xfrm>
            <a:off x="3455776" y="1377783"/>
            <a:ext cx="0" cy="361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810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2222528" y="2564904"/>
            <a:ext cx="4536000" cy="15059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 dirty="0">
                <a:solidFill>
                  <a:srgbClr val="000000"/>
                </a:solidFill>
                <a:latin typeface="+mj-lt"/>
                <a:ea typeface="ＭＳ Ｐゴシック" pitchFamily="34" charset="-128"/>
              </a:rPr>
              <a:t>RTE Components</a:t>
            </a:r>
            <a:endParaRPr lang="en-GB" sz="1100" b="1" dirty="0">
              <a:solidFill>
                <a:srgbClr val="000000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292121" y="3608883"/>
            <a:ext cx="2052000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Driver_USBH0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291627" y="4137676"/>
            <a:ext cx="2052000" cy="360000"/>
          </a:xfrm>
          <a:prstGeom prst="roundRect">
            <a:avLst>
              <a:gd name="adj" fmla="val 0"/>
            </a:avLst>
          </a:prstGeom>
          <a:solidFill>
            <a:srgbClr val="D7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ea typeface="ＭＳ Ｐゴシック" pitchFamily="34" charset="-128"/>
              </a:rPr>
              <a:t>USB Controller 0</a:t>
            </a:r>
            <a:endParaRPr lang="en-GB" sz="16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7" name="Folded Corner 6"/>
          <p:cNvSpPr/>
          <p:nvPr/>
        </p:nvSpPr>
        <p:spPr bwMode="auto">
          <a:xfrm>
            <a:off x="330578" y="2930271"/>
            <a:ext cx="1505118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USBH_Config_0.c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2240" y="255530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+mj-lt"/>
              </a:rPr>
              <a:t>Supported USB Device Class</a:t>
            </a:r>
            <a:endParaRPr lang="en-GB" sz="1400" b="1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2240" y="376311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+mj-lt"/>
              </a:rPr>
              <a:t>USB Host Driver</a:t>
            </a:r>
            <a:endParaRPr lang="en-GB" sz="1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240" y="4291911"/>
            <a:ext cx="151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+mj-lt"/>
              </a:rPr>
              <a:t>MCU Hardware</a:t>
            </a:r>
            <a:endParaRPr lang="en-GB" sz="1400" b="1" dirty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7" idx="3"/>
            <a:endCxn id="20" idx="1"/>
          </p:cNvCxnSpPr>
          <p:nvPr/>
        </p:nvCxnSpPr>
        <p:spPr bwMode="auto">
          <a:xfrm>
            <a:off x="1835696" y="3276708"/>
            <a:ext cx="455931" cy="442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2" name="Straight Arrow Connector 11"/>
          <p:cNvCxnSpPr>
            <a:stCxn id="13" idx="3"/>
            <a:endCxn id="5" idx="1"/>
          </p:cNvCxnSpPr>
          <p:nvPr/>
        </p:nvCxnSpPr>
        <p:spPr bwMode="auto">
          <a:xfrm flipV="1">
            <a:off x="1835696" y="3788883"/>
            <a:ext cx="456425" cy="373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3" name="Folded Corner 12"/>
          <p:cNvSpPr/>
          <p:nvPr/>
        </p:nvSpPr>
        <p:spPr bwMode="auto">
          <a:xfrm>
            <a:off x="330580" y="3816246"/>
            <a:ext cx="1505116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RTE_Device.h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330580" y="2363911"/>
            <a:ext cx="1620000" cy="360000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USBH_Config_HID.h</a:t>
            </a:r>
          </a:p>
        </p:txBody>
      </p:sp>
      <p:cxnSp>
        <p:nvCxnSpPr>
          <p:cNvPr id="15" name="Straight Connector 14"/>
          <p:cNvCxnSpPr>
            <a:stCxn id="14" idx="3"/>
            <a:endCxn id="21" idx="1"/>
          </p:cNvCxnSpPr>
          <p:nvPr/>
        </p:nvCxnSpPr>
        <p:spPr bwMode="auto">
          <a:xfrm>
            <a:off x="1950580" y="2543911"/>
            <a:ext cx="341047" cy="2730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4445236" y="4137676"/>
            <a:ext cx="2052000" cy="360000"/>
          </a:xfrm>
          <a:prstGeom prst="roundRect">
            <a:avLst>
              <a:gd name="adj" fmla="val 0"/>
            </a:avLst>
          </a:prstGeom>
          <a:solidFill>
            <a:srgbClr val="D7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ea typeface="ＭＳ Ｐゴシック" pitchFamily="34" charset="-128"/>
              </a:rPr>
              <a:t>USB Controller 1</a:t>
            </a:r>
            <a:endParaRPr lang="en-GB" sz="16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4444745" y="3140968"/>
            <a:ext cx="2052491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Host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32240" y="3295203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+mj-lt"/>
              </a:rPr>
              <a:t>USB Host</a:t>
            </a:r>
            <a:endParaRPr lang="en-GB" sz="1400" b="1" dirty="0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4444743" y="3608882"/>
            <a:ext cx="2052493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Driver_USBH1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2291627" y="3140968"/>
            <a:ext cx="2052000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Host 0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291627" y="2636912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HID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4431392" y="2636912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MSC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5508104" y="2636912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3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Custom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3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Class</a:t>
            </a:r>
          </a:p>
        </p:txBody>
      </p:sp>
      <p:sp>
        <p:nvSpPr>
          <p:cNvPr id="24" name="Folded Corner 23"/>
          <p:cNvSpPr/>
          <p:nvPr/>
        </p:nvSpPr>
        <p:spPr bwMode="auto">
          <a:xfrm>
            <a:off x="6653620" y="4725144"/>
            <a:ext cx="720000" cy="432048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100" b="1" dirty="0">
              <a:solidFill>
                <a:srgbClr val="000000"/>
              </a:solidFill>
              <a:latin typeface="+mj-lt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16351" y="5154951"/>
            <a:ext cx="99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Configuration</a:t>
            </a:r>
          </a:p>
          <a:p>
            <a:pPr algn="ctr"/>
            <a:r>
              <a:rPr lang="de-DE" sz="900" b="1" dirty="0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File</a:t>
            </a:r>
            <a:endParaRPr lang="en-GB" sz="900" dirty="0">
              <a:latin typeface="+mj-lt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7648762" y="4725144"/>
            <a:ext cx="720000" cy="432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7888" y="51568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b="1" dirty="0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User Code</a:t>
            </a:r>
          </a:p>
          <a:p>
            <a:pPr algn="ctr"/>
            <a:r>
              <a:rPr lang="de-DE" sz="900" b="1" dirty="0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Template</a:t>
            </a:r>
            <a:endParaRPr lang="en-GB" sz="900" dirty="0">
              <a:latin typeface="+mj-lt"/>
            </a:endParaRPr>
          </a:p>
        </p:txBody>
      </p:sp>
      <p:sp>
        <p:nvSpPr>
          <p:cNvPr id="28" name="Folded Corner 27"/>
          <p:cNvSpPr/>
          <p:nvPr/>
        </p:nvSpPr>
        <p:spPr bwMode="auto">
          <a:xfrm>
            <a:off x="5820147" y="1487025"/>
            <a:ext cx="2304000" cy="360000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USBH_Config_CustomClass.h</a:t>
            </a:r>
          </a:p>
        </p:txBody>
      </p:sp>
      <p:cxnSp>
        <p:nvCxnSpPr>
          <p:cNvPr id="29" name="Straight Connector 28"/>
          <p:cNvCxnSpPr>
            <a:stCxn id="28" idx="2"/>
            <a:endCxn id="23" idx="0"/>
          </p:cNvCxnSpPr>
          <p:nvPr/>
        </p:nvCxnSpPr>
        <p:spPr bwMode="auto">
          <a:xfrm flipH="1">
            <a:off x="5994104" y="1847025"/>
            <a:ext cx="978043" cy="7898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Folded Corner 29"/>
          <p:cNvSpPr/>
          <p:nvPr/>
        </p:nvSpPr>
        <p:spPr bwMode="auto">
          <a:xfrm>
            <a:off x="5820147" y="1988839"/>
            <a:ext cx="2304000" cy="360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USBH_User_CustomClass.c</a:t>
            </a:r>
            <a:endParaRPr kumimoji="0" lang="de-DE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cxnSp>
        <p:nvCxnSpPr>
          <p:cNvPr id="31" name="Straight Connector 30"/>
          <p:cNvCxnSpPr>
            <a:stCxn id="30" idx="2"/>
            <a:endCxn id="23" idx="0"/>
          </p:cNvCxnSpPr>
          <p:nvPr/>
        </p:nvCxnSpPr>
        <p:spPr bwMode="auto">
          <a:xfrm flipH="1">
            <a:off x="5994104" y="2348839"/>
            <a:ext cx="978043" cy="2880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Folded Corner 31"/>
          <p:cNvSpPr/>
          <p:nvPr/>
        </p:nvSpPr>
        <p:spPr bwMode="auto">
          <a:xfrm>
            <a:off x="3995936" y="1487025"/>
            <a:ext cx="1620000" cy="360000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USBH_Config_MSC.h</a:t>
            </a:r>
          </a:p>
        </p:txBody>
      </p:sp>
      <p:cxnSp>
        <p:nvCxnSpPr>
          <p:cNvPr id="33" name="Straight Connector 32"/>
          <p:cNvCxnSpPr>
            <a:stCxn id="32" idx="2"/>
            <a:endCxn id="22" idx="0"/>
          </p:cNvCxnSpPr>
          <p:nvPr/>
        </p:nvCxnSpPr>
        <p:spPr bwMode="auto">
          <a:xfrm>
            <a:off x="4805936" y="1847025"/>
            <a:ext cx="111456" cy="7898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Folded Corner 33"/>
          <p:cNvSpPr/>
          <p:nvPr/>
        </p:nvSpPr>
        <p:spPr bwMode="auto">
          <a:xfrm>
            <a:off x="3995936" y="1988839"/>
            <a:ext cx="1620000" cy="360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 dirty="0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USBH_MSC.c</a:t>
            </a:r>
            <a:endParaRPr kumimoji="0" lang="de-DE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cxnSp>
        <p:nvCxnSpPr>
          <p:cNvPr id="35" name="Straight Connector 34"/>
          <p:cNvCxnSpPr>
            <a:stCxn id="34" idx="2"/>
            <a:endCxn id="22" idx="0"/>
          </p:cNvCxnSpPr>
          <p:nvPr/>
        </p:nvCxnSpPr>
        <p:spPr bwMode="auto">
          <a:xfrm>
            <a:off x="4805936" y="2348839"/>
            <a:ext cx="111456" cy="2880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ounded Rectangle 35"/>
          <p:cNvSpPr/>
          <p:nvPr/>
        </p:nvSpPr>
        <p:spPr bwMode="auto">
          <a:xfrm>
            <a:off x="3370328" y="2636912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CDC</a:t>
            </a:r>
          </a:p>
        </p:txBody>
      </p:sp>
      <p:sp>
        <p:nvSpPr>
          <p:cNvPr id="37" name="Folded Corner 36"/>
          <p:cNvSpPr/>
          <p:nvPr/>
        </p:nvSpPr>
        <p:spPr bwMode="auto">
          <a:xfrm>
            <a:off x="2222528" y="1487025"/>
            <a:ext cx="1620000" cy="360000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USBH_Config_CDC.h</a:t>
            </a:r>
          </a:p>
        </p:txBody>
      </p:sp>
      <p:cxnSp>
        <p:nvCxnSpPr>
          <p:cNvPr id="38" name="Straight Connector 37"/>
          <p:cNvCxnSpPr>
            <a:stCxn id="37" idx="2"/>
            <a:endCxn id="36" idx="0"/>
          </p:cNvCxnSpPr>
          <p:nvPr/>
        </p:nvCxnSpPr>
        <p:spPr bwMode="auto">
          <a:xfrm>
            <a:off x="3032528" y="1847025"/>
            <a:ext cx="823800" cy="7898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120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496" y="-387424"/>
            <a:ext cx="2160000" cy="72008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USB Host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9496" y="71654"/>
            <a:ext cx="1872000" cy="65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USB Middleware</a:t>
            </a: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046679" y="-387424"/>
            <a:ext cx="5400000" cy="72008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USB Device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190695" y="71654"/>
            <a:ext cx="2880320" cy="659770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Hardware</a:t>
            </a:r>
            <a:r>
              <a:rPr kumimoji="0" lang="de-DE" sz="13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 Dependent</a:t>
            </a: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24428" y="5477517"/>
            <a:ext cx="1620000" cy="864056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  <p:cxnSp>
        <p:nvCxnSpPr>
          <p:cNvPr id="9" name="Straight Arrow Connector 8"/>
          <p:cNvCxnSpPr>
            <a:stCxn id="48" idx="1"/>
          </p:cNvCxnSpPr>
          <p:nvPr/>
        </p:nvCxnSpPr>
        <p:spPr bwMode="auto">
          <a:xfrm flipH="1">
            <a:off x="1932829" y="1313976"/>
            <a:ext cx="2387444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1932826" y="1785414"/>
            <a:ext cx="2387447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932825" y="3236460"/>
            <a:ext cx="2387447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956563" y="5680639"/>
            <a:ext cx="2363709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935000" y="2250080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880680" y="2729218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>
            <a:endCxn id="58" idx="1"/>
          </p:cNvCxnSpPr>
          <p:nvPr/>
        </p:nvCxnSpPr>
        <p:spPr bwMode="auto">
          <a:xfrm>
            <a:off x="1958447" y="6151970"/>
            <a:ext cx="236730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880680" y="850403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951082" y="327279"/>
            <a:ext cx="2361824" cy="5539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e-DE" sz="1400" dirty="0">
                <a:latin typeface="+mj-lt"/>
              </a:rPr>
              <a:t>Control Transfers</a:t>
            </a:r>
          </a:p>
          <a:p>
            <a:pPr algn="ctr">
              <a:lnSpc>
                <a:spcPts val="1800"/>
              </a:lnSpc>
            </a:pPr>
            <a:r>
              <a:rPr lang="de-DE" sz="1400" dirty="0">
                <a:latin typeface="+mj-lt"/>
              </a:rPr>
              <a:t>Message Pipes</a:t>
            </a:r>
            <a:endParaRPr lang="en-GB" sz="14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2825" y="1255112"/>
            <a:ext cx="2386797" cy="5539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e-DE" sz="1400" dirty="0">
                <a:latin typeface="+mj-lt"/>
              </a:rPr>
              <a:t>Interrupt Transfers</a:t>
            </a:r>
          </a:p>
          <a:p>
            <a:pPr algn="ctr">
              <a:lnSpc>
                <a:spcPts val="1800"/>
              </a:lnSpc>
            </a:pPr>
            <a:r>
              <a:rPr lang="de-DE" sz="1400" dirty="0">
                <a:latin typeface="+mj-lt"/>
              </a:rPr>
              <a:t>Stream Pipes</a:t>
            </a:r>
            <a:endParaRPr lang="en-GB" sz="1400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2174" y="2204864"/>
            <a:ext cx="2387448" cy="5539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e-DE" sz="1400" dirty="0">
                <a:latin typeface="+mj-lt"/>
              </a:rPr>
              <a:t> Bulk Transfers</a:t>
            </a:r>
          </a:p>
          <a:p>
            <a:pPr algn="ctr">
              <a:lnSpc>
                <a:spcPts val="1800"/>
              </a:lnSpc>
            </a:pPr>
            <a:r>
              <a:rPr lang="de-DE" sz="1400" dirty="0">
                <a:latin typeface="+mj-lt"/>
              </a:rPr>
              <a:t>Stream Pipes</a:t>
            </a:r>
            <a:endParaRPr lang="en-GB" sz="1400" dirty="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215031" y="71654"/>
            <a:ext cx="2124000" cy="65977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USB Middleware</a:t>
            </a: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950900" y="850403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950852" y="1313976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950852" y="1782028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950852" y="2239632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50852" y="2749002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6950852" y="3236460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927047" y="5641625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927047" y="6167196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ounded Rectangle 28"/>
          <p:cNvSpPr/>
          <p:nvPr/>
        </p:nvSpPr>
        <p:spPr bwMode="auto">
          <a:xfrm>
            <a:off x="7364525" y="1133976"/>
            <a:ext cx="1836000" cy="831438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</a:t>
            </a:r>
            <a:r>
              <a:rPr kumimoji="0" lang="de-DE" sz="16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 1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(e.g. HID Class)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364523" y="2070080"/>
            <a:ext cx="1836000" cy="864056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(e.g. MSC)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1082" y="2938592"/>
            <a:ext cx="2369189" cy="60529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de-DE" sz="1400" dirty="0">
                <a:latin typeface="+mj-lt"/>
              </a:rPr>
              <a:t>Interrupt Transfers</a:t>
            </a:r>
          </a:p>
          <a:p>
            <a:pPr algn="ctr">
              <a:lnSpc>
                <a:spcPts val="2000"/>
              </a:lnSpc>
            </a:pPr>
            <a:r>
              <a:rPr lang="de-DE" sz="1400" dirty="0">
                <a:latin typeface="+mj-lt"/>
              </a:rPr>
              <a:t>Stream Pipe</a:t>
            </a:r>
            <a:endParaRPr lang="en-GB" sz="1400" dirty="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1935000" y="3721668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887504" y="4200806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932826" y="3672320"/>
            <a:ext cx="2387446" cy="5539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e-DE" sz="1400" dirty="0">
                <a:latin typeface="+mj-lt"/>
              </a:rPr>
              <a:t> Bulk Transfers</a:t>
            </a:r>
          </a:p>
          <a:p>
            <a:pPr algn="ctr">
              <a:lnSpc>
                <a:spcPts val="1800"/>
              </a:lnSpc>
            </a:pPr>
            <a:r>
              <a:rPr lang="de-DE" sz="1400" dirty="0">
                <a:latin typeface="+mj-lt"/>
              </a:rPr>
              <a:t>Stream Pipes</a:t>
            </a:r>
            <a:endParaRPr lang="en-GB" sz="1400" dirty="0">
              <a:latin typeface="+mj-lt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958216" y="3711220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6950852" y="4220590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ounded Rectangle 36"/>
          <p:cNvSpPr/>
          <p:nvPr/>
        </p:nvSpPr>
        <p:spPr bwMode="auto">
          <a:xfrm>
            <a:off x="7358775" y="5477517"/>
            <a:ext cx="1836000" cy="864056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 n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956563" y="4697931"/>
            <a:ext cx="2387447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078573" y="4409025"/>
            <a:ext cx="2112122" cy="60529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de-DE" sz="1400" dirty="0">
                <a:latin typeface="+mj-lt"/>
              </a:rPr>
              <a:t>Isochronous Transfers</a:t>
            </a:r>
          </a:p>
          <a:p>
            <a:pPr algn="ctr">
              <a:lnSpc>
                <a:spcPts val="2000"/>
              </a:lnSpc>
            </a:pPr>
            <a:r>
              <a:rPr lang="de-DE" sz="1400" dirty="0">
                <a:latin typeface="+mj-lt"/>
              </a:rPr>
              <a:t>Stream Pipe</a:t>
            </a:r>
            <a:endParaRPr lang="en-GB" sz="1400" dirty="0"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6950852" y="4697931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7359047" y="4517931"/>
            <a:ext cx="1836000" cy="863634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</a:t>
            </a:r>
            <a:r>
              <a:rPr kumimoji="0" lang="de-DE" sz="16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 4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(e.g. ADC Class)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359048" y="3056459"/>
            <a:ext cx="1836000" cy="1349661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 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(e.g. CDC)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9517" y="5754522"/>
            <a:ext cx="2387446" cy="34881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de-DE" sz="1400" dirty="0">
                <a:latin typeface="+mj-lt"/>
              </a:rPr>
              <a:t> Stream Pipes</a:t>
            </a:r>
            <a:endParaRPr lang="en-GB" sz="1400" dirty="0">
              <a:latin typeface="+mj-lt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6950852" y="383891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7364524" y="195955"/>
            <a:ext cx="1836000" cy="834448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USB</a:t>
            </a:r>
            <a:r>
              <a:rPr kumimoji="0" lang="de-DE" sz="16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 Device</a:t>
            </a:r>
            <a:endParaRPr kumimoji="0" lang="de-DE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1935000" y="376546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47" name="Rounded Rectangle 46"/>
          <p:cNvSpPr/>
          <p:nvPr/>
        </p:nvSpPr>
        <p:spPr bwMode="auto">
          <a:xfrm>
            <a:off x="4320273" y="670403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Control </a:t>
            </a:r>
            <a:r>
              <a:rPr lang="en-GB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OUT </a:t>
            </a: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Endpoint</a:t>
            </a:r>
            <a:r>
              <a:rPr lang="en-GB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0</a:t>
            </a:r>
            <a:endParaRPr lang="de-DE" sz="1400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4320273" y="1133976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Interrupt IN Endpoint</a:t>
            </a:r>
            <a:r>
              <a:rPr lang="en-GB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1</a:t>
            </a:r>
            <a:endParaRPr lang="de-DE" sz="1400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4320273" y="1605414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Interrupt OUT Endpoint 1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4320273" y="2070080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Bulk IN Endpoint</a:t>
            </a:r>
            <a:r>
              <a:rPr lang="en-GB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2</a:t>
            </a:r>
            <a:endParaRPr lang="de-DE" sz="1400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4320273" y="2574136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Bulk OUT Endpoint</a:t>
            </a:r>
            <a:r>
              <a:rPr lang="en-GB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2</a:t>
            </a:r>
            <a:endParaRPr lang="de-DE" sz="1400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5454054" y="4980391"/>
            <a:ext cx="4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rgbClr val="A10608"/>
                </a:solidFill>
                <a:latin typeface="+mj-lt"/>
              </a:rPr>
              <a:t>...</a:t>
            </a:r>
            <a:endParaRPr lang="en-GB" sz="2400" b="1" dirty="0">
              <a:solidFill>
                <a:srgbClr val="A10608"/>
              </a:solidFill>
              <a:latin typeface="+mj-lt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4329402" y="3056460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Interrupt IN Endpoint</a:t>
            </a:r>
            <a:r>
              <a:rPr lang="en-GB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3</a:t>
            </a:r>
            <a:endParaRPr lang="de-DE" sz="1400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327637" y="3541668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Bulk IN Endpoint</a:t>
            </a:r>
            <a:r>
              <a:rPr lang="en-GB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4</a:t>
            </a:r>
            <a:endParaRPr lang="de-DE" sz="1400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4327637" y="4045724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Bulk OUT Endpoint</a:t>
            </a:r>
            <a:r>
              <a:rPr lang="en-GB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4</a:t>
            </a:r>
            <a:endParaRPr lang="de-DE" sz="1400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4325753" y="4517931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Isochronous OUT Endpoint</a:t>
            </a:r>
            <a:r>
              <a:rPr lang="en-GB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5</a:t>
            </a:r>
            <a:endParaRPr lang="de-DE" sz="1400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4320271" y="5477517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IN Endpoint</a:t>
            </a:r>
            <a:r>
              <a:rPr lang="en-GB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15</a:t>
            </a:r>
            <a:endParaRPr lang="de-DE" sz="1400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4325753" y="5971970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OUT Endpoint</a:t>
            </a:r>
            <a:r>
              <a:rPr lang="en-GB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15</a:t>
            </a:r>
            <a:endParaRPr lang="de-DE" sz="1400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316855" y="195955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Control IN Endpoint</a:t>
            </a:r>
            <a:r>
              <a:rPr lang="en-GB" sz="14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0</a:t>
            </a:r>
            <a:endParaRPr lang="de-DE" sz="1400" b="1" dirty="0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314710" y="195955"/>
            <a:ext cx="1620000" cy="834448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USB Host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314710" y="1133976"/>
            <a:ext cx="1620000" cy="831438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314710" y="2070080"/>
            <a:ext cx="1620000" cy="864056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314710" y="3056460"/>
            <a:ext cx="1620000" cy="1349264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338446" y="4517931"/>
            <a:ext cx="1620000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 dirty="0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25275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f2ad5090-61a8-4b8c-ab70-68f4ff4d1933"/>
    <ds:schemaRef ds:uri="http://purl.org/dc/terms/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8358</TotalTime>
  <Words>452</Words>
  <Application>Microsoft Office PowerPoint</Application>
  <PresentationFormat>Custom</PresentationFormat>
  <Paragraphs>173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MS PGothic</vt:lpstr>
      <vt:lpstr>MS PGothic</vt:lpstr>
      <vt:lpstr>Arial</vt:lpstr>
      <vt:lpstr>Calibri</vt:lpstr>
      <vt:lpstr>Courier New</vt:lpstr>
      <vt:lpstr>Gill Sans Light</vt:lpstr>
      <vt:lpstr>Gill Sans MT</vt:lpstr>
      <vt:lpstr>Times New Roman</vt:lpstr>
      <vt:lpstr>Verdana</vt:lpstr>
      <vt:lpstr>Wingdings</vt:lpstr>
      <vt:lpstr>Wingdings 2</vt:lpstr>
      <vt:lpstr>ARM PPT Template 2014 Public</vt:lpstr>
      <vt:lpstr>USB 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416</cp:revision>
  <cp:lastPrinted>2014-06-23T13:17:36Z</cp:lastPrinted>
  <dcterms:created xsi:type="dcterms:W3CDTF">2014-02-14T11:44:43Z</dcterms:created>
  <dcterms:modified xsi:type="dcterms:W3CDTF">2018-09-21T09:59:51Z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