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6" r:id="rId2"/>
    <p:sldId id="339" r:id="rId3"/>
    <p:sldId id="328" r:id="rId4"/>
    <p:sldId id="330" r:id="rId5"/>
    <p:sldId id="331" r:id="rId6"/>
    <p:sldId id="340" r:id="rId7"/>
    <p:sldId id="335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066CC"/>
    <a:srgbClr val="42679B"/>
    <a:srgbClr val="0099CC"/>
    <a:srgbClr val="3366FF"/>
    <a:srgbClr val="99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7"/>
    <p:restoredTop sz="96313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fld id="{6F94FD2A-AAD2-49D4-B444-1AB52047CD05}" type="datetimeFigureOut">
              <a:rPr lang="ja-JP" altLang="en-US"/>
              <a:pPr>
                <a:defRPr/>
              </a:pPr>
              <a:t>2019/8/14</a:t>
            </a:fld>
            <a:endParaRPr lang="ja-JP" altLang="en-US"/>
          </a:p>
        </p:txBody>
      </p:sp>
      <p:sp>
        <p:nvSpPr>
          <p:cNvPr id="4" name="フッター プレースホルダー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1223085F-29B3-4A80-B209-F1E6B23C550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57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fld id="{3CA12497-72D1-45BB-9B99-4E6C9B97C164}" type="datetimeFigureOut">
              <a:rPr lang="ja-JP" altLang="en-US"/>
              <a:pPr>
                <a:defRPr/>
              </a:pPr>
              <a:t>2019/8/14</a:t>
            </a:fld>
            <a:endParaRPr lang="ja-JP" altLang="en-US"/>
          </a:p>
        </p:txBody>
      </p:sp>
      <p:sp>
        <p:nvSpPr>
          <p:cNvPr id="4" name="スライド イメージ プレースホルダー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01068040-F735-431B-9893-2D1BF3D08D6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275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>
            <a:lvl1pPr>
              <a:defRPr sz="5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822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>
                <a:latin typeface="+mn-lt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+mn-lt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2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5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286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748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/>
              <a:t>Cliquez pour modifier le style du titre</a:t>
            </a:r>
          </a:p>
        </p:txBody>
      </p:sp>
      <p:sp>
        <p:nvSpPr>
          <p:cNvPr id="1028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/>
              <a:t>Cliquez pour modifier les styles du texte du masque</a:t>
            </a:r>
          </a:p>
          <a:p>
            <a:pPr lvl="1"/>
            <a:r>
              <a:rPr lang="fr-FR" altLang="zh-TW"/>
              <a:t>Deuxième niveau</a:t>
            </a:r>
          </a:p>
          <a:p>
            <a:pPr lvl="2"/>
            <a:r>
              <a:rPr lang="fr-FR" altLang="zh-TW"/>
              <a:t>Troisième niveau</a:t>
            </a:r>
          </a:p>
          <a:p>
            <a:pPr lvl="3"/>
            <a:r>
              <a:rPr lang="fr-FR" altLang="zh-TW"/>
              <a:t>Quatrième niveau</a:t>
            </a:r>
          </a:p>
          <a:p>
            <a:pPr lvl="4"/>
            <a:r>
              <a:rPr lang="fr-FR" altLang="zh-TW"/>
              <a:t>Cinquième niveau</a:t>
            </a:r>
          </a:p>
        </p:txBody>
      </p:sp>
      <p:sp>
        <p:nvSpPr>
          <p:cNvPr id="1029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>
              <a:gd name="T0" fmla="*/ 0 w 11516"/>
              <a:gd name="T1" fmla="*/ 0 h 440"/>
              <a:gd name="T2" fmla="*/ 2147483646 w 11516"/>
              <a:gd name="T3" fmla="*/ 0 h 440"/>
              <a:gd name="T4" fmla="*/ 2147483646 w 11516"/>
              <a:gd name="T5" fmla="*/ 2147483646 h 440"/>
              <a:gd name="T6" fmla="*/ 2147483646 w 11516"/>
              <a:gd name="T7" fmla="*/ 2147483646 h 440"/>
              <a:gd name="T8" fmla="*/ 2147483646 w 11516"/>
              <a:gd name="T9" fmla="*/ 2147483646 h 440"/>
              <a:gd name="T10" fmla="*/ 2147483646 w 11516"/>
              <a:gd name="T11" fmla="*/ 2147483646 h 440"/>
              <a:gd name="T12" fmla="*/ 0 w 11516"/>
              <a:gd name="T13" fmla="*/ 0 h 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31" name="Text Box 12">
            <a:extLst/>
          </p:cNvPr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EB6333D1-CC47-4179-ACC5-2242D360F094}" type="slidenum">
              <a:rPr lang="fr-FR" altLang="zh-TW" b="1">
                <a:solidFill>
                  <a:srgbClr val="42679B"/>
                </a:solidFill>
                <a:ea typeface="新細明體" pitchFamily="18" charset="-120"/>
              </a:rPr>
              <a:pPr eaLnBrk="1" hangingPunct="1"/>
              <a:t>‹#›</a:t>
            </a:fld>
            <a:endParaRPr lang="fr-FR" altLang="zh-TW" b="1">
              <a:solidFill>
                <a:srgbClr val="42679B"/>
              </a:solidFill>
              <a:ea typeface="新細明體" pitchFamily="18" charset="-120"/>
            </a:endParaRPr>
          </a:p>
        </p:txBody>
      </p:sp>
      <p:sp>
        <p:nvSpPr>
          <p:cNvPr id="8" name="文字方塊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465388" y="6400800"/>
            <a:ext cx="477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Playbill" panose="040506030A0602020202" pitchFamily="8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Information Security Incubation Program Office</a:t>
            </a:r>
            <a:endParaRPr lang="zh-TW" altLang="en-US" sz="2000" dirty="0">
              <a:solidFill>
                <a:schemeClr val="bg2">
                  <a:lumMod val="75000"/>
                </a:schemeClr>
              </a:solidFill>
              <a:latin typeface="Playbill" panose="040506030A0602020202" pitchFamily="8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319148"/>
            <a:ext cx="76471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/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23332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2647335"/>
            <a:ext cx="7772400" cy="862628"/>
          </a:xfrm>
        </p:spPr>
        <p:txBody>
          <a:bodyPr>
            <a:normAutofit fontScale="90000"/>
          </a:bodyPr>
          <a:lstStyle/>
          <a:p>
            <a:r>
              <a:rPr lang="zh-TW" altLang="en-US" sz="5400" dirty="0">
                <a:solidFill>
                  <a:srgbClr val="FF0000"/>
                </a:solidFill>
              </a:rPr>
              <a:t>編碼與</a:t>
            </a:r>
            <a:r>
              <a:rPr lang="zh-TW" altLang="en-US" sz="5400" dirty="0" smtClean="0">
                <a:solidFill>
                  <a:srgbClr val="FF0000"/>
                </a:solidFill>
              </a:rPr>
              <a:t>解碼</a:t>
            </a:r>
            <a:r>
              <a:rPr lang="en-US" altLang="zh-TW" sz="5400" dirty="0" smtClean="0">
                <a:solidFill>
                  <a:srgbClr val="FF0000"/>
                </a:solidFill>
              </a:rPr>
              <a:t>:</a:t>
            </a:r>
            <a:br>
              <a:rPr lang="en-US" altLang="zh-TW" sz="5400" dirty="0" smtClean="0">
                <a:solidFill>
                  <a:srgbClr val="FF0000"/>
                </a:solidFill>
              </a:rPr>
            </a:br>
            <a:r>
              <a:rPr lang="en-US" altLang="zh-TW" sz="5400" dirty="0"/>
              <a:t>Morse </a:t>
            </a:r>
            <a:r>
              <a:rPr lang="en-US" altLang="zh-TW" sz="5400" dirty="0" smtClean="0"/>
              <a:t>Code</a:t>
            </a:r>
            <a:endParaRPr lang="zh-TW" altLang="en-US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143000" y="4107426"/>
            <a:ext cx="6858000" cy="1150374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6070042"/>
            <a:ext cx="9144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zh-TW" altLang="en-US" sz="2400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編碼</a:t>
            </a:r>
            <a:r>
              <a:rPr lang="en-US" altLang="zh-TW" dirty="0"/>
              <a:t>(encoding)</a:t>
            </a:r>
            <a:r>
              <a:rPr lang="zh-TW" altLang="en-US" dirty="0"/>
              <a:t>與解碼</a:t>
            </a:r>
            <a:r>
              <a:rPr lang="en-US" altLang="zh-TW" dirty="0"/>
              <a:t>(decoding)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4100" y="2438400"/>
            <a:ext cx="2667000" cy="53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/>
              <a:t>Text to Morse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825" y="3055938"/>
            <a:ext cx="1416050" cy="157003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 dirty="0"/>
              <a:t>Text</a:t>
            </a:r>
          </a:p>
          <a:p>
            <a:pPr>
              <a:defRPr/>
            </a:pPr>
            <a:r>
              <a:rPr lang="zh-TW" altLang="en-US" sz="4800" dirty="0"/>
              <a:t>文字</a:t>
            </a:r>
          </a:p>
        </p:txBody>
      </p:sp>
      <p:sp>
        <p:nvSpPr>
          <p:cNvPr id="5" name="矩形 4"/>
          <p:cNvSpPr/>
          <p:nvPr/>
        </p:nvSpPr>
        <p:spPr>
          <a:xfrm>
            <a:off x="5178425" y="3079750"/>
            <a:ext cx="3541713" cy="156845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 dirty="0"/>
              <a:t>Morse Code</a:t>
            </a:r>
          </a:p>
          <a:p>
            <a:pPr>
              <a:defRPr/>
            </a:pPr>
            <a:r>
              <a:rPr lang="zh-TW" altLang="en-US" sz="4800" dirty="0"/>
              <a:t>摩斯電碼</a:t>
            </a:r>
          </a:p>
        </p:txBody>
      </p:sp>
      <p:cxnSp>
        <p:nvCxnSpPr>
          <p:cNvPr id="39942" name="直線單箭頭接點 6"/>
          <p:cNvCxnSpPr>
            <a:cxnSpLocks noChangeShapeType="1"/>
          </p:cNvCxnSpPr>
          <p:nvPr/>
        </p:nvCxnSpPr>
        <p:spPr bwMode="auto">
          <a:xfrm flipV="1">
            <a:off x="1793875" y="3657600"/>
            <a:ext cx="2555875" cy="7938"/>
          </a:xfrm>
          <a:prstGeom prst="straightConnector1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3" name="直線單箭頭接點 7"/>
          <p:cNvCxnSpPr>
            <a:cxnSpLocks noChangeShapeType="1"/>
          </p:cNvCxnSpPr>
          <p:nvPr/>
        </p:nvCxnSpPr>
        <p:spPr bwMode="auto">
          <a:xfrm flipH="1">
            <a:off x="2978150" y="4267200"/>
            <a:ext cx="2200275" cy="0"/>
          </a:xfrm>
          <a:prstGeom prst="straightConnector1">
            <a:avLst/>
          </a:prstGeom>
          <a:noFill/>
          <a:ln w="762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197350" y="4683125"/>
            <a:ext cx="266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kern="0" dirty="0" smtClean="0"/>
              <a:t>Morse to Text</a:t>
            </a:r>
            <a:endParaRPr lang="zh-TW" altLang="en-US" kern="0" dirty="0"/>
          </a:p>
        </p:txBody>
      </p:sp>
      <p:sp>
        <p:nvSpPr>
          <p:cNvPr id="39945" name="矩形 10"/>
          <p:cNvSpPr>
            <a:spLocks noChangeArrowheads="1"/>
          </p:cNvSpPr>
          <p:nvPr/>
        </p:nvSpPr>
        <p:spPr bwMode="auto">
          <a:xfrm>
            <a:off x="1835150" y="3236913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/>
              <a:t>編碼</a:t>
            </a:r>
            <a:r>
              <a:rPr lang="en-US" altLang="zh-TW"/>
              <a:t>(encoding)</a:t>
            </a:r>
            <a:endParaRPr lang="zh-TW" altLang="en-US"/>
          </a:p>
        </p:txBody>
      </p:sp>
      <p:sp>
        <p:nvSpPr>
          <p:cNvPr id="39946" name="矩形 11"/>
          <p:cNvSpPr>
            <a:spLocks noChangeArrowheads="1"/>
          </p:cNvSpPr>
          <p:nvPr/>
        </p:nvSpPr>
        <p:spPr bwMode="auto">
          <a:xfrm>
            <a:off x="3455988" y="4325938"/>
            <a:ext cx="173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/>
              <a:t>解碼</a:t>
            </a:r>
            <a:r>
              <a:rPr lang="en-US" altLang="zh-TW"/>
              <a:t>(decoding)</a:t>
            </a:r>
            <a:endParaRPr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387350" y="1195388"/>
            <a:ext cx="4641850" cy="12811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8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8000" kern="0" dirty="0" smtClean="0"/>
              <a:t> </a:t>
            </a:r>
            <a:r>
              <a:rPr lang="en-US" altLang="zh-TW" sz="8000" kern="0" dirty="0" smtClean="0">
                <a:solidFill>
                  <a:srgbClr val="00B050"/>
                </a:solidFill>
              </a:rPr>
              <a:t>l</a:t>
            </a:r>
            <a:r>
              <a:rPr lang="en-US" altLang="zh-TW" sz="8000" kern="0" dirty="0" smtClean="0">
                <a:solidFill>
                  <a:srgbClr val="0066CC"/>
                </a:solidFill>
              </a:rPr>
              <a:t>o</a:t>
            </a:r>
            <a:r>
              <a:rPr lang="en-US" altLang="zh-TW" sz="80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80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8000" kern="0" dirty="0" smtClean="0"/>
              <a:t> you</a:t>
            </a:r>
            <a:endParaRPr lang="zh-TW" altLang="en-US" sz="8000" kern="0" dirty="0" smtClean="0"/>
          </a:p>
          <a:p>
            <a:pPr>
              <a:defRPr/>
            </a:pPr>
            <a:endParaRPr lang="zh-TW" altLang="en-US" kern="0" dirty="0"/>
          </a:p>
        </p:txBody>
      </p:sp>
      <p:sp>
        <p:nvSpPr>
          <p:cNvPr id="14" name="矩形 13"/>
          <p:cNvSpPr/>
          <p:nvPr/>
        </p:nvSpPr>
        <p:spPr>
          <a:xfrm>
            <a:off x="4646613" y="2420938"/>
            <a:ext cx="443706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altLang="zh-TW" sz="3200" dirty="0"/>
              <a:t> / 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.-..</a:t>
            </a:r>
            <a:r>
              <a:rPr lang="en-US" altLang="zh-TW" sz="32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 </a:t>
            </a:r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...-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3200" dirty="0"/>
              <a:t> / -.-- --- ..-</a:t>
            </a:r>
            <a:endParaRPr lang="zh-TW" altLang="en-US" sz="3200" dirty="0"/>
          </a:p>
        </p:txBody>
      </p:sp>
      <p:pic>
        <p:nvPicPr>
          <p:cNvPr id="39949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4816475"/>
            <a:ext cx="21732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編碼</a:t>
            </a:r>
            <a:r>
              <a:rPr lang="en-US" altLang="zh-TW" dirty="0" smtClean="0"/>
              <a:t>(encoding)</a:t>
            </a:r>
            <a:r>
              <a:rPr lang="zh-TW" altLang="en-US" dirty="0" smtClean="0"/>
              <a:t>與解碼</a:t>
            </a:r>
            <a:r>
              <a:rPr lang="en-US" altLang="zh-TW" dirty="0" smtClean="0"/>
              <a:t>(decoding)</a:t>
            </a:r>
            <a:endParaRPr lang="zh-TW" altLang="en-US" dirty="0"/>
          </a:p>
        </p:txBody>
      </p:sp>
      <p:pic>
        <p:nvPicPr>
          <p:cNvPr id="50178" name="Picture 2" descr="https://upload.wikimedia.org/wikipedia/commons/thumb/b/b5/International_Morse_Code.svg/315px-International_Morse_Code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066800"/>
            <a:ext cx="4197350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9088" y="1641475"/>
            <a:ext cx="40386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Morse code is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encoding</a:t>
            </a:r>
            <a:r>
              <a:rPr lang="en-US" altLang="zh-TW" dirty="0"/>
              <a:t> scheme used in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telecommunication </a:t>
            </a:r>
            <a:r>
              <a:rPr lang="en-US" altLang="zh-TW" dirty="0"/>
              <a:t>that encodes text characters as standardized sequences of two different signal durations called dots and dashes or </a:t>
            </a:r>
            <a:r>
              <a:rPr lang="en-US" altLang="zh-TW" dirty="0" err="1"/>
              <a:t>dits</a:t>
            </a:r>
            <a:r>
              <a:rPr lang="en-US" altLang="zh-TW" dirty="0"/>
              <a:t> and dahs.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Morse code is named for Samuel F. B. Morse, an inventor of the telegraph.</a:t>
            </a:r>
          </a:p>
        </p:txBody>
      </p:sp>
      <p:sp>
        <p:nvSpPr>
          <p:cNvPr id="40965" name="矩形 6"/>
          <p:cNvSpPr>
            <a:spLocks noChangeArrowheads="1"/>
          </p:cNvSpPr>
          <p:nvPr/>
        </p:nvSpPr>
        <p:spPr bwMode="auto">
          <a:xfrm>
            <a:off x="454025" y="5562600"/>
            <a:ext cx="3335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HOW IT WORKS: Morse Code</a:t>
            </a:r>
            <a:endParaRPr lang="zh-TW" altLang="en-US"/>
          </a:p>
        </p:txBody>
      </p:sp>
      <p:sp>
        <p:nvSpPr>
          <p:cNvPr id="40966" name="矩形 7"/>
          <p:cNvSpPr>
            <a:spLocks noChangeArrowheads="1"/>
          </p:cNvSpPr>
          <p:nvPr/>
        </p:nvSpPr>
        <p:spPr bwMode="auto">
          <a:xfrm>
            <a:off x="454025" y="5956300"/>
            <a:ext cx="351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1200"/>
              <a:t>https://www.youtube.com/watch?v=xsDk5_bktFo</a:t>
            </a:r>
            <a:endParaRPr lang="zh-TW" altLang="en-US" sz="1200"/>
          </a:p>
        </p:txBody>
      </p:sp>
      <p:sp>
        <p:nvSpPr>
          <p:cNvPr id="9" name="矩形 8"/>
          <p:cNvSpPr/>
          <p:nvPr/>
        </p:nvSpPr>
        <p:spPr>
          <a:xfrm>
            <a:off x="466725" y="5099050"/>
            <a:ext cx="1946275" cy="369888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err="1">
                <a:solidFill>
                  <a:srgbClr val="FFFF00"/>
                </a:solidFill>
              </a:rPr>
              <a:t>Youtube</a:t>
            </a:r>
            <a:r>
              <a:rPr lang="zh-TW" altLang="en-US" dirty="0">
                <a:solidFill>
                  <a:srgbClr val="FFFF00"/>
                </a:solidFill>
              </a:rPr>
              <a:t>影片學習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40968" name="矩形 9"/>
          <p:cNvSpPr>
            <a:spLocks noChangeArrowheads="1"/>
          </p:cNvSpPr>
          <p:nvPr/>
        </p:nvSpPr>
        <p:spPr bwMode="auto">
          <a:xfrm>
            <a:off x="304800" y="10668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2800"/>
              <a:t>Morse Code</a:t>
            </a:r>
            <a:r>
              <a:rPr lang="zh-TW" altLang="en-US" sz="2800"/>
              <a:t>  摩斯電碼</a:t>
            </a:r>
          </a:p>
        </p:txBody>
      </p:sp>
      <p:sp>
        <p:nvSpPr>
          <p:cNvPr id="40969" name="矩形 10"/>
          <p:cNvSpPr>
            <a:spLocks noChangeArrowheads="1"/>
          </p:cNvSpPr>
          <p:nvPr/>
        </p:nvSpPr>
        <p:spPr bwMode="auto">
          <a:xfrm>
            <a:off x="304800" y="4579938"/>
            <a:ext cx="3867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1600"/>
              <a:t>https://en.wikipedia.org/wiki/Morse_code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練習</a:t>
            </a:r>
            <a:r>
              <a:rPr lang="en-US" altLang="zh-TW" dirty="0" smtClean="0"/>
              <a:t>1: Morse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5925" y="2981325"/>
            <a:ext cx="41148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sz="7200" dirty="0"/>
              <a:t>I love </a:t>
            </a:r>
            <a:r>
              <a:rPr lang="en-US" altLang="zh-TW" sz="7200" dirty="0" smtClean="0"/>
              <a:t>you</a:t>
            </a:r>
            <a:endParaRPr lang="zh-TW" altLang="en-US" sz="7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9975" y="1066800"/>
            <a:ext cx="3806825" cy="5211763"/>
          </a:xfrm>
        </p:spPr>
      </p:pic>
      <p:sp>
        <p:nvSpPr>
          <p:cNvPr id="41989" name="矩形 6"/>
          <p:cNvSpPr>
            <a:spLocks noChangeArrowheads="1"/>
          </p:cNvSpPr>
          <p:nvPr/>
        </p:nvSpPr>
        <p:spPr bwMode="auto">
          <a:xfrm>
            <a:off x="388938" y="2295525"/>
            <a:ext cx="418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 sz="2800"/>
              <a:t>完成底下</a:t>
            </a:r>
            <a:r>
              <a:rPr lang="en-US" altLang="zh-TW" sz="2800"/>
              <a:t>Morse encoding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練習</a:t>
            </a:r>
            <a:r>
              <a:rPr lang="en-US" altLang="zh-TW" dirty="0" smtClean="0"/>
              <a:t>1: Morse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727575" cy="121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8000" dirty="0"/>
              <a:t> </a:t>
            </a:r>
            <a:r>
              <a:rPr lang="en-US" altLang="zh-TW" sz="8000" dirty="0">
                <a:solidFill>
                  <a:srgbClr val="00B050"/>
                </a:solidFill>
              </a:rPr>
              <a:t>l</a:t>
            </a:r>
            <a:r>
              <a:rPr lang="en-US" altLang="zh-TW" sz="8000" dirty="0">
                <a:solidFill>
                  <a:srgbClr val="0066CC"/>
                </a:solidFill>
              </a:rPr>
              <a:t>o</a:t>
            </a:r>
            <a:r>
              <a:rPr lang="en-US" altLang="zh-TW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8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8000" dirty="0"/>
              <a:t> </a:t>
            </a:r>
            <a:r>
              <a:rPr lang="en-US" altLang="zh-TW" sz="8000" dirty="0" smtClean="0"/>
              <a:t>you</a:t>
            </a:r>
            <a:endParaRPr lang="zh-TW" altLang="en-US" sz="8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9975" y="1066800"/>
            <a:ext cx="3806825" cy="5211763"/>
          </a:xfrm>
        </p:spPr>
      </p:pic>
      <p:sp>
        <p:nvSpPr>
          <p:cNvPr id="6" name="矩形 5"/>
          <p:cNvSpPr/>
          <p:nvPr/>
        </p:nvSpPr>
        <p:spPr>
          <a:xfrm>
            <a:off x="263525" y="3938588"/>
            <a:ext cx="443706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altLang="zh-TW" sz="3200" dirty="0"/>
              <a:t> / </a:t>
            </a:r>
            <a:r>
              <a:rPr lang="en-US" altLang="zh-TW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.-..</a:t>
            </a:r>
            <a:r>
              <a:rPr lang="en-US" altLang="zh-TW" sz="32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--- </a:t>
            </a:r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...-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3200" dirty="0"/>
              <a:t> / -.-- --- ..-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解讀無字天書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 .--. .-. .. .-.. / .. ... / - .... . / -.-. .-. ..- . .-.. .-.. . ... - / -- --- -. - .... --..-- / -... .-. . . -.. .. -. --. / .-.. .. .-.. .- -.-. ... / --- ..- - / --- ..-. / - .... . / -.. . .- -.. / .-.. .- -. -.. --..-- / -- .. -..- .. -. --. / -- . -- --- .-. -.-- / .- -. -.. / -.. . ... .. .-. . --..-- / ... - .. .-. .-. .. -. --. / -.. ..- .-.. .-.. / .-. --- --- - ... / .-- .. - .... / ... .--. .-. .. -. --. / .-. .- .. -. .-.-.- / .-- .. -. - . .-. / -.- . .--. - / ..- ... / .-- .- .-. -- --..-- / -.-. --- ...- . .-. .. -. --. / . .- .-. - .... / .. -. / ..-. --- .-. --. . - ..-. ..- .-.. / ... -. --- .-- --..-- / ..-. . . -.. .. -. --. / .- / .-.. .. - - .-.. . / .-.. .. ..-. . / .-- .. - .... / -.. .-. .. . -.. / - ..- -... . .-. ... .-.-.- / ... ..- -- -- . .-. / ... ..- .-. .--. .-. .. ... . -.. / ..- ... --..-- / -.-. --- -- .. -. --. / --- ...- . .-. / - .... . / ... - .- .-. -. -... . .-. --. . .-. ... . . / .-- .. - .... / .- / ... .... --- .-- . .-. / --- ..-. / .-. .- .. -. # / .-- . / ... - --- .--. .--. . -.. / .. -. / - .... . / -.-. --- .-.. --- -. -. .- -.. . --..-- / .- -. -.. / .-- . -. - / --- -. / .. -. / ... ..- -. .-.. .. --. .... - --..-- / .. -. - --- / - .... . / .... --- ..-. --. .- .-. - . -. --..-- / .- -. -.. / -.. .-. .- -. -.- / -.-. --- ..-. ..-. . . --..-- / .- -. -.. / - .- .-.. -.- . -.. / ..-. --- .-. / .- -. / .... --- ..- .-. .-.-.- / -... .. -. / --. .- .-. / -.- . .. -. . / .-. ..- ... ... .. -. --..-- / ... - .- -- -- # / .- ..- ... / .-.. .. - .- ..- . -. --..-- / . -.-. .... - / -.. . ..- - ... -.-. .... .-.-.- / .- -. -.. / .-- .... . -. / .-- . / .-- . .-. . / -.-. .... .. .-.. -.. .-. . -. --..-- / ... - .- -.-- .. -. --. / .- - / - .... . / .- .-. -.-. .... -....- -.. ..- -.- . # ... --..-- / -- -.-- / -.-. --- ..- ... .. -. # ... --..-- / .... . / - --- --- -.- / -- . / --- ..- - / --- -. / .- / ... .-.. . -.. --..-- / .- -. -.. / .. / .-- .- ... / ..-. .-. .. --. .... - . -. . -.. .-.-.- / .... . / ... .- .. -.. --..-- / -- .- .-. .. . --..-- / -- .- .-. .. . --..-- / .... --- .-.. -.. / --- -. / - .. --. .... - .-.-.- / .- -. -.. / -.. --- .-- -. / .-- . / .-- . -. - .-.-.- / .. -. / - .... . / -- --- ..- -. - .- .. -. ... --..-- / - .... . .-. . / -.-- --- ..- / ..-. . . .-.. / ..-. .-. . . .-.-.- / .. / .-. . .- -.. --..-- / -- ..- -.-. .... / --- ..-. / - .... . / -. .. --. .... - --..-- / .- -. -.. / --. --- / ... --- ..- - .... / .. -. / - .... . / .-- .. -. - . .-. .-.-.-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Morse </a:t>
            </a:r>
            <a:r>
              <a:rPr lang="en-US" altLang="zh-TW" dirty="0"/>
              <a:t>encoding</a:t>
            </a:r>
            <a:endParaRPr lang="zh-TW" altLang="en-US" dirty="0"/>
          </a:p>
        </p:txBody>
      </p:sp>
      <p:sp>
        <p:nvSpPr>
          <p:cNvPr id="45059" name="矩形 3"/>
          <p:cNvSpPr>
            <a:spLocks noChangeArrowheads="1"/>
          </p:cNvSpPr>
          <p:nvPr/>
        </p:nvSpPr>
        <p:spPr bwMode="auto">
          <a:xfrm>
            <a:off x="436563" y="6096000"/>
            <a:ext cx="5030787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Morse Code Translator</a:t>
            </a:r>
          </a:p>
          <a:p>
            <a:r>
              <a:rPr lang="en-US" altLang="zh-TW"/>
              <a:t>https://morsecode.scphillips.com/translator.html</a:t>
            </a:r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879975" y="1066800"/>
            <a:ext cx="3806825" cy="5211763"/>
          </a:xfrm>
        </p:spPr>
      </p:pic>
      <p:sp>
        <p:nvSpPr>
          <p:cNvPr id="45061" name="矩形 5"/>
          <p:cNvSpPr>
            <a:spLocks noChangeArrowheads="1"/>
          </p:cNvSpPr>
          <p:nvPr/>
        </p:nvSpPr>
        <p:spPr bwMode="auto">
          <a:xfrm>
            <a:off x="307975" y="1571625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The Waste Land</a:t>
            </a:r>
            <a:r>
              <a:rPr lang="zh-TW" altLang="en-US"/>
              <a:t>  </a:t>
            </a:r>
            <a:endParaRPr lang="en-US" altLang="zh-TW"/>
          </a:p>
          <a:p>
            <a:r>
              <a:rPr lang="en-US" altLang="zh-TW"/>
              <a:t>BY T. S. ELIOT</a:t>
            </a:r>
          </a:p>
          <a:p>
            <a:r>
              <a:rPr lang="en-US" altLang="zh-TW"/>
              <a:t>              I. The Burial of the Dead</a:t>
            </a:r>
          </a:p>
          <a:p>
            <a:endParaRPr lang="en-US" altLang="zh-TW"/>
          </a:p>
          <a:p>
            <a:r>
              <a:rPr lang="en-US" altLang="zh-TW" sz="1200"/>
              <a:t>  April is the cruellest month, breeding</a:t>
            </a:r>
          </a:p>
          <a:p>
            <a:r>
              <a:rPr lang="en-US" altLang="zh-TW" sz="1200"/>
              <a:t>Lilacs out of the dead land, mixing</a:t>
            </a:r>
          </a:p>
          <a:p>
            <a:r>
              <a:rPr lang="en-US" altLang="zh-TW" sz="1200"/>
              <a:t>Memory and desire, stirring</a:t>
            </a:r>
          </a:p>
          <a:p>
            <a:r>
              <a:rPr lang="en-US" altLang="zh-TW" sz="1200"/>
              <a:t>Dull roots with spring rain.</a:t>
            </a:r>
          </a:p>
          <a:p>
            <a:r>
              <a:rPr lang="en-US" altLang="zh-TW" sz="1200"/>
              <a:t>Winter kept us warm, covering</a:t>
            </a:r>
          </a:p>
          <a:p>
            <a:r>
              <a:rPr lang="en-US" altLang="zh-TW" sz="1200"/>
              <a:t>Earth in forgetful snow, feeding</a:t>
            </a:r>
          </a:p>
          <a:p>
            <a:r>
              <a:rPr lang="en-US" altLang="zh-TW" sz="1200"/>
              <a:t>A little life with dried tubers.</a:t>
            </a:r>
          </a:p>
          <a:p>
            <a:r>
              <a:rPr lang="en-US" altLang="zh-TW" sz="1200"/>
              <a:t>Summer surprised us, coming over the Starnbergersee</a:t>
            </a:r>
          </a:p>
          <a:p>
            <a:r>
              <a:rPr lang="en-US" altLang="zh-TW" sz="1200"/>
              <a:t>With a shower of rain; we stopped in the colonnade,</a:t>
            </a:r>
          </a:p>
          <a:p>
            <a:r>
              <a:rPr lang="en-US" altLang="zh-TW" sz="1200"/>
              <a:t>And went on in sunlight, into the Hofgarten,</a:t>
            </a:r>
          </a:p>
          <a:p>
            <a:r>
              <a:rPr lang="en-US" altLang="zh-TW" sz="1200"/>
              <a:t>And drank coffee, and talked for an hour.</a:t>
            </a:r>
          </a:p>
          <a:p>
            <a:r>
              <a:rPr lang="en-US" altLang="zh-TW" sz="1200"/>
              <a:t>Bin gar keine Russin, stamm’ aus Litauen, echt deutsch.</a:t>
            </a:r>
          </a:p>
          <a:p>
            <a:r>
              <a:rPr lang="en-US" altLang="zh-TW" sz="1200"/>
              <a:t>And when we were children, staying at the arch-duke’s,</a:t>
            </a:r>
          </a:p>
          <a:p>
            <a:r>
              <a:rPr lang="en-US" altLang="zh-TW" sz="1200"/>
              <a:t>My cousin’s, he took me out on a sled,</a:t>
            </a:r>
          </a:p>
          <a:p>
            <a:r>
              <a:rPr lang="en-US" altLang="zh-TW" sz="1200"/>
              <a:t>And I was frightened. He said, Marie,</a:t>
            </a:r>
          </a:p>
          <a:p>
            <a:r>
              <a:rPr lang="en-US" altLang="zh-TW" sz="1200"/>
              <a:t>Marie, hold on tight. And down we went.</a:t>
            </a:r>
          </a:p>
          <a:p>
            <a:r>
              <a:rPr lang="en-US" altLang="zh-TW" sz="1200"/>
              <a:t>In the mountains, there you feel free.</a:t>
            </a:r>
          </a:p>
          <a:p>
            <a:r>
              <a:rPr lang="en-US" altLang="zh-TW" sz="1200"/>
              <a:t>I read, much of the night, and go south in the winter.</a:t>
            </a:r>
            <a:endParaRPr lang="zh-TW" altLang="en-US" sz="1200"/>
          </a:p>
        </p:txBody>
      </p:sp>
      <p:sp>
        <p:nvSpPr>
          <p:cNvPr id="45062" name="矩形 6"/>
          <p:cNvSpPr>
            <a:spLocks noChangeArrowheads="1"/>
          </p:cNvSpPr>
          <p:nvPr/>
        </p:nvSpPr>
        <p:spPr bwMode="auto">
          <a:xfrm>
            <a:off x="3706813" y="1474788"/>
            <a:ext cx="1173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《</a:t>
            </a:r>
            <a:r>
              <a:rPr lang="zh-TW" altLang="en-US"/>
              <a:t>荒原</a:t>
            </a:r>
            <a:r>
              <a:rPr lang="en-US" altLang="zh-TW"/>
              <a:t>》</a:t>
            </a:r>
            <a:r>
              <a:rPr lang="zh-TW" altLang="en-US"/>
              <a:t> </a:t>
            </a:r>
          </a:p>
        </p:txBody>
      </p:sp>
      <p:sp>
        <p:nvSpPr>
          <p:cNvPr id="45063" name="矩形 7"/>
          <p:cNvSpPr>
            <a:spLocks noChangeArrowheads="1"/>
          </p:cNvSpPr>
          <p:nvPr/>
        </p:nvSpPr>
        <p:spPr bwMode="auto">
          <a:xfrm>
            <a:off x="296863" y="110807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1200"/>
              <a:t>https://www.poetryfoundation.org/poems/47311/the-waste-land</a:t>
            </a:r>
            <a:endParaRPr lang="zh-TW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1108</Words>
  <Application>Microsoft Office PowerPoint</Application>
  <PresentationFormat>如螢幕大小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Adobe Gothic Std B</vt:lpstr>
      <vt:lpstr>Yu Gothic</vt:lpstr>
      <vt:lpstr>華康康楷體W5(P)</vt:lpstr>
      <vt:lpstr>微軟正黑體</vt:lpstr>
      <vt:lpstr>新細明體</vt:lpstr>
      <vt:lpstr>標楷體</vt:lpstr>
      <vt:lpstr>Arial</vt:lpstr>
      <vt:lpstr>Playbill</vt:lpstr>
      <vt:lpstr>Times New Roman</vt:lpstr>
      <vt:lpstr>Wingdings</vt:lpstr>
      <vt:lpstr>Modèle par défaut</vt:lpstr>
      <vt:lpstr>編碼與解碼: Morse Code</vt:lpstr>
      <vt:lpstr>編碼(encoding)與解碼(decoding)</vt:lpstr>
      <vt:lpstr>編碼(encoding)與解碼(decoding)</vt:lpstr>
      <vt:lpstr>練習1: Morse encoding</vt:lpstr>
      <vt:lpstr>練習1: Morse encoding</vt:lpstr>
      <vt:lpstr>解讀無字天書</vt:lpstr>
      <vt:lpstr>Morse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KSU</cp:lastModifiedBy>
  <cp:revision>216</cp:revision>
  <cp:lastPrinted>1601-01-01T00:00:00Z</cp:lastPrinted>
  <dcterms:created xsi:type="dcterms:W3CDTF">1601-01-01T00:00:00Z</dcterms:created>
  <dcterms:modified xsi:type="dcterms:W3CDTF">2019-08-14T00:54:43Z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