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76" r:id="rId2"/>
    <p:sldId id="347" r:id="rId3"/>
    <p:sldId id="346" r:id="rId4"/>
    <p:sldId id="344" r:id="rId5"/>
    <p:sldId id="345" r:id="rId6"/>
    <p:sldId id="374" r:id="rId7"/>
    <p:sldId id="375" r:id="rId8"/>
    <p:sldId id="367" r:id="rId9"/>
    <p:sldId id="370" r:id="rId10"/>
    <p:sldId id="372" r:id="rId11"/>
    <p:sldId id="373" r:id="rId12"/>
    <p:sldId id="350" r:id="rId13"/>
    <p:sldId id="341" r:id="rId14"/>
    <p:sldId id="360" r:id="rId15"/>
    <p:sldId id="359" r:id="rId16"/>
    <p:sldId id="362" r:id="rId17"/>
    <p:sldId id="363" r:id="rId18"/>
    <p:sldId id="364" r:id="rId19"/>
    <p:sldId id="365" r:id="rId20"/>
    <p:sldId id="366" r:id="rId21"/>
    <p:sldId id="343" r:id="rId22"/>
  </p:sldIdLst>
  <p:sldSz cx="9144000" cy="6858000" type="screen4x3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標楷體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標楷體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標楷體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標楷體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標楷體" pitchFamily="65" charset="-120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標楷體" pitchFamily="65" charset="-120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標楷體" pitchFamily="65" charset="-120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標楷體" pitchFamily="65" charset="-120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標楷體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192"/>
    <a:srgbClr val="0066CC"/>
    <a:srgbClr val="42679B"/>
    <a:srgbClr val="0099CC"/>
    <a:srgbClr val="3366FF"/>
    <a:srgbClr val="9999FF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/>
    <p:restoredTop sz="96313" autoAdjust="0"/>
  </p:normalViewPr>
  <p:slideViewPr>
    <p:cSldViewPr>
      <p:cViewPr varScale="1">
        <p:scale>
          <a:sx n="64" d="100"/>
          <a:sy n="64" d="100"/>
        </p:scale>
        <p:origin x="134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/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kumimoji="1" sz="1200">
                <a:latin typeface="Arial" charset="0"/>
                <a:ea typeface="標楷體" charset="-120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ー 2">
            <a:extLst/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kumimoji="1" sz="1200">
                <a:latin typeface="Arial" charset="0"/>
                <a:ea typeface="標楷體" charset="-120"/>
              </a:defRPr>
            </a:lvl1pPr>
          </a:lstStyle>
          <a:p>
            <a:pPr>
              <a:defRPr/>
            </a:pPr>
            <a:fld id="{6F94FD2A-AAD2-49D4-B444-1AB52047CD05}" type="datetimeFigureOut">
              <a:rPr lang="ja-JP" altLang="en-US"/>
              <a:pPr>
                <a:defRPr/>
              </a:pPr>
              <a:t>2019/8/14</a:t>
            </a:fld>
            <a:endParaRPr lang="ja-JP" altLang="en-US"/>
          </a:p>
        </p:txBody>
      </p:sp>
      <p:sp>
        <p:nvSpPr>
          <p:cNvPr id="4" name="フッター プレースホルダー 3">
            <a:extLst/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kumimoji="1" sz="1200">
                <a:latin typeface="Arial" charset="0"/>
                <a:ea typeface="標楷體" charset="-120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ー 4">
            <a:extLst/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/>
            </a:lvl1pPr>
          </a:lstStyle>
          <a:p>
            <a:fld id="{1223085F-29B3-4A80-B209-F1E6B23C550D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05789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/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kumimoji="1" sz="1200">
                <a:latin typeface="Arial" charset="0"/>
                <a:ea typeface="標楷體" charset="-120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ー 2">
            <a:extLst/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kumimoji="1" sz="1200">
                <a:latin typeface="Arial" charset="0"/>
                <a:ea typeface="標楷體" charset="-120"/>
              </a:defRPr>
            </a:lvl1pPr>
          </a:lstStyle>
          <a:p>
            <a:pPr>
              <a:defRPr/>
            </a:pPr>
            <a:fld id="{3CA12497-72D1-45BB-9B99-4E6C9B97C164}" type="datetimeFigureOut">
              <a:rPr lang="ja-JP" altLang="en-US"/>
              <a:pPr>
                <a:defRPr/>
              </a:pPr>
              <a:t>2019/8/14</a:t>
            </a:fld>
            <a:endParaRPr lang="ja-JP" altLang="en-US"/>
          </a:p>
        </p:txBody>
      </p:sp>
      <p:sp>
        <p:nvSpPr>
          <p:cNvPr id="4" name="スライド イメージ プレースホルダー 3">
            <a:extLst/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/>
          </a:p>
        </p:txBody>
      </p:sp>
      <p:sp>
        <p:nvSpPr>
          <p:cNvPr id="5" name="ノート プレースホルダー 4">
            <a:extLst/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マスター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ー 5">
            <a:extLst/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kumimoji="1" sz="1200">
                <a:latin typeface="Arial" charset="0"/>
                <a:ea typeface="標楷體" charset="-120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6">
            <a:extLst/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/>
            </a:lvl1pPr>
          </a:lstStyle>
          <a:p>
            <a:fld id="{01068040-F735-431B-9893-2D1BF3D08D68}" type="slidenum">
              <a:rPr lang="ja-JP" altLang="en-US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127537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26"/>
          <a:stretch>
            <a:fillRect/>
          </a:stretch>
        </p:blipFill>
        <p:spPr bwMode="auto">
          <a:xfrm>
            <a:off x="1941513" y="1609725"/>
            <a:ext cx="7202487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81000" y="2130425"/>
            <a:ext cx="8077200" cy="1470025"/>
          </a:xfrm>
        </p:spPr>
        <p:txBody>
          <a:bodyPr/>
          <a:lstStyle>
            <a:lvl1pPr>
              <a:defRPr sz="50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3600" b="1">
                <a:solidFill>
                  <a:schemeClr val="accent1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682236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p"/>
              <a:defRPr>
                <a:latin typeface="+mn-lt"/>
                <a:ea typeface="+mn-ea"/>
              </a:defRPr>
            </a:lvl1pPr>
            <a:lvl2pPr marL="742950" indent="-285750">
              <a:buFont typeface="Wingdings" panose="05000000000000000000" pitchFamily="2" charset="2"/>
              <a:buChar char="Ø"/>
              <a:defRPr>
                <a:latin typeface="+mn-lt"/>
                <a:ea typeface="+mn-ea"/>
              </a:defRPr>
            </a:lvl2pPr>
            <a:lvl3pPr marL="1143000" indent="-228600">
              <a:buFont typeface="Wingdings" panose="05000000000000000000" pitchFamily="2" charset="2"/>
              <a:buChar char="ü"/>
              <a:defRPr>
                <a:latin typeface="+mn-lt"/>
                <a:ea typeface="+mn-ea"/>
              </a:defRPr>
            </a:lvl3pPr>
            <a:lvl4pPr>
              <a:defRPr>
                <a:latin typeface="+mn-lt"/>
                <a:ea typeface="+mn-ea"/>
              </a:defRPr>
            </a:lvl4pPr>
            <a:lvl5pPr>
              <a:defRPr>
                <a:latin typeface="+mn-lt"/>
                <a:ea typeface="+mn-ea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735278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70C0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005594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022861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374819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24600"/>
            <a:ext cx="873283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/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zh-TW"/>
              <a:t>Cliquez pour modifier le style du titre</a:t>
            </a:r>
          </a:p>
        </p:txBody>
      </p:sp>
      <p:sp>
        <p:nvSpPr>
          <p:cNvPr id="1028" name="Rectangle 3">
            <a:extLst/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zh-TW"/>
              <a:t>Cliquez pour modifier les styles du texte du masque</a:t>
            </a:r>
          </a:p>
          <a:p>
            <a:pPr lvl="1"/>
            <a:r>
              <a:rPr lang="fr-FR" altLang="zh-TW"/>
              <a:t>Deuxième niveau</a:t>
            </a:r>
          </a:p>
          <a:p>
            <a:pPr lvl="2"/>
            <a:r>
              <a:rPr lang="fr-FR" altLang="zh-TW"/>
              <a:t>Troisième niveau</a:t>
            </a:r>
          </a:p>
          <a:p>
            <a:pPr lvl="3"/>
            <a:r>
              <a:rPr lang="fr-FR" altLang="zh-TW"/>
              <a:t>Quatrième niveau</a:t>
            </a:r>
          </a:p>
          <a:p>
            <a:pPr lvl="4"/>
            <a:r>
              <a:rPr lang="fr-FR" altLang="zh-TW"/>
              <a:t>Cinquième niveau</a:t>
            </a:r>
          </a:p>
        </p:txBody>
      </p:sp>
      <p:sp>
        <p:nvSpPr>
          <p:cNvPr id="1029" name="Freeform 8"/>
          <p:cNvSpPr>
            <a:spLocks/>
          </p:cNvSpPr>
          <p:nvPr userDrawn="1"/>
        </p:nvSpPr>
        <p:spPr bwMode="auto">
          <a:xfrm>
            <a:off x="457200" y="914400"/>
            <a:ext cx="8686800" cy="228600"/>
          </a:xfrm>
          <a:custGeom>
            <a:avLst/>
            <a:gdLst>
              <a:gd name="T0" fmla="*/ 0 w 11516"/>
              <a:gd name="T1" fmla="*/ 0 h 440"/>
              <a:gd name="T2" fmla="*/ 2147483646 w 11516"/>
              <a:gd name="T3" fmla="*/ 0 h 440"/>
              <a:gd name="T4" fmla="*/ 2147483646 w 11516"/>
              <a:gd name="T5" fmla="*/ 2147483646 h 440"/>
              <a:gd name="T6" fmla="*/ 2147483646 w 11516"/>
              <a:gd name="T7" fmla="*/ 2147483646 h 440"/>
              <a:gd name="T8" fmla="*/ 2147483646 w 11516"/>
              <a:gd name="T9" fmla="*/ 2147483646 h 440"/>
              <a:gd name="T10" fmla="*/ 2147483646 w 11516"/>
              <a:gd name="T11" fmla="*/ 2147483646 h 440"/>
              <a:gd name="T12" fmla="*/ 0 w 11516"/>
              <a:gd name="T13" fmla="*/ 0 h 44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1516" h="440">
                <a:moveTo>
                  <a:pt x="0" y="0"/>
                </a:moveTo>
                <a:lnTo>
                  <a:pt x="11516" y="0"/>
                </a:lnTo>
                <a:lnTo>
                  <a:pt x="11502" y="440"/>
                </a:lnTo>
                <a:lnTo>
                  <a:pt x="8740" y="440"/>
                </a:lnTo>
                <a:lnTo>
                  <a:pt x="8450" y="150"/>
                </a:lnTo>
                <a:lnTo>
                  <a:pt x="150" y="150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31" name="Text Box 12">
            <a:extLst/>
          </p:cNvPr>
          <p:cNvSpPr txBox="1">
            <a:spLocks noChangeArrowheads="1"/>
          </p:cNvSpPr>
          <p:nvPr userDrawn="1"/>
        </p:nvSpPr>
        <p:spPr bwMode="auto">
          <a:xfrm>
            <a:off x="8474075" y="6415088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9pPr>
          </a:lstStyle>
          <a:p>
            <a:pPr eaLnBrk="1" hangingPunct="1"/>
            <a:fld id="{EB6333D1-CC47-4179-ACC5-2242D360F094}" type="slidenum">
              <a:rPr lang="fr-FR" altLang="zh-TW" b="1">
                <a:solidFill>
                  <a:srgbClr val="42679B"/>
                </a:solidFill>
                <a:ea typeface="新細明體" pitchFamily="18" charset="-120"/>
              </a:rPr>
              <a:pPr eaLnBrk="1" hangingPunct="1"/>
              <a:t>‹#›</a:t>
            </a:fld>
            <a:endParaRPr lang="fr-FR" altLang="zh-TW" b="1">
              <a:solidFill>
                <a:srgbClr val="42679B"/>
              </a:solidFill>
              <a:ea typeface="新細明體" pitchFamily="18" charset="-120"/>
            </a:endParaRPr>
          </a:p>
        </p:txBody>
      </p:sp>
      <p:sp>
        <p:nvSpPr>
          <p:cNvPr id="8" name="文字方塊 8">
            <a:extLst/>
          </p:cNvPr>
          <p:cNvSpPr txBox="1">
            <a:spLocks noChangeArrowheads="1"/>
          </p:cNvSpPr>
          <p:nvPr userDrawn="1"/>
        </p:nvSpPr>
        <p:spPr bwMode="auto">
          <a:xfrm>
            <a:off x="2465388" y="6400800"/>
            <a:ext cx="47736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zh-TW" sz="2000" dirty="0">
                <a:solidFill>
                  <a:schemeClr val="bg2">
                    <a:lumMod val="75000"/>
                  </a:schemeClr>
                </a:solidFill>
                <a:latin typeface="Playbill" panose="040506030A0602020202" pitchFamily="82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Information Security Incubation Program Office</a:t>
            </a:r>
            <a:endParaRPr lang="zh-TW" altLang="en-US" sz="2000" dirty="0">
              <a:solidFill>
                <a:schemeClr val="bg2">
                  <a:lumMod val="75000"/>
                </a:schemeClr>
              </a:solidFill>
              <a:latin typeface="Playbill" panose="040506030A0602020202" pitchFamily="82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4" r:id="rId2"/>
    <p:sldLayoutId id="2147483735" r:id="rId3"/>
    <p:sldLayoutId id="2147483736" r:id="rId4"/>
    <p:sldLayoutId id="2147483737" r:id="rId5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206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2060"/>
          </a:solidFill>
          <a:latin typeface="Times New Roman" panose="02020603050405020304" pitchFamily="18" charset="0"/>
          <a:ea typeface="標楷體" panose="03000509000000000000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2060"/>
          </a:solidFill>
          <a:latin typeface="Times New Roman" panose="02020603050405020304" pitchFamily="18" charset="0"/>
          <a:ea typeface="標楷體" panose="03000509000000000000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2060"/>
          </a:solidFill>
          <a:latin typeface="Times New Roman" panose="02020603050405020304" pitchFamily="18" charset="0"/>
          <a:ea typeface="標楷體" panose="03000509000000000000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2060"/>
          </a:solidFill>
          <a:latin typeface="Times New Roman" panose="02020603050405020304" pitchFamily="18" charset="0"/>
          <a:ea typeface="標楷體" panose="03000509000000000000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p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2800">
          <a:solidFill>
            <a:schemeClr val="tx1"/>
          </a:solidFill>
          <a:latin typeface="+mn-lt"/>
          <a:ea typeface="標楷體" panose="03000509000000000000" pitchFamily="65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ü"/>
        <a:defRPr sz="2400">
          <a:solidFill>
            <a:schemeClr val="tx1"/>
          </a:solidFill>
          <a:latin typeface="+mn-lt"/>
          <a:ea typeface="標楷體" panose="03000509000000000000" pitchFamily="65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標楷體" panose="03000509000000000000" pitchFamily="65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標楷體" panose="03000509000000000000" pitchFamily="65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96888" y="319148"/>
            <a:ext cx="7647112" cy="5847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3200" b="1" dirty="0"/>
              <a:t>新型態資安實務課程計畫</a:t>
            </a:r>
          </a:p>
        </p:txBody>
      </p:sp>
      <p:sp>
        <p:nvSpPr>
          <p:cNvPr id="6" name="矩形 5"/>
          <p:cNvSpPr/>
          <p:nvPr/>
        </p:nvSpPr>
        <p:spPr>
          <a:xfrm>
            <a:off x="0" y="323332"/>
            <a:ext cx="1415772" cy="584775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教育部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685800" y="2647335"/>
            <a:ext cx="7772400" cy="862628"/>
          </a:xfrm>
        </p:spPr>
        <p:txBody>
          <a:bodyPr>
            <a:normAutofit fontScale="90000"/>
          </a:bodyPr>
          <a:lstStyle/>
          <a:p>
            <a:r>
              <a:rPr lang="en-US" altLang="zh-TW" sz="5400" smtClean="0">
                <a:solidFill>
                  <a:srgbClr val="FF0000"/>
                </a:solidFill>
              </a:rPr>
              <a:t>BASE64</a:t>
            </a:r>
            <a:r>
              <a:rPr lang="zh-TW" altLang="en-US" sz="5400" smtClean="0">
                <a:solidFill>
                  <a:srgbClr val="FF0000"/>
                </a:solidFill>
              </a:rPr>
              <a:t>編碼</a:t>
            </a:r>
            <a:r>
              <a:rPr lang="zh-TW" altLang="en-US" sz="5400" dirty="0">
                <a:solidFill>
                  <a:srgbClr val="FF0000"/>
                </a:solidFill>
              </a:rPr>
              <a:t>與解碼</a:t>
            </a:r>
            <a:endParaRPr lang="zh-TW" altLang="en-US" b="1" dirty="0"/>
          </a:p>
        </p:txBody>
      </p:sp>
      <p:sp>
        <p:nvSpPr>
          <p:cNvPr id="10" name="副標題 9"/>
          <p:cNvSpPr>
            <a:spLocks noGrp="1"/>
          </p:cNvSpPr>
          <p:nvPr>
            <p:ph type="subTitle" idx="1"/>
          </p:nvPr>
        </p:nvSpPr>
        <p:spPr>
          <a:xfrm>
            <a:off x="1143000" y="4107426"/>
            <a:ext cx="6858000" cy="1150374"/>
          </a:xfrm>
        </p:spPr>
        <p:txBody>
          <a:bodyPr/>
          <a:lstStyle/>
          <a:p>
            <a:pPr algn="l"/>
            <a:r>
              <a:rPr lang="zh-TW" altLang="en-US" b="1" dirty="0" smtClean="0"/>
              <a:t>授課教師</a:t>
            </a:r>
            <a:r>
              <a:rPr lang="en-US" altLang="zh-TW" b="1" dirty="0" smtClean="0"/>
              <a:t>:</a:t>
            </a:r>
            <a:endParaRPr lang="zh-TW" altLang="en-US" b="1" dirty="0"/>
          </a:p>
        </p:txBody>
      </p:sp>
      <p:sp>
        <p:nvSpPr>
          <p:cNvPr id="11" name="矩形 10"/>
          <p:cNvSpPr/>
          <p:nvPr/>
        </p:nvSpPr>
        <p:spPr>
          <a:xfrm>
            <a:off x="0" y="6070042"/>
            <a:ext cx="9144000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華康康楷體W5(P)" panose="03000500000000000000" pitchFamily="66" charset="-120"/>
                <a:ea typeface="華康康楷體W5(P)" panose="03000500000000000000" pitchFamily="66" charset="-120"/>
              </a:rPr>
              <a:t>資訊安全基礎實務</a:t>
            </a:r>
            <a:r>
              <a:rPr lang="zh-TW" altLang="en-US" sz="2800" dirty="0" smtClean="0">
                <a:latin typeface="華康康楷體W5(P)" panose="03000500000000000000" pitchFamily="66" charset="-120"/>
                <a:ea typeface="華康康楷體W5(P)" panose="03000500000000000000" pitchFamily="66" charset="-120"/>
              </a:rPr>
              <a:t>課程    </a:t>
            </a:r>
            <a:r>
              <a:rPr lang="en-US" altLang="zh-TW" sz="2400" dirty="0" smtClean="0">
                <a:latin typeface="Adobe Gothic Std B" pitchFamily="34" charset="-128"/>
                <a:ea typeface="Adobe Gothic Std B" pitchFamily="34" charset="-128"/>
              </a:rPr>
              <a:t>A </a:t>
            </a:r>
            <a:r>
              <a:rPr lang="en-US" altLang="zh-TW" sz="2400" dirty="0">
                <a:latin typeface="Adobe Gothic Std B" pitchFamily="34" charset="-128"/>
                <a:ea typeface="Adobe Gothic Std B" pitchFamily="34" charset="-128"/>
              </a:rPr>
              <a:t>practical introduction to security</a:t>
            </a:r>
            <a:endParaRPr lang="zh-TW" altLang="en-US" sz="2400" dirty="0">
              <a:latin typeface="Adobe Gothic Std B" pitchFamily="34" charset="-128"/>
              <a:ea typeface="華康康楷體W5(P)" panose="03000500000000000000" pitchFamily="66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0003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</a:t>
            </a:r>
            <a:r>
              <a:rPr lang="zh-TW" altLang="en-US" dirty="0" smtClean="0"/>
              <a:t>的</a:t>
            </a:r>
            <a:r>
              <a:rPr lang="en-US" altLang="zh-TW" dirty="0" smtClean="0"/>
              <a:t>Base64</a:t>
            </a:r>
            <a:r>
              <a:rPr lang="zh-TW" altLang="en-US" dirty="0" smtClean="0"/>
              <a:t>編碼</a:t>
            </a:r>
            <a:r>
              <a:rPr lang="en-US" altLang="zh-TW" dirty="0" smtClean="0"/>
              <a:t>::</a:t>
            </a:r>
            <a:endParaRPr lang="zh-TW" altLang="en-US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6088" y="1700213"/>
            <a:ext cx="7886700" cy="2130425"/>
          </a:xfrm>
        </p:spPr>
      </p:pic>
      <p:sp>
        <p:nvSpPr>
          <p:cNvPr id="56324" name="矩形 2"/>
          <p:cNvSpPr>
            <a:spLocks noChangeArrowheads="1"/>
          </p:cNvSpPr>
          <p:nvPr/>
        </p:nvSpPr>
        <p:spPr bwMode="auto">
          <a:xfrm>
            <a:off x="465138" y="4692650"/>
            <a:ext cx="70469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9pPr>
          </a:lstStyle>
          <a:p>
            <a:r>
              <a:rPr lang="en-US" altLang="zh-TW" sz="2400"/>
              <a:t>Base64</a:t>
            </a:r>
            <a:r>
              <a:rPr lang="zh-TW" altLang="en-US" sz="2400"/>
              <a:t>演算法將三個字元</a:t>
            </a:r>
            <a:r>
              <a:rPr lang="en-US" altLang="zh-TW" sz="2400"/>
              <a:t>(3*8)</a:t>
            </a:r>
            <a:r>
              <a:rPr lang="zh-TW" altLang="en-US" sz="2400"/>
              <a:t>編碼為</a:t>
            </a:r>
            <a:r>
              <a:rPr lang="en-US" altLang="zh-TW" sz="2400"/>
              <a:t>4</a:t>
            </a:r>
            <a:r>
              <a:rPr lang="zh-TW" altLang="en-US" sz="2400"/>
              <a:t>個字元</a:t>
            </a:r>
            <a:r>
              <a:rPr lang="en-US" altLang="zh-TW" sz="2400"/>
              <a:t>(4*6)</a:t>
            </a:r>
            <a:endParaRPr lang="zh-TW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01675" y="4264025"/>
            <a:ext cx="7977188" cy="457200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zh-TW" alt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在</a:t>
            </a:r>
            <a:r>
              <a:rPr lang="zh-TW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編碼後的</a:t>
            </a:r>
            <a:r>
              <a:rPr lang="en-US" altLang="zh-TW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base64</a:t>
            </a:r>
            <a:r>
              <a:rPr lang="zh-TW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文字後加上一個或兩個</a:t>
            </a:r>
            <a:r>
              <a:rPr lang="en-US" altLang="zh-TW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'='</a:t>
            </a:r>
            <a:r>
              <a:rPr lang="zh-TW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號，代表補足的位元組</a:t>
            </a:r>
            <a:r>
              <a:rPr lang="zh-TW" alt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數</a:t>
            </a:r>
            <a:endParaRPr lang="en-US" altLang="zh-TW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7347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001"/>
          <a:stretch>
            <a:fillRect/>
          </a:stretch>
        </p:blipFill>
        <p:spPr bwMode="auto">
          <a:xfrm>
            <a:off x="628650" y="2455863"/>
            <a:ext cx="8050213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8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676"/>
          <a:stretch>
            <a:fillRect/>
          </a:stretch>
        </p:blipFill>
        <p:spPr bwMode="auto">
          <a:xfrm>
            <a:off x="600075" y="4800600"/>
            <a:ext cx="799782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9" name="矩形 1"/>
          <p:cNvSpPr>
            <a:spLocks noChangeArrowheads="1"/>
          </p:cNvSpPr>
          <p:nvPr/>
        </p:nvSpPr>
        <p:spPr bwMode="auto">
          <a:xfrm>
            <a:off x="533400" y="76200"/>
            <a:ext cx="35067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9pPr>
          </a:lstStyle>
          <a:p>
            <a:r>
              <a:rPr lang="en-US" altLang="zh-TW" sz="4800">
                <a:solidFill>
                  <a:srgbClr val="FF0000"/>
                </a:solidFill>
              </a:rPr>
              <a:t>Base64</a:t>
            </a:r>
            <a:r>
              <a:rPr lang="zh-TW" altLang="en-US" sz="4800">
                <a:solidFill>
                  <a:srgbClr val="FF0000"/>
                </a:solidFill>
              </a:rPr>
              <a:t>編碼</a:t>
            </a:r>
          </a:p>
        </p:txBody>
      </p:sp>
      <p:sp>
        <p:nvSpPr>
          <p:cNvPr id="57350" name="矩形 5"/>
          <p:cNvSpPr>
            <a:spLocks noChangeArrowheads="1"/>
          </p:cNvSpPr>
          <p:nvPr/>
        </p:nvSpPr>
        <p:spPr bwMode="auto">
          <a:xfrm>
            <a:off x="606425" y="1014413"/>
            <a:ext cx="70723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9pPr>
          </a:lstStyle>
          <a:p>
            <a:r>
              <a:rPr lang="zh-TW" altLang="en-US"/>
              <a:t>如果要編碼的位元組數不能被</a:t>
            </a:r>
            <a:r>
              <a:rPr lang="en-US" altLang="zh-TW"/>
              <a:t>3</a:t>
            </a:r>
            <a:r>
              <a:rPr lang="zh-TW" altLang="en-US"/>
              <a:t>整除，最後會多出</a:t>
            </a:r>
            <a:r>
              <a:rPr lang="en-US" altLang="zh-TW"/>
              <a:t>1</a:t>
            </a:r>
            <a:r>
              <a:rPr lang="zh-TW" altLang="en-US"/>
              <a:t>個或</a:t>
            </a:r>
            <a:r>
              <a:rPr lang="en-US" altLang="zh-TW"/>
              <a:t>2</a:t>
            </a:r>
            <a:r>
              <a:rPr lang="zh-TW" altLang="en-US"/>
              <a:t>個位元組，那麼可以使用下面的方法進行處理：</a:t>
            </a:r>
          </a:p>
        </p:txBody>
      </p:sp>
      <p:sp>
        <p:nvSpPr>
          <p:cNvPr id="7" name="內容版面配置區 2"/>
          <p:cNvSpPr txBox="1">
            <a:spLocks/>
          </p:cNvSpPr>
          <p:nvPr/>
        </p:nvSpPr>
        <p:spPr bwMode="auto">
          <a:xfrm>
            <a:off x="685800" y="1935163"/>
            <a:ext cx="8170863" cy="4127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TW" altLang="en-US" sz="1600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先使用</a:t>
            </a:r>
            <a:r>
              <a:rPr lang="en-US" altLang="zh-TW" sz="1600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zh-TW" altLang="en-US" sz="1600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位元組值在末尾補足，使其能夠被</a:t>
            </a:r>
            <a:r>
              <a:rPr lang="en-US" altLang="zh-TW" sz="1600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zh-TW" altLang="en-US" sz="1600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整除，然後再進行</a:t>
            </a:r>
            <a:r>
              <a:rPr lang="en-US" altLang="zh-TW" sz="1600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base64</a:t>
            </a:r>
            <a:r>
              <a:rPr lang="zh-TW" altLang="en-US" sz="1600" b="1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的編碼</a:t>
            </a:r>
            <a:endParaRPr lang="en-US" altLang="zh-TW" sz="1500" b="1" kern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sp>
        <p:nvSpPr>
          <p:cNvPr id="4" name="矩形 3"/>
          <p:cNvSpPr/>
          <p:nvPr/>
        </p:nvSpPr>
        <p:spPr bwMode="auto">
          <a:xfrm>
            <a:off x="22225" y="0"/>
            <a:ext cx="9144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defRPr/>
            </a:pPr>
            <a:endParaRPr lang="zh-TW" altLang="en-US"/>
          </a:p>
        </p:txBody>
      </p:sp>
      <p:sp>
        <p:nvSpPr>
          <p:cNvPr id="58373" name="矩形 4"/>
          <p:cNvSpPr>
            <a:spLocks noChangeArrowheads="1"/>
          </p:cNvSpPr>
          <p:nvPr/>
        </p:nvSpPr>
        <p:spPr bwMode="auto">
          <a:xfrm>
            <a:off x="2673350" y="3810000"/>
            <a:ext cx="44878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itchFamily="2" charset="2"/>
              <a:buChar char="p"/>
              <a:defRPr sz="3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Ø"/>
              <a:defRPr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Font typeface="Wingdings" pitchFamily="2" charset="2"/>
              <a:buChar char="ü"/>
              <a:defRPr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4000">
                <a:solidFill>
                  <a:schemeClr val="bg1"/>
                </a:solidFill>
                <a:latin typeface="Arial" pitchFamily="34" charset="0"/>
              </a:rPr>
              <a:t>Base64</a:t>
            </a:r>
            <a:r>
              <a:rPr lang="zh-TW" altLang="en-US" sz="4000">
                <a:solidFill>
                  <a:schemeClr val="bg1"/>
                </a:solidFill>
                <a:latin typeface="Arial" pitchFamily="34" charset="0"/>
              </a:rPr>
              <a:t>編碼與解碼</a:t>
            </a:r>
            <a:endParaRPr lang="en-US" altLang="zh-TW" sz="400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58374" name="矩形 5"/>
          <p:cNvSpPr>
            <a:spLocks noChangeArrowheads="1"/>
          </p:cNvSpPr>
          <p:nvPr/>
        </p:nvSpPr>
        <p:spPr bwMode="auto">
          <a:xfrm>
            <a:off x="2514600" y="2212975"/>
            <a:ext cx="29559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itchFamily="2" charset="2"/>
              <a:buChar char="p"/>
              <a:defRPr sz="32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Font typeface="Wingdings" pitchFamily="2" charset="2"/>
              <a:buChar char="Ø"/>
              <a:defRPr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Font typeface="Wingdings" pitchFamily="2" charset="2"/>
              <a:buChar char="ü"/>
              <a:defRPr sz="24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TW" altLang="en-US" sz="5400">
                <a:solidFill>
                  <a:schemeClr val="bg1"/>
                </a:solidFill>
                <a:latin typeface="Arial" pitchFamily="34" charset="0"/>
              </a:rPr>
              <a:t>體驗一下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zh-TW" altLang="en-US" sz="3600" dirty="0"/>
              <a:t>課程模組單元</a:t>
            </a:r>
            <a:r>
              <a:rPr lang="en-US" altLang="zh-TW" sz="3600" dirty="0"/>
              <a:t>:</a:t>
            </a:r>
            <a:r>
              <a:rPr lang="zh-TW" altLang="en-US" sz="3600" dirty="0"/>
              <a:t>編碼與</a:t>
            </a:r>
            <a:r>
              <a:rPr lang="zh-TW" altLang="en-US" sz="3600" dirty="0" smtClean="0"/>
              <a:t>解碼</a:t>
            </a:r>
            <a:r>
              <a:rPr lang="en-US" altLang="zh-TW" sz="3600" dirty="0" smtClean="0"/>
              <a:t>[</a:t>
            </a:r>
            <a:r>
              <a:rPr lang="zh-TW" altLang="en-US" sz="3600" dirty="0" smtClean="0"/>
              <a:t>學習地圖</a:t>
            </a:r>
            <a:r>
              <a:rPr lang="en-US" altLang="zh-TW" sz="3600" dirty="0" smtClean="0"/>
              <a:t>]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74650" y="3962400"/>
            <a:ext cx="3962400" cy="1371600"/>
          </a:xfrm>
          <a:solidFill>
            <a:schemeClr val="accent5">
              <a:lumMod val="90000"/>
            </a:schemeClr>
          </a:solidFill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zh-TW" altLang="en-US" dirty="0"/>
              <a:t>編碼與解碼基本觀念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TW" sz="2000" dirty="0" smtClean="0"/>
              <a:t>ASCII</a:t>
            </a:r>
            <a:r>
              <a:rPr lang="zh-TW" altLang="en-US" sz="2000" dirty="0"/>
              <a:t>編碼與解碼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TW" sz="2000" dirty="0" smtClean="0"/>
              <a:t>BASE64</a:t>
            </a:r>
            <a:r>
              <a:rPr lang="zh-TW" altLang="en-US" sz="2000" dirty="0"/>
              <a:t>編碼與解碼</a:t>
            </a:r>
          </a:p>
          <a:p>
            <a:pPr>
              <a:defRPr/>
            </a:pPr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 bwMode="auto">
          <a:xfrm>
            <a:off x="4465638" y="3962400"/>
            <a:ext cx="4191000" cy="13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  <a:extLs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TW" altLang="en-US" kern="0" dirty="0" smtClean="0"/>
              <a:t>實戰編碼與解碼</a:t>
            </a:r>
            <a:r>
              <a:rPr lang="en-US" altLang="zh-TW" sz="1800" kern="0" dirty="0" smtClean="0"/>
              <a:t>[</a:t>
            </a:r>
            <a:r>
              <a:rPr lang="zh-TW" altLang="en-US" sz="1800" kern="0" dirty="0" smtClean="0"/>
              <a:t>線上工具</a:t>
            </a:r>
            <a:r>
              <a:rPr lang="en-US" altLang="zh-TW" sz="1800" kern="0" dirty="0" smtClean="0"/>
              <a:t>]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sz="2000" kern="0" dirty="0" smtClean="0"/>
              <a:t>ASCII</a:t>
            </a:r>
            <a:r>
              <a:rPr lang="zh-TW" altLang="en-US" sz="2000" kern="0" dirty="0" smtClean="0"/>
              <a:t>編碼與解碼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sz="2000" kern="0" dirty="0" smtClean="0"/>
              <a:t>BASE64</a:t>
            </a:r>
            <a:r>
              <a:rPr lang="zh-TW" altLang="en-US" sz="2000" kern="0" dirty="0" smtClean="0"/>
              <a:t>編碼與解碼</a:t>
            </a:r>
          </a:p>
          <a:p>
            <a:pPr>
              <a:defRPr/>
            </a:pPr>
            <a:endParaRPr lang="zh-TW" altLang="en-US" kern="0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 bwMode="auto">
          <a:xfrm>
            <a:off x="4495800" y="1828800"/>
            <a:ext cx="4191000" cy="1371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  <a:extLs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TW" altLang="en-US" kern="0" dirty="0" smtClean="0"/>
              <a:t>實戰編碼與解碼</a:t>
            </a:r>
            <a:r>
              <a:rPr lang="en-US" altLang="zh-TW" sz="2400" kern="0" dirty="0" smtClean="0"/>
              <a:t>[Python]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sz="2000" kern="0" dirty="0" smtClean="0"/>
              <a:t>ASCII</a:t>
            </a:r>
            <a:r>
              <a:rPr lang="zh-TW" altLang="en-US" sz="2000" kern="0" dirty="0" smtClean="0"/>
              <a:t>編碼與解碼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sz="2000" kern="0" dirty="0" smtClean="0"/>
              <a:t>BASE64</a:t>
            </a:r>
            <a:r>
              <a:rPr lang="zh-TW" altLang="en-US" sz="2000" kern="0" dirty="0" smtClean="0"/>
              <a:t>編碼與解碼</a:t>
            </a:r>
          </a:p>
          <a:p>
            <a:pPr>
              <a:defRPr/>
            </a:pPr>
            <a:endParaRPr lang="zh-TW" altLang="en-US" kern="0" dirty="0"/>
          </a:p>
        </p:txBody>
      </p:sp>
      <p:cxnSp>
        <p:nvCxnSpPr>
          <p:cNvPr id="59398" name="直線單箭頭接點 6"/>
          <p:cNvCxnSpPr>
            <a:cxnSpLocks noChangeShapeType="1"/>
          </p:cNvCxnSpPr>
          <p:nvPr/>
        </p:nvCxnSpPr>
        <p:spPr bwMode="auto">
          <a:xfrm flipV="1">
            <a:off x="6548438" y="3276600"/>
            <a:ext cx="0" cy="609600"/>
          </a:xfrm>
          <a:prstGeom prst="straightConnector1">
            <a:avLst/>
          </a:prstGeom>
          <a:noFill/>
          <a:ln w="76200" algn="ctr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399" name="直線單箭頭接點 7"/>
          <p:cNvCxnSpPr>
            <a:cxnSpLocks noChangeShapeType="1"/>
          </p:cNvCxnSpPr>
          <p:nvPr/>
        </p:nvCxnSpPr>
        <p:spPr bwMode="auto">
          <a:xfrm flipV="1">
            <a:off x="2203450" y="3200400"/>
            <a:ext cx="0" cy="609600"/>
          </a:xfrm>
          <a:prstGeom prst="straightConnector1">
            <a:avLst/>
          </a:prstGeom>
          <a:noFill/>
          <a:ln w="76200" algn="ctr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內容版面配置區 2"/>
          <p:cNvSpPr txBox="1">
            <a:spLocks/>
          </p:cNvSpPr>
          <p:nvPr/>
        </p:nvSpPr>
        <p:spPr bwMode="auto">
          <a:xfrm>
            <a:off x="434975" y="1828800"/>
            <a:ext cx="3962400" cy="1371600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TW" altLang="en-US" kern="0" dirty="0" smtClean="0"/>
              <a:t>更多編碼與解碼</a:t>
            </a:r>
            <a:endParaRPr lang="en-US" altLang="zh-TW" kern="0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sz="2000" kern="0" dirty="0" smtClean="0"/>
              <a:t>BASE32</a:t>
            </a:r>
            <a:r>
              <a:rPr lang="zh-TW" altLang="en-US" sz="2000" kern="0" dirty="0" smtClean="0"/>
              <a:t>編碼與解碼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TW" sz="2000" kern="0" dirty="0" smtClean="0"/>
              <a:t>MORSE</a:t>
            </a:r>
            <a:r>
              <a:rPr lang="zh-TW" altLang="en-US" sz="2000" kern="0" dirty="0" smtClean="0"/>
              <a:t>編碼與解碼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1000" y="152400"/>
            <a:ext cx="6858000" cy="69215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zh-TW" altLang="en-US" sz="2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使用</a:t>
            </a:r>
            <a:r>
              <a:rPr lang="en-US" altLang="zh-TW" sz="21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binascii</a:t>
            </a:r>
            <a:r>
              <a:rPr lang="en-US" altLang="zh-TW" sz="2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— Convert between binary and ASCII</a:t>
            </a:r>
          </a:p>
          <a:p>
            <a:pPr>
              <a:defRPr/>
            </a:pPr>
            <a:r>
              <a: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二進位</a:t>
            </a:r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</a:t>
            </a:r>
            <a:r>
              <a: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十進位</a:t>
            </a:r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</a:t>
            </a:r>
            <a:r>
              <a: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十六進位與</a:t>
            </a:r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ASCII</a:t>
            </a:r>
            <a:r>
              <a:rPr lang="zh-TW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互換的好模組</a:t>
            </a:r>
          </a:p>
        </p:txBody>
      </p:sp>
      <p:sp>
        <p:nvSpPr>
          <p:cNvPr id="5" name="矩形 4"/>
          <p:cNvSpPr/>
          <p:nvPr/>
        </p:nvSpPr>
        <p:spPr>
          <a:xfrm>
            <a:off x="685800" y="1482725"/>
            <a:ext cx="8153400" cy="16160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binascii.b2a_hex(data)</a:t>
            </a:r>
            <a:r>
              <a:rPr lang="zh-TW" altLang="en-US" sz="2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altLang="zh-TW" sz="2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||</a:t>
            </a:r>
            <a:r>
              <a:rPr lang="zh-TW" altLang="en-US" sz="2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en-US" altLang="zh-TW" sz="2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binascii.hexlify</a:t>
            </a:r>
            <a:r>
              <a:rPr lang="en-US" altLang="zh-TW" sz="2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(data)</a:t>
            </a:r>
          </a:p>
          <a:p>
            <a:pPr>
              <a:defRPr/>
            </a:pPr>
            <a:r>
              <a:rPr lang="en-US" altLang="zh-TW" sz="1050" dirty="0"/>
              <a:t>Return the hexadecimal representation of the binary data. Every byte of data is converted into the corresponding 2-digit hex representation. The resulting string is therefore twice as long as the length of data.</a:t>
            </a:r>
          </a:p>
          <a:p>
            <a:pPr>
              <a:defRPr/>
            </a:pP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binascii.a2b_hex(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hexstr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||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binascii.unhexlify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hexstr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>
              <a:defRPr/>
            </a:pPr>
            <a:r>
              <a:rPr lang="en-US" altLang="zh-TW" sz="1050" dirty="0"/>
              <a:t>Return the binary data represented by the hexadecimal string </a:t>
            </a:r>
            <a:r>
              <a:rPr lang="en-US" altLang="zh-TW" sz="1050" dirty="0" err="1"/>
              <a:t>hexstr</a:t>
            </a:r>
            <a:r>
              <a:rPr lang="en-US" altLang="zh-TW" sz="1050" dirty="0"/>
              <a:t>. This function is the inverse of b2a_hex(). </a:t>
            </a:r>
            <a:r>
              <a:rPr lang="en-US" altLang="zh-TW" sz="1050" dirty="0" err="1"/>
              <a:t>hexstr</a:t>
            </a:r>
            <a:r>
              <a:rPr lang="en-US" altLang="zh-TW" sz="1050" dirty="0"/>
              <a:t> must contain an even number of hexadecimal digits (which can be upper or lower case), otherwise a </a:t>
            </a:r>
            <a:r>
              <a:rPr lang="en-US" altLang="zh-TW" sz="1050" dirty="0" err="1"/>
              <a:t>TypeError</a:t>
            </a:r>
            <a:r>
              <a:rPr lang="en-US" altLang="zh-TW" sz="1050" dirty="0"/>
              <a:t> is raised.</a:t>
            </a:r>
            <a:endParaRPr lang="zh-TW" altLang="en-US" sz="1050" dirty="0"/>
          </a:p>
        </p:txBody>
      </p:sp>
      <p:sp>
        <p:nvSpPr>
          <p:cNvPr id="6" name="矩形 5"/>
          <p:cNvSpPr/>
          <p:nvPr/>
        </p:nvSpPr>
        <p:spPr>
          <a:xfrm>
            <a:off x="1404938" y="993775"/>
            <a:ext cx="6919912" cy="3698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https://docs.python.org/2/library/binascii.html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81200" y="3276600"/>
            <a:ext cx="4100513" cy="34163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dirty="0"/>
              <a:t>#coding:utf-8</a:t>
            </a:r>
          </a:p>
          <a:p>
            <a:pPr>
              <a:defRPr/>
            </a:pP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 </a:t>
            </a:r>
            <a:r>
              <a:rPr lang="en-US" altLang="zh-TW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binascii</a:t>
            </a:r>
            <a:endParaRPr lang="en-US" altLang="zh-TW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defRPr/>
            </a:pPr>
            <a:endParaRPr lang="en-US" altLang="zh-TW" dirty="0"/>
          </a:p>
          <a:p>
            <a:pPr>
              <a:defRPr/>
            </a:pPr>
            <a:r>
              <a:rPr lang="en-US" altLang="zh-TW" dirty="0"/>
              <a:t>a = ‘</a:t>
            </a:r>
            <a:r>
              <a:rPr lang="en-US" altLang="zh-TW" dirty="0" err="1"/>
              <a:t>HappyCTF</a:t>
            </a:r>
            <a:r>
              <a:rPr lang="en-US" altLang="zh-TW" dirty="0"/>
              <a:t>{Useful tools </a:t>
            </a:r>
            <a:r>
              <a:rPr lang="en-US" altLang="zh-TW" dirty="0" err="1"/>
              <a:t>binascii</a:t>
            </a:r>
            <a:r>
              <a:rPr lang="en-US" altLang="zh-TW" dirty="0"/>
              <a:t>}'</a:t>
            </a:r>
          </a:p>
          <a:p>
            <a:pPr>
              <a:defRPr/>
            </a:pPr>
            <a:r>
              <a:rPr lang="en-US" altLang="zh-TW" dirty="0"/>
              <a:t>b = binascii.b2a_hex(a)</a:t>
            </a:r>
          </a:p>
          <a:p>
            <a:pPr>
              <a:defRPr/>
            </a:pPr>
            <a:r>
              <a:rPr lang="en-US" altLang="zh-TW" dirty="0"/>
              <a:t>print b</a:t>
            </a:r>
          </a:p>
          <a:p>
            <a:pPr>
              <a:defRPr/>
            </a:pPr>
            <a:r>
              <a:rPr lang="en-US" altLang="zh-TW" dirty="0"/>
              <a:t>print binascii.a2b_hex(b)</a:t>
            </a:r>
          </a:p>
          <a:p>
            <a:pPr>
              <a:defRPr/>
            </a:pPr>
            <a:endParaRPr lang="en-US" altLang="zh-TW" dirty="0"/>
          </a:p>
          <a:p>
            <a:pPr>
              <a:defRPr/>
            </a:pPr>
            <a:r>
              <a:rPr lang="en-US" altLang="zh-TW" dirty="0"/>
              <a:t>c = </a:t>
            </a:r>
            <a:r>
              <a:rPr lang="en-US" altLang="zh-TW" dirty="0" err="1"/>
              <a:t>binascii.hexlify</a:t>
            </a:r>
            <a:r>
              <a:rPr lang="en-US" altLang="zh-TW" dirty="0"/>
              <a:t>(a)</a:t>
            </a:r>
          </a:p>
          <a:p>
            <a:pPr>
              <a:defRPr/>
            </a:pPr>
            <a:r>
              <a:rPr lang="en-US" altLang="zh-TW" dirty="0"/>
              <a:t>print c</a:t>
            </a:r>
          </a:p>
          <a:p>
            <a:pPr>
              <a:defRPr/>
            </a:pPr>
            <a:r>
              <a:rPr lang="en-US" altLang="zh-TW" dirty="0"/>
              <a:t>print </a:t>
            </a:r>
            <a:r>
              <a:rPr lang="en-US" altLang="zh-TW" dirty="0" err="1"/>
              <a:t>binascii.unhexlify</a:t>
            </a:r>
            <a:r>
              <a:rPr lang="en-US" altLang="zh-TW" dirty="0"/>
              <a:t>(c)</a:t>
            </a:r>
          </a:p>
          <a:p>
            <a:pPr>
              <a:defRPr/>
            </a:pP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60325"/>
            <a:ext cx="7772400" cy="6797675"/>
          </a:xfrm>
        </p:spPr>
      </p:pic>
      <p:sp>
        <p:nvSpPr>
          <p:cNvPr id="7" name="矩形 6"/>
          <p:cNvSpPr/>
          <p:nvPr/>
        </p:nvSpPr>
        <p:spPr>
          <a:xfrm>
            <a:off x="3114675" y="1219200"/>
            <a:ext cx="6046788" cy="7699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4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使用</a:t>
            </a:r>
            <a:r>
              <a:rPr lang="en-US" altLang="zh-TW" sz="4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</a:t>
            </a:r>
            <a:r>
              <a:rPr lang="zh-TW" altLang="en-US" sz="4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解編碼問題</a:t>
            </a:r>
          </a:p>
        </p:txBody>
      </p:sp>
      <p:sp>
        <p:nvSpPr>
          <p:cNvPr id="8" name="矩形 7"/>
          <p:cNvSpPr/>
          <p:nvPr/>
        </p:nvSpPr>
        <p:spPr>
          <a:xfrm>
            <a:off x="5307013" y="68263"/>
            <a:ext cx="3854450" cy="769937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Google </a:t>
            </a:r>
            <a:r>
              <a:rPr lang="en-US" altLang="zh-TW" sz="4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Colab</a:t>
            </a:r>
            <a:endParaRPr lang="zh-TW" altLang="en-US" sz="4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2400" y="215900"/>
            <a:ext cx="8326438" cy="630238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使用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解</a:t>
            </a:r>
            <a:r>
              <a:rPr lang="en-US" altLang="zh-TW" dirty="0" smtClean="0"/>
              <a:t>Base64</a:t>
            </a:r>
            <a:r>
              <a:rPr lang="zh-TW" altLang="en-US" dirty="0" smtClean="0"/>
              <a:t>編碼與解碼</a:t>
            </a:r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801688" y="2843213"/>
            <a:ext cx="7448550" cy="23177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lIns="68580" tIns="34290" rIns="68580" bIns="3429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lang="pt-BR" altLang="zh-TW" sz="2400" dirty="0"/>
              <a:t>import </a:t>
            </a:r>
            <a:r>
              <a:rPr lang="pt-BR" altLang="zh-TW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base64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pt-BR" altLang="zh-TW" sz="2400" dirty="0"/>
              <a:t>s = ‘</a:t>
            </a:r>
            <a:r>
              <a:rPr lang="en-US" altLang="zh-TW" sz="2400" dirty="0" err="1"/>
              <a:t>FunnyCTF</a:t>
            </a:r>
            <a:r>
              <a:rPr lang="en-US" altLang="zh-TW" sz="2400" dirty="0"/>
              <a:t>{BasE64 encoding is </a:t>
            </a:r>
            <a:r>
              <a:rPr lang="en-US" altLang="zh-TW" sz="2400" dirty="0" err="1"/>
              <a:t>fufufufun</a:t>
            </a:r>
            <a:r>
              <a:rPr lang="en-US" altLang="zh-TW" sz="2400" dirty="0"/>
              <a:t>!}</a:t>
            </a:r>
            <a:r>
              <a:rPr lang="pt-BR" altLang="zh-TW" sz="2400" dirty="0"/>
              <a:t>'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pt-BR" altLang="zh-TW" sz="2400" dirty="0"/>
              <a:t>a = base64.</a:t>
            </a:r>
            <a:r>
              <a:rPr lang="pt-BR" altLang="zh-TW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b64</a:t>
            </a:r>
            <a:r>
              <a:rPr lang="pt-BR" altLang="zh-TW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</a:t>
            </a:r>
            <a:r>
              <a:rPr lang="pt-BR" altLang="zh-TW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</a:t>
            </a:r>
            <a:r>
              <a:rPr lang="pt-BR" altLang="zh-TW" sz="2400" dirty="0"/>
              <a:t>(s)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pt-BR" altLang="zh-TW" sz="2400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pt-BR" altLang="zh-TW" sz="2400" dirty="0"/>
              <a:t>print base64.</a:t>
            </a:r>
            <a:r>
              <a:rPr lang="pt-BR" altLang="zh-TW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b64</a:t>
            </a:r>
            <a:r>
              <a:rPr lang="pt-BR" altLang="zh-TW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</a:t>
            </a:r>
            <a:r>
              <a:rPr lang="pt-BR" altLang="zh-TW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</a:t>
            </a:r>
            <a:r>
              <a:rPr lang="pt-BR" altLang="zh-TW" sz="2400" dirty="0"/>
              <a:t>(a)</a:t>
            </a:r>
            <a:endParaRPr lang="zh-TW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1793875" y="2490788"/>
            <a:ext cx="4032250" cy="369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善用</a:t>
            </a:r>
            <a:r>
              <a:rPr lang="en-US" altLang="zh-TW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</a:rPr>
              <a:t>《</a:t>
            </a:r>
            <a:r>
              <a:rPr lang="zh-TW" alt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</a:rPr>
              <a:t>標準函數庫</a:t>
            </a:r>
            <a:r>
              <a:rPr lang="en-US" altLang="zh-TW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</a:rPr>
              <a:t>》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的模組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內建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不用安裝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向下箭號 6"/>
          <p:cNvSpPr/>
          <p:nvPr/>
        </p:nvSpPr>
        <p:spPr>
          <a:xfrm>
            <a:off x="895350" y="2025650"/>
            <a:ext cx="658813" cy="81756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TW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載入</a:t>
            </a:r>
          </a:p>
        </p:txBody>
      </p:sp>
      <p:cxnSp>
        <p:nvCxnSpPr>
          <p:cNvPr id="9" name="直線單箭頭接點 8"/>
          <p:cNvCxnSpPr/>
          <p:nvPr/>
        </p:nvCxnSpPr>
        <p:spPr>
          <a:xfrm flipH="1">
            <a:off x="4022725" y="3887788"/>
            <a:ext cx="2390775" cy="4762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H="1">
            <a:off x="4287838" y="4732338"/>
            <a:ext cx="2390775" cy="635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6413500" y="3578225"/>
            <a:ext cx="877888" cy="508000"/>
          </a:xfrm>
          <a:prstGeom prst="rect">
            <a:avLst/>
          </a:prstGeom>
          <a:solidFill>
            <a:srgbClr val="7030A0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27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編碼</a:t>
            </a:r>
          </a:p>
        </p:txBody>
      </p:sp>
      <p:sp>
        <p:nvSpPr>
          <p:cNvPr id="15" name="矩形 14"/>
          <p:cNvSpPr/>
          <p:nvPr/>
        </p:nvSpPr>
        <p:spPr>
          <a:xfrm>
            <a:off x="6678613" y="4491038"/>
            <a:ext cx="876300" cy="508000"/>
          </a:xfrm>
          <a:prstGeom prst="rect">
            <a:avLst/>
          </a:prstGeom>
          <a:solidFill>
            <a:srgbClr val="7030A0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27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3875" y="1146175"/>
            <a:ext cx="8266113" cy="993775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zh-TW" sz="2800" dirty="0" smtClean="0"/>
              <a:t>https://github.com/ctfs/write-ups-2016/tree/master/angstromctf-2016/crypto/what-the-hex-15</a:t>
            </a:r>
            <a:endParaRPr lang="zh-TW" altLang="en-US" sz="2800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493" t="29693" r="9672" b="30280"/>
          <a:stretch/>
        </p:blipFill>
        <p:spPr>
          <a:xfrm>
            <a:off x="228600" y="2289175"/>
            <a:ext cx="8686800" cy="2819400"/>
          </a:xfrm>
        </p:spPr>
      </p:pic>
      <p:sp>
        <p:nvSpPr>
          <p:cNvPr id="63492" name="矩形 2"/>
          <p:cNvSpPr>
            <a:spLocks noChangeArrowheads="1"/>
          </p:cNvSpPr>
          <p:nvPr/>
        </p:nvSpPr>
        <p:spPr bwMode="auto">
          <a:xfrm>
            <a:off x="381000" y="5257800"/>
            <a:ext cx="78295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9pPr>
          </a:lstStyle>
          <a:p>
            <a:r>
              <a:rPr lang="en-US" altLang="zh-TW"/>
              <a:t>6236343a20615735305a584a755a58526659323975646d567963326c76626c3930623239736331397962324e72</a:t>
            </a:r>
            <a:endParaRPr lang="zh-TW" altLang="en-US"/>
          </a:p>
        </p:txBody>
      </p:sp>
      <p:sp>
        <p:nvSpPr>
          <p:cNvPr id="63493" name="矩形 3"/>
          <p:cNvSpPr>
            <a:spLocks noChangeArrowheads="1"/>
          </p:cNvSpPr>
          <p:nvPr/>
        </p:nvSpPr>
        <p:spPr bwMode="auto">
          <a:xfrm>
            <a:off x="533400" y="182563"/>
            <a:ext cx="64690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9pPr>
          </a:lstStyle>
          <a:p>
            <a:r>
              <a:rPr lang="en-US" altLang="zh-TW" sz="3600">
                <a:solidFill>
                  <a:srgbClr val="003192"/>
                </a:solidFill>
              </a:rPr>
              <a:t>CTF</a:t>
            </a:r>
            <a:r>
              <a:rPr lang="zh-TW" altLang="en-US" sz="3600">
                <a:solidFill>
                  <a:srgbClr val="003192"/>
                </a:solidFill>
              </a:rPr>
              <a:t>示範題</a:t>
            </a:r>
            <a:r>
              <a:rPr lang="en-US" altLang="zh-TW" sz="3600">
                <a:solidFill>
                  <a:srgbClr val="003192"/>
                </a:solidFill>
              </a:rPr>
              <a:t>:Base64</a:t>
            </a:r>
            <a:r>
              <a:rPr lang="zh-TW" altLang="en-US" sz="3600">
                <a:solidFill>
                  <a:srgbClr val="003192"/>
                </a:solidFill>
              </a:rPr>
              <a:t>編碼與解碼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solidFill>
                  <a:srgbClr val="003192"/>
                </a:solidFill>
              </a:rPr>
              <a:t>CTF</a:t>
            </a:r>
            <a:r>
              <a:rPr lang="zh-TW" altLang="en-US" dirty="0">
                <a:solidFill>
                  <a:srgbClr val="003192"/>
                </a:solidFill>
              </a:rPr>
              <a:t>示範題</a:t>
            </a:r>
            <a:r>
              <a:rPr lang="en-US" altLang="zh-TW" dirty="0">
                <a:solidFill>
                  <a:srgbClr val="003192"/>
                </a:solidFill>
              </a:rPr>
              <a:t>:Base64</a:t>
            </a:r>
            <a:r>
              <a:rPr lang="zh-TW" altLang="en-US" dirty="0">
                <a:solidFill>
                  <a:srgbClr val="003192"/>
                </a:solidFill>
              </a:rPr>
              <a:t>編碼與解碼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457200" y="3311525"/>
            <a:ext cx="8439150" cy="2052638"/>
          </a:xfrm>
        </p:spPr>
      </p:pic>
      <p:sp>
        <p:nvSpPr>
          <p:cNvPr id="64516" name="矩形 4"/>
          <p:cNvSpPr>
            <a:spLocks noChangeArrowheads="1"/>
          </p:cNvSpPr>
          <p:nvPr/>
        </p:nvSpPr>
        <p:spPr bwMode="auto">
          <a:xfrm>
            <a:off x="355600" y="912813"/>
            <a:ext cx="26527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9pPr>
          </a:lstStyle>
          <a:p>
            <a:r>
              <a:rPr lang="en-US" altLang="zh-TW" sz="2400"/>
              <a:t>Decode using hex</a:t>
            </a:r>
            <a:endParaRPr lang="zh-TW" altLang="en-US" sz="2400"/>
          </a:p>
        </p:txBody>
      </p:sp>
      <p:sp>
        <p:nvSpPr>
          <p:cNvPr id="64517" name="矩形 5"/>
          <p:cNvSpPr>
            <a:spLocks noChangeArrowheads="1"/>
          </p:cNvSpPr>
          <p:nvPr/>
        </p:nvSpPr>
        <p:spPr bwMode="auto">
          <a:xfrm>
            <a:off x="493713" y="1784350"/>
            <a:ext cx="2376487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9pPr>
          </a:lstStyle>
          <a:p>
            <a:r>
              <a:rPr lang="en-US" altLang="zh-TW" sz="2700"/>
              <a:t>import base64</a:t>
            </a:r>
          </a:p>
        </p:txBody>
      </p:sp>
      <p:sp>
        <p:nvSpPr>
          <p:cNvPr id="64518" name="矩形 6"/>
          <p:cNvSpPr>
            <a:spLocks noChangeArrowheads="1"/>
          </p:cNvSpPr>
          <p:nvPr/>
        </p:nvSpPr>
        <p:spPr bwMode="auto">
          <a:xfrm>
            <a:off x="468313" y="2379663"/>
            <a:ext cx="74866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9pPr>
          </a:lstStyle>
          <a:p>
            <a:r>
              <a:rPr lang="en-US" altLang="zh-TW"/>
              <a:t>‘6236343a20615735305a584a755a58526659323975646d567963326c76626c3930623239736331397962324e72’.decode(“hex”)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solidFill>
                  <a:srgbClr val="003192"/>
                </a:solidFill>
              </a:rPr>
              <a:t>CTF</a:t>
            </a:r>
            <a:r>
              <a:rPr lang="zh-TW" altLang="en-US" dirty="0">
                <a:solidFill>
                  <a:srgbClr val="003192"/>
                </a:solidFill>
              </a:rPr>
              <a:t>示範題</a:t>
            </a:r>
            <a:r>
              <a:rPr lang="en-US" altLang="zh-TW" dirty="0">
                <a:solidFill>
                  <a:srgbClr val="003192"/>
                </a:solidFill>
              </a:rPr>
              <a:t>:Base64</a:t>
            </a:r>
            <a:r>
              <a:rPr lang="zh-TW" altLang="en-US" dirty="0">
                <a:solidFill>
                  <a:srgbClr val="003192"/>
                </a:solidFill>
              </a:rPr>
              <a:t>編碼與</a:t>
            </a:r>
            <a:r>
              <a:rPr lang="zh-TW" altLang="en-US" dirty="0" smtClean="0">
                <a:solidFill>
                  <a:srgbClr val="003192"/>
                </a:solidFill>
              </a:rPr>
              <a:t>解碼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0847"/>
          <a:stretch/>
        </p:blipFill>
        <p:spPr>
          <a:xfrm>
            <a:off x="249238" y="1600200"/>
            <a:ext cx="8558212" cy="2335213"/>
          </a:xfrm>
        </p:spPr>
      </p:pic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368300" y="4419600"/>
          <a:ext cx="8318500" cy="1303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6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15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43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4446">
                <a:tc>
                  <a:txBody>
                    <a:bodyPr/>
                    <a:lstStyle/>
                    <a:p>
                      <a:r>
                        <a:rPr lang="en-US" altLang="zh-TW" sz="2400" dirty="0" smtClean="0">
                          <a:solidFill>
                            <a:srgbClr val="003192"/>
                          </a:solidFill>
                        </a:rPr>
                        <a:t>ASCII</a:t>
                      </a:r>
                    </a:p>
                  </a:txBody>
                  <a:tcPr marL="68586" marR="68586" marT="34298" marB="3429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 smtClean="0">
                          <a:solidFill>
                            <a:srgbClr val="003192"/>
                          </a:solidFill>
                        </a:rPr>
                        <a:t>十進位表達</a:t>
                      </a:r>
                    </a:p>
                  </a:txBody>
                  <a:tcPr marL="68586" marR="68586" marT="34298" marB="34298"/>
                </a:tc>
                <a:tc>
                  <a:txBody>
                    <a:bodyPr/>
                    <a:lstStyle/>
                    <a:p>
                      <a:r>
                        <a:rPr lang="zh-TW" altLang="en-US" sz="2400" dirty="0" smtClean="0">
                          <a:solidFill>
                            <a:srgbClr val="003192"/>
                          </a:solidFill>
                        </a:rPr>
                        <a:t>十六進位表達</a:t>
                      </a:r>
                      <a:endParaRPr lang="zh-TW" altLang="en-US" sz="2400" dirty="0">
                        <a:solidFill>
                          <a:srgbClr val="003192"/>
                        </a:solidFill>
                      </a:endParaRPr>
                    </a:p>
                  </a:txBody>
                  <a:tcPr marL="68586" marR="68586" marT="34298" marB="34298"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solidFill>
                          <a:srgbClr val="003192"/>
                        </a:solidFill>
                      </a:endParaRPr>
                    </a:p>
                  </a:txBody>
                  <a:tcPr marL="68586" marR="68586" marT="34298" marB="342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446"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b</a:t>
                      </a:r>
                      <a:endParaRPr lang="zh-TW" altLang="en-US" sz="2400" dirty="0"/>
                    </a:p>
                  </a:txBody>
                  <a:tcPr marL="68586" marR="68586" marT="34298" marB="34298"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98</a:t>
                      </a:r>
                      <a:endParaRPr lang="zh-TW" altLang="en-US" sz="2400" dirty="0"/>
                    </a:p>
                  </a:txBody>
                  <a:tcPr marL="68586" marR="68586" marT="34298" marB="34298"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62</a:t>
                      </a:r>
                      <a:endParaRPr lang="zh-TW" altLang="en-US" sz="2400" dirty="0"/>
                    </a:p>
                  </a:txBody>
                  <a:tcPr marL="68586" marR="68586" marT="34298" marB="34298"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6*16+2=98</a:t>
                      </a:r>
                      <a:endParaRPr lang="zh-TW" altLang="en-US" sz="2400" dirty="0"/>
                    </a:p>
                  </a:txBody>
                  <a:tcPr marL="68586" marR="68586" marT="34298" marB="3429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446"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6</a:t>
                      </a:r>
                      <a:endParaRPr lang="zh-TW" altLang="en-US" sz="2400" dirty="0"/>
                    </a:p>
                  </a:txBody>
                  <a:tcPr marL="68586" marR="68586" marT="34298" marB="34298"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54</a:t>
                      </a:r>
                      <a:endParaRPr lang="zh-TW" altLang="en-US" sz="2400" dirty="0"/>
                    </a:p>
                  </a:txBody>
                  <a:tcPr marL="68586" marR="68586" marT="34298" marB="34298"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36</a:t>
                      </a:r>
                      <a:endParaRPr lang="zh-TW" altLang="en-US" sz="2400" dirty="0"/>
                    </a:p>
                  </a:txBody>
                  <a:tcPr marL="68586" marR="68586" marT="34298" marB="34298"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3*16+6=54</a:t>
                      </a:r>
                      <a:endParaRPr lang="zh-TW" altLang="en-US" sz="2400" dirty="0"/>
                    </a:p>
                  </a:txBody>
                  <a:tcPr marL="68586" marR="68586" marT="34298" marB="3429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200" dirty="0"/>
              <a:t>BASE64</a:t>
            </a:r>
            <a:r>
              <a:rPr lang="zh-TW" altLang="en-US" sz="3200" dirty="0"/>
              <a:t>編碼</a:t>
            </a:r>
            <a:r>
              <a:rPr lang="en-US" altLang="zh-TW" sz="3200" dirty="0"/>
              <a:t>(encoding)</a:t>
            </a:r>
            <a:r>
              <a:rPr lang="zh-TW" altLang="en-US" sz="3200" dirty="0"/>
              <a:t>與解碼</a:t>
            </a:r>
            <a:r>
              <a:rPr lang="en-US" altLang="zh-TW" sz="3200" dirty="0"/>
              <a:t>(decoding)</a:t>
            </a:r>
            <a:endParaRPr lang="zh-TW" altLang="en-US" sz="3200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329" t="12455" r="51321" b="7317"/>
          <a:stretch/>
        </p:blipFill>
        <p:spPr>
          <a:xfrm>
            <a:off x="4800600" y="992188"/>
            <a:ext cx="4191000" cy="5302250"/>
          </a:xfrm>
        </p:spPr>
      </p:pic>
      <p:sp>
        <p:nvSpPr>
          <p:cNvPr id="48132" name="矩形 3"/>
          <p:cNvSpPr>
            <a:spLocks noChangeArrowheads="1"/>
          </p:cNvSpPr>
          <p:nvPr/>
        </p:nvSpPr>
        <p:spPr bwMode="auto">
          <a:xfrm>
            <a:off x="266700" y="1060450"/>
            <a:ext cx="3838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9pPr>
          </a:lstStyle>
          <a:p>
            <a:r>
              <a:rPr lang="en-US" altLang="zh-TW"/>
              <a:t>https://en.wikipedia.org/wiki/Base64</a:t>
            </a:r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66700" y="1576388"/>
            <a:ext cx="4205288" cy="397033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dirty="0"/>
              <a:t>Base64 is a group of similar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binary-to-text encoding schemes </a:t>
            </a:r>
            <a:r>
              <a:rPr lang="en-US" altLang="zh-TW" dirty="0"/>
              <a:t>that represent binary data in an ASCII string format by translating it into a radix-64 representation. </a:t>
            </a:r>
          </a:p>
          <a:p>
            <a:pPr>
              <a:defRPr/>
            </a:pPr>
            <a:endParaRPr lang="en-US" altLang="zh-TW" dirty="0"/>
          </a:p>
          <a:p>
            <a:pPr>
              <a:defRPr/>
            </a:pPr>
            <a:r>
              <a:rPr lang="en-US" altLang="zh-TW" dirty="0"/>
              <a:t>The term Base64 originates from a specific MIME content transfer encoding. </a:t>
            </a:r>
          </a:p>
          <a:p>
            <a:pPr>
              <a:defRPr/>
            </a:pPr>
            <a:endParaRPr lang="en-US" altLang="zh-TW" dirty="0"/>
          </a:p>
          <a:p>
            <a:pPr>
              <a:defRPr/>
            </a:pPr>
            <a:r>
              <a:rPr lang="en-US" altLang="zh-TW" dirty="0"/>
              <a:t>Each Base64 digit represents exactly 6 bits of data. Three 8-bit bytes (i.e., a total of 24 bits) can therefore be represented by four 6-bit Base64 digits.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66700" y="5668963"/>
            <a:ext cx="4572000" cy="646112"/>
          </a:xfrm>
          <a:prstGeom prst="rect">
            <a:avLst/>
          </a:prstGeom>
          <a:solidFill>
            <a:srgbClr val="FFFF00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MIME  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多用途網際網路郵件擴展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(Multipurpose Internet Mail Extensions)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0610"/>
          <a:stretch/>
        </p:blipFill>
        <p:spPr>
          <a:xfrm>
            <a:off x="315913" y="2387600"/>
            <a:ext cx="8393112" cy="228441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 smtClean="0"/>
              <a:t>請鼓勵學生自主學習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42950" y="1935163"/>
            <a:ext cx="1752600" cy="685800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altLang="zh-TW" dirty="0" smtClean="0"/>
              <a:t>Base 32</a:t>
            </a:r>
            <a:endParaRPr lang="zh-TW" altLang="en-US" dirty="0"/>
          </a:p>
        </p:txBody>
      </p:sp>
      <p:sp>
        <p:nvSpPr>
          <p:cNvPr id="67588" name="矩形 3"/>
          <p:cNvSpPr>
            <a:spLocks noChangeArrowheads="1"/>
          </p:cNvSpPr>
          <p:nvPr/>
        </p:nvSpPr>
        <p:spPr bwMode="auto">
          <a:xfrm>
            <a:off x="769938" y="3719513"/>
            <a:ext cx="1812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9pPr>
          </a:lstStyle>
          <a:p>
            <a:r>
              <a:rPr lang="en-US" altLang="zh-TW"/>
              <a:t>Base32 Encode</a:t>
            </a:r>
            <a:endParaRPr lang="zh-TW" altLang="en-US"/>
          </a:p>
        </p:txBody>
      </p:sp>
      <p:sp>
        <p:nvSpPr>
          <p:cNvPr id="67589" name="矩形 4"/>
          <p:cNvSpPr>
            <a:spLocks noChangeArrowheads="1"/>
          </p:cNvSpPr>
          <p:nvPr/>
        </p:nvSpPr>
        <p:spPr bwMode="auto">
          <a:xfrm>
            <a:off x="1143000" y="4064000"/>
            <a:ext cx="5638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9pPr>
          </a:lstStyle>
          <a:p>
            <a:r>
              <a:rPr lang="en-US" altLang="zh-TW" sz="1600"/>
              <a:t>https://emn178.github.io/online-tools/base32_encode.html</a:t>
            </a:r>
            <a:endParaRPr lang="zh-TW" altLang="en-US" sz="1600"/>
          </a:p>
        </p:txBody>
      </p:sp>
      <p:sp>
        <p:nvSpPr>
          <p:cNvPr id="67590" name="矩形 5"/>
          <p:cNvSpPr>
            <a:spLocks noChangeArrowheads="1"/>
          </p:cNvSpPr>
          <p:nvPr/>
        </p:nvSpPr>
        <p:spPr bwMode="auto">
          <a:xfrm>
            <a:off x="757238" y="5022850"/>
            <a:ext cx="1825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9pPr>
          </a:lstStyle>
          <a:p>
            <a:r>
              <a:rPr lang="en-US" altLang="zh-TW"/>
              <a:t>Base32 Decode</a:t>
            </a:r>
            <a:endParaRPr lang="zh-TW" altLang="en-US"/>
          </a:p>
        </p:txBody>
      </p:sp>
      <p:sp>
        <p:nvSpPr>
          <p:cNvPr id="67591" name="矩形 6"/>
          <p:cNvSpPr>
            <a:spLocks noChangeArrowheads="1"/>
          </p:cNvSpPr>
          <p:nvPr/>
        </p:nvSpPr>
        <p:spPr bwMode="auto">
          <a:xfrm>
            <a:off x="1143000" y="5337175"/>
            <a:ext cx="5334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9pPr>
          </a:lstStyle>
          <a:p>
            <a:r>
              <a:rPr lang="en-US" altLang="zh-TW" sz="1400"/>
              <a:t>https://emn178.github.io/online-tools/base32_decode.html</a:t>
            </a:r>
            <a:endParaRPr lang="zh-TW" altLang="en-US" sz="1400"/>
          </a:p>
        </p:txBody>
      </p:sp>
      <p:sp>
        <p:nvSpPr>
          <p:cNvPr id="67592" name="矩形 7"/>
          <p:cNvSpPr>
            <a:spLocks noChangeArrowheads="1"/>
          </p:cNvSpPr>
          <p:nvPr/>
        </p:nvSpPr>
        <p:spPr bwMode="auto">
          <a:xfrm>
            <a:off x="1143000" y="2566988"/>
            <a:ext cx="38401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9pPr>
          </a:lstStyle>
          <a:p>
            <a:r>
              <a:rPr lang="en-US" altLang="zh-TW"/>
              <a:t>https://en.wikipedia.org/wiki/Base32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 smtClean="0"/>
              <a:t>使用線上工具學習</a:t>
            </a:r>
            <a:r>
              <a:rPr lang="en-US" altLang="zh-TW" dirty="0" smtClean="0"/>
              <a:t>base 64</a:t>
            </a:r>
            <a:endParaRPr lang="zh-TW" altLang="en-US" dirty="0"/>
          </a:p>
        </p:txBody>
      </p:sp>
      <p:sp>
        <p:nvSpPr>
          <p:cNvPr id="49155" name="矩形 3"/>
          <p:cNvSpPr>
            <a:spLocks noChangeArrowheads="1"/>
          </p:cNvSpPr>
          <p:nvPr/>
        </p:nvSpPr>
        <p:spPr bwMode="auto">
          <a:xfrm>
            <a:off x="1524000" y="1447800"/>
            <a:ext cx="5969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9pPr>
          </a:lstStyle>
          <a:p>
            <a:r>
              <a:rPr lang="en-US" altLang="zh-TW" sz="3200"/>
              <a:t>Base64 encoder/decoder online</a:t>
            </a:r>
            <a:endParaRPr lang="zh-TW" altLang="en-US" sz="3200"/>
          </a:p>
        </p:txBody>
      </p:sp>
      <p:sp>
        <p:nvSpPr>
          <p:cNvPr id="49156" name="矩形 4"/>
          <p:cNvSpPr>
            <a:spLocks noChangeArrowheads="1"/>
          </p:cNvSpPr>
          <p:nvPr/>
        </p:nvSpPr>
        <p:spPr bwMode="auto">
          <a:xfrm>
            <a:off x="1530350" y="2133600"/>
            <a:ext cx="5791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9pPr>
          </a:lstStyle>
          <a:p>
            <a:r>
              <a:rPr lang="en-US" altLang="zh-TW"/>
              <a:t>http://www.utilities-online.info/base64/#.XA6ZX9szaUk</a:t>
            </a:r>
            <a:endParaRPr lang="zh-TW" altLang="en-US"/>
          </a:p>
        </p:txBody>
      </p:sp>
      <p:pic>
        <p:nvPicPr>
          <p:cNvPr id="49157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14"/>
          <a:stretch>
            <a:fillRect/>
          </a:stretch>
        </p:blipFill>
        <p:spPr bwMode="auto">
          <a:xfrm>
            <a:off x="828675" y="2641600"/>
            <a:ext cx="7359650" cy="360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200" dirty="0" smtClean="0"/>
              <a:t>BASE64</a:t>
            </a:r>
            <a:r>
              <a:rPr lang="zh-TW" altLang="en-US" sz="3200" dirty="0" smtClean="0"/>
              <a:t>編碼</a:t>
            </a:r>
            <a:r>
              <a:rPr lang="en-US" altLang="zh-TW" sz="3200" dirty="0"/>
              <a:t>(encoding)</a:t>
            </a:r>
            <a:r>
              <a:rPr lang="zh-TW" altLang="en-US" sz="3200" dirty="0"/>
              <a:t>與解碼</a:t>
            </a:r>
            <a:r>
              <a:rPr lang="en-US" altLang="zh-TW" sz="3200" dirty="0"/>
              <a:t>(decoding)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81013" y="1828800"/>
            <a:ext cx="8229600" cy="3124200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</a:t>
            </a:r>
            <a:r>
              <a:rPr lang="en-US" altLang="zh-TW" dirty="0"/>
              <a:t> is distinguished, not only by his reason, but by this singular passion from other animals, which is a lust of the mind, that by a perseverance of delight in the continued and indefatigable generation of knowledge, exceeds the short vehemence of any carnal pleasure.</a:t>
            </a:r>
            <a:endParaRPr lang="zh-TW" altLang="en-US" dirty="0"/>
          </a:p>
        </p:txBody>
      </p:sp>
      <p:sp>
        <p:nvSpPr>
          <p:cNvPr id="50180" name="矩形 4"/>
          <p:cNvSpPr>
            <a:spLocks noChangeArrowheads="1"/>
          </p:cNvSpPr>
          <p:nvPr/>
        </p:nvSpPr>
        <p:spPr bwMode="auto">
          <a:xfrm>
            <a:off x="5029200" y="5808663"/>
            <a:ext cx="3403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9pPr>
          </a:lstStyle>
          <a:p>
            <a:r>
              <a:rPr lang="en-US" altLang="zh-TW"/>
              <a:t>https://www.base64decode.org/</a:t>
            </a:r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57200" y="1219200"/>
            <a:ext cx="2800350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托馬斯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·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霍布斯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《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利維坦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》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2800" dirty="0"/>
              <a:t>BASE64</a:t>
            </a:r>
            <a:r>
              <a:rPr lang="zh-TW" altLang="en-US" sz="2800" dirty="0"/>
              <a:t>編碼</a:t>
            </a:r>
            <a:r>
              <a:rPr lang="en-US" altLang="zh-TW" sz="2800" dirty="0"/>
              <a:t>(encoding)</a:t>
            </a:r>
            <a:r>
              <a:rPr lang="zh-TW" altLang="en-US" sz="2800" dirty="0"/>
              <a:t>與解碼</a:t>
            </a:r>
            <a:r>
              <a:rPr lang="en-US" altLang="zh-TW" sz="2800" dirty="0"/>
              <a:t>(decoding)</a:t>
            </a:r>
            <a:endParaRPr lang="zh-TW" altLang="en-US" sz="2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838" y="1600200"/>
            <a:ext cx="8229600" cy="2362200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altLang="zh-TW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TWFu</a:t>
            </a:r>
            <a:r>
              <a:rPr lang="en-US" altLang="zh-TW" sz="2000" dirty="0" smtClean="0"/>
              <a:t>IGlzIGRpc3Rpbmd1aXNoZWQsIG5vdCBvbmx5IGJ5IGhpcyByZWFzb24sIGJ1dCBieSB0aGlzIHNpbmd1bGFyIHBhc3Npb24gZnJvbSBvdGhlciBhbmltYWxzLCB3aGljaCBpcyBhIGx1c3Qgb2YgdGhlIG1pbmQsIHRoYXQgYnkgYSBwZXJzZXZlcmFuY2Ugb2YgZGVsaWdodCBpbiB0aGUgY29udGlu</a:t>
            </a:r>
            <a:endParaRPr lang="en-US" altLang="zh-TW" sz="2000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TW" sz="2000" dirty="0" smtClean="0"/>
              <a:t>dWVkIGFuZCBpbmRlZmF0aWdhYmxlIGdlbmVyYXRpb24gb2Yga25vd2xlZGdlLCBleGNlZWRzIHRoZSBzaG9ydCB2ZWhlbWVuY2Ugb2YgYW55IGNhcm5hbCBwbGVhc3VyZS4</a:t>
            </a:r>
            <a:r>
              <a:rPr lang="en-US" altLang="zh-TW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endParaRPr lang="zh-TW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2800" dirty="0"/>
              <a:t>BASE64</a:t>
            </a:r>
            <a:r>
              <a:rPr lang="zh-TW" altLang="en-US" sz="2800" dirty="0"/>
              <a:t>編碼</a:t>
            </a:r>
            <a:r>
              <a:rPr lang="en-US" altLang="zh-TW" sz="2800" dirty="0"/>
              <a:t>(encoding)</a:t>
            </a:r>
            <a:r>
              <a:rPr lang="zh-TW" altLang="en-US" sz="2800" dirty="0"/>
              <a:t>與解碼</a:t>
            </a:r>
            <a:r>
              <a:rPr lang="en-US" altLang="zh-TW" sz="2800" dirty="0"/>
              <a:t>(decoding</a:t>
            </a:r>
            <a:r>
              <a:rPr lang="en-US" altLang="zh-TW" sz="2800" dirty="0" smtClean="0"/>
              <a:t>):</a:t>
            </a:r>
            <a:r>
              <a:rPr lang="zh-TW" altLang="en-US" sz="2800" dirty="0" smtClean="0"/>
              <a:t>範例說明</a:t>
            </a:r>
            <a:endParaRPr lang="zh-TW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914400" y="2743200"/>
            <a:ext cx="7724775" cy="9239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完成</a:t>
            </a:r>
            <a:r>
              <a:rPr lang="en-US" altLang="zh-TW" sz="5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</a:t>
            </a:r>
            <a:r>
              <a:rPr lang="zh-TW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</a:t>
            </a:r>
            <a:r>
              <a:rPr lang="en-US" altLang="zh-TW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BASE64</a:t>
            </a:r>
            <a:r>
              <a:rPr lang="zh-TW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編碼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2800" dirty="0"/>
              <a:t>BASE64</a:t>
            </a:r>
            <a:r>
              <a:rPr lang="zh-TW" altLang="en-US" sz="2800" dirty="0"/>
              <a:t>編碼</a:t>
            </a:r>
            <a:r>
              <a:rPr lang="en-US" altLang="zh-TW" sz="2800" dirty="0"/>
              <a:t>(encoding)</a:t>
            </a:r>
            <a:r>
              <a:rPr lang="zh-TW" altLang="en-US" sz="2800" dirty="0"/>
              <a:t>與解碼</a:t>
            </a:r>
            <a:r>
              <a:rPr lang="en-US" altLang="zh-TW" sz="2800" dirty="0"/>
              <a:t>(decoding</a:t>
            </a:r>
            <a:r>
              <a:rPr lang="en-US" altLang="zh-TW" sz="2800" dirty="0" smtClean="0"/>
              <a:t>):</a:t>
            </a:r>
            <a:r>
              <a:rPr lang="zh-TW" altLang="en-US" sz="2800" dirty="0" smtClean="0"/>
              <a:t>範例說明</a:t>
            </a:r>
            <a:endParaRPr lang="zh-TW" altLang="en-US" sz="28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514600"/>
            <a:ext cx="8229600" cy="2295525"/>
          </a:xfrm>
        </p:spPr>
      </p:pic>
      <p:sp>
        <p:nvSpPr>
          <p:cNvPr id="5" name="矩形 4"/>
          <p:cNvSpPr/>
          <p:nvPr/>
        </p:nvSpPr>
        <p:spPr>
          <a:xfrm>
            <a:off x="492125" y="1262063"/>
            <a:ext cx="5768975" cy="7080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TW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完成</a:t>
            </a:r>
            <a:r>
              <a:rPr lang="en-US" altLang="zh-TW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</a:t>
            </a:r>
            <a:r>
              <a:rPr lang="zh-TW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</a:t>
            </a:r>
            <a:r>
              <a:rPr lang="en-US" altLang="zh-TW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BASE64</a:t>
            </a:r>
            <a:r>
              <a:rPr lang="zh-TW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編碼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610600" cy="563562"/>
          </a:xfrm>
        </p:spPr>
        <p:txBody>
          <a:bodyPr/>
          <a:lstStyle/>
          <a:p>
            <a:pPr>
              <a:defRPr/>
            </a:pPr>
            <a:r>
              <a:rPr lang="en-US" altLang="zh-TW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</a:t>
            </a:r>
            <a:r>
              <a:rPr lang="zh-TW" altLang="en-US" dirty="0" smtClean="0"/>
              <a:t>的</a:t>
            </a:r>
            <a:r>
              <a:rPr lang="en-US" altLang="zh-TW" dirty="0" smtClean="0"/>
              <a:t>Base64</a:t>
            </a:r>
            <a:r>
              <a:rPr lang="zh-TW" altLang="en-US" dirty="0" smtClean="0"/>
              <a:t>編碼</a:t>
            </a:r>
            <a:r>
              <a:rPr lang="en-US" altLang="zh-TW" dirty="0" smtClean="0"/>
              <a:t>::</a:t>
            </a:r>
            <a:endParaRPr lang="zh-TW" altLang="en-US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4275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02" t="29494" r="16719" b="57001"/>
          <a:stretch>
            <a:fillRect/>
          </a:stretch>
        </p:blipFill>
        <p:spPr bwMode="auto">
          <a:xfrm>
            <a:off x="336550" y="1371600"/>
            <a:ext cx="835025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內容版面配置區 5"/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tretch>
            <a:fillRect/>
          </a:stretch>
        </p:blipFill>
        <p:spPr>
          <a:xfrm>
            <a:off x="3886200" y="2362200"/>
            <a:ext cx="4876800" cy="43481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</a:t>
            </a:r>
            <a:r>
              <a:rPr lang="zh-TW" altLang="en-US" dirty="0" smtClean="0"/>
              <a:t>的</a:t>
            </a:r>
            <a:r>
              <a:rPr lang="en-US" altLang="zh-TW" dirty="0" smtClean="0"/>
              <a:t>Base64</a:t>
            </a:r>
            <a:r>
              <a:rPr lang="zh-TW" altLang="en-US" dirty="0" smtClean="0"/>
              <a:t>編碼</a:t>
            </a:r>
            <a:r>
              <a:rPr lang="en-US" altLang="zh-TW" dirty="0" smtClean="0"/>
              <a:t>::</a:t>
            </a:r>
            <a:endParaRPr lang="zh-TW" altLang="en-US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1309"/>
          <a:stretch/>
        </p:blipFill>
        <p:spPr>
          <a:xfrm>
            <a:off x="457200" y="914400"/>
            <a:ext cx="7886700" cy="1674813"/>
          </a:xfrm>
        </p:spPr>
      </p:pic>
      <p:pic>
        <p:nvPicPr>
          <p:cNvPr id="5" name="內容版面配置區 4"/>
          <p:cNvPicPr>
            <a:picLocks noChangeAspect="1"/>
          </p:cNvPicPr>
          <p:nvPr/>
        </p:nvPicPr>
        <p:blipFill rotWithShape="1">
          <a:blip r:embed="rId3"/>
          <a:srcRect l="14329" t="12455" r="51321" b="7317"/>
          <a:stretch/>
        </p:blipFill>
        <p:spPr bwMode="auto">
          <a:xfrm>
            <a:off x="4367213" y="990600"/>
            <a:ext cx="4191000" cy="530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 1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4735</TotalTime>
  <Words>702</Words>
  <Application>Microsoft Office PowerPoint</Application>
  <PresentationFormat>如螢幕大小 (4:3)</PresentationFormat>
  <Paragraphs>107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32" baseType="lpstr">
      <vt:lpstr>Adobe Gothic Std B</vt:lpstr>
      <vt:lpstr>Yu Gothic</vt:lpstr>
      <vt:lpstr>華康康楷體W5(P)</vt:lpstr>
      <vt:lpstr>微軟正黑體</vt:lpstr>
      <vt:lpstr>新細明體</vt:lpstr>
      <vt:lpstr>標楷體</vt:lpstr>
      <vt:lpstr>Arial</vt:lpstr>
      <vt:lpstr>Playbill</vt:lpstr>
      <vt:lpstr>Times New Roman</vt:lpstr>
      <vt:lpstr>Wingdings</vt:lpstr>
      <vt:lpstr>Modèle par défaut</vt:lpstr>
      <vt:lpstr>BASE64編碼與解碼</vt:lpstr>
      <vt:lpstr>BASE64編碼(encoding)與解碼(decoding)</vt:lpstr>
      <vt:lpstr>使用線上工具學習base 64</vt:lpstr>
      <vt:lpstr>BASE64編碼(encoding)與解碼(decoding)</vt:lpstr>
      <vt:lpstr>BASE64編碼(encoding)與解碼(decoding)</vt:lpstr>
      <vt:lpstr>BASE64編碼(encoding)與解碼(decoding):範例說明</vt:lpstr>
      <vt:lpstr>BASE64編碼(encoding)與解碼(decoding):範例說明</vt:lpstr>
      <vt:lpstr>Man的Base64編碼::</vt:lpstr>
      <vt:lpstr>Man的Base64編碼::</vt:lpstr>
      <vt:lpstr>Man的Base64編碼::</vt:lpstr>
      <vt:lpstr>PowerPoint 簡報</vt:lpstr>
      <vt:lpstr>PowerPoint 簡報</vt:lpstr>
      <vt:lpstr>課程模組單元:編碼與解碼[學習地圖]</vt:lpstr>
      <vt:lpstr>PowerPoint 簡報</vt:lpstr>
      <vt:lpstr>PowerPoint 簡報</vt:lpstr>
      <vt:lpstr>使用python解Base64編碼與解碼</vt:lpstr>
      <vt:lpstr>https://github.com/ctfs/write-ups-2016/tree/master/angstromctf-2016/crypto/what-the-hex-15</vt:lpstr>
      <vt:lpstr>CTF示範題:Base64編碼與解碼</vt:lpstr>
      <vt:lpstr>CTF示範題:Base64編碼與解碼</vt:lpstr>
      <vt:lpstr>PowerPoint 簡報</vt:lpstr>
      <vt:lpstr>請鼓勵學生自主學習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www.powerpointstyles.com</dc:creator>
  <cp:lastModifiedBy>KSU</cp:lastModifiedBy>
  <cp:revision>215</cp:revision>
  <cp:lastPrinted>1601-01-01T00:00:00Z</cp:lastPrinted>
  <dcterms:created xsi:type="dcterms:W3CDTF">1601-01-01T00:00:00Z</dcterms:created>
  <dcterms:modified xsi:type="dcterms:W3CDTF">2019-08-14T01:02:01Z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