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6" r:id="rId2"/>
    <p:sldId id="338" r:id="rId3"/>
    <p:sldId id="327" r:id="rId4"/>
    <p:sldId id="332" r:id="rId5"/>
    <p:sldId id="351" r:id="rId6"/>
    <p:sldId id="353" r:id="rId7"/>
    <p:sldId id="354" r:id="rId8"/>
    <p:sldId id="355" r:id="rId9"/>
    <p:sldId id="357" r:id="rId10"/>
    <p:sldId id="358" r:id="rId11"/>
    <p:sldId id="352" r:id="rId12"/>
    <p:sldId id="361" r:id="rId13"/>
    <p:sldId id="356" r:id="rId14"/>
    <p:sldId id="378" r:id="rId15"/>
    <p:sldId id="377" r:id="rId16"/>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itchFamily="34" charset="0"/>
        <a:ea typeface="標楷體" pitchFamily="65" charset="-120"/>
        <a:cs typeface="+mn-cs"/>
      </a:defRPr>
    </a:lvl1pPr>
    <a:lvl2pPr marL="457200" algn="l" rtl="0" eaLnBrk="0" fontAlgn="base" hangingPunct="0">
      <a:spcBef>
        <a:spcPct val="0"/>
      </a:spcBef>
      <a:spcAft>
        <a:spcPct val="0"/>
      </a:spcAft>
      <a:defRPr kern="1200">
        <a:solidFill>
          <a:schemeClr val="tx1"/>
        </a:solidFill>
        <a:latin typeface="Arial" pitchFamily="34" charset="0"/>
        <a:ea typeface="標楷體" pitchFamily="65" charset="-120"/>
        <a:cs typeface="+mn-cs"/>
      </a:defRPr>
    </a:lvl2pPr>
    <a:lvl3pPr marL="914400" algn="l" rtl="0" eaLnBrk="0" fontAlgn="base" hangingPunct="0">
      <a:spcBef>
        <a:spcPct val="0"/>
      </a:spcBef>
      <a:spcAft>
        <a:spcPct val="0"/>
      </a:spcAft>
      <a:defRPr kern="1200">
        <a:solidFill>
          <a:schemeClr val="tx1"/>
        </a:solidFill>
        <a:latin typeface="Arial" pitchFamily="34" charset="0"/>
        <a:ea typeface="標楷體" pitchFamily="65" charset="-120"/>
        <a:cs typeface="+mn-cs"/>
      </a:defRPr>
    </a:lvl3pPr>
    <a:lvl4pPr marL="1371600" algn="l" rtl="0" eaLnBrk="0" fontAlgn="base" hangingPunct="0">
      <a:spcBef>
        <a:spcPct val="0"/>
      </a:spcBef>
      <a:spcAft>
        <a:spcPct val="0"/>
      </a:spcAft>
      <a:defRPr kern="1200">
        <a:solidFill>
          <a:schemeClr val="tx1"/>
        </a:solidFill>
        <a:latin typeface="Arial" pitchFamily="34" charset="0"/>
        <a:ea typeface="標楷體" pitchFamily="65" charset="-120"/>
        <a:cs typeface="+mn-cs"/>
      </a:defRPr>
    </a:lvl4pPr>
    <a:lvl5pPr marL="1828800" algn="l" rtl="0" eaLnBrk="0" fontAlgn="base" hangingPunct="0">
      <a:spcBef>
        <a:spcPct val="0"/>
      </a:spcBef>
      <a:spcAft>
        <a:spcPct val="0"/>
      </a:spcAft>
      <a:defRPr kern="1200">
        <a:solidFill>
          <a:schemeClr val="tx1"/>
        </a:solidFill>
        <a:latin typeface="Arial" pitchFamily="34" charset="0"/>
        <a:ea typeface="標楷體" pitchFamily="65" charset="-120"/>
        <a:cs typeface="+mn-cs"/>
      </a:defRPr>
    </a:lvl5pPr>
    <a:lvl6pPr marL="2286000" algn="l" defTabSz="914400" rtl="0" eaLnBrk="1" latinLnBrk="0" hangingPunct="1">
      <a:defRPr kern="1200">
        <a:solidFill>
          <a:schemeClr val="tx1"/>
        </a:solidFill>
        <a:latin typeface="Arial" pitchFamily="34" charset="0"/>
        <a:ea typeface="標楷體" pitchFamily="65" charset="-120"/>
        <a:cs typeface="+mn-cs"/>
      </a:defRPr>
    </a:lvl6pPr>
    <a:lvl7pPr marL="2743200" algn="l" defTabSz="914400" rtl="0" eaLnBrk="1" latinLnBrk="0" hangingPunct="1">
      <a:defRPr kern="1200">
        <a:solidFill>
          <a:schemeClr val="tx1"/>
        </a:solidFill>
        <a:latin typeface="Arial" pitchFamily="34" charset="0"/>
        <a:ea typeface="標楷體" pitchFamily="65" charset="-120"/>
        <a:cs typeface="+mn-cs"/>
      </a:defRPr>
    </a:lvl7pPr>
    <a:lvl8pPr marL="3200400" algn="l" defTabSz="914400" rtl="0" eaLnBrk="1" latinLnBrk="0" hangingPunct="1">
      <a:defRPr kern="1200">
        <a:solidFill>
          <a:schemeClr val="tx1"/>
        </a:solidFill>
        <a:latin typeface="Arial" pitchFamily="34" charset="0"/>
        <a:ea typeface="標楷體" pitchFamily="65" charset="-120"/>
        <a:cs typeface="+mn-cs"/>
      </a:defRPr>
    </a:lvl8pPr>
    <a:lvl9pPr marL="3657600" algn="l" defTabSz="914400" rtl="0" eaLnBrk="1" latinLnBrk="0" hangingPunct="1">
      <a:defRPr kern="1200">
        <a:solidFill>
          <a:schemeClr val="tx1"/>
        </a:solidFill>
        <a:latin typeface="Arial" pitchFamily="34"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2"/>
    <a:srgbClr val="0066CC"/>
    <a:srgbClr val="42679B"/>
    <a:srgbClr val="0099CC"/>
    <a:srgbClr val="3366FF"/>
    <a:srgbClr val="9999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6313" autoAdjust="0"/>
  </p:normalViewPr>
  <p:slideViewPr>
    <p:cSldViewPr>
      <p:cViewPr varScale="1">
        <p:scale>
          <a:sx n="64" d="100"/>
          <a:sy n="64" d="100"/>
        </p:scale>
        <p:origin x="1340" y="5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標楷體" charset="-120"/>
              </a:defRPr>
            </a:lvl1pPr>
          </a:lstStyle>
          <a:p>
            <a:pPr>
              <a:defRPr/>
            </a:pPr>
            <a:endParaRPr lang="ja-JP" altLang="en-US"/>
          </a:p>
        </p:txBody>
      </p:sp>
      <p:sp>
        <p:nvSpPr>
          <p:cNvPr id="3" name="日付プレースホルダー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標楷體" charset="-120"/>
              </a:defRPr>
            </a:lvl1pPr>
          </a:lstStyle>
          <a:p>
            <a:pPr>
              <a:defRPr/>
            </a:pPr>
            <a:fld id="{6F94FD2A-AAD2-49D4-B444-1AB52047CD05}" type="datetimeFigureOut">
              <a:rPr lang="ja-JP" altLang="en-US"/>
              <a:pPr>
                <a:defRPr/>
              </a:pPr>
              <a:t>2019/8/12</a:t>
            </a:fld>
            <a:endParaRPr lang="ja-JP" altLang="en-US"/>
          </a:p>
        </p:txBody>
      </p:sp>
      <p:sp>
        <p:nvSpPr>
          <p:cNvPr id="4" name="フッター プレースホルダー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標楷體" charset="-120"/>
              </a:defRPr>
            </a:lvl1pPr>
          </a:lstStyle>
          <a:p>
            <a:pPr>
              <a:defRPr/>
            </a:pPr>
            <a:endParaRPr lang="ja-JP" altLang="en-US"/>
          </a:p>
        </p:txBody>
      </p:sp>
      <p:sp>
        <p:nvSpPr>
          <p:cNvPr id="5" name="スライド番号プレースホルダー 4">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1223085F-29B3-4A80-B209-F1E6B23C550D}" type="slidenum">
              <a:rPr lang="ja-JP" altLang="en-US"/>
              <a:pPr/>
              <a:t>‹#›</a:t>
            </a:fld>
            <a:endParaRPr lang="ja-JP" altLang="en-US"/>
          </a:p>
        </p:txBody>
      </p:sp>
    </p:spTree>
    <p:extLst>
      <p:ext uri="{BB962C8B-B14F-4D97-AF65-F5344CB8AC3E}">
        <p14:creationId xmlns:p14="http://schemas.microsoft.com/office/powerpoint/2010/main" val="220578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標楷體" charset="-120"/>
              </a:defRPr>
            </a:lvl1pPr>
          </a:lstStyle>
          <a:p>
            <a:pPr>
              <a:defRPr/>
            </a:pPr>
            <a:endParaRPr lang="ja-JP" altLang="en-US"/>
          </a:p>
        </p:txBody>
      </p:sp>
      <p:sp>
        <p:nvSpPr>
          <p:cNvPr id="3" name="日付プレースホルダー 2">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標楷體" charset="-120"/>
              </a:defRPr>
            </a:lvl1pPr>
          </a:lstStyle>
          <a:p>
            <a:pPr>
              <a:defRPr/>
            </a:pPr>
            <a:fld id="{3CA12497-72D1-45BB-9B99-4E6C9B97C164}" type="datetimeFigureOut">
              <a:rPr lang="ja-JP" altLang="en-US"/>
              <a:pPr>
                <a:defRPr/>
              </a:pPr>
              <a:t>2019/8/12</a:t>
            </a:fld>
            <a:endParaRPr lang="ja-JP" altLang="en-US"/>
          </a:p>
        </p:txBody>
      </p:sp>
      <p:sp>
        <p:nvSpPr>
          <p:cNvPr id="4" name="スライド イメージ プレースホルダー 3">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標楷體" charset="-120"/>
              </a:defRPr>
            </a:lvl1pPr>
          </a:lstStyle>
          <a:p>
            <a:pPr>
              <a:defRPr/>
            </a:pPr>
            <a:endParaRPr lang="ja-JP" altLang="en-US"/>
          </a:p>
        </p:txBody>
      </p:sp>
      <p:sp>
        <p:nvSpPr>
          <p:cNvPr id="7" name="スライド番号プレースホルダー 6">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01068040-F735-431B-9893-2D1BF3D08D68}" type="slidenum">
              <a:rPr lang="ja-JP" altLang="en-US"/>
              <a:pPr/>
              <a:t>‹#›</a:t>
            </a:fld>
            <a:endParaRPr lang="ja-JP" altLang="en-US"/>
          </a:p>
        </p:txBody>
      </p:sp>
    </p:spTree>
    <p:extLst>
      <p:ext uri="{BB962C8B-B14F-4D97-AF65-F5344CB8AC3E}">
        <p14:creationId xmlns:p14="http://schemas.microsoft.com/office/powerpoint/2010/main" val="812753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t="8026"/>
          <a:stretch>
            <a:fillRect/>
          </a:stretch>
        </p:blipFill>
        <p:spPr bwMode="auto">
          <a:xfrm>
            <a:off x="1941513" y="1609725"/>
            <a:ext cx="7202487"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381000" y="2130425"/>
            <a:ext cx="8077200" cy="1470025"/>
          </a:xfrm>
        </p:spPr>
        <p:txBody>
          <a:bodyPr/>
          <a:lstStyle>
            <a:lvl1pPr>
              <a:defRPr sz="5000" b="1">
                <a:solidFill>
                  <a:srgbClr val="C00000"/>
                </a:solidFill>
                <a:effectLst>
                  <a:outerShdw blurRad="38100" dist="38100" dir="2700000" algn="tl">
                    <a:srgbClr val="000000">
                      <a:alpha val="43137"/>
                    </a:srgbClr>
                  </a:outerShdw>
                </a:effectLst>
              </a:defRPr>
            </a:lvl1pPr>
          </a:lstStyle>
          <a:p>
            <a:r>
              <a:rPr lang="zh-TW" altLang="en-US" dirty="0"/>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sz="3600" b="1">
                <a:solidFill>
                  <a:schemeClr val="accent1">
                    <a:lumMod val="25000"/>
                  </a:schemeClr>
                </a:solidFill>
                <a:effectLst>
                  <a:outerShdw blurRad="38100" dist="38100" dir="2700000" algn="tl">
                    <a:srgbClr val="000000">
                      <a:alpha val="43137"/>
                    </a:srgbClr>
                  </a:outerShdw>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a:t>按一下以編輯母片副標題樣式</a:t>
            </a:r>
          </a:p>
        </p:txBody>
      </p:sp>
    </p:spTree>
    <p:extLst>
      <p:ext uri="{BB962C8B-B14F-4D97-AF65-F5344CB8AC3E}">
        <p14:creationId xmlns:p14="http://schemas.microsoft.com/office/powerpoint/2010/main" val="368223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solidFill>
                  <a:srgbClr val="002060"/>
                </a:solidFill>
              </a:defRPr>
            </a:lvl1pPr>
          </a:lstStyle>
          <a:p>
            <a:r>
              <a:rPr lang="zh-TW" altLang="en-US" dirty="0"/>
              <a:t>按一下以編輯母片標題樣式</a:t>
            </a:r>
          </a:p>
        </p:txBody>
      </p:sp>
      <p:sp>
        <p:nvSpPr>
          <p:cNvPr id="3" name="內容版面配置區 2"/>
          <p:cNvSpPr>
            <a:spLocks noGrp="1"/>
          </p:cNvSpPr>
          <p:nvPr>
            <p:ph idx="1"/>
          </p:nvPr>
        </p:nvSpPr>
        <p:spPr/>
        <p:txBody>
          <a:bodyPr/>
          <a:lstStyle>
            <a:lvl1pPr marL="342900" indent="-342900">
              <a:buFont typeface="Wingdings" panose="05000000000000000000" pitchFamily="2" charset="2"/>
              <a:buChar char="p"/>
              <a:defRPr>
                <a:latin typeface="+mn-lt"/>
                <a:ea typeface="+mn-ea"/>
              </a:defRPr>
            </a:lvl1pPr>
            <a:lvl2pPr marL="742950" indent="-285750">
              <a:buFont typeface="Wingdings" panose="05000000000000000000" pitchFamily="2" charset="2"/>
              <a:buChar char="Ø"/>
              <a:defRPr>
                <a:latin typeface="+mn-lt"/>
                <a:ea typeface="+mn-ea"/>
              </a:defRPr>
            </a:lvl2pPr>
            <a:lvl3pPr marL="1143000" indent="-228600">
              <a:buFont typeface="Wingdings" panose="05000000000000000000" pitchFamily="2" charset="2"/>
              <a:buChar char="ü"/>
              <a:defRPr>
                <a:latin typeface="+mn-lt"/>
                <a:ea typeface="+mn-ea"/>
              </a:defRPr>
            </a:lvl3pPr>
            <a:lvl4pPr>
              <a:defRPr>
                <a:latin typeface="+mn-lt"/>
                <a:ea typeface="+mn-ea"/>
              </a:defRPr>
            </a:lvl4pPr>
            <a:lvl5pPr>
              <a:defRPr>
                <a:latin typeface="+mn-lt"/>
                <a:ea typeface="+mn-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73527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zh-TW" altLang="en-US" dirty="0"/>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00559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solidFill>
                  <a:srgbClr val="002060"/>
                </a:solidFill>
              </a:defRPr>
            </a:lvl1pPr>
          </a:lstStyle>
          <a:p>
            <a:r>
              <a:rPr lang="zh-TW" altLang="en-US" dirty="0"/>
              <a:t>按一下以編輯母片標題樣式</a:t>
            </a:r>
          </a:p>
        </p:txBody>
      </p:sp>
      <p:sp>
        <p:nvSpPr>
          <p:cNvPr id="3" name="內容版面配置區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2286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solidFill>
                  <a:srgbClr val="002060"/>
                </a:solidFill>
              </a:defRPr>
            </a:lvl1pPr>
          </a:lstStyle>
          <a:p>
            <a:r>
              <a:rPr lang="zh-TW" altLang="en-US" dirty="0"/>
              <a:t>按一下以編輯母片標題樣式</a:t>
            </a:r>
          </a:p>
        </p:txBody>
      </p:sp>
    </p:spTree>
    <p:extLst>
      <p:ext uri="{BB962C8B-B14F-4D97-AF65-F5344CB8AC3E}">
        <p14:creationId xmlns:p14="http://schemas.microsoft.com/office/powerpoint/2010/main" val="23748193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324600"/>
            <a:ext cx="873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p:cNvPr>
          <p:cNvSpPr>
            <a:spLocks noGrp="1" noChangeArrowheads="1"/>
          </p:cNvSpPr>
          <p:nvPr>
            <p:ph type="title"/>
          </p:nvPr>
        </p:nvSpPr>
        <p:spPr bwMode="auto">
          <a:xfrm>
            <a:off x="457200" y="274638"/>
            <a:ext cx="8229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fr-FR" altLang="zh-TW"/>
              <a:t>Cliquez pour modifier le style du titre</a:t>
            </a:r>
          </a:p>
        </p:txBody>
      </p:sp>
      <p:sp>
        <p:nvSpPr>
          <p:cNvPr id="1028" name="Rectangle 3">
            <a:extLst/>
          </p:cNvPr>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fr-FR" altLang="zh-TW"/>
              <a:t>Cliquez pour modifier les styles du texte du masque</a:t>
            </a:r>
          </a:p>
          <a:p>
            <a:pPr lvl="1"/>
            <a:r>
              <a:rPr lang="fr-FR" altLang="zh-TW"/>
              <a:t>Deuxième niveau</a:t>
            </a:r>
          </a:p>
          <a:p>
            <a:pPr lvl="2"/>
            <a:r>
              <a:rPr lang="fr-FR" altLang="zh-TW"/>
              <a:t>Troisième niveau</a:t>
            </a:r>
          </a:p>
          <a:p>
            <a:pPr lvl="3"/>
            <a:r>
              <a:rPr lang="fr-FR" altLang="zh-TW"/>
              <a:t>Quatrième niveau</a:t>
            </a:r>
          </a:p>
          <a:p>
            <a:pPr lvl="4"/>
            <a:r>
              <a:rPr lang="fr-FR" altLang="zh-TW"/>
              <a:t>Cinquième niveau</a:t>
            </a:r>
          </a:p>
        </p:txBody>
      </p:sp>
      <p:sp>
        <p:nvSpPr>
          <p:cNvPr id="1029" name="Freeform 8"/>
          <p:cNvSpPr>
            <a:spLocks/>
          </p:cNvSpPr>
          <p:nvPr userDrawn="1"/>
        </p:nvSpPr>
        <p:spPr bwMode="auto">
          <a:xfrm>
            <a:off x="457200" y="914400"/>
            <a:ext cx="8686800" cy="228600"/>
          </a:xfrm>
          <a:custGeom>
            <a:avLst/>
            <a:gdLst>
              <a:gd name="T0" fmla="*/ 0 w 11516"/>
              <a:gd name="T1" fmla="*/ 0 h 440"/>
              <a:gd name="T2" fmla="*/ 2147483646 w 11516"/>
              <a:gd name="T3" fmla="*/ 0 h 440"/>
              <a:gd name="T4" fmla="*/ 2147483646 w 11516"/>
              <a:gd name="T5" fmla="*/ 2147483646 h 440"/>
              <a:gd name="T6" fmla="*/ 2147483646 w 11516"/>
              <a:gd name="T7" fmla="*/ 2147483646 h 440"/>
              <a:gd name="T8" fmla="*/ 2147483646 w 11516"/>
              <a:gd name="T9" fmla="*/ 2147483646 h 440"/>
              <a:gd name="T10" fmla="*/ 2147483646 w 11516"/>
              <a:gd name="T11" fmla="*/ 2147483646 h 440"/>
              <a:gd name="T12" fmla="*/ 0 w 11516"/>
              <a:gd name="T13" fmla="*/ 0 h 4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16" h="440">
                <a:moveTo>
                  <a:pt x="0" y="0"/>
                </a:moveTo>
                <a:lnTo>
                  <a:pt x="11516" y="0"/>
                </a:lnTo>
                <a:lnTo>
                  <a:pt x="11502" y="440"/>
                </a:lnTo>
                <a:lnTo>
                  <a:pt x="8740" y="440"/>
                </a:lnTo>
                <a:lnTo>
                  <a:pt x="8450" y="150"/>
                </a:lnTo>
                <a:lnTo>
                  <a:pt x="150" y="150"/>
                </a:lnTo>
                <a:lnTo>
                  <a:pt x="0" y="0"/>
                </a:lnTo>
                <a:close/>
              </a:path>
            </a:pathLst>
          </a:custGeom>
          <a:solidFill>
            <a:srgbClr val="808080"/>
          </a:solidFill>
          <a:ln w="9525">
            <a:solidFill>
              <a:srgbClr val="808080"/>
            </a:solidFill>
            <a:round/>
            <a:headEnd/>
            <a:tailEnd/>
          </a:ln>
        </p:spPr>
        <p:txBody>
          <a:bodyPr/>
          <a:lstStyle/>
          <a:p>
            <a:endParaRPr lang="zh-TW" altLang="en-US"/>
          </a:p>
        </p:txBody>
      </p:sp>
      <p:sp>
        <p:nvSpPr>
          <p:cNvPr id="1031" name="Text Box 12">
            <a:extLst/>
          </p:cNvPr>
          <p:cNvSpPr txBox="1">
            <a:spLocks noChangeArrowheads="1"/>
          </p:cNvSpPr>
          <p:nvPr userDrawn="1"/>
        </p:nvSpPr>
        <p:spPr bwMode="auto">
          <a:xfrm>
            <a:off x="8474075" y="6415088"/>
            <a:ext cx="593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pPr eaLnBrk="1" hangingPunct="1"/>
            <a:fld id="{EB6333D1-CC47-4179-ACC5-2242D360F094}" type="slidenum">
              <a:rPr lang="fr-FR" altLang="zh-TW" b="1">
                <a:solidFill>
                  <a:srgbClr val="42679B"/>
                </a:solidFill>
                <a:ea typeface="新細明體" pitchFamily="18" charset="-120"/>
              </a:rPr>
              <a:pPr eaLnBrk="1" hangingPunct="1"/>
              <a:t>‹#›</a:t>
            </a:fld>
            <a:endParaRPr lang="fr-FR" altLang="zh-TW" b="1">
              <a:solidFill>
                <a:srgbClr val="42679B"/>
              </a:solidFill>
              <a:ea typeface="新細明體" pitchFamily="18" charset="-120"/>
            </a:endParaRPr>
          </a:p>
        </p:txBody>
      </p:sp>
      <p:sp>
        <p:nvSpPr>
          <p:cNvPr id="8" name="文字方塊 8">
            <a:extLst/>
          </p:cNvPr>
          <p:cNvSpPr txBox="1">
            <a:spLocks noChangeArrowheads="1"/>
          </p:cNvSpPr>
          <p:nvPr userDrawn="1"/>
        </p:nvSpPr>
        <p:spPr bwMode="auto">
          <a:xfrm>
            <a:off x="2465388" y="6400800"/>
            <a:ext cx="477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TW" sz="2000" dirty="0">
                <a:solidFill>
                  <a:schemeClr val="bg2">
                    <a:lumMod val="75000"/>
                  </a:schemeClr>
                </a:solidFill>
                <a:latin typeface="Playbill" panose="040506030A0602020202" pitchFamily="82" charset="0"/>
                <a:ea typeface="微軟正黑體" panose="020B0604030504040204" pitchFamily="34" charset="-120"/>
                <a:cs typeface="Times New Roman" panose="02020603050405020304" pitchFamily="18" charset="0"/>
              </a:rPr>
              <a:t>Information Security Incubation Program Office</a:t>
            </a:r>
            <a:endParaRPr lang="zh-TW" altLang="en-US" sz="2000" dirty="0">
              <a:solidFill>
                <a:schemeClr val="bg2">
                  <a:lumMod val="75000"/>
                </a:schemeClr>
              </a:solidFill>
              <a:latin typeface="Playbill" panose="040506030A0602020202" pitchFamily="82" charset="0"/>
              <a:ea typeface="微軟正黑體" panose="020B0604030504040204" pitchFamily="34" charset="-12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8" r:id="rId1"/>
    <p:sldLayoutId id="2147483734" r:id="rId2"/>
    <p:sldLayoutId id="2147483735" r:id="rId3"/>
    <p:sldLayoutId id="2147483736" r:id="rId4"/>
    <p:sldLayoutId id="2147483737" r:id="rId5"/>
  </p:sldLayoutIdLst>
  <p:timing>
    <p:tnLst>
      <p:par>
        <p:cTn id="1" dur="indefinite" restart="never" nodeType="tmRoot"/>
      </p:par>
    </p:tnLst>
  </p:timing>
  <p:txStyles>
    <p:titleStyle>
      <a:lvl1pPr algn="ctr" rtl="0" eaLnBrk="0" fontAlgn="base" hangingPunct="0">
        <a:spcBef>
          <a:spcPct val="0"/>
        </a:spcBef>
        <a:spcAft>
          <a:spcPct val="0"/>
        </a:spcAft>
        <a:defRPr sz="4400" b="1">
          <a:solidFill>
            <a:srgbClr val="002060"/>
          </a:solidFill>
          <a:latin typeface="+mj-lt"/>
          <a:ea typeface="+mj-ea"/>
          <a:cs typeface="+mj-cs"/>
        </a:defRPr>
      </a:lvl1pPr>
      <a:lvl2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2pPr>
      <a:lvl3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3pPr>
      <a:lvl4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4pPr>
      <a:lvl5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Font typeface="Wingdings" pitchFamily="2" charset="2"/>
        <a:buChar char="p"/>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ea typeface="標楷體" panose="03000509000000000000" pitchFamily="65" charset="-120"/>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標楷體" panose="03000509000000000000" pitchFamily="65" charset="-120"/>
        </a:defRPr>
      </a:lvl3pPr>
      <a:lvl4pPr marL="1600200" indent="-228600" algn="l" rtl="0" eaLnBrk="0" fontAlgn="base" hangingPunct="0">
        <a:spcBef>
          <a:spcPct val="20000"/>
        </a:spcBef>
        <a:spcAft>
          <a:spcPct val="0"/>
        </a:spcAft>
        <a:buChar char="–"/>
        <a:defRPr sz="2000">
          <a:solidFill>
            <a:schemeClr val="tx1"/>
          </a:solidFill>
          <a:latin typeface="+mn-lt"/>
          <a:ea typeface="標楷體" panose="03000509000000000000" pitchFamily="65" charset="-120"/>
        </a:defRPr>
      </a:lvl4pPr>
      <a:lvl5pPr marL="2057400" indent="-228600" algn="l" rtl="0" eaLnBrk="0" fontAlgn="base" hangingPunct="0">
        <a:spcBef>
          <a:spcPct val="20000"/>
        </a:spcBef>
        <a:spcAft>
          <a:spcPct val="0"/>
        </a:spcAft>
        <a:buChar char="»"/>
        <a:defRPr sz="2000">
          <a:solidFill>
            <a:schemeClr val="tx1"/>
          </a:solidFill>
          <a:latin typeface="+mn-lt"/>
          <a:ea typeface="標楷體" panose="03000509000000000000" pitchFamily="65" charset="-12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6888" y="319148"/>
            <a:ext cx="7647112" cy="584775"/>
          </a:xfrm>
          <a:prstGeom prst="rect">
            <a:avLst/>
          </a:prstGeom>
          <a:solidFill>
            <a:schemeClr val="accent5">
              <a:lumMod val="60000"/>
              <a:lumOff val="40000"/>
            </a:schemeClr>
          </a:solidFill>
        </p:spPr>
        <p:txBody>
          <a:bodyPr wrap="square">
            <a:spAutoFit/>
          </a:bodyPr>
          <a:lstStyle/>
          <a:p>
            <a:r>
              <a:rPr lang="zh-TW" altLang="en-US" sz="3200" b="1" dirty="0"/>
              <a:t>新型態資安實務課程</a:t>
            </a:r>
            <a:r>
              <a:rPr lang="zh-TW" altLang="en-US" sz="3200" b="1" dirty="0" smtClean="0"/>
              <a:t>計畫</a:t>
            </a:r>
            <a:endParaRPr lang="zh-TW" altLang="en-US" sz="3200" b="1" dirty="0"/>
          </a:p>
        </p:txBody>
      </p:sp>
      <p:sp>
        <p:nvSpPr>
          <p:cNvPr id="6" name="矩形 5"/>
          <p:cNvSpPr/>
          <p:nvPr/>
        </p:nvSpPr>
        <p:spPr>
          <a:xfrm>
            <a:off x="0" y="323332"/>
            <a:ext cx="1415772" cy="584775"/>
          </a:xfrm>
          <a:prstGeom prst="rect">
            <a:avLst/>
          </a:prstGeom>
          <a:solidFill>
            <a:srgbClr val="92D050"/>
          </a:solidFill>
        </p:spPr>
        <p:txBody>
          <a:bodyPr wrap="none">
            <a:spAutoFit/>
          </a:bodyPr>
          <a:lstStyle/>
          <a:p>
            <a:r>
              <a:rPr lang="zh-TW" altLang="en-US" sz="3200" b="1" dirty="0" smtClean="0">
                <a:effectLst>
                  <a:outerShdw blurRad="38100" dist="38100" dir="2700000" algn="tl">
                    <a:srgbClr val="000000">
                      <a:alpha val="43137"/>
                    </a:srgbClr>
                  </a:outerShdw>
                </a:effectLst>
              </a:rPr>
              <a:t>教育部</a:t>
            </a:r>
            <a:endParaRPr lang="zh-TW" altLang="en-US" sz="3200" b="1" dirty="0">
              <a:effectLst>
                <a:outerShdw blurRad="38100" dist="38100" dir="2700000" algn="tl">
                  <a:srgbClr val="000000">
                    <a:alpha val="43137"/>
                  </a:srgbClr>
                </a:outerShdw>
              </a:effectLst>
            </a:endParaRPr>
          </a:p>
        </p:txBody>
      </p:sp>
      <p:sp>
        <p:nvSpPr>
          <p:cNvPr id="9" name="標題 8"/>
          <p:cNvSpPr>
            <a:spLocks noGrp="1"/>
          </p:cNvSpPr>
          <p:nvPr>
            <p:ph type="ctrTitle"/>
          </p:nvPr>
        </p:nvSpPr>
        <p:spPr>
          <a:xfrm>
            <a:off x="685800" y="2647335"/>
            <a:ext cx="7772400" cy="862628"/>
          </a:xfrm>
        </p:spPr>
        <p:txBody>
          <a:bodyPr>
            <a:normAutofit fontScale="90000"/>
          </a:bodyPr>
          <a:lstStyle/>
          <a:p>
            <a:r>
              <a:rPr lang="en-US" altLang="zh-TW" sz="5400" dirty="0" smtClean="0">
                <a:solidFill>
                  <a:srgbClr val="FF0000"/>
                </a:solidFill>
              </a:rPr>
              <a:t>ASCII</a:t>
            </a:r>
            <a:r>
              <a:rPr lang="zh-TW" altLang="en-US" sz="5400" dirty="0" smtClean="0">
                <a:solidFill>
                  <a:srgbClr val="FF0000"/>
                </a:solidFill>
              </a:rPr>
              <a:t> 編碼</a:t>
            </a:r>
            <a:r>
              <a:rPr lang="zh-TW" altLang="en-US" sz="5400" dirty="0">
                <a:solidFill>
                  <a:srgbClr val="FF0000"/>
                </a:solidFill>
              </a:rPr>
              <a:t>與解碼</a:t>
            </a:r>
            <a:endParaRPr lang="zh-TW" altLang="en-US" b="1" dirty="0"/>
          </a:p>
        </p:txBody>
      </p:sp>
      <p:sp>
        <p:nvSpPr>
          <p:cNvPr id="10" name="副標題 9"/>
          <p:cNvSpPr>
            <a:spLocks noGrp="1"/>
          </p:cNvSpPr>
          <p:nvPr>
            <p:ph type="subTitle" idx="1"/>
          </p:nvPr>
        </p:nvSpPr>
        <p:spPr>
          <a:xfrm>
            <a:off x="1143000" y="4107426"/>
            <a:ext cx="6858000" cy="1150374"/>
          </a:xfrm>
        </p:spPr>
        <p:txBody>
          <a:bodyPr/>
          <a:lstStyle/>
          <a:p>
            <a:pPr algn="l"/>
            <a:r>
              <a:rPr lang="zh-TW" altLang="en-US" b="1" dirty="0" smtClean="0"/>
              <a:t>授課教師</a:t>
            </a:r>
            <a:r>
              <a:rPr lang="en-US" altLang="zh-TW" b="1" dirty="0" smtClean="0"/>
              <a:t>:</a:t>
            </a:r>
            <a:endParaRPr lang="zh-TW" altLang="en-US" b="1" dirty="0"/>
          </a:p>
        </p:txBody>
      </p:sp>
      <p:sp>
        <p:nvSpPr>
          <p:cNvPr id="11" name="矩形 10"/>
          <p:cNvSpPr/>
          <p:nvPr/>
        </p:nvSpPr>
        <p:spPr>
          <a:xfrm>
            <a:off x="0" y="6070042"/>
            <a:ext cx="9144000" cy="461665"/>
          </a:xfrm>
          <a:prstGeom prst="rect">
            <a:avLst/>
          </a:prstGeom>
          <a:solidFill>
            <a:schemeClr val="accent6">
              <a:lumMod val="40000"/>
              <a:lumOff val="60000"/>
            </a:schemeClr>
          </a:solidFill>
        </p:spPr>
        <p:txBody>
          <a:bodyPr wrap="square">
            <a:spAutoFit/>
          </a:bodyPr>
          <a:lstStyle/>
          <a:p>
            <a:endParaRPr lang="zh-TW" altLang="en-US" sz="2400" dirty="0">
              <a:latin typeface="Adobe Gothic Std B" pitchFamily="34" charset="-128"/>
              <a:ea typeface="華康康楷體W5(P)" panose="03000500000000000000" pitchFamily="66" charset="-120"/>
            </a:endParaRPr>
          </a:p>
        </p:txBody>
      </p:sp>
      <p:sp>
        <p:nvSpPr>
          <p:cNvPr id="7" name="矩形 4"/>
          <p:cNvSpPr>
            <a:spLocks noChangeArrowheads="1"/>
          </p:cNvSpPr>
          <p:nvPr/>
        </p:nvSpPr>
        <p:spPr bwMode="auto">
          <a:xfrm>
            <a:off x="2133600" y="5078531"/>
            <a:ext cx="5176417" cy="1446550"/>
          </a:xfrm>
          <a:prstGeom prst="rect">
            <a:avLst/>
          </a:prstGeom>
          <a:solidFill>
            <a:schemeClr val="accent1">
              <a:lumMod val="50000"/>
            </a:schemeClr>
          </a:solidFill>
          <a:ln>
            <a:noFill/>
          </a:ln>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4400" dirty="0" smtClean="0">
                <a:solidFill>
                  <a:srgbClr val="7030A0"/>
                </a:solidFill>
                <a:latin typeface="Arial" pitchFamily="34" charset="0"/>
              </a:rPr>
              <a:t>編</a:t>
            </a:r>
            <a:r>
              <a:rPr lang="zh-TW" altLang="en-US" sz="4400" dirty="0" smtClean="0">
                <a:solidFill>
                  <a:schemeClr val="bg1"/>
                </a:solidFill>
                <a:latin typeface="Arial" pitchFamily="34" charset="0"/>
              </a:rPr>
              <a:t>碼</a:t>
            </a:r>
            <a:r>
              <a:rPr lang="zh-TW" altLang="en-US" sz="4400" dirty="0">
                <a:solidFill>
                  <a:schemeClr val="bg1"/>
                </a:solidFill>
                <a:latin typeface="Arial" pitchFamily="34" charset="0"/>
              </a:rPr>
              <a:t>與</a:t>
            </a:r>
            <a:r>
              <a:rPr lang="zh-TW" altLang="en-US" sz="4400" dirty="0" smtClean="0">
                <a:solidFill>
                  <a:srgbClr val="FFFF00"/>
                </a:solidFill>
                <a:latin typeface="Arial" pitchFamily="34" charset="0"/>
              </a:rPr>
              <a:t>解</a:t>
            </a:r>
            <a:r>
              <a:rPr lang="zh-TW" altLang="en-US" sz="4400" dirty="0" smtClean="0">
                <a:solidFill>
                  <a:schemeClr val="bg1"/>
                </a:solidFill>
                <a:latin typeface="Arial" pitchFamily="34" charset="0"/>
              </a:rPr>
              <a:t>碼</a:t>
            </a:r>
            <a:endParaRPr lang="en-US" altLang="zh-TW" sz="4400" dirty="0" smtClean="0">
              <a:solidFill>
                <a:schemeClr val="bg1"/>
              </a:solidFill>
              <a:latin typeface="Arial" pitchFamily="34" charset="0"/>
            </a:endParaRPr>
          </a:p>
          <a:p>
            <a:pPr>
              <a:spcBef>
                <a:spcPct val="0"/>
              </a:spcBef>
              <a:buFontTx/>
              <a:buNone/>
            </a:pPr>
            <a:r>
              <a:rPr lang="zh-TW" altLang="en-US" sz="4400" dirty="0">
                <a:solidFill>
                  <a:schemeClr val="bg1"/>
                </a:solidFill>
                <a:latin typeface="Arial" pitchFamily="34" charset="0"/>
              </a:rPr>
              <a:t> </a:t>
            </a:r>
            <a:r>
              <a:rPr lang="en-US" altLang="zh-TW" sz="4400" dirty="0" smtClean="0">
                <a:solidFill>
                  <a:srgbClr val="7030A0"/>
                </a:solidFill>
                <a:latin typeface="Arial" pitchFamily="34" charset="0"/>
              </a:rPr>
              <a:t>en</a:t>
            </a:r>
            <a:r>
              <a:rPr lang="en-US" altLang="zh-TW" sz="4400" dirty="0" smtClean="0">
                <a:latin typeface="Arial" pitchFamily="34" charset="0"/>
              </a:rPr>
              <a:t>code</a:t>
            </a:r>
            <a:r>
              <a:rPr lang="en-US" altLang="zh-TW" sz="4400" dirty="0" smtClean="0">
                <a:solidFill>
                  <a:schemeClr val="bg1"/>
                </a:solidFill>
                <a:latin typeface="Arial" pitchFamily="34" charset="0"/>
              </a:rPr>
              <a:t> vs </a:t>
            </a:r>
            <a:r>
              <a:rPr lang="en-US" altLang="zh-TW" sz="4400" dirty="0" smtClean="0">
                <a:solidFill>
                  <a:srgbClr val="FFFF00"/>
                </a:solidFill>
                <a:latin typeface="Arial" pitchFamily="34" charset="0"/>
              </a:rPr>
              <a:t>de</a:t>
            </a:r>
            <a:r>
              <a:rPr lang="en-US" altLang="zh-TW" sz="4400" b="1" dirty="0" smtClean="0">
                <a:latin typeface="Arial" pitchFamily="34" charset="0"/>
              </a:rPr>
              <a:t>code</a:t>
            </a:r>
            <a:endParaRPr lang="zh-TW" altLang="en-US" sz="4400" b="1" dirty="0">
              <a:latin typeface="Arial" pitchFamily="34" charset="0"/>
            </a:endParaRPr>
          </a:p>
        </p:txBody>
      </p:sp>
    </p:spTree>
    <p:extLst>
      <p:ext uri="{BB962C8B-B14F-4D97-AF65-F5344CB8AC3E}">
        <p14:creationId xmlns:p14="http://schemas.microsoft.com/office/powerpoint/2010/main" val="1300033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0675" y="1716088"/>
            <a:ext cx="2819400" cy="4532312"/>
          </a:xfrm>
        </p:spPr>
        <p:txBody>
          <a:bodyPr/>
          <a:lstStyle/>
          <a:p>
            <a:pPr marL="0" indent="0">
              <a:buFont typeface="Wingdings" pitchFamily="2" charset="2"/>
              <a:buNone/>
              <a:defRPr/>
            </a:pPr>
            <a:r>
              <a:rPr lang="en-US" altLang="zh-TW" b="1" dirty="0">
                <a:solidFill>
                  <a:srgbClr val="FF0000"/>
                </a:solidFill>
                <a:effectLst>
                  <a:outerShdw blurRad="38100" dist="38100" dir="2700000" algn="tl">
                    <a:srgbClr val="000000">
                      <a:alpha val="43137"/>
                    </a:srgbClr>
                  </a:outerShdw>
                </a:effectLst>
              </a:rPr>
              <a:t>66</a:t>
            </a:r>
            <a:r>
              <a:rPr lang="en-US" altLang="zh-TW" dirty="0"/>
              <a:t> 114 101 97 107 65 76 76 67 84 70 123 65 109 118 48 117 68 121 101 114 118 80 116 109 86 114 57 83 83 83 75 125</a:t>
            </a:r>
            <a:endParaRPr lang="zh-TW" altLang="en-US" dirty="0"/>
          </a:p>
        </p:txBody>
      </p:sp>
      <p:sp>
        <p:nvSpPr>
          <p:cNvPr id="5" name="標題 1"/>
          <p:cNvSpPr txBox="1">
            <a:spLocks/>
          </p:cNvSpPr>
          <p:nvPr/>
        </p:nvSpPr>
        <p:spPr bwMode="auto">
          <a:xfrm>
            <a:off x="304800" y="1524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chor="ctr"/>
          <a:lstStyle>
            <a:lvl1pPr algn="ctr" rtl="0" eaLnBrk="0" fontAlgn="base" hangingPunct="0">
              <a:spcBef>
                <a:spcPct val="0"/>
              </a:spcBef>
              <a:spcAft>
                <a:spcPct val="0"/>
              </a:spcAft>
              <a:defRPr sz="4400" b="1">
                <a:solidFill>
                  <a:srgbClr val="002060"/>
                </a:solidFill>
                <a:latin typeface="+mj-lt"/>
                <a:ea typeface="+mj-ea"/>
                <a:cs typeface="+mj-cs"/>
              </a:defRPr>
            </a:lvl1pPr>
            <a:lvl2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2pPr>
            <a:lvl3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3pPr>
            <a:lvl4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4pPr>
            <a:lvl5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defRPr/>
            </a:pPr>
            <a:r>
              <a:rPr lang="en-US" altLang="zh-TW" sz="3600" kern="0" dirty="0" smtClean="0"/>
              <a:t>ASCII</a:t>
            </a:r>
            <a:r>
              <a:rPr lang="zh-TW" altLang="en-US" sz="3600" kern="0" dirty="0" smtClean="0"/>
              <a:t>編碼</a:t>
            </a:r>
            <a:r>
              <a:rPr lang="en-US" altLang="zh-TW" sz="3600" kern="0" dirty="0" smtClean="0"/>
              <a:t>(encoding)</a:t>
            </a:r>
            <a:r>
              <a:rPr lang="zh-TW" altLang="en-US" sz="3600" kern="0" dirty="0" smtClean="0"/>
              <a:t>與解碼</a:t>
            </a:r>
            <a:r>
              <a:rPr lang="en-US" altLang="zh-TW" sz="3600" kern="0" dirty="0" smtClean="0"/>
              <a:t>(decoding)</a:t>
            </a:r>
            <a:endParaRPr lang="zh-TW" altLang="en-US" sz="3600" kern="0" dirty="0"/>
          </a:p>
        </p:txBody>
      </p:sp>
      <p:sp>
        <p:nvSpPr>
          <p:cNvPr id="6" name="矩形 5"/>
          <p:cNvSpPr/>
          <p:nvPr/>
        </p:nvSpPr>
        <p:spPr>
          <a:xfrm>
            <a:off x="228600" y="862013"/>
            <a:ext cx="6513513" cy="708025"/>
          </a:xfrm>
          <a:prstGeom prst="rect">
            <a:avLst/>
          </a:prstGeom>
        </p:spPr>
        <p:txBody>
          <a:bodyPr wrap="none">
            <a:spAutoFit/>
          </a:bodyPr>
          <a:lstStyle/>
          <a:p>
            <a:pPr>
              <a:defRPr/>
            </a:pPr>
            <a:r>
              <a:rPr lang="zh-TW" altLang="en-US" sz="4000" kern="0" dirty="0"/>
              <a:t>完成下</a:t>
            </a:r>
            <a:r>
              <a:rPr lang="en-US" altLang="zh-TW" sz="4000" kern="0" dirty="0"/>
              <a:t>ASCII</a:t>
            </a:r>
            <a:r>
              <a:rPr lang="zh-TW" altLang="en-US" sz="4000" kern="0" dirty="0"/>
              <a:t>解碼</a:t>
            </a:r>
            <a:r>
              <a:rPr lang="en-US" altLang="zh-TW" sz="4000" kern="0" dirty="0"/>
              <a:t>(decoding)</a:t>
            </a:r>
            <a:endParaRPr lang="zh-TW" altLang="en-US" sz="4000" kern="0" dirty="0"/>
          </a:p>
        </p:txBody>
      </p:sp>
      <p:pic>
        <p:nvPicPr>
          <p:cNvPr id="35845" name="圖片 1"/>
          <p:cNvPicPr>
            <a:picLocks noChangeAspect="1"/>
          </p:cNvPicPr>
          <p:nvPr/>
        </p:nvPicPr>
        <p:blipFill>
          <a:blip r:embed="rId2">
            <a:extLst>
              <a:ext uri="{28A0092B-C50C-407E-A947-70E740481C1C}">
                <a14:useLocalDpi xmlns:a14="http://schemas.microsoft.com/office/drawing/2010/main" val="0"/>
              </a:ext>
            </a:extLst>
          </a:blip>
          <a:srcRect t="6255"/>
          <a:stretch>
            <a:fillRect/>
          </a:stretch>
        </p:blipFill>
        <p:spPr bwMode="auto">
          <a:xfrm>
            <a:off x="5340350" y="-76200"/>
            <a:ext cx="3810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2163" y="433388"/>
            <a:ext cx="4956175" cy="571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dirty="0" smtClean="0"/>
              <a:t>ASCII</a:t>
            </a:r>
            <a:r>
              <a:rPr lang="zh-TW" altLang="en-US" dirty="0" smtClean="0"/>
              <a:t>  </a:t>
            </a:r>
            <a:r>
              <a:rPr lang="en-US" altLang="zh-TW" dirty="0" smtClean="0"/>
              <a:t>vs </a:t>
            </a:r>
            <a:r>
              <a:rPr lang="en-US" altLang="zh-TW" dirty="0"/>
              <a:t>EASCII</a:t>
            </a:r>
            <a:endParaRPr lang="zh-TW" altLang="en-US" dirty="0"/>
          </a:p>
        </p:txBody>
      </p:sp>
      <p:sp>
        <p:nvSpPr>
          <p:cNvPr id="4" name="矩形 3"/>
          <p:cNvSpPr/>
          <p:nvPr/>
        </p:nvSpPr>
        <p:spPr>
          <a:xfrm>
            <a:off x="457200" y="2209800"/>
            <a:ext cx="8507413" cy="1970088"/>
          </a:xfrm>
          <a:prstGeom prst="rect">
            <a:avLst/>
          </a:prstGeom>
        </p:spPr>
        <p:txBody>
          <a:bodyPr>
            <a:spAutoFit/>
          </a:bodyPr>
          <a:lstStyle/>
          <a:p>
            <a:pPr>
              <a:defRPr/>
            </a:pPr>
            <a:r>
              <a:rPr lang="en-US" altLang="zh-TW" dirty="0"/>
              <a:t>EASCII</a:t>
            </a:r>
            <a:r>
              <a:rPr lang="zh-TW" altLang="en-US" dirty="0"/>
              <a:t>（</a:t>
            </a:r>
            <a:r>
              <a:rPr lang="en-US" altLang="zh-TW" dirty="0"/>
              <a:t>Extended ASCII</a:t>
            </a:r>
            <a:r>
              <a:rPr lang="zh-TW" altLang="en-US" dirty="0"/>
              <a:t>，延伸美國標準資訊交換碼）是將</a:t>
            </a:r>
            <a:r>
              <a:rPr lang="en-US" altLang="zh-TW" dirty="0"/>
              <a:t>ASCII</a:t>
            </a:r>
            <a:r>
              <a:rPr lang="zh-TW" altLang="en-US" dirty="0"/>
              <a:t>碼由</a:t>
            </a:r>
            <a:r>
              <a:rPr lang="en-US" altLang="zh-TW" dirty="0"/>
              <a:t>7</a:t>
            </a:r>
            <a:r>
              <a:rPr lang="zh-TW" altLang="en-US" dirty="0"/>
              <a:t>位擴充為</a:t>
            </a:r>
            <a:r>
              <a:rPr lang="en-US" altLang="zh-TW" dirty="0"/>
              <a:t>8</a:t>
            </a:r>
            <a:r>
              <a:rPr lang="zh-TW" altLang="en-US" dirty="0"/>
              <a:t>位元而成。</a:t>
            </a:r>
            <a:endParaRPr lang="en-US" altLang="zh-TW" dirty="0"/>
          </a:p>
          <a:p>
            <a:pPr>
              <a:defRPr/>
            </a:pPr>
            <a:endParaRPr lang="en-US" altLang="zh-TW" dirty="0"/>
          </a:p>
          <a:p>
            <a:pPr>
              <a:defRPr/>
            </a:pPr>
            <a:r>
              <a:rPr lang="en-US" altLang="zh-TW" dirty="0"/>
              <a:t>EASCII</a:t>
            </a:r>
            <a:r>
              <a:rPr lang="zh-TW" altLang="en-US" dirty="0"/>
              <a:t>的內碼是由</a:t>
            </a:r>
            <a:r>
              <a:rPr lang="en-US" altLang="zh-TW" dirty="0"/>
              <a:t>0</a:t>
            </a:r>
            <a:r>
              <a:rPr lang="zh-TW" altLang="en-US" dirty="0"/>
              <a:t>到</a:t>
            </a:r>
            <a:r>
              <a:rPr lang="en-US" altLang="zh-TW" dirty="0"/>
              <a:t>255</a:t>
            </a:r>
            <a:r>
              <a:rPr lang="zh-TW" altLang="en-US" dirty="0"/>
              <a:t>共有</a:t>
            </a:r>
            <a:r>
              <a:rPr lang="en-US" altLang="zh-TW" dirty="0"/>
              <a:t>256</a:t>
            </a:r>
            <a:r>
              <a:rPr lang="zh-TW" altLang="en-US" dirty="0"/>
              <a:t>個字元組成。</a:t>
            </a:r>
            <a:endParaRPr lang="en-US" altLang="zh-TW" dirty="0"/>
          </a:p>
          <a:p>
            <a:pPr>
              <a:defRPr/>
            </a:pPr>
            <a:endParaRPr lang="en-US" altLang="zh-TW" dirty="0"/>
          </a:p>
          <a:p>
            <a:pPr>
              <a:defRPr/>
            </a:pPr>
            <a:r>
              <a:rPr lang="en-US" altLang="zh-TW" sz="1600" dirty="0"/>
              <a:t>EASCII</a:t>
            </a:r>
            <a:r>
              <a:rPr lang="zh-TW" altLang="en-US" sz="1600" dirty="0"/>
              <a:t>碼比</a:t>
            </a:r>
            <a:r>
              <a:rPr lang="en-US" altLang="zh-TW" sz="1600" dirty="0"/>
              <a:t>ASCII</a:t>
            </a:r>
            <a:r>
              <a:rPr lang="zh-TW" altLang="en-US" sz="1600" dirty="0"/>
              <a:t>碼擴充出來的符號包括</a:t>
            </a:r>
            <a:r>
              <a:rPr lang="zh-TW" altLang="en-US" sz="1600" b="1" dirty="0">
                <a:solidFill>
                  <a:srgbClr val="FF0000"/>
                </a:solidFill>
                <a:effectLst>
                  <a:outerShdw blurRad="38100" dist="38100" dir="2700000" algn="tl">
                    <a:srgbClr val="000000">
                      <a:alpha val="43137"/>
                    </a:srgbClr>
                  </a:outerShdw>
                </a:effectLst>
              </a:rPr>
              <a:t>表格符號、計算符號、希臘字母和特殊的拉丁符號</a:t>
            </a:r>
            <a:r>
              <a:rPr lang="zh-TW" altLang="en-US" sz="1600" dirty="0"/>
              <a:t>。</a:t>
            </a:r>
            <a:endParaRPr lang="en-US" altLang="zh-TW" sz="1600" dirty="0"/>
          </a:p>
          <a:p>
            <a:pPr>
              <a:defRPr/>
            </a:pPr>
            <a:r>
              <a:rPr lang="en-US" altLang="zh-TW" sz="1600" dirty="0"/>
              <a:t>https://zh.wikipedia.org/wiki/EASCII</a:t>
            </a:r>
            <a:endParaRPr lang="zh-TW"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endParaRPr lang="zh-TW" altLang="en-US"/>
          </a:p>
        </p:txBody>
      </p:sp>
      <p:sp>
        <p:nvSpPr>
          <p:cNvPr id="3" name="內容版面配置區 2"/>
          <p:cNvSpPr>
            <a:spLocks noGrp="1"/>
          </p:cNvSpPr>
          <p:nvPr>
            <p:ph idx="1"/>
          </p:nvPr>
        </p:nvSpPr>
        <p:spPr/>
        <p:txBody>
          <a:bodyPr/>
          <a:lstStyle/>
          <a:p>
            <a:pPr>
              <a:defRPr/>
            </a:pPr>
            <a:endParaRPr lang="zh-TW" altLang="en-US"/>
          </a:p>
        </p:txBody>
      </p:sp>
      <p:sp>
        <p:nvSpPr>
          <p:cNvPr id="4" name="矩形 3"/>
          <p:cNvSpPr/>
          <p:nvPr/>
        </p:nvSpPr>
        <p:spPr bwMode="auto">
          <a:xfrm>
            <a:off x="22225" y="0"/>
            <a:ext cx="9144000" cy="6858000"/>
          </a:xfrm>
          <a:prstGeom prst="rect">
            <a:avLst/>
          </a:prstGeom>
          <a:solidFill>
            <a:schemeClr val="accent6">
              <a:lumMod val="50000"/>
            </a:schemeClr>
          </a:solidFill>
          <a:ln w="9525" cap="flat" cmpd="sng" algn="ctr">
            <a:noFill/>
            <a:prstDash val="solid"/>
            <a:round/>
            <a:headEnd type="none" w="med" len="med"/>
            <a:tailEnd type="none" w="med" len="med"/>
          </a:ln>
          <a:effectLst/>
          <a:extLst/>
        </p:spPr>
        <p:txBody>
          <a:bodyPr/>
          <a:lstStyle/>
          <a:p>
            <a:pPr eaLnBrk="1" hangingPunct="1">
              <a:defRPr/>
            </a:pPr>
            <a:endParaRPr lang="zh-TW" altLang="en-US"/>
          </a:p>
        </p:txBody>
      </p:sp>
      <p:sp>
        <p:nvSpPr>
          <p:cNvPr id="38917" name="矩形 4"/>
          <p:cNvSpPr>
            <a:spLocks noChangeArrowheads="1"/>
          </p:cNvSpPr>
          <p:nvPr/>
        </p:nvSpPr>
        <p:spPr bwMode="auto">
          <a:xfrm>
            <a:off x="3116263" y="3886200"/>
            <a:ext cx="4230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en-US" altLang="zh-TW" sz="4000">
                <a:solidFill>
                  <a:schemeClr val="bg1"/>
                </a:solidFill>
                <a:latin typeface="Arial" pitchFamily="34" charset="0"/>
              </a:rPr>
              <a:t>ASCII</a:t>
            </a:r>
            <a:r>
              <a:rPr lang="zh-TW" altLang="en-US" sz="4000">
                <a:solidFill>
                  <a:schemeClr val="bg1"/>
                </a:solidFill>
                <a:latin typeface="Arial" pitchFamily="34" charset="0"/>
              </a:rPr>
              <a:t> 編碼與解碼</a:t>
            </a:r>
            <a:endParaRPr lang="en-US" altLang="zh-TW" sz="4000">
              <a:solidFill>
                <a:schemeClr val="bg1"/>
              </a:solidFill>
              <a:latin typeface="Arial" pitchFamily="34" charset="0"/>
            </a:endParaRPr>
          </a:p>
        </p:txBody>
      </p:sp>
      <p:sp>
        <p:nvSpPr>
          <p:cNvPr id="38918" name="矩形 5"/>
          <p:cNvSpPr>
            <a:spLocks noChangeArrowheads="1"/>
          </p:cNvSpPr>
          <p:nvPr/>
        </p:nvSpPr>
        <p:spPr bwMode="auto">
          <a:xfrm>
            <a:off x="3094038" y="2305050"/>
            <a:ext cx="2955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5400">
                <a:solidFill>
                  <a:schemeClr val="bg1"/>
                </a:solidFill>
                <a:latin typeface="Arial" pitchFamily="34" charset="0"/>
              </a:rPr>
              <a:t>體驗一下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a:t>使用線上</a:t>
            </a:r>
            <a:r>
              <a:rPr lang="zh-TW" altLang="en-US" dirty="0" smtClean="0"/>
              <a:t>工具完成</a:t>
            </a:r>
            <a:r>
              <a:rPr lang="en-US" altLang="zh-TW" dirty="0" smtClean="0"/>
              <a:t>ASCII</a:t>
            </a:r>
            <a:r>
              <a:rPr lang="zh-TW" altLang="en-US" dirty="0" smtClean="0"/>
              <a:t>解碼</a:t>
            </a:r>
            <a:endParaRPr lang="zh-TW" altLang="en-US" dirty="0"/>
          </a:p>
        </p:txBody>
      </p:sp>
      <p:pic>
        <p:nvPicPr>
          <p:cNvPr id="8" name="內容版面配置區 7"/>
          <p:cNvPicPr>
            <a:picLocks noGrp="1" noChangeAspect="1"/>
          </p:cNvPicPr>
          <p:nvPr>
            <p:ph idx="1"/>
          </p:nvPr>
        </p:nvPicPr>
        <p:blipFill>
          <a:blip r:embed="rId2"/>
          <a:stretch>
            <a:fillRect/>
          </a:stretch>
        </p:blipFill>
        <p:spPr>
          <a:xfrm>
            <a:off x="533400" y="1600200"/>
            <a:ext cx="7897813" cy="5105400"/>
          </a:xfrm>
        </p:spPr>
      </p:pic>
      <p:sp>
        <p:nvSpPr>
          <p:cNvPr id="36868" name="矩形 8"/>
          <p:cNvSpPr>
            <a:spLocks noChangeArrowheads="1"/>
          </p:cNvSpPr>
          <p:nvPr/>
        </p:nvSpPr>
        <p:spPr bwMode="auto">
          <a:xfrm>
            <a:off x="457200" y="1035050"/>
            <a:ext cx="5140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sz="2800"/>
              <a:t>https://www.dcode.fr/ascii-code</a:t>
            </a:r>
            <a:endParaRPr lang="zh-TW" altLang="en-US"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endParaRPr lang="zh-TW" altLang="en-US"/>
          </a:p>
        </p:txBody>
      </p:sp>
      <p:sp>
        <p:nvSpPr>
          <p:cNvPr id="3" name="內容版面配置區 2"/>
          <p:cNvSpPr>
            <a:spLocks noGrp="1"/>
          </p:cNvSpPr>
          <p:nvPr>
            <p:ph idx="1"/>
          </p:nvPr>
        </p:nvSpPr>
        <p:spPr/>
        <p:txBody>
          <a:bodyPr/>
          <a:lstStyle/>
          <a:p>
            <a:pPr>
              <a:defRPr/>
            </a:pPr>
            <a:endParaRPr lang="zh-TW" altLang="en-US"/>
          </a:p>
        </p:txBody>
      </p:sp>
      <p:sp>
        <p:nvSpPr>
          <p:cNvPr id="4" name="矩形 3"/>
          <p:cNvSpPr/>
          <p:nvPr/>
        </p:nvSpPr>
        <p:spPr bwMode="auto">
          <a:xfrm>
            <a:off x="0" y="0"/>
            <a:ext cx="9144000" cy="6858000"/>
          </a:xfrm>
          <a:prstGeom prst="rect">
            <a:avLst/>
          </a:prstGeom>
          <a:solidFill>
            <a:schemeClr val="accent6">
              <a:lumMod val="50000"/>
            </a:schemeClr>
          </a:solidFill>
          <a:ln w="9525" cap="flat" cmpd="sng" algn="ctr">
            <a:noFill/>
            <a:prstDash val="solid"/>
            <a:round/>
            <a:headEnd type="none" w="med" len="med"/>
            <a:tailEnd type="none" w="med" len="med"/>
          </a:ln>
          <a:effectLst/>
          <a:extLst/>
        </p:spPr>
        <p:txBody>
          <a:bodyPr/>
          <a:lstStyle/>
          <a:p>
            <a:pPr eaLnBrk="1" hangingPunct="1">
              <a:defRPr/>
            </a:pPr>
            <a:endParaRPr lang="zh-TW" altLang="en-US"/>
          </a:p>
        </p:txBody>
      </p:sp>
      <p:sp>
        <p:nvSpPr>
          <p:cNvPr id="38917" name="矩形 4"/>
          <p:cNvSpPr>
            <a:spLocks noChangeArrowheads="1"/>
          </p:cNvSpPr>
          <p:nvPr/>
        </p:nvSpPr>
        <p:spPr bwMode="auto">
          <a:xfrm>
            <a:off x="2057400" y="3438939"/>
            <a:ext cx="64283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4000" dirty="0" smtClean="0">
                <a:solidFill>
                  <a:schemeClr val="bg1"/>
                </a:solidFill>
                <a:latin typeface="Arial" pitchFamily="34" charset="0"/>
              </a:rPr>
              <a:t>就要用</a:t>
            </a:r>
            <a:r>
              <a:rPr lang="en-US" altLang="zh-TW" sz="4000" dirty="0" smtClean="0">
                <a:solidFill>
                  <a:schemeClr val="bg1"/>
                </a:solidFill>
                <a:latin typeface="Arial" pitchFamily="34" charset="0"/>
              </a:rPr>
              <a:t>ASCII</a:t>
            </a:r>
            <a:r>
              <a:rPr lang="zh-TW" altLang="en-US" sz="4000" dirty="0" smtClean="0">
                <a:solidFill>
                  <a:schemeClr val="bg1"/>
                </a:solidFill>
                <a:latin typeface="Arial" pitchFamily="34" charset="0"/>
              </a:rPr>
              <a:t> 解碼</a:t>
            </a:r>
            <a:r>
              <a:rPr lang="en-US" altLang="zh-TW" sz="4000" dirty="0" smtClean="0">
                <a:solidFill>
                  <a:schemeClr val="bg1"/>
                </a:solidFill>
                <a:latin typeface="Arial" pitchFamily="34" charset="0"/>
              </a:rPr>
              <a:t>(decoder)</a:t>
            </a:r>
            <a:endParaRPr lang="en-US" altLang="zh-TW" sz="4000" dirty="0">
              <a:solidFill>
                <a:schemeClr val="bg1"/>
              </a:solidFill>
              <a:latin typeface="Arial" pitchFamily="34" charset="0"/>
            </a:endParaRPr>
          </a:p>
        </p:txBody>
      </p:sp>
      <p:sp>
        <p:nvSpPr>
          <p:cNvPr id="38918" name="矩形 5"/>
          <p:cNvSpPr>
            <a:spLocks noChangeArrowheads="1"/>
          </p:cNvSpPr>
          <p:nvPr/>
        </p:nvSpPr>
        <p:spPr bwMode="auto">
          <a:xfrm>
            <a:off x="2057400" y="2402368"/>
            <a:ext cx="407034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5400" dirty="0" smtClean="0">
                <a:solidFill>
                  <a:schemeClr val="bg1"/>
                </a:solidFill>
                <a:latin typeface="Arial" pitchFamily="34" charset="0"/>
              </a:rPr>
              <a:t>用</a:t>
            </a:r>
            <a:r>
              <a:rPr lang="en-US" altLang="zh-TW" sz="5400" dirty="0" smtClean="0">
                <a:solidFill>
                  <a:schemeClr val="bg1"/>
                </a:solidFill>
                <a:latin typeface="Arial" pitchFamily="34" charset="0"/>
              </a:rPr>
              <a:t>ASCII</a:t>
            </a:r>
            <a:r>
              <a:rPr lang="zh-TW" altLang="en-US" sz="5400" dirty="0" smtClean="0">
                <a:solidFill>
                  <a:schemeClr val="bg1"/>
                </a:solidFill>
                <a:latin typeface="Arial" pitchFamily="34" charset="0"/>
              </a:rPr>
              <a:t>編碼</a:t>
            </a:r>
            <a:endParaRPr lang="zh-TW" altLang="en-US" sz="5400" dirty="0">
              <a:solidFill>
                <a:schemeClr val="bg1"/>
              </a:solidFill>
              <a:latin typeface="Arial" pitchFamily="34" charset="0"/>
            </a:endParaRPr>
          </a:p>
        </p:txBody>
      </p:sp>
    </p:spTree>
    <p:extLst>
      <p:ext uri="{BB962C8B-B14F-4D97-AF65-F5344CB8AC3E}">
        <p14:creationId xmlns:p14="http://schemas.microsoft.com/office/powerpoint/2010/main" val="427866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endParaRPr lang="zh-TW" altLang="en-US"/>
          </a:p>
        </p:txBody>
      </p:sp>
      <p:sp>
        <p:nvSpPr>
          <p:cNvPr id="3" name="內容版面配置區 2"/>
          <p:cNvSpPr>
            <a:spLocks noGrp="1"/>
          </p:cNvSpPr>
          <p:nvPr>
            <p:ph idx="1"/>
          </p:nvPr>
        </p:nvSpPr>
        <p:spPr/>
        <p:txBody>
          <a:bodyPr/>
          <a:lstStyle/>
          <a:p>
            <a:pPr>
              <a:defRPr/>
            </a:pPr>
            <a:endParaRPr lang="zh-TW" altLang="en-US"/>
          </a:p>
        </p:txBody>
      </p:sp>
      <p:sp>
        <p:nvSpPr>
          <p:cNvPr id="4" name="矩形 3"/>
          <p:cNvSpPr/>
          <p:nvPr/>
        </p:nvSpPr>
        <p:spPr bwMode="auto">
          <a:xfrm>
            <a:off x="22225" y="0"/>
            <a:ext cx="9144000" cy="6858000"/>
          </a:xfrm>
          <a:prstGeom prst="rect">
            <a:avLst/>
          </a:prstGeom>
          <a:solidFill>
            <a:schemeClr val="accent6">
              <a:lumMod val="50000"/>
            </a:schemeClr>
          </a:solidFill>
          <a:ln w="9525" cap="flat" cmpd="sng" algn="ctr">
            <a:noFill/>
            <a:prstDash val="solid"/>
            <a:round/>
            <a:headEnd type="none" w="med" len="med"/>
            <a:tailEnd type="none" w="med" len="med"/>
          </a:ln>
          <a:effectLst/>
          <a:extLst/>
        </p:spPr>
        <p:txBody>
          <a:bodyPr/>
          <a:lstStyle/>
          <a:p>
            <a:pPr eaLnBrk="1" hangingPunct="1">
              <a:defRPr/>
            </a:pPr>
            <a:endParaRPr lang="zh-TW" altLang="en-US"/>
          </a:p>
        </p:txBody>
      </p:sp>
      <p:sp>
        <p:nvSpPr>
          <p:cNvPr id="38917" name="矩形 4"/>
          <p:cNvSpPr>
            <a:spLocks noChangeArrowheads="1"/>
          </p:cNvSpPr>
          <p:nvPr/>
        </p:nvSpPr>
        <p:spPr bwMode="auto">
          <a:xfrm>
            <a:off x="3116263" y="3886200"/>
            <a:ext cx="3605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4000" dirty="0" smtClean="0">
                <a:solidFill>
                  <a:schemeClr val="bg1"/>
                </a:solidFill>
                <a:latin typeface="Arial" pitchFamily="34" charset="0"/>
              </a:rPr>
              <a:t>編碼</a:t>
            </a:r>
            <a:r>
              <a:rPr lang="zh-TW" altLang="en-US" sz="4000" dirty="0">
                <a:solidFill>
                  <a:schemeClr val="bg1"/>
                </a:solidFill>
                <a:latin typeface="Arial" pitchFamily="34" charset="0"/>
              </a:rPr>
              <a:t>與</a:t>
            </a:r>
            <a:r>
              <a:rPr lang="zh-TW" altLang="en-US" sz="4000" dirty="0" smtClean="0">
                <a:solidFill>
                  <a:schemeClr val="bg1"/>
                </a:solidFill>
                <a:latin typeface="Arial" pitchFamily="34" charset="0"/>
              </a:rPr>
              <a:t>解碼</a:t>
            </a:r>
            <a:r>
              <a:rPr lang="en-US" altLang="zh-TW" sz="4000" dirty="0" smtClean="0">
                <a:solidFill>
                  <a:schemeClr val="bg1"/>
                </a:solidFill>
                <a:latin typeface="Arial" pitchFamily="34" charset="0"/>
              </a:rPr>
              <a:t>101</a:t>
            </a:r>
            <a:endParaRPr lang="en-US" altLang="zh-TW" sz="4000" dirty="0">
              <a:solidFill>
                <a:schemeClr val="bg1"/>
              </a:solidFill>
              <a:latin typeface="Arial" pitchFamily="34" charset="0"/>
            </a:endParaRPr>
          </a:p>
        </p:txBody>
      </p:sp>
      <p:sp>
        <p:nvSpPr>
          <p:cNvPr id="38918" name="矩形 5"/>
          <p:cNvSpPr>
            <a:spLocks noChangeArrowheads="1"/>
          </p:cNvSpPr>
          <p:nvPr/>
        </p:nvSpPr>
        <p:spPr bwMode="auto">
          <a:xfrm>
            <a:off x="3094038" y="2305050"/>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itchFamily="2" charset="2"/>
              <a:buChar char="p"/>
              <a:defRPr sz="3200">
                <a:solidFill>
                  <a:schemeClr val="tx1"/>
                </a:solidFill>
                <a:latin typeface="Times New Roman" pitchFamily="18" charset="0"/>
                <a:ea typeface="標楷體" pitchFamily="65" charset="-120"/>
              </a:defRPr>
            </a:lvl1pPr>
            <a:lvl2pPr marL="742950" indent="-285750">
              <a:spcBef>
                <a:spcPct val="20000"/>
              </a:spcBef>
              <a:buFont typeface="Wingdings" pitchFamily="2" charset="2"/>
              <a:buChar char="Ø"/>
              <a:defRPr sz="2800">
                <a:solidFill>
                  <a:schemeClr val="tx1"/>
                </a:solidFill>
                <a:latin typeface="Times New Roman" pitchFamily="18" charset="0"/>
                <a:ea typeface="標楷體" pitchFamily="65" charset="-120"/>
              </a:defRPr>
            </a:lvl2pPr>
            <a:lvl3pPr marL="1143000" indent="-228600">
              <a:spcBef>
                <a:spcPct val="20000"/>
              </a:spcBef>
              <a:buFont typeface="Wingdings" pitchFamily="2" charset="2"/>
              <a:buChar char="ü"/>
              <a:defRPr sz="2400">
                <a:solidFill>
                  <a:schemeClr val="tx1"/>
                </a:solidFill>
                <a:latin typeface="Times New Roman" pitchFamily="18" charset="0"/>
                <a:ea typeface="標楷體" pitchFamily="65" charset="-120"/>
              </a:defRPr>
            </a:lvl3pPr>
            <a:lvl4pPr marL="1600200" indent="-228600">
              <a:spcBef>
                <a:spcPct val="20000"/>
              </a:spcBef>
              <a:buChar char="–"/>
              <a:defRPr sz="2000">
                <a:solidFill>
                  <a:schemeClr val="tx1"/>
                </a:solidFill>
                <a:latin typeface="Times New Roman" pitchFamily="18" charset="0"/>
                <a:ea typeface="標楷體" pitchFamily="65" charset="-120"/>
              </a:defRPr>
            </a:lvl4pPr>
            <a:lvl5pPr marL="2057400" indent="-228600">
              <a:spcBef>
                <a:spcPct val="20000"/>
              </a:spcBef>
              <a:buChar char="»"/>
              <a:defRPr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標楷體" pitchFamily="65" charset="-120"/>
              </a:defRPr>
            </a:lvl9pPr>
          </a:lstStyle>
          <a:p>
            <a:pPr>
              <a:spcBef>
                <a:spcPct val="0"/>
              </a:spcBef>
              <a:buFontTx/>
              <a:buNone/>
            </a:pPr>
            <a:r>
              <a:rPr lang="zh-TW" altLang="en-US" sz="5400" dirty="0" smtClean="0">
                <a:solidFill>
                  <a:schemeClr val="bg1"/>
                </a:solidFill>
                <a:latin typeface="Arial" pitchFamily="34" charset="0"/>
              </a:rPr>
              <a:t>練習</a:t>
            </a:r>
            <a:endParaRPr lang="zh-TW" altLang="en-US" sz="5400" dirty="0">
              <a:solidFill>
                <a:schemeClr val="bg1"/>
              </a:solidFill>
              <a:latin typeface="Arial" pitchFamily="34" charset="0"/>
            </a:endParaRPr>
          </a:p>
        </p:txBody>
      </p:sp>
    </p:spTree>
    <p:extLst>
      <p:ext uri="{BB962C8B-B14F-4D97-AF65-F5344CB8AC3E}">
        <p14:creationId xmlns:p14="http://schemas.microsoft.com/office/powerpoint/2010/main" val="2432395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smtClean="0"/>
              <a:t>編碼</a:t>
            </a:r>
            <a:r>
              <a:rPr lang="en-US" altLang="zh-TW" dirty="0" smtClean="0"/>
              <a:t>(</a:t>
            </a:r>
            <a:r>
              <a:rPr lang="en-US" altLang="zh-TW" dirty="0" smtClean="0">
                <a:solidFill>
                  <a:srgbClr val="FF0000"/>
                </a:solidFill>
              </a:rPr>
              <a:t>en</a:t>
            </a:r>
            <a:r>
              <a:rPr lang="en-US" altLang="zh-TW" dirty="0" smtClean="0"/>
              <a:t>coding)</a:t>
            </a:r>
            <a:r>
              <a:rPr lang="zh-TW" altLang="en-US" dirty="0" smtClean="0"/>
              <a:t>與解碼</a:t>
            </a:r>
            <a:r>
              <a:rPr lang="en-US" altLang="zh-TW" dirty="0" smtClean="0"/>
              <a:t>(</a:t>
            </a:r>
            <a:r>
              <a:rPr lang="en-US" altLang="zh-TW" dirty="0" smtClean="0">
                <a:solidFill>
                  <a:srgbClr val="FF0000"/>
                </a:solidFill>
              </a:rPr>
              <a:t>de</a:t>
            </a:r>
            <a:r>
              <a:rPr lang="en-US" altLang="zh-TW" dirty="0" smtClean="0"/>
              <a:t>coding)</a:t>
            </a:r>
            <a:endParaRPr lang="zh-TW" altLang="en-US" dirty="0"/>
          </a:p>
        </p:txBody>
      </p:sp>
      <p:sp>
        <p:nvSpPr>
          <p:cNvPr id="3" name="內容版面配置區 2"/>
          <p:cNvSpPr>
            <a:spLocks noGrp="1"/>
          </p:cNvSpPr>
          <p:nvPr>
            <p:ph idx="1"/>
          </p:nvPr>
        </p:nvSpPr>
        <p:spPr>
          <a:xfrm>
            <a:off x="457200" y="1560513"/>
            <a:ext cx="8229600" cy="1828800"/>
          </a:xfrm>
        </p:spPr>
        <p:txBody>
          <a:bodyPr/>
          <a:lstStyle/>
          <a:p>
            <a:pPr marL="0" indent="0">
              <a:buFont typeface="Wingdings" pitchFamily="2" charset="2"/>
              <a:buNone/>
              <a:defRPr/>
            </a:pPr>
            <a:r>
              <a:rPr lang="zh-TW" altLang="en-US" dirty="0" smtClean="0"/>
              <a:t>在計算機的世界</a:t>
            </a:r>
            <a:r>
              <a:rPr lang="zh-TW" altLang="en-US" dirty="0"/>
              <a:t>有</a:t>
            </a:r>
            <a:r>
              <a:rPr lang="zh-TW" altLang="en-US" dirty="0" smtClean="0"/>
              <a:t>許多</a:t>
            </a:r>
            <a:endParaRPr lang="en-US" altLang="zh-TW" dirty="0" smtClean="0"/>
          </a:p>
          <a:p>
            <a:pPr marL="0" indent="0">
              <a:buFont typeface="Wingdings" pitchFamily="2" charset="2"/>
              <a:buNone/>
              <a:defRPr/>
            </a:pPr>
            <a:r>
              <a:rPr lang="zh-TW" altLang="en-US" b="1" dirty="0">
                <a:solidFill>
                  <a:srgbClr val="FF0000"/>
                </a:solidFill>
                <a:effectLst>
                  <a:outerShdw blurRad="38100" dist="38100" dir="2700000" algn="tl">
                    <a:srgbClr val="000000">
                      <a:alpha val="43137"/>
                    </a:srgbClr>
                  </a:outerShdw>
                </a:effectLst>
              </a:rPr>
              <a:t> </a:t>
            </a:r>
            <a:r>
              <a:rPr lang="zh-TW" altLang="en-US" b="1" dirty="0" smtClean="0">
                <a:solidFill>
                  <a:srgbClr val="FF0000"/>
                </a:solidFill>
                <a:effectLst>
                  <a:outerShdw blurRad="38100" dist="38100" dir="2700000" algn="tl">
                    <a:srgbClr val="000000">
                      <a:alpha val="43137"/>
                    </a:srgbClr>
                  </a:outerShdw>
                </a:effectLst>
              </a:rPr>
              <a:t>     編碼</a:t>
            </a:r>
            <a:r>
              <a:rPr lang="en-US" altLang="zh-TW" b="1" dirty="0">
                <a:solidFill>
                  <a:srgbClr val="FF0000"/>
                </a:solidFill>
                <a:effectLst>
                  <a:outerShdw blurRad="38100" dist="38100" dir="2700000" algn="tl">
                    <a:srgbClr val="000000">
                      <a:alpha val="43137"/>
                    </a:srgbClr>
                  </a:outerShdw>
                </a:effectLst>
              </a:rPr>
              <a:t>(encoding)</a:t>
            </a:r>
            <a:r>
              <a:rPr lang="zh-TW" altLang="en-US" b="1" dirty="0">
                <a:solidFill>
                  <a:srgbClr val="FF0000"/>
                </a:solidFill>
                <a:effectLst>
                  <a:outerShdw blurRad="38100" dist="38100" dir="2700000" algn="tl">
                    <a:srgbClr val="000000">
                      <a:alpha val="43137"/>
                    </a:srgbClr>
                  </a:outerShdw>
                </a:effectLst>
              </a:rPr>
              <a:t>與解碼</a:t>
            </a:r>
            <a:r>
              <a:rPr lang="en-US" altLang="zh-TW" b="1" dirty="0">
                <a:solidFill>
                  <a:srgbClr val="FF0000"/>
                </a:solidFill>
                <a:effectLst>
                  <a:outerShdw blurRad="38100" dist="38100" dir="2700000" algn="tl">
                    <a:srgbClr val="000000">
                      <a:alpha val="43137"/>
                    </a:srgbClr>
                  </a:outerShdw>
                </a:effectLst>
              </a:rPr>
              <a:t>(decoding</a:t>
            </a:r>
            <a:r>
              <a:rPr lang="en-US" altLang="zh-TW" b="1" dirty="0" smtClean="0">
                <a:solidFill>
                  <a:srgbClr val="FF0000"/>
                </a:solidFill>
                <a:effectLst>
                  <a:outerShdw blurRad="38100" dist="38100" dir="2700000" algn="tl">
                    <a:srgbClr val="000000">
                      <a:alpha val="43137"/>
                    </a:srgbClr>
                  </a:outerShdw>
                </a:effectLst>
              </a:rPr>
              <a:t>)</a:t>
            </a:r>
          </a:p>
          <a:p>
            <a:pPr marL="0" indent="0">
              <a:buFont typeface="Wingdings" pitchFamily="2" charset="2"/>
              <a:buNone/>
              <a:defRPr/>
            </a:pPr>
            <a:r>
              <a:rPr lang="zh-TW" altLang="en-US" b="1" dirty="0">
                <a:solidFill>
                  <a:srgbClr val="FF0000"/>
                </a:solidFill>
                <a:effectLst>
                  <a:outerShdw blurRad="38100" dist="38100" dir="2700000" algn="tl">
                    <a:srgbClr val="000000">
                      <a:alpha val="43137"/>
                    </a:srgbClr>
                  </a:outerShdw>
                </a:effectLst>
              </a:rPr>
              <a:t> </a:t>
            </a:r>
            <a:r>
              <a:rPr lang="zh-TW" altLang="en-US" b="1" dirty="0" smtClean="0">
                <a:solidFill>
                  <a:srgbClr val="FF0000"/>
                </a:solidFill>
                <a:effectLst>
                  <a:outerShdw blurRad="38100" dist="38100" dir="2700000" algn="tl">
                    <a:srgbClr val="000000">
                      <a:alpha val="43137"/>
                    </a:srgbClr>
                  </a:outerShdw>
                </a:effectLst>
              </a:rPr>
              <a:t>   </a:t>
            </a:r>
            <a:r>
              <a:rPr lang="zh-TW" altLang="en-US" dirty="0" smtClean="0"/>
              <a:t>的機制與應用</a:t>
            </a:r>
            <a:endParaRPr lang="zh-TW" altLang="en-US" dirty="0"/>
          </a:p>
        </p:txBody>
      </p:sp>
      <p:pic>
        <p:nvPicPr>
          <p:cNvPr id="27652"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200400"/>
            <a:ext cx="342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6"/>
          <p:cNvSpPr>
            <a:spLocks noChangeArrowheads="1"/>
          </p:cNvSpPr>
          <p:nvPr/>
        </p:nvSpPr>
        <p:spPr bwMode="auto">
          <a:xfrm>
            <a:off x="0" y="2987675"/>
            <a:ext cx="9144000" cy="1857375"/>
          </a:xfrm>
          <a:prstGeom prst="rect">
            <a:avLst/>
          </a:prstGeom>
          <a:solidFill>
            <a:schemeClr val="accent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pPr eaLnBrk="1" hangingPunct="1"/>
            <a:endParaRPr lang="zh-TW" altLang="en-US"/>
          </a:p>
        </p:txBody>
      </p:sp>
      <p:sp>
        <p:nvSpPr>
          <p:cNvPr id="2" name="標題 1"/>
          <p:cNvSpPr>
            <a:spLocks noGrp="1"/>
          </p:cNvSpPr>
          <p:nvPr>
            <p:ph type="title"/>
          </p:nvPr>
        </p:nvSpPr>
        <p:spPr/>
        <p:txBody>
          <a:bodyPr/>
          <a:lstStyle/>
          <a:p>
            <a:pPr>
              <a:defRPr/>
            </a:pPr>
            <a:r>
              <a:rPr lang="zh-TW" altLang="en-US" dirty="0" smtClean="0"/>
              <a:t>編碼</a:t>
            </a:r>
            <a:r>
              <a:rPr lang="en-US" altLang="zh-TW" dirty="0" smtClean="0"/>
              <a:t>(encoding)</a:t>
            </a:r>
            <a:r>
              <a:rPr lang="zh-TW" altLang="en-US" dirty="0" smtClean="0"/>
              <a:t>與解碼</a:t>
            </a:r>
            <a:r>
              <a:rPr lang="en-US" altLang="zh-TW" dirty="0" smtClean="0"/>
              <a:t>(decoding)</a:t>
            </a:r>
            <a:endParaRPr lang="zh-TW" altLang="en-US" dirty="0"/>
          </a:p>
        </p:txBody>
      </p:sp>
      <p:sp>
        <p:nvSpPr>
          <p:cNvPr id="3" name="內容版面配置區 2"/>
          <p:cNvSpPr>
            <a:spLocks noGrp="1"/>
          </p:cNvSpPr>
          <p:nvPr>
            <p:ph idx="1"/>
          </p:nvPr>
        </p:nvSpPr>
        <p:spPr>
          <a:xfrm>
            <a:off x="885825" y="4867275"/>
            <a:ext cx="3352800" cy="609600"/>
          </a:xfrm>
        </p:spPr>
        <p:txBody>
          <a:bodyPr/>
          <a:lstStyle/>
          <a:p>
            <a:pPr marL="0" indent="0">
              <a:buFont typeface="Wingdings" pitchFamily="2" charset="2"/>
              <a:buNone/>
              <a:defRPr/>
            </a:pPr>
            <a:r>
              <a:rPr lang="en-US" altLang="zh-TW" b="1" dirty="0">
                <a:solidFill>
                  <a:srgbClr val="FF0000"/>
                </a:solidFill>
                <a:effectLst>
                  <a:outerShdw blurRad="38100" dist="38100" dir="2700000" algn="tl">
                    <a:srgbClr val="000000">
                      <a:alpha val="43137"/>
                    </a:srgbClr>
                  </a:outerShdw>
                </a:effectLst>
              </a:rPr>
              <a:t>tele</a:t>
            </a:r>
            <a:r>
              <a:rPr lang="en-US" altLang="zh-TW" dirty="0"/>
              <a:t>communication </a:t>
            </a:r>
            <a:endParaRPr lang="zh-TW" altLang="en-US" dirty="0"/>
          </a:p>
        </p:txBody>
      </p:sp>
      <p:sp>
        <p:nvSpPr>
          <p:cNvPr id="28677" name="矩形 4"/>
          <p:cNvSpPr>
            <a:spLocks noChangeArrowheads="1"/>
          </p:cNvSpPr>
          <p:nvPr/>
        </p:nvSpPr>
        <p:spPr bwMode="auto">
          <a:xfrm>
            <a:off x="4667250" y="4987925"/>
            <a:ext cx="397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a:t>曼徹斯特編碼（</a:t>
            </a:r>
            <a:r>
              <a:rPr lang="en-US" altLang="zh-TW"/>
              <a:t>Manchester coding</a:t>
            </a:r>
            <a:r>
              <a:rPr lang="zh-TW" altLang="en-US"/>
              <a:t>）</a:t>
            </a:r>
          </a:p>
        </p:txBody>
      </p:sp>
      <p:sp>
        <p:nvSpPr>
          <p:cNvPr id="28678" name="矩形 5"/>
          <p:cNvSpPr>
            <a:spLocks noChangeArrowheads="1"/>
          </p:cNvSpPr>
          <p:nvPr/>
        </p:nvSpPr>
        <p:spPr bwMode="auto">
          <a:xfrm>
            <a:off x="4695825" y="5362575"/>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sz="1400"/>
              <a:t>https://en.wikipedia.org/wiki/Manchester_code</a:t>
            </a:r>
            <a:endParaRPr lang="zh-TW" altLang="en-US" sz="1400"/>
          </a:p>
        </p:txBody>
      </p:sp>
      <p:sp>
        <p:nvSpPr>
          <p:cNvPr id="28679" name="矩形 6"/>
          <p:cNvSpPr>
            <a:spLocks noChangeArrowheads="1"/>
          </p:cNvSpPr>
          <p:nvPr/>
        </p:nvSpPr>
        <p:spPr bwMode="auto">
          <a:xfrm>
            <a:off x="1309688" y="5665788"/>
            <a:ext cx="2928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a:t>無失真</a:t>
            </a:r>
            <a:r>
              <a:rPr lang="zh-TW" altLang="en-US" sz="4000"/>
              <a:t>資料壓縮</a:t>
            </a:r>
          </a:p>
        </p:txBody>
      </p:sp>
      <p:sp>
        <p:nvSpPr>
          <p:cNvPr id="28680" name="矩形 7"/>
          <p:cNvSpPr>
            <a:spLocks noChangeArrowheads="1"/>
          </p:cNvSpPr>
          <p:nvPr/>
        </p:nvSpPr>
        <p:spPr bwMode="auto">
          <a:xfrm>
            <a:off x="4716463" y="5745163"/>
            <a:ext cx="3154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b="1">
                <a:solidFill>
                  <a:srgbClr val="222222"/>
                </a:solidFill>
              </a:rPr>
              <a:t>霍夫曼編碼</a:t>
            </a:r>
            <a:r>
              <a:rPr lang="en-US" altLang="zh-TW">
                <a:solidFill>
                  <a:srgbClr val="222222"/>
                </a:solidFill>
              </a:rPr>
              <a:t>(Huffman Coding)</a:t>
            </a:r>
            <a:endParaRPr lang="zh-TW" altLang="en-US"/>
          </a:p>
        </p:txBody>
      </p:sp>
      <p:sp>
        <p:nvSpPr>
          <p:cNvPr id="28681" name="矩形 8"/>
          <p:cNvSpPr>
            <a:spLocks noChangeArrowheads="1"/>
          </p:cNvSpPr>
          <p:nvPr/>
        </p:nvSpPr>
        <p:spPr bwMode="auto">
          <a:xfrm>
            <a:off x="4716463" y="6065838"/>
            <a:ext cx="373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sz="1400"/>
              <a:t>https://en.wikipedia.org/wiki/Huffman_coding</a:t>
            </a:r>
            <a:endParaRPr lang="zh-TW" altLang="en-US" sz="1400"/>
          </a:p>
        </p:txBody>
      </p:sp>
      <p:sp>
        <p:nvSpPr>
          <p:cNvPr id="10" name="內容版面配置區 2"/>
          <p:cNvSpPr txBox="1">
            <a:spLocks/>
          </p:cNvSpPr>
          <p:nvPr/>
        </p:nvSpPr>
        <p:spPr bwMode="auto">
          <a:xfrm>
            <a:off x="555625" y="1158875"/>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anose="05000000000000000000" pitchFamily="2" charset="2"/>
              <a:buChar char="p"/>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anose="05000000000000000000" pitchFamily="2" charset="2"/>
              <a:buNone/>
              <a:defRPr/>
            </a:pPr>
            <a:r>
              <a:rPr lang="zh-TW" altLang="en-US" kern="0" dirty="0" smtClean="0"/>
              <a:t>在計算機的世界有許多</a:t>
            </a:r>
            <a:endParaRPr lang="en-US" altLang="zh-TW" kern="0" dirty="0" smtClean="0"/>
          </a:p>
          <a:p>
            <a:pPr marL="0" indent="0">
              <a:buFont typeface="Wingdings" panose="05000000000000000000" pitchFamily="2" charset="2"/>
              <a:buNone/>
              <a:defRPr/>
            </a:pPr>
            <a:r>
              <a:rPr lang="zh-TW" altLang="en-US" b="1" kern="0" dirty="0" smtClean="0">
                <a:solidFill>
                  <a:srgbClr val="FF0000"/>
                </a:solidFill>
                <a:effectLst>
                  <a:outerShdw blurRad="38100" dist="38100" dir="2700000" algn="tl">
                    <a:srgbClr val="000000">
                      <a:alpha val="43137"/>
                    </a:srgbClr>
                  </a:outerShdw>
                </a:effectLst>
              </a:rPr>
              <a:t>      編碼</a:t>
            </a:r>
            <a:r>
              <a:rPr lang="en-US" altLang="zh-TW" b="1" kern="0" dirty="0" smtClean="0">
                <a:solidFill>
                  <a:srgbClr val="FF0000"/>
                </a:solidFill>
                <a:effectLst>
                  <a:outerShdw blurRad="38100" dist="38100" dir="2700000" algn="tl">
                    <a:srgbClr val="000000">
                      <a:alpha val="43137"/>
                    </a:srgbClr>
                  </a:outerShdw>
                </a:effectLst>
              </a:rPr>
              <a:t>(encoding)</a:t>
            </a:r>
            <a:r>
              <a:rPr lang="zh-TW" altLang="en-US" b="1" kern="0" dirty="0" smtClean="0">
                <a:solidFill>
                  <a:srgbClr val="FF0000"/>
                </a:solidFill>
                <a:effectLst>
                  <a:outerShdw blurRad="38100" dist="38100" dir="2700000" algn="tl">
                    <a:srgbClr val="000000">
                      <a:alpha val="43137"/>
                    </a:srgbClr>
                  </a:outerShdw>
                </a:effectLst>
              </a:rPr>
              <a:t>與解碼</a:t>
            </a:r>
            <a:r>
              <a:rPr lang="en-US" altLang="zh-TW" b="1" kern="0" dirty="0" smtClean="0">
                <a:solidFill>
                  <a:srgbClr val="FF0000"/>
                </a:solidFill>
                <a:effectLst>
                  <a:outerShdw blurRad="38100" dist="38100" dir="2700000" algn="tl">
                    <a:srgbClr val="000000">
                      <a:alpha val="43137"/>
                    </a:srgbClr>
                  </a:outerShdw>
                </a:effectLst>
              </a:rPr>
              <a:t>(decoding)</a:t>
            </a:r>
          </a:p>
          <a:p>
            <a:pPr marL="0" indent="0">
              <a:buFont typeface="Wingdings" panose="05000000000000000000" pitchFamily="2" charset="2"/>
              <a:buNone/>
              <a:defRPr/>
            </a:pPr>
            <a:r>
              <a:rPr lang="zh-TW" altLang="en-US" b="1" kern="0" dirty="0" smtClean="0">
                <a:solidFill>
                  <a:srgbClr val="FF0000"/>
                </a:solidFill>
                <a:effectLst>
                  <a:outerShdw blurRad="38100" dist="38100" dir="2700000" algn="tl">
                    <a:srgbClr val="000000">
                      <a:alpha val="43137"/>
                    </a:srgbClr>
                  </a:outerShdw>
                </a:effectLst>
              </a:rPr>
              <a:t>    </a:t>
            </a:r>
            <a:r>
              <a:rPr lang="zh-TW" altLang="en-US" kern="0" dirty="0" smtClean="0"/>
              <a:t>的機制與應用</a:t>
            </a:r>
            <a:r>
              <a:rPr lang="en-US" altLang="zh-TW" kern="0" dirty="0" smtClean="0"/>
              <a:t>:</a:t>
            </a:r>
            <a:endParaRPr lang="zh-TW" altLang="en-US" kern="0" dirty="0"/>
          </a:p>
        </p:txBody>
      </p:sp>
      <p:sp>
        <p:nvSpPr>
          <p:cNvPr id="28683" name="矩形 10"/>
          <p:cNvSpPr>
            <a:spLocks noChangeArrowheads="1"/>
          </p:cNvSpPr>
          <p:nvPr/>
        </p:nvSpPr>
        <p:spPr bwMode="auto">
          <a:xfrm>
            <a:off x="152400" y="3406775"/>
            <a:ext cx="431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sz="2400"/>
              <a:t>字元編碼</a:t>
            </a:r>
            <a:r>
              <a:rPr lang="en-US" altLang="zh-TW" sz="2400"/>
              <a:t>(Character encoding)</a:t>
            </a:r>
            <a:endParaRPr lang="zh-TW" altLang="en-US" sz="2400"/>
          </a:p>
        </p:txBody>
      </p:sp>
      <p:sp>
        <p:nvSpPr>
          <p:cNvPr id="28684" name="矩形 11"/>
          <p:cNvSpPr>
            <a:spLocks noChangeArrowheads="1"/>
          </p:cNvSpPr>
          <p:nvPr/>
        </p:nvSpPr>
        <p:spPr bwMode="auto">
          <a:xfrm>
            <a:off x="4670425" y="3606800"/>
            <a:ext cx="2481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Morse Code </a:t>
            </a:r>
            <a:r>
              <a:rPr lang="zh-TW" altLang="en-US"/>
              <a:t>摩斯電碼</a:t>
            </a:r>
          </a:p>
        </p:txBody>
      </p:sp>
      <p:sp>
        <p:nvSpPr>
          <p:cNvPr id="28685" name="矩形 12"/>
          <p:cNvSpPr>
            <a:spLocks noChangeArrowheads="1"/>
          </p:cNvSpPr>
          <p:nvPr/>
        </p:nvSpPr>
        <p:spPr bwMode="auto">
          <a:xfrm>
            <a:off x="4691063" y="3233738"/>
            <a:ext cx="2481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ASCII Code </a:t>
            </a:r>
            <a:endParaRPr lang="zh-TW" altLang="en-US"/>
          </a:p>
        </p:txBody>
      </p:sp>
      <p:sp>
        <p:nvSpPr>
          <p:cNvPr id="28686" name="矩形 13"/>
          <p:cNvSpPr>
            <a:spLocks noChangeArrowheads="1"/>
          </p:cNvSpPr>
          <p:nvPr/>
        </p:nvSpPr>
        <p:spPr bwMode="auto">
          <a:xfrm>
            <a:off x="1905000" y="4167188"/>
            <a:ext cx="240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MIME</a:t>
            </a:r>
            <a:r>
              <a:rPr lang="zh-TW" altLang="en-US"/>
              <a:t>格式的電子郵件</a:t>
            </a:r>
          </a:p>
        </p:txBody>
      </p:sp>
      <p:sp>
        <p:nvSpPr>
          <p:cNvPr id="28687" name="矩形 14"/>
          <p:cNvSpPr>
            <a:spLocks noChangeArrowheads="1"/>
          </p:cNvSpPr>
          <p:nvPr/>
        </p:nvSpPr>
        <p:spPr bwMode="auto">
          <a:xfrm>
            <a:off x="4670425" y="4213225"/>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Base64</a:t>
            </a:r>
            <a:endParaRPr lang="zh-TW" altLang="en-US"/>
          </a:p>
        </p:txBody>
      </p:sp>
      <p:sp>
        <p:nvSpPr>
          <p:cNvPr id="28688" name="矩形 15"/>
          <p:cNvSpPr>
            <a:spLocks noChangeArrowheads="1"/>
          </p:cNvSpPr>
          <p:nvPr/>
        </p:nvSpPr>
        <p:spPr bwMode="auto">
          <a:xfrm>
            <a:off x="4657725" y="4475163"/>
            <a:ext cx="2606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sz="1200"/>
              <a:t>https://zh.wikipedia.org/wiki/Base64</a:t>
            </a:r>
            <a:endParaRPr lang="zh-TW" altLang="en-US" sz="1200"/>
          </a:p>
        </p:txBody>
      </p:sp>
      <p:sp>
        <p:nvSpPr>
          <p:cNvPr id="18" name="雲朵形圖說文字 17"/>
          <p:cNvSpPr/>
          <p:nvPr/>
        </p:nvSpPr>
        <p:spPr bwMode="auto">
          <a:xfrm>
            <a:off x="6303963" y="2474913"/>
            <a:ext cx="2840037" cy="1101725"/>
          </a:xfrm>
          <a:prstGeom prst="cloudCallout">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a:lstStyle/>
          <a:p>
            <a:pPr eaLnBrk="1" hangingPunct="1">
              <a:defRPr/>
            </a:pPr>
            <a:r>
              <a:rPr lang="zh-TW" altLang="en-US" sz="2000" dirty="0">
                <a:solidFill>
                  <a:schemeClr val="bg1"/>
                </a:solidFill>
              </a:rPr>
              <a:t>第一堂入門課</a:t>
            </a:r>
          </a:p>
        </p:txBody>
      </p:sp>
      <p:sp>
        <p:nvSpPr>
          <p:cNvPr id="19" name="矩形 18"/>
          <p:cNvSpPr/>
          <p:nvPr/>
        </p:nvSpPr>
        <p:spPr>
          <a:xfrm>
            <a:off x="677863" y="6399213"/>
            <a:ext cx="7772400" cy="368300"/>
          </a:xfrm>
          <a:prstGeom prst="rect">
            <a:avLst/>
          </a:prstGeom>
          <a:solidFill>
            <a:schemeClr val="accent2">
              <a:lumMod val="20000"/>
              <a:lumOff val="80000"/>
            </a:schemeClr>
          </a:solidFill>
        </p:spPr>
        <p:txBody>
          <a:bodyPr wrap="none">
            <a:spAutoFit/>
          </a:bodyPr>
          <a:lstStyle/>
          <a:p>
            <a:pPr>
              <a:defRPr/>
            </a:pPr>
            <a:r>
              <a:rPr lang="en-US" altLang="zh-TW" dirty="0"/>
              <a:t>HTML URL Encoding</a:t>
            </a:r>
            <a:r>
              <a:rPr lang="zh-TW" altLang="en-US" dirty="0"/>
              <a:t>   </a:t>
            </a:r>
            <a:r>
              <a:rPr lang="en-US" altLang="zh-TW" dirty="0"/>
              <a:t>https://www.w3schools.com/tags/ref_urlencode.asp</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smtClean="0"/>
              <a:t>編碼</a:t>
            </a:r>
            <a:r>
              <a:rPr lang="en-US" altLang="zh-TW" dirty="0" smtClean="0"/>
              <a:t>(encoding)</a:t>
            </a:r>
            <a:r>
              <a:rPr lang="zh-TW" altLang="en-US" dirty="0" smtClean="0"/>
              <a:t>與解碼</a:t>
            </a:r>
            <a:r>
              <a:rPr lang="en-US" altLang="zh-TW" dirty="0" smtClean="0"/>
              <a:t>(decoding)</a:t>
            </a:r>
            <a:endParaRPr lang="zh-TW" altLang="en-US" dirty="0"/>
          </a:p>
        </p:txBody>
      </p:sp>
      <p:sp>
        <p:nvSpPr>
          <p:cNvPr id="3" name="內容版面配置區 2"/>
          <p:cNvSpPr>
            <a:spLocks noGrp="1"/>
          </p:cNvSpPr>
          <p:nvPr>
            <p:ph idx="1"/>
          </p:nvPr>
        </p:nvSpPr>
        <p:spPr>
          <a:xfrm>
            <a:off x="407988" y="1295400"/>
            <a:ext cx="8229600" cy="1828800"/>
          </a:xfrm>
        </p:spPr>
        <p:txBody>
          <a:bodyPr/>
          <a:lstStyle/>
          <a:p>
            <a:pPr marL="0" indent="0">
              <a:buFont typeface="Wingdings" pitchFamily="2" charset="2"/>
              <a:buNone/>
              <a:defRPr/>
            </a:pPr>
            <a:r>
              <a:rPr lang="zh-TW" altLang="en-US" dirty="0" smtClean="0"/>
              <a:t>在計算機的世界</a:t>
            </a:r>
            <a:r>
              <a:rPr lang="zh-TW" altLang="en-US" dirty="0"/>
              <a:t>有</a:t>
            </a:r>
            <a:r>
              <a:rPr lang="zh-TW" altLang="en-US" dirty="0" smtClean="0"/>
              <a:t>許多</a:t>
            </a:r>
            <a:endParaRPr lang="en-US" altLang="zh-TW" dirty="0" smtClean="0"/>
          </a:p>
          <a:p>
            <a:pPr marL="0" indent="0">
              <a:buFont typeface="Wingdings" pitchFamily="2" charset="2"/>
              <a:buNone/>
              <a:defRPr/>
            </a:pPr>
            <a:r>
              <a:rPr lang="zh-TW" altLang="en-US" b="1" dirty="0">
                <a:solidFill>
                  <a:srgbClr val="FF0000"/>
                </a:solidFill>
                <a:effectLst>
                  <a:outerShdw blurRad="38100" dist="38100" dir="2700000" algn="tl">
                    <a:srgbClr val="000000">
                      <a:alpha val="43137"/>
                    </a:srgbClr>
                  </a:outerShdw>
                </a:effectLst>
              </a:rPr>
              <a:t> </a:t>
            </a:r>
            <a:r>
              <a:rPr lang="zh-TW" altLang="en-US" b="1" dirty="0" smtClean="0">
                <a:solidFill>
                  <a:srgbClr val="FF0000"/>
                </a:solidFill>
                <a:effectLst>
                  <a:outerShdw blurRad="38100" dist="38100" dir="2700000" algn="tl">
                    <a:srgbClr val="000000">
                      <a:alpha val="43137"/>
                    </a:srgbClr>
                  </a:outerShdw>
                </a:effectLst>
              </a:rPr>
              <a:t>     編碼</a:t>
            </a:r>
            <a:r>
              <a:rPr lang="en-US" altLang="zh-TW" b="1" dirty="0">
                <a:solidFill>
                  <a:srgbClr val="FF0000"/>
                </a:solidFill>
                <a:effectLst>
                  <a:outerShdw blurRad="38100" dist="38100" dir="2700000" algn="tl">
                    <a:srgbClr val="000000">
                      <a:alpha val="43137"/>
                    </a:srgbClr>
                  </a:outerShdw>
                </a:effectLst>
              </a:rPr>
              <a:t>(encoding)</a:t>
            </a:r>
            <a:r>
              <a:rPr lang="zh-TW" altLang="en-US" b="1" dirty="0">
                <a:solidFill>
                  <a:srgbClr val="FF0000"/>
                </a:solidFill>
                <a:effectLst>
                  <a:outerShdw blurRad="38100" dist="38100" dir="2700000" algn="tl">
                    <a:srgbClr val="000000">
                      <a:alpha val="43137"/>
                    </a:srgbClr>
                  </a:outerShdw>
                </a:effectLst>
              </a:rPr>
              <a:t>與解碼</a:t>
            </a:r>
            <a:r>
              <a:rPr lang="en-US" altLang="zh-TW" b="1" dirty="0">
                <a:solidFill>
                  <a:srgbClr val="FF0000"/>
                </a:solidFill>
                <a:effectLst>
                  <a:outerShdw blurRad="38100" dist="38100" dir="2700000" algn="tl">
                    <a:srgbClr val="000000">
                      <a:alpha val="43137"/>
                    </a:srgbClr>
                  </a:outerShdw>
                </a:effectLst>
              </a:rPr>
              <a:t>(decoding</a:t>
            </a:r>
            <a:r>
              <a:rPr lang="en-US" altLang="zh-TW" b="1" dirty="0" smtClean="0">
                <a:solidFill>
                  <a:srgbClr val="FF0000"/>
                </a:solidFill>
                <a:effectLst>
                  <a:outerShdw blurRad="38100" dist="38100" dir="2700000" algn="tl">
                    <a:srgbClr val="000000">
                      <a:alpha val="43137"/>
                    </a:srgbClr>
                  </a:outerShdw>
                </a:effectLst>
              </a:rPr>
              <a:t>)</a:t>
            </a:r>
          </a:p>
          <a:p>
            <a:pPr marL="0" indent="0">
              <a:buFont typeface="Wingdings" pitchFamily="2" charset="2"/>
              <a:buNone/>
              <a:defRPr/>
            </a:pPr>
            <a:r>
              <a:rPr lang="zh-TW" altLang="en-US" b="1" dirty="0">
                <a:solidFill>
                  <a:srgbClr val="FF0000"/>
                </a:solidFill>
                <a:effectLst>
                  <a:outerShdw blurRad="38100" dist="38100" dir="2700000" algn="tl">
                    <a:srgbClr val="000000">
                      <a:alpha val="43137"/>
                    </a:srgbClr>
                  </a:outerShdw>
                </a:effectLst>
              </a:rPr>
              <a:t> </a:t>
            </a:r>
            <a:r>
              <a:rPr lang="zh-TW" altLang="en-US" b="1" dirty="0" smtClean="0">
                <a:solidFill>
                  <a:srgbClr val="FF0000"/>
                </a:solidFill>
                <a:effectLst>
                  <a:outerShdw blurRad="38100" dist="38100" dir="2700000" algn="tl">
                    <a:srgbClr val="000000">
                      <a:alpha val="43137"/>
                    </a:srgbClr>
                  </a:outerShdw>
                </a:effectLst>
              </a:rPr>
              <a:t>   </a:t>
            </a:r>
            <a:r>
              <a:rPr lang="zh-TW" altLang="en-US" dirty="0" smtClean="0"/>
              <a:t>的機制與應用</a:t>
            </a:r>
            <a:endParaRPr lang="zh-TW" altLang="en-US" dirty="0"/>
          </a:p>
        </p:txBody>
      </p:sp>
      <p:sp>
        <p:nvSpPr>
          <p:cNvPr id="29700" name="矩形 3"/>
          <p:cNvSpPr>
            <a:spLocks noChangeArrowheads="1"/>
          </p:cNvSpPr>
          <p:nvPr/>
        </p:nvSpPr>
        <p:spPr bwMode="auto">
          <a:xfrm>
            <a:off x="533400" y="3733800"/>
            <a:ext cx="7743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sz="4400" dirty="0"/>
              <a:t>字元編碼</a:t>
            </a:r>
            <a:r>
              <a:rPr lang="en-US" altLang="zh-TW" sz="4400" dirty="0"/>
              <a:t>(Character encoding)</a:t>
            </a:r>
            <a:endParaRPr lang="zh-TW" altLang="en-US" sz="4400" dirty="0"/>
          </a:p>
        </p:txBody>
      </p:sp>
      <p:sp>
        <p:nvSpPr>
          <p:cNvPr id="29701" name="矩形 4"/>
          <p:cNvSpPr>
            <a:spLocks noChangeArrowheads="1"/>
          </p:cNvSpPr>
          <p:nvPr/>
        </p:nvSpPr>
        <p:spPr bwMode="auto">
          <a:xfrm>
            <a:off x="609600" y="4503738"/>
            <a:ext cx="5133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https://en.wikipedia.org/wiki/Character_encoding</a:t>
            </a:r>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a:t>編碼</a:t>
            </a:r>
            <a:r>
              <a:rPr lang="en-US" altLang="zh-TW" dirty="0"/>
              <a:t>(encoding)</a:t>
            </a:r>
            <a:r>
              <a:rPr lang="zh-TW" altLang="en-US" dirty="0"/>
              <a:t>與解碼</a:t>
            </a:r>
            <a:r>
              <a:rPr lang="en-US" altLang="zh-TW" dirty="0"/>
              <a:t>(decoding)</a:t>
            </a:r>
            <a:endParaRPr lang="zh-TW" altLang="en-US" dirty="0"/>
          </a:p>
        </p:txBody>
      </p:sp>
      <p:sp>
        <p:nvSpPr>
          <p:cNvPr id="4" name="矩形 3"/>
          <p:cNvSpPr/>
          <p:nvPr/>
        </p:nvSpPr>
        <p:spPr>
          <a:xfrm>
            <a:off x="287338" y="2887663"/>
            <a:ext cx="2209800" cy="1076325"/>
          </a:xfrm>
          <a:prstGeom prst="rect">
            <a:avLst/>
          </a:prstGeom>
          <a:solidFill>
            <a:schemeClr val="accent1">
              <a:lumMod val="90000"/>
            </a:schemeClr>
          </a:solidFill>
        </p:spPr>
        <p:txBody>
          <a:bodyPr wrap="none">
            <a:spAutoFit/>
          </a:bodyPr>
          <a:lstStyle/>
          <a:p>
            <a:pPr>
              <a:defRPr/>
            </a:pPr>
            <a:r>
              <a:rPr lang="en-US" altLang="zh-TW" sz="3600" dirty="0"/>
              <a:t>Character</a:t>
            </a:r>
          </a:p>
          <a:p>
            <a:pPr>
              <a:defRPr/>
            </a:pPr>
            <a:r>
              <a:rPr lang="zh-TW" altLang="en-US" sz="2800" dirty="0"/>
              <a:t>字元</a:t>
            </a:r>
          </a:p>
        </p:txBody>
      </p:sp>
      <p:sp>
        <p:nvSpPr>
          <p:cNvPr id="5" name="矩形 4"/>
          <p:cNvSpPr/>
          <p:nvPr/>
        </p:nvSpPr>
        <p:spPr>
          <a:xfrm>
            <a:off x="5407025" y="2963863"/>
            <a:ext cx="3570288" cy="1014412"/>
          </a:xfrm>
          <a:prstGeom prst="rect">
            <a:avLst/>
          </a:prstGeom>
          <a:solidFill>
            <a:schemeClr val="accent1">
              <a:lumMod val="90000"/>
            </a:schemeClr>
          </a:solidFill>
        </p:spPr>
        <p:txBody>
          <a:bodyPr wrap="none">
            <a:spAutoFit/>
          </a:bodyPr>
          <a:lstStyle/>
          <a:p>
            <a:pPr>
              <a:defRPr/>
            </a:pPr>
            <a:r>
              <a:rPr lang="en-US" altLang="zh-TW" sz="3600" dirty="0"/>
              <a:t>ASCII Code</a:t>
            </a:r>
          </a:p>
          <a:p>
            <a:pPr>
              <a:defRPr/>
            </a:pPr>
            <a:r>
              <a:rPr lang="zh-TW" altLang="en-US" sz="2400" dirty="0"/>
              <a:t>美國資訊交換標準程式碼</a:t>
            </a:r>
            <a:endParaRPr lang="en-US" altLang="zh-TW" sz="2400" dirty="0"/>
          </a:p>
        </p:txBody>
      </p:sp>
      <p:cxnSp>
        <p:nvCxnSpPr>
          <p:cNvPr id="30725" name="直線單箭頭接點 6"/>
          <p:cNvCxnSpPr>
            <a:cxnSpLocks noChangeShapeType="1"/>
          </p:cNvCxnSpPr>
          <p:nvPr/>
        </p:nvCxnSpPr>
        <p:spPr bwMode="auto">
          <a:xfrm flipV="1">
            <a:off x="2532063" y="3309938"/>
            <a:ext cx="2557462" cy="7937"/>
          </a:xfrm>
          <a:prstGeom prst="straightConnector1">
            <a:avLst/>
          </a:prstGeom>
          <a:noFill/>
          <a:ln w="76200" algn="ctr">
            <a:solidFill>
              <a:srgbClr val="C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6" name="直線單箭頭接點 7"/>
          <p:cNvCxnSpPr>
            <a:cxnSpLocks noChangeShapeType="1"/>
          </p:cNvCxnSpPr>
          <p:nvPr/>
        </p:nvCxnSpPr>
        <p:spPr bwMode="auto">
          <a:xfrm flipH="1">
            <a:off x="3173413" y="3667125"/>
            <a:ext cx="2198687" cy="0"/>
          </a:xfrm>
          <a:prstGeom prst="straightConnector1">
            <a:avLst/>
          </a:prstGeom>
          <a:noFill/>
          <a:ln w="76200" algn="ctr">
            <a:solidFill>
              <a:srgbClr val="00B05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7" name="矩形 10"/>
          <p:cNvSpPr>
            <a:spLocks noChangeArrowheads="1"/>
          </p:cNvSpPr>
          <p:nvPr/>
        </p:nvSpPr>
        <p:spPr bwMode="auto">
          <a:xfrm>
            <a:off x="2438400" y="2901950"/>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a:t>編碼</a:t>
            </a:r>
            <a:r>
              <a:rPr lang="en-US" altLang="zh-TW"/>
              <a:t>(encoding)</a:t>
            </a:r>
            <a:endParaRPr lang="zh-TW" altLang="en-US"/>
          </a:p>
        </p:txBody>
      </p:sp>
      <p:sp>
        <p:nvSpPr>
          <p:cNvPr id="30728" name="矩形 11"/>
          <p:cNvSpPr>
            <a:spLocks noChangeArrowheads="1"/>
          </p:cNvSpPr>
          <p:nvPr/>
        </p:nvSpPr>
        <p:spPr bwMode="auto">
          <a:xfrm>
            <a:off x="3546475" y="3749675"/>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a:t>解碼</a:t>
            </a:r>
            <a:r>
              <a:rPr lang="en-US" altLang="zh-TW"/>
              <a:t>(decoding)</a:t>
            </a:r>
            <a:endParaRPr lang="zh-TW" altLang="en-US"/>
          </a:p>
        </p:txBody>
      </p:sp>
      <p:sp>
        <p:nvSpPr>
          <p:cNvPr id="30729" name="矩形 8"/>
          <p:cNvSpPr>
            <a:spLocks noChangeArrowheads="1"/>
          </p:cNvSpPr>
          <p:nvPr/>
        </p:nvSpPr>
        <p:spPr bwMode="auto">
          <a:xfrm>
            <a:off x="1725613" y="1749425"/>
            <a:ext cx="3646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https://zh.wikipedia.org/wiki/ASCII</a:t>
            </a:r>
            <a:endParaRPr lang="zh-TW" altLang="en-US"/>
          </a:p>
        </p:txBody>
      </p:sp>
      <p:pic>
        <p:nvPicPr>
          <p:cNvPr id="15" name="內容版面配置區 3"/>
          <p:cNvPicPr>
            <a:picLocks noGrp="1" noChangeAspect="1"/>
          </p:cNvPicPr>
          <p:nvPr>
            <p:ph idx="1"/>
          </p:nvPr>
        </p:nvPicPr>
        <p:blipFill rotWithShape="1">
          <a:blip r:embed="rId2"/>
          <a:srcRect l="19444" t="41115" r="52778" b="36663"/>
          <a:stretch/>
        </p:blipFill>
        <p:spPr>
          <a:xfrm>
            <a:off x="5416550" y="4800600"/>
            <a:ext cx="2286000" cy="990600"/>
          </a:xfrm>
        </p:spPr>
      </p:pic>
      <p:sp>
        <p:nvSpPr>
          <p:cNvPr id="30731" name="矩形 16"/>
          <p:cNvSpPr>
            <a:spLocks noChangeArrowheads="1"/>
          </p:cNvSpPr>
          <p:nvPr/>
        </p:nvSpPr>
        <p:spPr bwMode="auto">
          <a:xfrm>
            <a:off x="457200" y="1106488"/>
            <a:ext cx="4310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zh-TW" altLang="en-US" sz="2400"/>
              <a:t>字元編碼</a:t>
            </a:r>
            <a:r>
              <a:rPr lang="en-US" altLang="zh-TW" sz="2400"/>
              <a:t>(Character encoding)</a:t>
            </a:r>
            <a:endParaRPr lang="zh-TW"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z="3600" dirty="0" smtClean="0"/>
              <a:t>ASCII</a:t>
            </a:r>
            <a:r>
              <a:rPr lang="zh-TW" altLang="en-US" sz="3600" dirty="0" smtClean="0"/>
              <a:t>編碼</a:t>
            </a:r>
            <a:r>
              <a:rPr lang="en-US" altLang="zh-TW" sz="3600" dirty="0"/>
              <a:t>(encoding)</a:t>
            </a:r>
            <a:r>
              <a:rPr lang="zh-TW" altLang="en-US" sz="3600" dirty="0"/>
              <a:t>與解碼</a:t>
            </a:r>
            <a:r>
              <a:rPr lang="en-US" altLang="zh-TW" sz="3600" dirty="0"/>
              <a:t>(decoding)</a:t>
            </a:r>
            <a:endParaRPr lang="zh-TW" altLang="en-US" sz="3600" dirty="0"/>
          </a:p>
        </p:txBody>
      </p:sp>
      <p:sp>
        <p:nvSpPr>
          <p:cNvPr id="4" name="矩形 3"/>
          <p:cNvSpPr/>
          <p:nvPr/>
        </p:nvSpPr>
        <p:spPr>
          <a:xfrm>
            <a:off x="190500" y="3808413"/>
            <a:ext cx="8942388" cy="1754187"/>
          </a:xfrm>
          <a:prstGeom prst="rect">
            <a:avLst/>
          </a:prstGeom>
        </p:spPr>
        <p:txBody>
          <a:bodyPr>
            <a:spAutoFit/>
          </a:bodyPr>
          <a:lstStyle/>
          <a:p>
            <a:pPr>
              <a:defRPr/>
            </a:pPr>
            <a:r>
              <a:rPr lang="en-US" altLang="zh-TW" sz="5400" b="1" dirty="0">
                <a:solidFill>
                  <a:srgbClr val="FF0000"/>
                </a:solidFill>
                <a:effectLst>
                  <a:outerShdw blurRad="38100" dist="38100" dir="2700000" algn="tl">
                    <a:srgbClr val="000000">
                      <a:alpha val="43137"/>
                    </a:srgbClr>
                  </a:outerShdw>
                </a:effectLst>
              </a:rPr>
              <a:t>A</a:t>
            </a:r>
            <a:r>
              <a:rPr lang="en-US" altLang="zh-TW" sz="5400" dirty="0"/>
              <a:t>merican </a:t>
            </a:r>
            <a:r>
              <a:rPr lang="en-US" altLang="zh-TW" sz="5400" b="1" dirty="0">
                <a:solidFill>
                  <a:srgbClr val="0070C0"/>
                </a:solidFill>
                <a:effectLst>
                  <a:outerShdw blurRad="38100" dist="38100" dir="2700000" algn="tl">
                    <a:srgbClr val="000000">
                      <a:alpha val="43137"/>
                    </a:srgbClr>
                  </a:outerShdw>
                </a:effectLst>
              </a:rPr>
              <a:t>S</a:t>
            </a:r>
            <a:r>
              <a:rPr lang="en-US" altLang="zh-TW" sz="5400" dirty="0"/>
              <a:t>tandard </a:t>
            </a:r>
            <a:r>
              <a:rPr lang="en-US" altLang="zh-TW" sz="5400" b="1" dirty="0">
                <a:solidFill>
                  <a:srgbClr val="00B050"/>
                </a:solidFill>
                <a:effectLst>
                  <a:outerShdw blurRad="38100" dist="38100" dir="2700000" algn="tl">
                    <a:srgbClr val="000000">
                      <a:alpha val="43137"/>
                    </a:srgbClr>
                  </a:outerShdw>
                </a:effectLst>
              </a:rPr>
              <a:t>C</a:t>
            </a:r>
            <a:r>
              <a:rPr lang="en-US" altLang="zh-TW" sz="5400" dirty="0"/>
              <a:t>ode for </a:t>
            </a:r>
            <a:r>
              <a:rPr lang="en-US" altLang="zh-TW" sz="5400" b="1" dirty="0">
                <a:solidFill>
                  <a:srgbClr val="C00000"/>
                </a:solidFill>
                <a:effectLst>
                  <a:outerShdw blurRad="38100" dist="38100" dir="2700000" algn="tl">
                    <a:srgbClr val="000000">
                      <a:alpha val="43137"/>
                    </a:srgbClr>
                  </a:outerShdw>
                </a:effectLst>
              </a:rPr>
              <a:t>I</a:t>
            </a:r>
            <a:r>
              <a:rPr lang="en-US" altLang="zh-TW" sz="5400" dirty="0"/>
              <a:t>nformation </a:t>
            </a:r>
            <a:r>
              <a:rPr lang="en-US" altLang="zh-TW" sz="5400" b="1" dirty="0">
                <a:solidFill>
                  <a:srgbClr val="FFFF00"/>
                </a:solidFill>
                <a:effectLst>
                  <a:outerShdw blurRad="38100" dist="38100" dir="2700000" algn="tl">
                    <a:srgbClr val="000000">
                      <a:alpha val="43137"/>
                    </a:srgbClr>
                  </a:outerShdw>
                </a:effectLst>
              </a:rPr>
              <a:t>I</a:t>
            </a:r>
            <a:r>
              <a:rPr lang="en-US" altLang="zh-TW" sz="5400" dirty="0"/>
              <a:t>nterchange</a:t>
            </a:r>
            <a:endParaRPr lang="zh-TW" altLang="en-US" sz="5400" dirty="0"/>
          </a:p>
        </p:txBody>
      </p:sp>
      <p:sp>
        <p:nvSpPr>
          <p:cNvPr id="5" name="矩形 4"/>
          <p:cNvSpPr/>
          <p:nvPr/>
        </p:nvSpPr>
        <p:spPr>
          <a:xfrm>
            <a:off x="228600" y="1600200"/>
            <a:ext cx="3133725" cy="1446213"/>
          </a:xfrm>
          <a:prstGeom prst="rect">
            <a:avLst/>
          </a:prstGeom>
        </p:spPr>
        <p:txBody>
          <a:bodyPr wrap="none">
            <a:spAutoFit/>
          </a:bodyPr>
          <a:lstStyle/>
          <a:p>
            <a:pPr>
              <a:defRPr/>
            </a:pPr>
            <a:r>
              <a:rPr lang="en-US" altLang="zh-TW" sz="8800" dirty="0">
                <a:solidFill>
                  <a:srgbClr val="FF0000"/>
                </a:solidFill>
              </a:rPr>
              <a:t>A</a:t>
            </a:r>
            <a:r>
              <a:rPr lang="en-US" altLang="zh-TW" sz="8800" dirty="0">
                <a:solidFill>
                  <a:srgbClr val="0070C0"/>
                </a:solidFill>
              </a:rPr>
              <a:t>S</a:t>
            </a:r>
            <a:r>
              <a:rPr lang="en-US" altLang="zh-TW" sz="8800" b="1" dirty="0">
                <a:solidFill>
                  <a:srgbClr val="00B050"/>
                </a:solidFill>
                <a:effectLst>
                  <a:outerShdw blurRad="38100" dist="38100" dir="2700000" algn="tl">
                    <a:srgbClr val="000000">
                      <a:alpha val="43137"/>
                    </a:srgbClr>
                  </a:outerShdw>
                </a:effectLst>
              </a:rPr>
              <a:t>C</a:t>
            </a:r>
            <a:r>
              <a:rPr lang="en-US" altLang="zh-TW" sz="8800" b="1" dirty="0">
                <a:solidFill>
                  <a:srgbClr val="C00000"/>
                </a:solidFill>
                <a:effectLst>
                  <a:outerShdw blurRad="38100" dist="38100" dir="2700000" algn="tl">
                    <a:srgbClr val="000000">
                      <a:alpha val="43137"/>
                    </a:srgbClr>
                  </a:outerShdw>
                </a:effectLst>
              </a:rPr>
              <a:t>I</a:t>
            </a:r>
            <a:r>
              <a:rPr lang="en-US" altLang="zh-TW" sz="8800" b="1" dirty="0">
                <a:solidFill>
                  <a:srgbClr val="FFFF00"/>
                </a:solidFill>
                <a:effectLst>
                  <a:outerShdw blurRad="38100" dist="38100" dir="2700000" algn="tl">
                    <a:srgbClr val="000000">
                      <a:alpha val="43137"/>
                    </a:srgbClr>
                  </a:outerShdw>
                </a:effectLst>
              </a:rPr>
              <a:t>I</a:t>
            </a:r>
            <a:endParaRPr lang="zh-TW" altLang="en-US" sz="8800" b="1"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z="3600" dirty="0"/>
              <a:t>ASCII</a:t>
            </a:r>
            <a:r>
              <a:rPr lang="zh-TW" altLang="en-US" sz="3600" dirty="0"/>
              <a:t>編碼</a:t>
            </a:r>
            <a:r>
              <a:rPr lang="en-US" altLang="zh-TW" sz="3600" dirty="0"/>
              <a:t>(encoding)</a:t>
            </a:r>
            <a:r>
              <a:rPr lang="zh-TW" altLang="en-US" sz="3600" dirty="0"/>
              <a:t>與解碼</a:t>
            </a:r>
            <a:r>
              <a:rPr lang="en-US" altLang="zh-TW" sz="3600" dirty="0"/>
              <a:t>(decoding)</a:t>
            </a:r>
            <a:endParaRPr lang="zh-TW" altLang="en-US" sz="3600" dirty="0"/>
          </a:p>
        </p:txBody>
      </p:sp>
      <p:sp>
        <p:nvSpPr>
          <p:cNvPr id="3" name="內容版面配置區 2"/>
          <p:cNvSpPr>
            <a:spLocks noGrp="1"/>
          </p:cNvSpPr>
          <p:nvPr>
            <p:ph sz="half" idx="1"/>
          </p:nvPr>
        </p:nvSpPr>
        <p:spPr>
          <a:xfrm>
            <a:off x="0" y="1165225"/>
            <a:ext cx="4189413" cy="4267200"/>
          </a:xfrm>
        </p:spPr>
        <p:txBody>
          <a:bodyPr/>
          <a:lstStyle/>
          <a:p>
            <a:pPr>
              <a:defRPr/>
            </a:pPr>
            <a:r>
              <a:rPr lang="en-US" altLang="zh-TW" sz="1600" dirty="0"/>
              <a:t>ASCII </a:t>
            </a:r>
            <a:r>
              <a:rPr lang="en-US" altLang="zh-TW" sz="1600" dirty="0" smtClean="0"/>
              <a:t>is </a:t>
            </a:r>
            <a:r>
              <a:rPr lang="en-US" altLang="zh-TW" sz="1600" dirty="0"/>
              <a:t>a character encoding standard for electronic communication. </a:t>
            </a:r>
            <a:endParaRPr lang="en-US" altLang="zh-TW" sz="1600" dirty="0" smtClean="0"/>
          </a:p>
          <a:p>
            <a:pPr>
              <a:defRPr/>
            </a:pPr>
            <a:r>
              <a:rPr lang="en-US" altLang="zh-TW" sz="1600" dirty="0" smtClean="0"/>
              <a:t>ASCII </a:t>
            </a:r>
            <a:r>
              <a:rPr lang="en-US" altLang="zh-TW" sz="1600" dirty="0"/>
              <a:t>codes represent text in computers, telecommunications equipment, and other devices. </a:t>
            </a:r>
            <a:endParaRPr lang="en-US" altLang="zh-TW" sz="1600" dirty="0" smtClean="0"/>
          </a:p>
          <a:p>
            <a:pPr>
              <a:defRPr/>
            </a:pPr>
            <a:r>
              <a:rPr lang="en-US" altLang="zh-TW" sz="1600" dirty="0" smtClean="0"/>
              <a:t>Most </a:t>
            </a:r>
            <a:r>
              <a:rPr lang="en-US" altLang="zh-TW" sz="1600" dirty="0"/>
              <a:t>modern character-encoding schemes are based on ASCII, although they support many additional characters.</a:t>
            </a:r>
          </a:p>
          <a:p>
            <a:pPr>
              <a:defRPr/>
            </a:pPr>
            <a:endParaRPr lang="en-US" altLang="zh-TW" sz="1600" dirty="0"/>
          </a:p>
          <a:p>
            <a:pPr>
              <a:defRPr/>
            </a:pPr>
            <a:r>
              <a:rPr lang="en-US" altLang="zh-TW" sz="1600" dirty="0"/>
              <a:t>ASCII is the traditional name for the encoding system; the Internet Assigned Numbers Authority (IANA) prefers the updated name US-ASCII, which clarifies that this system was developed in the US and based on the typographical symbols predominantly in use there.</a:t>
            </a:r>
            <a:endParaRPr lang="zh-TW" altLang="en-US" sz="1600" dirty="0"/>
          </a:p>
        </p:txBody>
      </p:sp>
      <p:pic>
        <p:nvPicPr>
          <p:cNvPr id="6" name="內容版面配置區 5"/>
          <p:cNvPicPr>
            <a:picLocks noGrp="1" noChangeAspect="1"/>
          </p:cNvPicPr>
          <p:nvPr>
            <p:ph sz="half" idx="2"/>
          </p:nvPr>
        </p:nvPicPr>
        <p:blipFill>
          <a:blip r:embed="rId2"/>
          <a:stretch>
            <a:fillRect/>
          </a:stretch>
        </p:blipFill>
        <p:spPr>
          <a:xfrm>
            <a:off x="4024313" y="1165225"/>
            <a:ext cx="5189537" cy="4625975"/>
          </a:xfrm>
        </p:spPr>
      </p:pic>
      <p:sp>
        <p:nvSpPr>
          <p:cNvPr id="32773" name="矩形 4"/>
          <p:cNvSpPr>
            <a:spLocks noChangeArrowheads="1"/>
          </p:cNvSpPr>
          <p:nvPr/>
        </p:nvSpPr>
        <p:spPr bwMode="auto">
          <a:xfrm>
            <a:off x="381000" y="5867400"/>
            <a:ext cx="365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https://en.wikipedia.org/wiki/ASCII</a:t>
            </a:r>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1600" y="165895"/>
            <a:ext cx="9220200" cy="563562"/>
          </a:xfrm>
        </p:spPr>
        <p:txBody>
          <a:bodyPr/>
          <a:lstStyle/>
          <a:p>
            <a:pPr>
              <a:defRPr/>
            </a:pPr>
            <a:r>
              <a:rPr lang="zh-TW" altLang="en-US" dirty="0"/>
              <a:t>使用線上工具</a:t>
            </a:r>
            <a:r>
              <a:rPr lang="zh-TW" altLang="en-US" dirty="0" smtClean="0"/>
              <a:t>學習</a:t>
            </a:r>
            <a:r>
              <a:rPr lang="en-US" altLang="zh-TW" dirty="0" smtClean="0"/>
              <a:t>ASCII</a:t>
            </a:r>
            <a:r>
              <a:rPr lang="zh-TW" altLang="en-US" dirty="0" smtClean="0"/>
              <a:t>編碼與解碼</a:t>
            </a:r>
            <a:endParaRPr lang="zh-TW" altLang="en-US" dirty="0"/>
          </a:p>
        </p:txBody>
      </p:sp>
      <p:sp>
        <p:nvSpPr>
          <p:cNvPr id="33795" name="矩形 3"/>
          <p:cNvSpPr>
            <a:spLocks noChangeArrowheads="1"/>
          </p:cNvSpPr>
          <p:nvPr/>
        </p:nvSpPr>
        <p:spPr bwMode="auto">
          <a:xfrm>
            <a:off x="457200" y="1155700"/>
            <a:ext cx="6384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sz="4800"/>
              <a:t>ASCII to text converter</a:t>
            </a:r>
            <a:endParaRPr lang="zh-TW" altLang="en-US" sz="4800"/>
          </a:p>
        </p:txBody>
      </p:sp>
      <p:sp>
        <p:nvSpPr>
          <p:cNvPr id="33796" name="矩形 4"/>
          <p:cNvSpPr>
            <a:spLocks noChangeArrowheads="1"/>
          </p:cNvSpPr>
          <p:nvPr/>
        </p:nvSpPr>
        <p:spPr bwMode="auto">
          <a:xfrm>
            <a:off x="525463" y="1949450"/>
            <a:ext cx="601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標楷體" pitchFamily="65" charset="-120"/>
              </a:defRPr>
            </a:lvl1pPr>
            <a:lvl2pPr marL="742950" indent="-285750">
              <a:defRPr>
                <a:solidFill>
                  <a:schemeClr val="tx1"/>
                </a:solidFill>
                <a:latin typeface="Arial" pitchFamily="34" charset="0"/>
                <a:ea typeface="標楷體" pitchFamily="65" charset="-120"/>
              </a:defRPr>
            </a:lvl2pPr>
            <a:lvl3pPr marL="1143000" indent="-228600">
              <a:defRPr>
                <a:solidFill>
                  <a:schemeClr val="tx1"/>
                </a:solidFill>
                <a:latin typeface="Arial" pitchFamily="34" charset="0"/>
                <a:ea typeface="標楷體" pitchFamily="65" charset="-120"/>
              </a:defRPr>
            </a:lvl3pPr>
            <a:lvl4pPr marL="1600200" indent="-228600">
              <a:defRPr>
                <a:solidFill>
                  <a:schemeClr val="tx1"/>
                </a:solidFill>
                <a:latin typeface="Arial" pitchFamily="34" charset="0"/>
                <a:ea typeface="標楷體" pitchFamily="65" charset="-120"/>
              </a:defRPr>
            </a:lvl4pPr>
            <a:lvl5pPr marL="2057400" indent="-228600">
              <a:defRPr>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itchFamily="34" charset="0"/>
                <a:ea typeface="標楷體" pitchFamily="65" charset="-120"/>
              </a:defRPr>
            </a:lvl9pPr>
          </a:lstStyle>
          <a:p>
            <a:r>
              <a:rPr lang="en-US" altLang="zh-TW"/>
              <a:t>http://www.unit-conversion.info/texttools/ascii/</a:t>
            </a:r>
            <a:endParaRPr lang="zh-TW" altLang="en-US"/>
          </a:p>
        </p:txBody>
      </p:sp>
      <p:pic>
        <p:nvPicPr>
          <p:cNvPr id="6" name="內容版面配置區 3"/>
          <p:cNvPicPr>
            <a:picLocks noGrp="1" noChangeAspect="1"/>
          </p:cNvPicPr>
          <p:nvPr>
            <p:ph idx="1"/>
          </p:nvPr>
        </p:nvPicPr>
        <p:blipFill rotWithShape="1">
          <a:blip r:embed="rId2"/>
          <a:srcRect l="19444" t="41115" r="52778" b="36663"/>
          <a:stretch/>
        </p:blipFill>
        <p:spPr>
          <a:xfrm>
            <a:off x="493713" y="2389188"/>
            <a:ext cx="4014787" cy="1739900"/>
          </a:xfrm>
        </p:spPr>
      </p:pic>
      <p:pic>
        <p:nvPicPr>
          <p:cNvPr id="33798" name="圖片 6"/>
          <p:cNvPicPr>
            <a:picLocks noChangeAspect="1"/>
          </p:cNvPicPr>
          <p:nvPr/>
        </p:nvPicPr>
        <p:blipFill>
          <a:blip r:embed="rId3">
            <a:extLst>
              <a:ext uri="{28A0092B-C50C-407E-A947-70E740481C1C}">
                <a14:useLocalDpi xmlns:a14="http://schemas.microsoft.com/office/drawing/2010/main" val="0"/>
              </a:ext>
            </a:extLst>
          </a:blip>
          <a:srcRect r="47250" b="26749"/>
          <a:stretch>
            <a:fillRect/>
          </a:stretch>
        </p:blipFill>
        <p:spPr bwMode="auto">
          <a:xfrm>
            <a:off x="4395788" y="2276475"/>
            <a:ext cx="45958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048000"/>
            <a:ext cx="8229600" cy="1600200"/>
          </a:xfrm>
        </p:spPr>
        <p:txBody>
          <a:bodyPr/>
          <a:lstStyle/>
          <a:p>
            <a:pPr marL="0" indent="0">
              <a:buFont typeface="Wingdings" pitchFamily="2" charset="2"/>
              <a:buNone/>
              <a:defRPr/>
            </a:pPr>
            <a:r>
              <a:rPr lang="en-US" altLang="zh-TW" dirty="0"/>
              <a:t>66 114 101 97 107 65 76 76 67 84 70 123 65 109 118 48 117 68 121 101 114 118 80 116 109 86 114 57 83 83 83 75 125</a:t>
            </a:r>
            <a:endParaRPr lang="zh-TW" altLang="en-US" dirty="0"/>
          </a:p>
        </p:txBody>
      </p:sp>
      <p:sp>
        <p:nvSpPr>
          <p:cNvPr id="5" name="標題 1"/>
          <p:cNvSpPr txBox="1">
            <a:spLocks/>
          </p:cNvSpPr>
          <p:nvPr/>
        </p:nvSpPr>
        <p:spPr bwMode="auto">
          <a:xfrm>
            <a:off x="228600" y="3048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chor="ctr"/>
          <a:lstStyle>
            <a:lvl1pPr algn="ctr" rtl="0" eaLnBrk="0" fontAlgn="base" hangingPunct="0">
              <a:spcBef>
                <a:spcPct val="0"/>
              </a:spcBef>
              <a:spcAft>
                <a:spcPct val="0"/>
              </a:spcAft>
              <a:defRPr sz="4400" b="1">
                <a:solidFill>
                  <a:srgbClr val="002060"/>
                </a:solidFill>
                <a:latin typeface="+mj-lt"/>
                <a:ea typeface="+mj-ea"/>
                <a:cs typeface="+mj-cs"/>
              </a:defRPr>
            </a:lvl1pPr>
            <a:lvl2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2pPr>
            <a:lvl3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3pPr>
            <a:lvl4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4pPr>
            <a:lvl5pPr algn="ctr" rtl="0" eaLnBrk="0" fontAlgn="base" hangingPunct="0">
              <a:spcBef>
                <a:spcPct val="0"/>
              </a:spcBef>
              <a:spcAft>
                <a:spcPct val="0"/>
              </a:spcAft>
              <a:defRPr sz="4400" b="1">
                <a:solidFill>
                  <a:srgbClr val="002060"/>
                </a:solidFill>
                <a:latin typeface="Times New Roman" panose="02020603050405020304" pitchFamily="18" charset="0"/>
                <a:ea typeface="標楷體" panose="03000509000000000000" pitchFamily="65" charset="-12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defRPr/>
            </a:pPr>
            <a:r>
              <a:rPr lang="en-US" altLang="zh-TW" sz="3600" kern="0" dirty="0" smtClean="0"/>
              <a:t>ASCII</a:t>
            </a:r>
            <a:r>
              <a:rPr lang="zh-TW" altLang="en-US" sz="3600" kern="0" dirty="0" smtClean="0"/>
              <a:t>練習</a:t>
            </a:r>
            <a:endParaRPr lang="zh-TW" altLang="en-US" sz="3600" kern="0" dirty="0"/>
          </a:p>
        </p:txBody>
      </p:sp>
      <p:sp>
        <p:nvSpPr>
          <p:cNvPr id="6" name="矩形 5"/>
          <p:cNvSpPr/>
          <p:nvPr/>
        </p:nvSpPr>
        <p:spPr>
          <a:xfrm>
            <a:off x="457200" y="1752600"/>
            <a:ext cx="6707188" cy="708025"/>
          </a:xfrm>
          <a:prstGeom prst="rect">
            <a:avLst/>
          </a:prstGeom>
        </p:spPr>
        <p:txBody>
          <a:bodyPr wrap="none">
            <a:spAutoFit/>
          </a:bodyPr>
          <a:lstStyle/>
          <a:p>
            <a:pPr>
              <a:defRPr/>
            </a:pPr>
            <a:r>
              <a:rPr lang="zh-TW" altLang="en-US" sz="4000" kern="0" dirty="0"/>
              <a:t>完成下</a:t>
            </a:r>
            <a:r>
              <a:rPr lang="en-US" altLang="zh-TW" sz="4000" kern="0" dirty="0"/>
              <a:t>ASCII</a:t>
            </a:r>
            <a:r>
              <a:rPr lang="zh-TW" altLang="en-US" sz="4000" b="1" kern="0" dirty="0">
                <a:solidFill>
                  <a:srgbClr val="FF0000"/>
                </a:solidFill>
                <a:effectLst>
                  <a:outerShdw blurRad="38100" dist="38100" dir="2700000" algn="tl">
                    <a:srgbClr val="000000">
                      <a:alpha val="43137"/>
                    </a:srgbClr>
                  </a:outerShdw>
                </a:effectLst>
              </a:rPr>
              <a:t>解碼</a:t>
            </a:r>
            <a:r>
              <a:rPr lang="en-US" altLang="zh-TW" sz="4000" b="1" kern="0" dirty="0">
                <a:solidFill>
                  <a:srgbClr val="FF0000"/>
                </a:solidFill>
                <a:effectLst>
                  <a:outerShdw blurRad="38100" dist="38100" dir="2700000" algn="tl">
                    <a:srgbClr val="000000">
                      <a:alpha val="43137"/>
                    </a:srgbClr>
                  </a:outerShdw>
                </a:effectLst>
              </a:rPr>
              <a:t>(decoding)</a:t>
            </a:r>
            <a:endParaRPr lang="zh-TW" altLang="en-US" sz="4000" b="1" kern="0"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4741</TotalTime>
  <Words>537</Words>
  <Application>Microsoft Office PowerPoint</Application>
  <PresentationFormat>如螢幕大小 (4:3)</PresentationFormat>
  <Paragraphs>77</Paragraphs>
  <Slides>15</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Adobe Gothic Std B</vt:lpstr>
      <vt:lpstr>Yu Gothic</vt:lpstr>
      <vt:lpstr>華康康楷體W5(P)</vt:lpstr>
      <vt:lpstr>微軟正黑體</vt:lpstr>
      <vt:lpstr>新細明體</vt:lpstr>
      <vt:lpstr>標楷體</vt:lpstr>
      <vt:lpstr>Arial</vt:lpstr>
      <vt:lpstr>Playbill</vt:lpstr>
      <vt:lpstr>Times New Roman</vt:lpstr>
      <vt:lpstr>Wingdings</vt:lpstr>
      <vt:lpstr>Modèle par défaut</vt:lpstr>
      <vt:lpstr>ASCII 編碼與解碼</vt:lpstr>
      <vt:lpstr>編碼(encoding)與解碼(decoding)</vt:lpstr>
      <vt:lpstr>編碼(encoding)與解碼(decoding)</vt:lpstr>
      <vt:lpstr>編碼(encoding)與解碼(decoding)</vt:lpstr>
      <vt:lpstr>編碼(encoding)與解碼(decoding)</vt:lpstr>
      <vt:lpstr>ASCII編碼(encoding)與解碼(decoding)</vt:lpstr>
      <vt:lpstr>ASCII編碼(encoding)與解碼(decoding)</vt:lpstr>
      <vt:lpstr>使用線上工具學習ASCII編碼與解碼</vt:lpstr>
      <vt:lpstr>PowerPoint 簡報</vt:lpstr>
      <vt:lpstr>PowerPoint 簡報</vt:lpstr>
      <vt:lpstr>ASCII  vs EASCII</vt:lpstr>
      <vt:lpstr>PowerPoint 簡報</vt:lpstr>
      <vt:lpstr>使用線上工具完成ASCII解碼</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KSU</cp:lastModifiedBy>
  <cp:revision>215</cp:revision>
  <cp:lastPrinted>1601-01-01T00:00:00Z</cp:lastPrinted>
  <dcterms:created xsi:type="dcterms:W3CDTF">1601-01-01T00:00:00Z</dcterms:created>
  <dcterms:modified xsi:type="dcterms:W3CDTF">2019-08-12T00:50:38Z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