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2" r:id="rId65"/>
    <p:sldId id="333" r:id="rId66"/>
    <p:sldId id="334" r:id="rId67"/>
    <p:sldId id="340" r:id="rId68"/>
    <p:sldId id="335" r:id="rId69"/>
    <p:sldId id="336" r:id="rId70"/>
    <p:sldId id="337" r:id="rId71"/>
    <p:sldId id="338" r:id="rId72"/>
    <p:sldId id="339" r:id="rId73"/>
    <p:sldId id="331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263" r:id="rId94"/>
    <p:sldId id="360" r:id="rId9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932FD1-83B1-419F-9AD6-DF7514CA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7241DA5-59E3-4C8C-AED2-0854122F7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58F9A75-7E14-4CA1-870F-9A1884C1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30416F-3AAA-41CA-A24B-56077579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2CC1CB-55A8-4B50-B4D5-5F649AC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D2C039-C96A-4817-8876-430A482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21C099BD-B8C8-46AB-98E9-94DB3554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7345506-4F7A-4077-88BE-F2DE85B9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A139599-C0D2-4B84-BACD-86DE8198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5EA17CF-A81F-4615-B313-8B1A45AA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4750292-2967-4F36-9581-21B2A0F0C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211A2A8-9FD4-41A1-B759-5FE6481F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260D355-2B26-40D9-A126-857FEE04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DC519F8-A033-48FF-ADB3-AC41BC04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962482F-8F0E-41C5-80F4-6B70175E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BB3B654-B42C-4193-94EA-6BB33CAF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DF93AD2-7B06-4847-9A1E-AD255678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02A069F-3CCD-4746-BCF2-D035A3D8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88F337D-8939-46BD-836E-9D10399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62EBB4F-7899-4D29-8B63-D9025B4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5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8DFDBB5-AC5C-4955-AC2A-A6CDAFA1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5D56318-04BC-45CD-9153-E77331D4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CB4C52-4A0B-4644-91DE-4C5CEB33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0E23E3-3327-4CF6-82FA-7C668E22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72FDBEB-F6BF-46E9-92DF-C2184A3D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0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10521F-651A-48C5-ABEE-D7F46EEA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FA33D3A-4F9B-42BA-B2F0-55FE33C8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5A8F598-D600-479F-9735-0C34ACDC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0D99AA0-B651-43C6-A4BD-EB746210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9BC803D-09B1-4C9A-BEB1-32F0FE4A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5F5A73C-AE62-4473-A39D-4960281E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ECE861-CE07-411E-96B0-935C8344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7C92572-3CE5-435C-B50B-74ADDBA8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CD09025-F82B-4089-940A-2D080FAB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E47D06C5-2376-480B-97FB-0EFB0B524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0ED53F2-3810-44E8-932A-18F85BF1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7CEEB3E-72AB-42DD-85B9-C10C6C43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353A2483-98E0-40D7-8132-4FAD834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3D8565B7-4B6C-4F5C-9941-5F3DADBD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0FF0E6C-9B03-4F09-9BF3-DF6983FD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95E8848-7553-4853-93A2-188C10E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54B51EA3-BDAD-4771-820A-A6AEA483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0DA1509-A652-46CE-92B4-78F640D4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9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D3302F90-E675-4C48-884A-5CD19824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60073C4E-992B-461F-AF1F-84BBBE75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25A7E22-F438-44D8-BCBE-CEF5C268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7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A68EA8-7484-4DD8-81FD-424A045F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1EBA0F-0EFD-4A25-AFF5-E36BF746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CC3D96C-D6F5-4DA5-9C0C-EFCEE33F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7A6D8B7-6994-4F54-B119-2948118C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485FD2A-071D-44F7-BAA3-B687F26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8D648BC-EB8F-4DB3-BC89-A97F51FB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9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290665-2A3A-4ADC-A8F9-727F53A9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8F8EFF2F-457A-40F6-B4A3-A8487144F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A673A8F-80CB-4F56-A8EE-75BB3F3F9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41C100F-C08F-4DAD-860B-8500AD2E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E142E51-4B8C-46F6-AA23-1301A001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92BFD0E-4D95-47CE-BD25-ED72AA1D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5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0859D73-75F1-4113-9C18-594939FA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4D82889-E5F2-4A2D-B2A6-DB56F531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11D4FEF-C0E5-48EE-A071-5EBC249C6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CBDF-2366-48F5-B454-B5D370FF66E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2D33E76-1E43-41E4-AA70-04BFF0C71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6D7908B-5C32-406F-B446-6084E2F3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4C5D-0F27-4CE2-8AFE-CF900CD818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1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inpoint/%E5%BE%9E-pandas-%E9%96%8B%E5%A7%8B-python-%E8%88%87%E8%B3%87%E6%96%99%E7%A7%91%E5%AD%B8%E4%B9%8B%E6%97%85-8dee36796d4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6%95%B0%E6%8D%AE%E7%A7%91%E5%AD%A6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LearnXu/pydata-notebook/blob/master/Chapter-08/8.1%20Hierarchical%20Indexing%EF%BC%88%E5%88%86%E5%B1%82%E7%B4%A2%E5%BC%95%EF%BC%89.ipynb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CC05520-B7FA-4E1E-9974-68DED655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/>
          <a:lstStyle/>
          <a:p>
            <a:r>
              <a:rPr lang="en-US" altLang="zh-TW" dirty="0"/>
              <a:t>Pandas</a:t>
            </a:r>
            <a:r>
              <a:rPr lang="zh-TW" altLang="en-US" dirty="0"/>
              <a:t>資料分析學習報告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0AAA209-1CFA-4DE9-9F80-050BEC9B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zh-TW" altLang="en-US" dirty="0"/>
              <a:t>學生：蔡昱輝</a:t>
            </a:r>
            <a:endParaRPr lang="en-US" altLang="zh-TW" dirty="0"/>
          </a:p>
          <a:p>
            <a:pPr algn="l"/>
            <a:r>
              <a:rPr lang="zh-TW" altLang="en-US" dirty="0"/>
              <a:t>指導老師：恩師龍大大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4B22668-EA2B-4DA5-84D8-0C3130142829}"/>
              </a:ext>
            </a:extLst>
          </p:cNvPr>
          <p:cNvSpPr/>
          <p:nvPr/>
        </p:nvSpPr>
        <p:spPr>
          <a:xfrm>
            <a:off x="3695343" y="79547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263439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[ 'b' 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2284106"/>
            <a:ext cx="4485150" cy="210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27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[ 'b' :  'c' 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037513"/>
            <a:ext cx="4530163" cy="25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46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</a:t>
            </a:r>
            <a:r>
              <a:rPr lang="en-US" altLang="zh-TW" sz="2800" dirty="0" err="1"/>
              <a:t>loc</a:t>
            </a:r>
            <a:r>
              <a:rPr lang="en-US" altLang="zh-TW" sz="2800" dirty="0"/>
              <a:t> [[ 'b' ,  'd' ]]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2458445"/>
            <a:ext cx="4330927" cy="239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46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</a:t>
            </a:r>
            <a:r>
              <a:rPr lang="en-US" altLang="zh-TW" sz="2800" dirty="0" err="1"/>
              <a:t>loc</a:t>
            </a:r>
            <a:r>
              <a:rPr lang="en-US" altLang="zh-TW" sz="2800" dirty="0"/>
              <a:t> [:,  2 ]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3186501"/>
            <a:ext cx="3933731" cy="183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46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 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2066751"/>
            <a:ext cx="4415580" cy="279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46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 () . stack ()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670598"/>
            <a:ext cx="4162691" cy="310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frame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</a:t>
            </a:r>
            <a:r>
              <a:rPr lang="en-US" altLang="zh-TW" sz="2800" dirty="0" smtClean="0"/>
              <a:t>12</a:t>
            </a:r>
            <a:r>
              <a:rPr lang="en-US" altLang="zh-TW" sz="2800" dirty="0"/>
              <a:t> ) . reshape (( 4 ,  3 )), </a:t>
            </a:r>
          </a:p>
          <a:p>
            <a:r>
              <a:rPr lang="en-US" altLang="zh-TW" sz="2800" dirty="0" smtClean="0"/>
              <a:t>	index</a:t>
            </a:r>
            <a:r>
              <a:rPr lang="en-US" altLang="zh-TW" sz="2800" dirty="0"/>
              <a:t> = [[ 'a' ,  'a' ,  'b' ,  'b' ],  [ 1 ,  </a:t>
            </a:r>
            <a:r>
              <a:rPr lang="en-US" altLang="zh-TW" sz="2800" dirty="0" smtClean="0"/>
              <a:t>	2</a:t>
            </a:r>
            <a:r>
              <a:rPr lang="en-US" altLang="zh-TW" sz="2800" dirty="0"/>
              <a:t> ,  1 ,  2 ]], </a:t>
            </a:r>
          </a:p>
          <a:p>
            <a:r>
              <a:rPr lang="en-US" altLang="zh-TW" sz="2800" dirty="0" smtClean="0"/>
              <a:t>	columns</a:t>
            </a:r>
            <a:r>
              <a:rPr lang="en-US" altLang="zh-TW" sz="2800" dirty="0"/>
              <a:t> = [[ 'Ohio' ,  'Ohio' ,  </a:t>
            </a:r>
            <a:r>
              <a:rPr lang="en-US" altLang="zh-TW" sz="2800" dirty="0" smtClean="0"/>
              <a:t>'</a:t>
            </a:r>
            <a:r>
              <a:rPr lang="en-US" altLang="zh-TW" sz="2800" dirty="0" err="1" smtClean="0"/>
              <a:t>Colo</a:t>
            </a: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rado</a:t>
            </a:r>
            <a:r>
              <a:rPr lang="en-US" altLang="zh-TW" sz="2800" dirty="0"/>
              <a:t>' ], </a:t>
            </a:r>
            <a:r>
              <a:rPr lang="en-US" altLang="zh-TW" sz="2800" dirty="0" smtClean="0"/>
              <a:t>[</a:t>
            </a:r>
            <a:r>
              <a:rPr lang="en-US" altLang="zh-TW" sz="2800" dirty="0"/>
              <a:t> 'Green' ,  'Red' ,  'Green']])</a:t>
            </a:r>
          </a:p>
          <a:p>
            <a:r>
              <a:rPr lang="en-US" altLang="zh-TW" sz="2800" dirty="0"/>
              <a:t>frame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87" y="2893701"/>
            <a:ext cx="3760124" cy="342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7610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index . names  =  [ 'key1' ,  'key2' </a:t>
            </a:r>
            <a:r>
              <a:rPr lang="en-US" altLang="zh-TW" sz="2800" dirty="0" smtClean="0"/>
              <a:t>]</a:t>
            </a:r>
          </a:p>
          <a:p>
            <a:r>
              <a:rPr lang="en-US" altLang="zh-TW" sz="2800" dirty="0"/>
              <a:t>frame . columns . names  =  [ 'state' ,  'color' ]</a:t>
            </a:r>
          </a:p>
          <a:p>
            <a:r>
              <a:rPr lang="en-US" altLang="zh-TW" sz="2800" dirty="0" smtClean="0"/>
              <a:t>frame</a:t>
            </a:r>
            <a:endParaRPr lang="en-US" altLang="zh-TW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2344188"/>
            <a:ext cx="4274754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frame [ 'Ohio' ]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1952186"/>
            <a:ext cx="3726873" cy="36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MultiIndex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from_arrays</a:t>
            </a:r>
            <a:r>
              <a:rPr lang="en-US" altLang="zh-TW" sz="2800" dirty="0"/>
              <a:t> ([[ 'Ohio' ,  'Ohio' ,  'Colorado' ],  [ 'Green' ,  'Red' ,  'Green' ]], </a:t>
            </a:r>
          </a:p>
          <a:p>
            <a:r>
              <a:rPr lang="en-US" altLang="zh-TW" sz="2800" dirty="0"/>
              <a:t>                      names = [ 'state' ,  'color' ])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268458"/>
            <a:ext cx="6885710" cy="193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570665-B514-4E59-BA11-F44D9DA8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7683DCF-4790-4A07-B7F0-2AC2CE0483E8}"/>
              </a:ext>
            </a:extLst>
          </p:cNvPr>
          <p:cNvSpPr txBox="1"/>
          <p:nvPr/>
        </p:nvSpPr>
        <p:spPr>
          <a:xfrm>
            <a:off x="711200" y="1803400"/>
            <a:ext cx="1089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資料科學與</a:t>
            </a:r>
            <a:r>
              <a:rPr lang="en-US" altLang="zh-TW" sz="2400" dirty="0"/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Data </a:t>
            </a:r>
            <a:r>
              <a:rPr lang="en-US" altLang="zh-TW" sz="2400" dirty="0"/>
              <a:t>Wrangling: Join, Combine, and Reshape</a:t>
            </a:r>
            <a:r>
              <a:rPr lang="zh-TW" altLang="en-US" sz="2400" dirty="0"/>
              <a:t>（數據加工：連接</a:t>
            </a:r>
            <a:r>
              <a:rPr lang="en-US" altLang="zh-TW" sz="2400" dirty="0"/>
              <a:t>,</a:t>
            </a:r>
            <a:r>
              <a:rPr lang="zh-TW" altLang="en-US" sz="2400" dirty="0"/>
              <a:t>合併</a:t>
            </a:r>
            <a:r>
              <a:rPr lang="en-US" altLang="zh-TW" sz="2400" dirty="0"/>
              <a:t>,</a:t>
            </a:r>
            <a:r>
              <a:rPr lang="zh-TW" altLang="en-US" sz="2400" dirty="0"/>
              <a:t>整形）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Combining </a:t>
            </a:r>
            <a:r>
              <a:rPr lang="en-US" altLang="zh-TW" sz="2400" dirty="0"/>
              <a:t>and Merging Datasets</a:t>
            </a:r>
            <a:r>
              <a:rPr lang="zh-TW" altLang="en-US" sz="2400" dirty="0"/>
              <a:t>（合併數據集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重塑和旋轉（整形和旋轉</a:t>
            </a:r>
            <a:r>
              <a:rPr lang="zh-TW" altLang="en-US" sz="2400" dirty="0" smtClean="0"/>
              <a:t>）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Pandas</a:t>
            </a:r>
            <a:r>
              <a:rPr lang="zh-TW" altLang="en-US" sz="2400" dirty="0"/>
              <a:t>專案分析</a:t>
            </a:r>
          </a:p>
        </p:txBody>
      </p:sp>
    </p:spTree>
    <p:extLst>
      <p:ext uri="{BB962C8B-B14F-4D97-AF65-F5344CB8AC3E}">
        <p14:creationId xmlns:p14="http://schemas.microsoft.com/office/powerpoint/2010/main" val="260827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swaplevel</a:t>
            </a:r>
            <a:r>
              <a:rPr lang="en-US" altLang="zh-TW" sz="2800" dirty="0"/>
              <a:t> ( 'key1' ,  'key2' 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928553"/>
            <a:ext cx="4157618" cy="349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72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sort_index</a:t>
            </a:r>
            <a:r>
              <a:rPr lang="en-US" altLang="zh-TW" sz="2800" dirty="0"/>
              <a:t> ( level = 1 )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053244"/>
            <a:ext cx="4157248" cy="347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sort_index</a:t>
            </a:r>
            <a:r>
              <a:rPr lang="en-US" altLang="zh-TW" sz="2800" dirty="0"/>
              <a:t> ( level = 'color' )  </a:t>
            </a:r>
          </a:p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sort_index</a:t>
            </a:r>
            <a:r>
              <a:rPr lang="en-US" altLang="zh-TW" sz="2800" dirty="0"/>
              <a:t> ( level = 'state' ) 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879889"/>
            <a:ext cx="75819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sort_index</a:t>
            </a:r>
            <a:r>
              <a:rPr lang="en-US" altLang="zh-TW" sz="2800" dirty="0"/>
              <a:t> ( level = 'key2' ) 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61063"/>
            <a:ext cx="4036252" cy="328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</a:t>
            </a:r>
            <a:r>
              <a:rPr lang="en-US" altLang="zh-TW" sz="2800" dirty="0" err="1"/>
              <a:t>swaplevel</a:t>
            </a:r>
            <a:r>
              <a:rPr lang="en-US" altLang="zh-TW" sz="2800" dirty="0"/>
              <a:t> ( 0 ,  1 ) . </a:t>
            </a:r>
            <a:r>
              <a:rPr lang="en-US" altLang="zh-TW" sz="2800" dirty="0" err="1"/>
              <a:t>sort_index</a:t>
            </a:r>
            <a:r>
              <a:rPr lang="en-US" altLang="zh-TW" sz="2800" dirty="0"/>
              <a:t> ( level = 0 )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28059"/>
            <a:ext cx="4315378" cy="359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sum ( level = 'key2' 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02626"/>
            <a:ext cx="3969992" cy="291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. sum ( level = 'color' ,  axis = 1 )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85753"/>
            <a:ext cx="3221027" cy="314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81326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'a' :  range ( 7 ),  </a:t>
            </a:r>
            <a:endParaRPr lang="en-US" altLang="zh-TW" sz="2800" dirty="0" smtClean="0"/>
          </a:p>
          <a:p>
            <a:r>
              <a:rPr lang="en-US" altLang="zh-TW" sz="2800" dirty="0" smtClean="0"/>
              <a:t>'b</a:t>
            </a:r>
            <a:r>
              <a:rPr lang="en-US" altLang="zh-TW" sz="2800" dirty="0"/>
              <a:t>' :  range ( 7 ,  0 ,  </a:t>
            </a:r>
            <a:r>
              <a:rPr lang="en-US" altLang="zh-TW" sz="2800" dirty="0"/>
              <a:t>-</a:t>
            </a:r>
            <a:r>
              <a:rPr lang="en-US" altLang="zh-TW" sz="2800" dirty="0" smtClean="0"/>
              <a:t>1</a:t>
            </a:r>
            <a:r>
              <a:rPr lang="en-US" altLang="zh-TW" sz="2800" dirty="0"/>
              <a:t> ), </a:t>
            </a:r>
            <a:endParaRPr lang="en-US" altLang="zh-TW" sz="2800" dirty="0" smtClean="0"/>
          </a:p>
          <a:p>
            <a:r>
              <a:rPr lang="en-US" altLang="zh-TW" sz="2800" dirty="0" smtClean="0"/>
              <a:t>'c</a:t>
            </a:r>
            <a:r>
              <a:rPr lang="en-US" altLang="zh-TW" sz="2800" dirty="0"/>
              <a:t>' :  [ 'one' ,  'one' ,  'one' ,  'two' ,  'two' </a:t>
            </a:r>
            <a:r>
              <a:rPr lang="en-US" altLang="zh-TW" sz="2800" dirty="0" smtClean="0"/>
              <a:t>,'two</a:t>
            </a:r>
            <a:r>
              <a:rPr lang="en-US" altLang="zh-TW" sz="2800" dirty="0"/>
              <a:t>' ,  'two' </a:t>
            </a:r>
            <a:r>
              <a:rPr lang="en-US" altLang="zh-TW" sz="2800" dirty="0" smtClean="0"/>
              <a:t>],</a:t>
            </a:r>
            <a:endParaRPr lang="en-US" altLang="zh-TW" sz="2800" dirty="0"/>
          </a:p>
          <a:p>
            <a:r>
              <a:rPr lang="en-US" altLang="zh-TW" sz="2800" dirty="0" smtClean="0"/>
              <a:t>'d</a:t>
            </a:r>
            <a:r>
              <a:rPr lang="en-US" altLang="zh-TW" sz="2800" dirty="0"/>
              <a:t>' :  [ 0 ,  1 ,  2 ,  0 ,  1 ,  2 , 3]}) </a:t>
            </a:r>
          </a:p>
          <a:p>
            <a:r>
              <a:rPr lang="en-US" altLang="zh-TW" sz="2800" dirty="0"/>
              <a:t>frame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" y="2501338"/>
            <a:ext cx="2089267" cy="413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2800" dirty="0"/>
              <a:t>frame2  =  frame . set_index ([ 'c' ,  'd' ]) </a:t>
            </a:r>
          </a:p>
          <a:p>
            <a:r>
              <a:rPr lang="nn-NO" altLang="zh-TW" sz="2800" dirty="0"/>
              <a:t>frame2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1792244"/>
            <a:ext cx="1823259" cy="448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TW" sz="2800" dirty="0"/>
              <a:t>frame . set_index ([ 'c' ,  'd' ],  drop = False 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770496"/>
            <a:ext cx="2563092" cy="420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資料科學與</a:t>
            </a:r>
            <a:r>
              <a:rPr lang="en-US" altLang="zh-TW" b="1" dirty="0"/>
              <a:t>Pandas</a:t>
            </a:r>
            <a:endParaRPr lang="zh-TW" altLang="en-US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79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frame2 . </a:t>
            </a:r>
            <a:r>
              <a:rPr lang="en-US" altLang="zh-TW" sz="2800" dirty="0" err="1"/>
              <a:t>reset_index</a:t>
            </a:r>
            <a:r>
              <a:rPr lang="en-US" altLang="zh-TW" sz="2800" dirty="0"/>
              <a:t> ()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1605732"/>
            <a:ext cx="2155769" cy="404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Combining and Merging Datasets</a:t>
            </a:r>
            <a:r>
              <a:rPr lang="zh-TW" altLang="en-US" b="1" dirty="0"/>
              <a:t>（合併數據集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61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774182"/>
            <a:ext cx="7841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'key' :  [ 'b' ,  'b' ,  'a' ,  'c' ,  'a' ,  'a' ,  'b' ], </a:t>
            </a:r>
            <a:r>
              <a:rPr lang="en-US" altLang="zh-TW" sz="2800" dirty="0" smtClean="0"/>
              <a:t>'data1</a:t>
            </a:r>
            <a:r>
              <a:rPr lang="en-US" altLang="zh-TW" sz="2800" dirty="0"/>
              <a:t>' :  range ( 7 )} </a:t>
            </a:r>
            <a:r>
              <a:rPr lang="en-US" altLang="zh-TW" sz="2800" dirty="0" smtClean="0"/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df1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22817"/>
            <a:ext cx="1831572" cy="393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6486" y="250962"/>
            <a:ext cx="11039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Database-Style </a:t>
            </a:r>
            <a:r>
              <a:rPr lang="en-US" altLang="zh-TW" sz="2800" b="1" dirty="0" err="1"/>
              <a:t>DataFrame</a:t>
            </a:r>
            <a:r>
              <a:rPr lang="en-US" altLang="zh-TW" sz="2800" b="1" dirty="0"/>
              <a:t> Joins</a:t>
            </a:r>
            <a:r>
              <a:rPr lang="zh-TW" altLang="en-US" sz="2800" b="1" dirty="0"/>
              <a:t>（數據庫風格的</a:t>
            </a:r>
            <a:r>
              <a:rPr lang="en-US" altLang="zh-TW" sz="2800" b="1" dirty="0" err="1"/>
              <a:t>DataFrame</a:t>
            </a:r>
            <a:r>
              <a:rPr lang="en-US" altLang="zh-TW" sz="2800" b="1" dirty="0"/>
              <a:t> Joins</a:t>
            </a:r>
            <a:r>
              <a:rPr lang="zh-TW" altLang="en-US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'key' :  [ 'a' ,  'b' ,  'd' ], </a:t>
            </a:r>
          </a:p>
          <a:p>
            <a:r>
              <a:rPr lang="en-US" altLang="zh-TW" sz="2800" dirty="0"/>
              <a:t>                    'data2' :  range ( 3 )}) </a:t>
            </a:r>
          </a:p>
          <a:p>
            <a:r>
              <a:rPr lang="en-US" altLang="zh-TW" sz="2800" dirty="0"/>
              <a:t>df2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073287"/>
            <a:ext cx="2105892" cy="227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df1 ,  df2 )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94065"/>
            <a:ext cx="2505430" cy="330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df1 ,  df2 ,  on = 'key' 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129973"/>
            <a:ext cx="2662845" cy="349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8506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df3 ,  df4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'</a:t>
            </a:r>
            <a:r>
              <a:rPr lang="en-US" altLang="zh-TW" sz="2800" dirty="0" err="1"/>
              <a:t>lkey</a:t>
            </a:r>
            <a:r>
              <a:rPr lang="en-US" altLang="zh-TW" sz="2800" dirty="0"/>
              <a:t>' ,  </a:t>
            </a:r>
            <a:r>
              <a:rPr lang="en-US" altLang="zh-TW" sz="2800" dirty="0" err="1"/>
              <a:t>right_on</a:t>
            </a:r>
            <a:r>
              <a:rPr lang="en-US" altLang="zh-TW" sz="2800" dirty="0"/>
              <a:t> = '</a:t>
            </a:r>
            <a:r>
              <a:rPr lang="en-US" altLang="zh-TW" sz="2800" dirty="0" err="1"/>
              <a:t>rkey</a:t>
            </a:r>
            <a:r>
              <a:rPr lang="en-US" altLang="zh-TW" sz="2800" dirty="0"/>
              <a:t>' 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10938"/>
            <a:ext cx="3408592" cy="345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df1 ,  df2 ,  how = 'outer' 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111168"/>
            <a:ext cx="2438401" cy="393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4909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'key1' :  [ 'foo' ,  'foo' ,  'bar' ],  </a:t>
            </a:r>
          </a:p>
          <a:p>
            <a:r>
              <a:rPr lang="en-US" altLang="zh-TW" sz="2800" dirty="0"/>
              <a:t>                     'key2' :  [ 'one' ,  'two' ,  'one' ],  </a:t>
            </a:r>
          </a:p>
          <a:p>
            <a:r>
              <a:rPr lang="en-US" altLang="zh-TW" sz="2800" dirty="0"/>
              <a:t>                     '</a:t>
            </a:r>
            <a:r>
              <a:rPr lang="en-US" altLang="zh-TW" sz="2800" dirty="0" err="1"/>
              <a:t>lval</a:t>
            </a:r>
            <a:r>
              <a:rPr lang="en-US" altLang="zh-TW" sz="2800" dirty="0"/>
              <a:t>' :  [ 1 ,  2 ,  3 </a:t>
            </a:r>
            <a:r>
              <a:rPr lang="en-US" altLang="zh-TW" sz="2800" dirty="0" smtClean="0"/>
              <a:t>]})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right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'key1' :  [ 'foo' ,  'foo' ,  'bar' ,  'bar' ],  </a:t>
            </a:r>
          </a:p>
          <a:p>
            <a:r>
              <a:rPr lang="en-US" altLang="zh-TW" sz="2800" dirty="0"/>
              <a:t>                      'key2' :  [ 'one' ,  'one' ,  'one' ,  'two' ] ,  </a:t>
            </a:r>
          </a:p>
          <a:p>
            <a:r>
              <a:rPr lang="en-US" altLang="zh-TW" sz="2800" dirty="0"/>
              <a:t>                      '</a:t>
            </a:r>
            <a:r>
              <a:rPr lang="en-US" altLang="zh-TW" sz="2800" dirty="0" err="1"/>
              <a:t>rval</a:t>
            </a:r>
            <a:r>
              <a:rPr lang="en-US" altLang="zh-TW" sz="2800" dirty="0"/>
              <a:t>' :  [ 4 ,  5 ,  6 ,  7 </a:t>
            </a:r>
            <a:r>
              <a:rPr lang="en-US" altLang="zh-TW" sz="2800" dirty="0" smtClean="0"/>
              <a:t>]})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 ,  right ,  on = [ 'key1' ,  'key2' ],  how = 'outer' 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516284"/>
            <a:ext cx="3137345" cy="291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48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 ,  right ,  on = 'key1' ,  suffixes = ( '_left' ,  '_right' ))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69374"/>
            <a:ext cx="4551252" cy="313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3422EF-6A81-49E6-87F3-EE97A593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Pandas</a:t>
            </a:r>
            <a:r>
              <a:rPr lang="zh-TW" altLang="en-US" dirty="0"/>
              <a:t>開始的資料科學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48F30B9-2FFA-484F-89D5-FBC93F3B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PanDaS</a:t>
            </a:r>
            <a:r>
              <a:rPr lang="en-US" altLang="zh-TW" dirty="0"/>
              <a:t> </a:t>
            </a:r>
            <a:r>
              <a:rPr lang="zh-TW" altLang="en-US" dirty="0"/>
              <a:t>取名自 </a:t>
            </a:r>
            <a:r>
              <a:rPr lang="en-US" altLang="zh-TW" dirty="0"/>
              <a:t>pan(el)-da(ta)-s</a:t>
            </a:r>
            <a:r>
              <a:rPr lang="zh-TW" altLang="en-US" dirty="0"/>
              <a:t> 與 </a:t>
            </a:r>
            <a:r>
              <a:rPr lang="en-US" altLang="zh-TW" dirty="0"/>
              <a:t>Panel , </a:t>
            </a:r>
            <a:r>
              <a:rPr lang="en-US" altLang="zh-TW" dirty="0" err="1"/>
              <a:t>DataFrame</a:t>
            </a:r>
            <a:r>
              <a:rPr lang="en-US" altLang="zh-TW" dirty="0"/>
              <a:t> , Series </a:t>
            </a:r>
            <a:r>
              <a:rPr lang="zh-TW" altLang="en-US" dirty="0"/>
              <a:t>相呼應，它的</a:t>
            </a:r>
            <a:r>
              <a:rPr lang="en-US" altLang="zh-TW" dirty="0"/>
              <a:t>GitHub repository. </a:t>
            </a:r>
            <a:r>
              <a:rPr lang="zh-TW" altLang="en-US" dirty="0"/>
              <a:t>是如此介紹的：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適用於</a:t>
            </a:r>
            <a:r>
              <a:rPr lang="en-US" altLang="zh-TW" dirty="0"/>
              <a:t>Python</a:t>
            </a:r>
            <a:r>
              <a:rPr lang="zh-TW" altLang="en-US" dirty="0"/>
              <a:t>的強大數據分析與操作庫，提供</a:t>
            </a:r>
            <a:r>
              <a:rPr lang="en-US" altLang="zh-TW" dirty="0"/>
              <a:t>R </a:t>
            </a:r>
            <a:r>
              <a:rPr lang="en-US" altLang="zh-TW" dirty="0" err="1"/>
              <a:t>data.frame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，統計函數等，類似的標記數據結構。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C35307D-A011-4EC7-90C1-D8399FDC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0510"/>
            <a:ext cx="10515600" cy="16201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93AF82FB-441F-412C-9A82-DBDED3185289}"/>
              </a:ext>
            </a:extLst>
          </p:cNvPr>
          <p:cNvSpPr txBox="1"/>
          <p:nvPr/>
        </p:nvSpPr>
        <p:spPr>
          <a:xfrm>
            <a:off x="9917659" y="6488668"/>
            <a:ext cx="227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dirty="0" err="1">
                <a:hlinkClick r:id="rId3"/>
              </a:rPr>
              <a:t>Datainpoint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42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Merging on Index</a:t>
            </a:r>
            <a:r>
              <a:rPr lang="zh-TW" altLang="en-US" sz="2800" b="1" dirty="0"/>
              <a:t>（在</a:t>
            </a:r>
            <a:r>
              <a:rPr lang="en-US" altLang="zh-TW" sz="2800" b="1" dirty="0"/>
              <a:t>index</a:t>
            </a:r>
            <a:r>
              <a:rPr lang="zh-TW" altLang="en-US" sz="2800" b="1" dirty="0"/>
              <a:t>上做歸併）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6" y="777789"/>
            <a:ext cx="114327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'key' :  [ 'a' ,  'b' ,  'a' ,  'a' ,  'b' ,  'c' ],  </a:t>
            </a:r>
          </a:p>
          <a:p>
            <a:r>
              <a:rPr lang="en-US" altLang="zh-TW" sz="2800" dirty="0"/>
              <a:t>                      'value' :  range ( 6 </a:t>
            </a:r>
            <a:r>
              <a:rPr lang="en-US" altLang="zh-TW" sz="2800" dirty="0" smtClean="0"/>
              <a:t>)})</a:t>
            </a:r>
          </a:p>
          <a:p>
            <a:r>
              <a:rPr lang="en-US" altLang="zh-TW" sz="2800" dirty="0"/>
              <a:t>right1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</a:t>
            </a:r>
            <a:r>
              <a:rPr lang="en-US" altLang="zh-TW" sz="2800" dirty="0" err="1"/>
              <a:t>group_val</a:t>
            </a:r>
            <a:r>
              <a:rPr lang="en-US" altLang="zh-TW" sz="2800" dirty="0"/>
              <a:t>' :  [ 3.5 ,  7 ]},  index = [ 'a' ,  'b' ]) 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left1 ,  right1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'key' ,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117274"/>
            <a:ext cx="3401936" cy="325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63786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left1 ,  right1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'key' ,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,  how = 'outer' 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60814"/>
            <a:ext cx="2836170" cy="313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4743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lefth</a:t>
            </a:r>
            <a:r>
              <a:rPr lang="en-US" altLang="zh-TW" sz="2800" dirty="0"/>
              <a:t>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'key1' :  [ 'Ohio' ,  'Ohio' ,  'Ohio' , </a:t>
            </a:r>
            <a:r>
              <a:rPr lang="en-US" altLang="zh-TW" sz="2800" dirty="0" smtClean="0"/>
              <a:t>'Nevada</a:t>
            </a:r>
            <a:r>
              <a:rPr lang="en-US" altLang="zh-TW" sz="2800" dirty="0"/>
              <a:t>' ,  'Nevada' ],  </a:t>
            </a:r>
            <a:r>
              <a:rPr lang="en-US" altLang="zh-TW" sz="2800" dirty="0" smtClean="0"/>
              <a:t>'key2</a:t>
            </a:r>
            <a:r>
              <a:rPr lang="en-US" altLang="zh-TW" sz="2800" dirty="0"/>
              <a:t>' :  [ 2000 ,  2001 ,  2002 ,  2001 ,  2002 ],  </a:t>
            </a:r>
            <a:r>
              <a:rPr lang="en-US" altLang="zh-TW" sz="2800" dirty="0" smtClean="0"/>
              <a:t>'</a:t>
            </a:r>
            <a:r>
              <a:rPr lang="en-US" altLang="zh-TW" sz="2800" dirty="0"/>
              <a:t> data' :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( 5. )}) </a:t>
            </a:r>
          </a:p>
          <a:p>
            <a:r>
              <a:rPr lang="en-US" altLang="zh-TW" sz="2800" dirty="0" err="1" smtClean="0"/>
              <a:t>righth</a:t>
            </a:r>
            <a:r>
              <a:rPr lang="en-US" altLang="zh-TW" sz="2800" dirty="0"/>
              <a:t>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( 12 ) . reshape (( 6 ,  2 )), </a:t>
            </a:r>
          </a:p>
          <a:p>
            <a:r>
              <a:rPr lang="en-US" altLang="zh-TW" sz="2800" dirty="0" smtClean="0"/>
              <a:t>index</a:t>
            </a:r>
            <a:r>
              <a:rPr lang="en-US" altLang="zh-TW" sz="2800" dirty="0"/>
              <a:t> = [[ 'Nevada' ,  'Nevada' ,  'Ohio' ,  'Ohio' ,  </a:t>
            </a:r>
            <a:r>
              <a:rPr lang="en-US" altLang="zh-TW" sz="2800" dirty="0" smtClean="0"/>
              <a:t>'Ohio</a:t>
            </a:r>
            <a:r>
              <a:rPr lang="en-US" altLang="zh-TW" sz="2800" dirty="0"/>
              <a:t>' ,  'Ohio' ] ,  </a:t>
            </a:r>
          </a:p>
          <a:p>
            <a:r>
              <a:rPr lang="en-US" altLang="zh-TW" sz="2800" dirty="0"/>
              <a:t>              </a:t>
            </a:r>
            <a:r>
              <a:rPr lang="en-US" altLang="zh-TW" sz="2800" dirty="0" smtClean="0"/>
              <a:t> [</a:t>
            </a:r>
            <a:r>
              <a:rPr lang="en-US" altLang="zh-TW" sz="2800" dirty="0"/>
              <a:t> 2001 ,  2000 ,  2000 ,  2000 ,  2001 ,  2002 ]],  </a:t>
            </a:r>
          </a:p>
          <a:p>
            <a:r>
              <a:rPr lang="en-US" altLang="zh-TW" sz="2800" dirty="0" smtClean="0"/>
              <a:t>columns</a:t>
            </a:r>
            <a:r>
              <a:rPr lang="en-US" altLang="zh-TW" sz="2800" dirty="0"/>
              <a:t> = [ 'event1' ,  'event2']) </a:t>
            </a:r>
            <a:endParaRPr lang="en-US" altLang="zh-TW" sz="2800" dirty="0" smtClean="0"/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</a:t>
            </a:r>
            <a:r>
              <a:rPr lang="en-US" altLang="zh-TW" sz="2800" dirty="0" err="1"/>
              <a:t>lefth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righth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[ 'key1' ,  'key2' ],  </a:t>
            </a:r>
            <a:r>
              <a:rPr lang="en-US" altLang="zh-TW" sz="2800" dirty="0" err="1" smtClean="0"/>
              <a:t>right_index</a:t>
            </a:r>
            <a:r>
              <a:rPr lang="en-US" altLang="zh-TW" sz="2800" dirty="0"/>
              <a:t> = True 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624350"/>
            <a:ext cx="4285876" cy="283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474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</a:t>
            </a:r>
            <a:r>
              <a:rPr lang="en-US" altLang="zh-TW" sz="2800" dirty="0" err="1"/>
              <a:t>lefth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righth</a:t>
            </a:r>
            <a:r>
              <a:rPr lang="en-US" altLang="zh-TW" sz="2800" dirty="0"/>
              <a:t> ,  </a:t>
            </a:r>
            <a:r>
              <a:rPr lang="en-US" altLang="zh-TW" sz="2800" dirty="0" err="1"/>
              <a:t>left_on</a:t>
            </a:r>
            <a:r>
              <a:rPr lang="en-US" altLang="zh-TW" sz="2800" dirty="0"/>
              <a:t> = [ 'key1' ,  'key2' ], </a:t>
            </a:r>
          </a:p>
          <a:p>
            <a:r>
              <a:rPr lang="en-US" altLang="zh-TW" sz="2800" dirty="0"/>
              <a:t>       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,  how = 'outer' 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94561"/>
            <a:ext cx="4284006" cy="36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158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([[ 1. ,  2. ],  [ 3. ,  4. ],  [ 5. ,  6. ]],  </a:t>
            </a:r>
          </a:p>
          <a:p>
            <a:r>
              <a:rPr lang="en-US" altLang="zh-TW" sz="2800" dirty="0"/>
              <a:t>                     index = [ 'a' ,  'c' ,  'e' ],  </a:t>
            </a:r>
          </a:p>
          <a:p>
            <a:r>
              <a:rPr lang="en-US" altLang="zh-TW" sz="2800" dirty="0"/>
              <a:t>                     columns = [ 'Ohio' ,  'Nevada' </a:t>
            </a:r>
            <a:r>
              <a:rPr lang="en-US" altLang="zh-TW" sz="2800" dirty="0" smtClean="0"/>
              <a:t>])</a:t>
            </a:r>
          </a:p>
          <a:p>
            <a:r>
              <a:rPr lang="en-US" altLang="zh-TW" sz="2800" dirty="0"/>
              <a:t>right2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([[ 7. ,  8. ],  [ 9. ,  10. ],  [ 11. ,  12. ],  [ 13 ,  14 ]],  </a:t>
            </a:r>
          </a:p>
          <a:p>
            <a:r>
              <a:rPr lang="en-US" altLang="zh-TW" sz="2800" dirty="0"/>
              <a:t>                      index = [ 'b' ,  'c' ,  ' d' ,  'e' ], </a:t>
            </a:r>
          </a:p>
          <a:p>
            <a:r>
              <a:rPr lang="en-US" altLang="zh-TW" sz="2800" dirty="0"/>
              <a:t>                      columns = [ 'Missouri' ,  'Alabama' ]) 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merge ( left2 ,  right2 ,  how = 'outer' ,  </a:t>
            </a:r>
            <a:r>
              <a:rPr lang="en-US" altLang="zh-TW" sz="2800" dirty="0" err="1"/>
              <a:t>left_index</a:t>
            </a:r>
            <a:r>
              <a:rPr lang="en-US" altLang="zh-TW" sz="2800" dirty="0"/>
              <a:t> = True ,  </a:t>
            </a:r>
            <a:r>
              <a:rPr lang="en-US" altLang="zh-TW" sz="2800" dirty="0" err="1"/>
              <a:t>right_index</a:t>
            </a:r>
            <a:r>
              <a:rPr lang="en-US" altLang="zh-TW" sz="2800" dirty="0"/>
              <a:t> = True 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793999"/>
            <a:ext cx="3734206" cy="263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left2 . join ( right2 ,  how = 'outer' )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310937"/>
            <a:ext cx="3845865" cy="27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7841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left1 . join ( right1 ,  on = 'key' )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69374"/>
            <a:ext cx="2699820" cy="31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242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another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([[ 7. ,  8. ],  [ 9. ,  10. ],  [ 11. ,  12. ],  [ 16. ,  17. ]],  </a:t>
            </a:r>
          </a:p>
          <a:p>
            <a:r>
              <a:rPr lang="en-US" altLang="zh-TW" sz="2800" dirty="0"/>
              <a:t>                       index = [ 'a' ,  'c' ,  'e' ,  'f' ],  </a:t>
            </a:r>
          </a:p>
          <a:p>
            <a:r>
              <a:rPr lang="en-US" altLang="zh-TW" sz="2800" dirty="0"/>
              <a:t>                       columns = [ 'New York' ,  'Oregon' </a:t>
            </a:r>
            <a:r>
              <a:rPr lang="en-US" altLang="zh-TW" sz="2800" dirty="0" smtClean="0"/>
              <a:t>])</a:t>
            </a:r>
          </a:p>
          <a:p>
            <a:r>
              <a:rPr lang="en-US" altLang="zh-TW" sz="2800" dirty="0"/>
              <a:t>left2 . join ([ right2 ,  another </a:t>
            </a:r>
            <a:r>
              <a:rPr lang="en-US" altLang="zh-TW" sz="2800" dirty="0" smtClean="0"/>
              <a:t>])</a:t>
            </a:r>
            <a:endParaRPr lang="en-US" altLang="zh-TW" sz="28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367779"/>
            <a:ext cx="5472548" cy="181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22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left2 . join ([ right2 ,  another ],  how = 'outer' )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970117"/>
            <a:ext cx="5856249" cy="313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770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Concatenating Along an Axis</a:t>
            </a:r>
            <a:r>
              <a:rPr lang="zh-TW" altLang="en-US" sz="2800" b="1" dirty="0"/>
              <a:t>（沿著軸串聯）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5" y="777789"/>
            <a:ext cx="1155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arr</a:t>
            </a:r>
            <a:r>
              <a:rPr lang="en-US" altLang="zh-TW" dirty="0"/>
              <a:t>  =  </a:t>
            </a:r>
            <a:r>
              <a:rPr lang="en-US" altLang="zh-TW" dirty="0" err="1"/>
              <a:t>np</a:t>
            </a:r>
            <a:r>
              <a:rPr lang="en-US" altLang="zh-TW" dirty="0"/>
              <a:t> . </a:t>
            </a:r>
            <a:r>
              <a:rPr lang="en-US" altLang="zh-TW" dirty="0" err="1"/>
              <a:t>arange</a:t>
            </a:r>
            <a:r>
              <a:rPr lang="en-US" altLang="zh-TW" dirty="0"/>
              <a:t> ( 12. ) . reshape (( 3 ,  4 )) </a:t>
            </a:r>
          </a:p>
          <a:p>
            <a:r>
              <a:rPr lang="en-US" altLang="zh-TW" dirty="0" err="1"/>
              <a:t>arr</a:t>
            </a:r>
            <a:endParaRPr lang="en-US" altLang="zh-TW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383280"/>
            <a:ext cx="3791644" cy="94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05C8BAC-137B-4893-8185-EDEAE9E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資料科學 </a:t>
            </a:r>
            <a:r>
              <a:rPr lang="en-US" altLang="zh-TW" dirty="0"/>
              <a:t>Data Science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84BFF3C-38E0-4B22-A605-A9C954ED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Data Science </a:t>
            </a:r>
            <a:r>
              <a:rPr lang="zh-TW" altLang="en-US" dirty="0"/>
              <a:t>是一門利用資料學習知識的學科，其目標是通過從資料中提取出有價值的部分來生產資料產品。 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資料科學技術可以幫助我們，如何正確的處理資料，並協助我們在生物學、社會科學、人類學等領域進行研究調研。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此外，資料科學也對商業競爭有極大的幫助。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CEE53ABA-BE9D-4C0B-97D9-D3C18E65BACE}"/>
              </a:ext>
            </a:extLst>
          </p:cNvPr>
          <p:cNvSpPr txBox="1"/>
          <p:nvPr/>
        </p:nvSpPr>
        <p:spPr>
          <a:xfrm>
            <a:off x="10098157" y="648866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>
                <a:hlinkClick r:id="rId2"/>
              </a:rPr>
              <a:t>維基百科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136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sz="2800" dirty="0"/>
              <a:t>np . concatenate ([ arr ,  arr ],  axis = 1 )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009209"/>
            <a:ext cx="5163232" cy="92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Series ([ 0 ,  1 ],  index = [ 'a' ,  'b' </a:t>
            </a:r>
            <a:r>
              <a:rPr lang="en-US" altLang="zh-TW" sz="2800" dirty="0" smtClean="0"/>
              <a:t>])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s2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Series ([ 2 ,  3 ,  4 ],  index = [ 'c' ,  'd' ,  'e' </a:t>
            </a:r>
            <a:r>
              <a:rPr lang="en-US" altLang="zh-TW" sz="2800" dirty="0" smtClean="0"/>
              <a:t>])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s3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Series ([ 5 ,  6 ],  index = [ 'f' ,  'g' </a:t>
            </a:r>
            <a:r>
              <a:rPr lang="en-US" altLang="zh-TW" sz="2800" dirty="0" smtClean="0"/>
              <a:t>])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s2 ,  s3 </a:t>
            </a:r>
            <a:r>
              <a:rPr lang="en-US" altLang="zh-TW" sz="2800" dirty="0" smtClean="0"/>
              <a:t>])</a:t>
            </a:r>
            <a:endParaRPr lang="en-US" altLang="zh-TW" sz="28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133898"/>
            <a:ext cx="2583237" cy="239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s2 ,  s3 ],  axis = 1 )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981109"/>
            <a:ext cx="2313710" cy="365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s4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s3 ]) </a:t>
            </a:r>
          </a:p>
          <a:p>
            <a:r>
              <a:rPr lang="en-US" altLang="zh-TW" sz="2800" dirty="0"/>
              <a:t>s4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258590"/>
            <a:ext cx="3310264" cy="160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s4 ],  axis = 1 )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660073"/>
            <a:ext cx="2865131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s4 ],  axis = 1 ,  join = 'inner' )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709949"/>
            <a:ext cx="1340756" cy="1684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result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s1 ,  s3 ],  keys = [ 'one' ,  'two' ,  'three' ]) </a:t>
            </a:r>
          </a:p>
          <a:p>
            <a:r>
              <a:rPr lang="en-US" altLang="zh-TW" sz="2800" dirty="0"/>
              <a:t>result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7" y="2743200"/>
            <a:ext cx="2001290" cy="225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result . 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 ()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826329"/>
            <a:ext cx="3607201" cy="20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670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print ( s1 ) </a:t>
            </a:r>
          </a:p>
          <a:p>
            <a:r>
              <a:rPr lang="en-US" altLang="zh-TW" sz="2800" dirty="0"/>
              <a:t>print ( s2 ) </a:t>
            </a:r>
          </a:p>
          <a:p>
            <a:r>
              <a:rPr lang="en-US" altLang="zh-TW" sz="2800" dirty="0"/>
              <a:t>print ( s3 )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751513"/>
            <a:ext cx="2502468" cy="283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s1 ,  s2 ,  s3 ],  axis = 1 ,  keys = [ 'one' ,  'two' ,  'three' ])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" y="2061240"/>
            <a:ext cx="2305399" cy="336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Wrangling: Join, Combine, and Reshape</a:t>
            </a:r>
            <a:r>
              <a:rPr lang="zh-TW" altLang="en-US" dirty="0"/>
              <a:t>（數據加工：連接</a:t>
            </a:r>
            <a:r>
              <a:rPr lang="en-US" altLang="zh-TW" dirty="0"/>
              <a:t>,</a:t>
            </a:r>
            <a:r>
              <a:rPr lang="zh-TW" altLang="en-US" dirty="0"/>
              <a:t>合併</a:t>
            </a:r>
            <a:r>
              <a:rPr lang="en-US" altLang="zh-TW" dirty="0"/>
              <a:t>,</a:t>
            </a:r>
            <a:r>
              <a:rPr lang="zh-TW" altLang="en-US" dirty="0"/>
              <a:t>整形）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447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( 6 ) . reshape ( 3 ,  2 ),  index = [ 'a' ,  'b' ,  'c' ],  </a:t>
            </a:r>
          </a:p>
          <a:p>
            <a:r>
              <a:rPr lang="en-US" altLang="zh-TW" sz="2800" dirty="0"/>
              <a:t>                   columns = [ 'one' ,  'two' </a:t>
            </a:r>
            <a:r>
              <a:rPr lang="en-US" altLang="zh-TW" sz="2800" dirty="0" smtClean="0"/>
              <a:t>])</a:t>
            </a:r>
          </a:p>
          <a:p>
            <a:r>
              <a:rPr lang="en-US" altLang="zh-TW" sz="2800" dirty="0"/>
              <a:t>df2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( 5  +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arange</a:t>
            </a:r>
            <a:r>
              <a:rPr lang="en-US" altLang="zh-TW" sz="2800" dirty="0"/>
              <a:t> ( 4 ) . reshape ( 2 ,  2 ),  index = [ 'a' ,  'c' ],  </a:t>
            </a:r>
          </a:p>
          <a:p>
            <a:r>
              <a:rPr lang="en-US" altLang="zh-TW" sz="2800" dirty="0"/>
              <a:t>                   columns = [ 'three' ,  'four' ])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df1 ,  df2 ],  axis = 1 ,  keys = [ 'level1' ,  'level2' </a:t>
            </a:r>
            <a:r>
              <a:rPr lang="en-US" altLang="zh-TW" sz="2800" dirty="0" smtClean="0"/>
              <a:t>])</a:t>
            </a:r>
            <a:endParaRPr lang="en-US" altLang="zh-TW" sz="28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654128"/>
            <a:ext cx="3410990" cy="274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({ 'level1' :  df1 ,  'level2' :  df2 },  axis = 1 )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94313"/>
            <a:ext cx="3389780" cy="264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df1 ,  df2 ],  axis = 1 ,  keys = [ 'level1' ,  'level2' ], </a:t>
            </a:r>
          </a:p>
          <a:p>
            <a:r>
              <a:rPr lang="en-US" altLang="zh-TW" sz="2800" dirty="0"/>
              <a:t>          names = [ 'upper' ,  'lower' ])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" y="2743200"/>
            <a:ext cx="3524251" cy="253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random . </a:t>
            </a:r>
            <a:r>
              <a:rPr lang="en-US" altLang="zh-TW" sz="2800" dirty="0" err="1"/>
              <a:t>randn</a:t>
            </a:r>
            <a:r>
              <a:rPr lang="en-US" altLang="zh-TW" sz="2800" dirty="0"/>
              <a:t> ( 3 ,  4 ),  columns = [ 'a' ,  'b' ,  'c' ,  'd' </a:t>
            </a:r>
            <a:r>
              <a:rPr lang="en-US" altLang="zh-TW" sz="2800" dirty="0" smtClean="0"/>
              <a:t>])</a:t>
            </a:r>
          </a:p>
          <a:p>
            <a:r>
              <a:rPr lang="en-US" altLang="zh-TW" sz="2800" dirty="0"/>
              <a:t>df2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random . </a:t>
            </a:r>
            <a:r>
              <a:rPr lang="en-US" altLang="zh-TW" sz="2800" dirty="0" err="1"/>
              <a:t>randn</a:t>
            </a:r>
            <a:r>
              <a:rPr lang="en-US" altLang="zh-TW" sz="2800" dirty="0"/>
              <a:t> ( 2 ,  3 ),  columns = [ 'b' ,  'd' ,  'a' ])</a:t>
            </a:r>
          </a:p>
          <a:p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concat</a:t>
            </a:r>
            <a:r>
              <a:rPr lang="en-US" altLang="zh-TW" sz="2800" dirty="0"/>
              <a:t> ([ df1 ,  df2 ],  </a:t>
            </a:r>
            <a:r>
              <a:rPr lang="en-US" altLang="zh-TW" sz="2800" dirty="0" err="1"/>
              <a:t>ignore_index</a:t>
            </a:r>
            <a:r>
              <a:rPr lang="en-US" altLang="zh-TW" sz="2800" dirty="0"/>
              <a:t> = True 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934393"/>
            <a:ext cx="4545599" cy="262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Combining Data with Overlap</a:t>
            </a:r>
            <a:r>
              <a:rPr lang="zh-TW" altLang="en-US" sz="2800" b="1" dirty="0"/>
              <a:t>（用重疊來合併數據）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5" y="777789"/>
            <a:ext cx="11557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  =  </a:t>
            </a:r>
            <a:r>
              <a:rPr lang="en-US" altLang="zh-TW" dirty="0" err="1"/>
              <a:t>pd</a:t>
            </a:r>
            <a:r>
              <a:rPr lang="en-US" altLang="zh-TW" dirty="0"/>
              <a:t> . Series ([ </a:t>
            </a:r>
            <a:r>
              <a:rPr lang="en-US" altLang="zh-TW" dirty="0" err="1"/>
              <a:t>np</a:t>
            </a:r>
            <a:r>
              <a:rPr lang="en-US" altLang="zh-TW" dirty="0"/>
              <a:t> . nan ,  2.5 ,  </a:t>
            </a:r>
            <a:r>
              <a:rPr lang="en-US" altLang="zh-TW" dirty="0" err="1"/>
              <a:t>np</a:t>
            </a:r>
            <a:r>
              <a:rPr lang="en-US" altLang="zh-TW" dirty="0"/>
              <a:t> . nan ,  3.5 ,  4.5 ,  </a:t>
            </a:r>
            <a:r>
              <a:rPr lang="en-US" altLang="zh-TW" dirty="0" err="1"/>
              <a:t>np</a:t>
            </a:r>
            <a:r>
              <a:rPr lang="en-US" altLang="zh-TW" dirty="0"/>
              <a:t> . nan ],  </a:t>
            </a:r>
          </a:p>
          <a:p>
            <a:r>
              <a:rPr lang="en-US" altLang="zh-TW" dirty="0"/>
              <a:t>              index = [ 'f' ,  'e' ,  'd' ,  'c' ,  'b' ,  ' a' </a:t>
            </a:r>
            <a:r>
              <a:rPr lang="en-US" altLang="zh-TW" dirty="0" smtClean="0"/>
              <a:t>])</a:t>
            </a:r>
          </a:p>
          <a:p>
            <a:r>
              <a:rPr lang="en-US" altLang="zh-TW" dirty="0"/>
              <a:t>b  =  </a:t>
            </a:r>
            <a:r>
              <a:rPr lang="en-US" altLang="zh-TW" dirty="0" err="1"/>
              <a:t>pd</a:t>
            </a:r>
            <a:r>
              <a:rPr lang="en-US" altLang="zh-TW" dirty="0"/>
              <a:t> . Series ( </a:t>
            </a:r>
            <a:r>
              <a:rPr lang="en-US" altLang="zh-TW" dirty="0" err="1"/>
              <a:t>np</a:t>
            </a:r>
            <a:r>
              <a:rPr lang="en-US" altLang="zh-TW" dirty="0"/>
              <a:t> . </a:t>
            </a:r>
            <a:r>
              <a:rPr lang="en-US" altLang="zh-TW" dirty="0" err="1"/>
              <a:t>arange</a:t>
            </a:r>
            <a:r>
              <a:rPr lang="en-US" altLang="zh-TW" dirty="0"/>
              <a:t> ( </a:t>
            </a:r>
            <a:r>
              <a:rPr lang="en-US" altLang="zh-TW" dirty="0" err="1"/>
              <a:t>len</a:t>
            </a:r>
            <a:r>
              <a:rPr lang="en-US" altLang="zh-TW" dirty="0"/>
              <a:t> ( a ),  </a:t>
            </a:r>
            <a:r>
              <a:rPr lang="en-US" altLang="zh-TW" dirty="0" err="1"/>
              <a:t>dtype</a:t>
            </a:r>
            <a:r>
              <a:rPr lang="en-US" altLang="zh-TW" dirty="0"/>
              <a:t> = </a:t>
            </a:r>
            <a:r>
              <a:rPr lang="en-US" altLang="zh-TW" dirty="0" err="1"/>
              <a:t>np</a:t>
            </a:r>
            <a:r>
              <a:rPr lang="en-US" altLang="zh-TW" dirty="0"/>
              <a:t> . float64 ),  </a:t>
            </a:r>
          </a:p>
          <a:p>
            <a:r>
              <a:rPr lang="en-US" altLang="zh-TW" dirty="0"/>
              <a:t>              index = [ 'f' ,  'e' ,  'd' ,  'c' ,  'b' ,  'a' ]) </a:t>
            </a:r>
          </a:p>
          <a:p>
            <a:r>
              <a:rPr lang="en-US" altLang="zh-TW" dirty="0" err="1"/>
              <a:t>np</a:t>
            </a:r>
            <a:r>
              <a:rPr lang="en-US" altLang="zh-TW" dirty="0"/>
              <a:t> . where ( </a:t>
            </a:r>
            <a:r>
              <a:rPr lang="en-US" altLang="zh-TW" dirty="0" err="1"/>
              <a:t>pd</a:t>
            </a:r>
            <a:r>
              <a:rPr lang="en-US" altLang="zh-TW" dirty="0"/>
              <a:t> . </a:t>
            </a:r>
            <a:r>
              <a:rPr lang="en-US" altLang="zh-TW" dirty="0" err="1"/>
              <a:t>isnull</a:t>
            </a:r>
            <a:r>
              <a:rPr lang="en-US" altLang="zh-TW" dirty="0"/>
              <a:t> ( a ),  b ,  a 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4055484"/>
            <a:ext cx="4273467" cy="58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b [: - 2 ] . </a:t>
            </a:r>
            <a:r>
              <a:rPr lang="en-US" altLang="zh-TW" sz="2800" dirty="0" err="1"/>
              <a:t>combine_first</a:t>
            </a:r>
            <a:r>
              <a:rPr lang="en-US" altLang="zh-TW" sz="2800" dirty="0"/>
              <a:t> ( a [ 2 :])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568632"/>
            <a:ext cx="2728872" cy="20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df1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'a' :  [ 1.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5.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],  </a:t>
            </a:r>
          </a:p>
          <a:p>
            <a:r>
              <a:rPr lang="en-US" altLang="zh-TW" sz="2800" dirty="0"/>
              <a:t>                    'b' :  [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2.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6. ],  </a:t>
            </a:r>
          </a:p>
          <a:p>
            <a:r>
              <a:rPr lang="en-US" altLang="zh-TW" sz="2800" dirty="0"/>
              <a:t>                    'c' :  range ( 2 ,  18 ,  4 </a:t>
            </a:r>
            <a:r>
              <a:rPr lang="en-US" altLang="zh-TW" sz="2800" dirty="0" smtClean="0"/>
              <a:t>)})</a:t>
            </a:r>
          </a:p>
          <a:p>
            <a:r>
              <a:rPr lang="en-US" altLang="zh-TW" sz="2800" dirty="0"/>
              <a:t>df2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</a:t>
            </a:r>
            <a:r>
              <a:rPr lang="en-US" altLang="zh-TW" sz="2800" dirty="0" err="1"/>
              <a:t>DataFrame</a:t>
            </a:r>
            <a:r>
              <a:rPr lang="en-US" altLang="zh-TW" sz="2800" dirty="0"/>
              <a:t> ({ 'a' :  [ 5. ,  4. , 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3. ,  7. ],  </a:t>
            </a:r>
          </a:p>
          <a:p>
            <a:r>
              <a:rPr lang="en-US" altLang="zh-TW" sz="2800" dirty="0"/>
              <a:t>                    'b' :  [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nan ,  3. ,  4. ,  6. ,  8. ] })</a:t>
            </a:r>
          </a:p>
          <a:p>
            <a:r>
              <a:rPr lang="en-US" altLang="zh-TW" sz="2800" dirty="0"/>
              <a:t>df1 . </a:t>
            </a:r>
            <a:r>
              <a:rPr lang="en-US" altLang="zh-TW" sz="2800" dirty="0" err="1"/>
              <a:t>combine_first</a:t>
            </a:r>
            <a:r>
              <a:rPr lang="en-US" altLang="zh-TW" sz="2800" dirty="0"/>
              <a:t> ( df2 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3341718"/>
            <a:ext cx="2131987" cy="282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重塑和旋轉（整形和旋轉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6669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Reshaping with Hierarchical Indexing</a:t>
            </a:r>
            <a:r>
              <a:rPr lang="zh-TW" altLang="en-US" sz="2800" b="1" dirty="0"/>
              <a:t>（對多層級索引進行整形）</a:t>
            </a:r>
            <a:endParaRPr lang="en-US" altLang="zh-TW" sz="2800" b="1" dirty="0"/>
          </a:p>
        </p:txBody>
      </p:sp>
      <p:sp>
        <p:nvSpPr>
          <p:cNvPr id="5" name="矩形 4"/>
          <p:cNvSpPr/>
          <p:nvPr/>
        </p:nvSpPr>
        <p:spPr>
          <a:xfrm>
            <a:off x="296485" y="777789"/>
            <a:ext cx="11557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 = </a:t>
            </a:r>
            <a:r>
              <a:rPr lang="en-US" altLang="zh-TW" sz="2800" dirty="0" err="1"/>
              <a:t>pd.DataFrame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np.arange</a:t>
            </a:r>
            <a:r>
              <a:rPr lang="en-US" altLang="zh-TW" sz="2800" dirty="0"/>
              <a:t>(6).reshape((2, 3)),</a:t>
            </a:r>
          </a:p>
          <a:p>
            <a:r>
              <a:rPr lang="en-US" altLang="zh-TW" sz="2800" dirty="0"/>
              <a:t>                    index=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(['Ohio', 'Colorado'], name='state'), </a:t>
            </a:r>
          </a:p>
          <a:p>
            <a:r>
              <a:rPr lang="en-US" altLang="zh-TW" sz="2800" dirty="0"/>
              <a:t>                    columns=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(['one', 'two', 'three'], </a:t>
            </a:r>
          </a:p>
          <a:p>
            <a:r>
              <a:rPr lang="en-US" altLang="zh-TW" sz="2800" dirty="0"/>
              <a:t>                    name='number'))</a:t>
            </a:r>
          </a:p>
          <a:p>
            <a:r>
              <a:rPr lang="en-US" altLang="zh-TW" sz="2800" dirty="0"/>
              <a:t>data</a:t>
            </a:r>
            <a:endParaRPr lang="zh-TW" altLang="en-US" sz="2800" dirty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749042"/>
            <a:ext cx="3257440" cy="215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result = </a:t>
            </a:r>
            <a:r>
              <a:rPr lang="en-US" altLang="zh-TW" sz="2800" dirty="0" err="1"/>
              <a:t>data.stack</a:t>
            </a:r>
            <a:r>
              <a:rPr lang="en-US" altLang="zh-TW" sz="2800" dirty="0"/>
              <a:t>()</a:t>
            </a: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85752"/>
            <a:ext cx="2726510" cy="235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065BB1-8C71-451E-BBE6-20F5800E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Wrangling: Join, Combine, and Reshape</a:t>
            </a:r>
            <a:r>
              <a:rPr lang="zh-TW" altLang="en-US" dirty="0"/>
              <a:t>（數據加工：連接</a:t>
            </a:r>
            <a:r>
              <a:rPr lang="en-US" altLang="zh-TW" dirty="0"/>
              <a:t>, </a:t>
            </a:r>
            <a:r>
              <a:rPr lang="zh-TW" altLang="en-US" dirty="0"/>
              <a:t>合併</a:t>
            </a:r>
            <a:r>
              <a:rPr lang="en-US" altLang="zh-TW" dirty="0"/>
              <a:t>, </a:t>
            </a:r>
            <a:r>
              <a:rPr lang="zh-TW" altLang="en-US" dirty="0"/>
              <a:t>重塑）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83DE789-3378-4035-B39D-D5F78B09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在很多的應用之中，通常有很多的資料分散在不同的文件或是數據庫之中，這並不方便我們進行資料的分析。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在這時可以幫助我們對數據</a:t>
            </a:r>
            <a:r>
              <a:rPr lang="en-US" altLang="zh-TW" dirty="0"/>
              <a:t>:</a:t>
            </a:r>
            <a:r>
              <a:rPr lang="zh-TW" altLang="en-US" dirty="0"/>
              <a:t>連接</a:t>
            </a:r>
            <a:r>
              <a:rPr lang="en-US" altLang="zh-TW" dirty="0"/>
              <a:t>, </a:t>
            </a:r>
            <a:r>
              <a:rPr lang="zh-TW" altLang="en-US" dirty="0"/>
              <a:t>合併</a:t>
            </a:r>
            <a:r>
              <a:rPr lang="en-US" altLang="zh-TW" dirty="0"/>
              <a:t>, </a:t>
            </a:r>
            <a:r>
              <a:rPr lang="zh-TW" altLang="en-US" dirty="0"/>
              <a:t>重塑 的工具就顯得非常重要。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99D28E0-92FD-43A9-AAF6-B3982D51B1B8}"/>
              </a:ext>
            </a:extLst>
          </p:cNvPr>
          <p:cNvSpPr txBox="1"/>
          <p:nvPr/>
        </p:nvSpPr>
        <p:spPr>
          <a:xfrm>
            <a:off x="10329887" y="6492875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Jupyter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379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result.unstack</a:t>
            </a:r>
            <a:r>
              <a:rPr lang="en-US" altLang="zh-TW" sz="2800" dirty="0"/>
              <a:t>()</a:t>
            </a: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826327"/>
            <a:ext cx="3132600" cy="202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result.unstack</a:t>
            </a:r>
            <a:r>
              <a:rPr lang="en-US" altLang="zh-TW" sz="2800" dirty="0"/>
              <a:t>(0)</a:t>
            </a: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701636"/>
            <a:ext cx="2788330" cy="234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result.unstack</a:t>
            </a:r>
            <a:r>
              <a:rPr lang="en-US" altLang="zh-TW" sz="2800" dirty="0"/>
              <a:t>('state')</a:t>
            </a: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19498"/>
            <a:ext cx="2662696" cy="249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376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s1 = </a:t>
            </a:r>
            <a:r>
              <a:rPr lang="en-US" altLang="zh-TW" sz="2800" dirty="0" err="1"/>
              <a:t>pd.Series</a:t>
            </a:r>
            <a:r>
              <a:rPr lang="en-US" altLang="zh-TW" sz="2800" dirty="0"/>
              <a:t>([0, 1, 2, 3], index=['a', 'b', 'c', 'd</a:t>
            </a:r>
            <a:r>
              <a:rPr lang="en-US" altLang="zh-TW" sz="2800" dirty="0" smtClean="0"/>
              <a:t>'])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s2 = </a:t>
            </a:r>
            <a:r>
              <a:rPr lang="en-US" altLang="zh-TW" sz="2800" dirty="0" err="1"/>
              <a:t>pd.Series</a:t>
            </a:r>
            <a:r>
              <a:rPr lang="en-US" altLang="zh-TW" sz="2800" dirty="0"/>
              <a:t>([4, 5, 6], index=['c', 'd', 'e</a:t>
            </a:r>
            <a:r>
              <a:rPr lang="en-US" altLang="zh-TW" sz="2800" dirty="0" smtClean="0"/>
              <a:t>'])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/>
              <a:t>data2 = </a:t>
            </a:r>
            <a:r>
              <a:rPr lang="en-US" altLang="zh-TW" sz="2800" dirty="0" err="1"/>
              <a:t>pd.concat</a:t>
            </a:r>
            <a:r>
              <a:rPr lang="en-US" altLang="zh-TW" sz="2800" dirty="0"/>
              <a:t>([s1, s2], keys=['one', 'two'])</a:t>
            </a:r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4" y="2829616"/>
            <a:ext cx="1773383" cy="24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758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data2.unstack()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801390"/>
            <a:ext cx="3520485" cy="149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data2.unstack().stack()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543694"/>
            <a:ext cx="2258927" cy="232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data2.unstack().stack(</a:t>
            </a:r>
            <a:r>
              <a:rPr lang="en-US" altLang="zh-TW" sz="2800" dirty="0" err="1"/>
              <a:t>dropna</a:t>
            </a:r>
            <a:r>
              <a:rPr lang="en-US" altLang="zh-TW" sz="2800" dirty="0"/>
              <a:t>=False)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77936"/>
            <a:ext cx="2173129" cy="293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</a:t>
            </a:r>
            <a:r>
              <a:rPr lang="en-US" altLang="zh-TW" sz="2800" dirty="0"/>
              <a:t> = </a:t>
            </a:r>
            <a:r>
              <a:rPr lang="en-US" altLang="zh-TW" sz="2800" dirty="0" err="1"/>
              <a:t>pd.DataFrame</a:t>
            </a:r>
            <a:r>
              <a:rPr lang="en-US" altLang="zh-TW" sz="2800" dirty="0"/>
              <a:t>({'left': result, 'right': result + 5}, </a:t>
            </a:r>
          </a:p>
          <a:p>
            <a:r>
              <a:rPr lang="en-US" altLang="zh-TW" sz="2800" dirty="0"/>
              <a:t>                  columns=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(['left', 'right'], name='side'))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44684"/>
            <a:ext cx="3044455" cy="320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720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df.unstack</a:t>
            </a:r>
            <a:r>
              <a:rPr lang="en-US" altLang="zh-TW" sz="2800" dirty="0"/>
              <a:t>('state')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77440"/>
            <a:ext cx="3981636" cy="253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df.unstack</a:t>
            </a:r>
            <a:r>
              <a:rPr lang="en-US" altLang="zh-TW" sz="2800" dirty="0"/>
              <a:t>('state').stack('side')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886989"/>
            <a:ext cx="3160678" cy="337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66778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import  pandas  as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</a:t>
            </a:r>
          </a:p>
          <a:p>
            <a:r>
              <a:rPr lang="en-US" altLang="zh-TW" sz="2800" dirty="0"/>
              <a:t>import  </a:t>
            </a:r>
            <a:r>
              <a:rPr lang="en-US" altLang="zh-TW" sz="2800" dirty="0" err="1"/>
              <a:t>numpy</a:t>
            </a:r>
            <a:r>
              <a:rPr lang="en-US" altLang="zh-TW" sz="2800" dirty="0"/>
              <a:t>  as  </a:t>
            </a:r>
            <a:r>
              <a:rPr lang="en-US" altLang="zh-TW" sz="2800" dirty="0" err="1" smtClean="0"/>
              <a:t>np</a:t>
            </a:r>
            <a:endParaRPr lang="en-US" altLang="zh-TW" sz="2800" dirty="0" smtClean="0"/>
          </a:p>
          <a:p>
            <a:r>
              <a:rPr lang="en-US" altLang="zh-TW" sz="2800" dirty="0"/>
              <a:t>data  =  </a:t>
            </a:r>
            <a:r>
              <a:rPr lang="en-US" altLang="zh-TW" sz="2800" dirty="0" err="1"/>
              <a:t>pd</a:t>
            </a:r>
            <a:r>
              <a:rPr lang="en-US" altLang="zh-TW" sz="2800" dirty="0"/>
              <a:t> . Series ( </a:t>
            </a:r>
            <a:r>
              <a:rPr lang="en-US" altLang="zh-TW" sz="2800" dirty="0" err="1"/>
              <a:t>np</a:t>
            </a:r>
            <a:r>
              <a:rPr lang="en-US" altLang="zh-TW" sz="2800" dirty="0"/>
              <a:t> . random . </a:t>
            </a:r>
            <a:r>
              <a:rPr lang="en-US" altLang="zh-TW" sz="2800" dirty="0" err="1"/>
              <a:t>randn</a:t>
            </a:r>
            <a:r>
              <a:rPr lang="en-US" altLang="zh-TW" sz="2800" dirty="0"/>
              <a:t> ( 9 </a:t>
            </a:r>
            <a:r>
              <a:rPr lang="en-US" altLang="zh-TW" sz="2800" dirty="0" smtClean="0"/>
              <a:t>),</a:t>
            </a:r>
            <a:endParaRPr lang="en-US" altLang="zh-TW" sz="2800" dirty="0"/>
          </a:p>
          <a:p>
            <a:r>
              <a:rPr lang="en-US" altLang="zh-TW" sz="2800" dirty="0" smtClean="0"/>
              <a:t>	index</a:t>
            </a:r>
            <a:r>
              <a:rPr lang="en-US" altLang="zh-TW" sz="2800" dirty="0"/>
              <a:t> = [[ 'a' ,  'a' ,  'a' ,  'b' ,  'b' ,  'c' </a:t>
            </a:r>
            <a:r>
              <a:rPr lang="en-US" altLang="zh-TW" sz="2800" dirty="0" smtClean="0"/>
              <a:t>	,</a:t>
            </a:r>
            <a:r>
              <a:rPr lang="en-US" altLang="zh-TW" sz="2800" dirty="0"/>
              <a:t>  'c' ,  'd' ,  'd' ], </a:t>
            </a:r>
            <a:r>
              <a:rPr lang="en-US" altLang="zh-TW" sz="2800" dirty="0" smtClean="0"/>
              <a:t>[</a:t>
            </a:r>
            <a:r>
              <a:rPr lang="en-US" altLang="zh-TW" sz="2800" dirty="0"/>
              <a:t> 1 ,  2 ,  3 ,  1 ,  3 ,  1 ,  </a:t>
            </a:r>
            <a:r>
              <a:rPr lang="en-US" altLang="zh-TW" sz="2800" dirty="0" smtClean="0"/>
              <a:t>	2</a:t>
            </a:r>
            <a:r>
              <a:rPr lang="en-US" altLang="zh-TW" sz="2800" dirty="0"/>
              <a:t> ,  2 ,  3 ]])</a:t>
            </a:r>
          </a:p>
          <a:p>
            <a:r>
              <a:rPr lang="en-US" altLang="zh-TW" sz="2800" dirty="0" smtClean="0"/>
              <a:t>data</a:t>
            </a:r>
            <a:endParaRPr lang="en-US" altLang="zh-TW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494" y="2387263"/>
            <a:ext cx="3984741" cy="367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506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Pivoting “Long” to “Wide” Format </a:t>
            </a:r>
            <a:r>
              <a:rPr lang="zh-TW" altLang="en-US" sz="2800" b="1" dirty="0"/>
              <a:t>（把“長”格式旋轉為“寬”格式）</a:t>
            </a:r>
            <a:endParaRPr lang="en-US" altLang="zh-TW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5" y="816228"/>
            <a:ext cx="115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data = </a:t>
            </a:r>
            <a:r>
              <a:rPr lang="en-US" altLang="zh-TW" sz="2800" dirty="0" err="1"/>
              <a:t>pd.read_csv</a:t>
            </a:r>
            <a:r>
              <a:rPr lang="en-US" altLang="zh-TW" sz="2800" dirty="0"/>
              <a:t>('../examples/macrodata.csv')</a:t>
            </a:r>
          </a:p>
          <a:p>
            <a:r>
              <a:rPr lang="en-US" altLang="zh-TW" sz="2800" dirty="0" err="1"/>
              <a:t>data.head</a:t>
            </a:r>
            <a:r>
              <a:rPr lang="en-US" altLang="zh-TW" sz="2800" dirty="0"/>
              <a:t>()</a:t>
            </a:r>
            <a:endParaRPr lang="zh-TW" altLang="en-US" sz="28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000895"/>
            <a:ext cx="9679432" cy="201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periods = </a:t>
            </a:r>
            <a:r>
              <a:rPr lang="en-US" altLang="zh-TW" sz="2800" dirty="0" err="1"/>
              <a:t>pd.PeriodIndex</a:t>
            </a:r>
            <a:r>
              <a:rPr lang="en-US" altLang="zh-TW" sz="2800" dirty="0"/>
              <a:t>(year=</a:t>
            </a:r>
            <a:r>
              <a:rPr lang="en-US" altLang="zh-TW" sz="2800" dirty="0" err="1"/>
              <a:t>data.year</a:t>
            </a:r>
            <a:r>
              <a:rPr lang="en-US" altLang="zh-TW" sz="2800" dirty="0"/>
              <a:t>, quarter=</a:t>
            </a:r>
            <a:r>
              <a:rPr lang="en-US" altLang="zh-TW" sz="2800" dirty="0" err="1"/>
              <a:t>data.quarter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                     name='date</a:t>
            </a:r>
            <a:r>
              <a:rPr lang="en-US" altLang="zh-TW" sz="2800" dirty="0" smtClean="0"/>
              <a:t>')</a:t>
            </a:r>
          </a:p>
          <a:p>
            <a:r>
              <a:rPr lang="en-US" altLang="zh-TW" sz="2800" dirty="0"/>
              <a:t>columns = </a:t>
            </a:r>
            <a:r>
              <a:rPr lang="en-US" altLang="zh-TW" sz="2800" dirty="0" err="1"/>
              <a:t>pd.Index</a:t>
            </a:r>
            <a:r>
              <a:rPr lang="en-US" altLang="zh-TW" sz="2800" dirty="0"/>
              <a:t>(['</a:t>
            </a:r>
            <a:r>
              <a:rPr lang="en-US" altLang="zh-TW" sz="2800" dirty="0" err="1"/>
              <a:t>realgdp</a:t>
            </a:r>
            <a:r>
              <a:rPr lang="en-US" altLang="zh-TW" sz="2800" dirty="0"/>
              <a:t>', '</a:t>
            </a:r>
            <a:r>
              <a:rPr lang="en-US" altLang="zh-TW" sz="2800" dirty="0" err="1"/>
              <a:t>infl</a:t>
            </a:r>
            <a:r>
              <a:rPr lang="en-US" altLang="zh-TW" sz="2800" dirty="0"/>
              <a:t>', '</a:t>
            </a:r>
            <a:r>
              <a:rPr lang="en-US" altLang="zh-TW" sz="2800" dirty="0" err="1"/>
              <a:t>unemp</a:t>
            </a:r>
            <a:r>
              <a:rPr lang="en-US" altLang="zh-TW" sz="2800" dirty="0"/>
              <a:t>'], name='item</a:t>
            </a:r>
            <a:r>
              <a:rPr lang="en-US" altLang="zh-TW" sz="2800" dirty="0" smtClean="0"/>
              <a:t>')</a:t>
            </a:r>
          </a:p>
          <a:p>
            <a:r>
              <a:rPr lang="en-US" altLang="zh-TW" sz="2800" dirty="0"/>
              <a:t>data = </a:t>
            </a:r>
            <a:r>
              <a:rPr lang="en-US" altLang="zh-TW" sz="2800" dirty="0" err="1"/>
              <a:t>data.reindex</a:t>
            </a:r>
            <a:r>
              <a:rPr lang="en-US" altLang="zh-TW" sz="2800" dirty="0"/>
              <a:t>(columns=columns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err="1"/>
              <a:t>data.index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periods.to_timestamp</a:t>
            </a:r>
            <a:r>
              <a:rPr lang="en-US" altLang="zh-TW" sz="2800" dirty="0"/>
              <a:t>('D', 'end')</a:t>
            </a:r>
          </a:p>
          <a:p>
            <a:r>
              <a:rPr lang="en-US" altLang="zh-TW" sz="2800" dirty="0" err="1" smtClean="0"/>
              <a:t>ldata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data.stack</a:t>
            </a:r>
            <a:r>
              <a:rPr lang="en-US" altLang="zh-TW" sz="2800" dirty="0"/>
              <a:t>().</a:t>
            </a:r>
            <a:r>
              <a:rPr lang="en-US" altLang="zh-TW" sz="2800" dirty="0" err="1"/>
              <a:t>reset_index</a:t>
            </a:r>
            <a:r>
              <a:rPr lang="en-US" altLang="zh-TW" sz="2800" dirty="0"/>
              <a:t>().rename(columns={0: 'value</a:t>
            </a:r>
            <a:r>
              <a:rPr lang="en-US" altLang="zh-TW" sz="2800" dirty="0" smtClean="0"/>
              <a:t>'})</a:t>
            </a:r>
          </a:p>
          <a:p>
            <a:r>
              <a:rPr lang="en-US" altLang="zh-TW" sz="2800" dirty="0" err="1"/>
              <a:t>ldata</a:t>
            </a:r>
            <a:r>
              <a:rPr lang="en-US" altLang="zh-TW" sz="2800" dirty="0"/>
              <a:t>[:</a:t>
            </a:r>
            <a:r>
              <a:rPr lang="en-US" altLang="zh-TW" sz="2800" dirty="0"/>
              <a:t>10</a:t>
            </a:r>
            <a:r>
              <a:rPr lang="en-US" altLang="zh-TW" sz="2800" dirty="0"/>
              <a:t>]</a:t>
            </a:r>
            <a:endParaRPr lang="en-US" altLang="zh-TW" sz="28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441469"/>
            <a:ext cx="2101714" cy="289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961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pivoted = </a:t>
            </a:r>
            <a:r>
              <a:rPr lang="en-US" altLang="zh-TW" sz="2800" dirty="0" err="1"/>
              <a:t>ldata.pivot</a:t>
            </a:r>
            <a:r>
              <a:rPr lang="en-US" altLang="zh-TW" sz="2800" dirty="0"/>
              <a:t>('date', 'item', 'value')</a:t>
            </a:r>
            <a:endParaRPr lang="en-US" altLang="zh-TW" sz="280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1681768"/>
            <a:ext cx="23812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9" y="3810258"/>
            <a:ext cx="26670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ldata</a:t>
            </a:r>
            <a:r>
              <a:rPr lang="en-US" altLang="zh-TW" sz="2800" dirty="0"/>
              <a:t>['value2'] = </a:t>
            </a:r>
            <a:r>
              <a:rPr lang="en-US" altLang="zh-TW" sz="2800" dirty="0" err="1"/>
              <a:t>np.random.randn</a:t>
            </a:r>
            <a:r>
              <a:rPr lang="en-US" altLang="zh-TW" sz="2800" dirty="0"/>
              <a:t>(</a:t>
            </a:r>
            <a:r>
              <a:rPr lang="en-US" altLang="zh-TW" sz="2800" dirty="0" err="1"/>
              <a:t>len</a:t>
            </a:r>
            <a:r>
              <a:rPr lang="en-US" altLang="zh-TW" sz="2800" dirty="0"/>
              <a:t>(</a:t>
            </a:r>
            <a:r>
              <a:rPr lang="en-US" altLang="zh-TW" sz="2800" dirty="0" err="1"/>
              <a:t>ldata</a:t>
            </a:r>
            <a:r>
              <a:rPr lang="en-US" altLang="zh-TW" sz="2800" dirty="0"/>
              <a:t>))</a:t>
            </a:r>
            <a:endParaRPr lang="en-US" altLang="zh-TW" sz="28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1679170"/>
            <a:ext cx="3529991" cy="3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pivoted = </a:t>
            </a:r>
            <a:r>
              <a:rPr lang="en-US" altLang="zh-TW" sz="2800" dirty="0" err="1"/>
              <a:t>ldata.pivot</a:t>
            </a:r>
            <a:r>
              <a:rPr lang="en-US" altLang="zh-TW" sz="2800" dirty="0"/>
              <a:t>('date', 'item')</a:t>
            </a:r>
            <a:endParaRPr lang="en-US" altLang="zh-TW" sz="28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103120"/>
            <a:ext cx="6112181" cy="310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pivoted['value'][:5]</a:t>
            </a:r>
            <a:endParaRPr lang="en-US" altLang="zh-TW" sz="28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119745"/>
            <a:ext cx="3445519" cy="27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unstacked</a:t>
            </a:r>
            <a:r>
              <a:rPr lang="en-US" altLang="zh-TW" sz="2800" dirty="0"/>
              <a:t> </a:t>
            </a:r>
            <a:r>
              <a:rPr lang="en-US" altLang="zh-TW" sz="2800" dirty="0"/>
              <a:t>=</a:t>
            </a:r>
            <a:r>
              <a:rPr lang="en-US" altLang="zh-TW" sz="2800" dirty="0"/>
              <a:t> </a:t>
            </a:r>
            <a:r>
              <a:rPr lang="en-US" altLang="zh-TW" sz="2800" dirty="0" err="1"/>
              <a:t>ldata</a:t>
            </a:r>
            <a:r>
              <a:rPr lang="en-US" altLang="zh-TW" sz="2800" dirty="0" err="1"/>
              <a:t>.</a:t>
            </a:r>
            <a:r>
              <a:rPr lang="en-US" altLang="zh-TW" sz="2800" dirty="0" err="1"/>
              <a:t>set_index</a:t>
            </a:r>
            <a:r>
              <a:rPr lang="en-US" altLang="zh-TW" sz="2800" dirty="0"/>
              <a:t>([</a:t>
            </a:r>
            <a:r>
              <a:rPr lang="en-US" altLang="zh-TW" sz="2800" dirty="0"/>
              <a:t>'date'</a:t>
            </a:r>
            <a:r>
              <a:rPr lang="en-US" altLang="zh-TW" sz="2800" dirty="0"/>
              <a:t>, </a:t>
            </a:r>
            <a:r>
              <a:rPr lang="en-US" altLang="zh-TW" sz="2800" dirty="0"/>
              <a:t>'item'</a:t>
            </a:r>
            <a:r>
              <a:rPr lang="en-US" altLang="zh-TW" sz="2800" dirty="0"/>
              <a:t>])</a:t>
            </a:r>
            <a:r>
              <a:rPr lang="en-US" altLang="zh-TW" sz="2800" dirty="0"/>
              <a:t>.</a:t>
            </a:r>
            <a:r>
              <a:rPr lang="en-US" altLang="zh-TW" sz="2800" dirty="0" err="1"/>
              <a:t>unstack</a:t>
            </a:r>
            <a:r>
              <a:rPr lang="en-US" altLang="zh-TW" sz="2800" dirty="0"/>
              <a:t>(</a:t>
            </a:r>
            <a:r>
              <a:rPr lang="en-US" altLang="zh-TW" sz="2800" dirty="0"/>
              <a:t>'item'</a:t>
            </a:r>
            <a:r>
              <a:rPr lang="en-US" altLang="zh-TW" sz="2800" dirty="0"/>
              <a:t>)</a:t>
            </a:r>
            <a:endParaRPr lang="en-US" altLang="zh-TW" sz="28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302626"/>
            <a:ext cx="5098227" cy="3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400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Pivoting “Wide” to “Long” </a:t>
            </a:r>
            <a:r>
              <a:rPr lang="en-US" altLang="zh-TW" sz="2800" b="1" dirty="0" smtClean="0"/>
              <a:t>Format</a:t>
            </a:r>
            <a:r>
              <a:rPr lang="zh-TW" altLang="en-US" sz="2800" b="1" dirty="0"/>
              <a:t>（把“寬”格式旋轉為“長”格式</a:t>
            </a:r>
            <a:r>
              <a:rPr lang="zh-TW" altLang="en-US" sz="2800" b="1" dirty="0" smtClean="0"/>
              <a:t>）</a:t>
            </a:r>
            <a:endParaRPr lang="zh-TW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296485" y="777789"/>
            <a:ext cx="11557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df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pd.DataFrame</a:t>
            </a:r>
            <a:r>
              <a:rPr lang="en-US" altLang="zh-TW" sz="2800" dirty="0"/>
              <a:t>({'key': ['foo', 'bar', '</a:t>
            </a:r>
            <a:r>
              <a:rPr lang="en-US" altLang="zh-TW" sz="2800" dirty="0" err="1"/>
              <a:t>baz</a:t>
            </a:r>
            <a:r>
              <a:rPr lang="en-US" altLang="zh-TW" sz="2800" dirty="0"/>
              <a:t>'], </a:t>
            </a:r>
          </a:p>
          <a:p>
            <a:r>
              <a:rPr lang="en-US" altLang="zh-TW" sz="2800" dirty="0"/>
              <a:t>                   'A': [1, 2, 3], </a:t>
            </a:r>
          </a:p>
          <a:p>
            <a:r>
              <a:rPr lang="en-US" altLang="zh-TW" sz="2800" dirty="0"/>
              <a:t>                   'B': [4, 5, 6], </a:t>
            </a:r>
          </a:p>
          <a:p>
            <a:r>
              <a:rPr lang="en-US" altLang="zh-TW" sz="2800" dirty="0"/>
              <a:t>                   'C': [7, 8, 9</a:t>
            </a:r>
            <a:r>
              <a:rPr lang="en-US" altLang="zh-TW" sz="2800" dirty="0" smtClean="0"/>
              <a:t>]})</a:t>
            </a:r>
          </a:p>
          <a:p>
            <a:r>
              <a:rPr lang="en-US" altLang="zh-TW" sz="2800" dirty="0"/>
              <a:t>melted </a:t>
            </a:r>
            <a:r>
              <a:rPr lang="en-US" altLang="zh-TW" sz="2800" dirty="0"/>
              <a:t>=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pd</a:t>
            </a:r>
            <a:r>
              <a:rPr lang="en-US" altLang="zh-TW" sz="2800" dirty="0" err="1"/>
              <a:t>.</a:t>
            </a:r>
            <a:r>
              <a:rPr lang="en-US" altLang="zh-TW" sz="2800" dirty="0" err="1"/>
              <a:t>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[</a:t>
            </a:r>
            <a:r>
              <a:rPr lang="en-US" altLang="zh-TW" sz="2800" dirty="0"/>
              <a:t>'key'</a:t>
            </a:r>
            <a:r>
              <a:rPr lang="en-US" altLang="zh-TW" sz="2800" dirty="0"/>
              <a:t>])</a:t>
            </a:r>
            <a:endParaRPr lang="zh-TW" altLang="en-US" sz="28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3024558"/>
            <a:ext cx="2100134" cy="342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reshaped = </a:t>
            </a:r>
            <a:r>
              <a:rPr lang="en-US" altLang="zh-TW" sz="2800" dirty="0" err="1"/>
              <a:t>melted.pivot</a:t>
            </a:r>
            <a:r>
              <a:rPr lang="en-US" altLang="zh-TW" sz="2800" dirty="0"/>
              <a:t>('key', 'variable', 'value')</a:t>
            </a:r>
            <a:endParaRPr lang="en-US" altLang="zh-TW" sz="280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510444"/>
            <a:ext cx="2261463" cy="227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reshaped.reset_index</a:t>
            </a:r>
            <a:r>
              <a:rPr lang="en-US" altLang="zh-TW" sz="2800" dirty="0"/>
              <a:t>()</a:t>
            </a:r>
            <a:endParaRPr lang="en-US" altLang="zh-TW" sz="28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419003"/>
            <a:ext cx="2483341" cy="177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7" y="2545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data . index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" y="1745674"/>
            <a:ext cx="3861542" cy="345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734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pd.melt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id_vars</a:t>
            </a:r>
            <a:r>
              <a:rPr lang="en-US" altLang="zh-TW" sz="2800" dirty="0"/>
              <a:t>=['key'], </a:t>
            </a:r>
            <a:r>
              <a:rPr lang="en-US" altLang="zh-TW" sz="2800" dirty="0" err="1"/>
              <a:t>value_vars</a:t>
            </a:r>
            <a:r>
              <a:rPr lang="en-US" altLang="zh-TW" sz="2800" dirty="0"/>
              <a:t>=['A', 'B'])</a:t>
            </a:r>
            <a:endParaRPr lang="en-US" altLang="zh-TW" sz="28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358306"/>
            <a:ext cx="2380212" cy="253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pd.melt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value_vars</a:t>
            </a:r>
            <a:r>
              <a:rPr lang="en-US" altLang="zh-TW" sz="2800" dirty="0"/>
              <a:t>=['A', 'B', 'C'])</a:t>
            </a:r>
            <a:endParaRPr lang="en-US" altLang="zh-TW" sz="28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" y="2209036"/>
            <a:ext cx="2854038" cy="370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14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486" y="254569"/>
            <a:ext cx="11557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pd.melt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df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value_vars</a:t>
            </a:r>
            <a:r>
              <a:rPr lang="en-US" altLang="zh-TW" sz="2800" dirty="0"/>
              <a:t>=['</a:t>
            </a:r>
            <a:r>
              <a:rPr lang="en-US" altLang="zh-TW" sz="2800" dirty="0" err="1"/>
              <a:t>key','A</a:t>
            </a:r>
            <a:r>
              <a:rPr lang="en-US" altLang="zh-TW" sz="2800" dirty="0"/>
              <a:t>', 'B'])</a:t>
            </a:r>
            <a:endParaRPr lang="en-US" altLang="zh-TW" sz="28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5" y="2052857"/>
            <a:ext cx="2820787" cy="370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3207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81EFDA-607B-4FFB-82F6-1234E09F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Pandas</a:t>
            </a:r>
            <a:r>
              <a:rPr lang="zh-TW" altLang="en-US" b="1" dirty="0"/>
              <a:t>專案分析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10AE246-147B-4A40-89EE-F1E8E482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7094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1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562</Words>
  <Application>Microsoft Office PowerPoint</Application>
  <PresentationFormat>自訂</PresentationFormat>
  <Paragraphs>206</Paragraphs>
  <Slides>94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95" baseType="lpstr">
      <vt:lpstr>Office 佈景主題</vt:lpstr>
      <vt:lpstr>Pandas資料分析學習報告</vt:lpstr>
      <vt:lpstr>Agenda</vt:lpstr>
      <vt:lpstr>資料科學與Pandas</vt:lpstr>
      <vt:lpstr>由Pandas開始的資料科學</vt:lpstr>
      <vt:lpstr>資料科學 Data Science</vt:lpstr>
      <vt:lpstr>Data Wrangling: Join, Combine, and Reshape（數據加工：連接,合併,整形）</vt:lpstr>
      <vt:lpstr>Data Wrangling: Join, Combine, and Reshape（數據加工：連接, 合併, 重塑）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Combining and Merging Datasets（合併數據集）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重塑和旋轉（整形和旋轉）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Pandas專案分析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Pandas資料分析學習報告</dc:title>
  <dc:creator>KSUIE</dc:creator>
  <cp:lastModifiedBy>Windows 使用者</cp:lastModifiedBy>
  <cp:revision>21</cp:revision>
  <dcterms:created xsi:type="dcterms:W3CDTF">2020-11-04T02:07:16Z</dcterms:created>
  <dcterms:modified xsi:type="dcterms:W3CDTF">2020-11-10T18:39:48Z</dcterms:modified>
</cp:coreProperties>
</file>