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5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5" r:id="rId30"/>
    <p:sldId id="258" r:id="rId31"/>
    <p:sldId id="259" r:id="rId32"/>
    <p:sldId id="266" r:id="rId33"/>
    <p:sldId id="257" r:id="rId34"/>
    <p:sldId id="267" r:id="rId35"/>
    <p:sldId id="26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CB8432-6D97-4142-A11B-0885FFFDB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AD72B1B8-D249-4239-B320-C3CD68D7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45D13CE-1C45-4E25-9F7F-8A7A345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0EC735F-CF3F-409B-907B-FD7D1B1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FAF9E37-08D1-416A-9A6D-0D62D405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09FB3A-79B2-4F10-9F3D-72EF3EAD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36D2166-BD83-42DE-9FD4-0A813930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C5FC19C-0BF1-490E-A4FC-31C3848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016EBE3-67C7-4F30-832F-04B1712F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A2B0B-4DD6-4462-BBC4-7648B544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9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371B0F8B-DAC3-4C69-98AD-E44C5D3EC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C1169EA-0E2D-443E-B83F-DA03CFA3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53AC268-D82F-43BE-AF10-41CB744F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47976E2-FB7C-4144-8E7F-F0ED68FD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1B3945C-0DFA-473A-8EFE-BEC4FEB4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8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9C820CF-B82C-4AA4-9AFF-E6503991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398F8AD-16DA-4C04-9918-AA1F7C88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E3F4FCF-1D88-49D7-9C6E-2B29DB5D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49407FC-4492-48F7-93B8-C00A2B52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5725465-A2EB-4096-BD9F-26B1D72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CFDABA5-5371-429A-A522-8039726F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E8FA87A4-0A8A-43EF-BEB5-4A805F2D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7AB77F7-8E57-4CB8-8EC2-1C1F7160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83E047-A8CF-4409-A288-FBBC84AA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A42EED-4B29-4957-A5A8-80EE59A8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4799C2-AA12-49E9-AA7E-E8D3EC38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36DF949-B0F9-4C0F-9124-A6A7B0057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FCC65F-A07C-4D2B-B4D5-EF0ACDFF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41EE2D59-12C9-413B-914E-4035CEFC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1C3835E-E1AA-48B5-8CAE-71A4F6E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96D02C5-94C1-41EB-8224-11B2937E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70338D-257A-420D-A1D0-FA0CA20C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D5E3F1F-CFBB-45D6-8399-7CCA16F9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E6072D18-BACE-4011-B016-1F19BD86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7722881-D6E7-4AFC-A8DB-0E96282F4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C109699-6B69-43B3-AFB7-E4CC21E6D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1199FE71-05BE-44E7-A701-0CC802A6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D25E8617-D7C5-4005-B5D1-658F6ED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70CAB79-6DBB-42D5-A307-DD9CE15E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792E0DC-C3FB-42E2-9374-E8714BE1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B262C3F-3BA5-41BD-9265-DC39D83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4504B63-2849-4247-ACF4-15C0CEC1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139CB777-125E-4D04-838C-0FE4BCA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38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5D2FB48-B839-42F0-8909-114C6F30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BC34969-7830-49A1-B94C-D03E098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CCA904F-DB07-46B7-BD74-5DD1A5B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0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87EB47-8663-4D73-9788-0550EF1A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3CBA5A3-4C19-460A-B3BC-2F969652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4B38168E-F5CE-4092-B6AF-F67CEDC8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3151B9D-3D35-411F-A3D4-AF49D629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A08FC11-50CF-4B38-B36B-B598E05C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624D00A-4435-4388-9C9D-54644073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B2FC3FF-7E54-4E45-9D24-E9EFA99D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4AD647B-65CC-4C0F-B1C4-B2909BB4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8CBA7172-C144-4B56-8833-57C40A87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5812554-120E-4E3F-9700-DA0463C4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9C987E39-3BDB-48CD-8FCA-014F4D5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6274D656-32EE-4E9C-B83B-7DB524C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9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6A5FB5A5-E888-46BE-AF2D-FBE77791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CDE87D0-440E-44E4-813E-CC6AC33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038BE9F-107E-4B23-A9C2-107EF5095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8E8F-6C0D-4AF8-B821-AD4A37C4B7B2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A24E5FF-9B03-45E2-AC7B-82CC46EB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0EBAAD-2D01-4A23-9060-F4357B9E7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4810-1AE4-4536-B8E2-1037FFF75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4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4_2017-XML_External_Entities_(XXE)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5_2017-Broken_Access_Contro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6_2017-Security_Misconfigur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7_2017-Cross-Site_Scripting_(XSS)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8_2017-Insecure_Deserializa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9_2017-Using_Components_with_Known_Vulnerabiliti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10_2017-Insufficient_Logging%2526Monitoring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api-secur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1-broken-object-level-authoriz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2-broken-authentic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3-excessive-data-exposur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4-lack-of-resources-and-rate-limit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5-broken-function-level-authoriza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6-mass-assignmen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7-security-misconfigura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8-injec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9-improper-assets-managem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security.io/encyclopedia/content/owasp/api10-insufficient-logging-and-monitor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ntu.edu.tw/chinese/epaper/0046/20180920_460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20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1_2017-Injec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2_2017-Broken_Authentic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2017/A3_2017-Sensitive_Data_Expos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33973" y="1399407"/>
            <a:ext cx="10178666" cy="3188740"/>
          </a:xfrm>
          <a:custGeom>
            <a:avLst/>
            <a:gdLst>
              <a:gd name="connsiteX0" fmla="*/ 0 w 9315938"/>
              <a:gd name="connsiteY0" fmla="*/ 0 h 2524369"/>
              <a:gd name="connsiteX1" fmla="*/ 9315938 w 9315938"/>
              <a:gd name="connsiteY1" fmla="*/ 0 h 2524369"/>
              <a:gd name="connsiteX2" fmla="*/ 9315938 w 9315938"/>
              <a:gd name="connsiteY2" fmla="*/ 2524369 h 2524369"/>
              <a:gd name="connsiteX3" fmla="*/ 0 w 9315938"/>
              <a:gd name="connsiteY3" fmla="*/ 2524369 h 2524369"/>
              <a:gd name="connsiteX4" fmla="*/ 0 w 9315938"/>
              <a:gd name="connsiteY4" fmla="*/ 0 h 2524369"/>
              <a:gd name="connsiteX0" fmla="*/ 0 w 9597292"/>
              <a:gd name="connsiteY0" fmla="*/ 0 h 2735385"/>
              <a:gd name="connsiteX1" fmla="*/ 9597292 w 9597292"/>
              <a:gd name="connsiteY1" fmla="*/ 211016 h 2735385"/>
              <a:gd name="connsiteX2" fmla="*/ 9597292 w 9597292"/>
              <a:gd name="connsiteY2" fmla="*/ 2735385 h 2735385"/>
              <a:gd name="connsiteX3" fmla="*/ 281354 w 9597292"/>
              <a:gd name="connsiteY3" fmla="*/ 2735385 h 2735385"/>
              <a:gd name="connsiteX4" fmla="*/ 0 w 9597292"/>
              <a:gd name="connsiteY4" fmla="*/ 0 h 2735385"/>
              <a:gd name="connsiteX0" fmla="*/ 130400 w 9727692"/>
              <a:gd name="connsiteY0" fmla="*/ 0 h 2735385"/>
              <a:gd name="connsiteX1" fmla="*/ 9727692 w 9727692"/>
              <a:gd name="connsiteY1" fmla="*/ 211016 h 2735385"/>
              <a:gd name="connsiteX2" fmla="*/ 9727692 w 9727692"/>
              <a:gd name="connsiteY2" fmla="*/ 2735385 h 2735385"/>
              <a:gd name="connsiteX3" fmla="*/ 411754 w 9727692"/>
              <a:gd name="connsiteY3" fmla="*/ 2735385 h 2735385"/>
              <a:gd name="connsiteX4" fmla="*/ 130400 w 9727692"/>
              <a:gd name="connsiteY4" fmla="*/ 0 h 2735385"/>
              <a:gd name="connsiteX0" fmla="*/ 130400 w 9727692"/>
              <a:gd name="connsiteY0" fmla="*/ 85504 h 2820889"/>
              <a:gd name="connsiteX1" fmla="*/ 9727692 w 9727692"/>
              <a:gd name="connsiteY1" fmla="*/ 296520 h 2820889"/>
              <a:gd name="connsiteX2" fmla="*/ 9727692 w 9727692"/>
              <a:gd name="connsiteY2" fmla="*/ 2820889 h 2820889"/>
              <a:gd name="connsiteX3" fmla="*/ 411754 w 9727692"/>
              <a:gd name="connsiteY3" fmla="*/ 2820889 h 2820889"/>
              <a:gd name="connsiteX4" fmla="*/ 130400 w 9727692"/>
              <a:gd name="connsiteY4" fmla="*/ 85504 h 2820889"/>
              <a:gd name="connsiteX0" fmla="*/ 130520 w 9719997"/>
              <a:gd name="connsiteY0" fmla="*/ 85504 h 2820889"/>
              <a:gd name="connsiteX1" fmla="*/ 9719997 w 9719997"/>
              <a:gd name="connsiteY1" fmla="*/ 296520 h 2820889"/>
              <a:gd name="connsiteX2" fmla="*/ 9719997 w 9719997"/>
              <a:gd name="connsiteY2" fmla="*/ 2820889 h 2820889"/>
              <a:gd name="connsiteX3" fmla="*/ 404059 w 9719997"/>
              <a:gd name="connsiteY3" fmla="*/ 2820889 h 2820889"/>
              <a:gd name="connsiteX4" fmla="*/ 130520 w 9719997"/>
              <a:gd name="connsiteY4" fmla="*/ 85504 h 2820889"/>
              <a:gd name="connsiteX0" fmla="*/ 130520 w 10032613"/>
              <a:gd name="connsiteY0" fmla="*/ 85504 h 3024089"/>
              <a:gd name="connsiteX1" fmla="*/ 9719997 w 10032613"/>
              <a:gd name="connsiteY1" fmla="*/ 296520 h 3024089"/>
              <a:gd name="connsiteX2" fmla="*/ 10032613 w 10032613"/>
              <a:gd name="connsiteY2" fmla="*/ 3024089 h 3024089"/>
              <a:gd name="connsiteX3" fmla="*/ 404059 w 10032613"/>
              <a:gd name="connsiteY3" fmla="*/ 2820889 h 3024089"/>
              <a:gd name="connsiteX4" fmla="*/ 130520 w 10032613"/>
              <a:gd name="connsiteY4" fmla="*/ 85504 h 3024089"/>
              <a:gd name="connsiteX0" fmla="*/ 130520 w 10032613"/>
              <a:gd name="connsiteY0" fmla="*/ 85504 h 3188740"/>
              <a:gd name="connsiteX1" fmla="*/ 9719997 w 10032613"/>
              <a:gd name="connsiteY1" fmla="*/ 296520 h 3188740"/>
              <a:gd name="connsiteX2" fmla="*/ 10032613 w 10032613"/>
              <a:gd name="connsiteY2" fmla="*/ 3024089 h 3188740"/>
              <a:gd name="connsiteX3" fmla="*/ 404059 w 10032613"/>
              <a:gd name="connsiteY3" fmla="*/ 2820889 h 3188740"/>
              <a:gd name="connsiteX4" fmla="*/ 130520 w 10032613"/>
              <a:gd name="connsiteY4" fmla="*/ 85504 h 3188740"/>
              <a:gd name="connsiteX0" fmla="*/ 130520 w 10178666"/>
              <a:gd name="connsiteY0" fmla="*/ 85504 h 3188740"/>
              <a:gd name="connsiteX1" fmla="*/ 9719997 w 10178666"/>
              <a:gd name="connsiteY1" fmla="*/ 296520 h 3188740"/>
              <a:gd name="connsiteX2" fmla="*/ 10032613 w 10178666"/>
              <a:gd name="connsiteY2" fmla="*/ 3024089 h 3188740"/>
              <a:gd name="connsiteX3" fmla="*/ 404059 w 10178666"/>
              <a:gd name="connsiteY3" fmla="*/ 2820889 h 3188740"/>
              <a:gd name="connsiteX4" fmla="*/ 130520 w 10178666"/>
              <a:gd name="connsiteY4" fmla="*/ 85504 h 318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8666" h="3188740">
                <a:moveTo>
                  <a:pt x="130520" y="85504"/>
                </a:moveTo>
                <a:cubicBezTo>
                  <a:pt x="-1086075" y="445013"/>
                  <a:pt x="6520900" y="226181"/>
                  <a:pt x="9719997" y="296520"/>
                </a:cubicBezTo>
                <a:cubicBezTo>
                  <a:pt x="9824202" y="1205710"/>
                  <a:pt x="9607978" y="3873361"/>
                  <a:pt x="10032613" y="3024089"/>
                </a:cubicBezTo>
                <a:cubicBezTo>
                  <a:pt x="11332572" y="2737525"/>
                  <a:pt x="3613577" y="2888622"/>
                  <a:pt x="404059" y="2820889"/>
                </a:cubicBezTo>
                <a:cubicBezTo>
                  <a:pt x="310274" y="1909094"/>
                  <a:pt x="583812" y="-479808"/>
                  <a:pt x="130520" y="85504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CCFA1F9-C7D6-4B3C-84CD-4B6FD7EA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193"/>
            <a:ext cx="9144000" cy="23876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/>
              <a:t>網站漏洞分析與實務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DVWA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網站安全測試報告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53379" y="712131"/>
            <a:ext cx="9122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3200" b="1" dirty="0"/>
              <a:t>2020 </a:t>
            </a:r>
            <a:r>
              <a:rPr lang="zh-TW" altLang="en-US" sz="3200" b="1" dirty="0"/>
              <a:t>人工智慧與資訊安全         期末平時報告</a:t>
            </a:r>
          </a:p>
        </p:txBody>
      </p:sp>
      <p:sp>
        <p:nvSpPr>
          <p:cNvPr id="7" name="矩形 6"/>
          <p:cNvSpPr/>
          <p:nvPr/>
        </p:nvSpPr>
        <p:spPr>
          <a:xfrm>
            <a:off x="1157415" y="4948494"/>
            <a:ext cx="31245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蔡昱輝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629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A4:2017-XML External Entities (XXE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XML</a:t>
            </a:r>
            <a:r>
              <a:rPr lang="zh-TW" altLang="en-US" dirty="0"/>
              <a:t>外部</a:t>
            </a:r>
            <a:r>
              <a:rPr lang="zh-TW" altLang="en-US" dirty="0" smtClean="0"/>
              <a:t>實體 </a:t>
            </a:r>
            <a:r>
              <a:rPr lang="en-US" altLang="zh-TW" dirty="0" smtClean="0"/>
              <a:t>(XXE)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615"/>
            <a:ext cx="10515600" cy="356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43992" y="6488668"/>
            <a:ext cx="8648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https://owasp.org/www-project-top-ten/2017/A4_2017-XML_External_Entities_(XXE).html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A5:2017-Broken Access </a:t>
            </a:r>
            <a:r>
              <a:rPr lang="en-US" altLang="zh-TW" dirty="0" smtClean="0"/>
              <a:t>Control</a:t>
            </a:r>
            <a:br>
              <a:rPr lang="en-US" altLang="zh-TW" dirty="0" smtClean="0"/>
            </a:br>
            <a:r>
              <a:rPr lang="zh-TW" altLang="en-US" dirty="0" smtClean="0"/>
              <a:t>損壞</a:t>
            </a:r>
            <a:r>
              <a:rPr lang="zh-TW" altLang="en-US" dirty="0"/>
              <a:t>的訪問</a:t>
            </a:r>
            <a:r>
              <a:rPr lang="zh-TW" altLang="en-US" dirty="0" smtClean="0"/>
              <a:t>控制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507"/>
            <a:ext cx="10515600" cy="358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42756" y="6472490"/>
            <a:ext cx="814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https://owasp.org/www-project-top-ten/2017/A5_2017-Broken_Access_Control.html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A6:2017-Security </a:t>
            </a:r>
            <a:r>
              <a:rPr lang="en-US" altLang="zh-TW" dirty="0" smtClean="0"/>
              <a:t>Misconfiguration</a:t>
            </a:r>
            <a:br>
              <a:rPr lang="en-US" altLang="zh-TW" dirty="0" smtClean="0"/>
            </a:br>
            <a:r>
              <a:rPr lang="zh-TW" altLang="en-US" dirty="0" smtClean="0"/>
              <a:t>安全</a:t>
            </a:r>
            <a:r>
              <a:rPr lang="zh-TW" altLang="en-US" dirty="0"/>
              <a:t>性錯誤</a:t>
            </a:r>
            <a:r>
              <a:rPr lang="zh-TW" altLang="en-US" dirty="0" smtClean="0"/>
              <a:t>配置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0931"/>
            <a:ext cx="10515600" cy="33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796147" y="6488668"/>
            <a:ext cx="839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https://owasp.org/www-project-top-ten/2017/A6_2017-Security_Misconfiguration.html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A7:2017-Cross-Site Scripting (XSS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跨</a:t>
            </a:r>
            <a:r>
              <a:rPr lang="zh-TW" altLang="en-US" dirty="0"/>
              <a:t>站點</a:t>
            </a:r>
            <a:r>
              <a:rPr lang="zh-TW" altLang="en-US" dirty="0" smtClean="0"/>
              <a:t>腳本 </a:t>
            </a:r>
            <a:r>
              <a:rPr lang="en-US" altLang="zh-TW" dirty="0" smtClean="0"/>
              <a:t>(XSS)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4312"/>
            <a:ext cx="10515600" cy="271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01687" y="6502614"/>
            <a:ext cx="8390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https://owasp.org/www-project-top-ten/2017/A7_2017-Cross-Site_Scripting_(XSS).html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A8:2017-Insecure </a:t>
            </a:r>
            <a:r>
              <a:rPr lang="en-US" altLang="zh-TW" dirty="0" smtClean="0"/>
              <a:t>Deserialization</a:t>
            </a:r>
            <a:br>
              <a:rPr lang="en-US" altLang="zh-TW" dirty="0" smtClean="0"/>
            </a:br>
            <a:r>
              <a:rPr lang="zh-TW" altLang="en-US" dirty="0" smtClean="0"/>
              <a:t>不安</a:t>
            </a:r>
            <a:r>
              <a:rPr lang="zh-TW" altLang="en-US" dirty="0"/>
              <a:t>全反序列</a:t>
            </a:r>
            <a:r>
              <a:rPr lang="zh-TW" altLang="en-US" dirty="0" smtClean="0"/>
              <a:t>化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2467"/>
            <a:ext cx="10515600" cy="313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43004" y="6488668"/>
            <a:ext cx="8248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https://owasp.org/www-project-top-ten/2017/A8_2017-Insecure_Deserialization.html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A9:2017-Using Components with Known </a:t>
            </a:r>
            <a:r>
              <a:rPr lang="en-US" altLang="zh-TW" dirty="0" smtClean="0"/>
              <a:t>Vulnerabilities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zh-TW" altLang="en-US" dirty="0"/>
              <a:t>具有已知漏洞的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0256"/>
            <a:ext cx="10515600" cy="3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65315" y="6505740"/>
            <a:ext cx="1052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https://owasp.org/www-project-top-ten/2017/A9_2017-Using_Components_with_Known_Vulnerabilities.html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A10:2017-Insufficient Logging &amp; </a:t>
            </a:r>
            <a:r>
              <a:rPr lang="en-US" altLang="zh-TW" dirty="0" smtClean="0"/>
              <a:t>Monitoring</a:t>
            </a:r>
            <a:br>
              <a:rPr lang="en-US" altLang="zh-TW" dirty="0" smtClean="0"/>
            </a:br>
            <a:r>
              <a:rPr lang="zh-TW" altLang="en-US" dirty="0" smtClean="0"/>
              <a:t>日誌</a:t>
            </a:r>
            <a:r>
              <a:rPr lang="zh-TW" altLang="en-US" dirty="0"/>
              <a:t>記錄和監控</a:t>
            </a:r>
            <a:r>
              <a:rPr lang="zh-TW" altLang="en-US" dirty="0" smtClean="0"/>
              <a:t>不足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5974"/>
            <a:ext cx="10515600" cy="291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63091" y="6488668"/>
            <a:ext cx="9628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https://owasp.org/www-project-top-ten/2017/A10_2017-Insufficient_Logging%2526Monitoring.html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OWASP</a:t>
            </a:r>
            <a:r>
              <a:rPr lang="zh-TW" altLang="en-US" dirty="0" smtClean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OWASP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 smtClean="0"/>
              <a:t>2019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API1:2019 Broken Object Level </a:t>
            </a:r>
            <a:r>
              <a:rPr lang="en-US" altLang="zh-TW" dirty="0" smtClean="0"/>
              <a:t>Authorization</a:t>
            </a:r>
          </a:p>
          <a:p>
            <a:r>
              <a:rPr lang="en-US" altLang="zh-TW" dirty="0"/>
              <a:t>API2:2019 Broken User </a:t>
            </a:r>
            <a:r>
              <a:rPr lang="en-US" altLang="zh-TW" dirty="0" smtClean="0"/>
              <a:t>Authentication</a:t>
            </a:r>
          </a:p>
          <a:p>
            <a:r>
              <a:rPr lang="en-US" altLang="zh-TW" dirty="0"/>
              <a:t>API3:2019 Excessive Data </a:t>
            </a:r>
            <a:r>
              <a:rPr lang="en-US" altLang="zh-TW" dirty="0" smtClean="0"/>
              <a:t>Exposure</a:t>
            </a:r>
          </a:p>
          <a:p>
            <a:r>
              <a:rPr lang="en-US" altLang="zh-TW" dirty="0"/>
              <a:t>API4:2019 Lack of Resources &amp; Rate </a:t>
            </a:r>
            <a:r>
              <a:rPr lang="en-US" altLang="zh-TW" dirty="0" smtClean="0"/>
              <a:t>Limiting</a:t>
            </a:r>
          </a:p>
          <a:p>
            <a:r>
              <a:rPr lang="en-US" altLang="zh-TW" dirty="0"/>
              <a:t>API5:2019 Broken Function Level </a:t>
            </a:r>
            <a:r>
              <a:rPr lang="en-US" altLang="zh-TW" dirty="0" smtClean="0"/>
              <a:t>Authorization</a:t>
            </a:r>
            <a:endParaRPr lang="en-US" altLang="zh-TW" dirty="0"/>
          </a:p>
          <a:p>
            <a:r>
              <a:rPr lang="en-US" altLang="zh-TW" dirty="0"/>
              <a:t>API6:2019 Mass </a:t>
            </a:r>
            <a:r>
              <a:rPr lang="en-US" altLang="zh-TW" dirty="0" smtClean="0"/>
              <a:t>Assignment</a:t>
            </a:r>
          </a:p>
          <a:p>
            <a:r>
              <a:rPr lang="en-US" altLang="zh-TW" dirty="0"/>
              <a:t>API7:2019 Security </a:t>
            </a:r>
            <a:r>
              <a:rPr lang="en-US" altLang="zh-TW" dirty="0" smtClean="0"/>
              <a:t>Misconfiguration</a:t>
            </a:r>
          </a:p>
          <a:p>
            <a:r>
              <a:rPr lang="en-US" altLang="zh-TW" dirty="0"/>
              <a:t>API8:2019 </a:t>
            </a:r>
            <a:r>
              <a:rPr lang="en-US" altLang="zh-TW" dirty="0" smtClean="0"/>
              <a:t>Injection</a:t>
            </a:r>
          </a:p>
          <a:p>
            <a:r>
              <a:rPr lang="en-US" altLang="zh-TW" dirty="0"/>
              <a:t>API9:2019 Improper Assets </a:t>
            </a:r>
            <a:r>
              <a:rPr lang="en-US" altLang="zh-TW" dirty="0" smtClean="0"/>
              <a:t>Management</a:t>
            </a:r>
          </a:p>
          <a:p>
            <a:r>
              <a:rPr lang="en-US" altLang="zh-TW" dirty="0" smtClean="0"/>
              <a:t>API10:2019 Insufficient Logging &amp; Monitoring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7461" y="6489115"/>
            <a:ext cx="4444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https://owasp.org/www-project-api-security/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423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9" y="1885084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API1:2019 Broken Object Level Authorization</a:t>
            </a:r>
            <a:br>
              <a:rPr lang="en-US" altLang="zh-TW" dirty="0"/>
            </a:br>
            <a:r>
              <a:rPr lang="zh-TW" altLang="en-US" dirty="0"/>
              <a:t>損壞的對象級別授權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API call parameters use the ID of the resource accessed through the API 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/shop1/</a:t>
            </a:r>
            <a:r>
              <a:rPr lang="en-US" altLang="zh-TW" sz="2400" dirty="0" err="1"/>
              <a:t>financial_info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Attackers replace the IDs of their resources with a different one which they guessed through 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/shop2/</a:t>
            </a:r>
            <a:r>
              <a:rPr lang="en-US" altLang="zh-TW" sz="2400" dirty="0" err="1"/>
              <a:t>financial_info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API does not check permissions and lets the call through.</a:t>
            </a:r>
          </a:p>
          <a:p>
            <a:r>
              <a:rPr lang="en-US" altLang="zh-TW" sz="2400" dirty="0"/>
              <a:t>Problem is aggravated if IDs can be enumerated /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/123/</a:t>
            </a:r>
            <a:r>
              <a:rPr lang="en-US" altLang="zh-TW" sz="2400" dirty="0" err="1"/>
              <a:t>financial_info</a:t>
            </a:r>
            <a:r>
              <a:rPr lang="en-US" altLang="zh-TW" sz="2400" dirty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3524904" y="6488668"/>
            <a:ext cx="8667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https://apisecurity.io/encyclopedia/content/owasp/api1-broken-object-level-authorization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396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網站的資安威脅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OWASP</a:t>
            </a:r>
            <a:r>
              <a:rPr lang="zh-TW" altLang="en-US" dirty="0" smtClean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OWASP</a:t>
            </a:r>
            <a:r>
              <a:rPr lang="zh-TW" altLang="en-US" dirty="0" smtClean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DVWA</a:t>
            </a:r>
            <a:r>
              <a:rPr lang="zh-TW" altLang="en-US" dirty="0"/>
              <a:t>測試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 smtClean="0"/>
              <a:t>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Command </a:t>
            </a:r>
            <a:r>
              <a:rPr lang="en-US" altLang="zh-TW" dirty="0" smtClean="0"/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39606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ving broken authentication in front of your API can give attackers the keys to access it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2" y="1858963"/>
            <a:ext cx="6667500" cy="37528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API2:2019 Broken User Authentication</a:t>
            </a:r>
            <a:br>
              <a:rPr lang="en-US" altLang="zh-TW" dirty="0"/>
            </a:br>
            <a:r>
              <a:rPr lang="zh-TW" altLang="en-US" dirty="0"/>
              <a:t>破碎的用戶身份驗證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6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Unprotected APIs that are considered “internal”</a:t>
            </a:r>
          </a:p>
          <a:p>
            <a:r>
              <a:rPr lang="en-US" altLang="zh-TW" sz="2400" dirty="0"/>
              <a:t>Weak authentication that does not follow industry best practices</a:t>
            </a:r>
          </a:p>
          <a:p>
            <a:r>
              <a:rPr lang="en-US" altLang="zh-TW" sz="2400" dirty="0"/>
              <a:t>Weak API keys that are not rotated</a:t>
            </a:r>
          </a:p>
          <a:p>
            <a:r>
              <a:rPr lang="en-US" altLang="zh-TW" sz="2400" dirty="0"/>
              <a:t>Passwords that are weak, plain text, encrypted, poorly hashed, shared, or default passwords</a:t>
            </a:r>
          </a:p>
          <a:p>
            <a:r>
              <a:rPr lang="en-US" altLang="zh-TW" sz="2400" dirty="0"/>
              <a:t>Authentication susceptible to brute force attacks and credential stuffing</a:t>
            </a:r>
          </a:p>
          <a:p>
            <a:r>
              <a:rPr lang="en-US" altLang="zh-TW" sz="2400" dirty="0"/>
              <a:t>Credentials and keys included in URLs</a:t>
            </a:r>
          </a:p>
          <a:p>
            <a:r>
              <a:rPr lang="en-US" altLang="zh-TW" sz="2400" dirty="0"/>
              <a:t>Lack of access token validation (including JWT validation)</a:t>
            </a:r>
          </a:p>
          <a:p>
            <a:r>
              <a:rPr lang="en-US" altLang="zh-TW" sz="2400" dirty="0"/>
              <a:t>Unsigned or weakly signed non-expiring JWTs</a:t>
            </a:r>
          </a:p>
        </p:txBody>
      </p:sp>
      <p:sp>
        <p:nvSpPr>
          <p:cNvPr id="4" name="矩形 3"/>
          <p:cNvSpPr/>
          <p:nvPr/>
        </p:nvSpPr>
        <p:spPr>
          <a:xfrm>
            <a:off x="4541520" y="6505741"/>
            <a:ext cx="765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https://apisecurity.io/encyclopedia/content/owasp/api2-broken-authentication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1" y="1876771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API3:2019 Excessive Data Exposure</a:t>
            </a:r>
            <a:br>
              <a:rPr lang="en-US" altLang="zh-TW" dirty="0"/>
            </a:br>
            <a:r>
              <a:rPr lang="zh-TW" altLang="en-US" dirty="0"/>
              <a:t>過度的數據暴露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The API returns full data objects as they are stored in the backend database.</a:t>
            </a:r>
          </a:p>
          <a:p>
            <a:r>
              <a:rPr lang="en-US" altLang="zh-TW" sz="2400" dirty="0"/>
              <a:t>The client application filters the responses and only shows the data that the users really need to see.</a:t>
            </a:r>
          </a:p>
          <a:p>
            <a:r>
              <a:rPr lang="en-US" altLang="zh-TW" sz="2400" dirty="0"/>
              <a:t>Attackers call the API directly and get also the sensitive data that the UI would filter out.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2261" y="6488668"/>
            <a:ext cx="7949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https://apisecurity.io/encyclopedia/content/owasp/api3-excessive-data-exposure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8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ombing the API with too many requests or too big payloads can make the API crash, possibly with unexpected results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0" y="1954213"/>
            <a:ext cx="6667500" cy="37528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API4:2019 Lack of Resources &amp; Rate Limiting</a:t>
            </a:r>
            <a:br>
              <a:rPr lang="en-US" altLang="zh-TW" dirty="0"/>
            </a:br>
            <a:r>
              <a:rPr lang="zh-TW" altLang="en-US" dirty="0"/>
              <a:t>缺乏資源和速率限制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3261" y="1842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Attackers overload the API by sending more requests than it can handle.</a:t>
            </a:r>
          </a:p>
          <a:p>
            <a:r>
              <a:rPr lang="en-US" altLang="zh-TW" sz="2400" dirty="0"/>
              <a:t>Attackers send requests at a rate exceeding the API's processing speed, clogging it up.</a:t>
            </a:r>
          </a:p>
          <a:p>
            <a:r>
              <a:rPr lang="en-US" altLang="zh-TW" sz="2400" dirty="0"/>
              <a:t>The size of the requests or some fields in them exceed what the API can process.</a:t>
            </a:r>
          </a:p>
          <a:p>
            <a:r>
              <a:rPr lang="en-US" altLang="zh-TW" sz="2400" dirty="0"/>
              <a:t>“Zip bombs”, archive files that have been designed so that unpacking them takes excessive amount of resources and overloads the API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427613" y="6514053"/>
            <a:ext cx="87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https://apisecurity.io/encyclopedia/content/owasp/api4-lack-of-resources-and-rate-limiting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12" y="1893397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API5:2019 Broken Function Level Authorization</a:t>
            </a:r>
            <a:br>
              <a:rPr lang="en-US" altLang="zh-TW" dirty="0"/>
            </a:br>
            <a:r>
              <a:rPr lang="zh-TW" altLang="en-US" dirty="0"/>
              <a:t>損壞的功能級別授權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Some administrative functions are exposed as APIs.</a:t>
            </a:r>
          </a:p>
          <a:p>
            <a:r>
              <a:rPr lang="en-US" altLang="zh-TW" sz="2400" dirty="0"/>
              <a:t>Non-privileged users can access these functions without authorization if they know how.</a:t>
            </a:r>
          </a:p>
          <a:p>
            <a:r>
              <a:rPr lang="en-US" altLang="zh-TW" sz="2400" dirty="0"/>
              <a:t>Can be a matter of knowing the URL, or using a different verb or a parameter:</a:t>
            </a:r>
          </a:p>
          <a:p>
            <a:pPr lvl="1"/>
            <a:r>
              <a:rPr lang="en-US" altLang="zh-TW" sz="2000" dirty="0"/>
              <a:t>/</a:t>
            </a:r>
            <a:r>
              <a:rPr lang="en-US" altLang="zh-TW" sz="2000" dirty="0" err="1"/>
              <a:t>api</a:t>
            </a:r>
            <a:r>
              <a:rPr lang="en-US" altLang="zh-TW" sz="2000" dirty="0"/>
              <a:t>/users/v1/user/</a:t>
            </a:r>
            <a:r>
              <a:rPr lang="en-US" altLang="zh-TW" sz="2000" dirty="0" err="1"/>
              <a:t>myinfo</a:t>
            </a:r>
            <a:endParaRPr lang="en-US" altLang="zh-TW" sz="2000" dirty="0"/>
          </a:p>
          <a:p>
            <a:pPr lvl="1"/>
            <a:r>
              <a:rPr lang="en-US" altLang="zh-TW" sz="2000" dirty="0"/>
              <a:t>/</a:t>
            </a:r>
            <a:r>
              <a:rPr lang="en-US" altLang="zh-TW" sz="2000" dirty="0" err="1" smtClean="0"/>
              <a:t>api</a:t>
            </a:r>
            <a:r>
              <a:rPr lang="en-US" altLang="zh-TW" sz="2000" dirty="0" smtClean="0"/>
              <a:t>/admins/v1/users/all</a:t>
            </a:r>
            <a:endParaRPr lang="en-US" altLang="zh-TW" sz="2000" dirty="0"/>
          </a:p>
        </p:txBody>
      </p:sp>
      <p:sp>
        <p:nvSpPr>
          <p:cNvPr id="4" name="矩形 3"/>
          <p:cNvSpPr/>
          <p:nvPr/>
        </p:nvSpPr>
        <p:spPr>
          <a:xfrm>
            <a:off x="3336174" y="6488668"/>
            <a:ext cx="885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https://apisecurity.io/encyclopedia/content/owasp/api5-broken-function-level-authorization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99" y="1918335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API6:2019 Mass Assignment</a:t>
            </a:r>
            <a:br>
              <a:rPr lang="en-US" altLang="zh-TW" dirty="0"/>
            </a:br>
            <a:r>
              <a:rPr lang="zh-TW" altLang="en-US" dirty="0"/>
              <a:t>批量分配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888" y="1867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The API works with the data structures without proper filtering.</a:t>
            </a:r>
          </a:p>
          <a:p>
            <a:r>
              <a:rPr lang="en-US" altLang="zh-TW" sz="2400" dirty="0"/>
              <a:t>Received payload is blindly transformed into an object and stored.</a:t>
            </a:r>
          </a:p>
          <a:p>
            <a:pPr lvl="1"/>
            <a:r>
              <a:rPr lang="en-US" altLang="zh-TW" sz="2000" dirty="0" err="1"/>
              <a:t>NodeJS</a:t>
            </a:r>
            <a:r>
              <a:rPr lang="en-US" altLang="zh-TW" sz="2000" dirty="0"/>
              <a:t>:</a:t>
            </a:r>
            <a:br>
              <a:rPr lang="en-US" altLang="zh-TW" sz="2000" dirty="0"/>
            </a:br>
            <a:r>
              <a:rPr lang="en-US" altLang="zh-TW" sz="2000" dirty="0" err="1"/>
              <a:t>var</a:t>
            </a:r>
            <a:r>
              <a:rPr lang="en-US" altLang="zh-TW" sz="2000" dirty="0"/>
              <a:t> user = new User(</a:t>
            </a:r>
            <a:r>
              <a:rPr lang="en-US" altLang="zh-TW" sz="2000" dirty="0" err="1"/>
              <a:t>req.body</a:t>
            </a:r>
            <a:r>
              <a:rPr lang="en-US" altLang="zh-TW" sz="2000" dirty="0"/>
              <a:t>);</a:t>
            </a:r>
            <a:br>
              <a:rPr lang="en-US" altLang="zh-TW" sz="2000" dirty="0"/>
            </a:br>
            <a:r>
              <a:rPr lang="en-US" altLang="zh-TW" sz="2000" dirty="0" err="1"/>
              <a:t>user.save</a:t>
            </a:r>
            <a:r>
              <a:rPr lang="en-US" altLang="zh-TW" sz="2000" dirty="0"/>
              <a:t>();</a:t>
            </a:r>
            <a:br>
              <a:rPr lang="en-US" altLang="zh-TW" sz="2000" dirty="0"/>
            </a:br>
            <a:endParaRPr lang="en-US" altLang="zh-TW" sz="2000" dirty="0"/>
          </a:p>
          <a:p>
            <a:pPr lvl="1"/>
            <a:r>
              <a:rPr lang="en-US" altLang="zh-TW" sz="2000" dirty="0"/>
              <a:t>Rails:</a:t>
            </a:r>
            <a:br>
              <a:rPr lang="en-US" altLang="zh-TW" sz="2000" dirty="0"/>
            </a:br>
            <a:r>
              <a:rPr lang="en-US" altLang="zh-TW" sz="2000" dirty="0"/>
              <a:t>@user = </a:t>
            </a:r>
            <a:r>
              <a:rPr lang="en-US" altLang="zh-TW" sz="2000" dirty="0" err="1"/>
              <a:t>User.new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params</a:t>
            </a:r>
            <a:r>
              <a:rPr lang="en-US" altLang="zh-TW" sz="2000" dirty="0"/>
              <a:t>[:user])</a:t>
            </a:r>
          </a:p>
          <a:p>
            <a:r>
              <a:rPr lang="en-US" altLang="zh-TW" sz="2400" dirty="0"/>
              <a:t>Attackers can guess the fields by looking at the GET request data</a:t>
            </a:r>
            <a:r>
              <a:rPr lang="en-US" altLang="zh-TW" sz="2400" dirty="0" smtClean="0"/>
              <a:t>.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007032" y="6480802"/>
            <a:ext cx="718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https://apisecurity.io/encyclopedia/content/owasp/api6-mass-assignment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3" y="1893396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API7:2019 Security Misconfiguration</a:t>
            </a:r>
            <a:br>
              <a:rPr lang="en-US" altLang="zh-TW" dirty="0"/>
            </a:br>
            <a:r>
              <a:rPr lang="zh-TW" altLang="en-US" dirty="0"/>
              <a:t>安全性錯誤配置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Unpatched systems</a:t>
            </a:r>
          </a:p>
          <a:p>
            <a:r>
              <a:rPr lang="en-US" altLang="zh-TW" sz="2400" dirty="0"/>
              <a:t>Unprotected files and directories</a:t>
            </a:r>
          </a:p>
          <a:p>
            <a:r>
              <a:rPr lang="en-US" altLang="zh-TW" sz="2400" dirty="0"/>
              <a:t>Unhardened images</a:t>
            </a:r>
          </a:p>
          <a:p>
            <a:r>
              <a:rPr lang="en-US" altLang="zh-TW" sz="2400" dirty="0"/>
              <a:t>Missing, outdated, or misconfigured TLS</a:t>
            </a:r>
          </a:p>
          <a:p>
            <a:r>
              <a:rPr lang="en-US" altLang="zh-TW" sz="2400" dirty="0"/>
              <a:t>Exposed storage or server management panels</a:t>
            </a:r>
          </a:p>
          <a:p>
            <a:r>
              <a:rPr lang="en-US" altLang="zh-TW" sz="2400" dirty="0"/>
              <a:t>Missing CORS policy or security headers</a:t>
            </a:r>
          </a:p>
          <a:p>
            <a:r>
              <a:rPr lang="en-US" altLang="zh-TW" sz="2400" dirty="0"/>
              <a:t>Error messages with stack traces</a:t>
            </a:r>
          </a:p>
          <a:p>
            <a:r>
              <a:rPr lang="en-US" altLang="zh-TW" sz="2400" dirty="0"/>
              <a:t>Unnecessary features enabled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5513" y="6488668"/>
            <a:ext cx="7916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https://apisecurity.io/encyclopedia/content/owasp/api7-security-misconfiguration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99" y="1893397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API8:2019 Injection</a:t>
            </a:r>
            <a:br>
              <a:rPr lang="en-US" altLang="zh-TW" dirty="0"/>
            </a:br>
            <a:r>
              <a:rPr lang="zh-TW" altLang="en-US" dirty="0"/>
              <a:t>注射劑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Use cases</a:t>
            </a:r>
          </a:p>
          <a:p>
            <a:r>
              <a:rPr lang="en-US" altLang="zh-TW" sz="2400" dirty="0"/>
              <a:t>Attackers send malicious input to be forwarded to an internal interpreter:</a:t>
            </a:r>
          </a:p>
          <a:p>
            <a:pPr lvl="1"/>
            <a:r>
              <a:rPr lang="en-US" altLang="zh-TW" sz="2000" dirty="0"/>
              <a:t>SQL</a:t>
            </a:r>
          </a:p>
          <a:p>
            <a:pPr lvl="1"/>
            <a:r>
              <a:rPr lang="en-US" altLang="zh-TW" sz="2000" dirty="0" err="1"/>
              <a:t>NoSQL</a:t>
            </a:r>
            <a:endParaRPr lang="en-US" altLang="zh-TW" sz="2000" dirty="0"/>
          </a:p>
          <a:p>
            <a:pPr lvl="1"/>
            <a:r>
              <a:rPr lang="en-US" altLang="zh-TW" sz="2000" dirty="0"/>
              <a:t>LDAP</a:t>
            </a:r>
          </a:p>
          <a:p>
            <a:pPr lvl="1"/>
            <a:r>
              <a:rPr lang="en-US" altLang="zh-TW" sz="2000" dirty="0"/>
              <a:t>OS commands</a:t>
            </a:r>
          </a:p>
          <a:p>
            <a:pPr lvl="1"/>
            <a:r>
              <a:rPr lang="en-US" altLang="zh-TW" sz="2000" dirty="0"/>
              <a:t>XML parsers</a:t>
            </a:r>
          </a:p>
          <a:p>
            <a:pPr lvl="1"/>
            <a:r>
              <a:rPr lang="en-US" altLang="zh-TW" sz="2000" dirty="0"/>
              <a:t>Object-Relational Mapping (ORM)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80117" y="6488668"/>
            <a:ext cx="6411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https://apisecurity.io/encyclopedia/content/owasp/api8-injection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99" y="1893397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API9:2019 Improper Assets Management</a:t>
            </a:r>
            <a:br>
              <a:rPr lang="en-US" altLang="zh-TW" dirty="0"/>
            </a:br>
            <a:r>
              <a:rPr lang="zh-TW" altLang="en-US" dirty="0"/>
              <a:t>資產管理不當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 err="1"/>
              <a:t>DevOps</a:t>
            </a:r>
            <a:r>
              <a:rPr lang="en-US" altLang="zh-TW" sz="2400" dirty="0"/>
              <a:t>, the cloud, containers, and </a:t>
            </a:r>
            <a:r>
              <a:rPr lang="en-US" altLang="zh-TW" sz="2400" dirty="0" err="1"/>
              <a:t>Kubernetes</a:t>
            </a:r>
            <a:r>
              <a:rPr lang="en-US" altLang="zh-TW" sz="2400" dirty="0"/>
              <a:t> make having multiple deployments easy (for example, </a:t>
            </a:r>
            <a:r>
              <a:rPr lang="en-US" altLang="zh-TW" sz="2400" dirty="0" err="1"/>
              <a:t>dev</a:t>
            </a:r>
            <a:r>
              <a:rPr lang="en-US" altLang="zh-TW" sz="2400" dirty="0"/>
              <a:t>, test, branches, staging, old versions).</a:t>
            </a:r>
          </a:p>
          <a:p>
            <a:r>
              <a:rPr lang="en-US" altLang="zh-TW" sz="2400" dirty="0"/>
              <a:t>Desire to maintain backward compatibility forces to leave old APIs running.</a:t>
            </a:r>
          </a:p>
          <a:p>
            <a:r>
              <a:rPr lang="en-US" altLang="zh-TW" sz="2400" dirty="0"/>
              <a:t>Old or non-production versions are not properly maintained, but these endpoints still have access to production data.</a:t>
            </a:r>
          </a:p>
          <a:p>
            <a:r>
              <a:rPr lang="en-US" altLang="zh-TW" sz="2400" dirty="0"/>
              <a:t>Once authenticated with one endpoint, attackers may switch to the other, production one.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0000" y="64886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https://apisecurity.io/encyclopedia/content/owasp/api9-improper-assets-management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8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7" y="1876772"/>
            <a:ext cx="6667500" cy="3752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API10:2019 Insufficient Logging &amp; Monitoring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日誌和監控不足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526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Use case</a:t>
            </a:r>
          </a:p>
          <a:p>
            <a:r>
              <a:rPr lang="en-US" altLang="zh-TW" sz="2400" dirty="0"/>
              <a:t>Logs are not protected for integrity.</a:t>
            </a:r>
          </a:p>
          <a:p>
            <a:r>
              <a:rPr lang="en-US" altLang="zh-TW" sz="2400" dirty="0"/>
              <a:t>Logs are not integrated into Security Information and Event Management (SIEM) systems.</a:t>
            </a:r>
          </a:p>
          <a:p>
            <a:r>
              <a:rPr lang="en-US" altLang="zh-TW" sz="2400" dirty="0"/>
              <a:t>Logs and alerts are poorly designed.</a:t>
            </a:r>
          </a:p>
          <a:p>
            <a:r>
              <a:rPr lang="en-US" altLang="zh-TW" sz="2400" dirty="0"/>
              <a:t>Companies rely on manual rather than automated systems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205942" y="6488668"/>
            <a:ext cx="8986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https://apisecurity.io/encyclopedia/content/owasp/api10-insufficient-logging-and-monitoring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1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124541-4974-4962-A595-9B789120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DVWA</a:t>
            </a:r>
            <a:r>
              <a:rPr lang="zh-TW" altLang="en-US" dirty="0" smtClean="0"/>
              <a:t>測試平台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15A5287-5B4C-49B7-90F9-BF7D846E0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8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網站的資安</a:t>
            </a:r>
            <a:r>
              <a:rPr lang="zh-TW" altLang="en-US" dirty="0" smtClean="0"/>
              <a:t>威脅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6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80port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DVWA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23C59141-0303-4C55-B269-E6D740F9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378" y="1825625"/>
            <a:ext cx="5899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2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DVWA</a:t>
            </a:r>
            <a:r>
              <a:rPr lang="zh-TW" altLang="en-US" dirty="0" smtClean="0"/>
              <a:t>的難度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75BCCFCA-B938-44E3-839D-60CB05A44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459" y="1825625"/>
            <a:ext cx="5909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9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A0A487C-843F-47DF-BF57-A43B3FE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</a:t>
            </a:r>
            <a:r>
              <a:rPr lang="zh-TW" altLang="en-US" dirty="0"/>
              <a:t>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2AEB780-3874-44F9-84C0-17887531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0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2157C2-E446-4A37-BA95-9A9D25AD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SQL </a:t>
            </a:r>
            <a:r>
              <a:rPr lang="zh-TW" altLang="en-US" dirty="0"/>
              <a:t>資料隱碼攻擊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86966CF3-42A5-426C-8B1A-14B9CB7B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71" y="1825625"/>
            <a:ext cx="5889458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CA2301C-9258-4B2E-8DB5-3FCDD6F269D4}"/>
              </a:ext>
            </a:extLst>
          </p:cNvPr>
          <p:cNvSpPr/>
          <p:nvPr/>
        </p:nvSpPr>
        <p:spPr>
          <a:xfrm>
            <a:off x="838200" y="1825624"/>
            <a:ext cx="23130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SQL</a:t>
            </a:r>
            <a:r>
              <a:rPr lang="zh-TW" altLang="en-US" dirty="0"/>
              <a:t>注入（英語：</a:t>
            </a:r>
            <a:r>
              <a:rPr lang="en-US" altLang="zh-TW" dirty="0"/>
              <a:t>SQL injection</a:t>
            </a:r>
            <a:r>
              <a:rPr lang="zh-TW" altLang="en-US" dirty="0"/>
              <a:t>），也稱</a:t>
            </a:r>
            <a:r>
              <a:rPr lang="en-US" altLang="zh-TW" dirty="0"/>
              <a:t>SQL</a:t>
            </a:r>
            <a:r>
              <a:rPr lang="zh-TW" altLang="en-US" dirty="0"/>
              <a:t>隱碼或</a:t>
            </a:r>
            <a:r>
              <a:rPr lang="en-US" altLang="zh-TW" dirty="0"/>
              <a:t>SQL</a:t>
            </a:r>
            <a:r>
              <a:rPr lang="zh-TW" altLang="en-US" dirty="0"/>
              <a:t>注碼，是發生於應用程式與資料庫層的安全漏洞。簡而言之，是在輸入的字串之中夾帶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91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A5770D-1FCB-441B-A2D5-EE7478B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Injection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34BA2B8-C3DA-42A3-831A-89779D66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222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E4766D-8BA4-4AD2-AF34-AB980311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Injection-</a:t>
            </a:r>
            <a:r>
              <a:rPr lang="zh-TW" altLang="en-US" dirty="0"/>
              <a:t>命令注入弱點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39DEAF56-5AC4-4CED-8DB4-0E08EE66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785" y="1825625"/>
            <a:ext cx="5897208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8B881C6E-4B2E-4185-92A4-140C014E894C}"/>
              </a:ext>
            </a:extLst>
          </p:cNvPr>
          <p:cNvSpPr txBox="1"/>
          <p:nvPr/>
        </p:nvSpPr>
        <p:spPr>
          <a:xfrm>
            <a:off x="838200" y="1825625"/>
            <a:ext cx="2303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Command Injection</a:t>
            </a:r>
            <a:r>
              <a:rPr lang="zh-TW" altLang="en-US" dirty="0"/>
              <a:t>（命令注入弱點）是一種常見的網頁注入攻擊行為，若管理者未在網站的輸入表單中正確過濾敏感字元，攻擊者有則可能透過這些進入點，將指令傳送至</a:t>
            </a:r>
            <a:r>
              <a:rPr lang="en-US" altLang="zh-TW" dirty="0"/>
              <a:t>Server</a:t>
            </a:r>
            <a:r>
              <a:rPr lang="zh-TW" altLang="en-US" dirty="0"/>
              <a:t>本機中執行後，再將執行結果透過動態網頁語言輸出，藉此獲取機敏資訊或執行未經授權的任意指令。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33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了解資</a:t>
            </a:r>
            <a:r>
              <a:rPr lang="zh-TW" altLang="en-US" dirty="0"/>
              <a:t>安</a:t>
            </a:r>
            <a:r>
              <a:rPr lang="zh-TW" altLang="en-US" dirty="0" smtClean="0"/>
              <a:t>威脅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隨著</a:t>
            </a:r>
            <a:r>
              <a:rPr lang="zh-TW" altLang="en-US" dirty="0"/>
              <a:t>網際網路的發達，大家也越來越依賴網站提供的便利服務，攻擊者對網站不懷好意的犯罪案例也是層出不窮，只要入侵網站後台動點手腳，大家辛苦建置的網站就會變成犯罪者的攻擊武器，訪客一旦參觀網站就會被攻擊或被感染惡意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而</a:t>
            </a:r>
            <a:r>
              <a:rPr lang="zh-TW" altLang="en-US" dirty="0"/>
              <a:t>網站裡所儲存的大量機密資訊，像個人資料、密碼、信用卡卡號等，更是攻擊者虎視眈眈的肥肉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若</a:t>
            </a:r>
            <a:r>
              <a:rPr lang="zh-TW" altLang="en-US" dirty="0"/>
              <a:t>建置網站時沒有意識到這些威脅，而沒有做防護措施，這些機密資料就會被網路罪犯偷走，負面新聞也會影響訪客使用網站服務的意願，更嚴重還會傷及企業形象。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0768" y="6354911"/>
            <a:ext cx="685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http://www.cc.ntu.edu.tw/chinese/epaper/0046/20180920_4609.html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2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OWASP</a:t>
            </a:r>
            <a:r>
              <a:rPr lang="zh-TW" altLang="en-US" dirty="0" smtClean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OWASP</a:t>
            </a:r>
            <a:r>
              <a:rPr lang="zh-TW" altLang="en-US" dirty="0"/>
              <a:t> </a:t>
            </a:r>
            <a:r>
              <a:rPr lang="en-US" altLang="zh-TW" dirty="0"/>
              <a:t>TOP</a:t>
            </a:r>
            <a:r>
              <a:rPr lang="zh-TW" altLang="en-US" dirty="0"/>
              <a:t> </a:t>
            </a:r>
            <a:r>
              <a:rPr lang="en-US" altLang="zh-TW" dirty="0" smtClean="0"/>
              <a:t>10 2017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A1:2017-Injection</a:t>
            </a:r>
          </a:p>
          <a:p>
            <a:r>
              <a:rPr lang="en-US" altLang="zh-TW" dirty="0" smtClean="0"/>
              <a:t>A2:2017-Broken </a:t>
            </a:r>
            <a:r>
              <a:rPr lang="en-US" altLang="zh-TW" dirty="0"/>
              <a:t>Authentication</a:t>
            </a:r>
          </a:p>
          <a:p>
            <a:r>
              <a:rPr lang="en-US" altLang="zh-TW" dirty="0" smtClean="0"/>
              <a:t>A3:2017-Sensitive </a:t>
            </a:r>
            <a:r>
              <a:rPr lang="en-US" altLang="zh-TW" dirty="0"/>
              <a:t>Data Exposure</a:t>
            </a:r>
          </a:p>
          <a:p>
            <a:r>
              <a:rPr lang="en-US" altLang="zh-TW" dirty="0" smtClean="0"/>
              <a:t>A4:2017-XML </a:t>
            </a:r>
            <a:r>
              <a:rPr lang="en-US" altLang="zh-TW" dirty="0"/>
              <a:t>External Entities (XXE)</a:t>
            </a:r>
          </a:p>
          <a:p>
            <a:r>
              <a:rPr lang="en-US" altLang="zh-TW" dirty="0" smtClean="0"/>
              <a:t>A5:2017-Broken </a:t>
            </a:r>
            <a:r>
              <a:rPr lang="en-US" altLang="zh-TW" dirty="0"/>
              <a:t>Access Control</a:t>
            </a:r>
          </a:p>
          <a:p>
            <a:r>
              <a:rPr lang="en-US" altLang="zh-TW" dirty="0" smtClean="0"/>
              <a:t>A6:2017-Security </a:t>
            </a:r>
            <a:r>
              <a:rPr lang="en-US" altLang="zh-TW" dirty="0"/>
              <a:t>Misconfiguration</a:t>
            </a:r>
          </a:p>
          <a:p>
            <a:r>
              <a:rPr lang="en-US" altLang="zh-TW" dirty="0" smtClean="0"/>
              <a:t>A7:2017-Cross-Site </a:t>
            </a:r>
            <a:r>
              <a:rPr lang="en-US" altLang="zh-TW" dirty="0"/>
              <a:t>Scripting (XSS)</a:t>
            </a:r>
          </a:p>
          <a:p>
            <a:r>
              <a:rPr lang="en-US" altLang="zh-TW" dirty="0" smtClean="0"/>
              <a:t>A8:2017-Insecure </a:t>
            </a:r>
            <a:r>
              <a:rPr lang="en-US" altLang="zh-TW" dirty="0"/>
              <a:t>Deserialization</a:t>
            </a:r>
          </a:p>
          <a:p>
            <a:r>
              <a:rPr lang="en-US" altLang="zh-TW" dirty="0" smtClean="0"/>
              <a:t>A9:2017-Using </a:t>
            </a:r>
            <a:r>
              <a:rPr lang="en-US" altLang="zh-TW" dirty="0"/>
              <a:t>Components with Known Vulnerabilities</a:t>
            </a:r>
          </a:p>
          <a:p>
            <a:r>
              <a:rPr lang="en-US" altLang="zh-TW" dirty="0" smtClean="0"/>
              <a:t>A10:2017-Insufficient </a:t>
            </a:r>
            <a:r>
              <a:rPr lang="en-US" altLang="zh-TW" dirty="0"/>
              <a:t>Logging &amp; Monitoring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8170" y="6488668"/>
            <a:ext cx="462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https://owasp.org/www-project-top-ten/2017/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9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A1:2017-Injection </a:t>
            </a:r>
            <a:br>
              <a:rPr lang="en-US" altLang="zh-TW" dirty="0" smtClean="0"/>
            </a:br>
            <a:r>
              <a:rPr lang="zh-TW" altLang="en-US" dirty="0" smtClean="0"/>
              <a:t>注入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164"/>
            <a:ext cx="10515600" cy="312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400501" y="6497428"/>
            <a:ext cx="6791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https://owasp.org/www-project-top-ten/2017/A1_2017-Injection.html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48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A2:2017-Broken </a:t>
            </a:r>
            <a:r>
              <a:rPr lang="en-US" altLang="zh-TW" dirty="0" smtClean="0"/>
              <a:t>Authentication </a:t>
            </a:r>
            <a:br>
              <a:rPr lang="en-US" altLang="zh-TW" dirty="0" smtClean="0"/>
            </a:br>
            <a:r>
              <a:rPr lang="zh-TW" altLang="en-US" dirty="0" smtClean="0"/>
              <a:t>身份</a:t>
            </a:r>
            <a:r>
              <a:rPr lang="zh-TW" altLang="en-US" dirty="0"/>
              <a:t>驗證</a:t>
            </a:r>
            <a:r>
              <a:rPr lang="zh-TW" altLang="en-US" dirty="0" smtClean="0"/>
              <a:t>失敗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8960"/>
            <a:ext cx="10515600" cy="336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026131" y="6488668"/>
            <a:ext cx="8165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https://owasp.org/www-project-top-ten/2017/A2_2017-Broken_Authentication.html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3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A3:2017-Sensitive Data </a:t>
            </a:r>
            <a:r>
              <a:rPr lang="en-US" altLang="zh-TW" dirty="0" smtClean="0"/>
              <a:t>Exposure</a:t>
            </a:r>
            <a:br>
              <a:rPr lang="en-US" altLang="zh-TW" dirty="0" smtClean="0"/>
            </a:br>
            <a:r>
              <a:rPr lang="zh-TW" altLang="en-US" dirty="0" smtClean="0"/>
              <a:t>敏感</a:t>
            </a:r>
            <a:r>
              <a:rPr lang="zh-TW" altLang="en-US" dirty="0"/>
              <a:t>數據</a:t>
            </a:r>
            <a:r>
              <a:rPr lang="zh-TW" altLang="en-US" dirty="0" smtClean="0"/>
              <a:t>公開</a:t>
            </a:r>
            <a:endParaRPr lang="en-US" altLang="zh-TW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8960"/>
            <a:ext cx="10515600" cy="336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87583" y="6514053"/>
            <a:ext cx="830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https://owasp.org/www-project-top-ten/2017/A3_2017-Sensitive_Data_Exposure.html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76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945</Words>
  <Application>Microsoft Office PowerPoint</Application>
  <PresentationFormat>自訂</PresentationFormat>
  <Paragraphs>155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Office 佈景主題</vt:lpstr>
      <vt:lpstr>網站漏洞分析與實務 DVWA網站安全測試報告</vt:lpstr>
      <vt:lpstr>Agenda</vt:lpstr>
      <vt:lpstr>網站的資安威脅</vt:lpstr>
      <vt:lpstr>了解資安威脅</vt:lpstr>
      <vt:lpstr>OWASP TOP 10 </vt:lpstr>
      <vt:lpstr>OWASP TOP 10 2017</vt:lpstr>
      <vt:lpstr>A1:2017-Injection  注入</vt:lpstr>
      <vt:lpstr>A2:2017-Broken Authentication  身份驗證失敗</vt:lpstr>
      <vt:lpstr>A3:2017-Sensitive Data Exposure 敏感數據公開</vt:lpstr>
      <vt:lpstr>A4:2017-XML External Entities (XXE) XML外部實體 (XXE)</vt:lpstr>
      <vt:lpstr>A5:2017-Broken Access Control 損壞的訪問控制</vt:lpstr>
      <vt:lpstr>A6:2017-Security Misconfiguration 安全性錯誤配置</vt:lpstr>
      <vt:lpstr>A7:2017-Cross-Site Scripting (XSS) 跨站點腳本 (XSS)</vt:lpstr>
      <vt:lpstr>A8:2017-Insecure Deserialization 不安全反序列化</vt:lpstr>
      <vt:lpstr>A9:2017-Using Components with Known Vulnerabilities 使用具有已知漏洞的組件</vt:lpstr>
      <vt:lpstr>A10:2017-Insufficient Logging &amp; Monitoring 日誌記錄和監控不足</vt:lpstr>
      <vt:lpstr>OWASP API TOP 10 </vt:lpstr>
      <vt:lpstr>OWASP API TOP 10 2019</vt:lpstr>
      <vt:lpstr>API1:2019 Broken Object Level Authorization 損壞的對象級別授權</vt:lpstr>
      <vt:lpstr>API2:2019 Broken User Authentication 破碎的用戶身份驗證</vt:lpstr>
      <vt:lpstr>API3:2019 Excessive Data Exposure 過度的數據暴露</vt:lpstr>
      <vt:lpstr>API4:2019 Lack of Resources &amp; Rate Limiting 缺乏資源和速率限制</vt:lpstr>
      <vt:lpstr>API5:2019 Broken Function Level Authorization 損壞的功能級別授權</vt:lpstr>
      <vt:lpstr>API6:2019 Mass Assignment 批量分配</vt:lpstr>
      <vt:lpstr>API7:2019 Security Misconfiguration 安全性錯誤配置</vt:lpstr>
      <vt:lpstr>API8:2019 Injection 注射劑</vt:lpstr>
      <vt:lpstr>API9:2019 Improper Assets Management 資產管理不當</vt:lpstr>
      <vt:lpstr>API10:2019 Insufficient Logging &amp; Monitoring 日誌和監控不足</vt:lpstr>
      <vt:lpstr>DVWA測試平台</vt:lpstr>
      <vt:lpstr>在80port啟動DVWA</vt:lpstr>
      <vt:lpstr>選擇DVWA的難度</vt:lpstr>
      <vt:lpstr>SQL Injection</vt:lpstr>
      <vt:lpstr>SQL 資料隱碼攻擊</vt:lpstr>
      <vt:lpstr>Command Injection</vt:lpstr>
      <vt:lpstr>Command Injection-命令注入弱點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Windows 使用者</cp:lastModifiedBy>
  <cp:revision>11</cp:revision>
  <dcterms:created xsi:type="dcterms:W3CDTF">2020-12-02T03:33:54Z</dcterms:created>
  <dcterms:modified xsi:type="dcterms:W3CDTF">2020-12-15T13:35:43Z</dcterms:modified>
</cp:coreProperties>
</file>