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3400"/>
  <p:notesSz cx="7556500" cy="10693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3" y="949451"/>
            <a:ext cx="723900" cy="6159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84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75"/>
              </a:spcBef>
            </a:pPr>
            <a:r>
              <a:rPr sz="2800" b="1" dirty="0">
                <a:latin typeface="微軟正黑體"/>
                <a:cs typeface="微軟正黑體"/>
              </a:rPr>
              <a:t>備份</a:t>
            </a:r>
            <a:endParaRPr sz="280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553" y="1726437"/>
            <a:ext cx="5008880" cy="2931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先詢問</a:t>
            </a:r>
            <a:r>
              <a:rPr sz="1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User</a:t>
            </a:r>
            <a:r>
              <a:rPr sz="1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有幾個</a:t>
            </a:r>
            <a:r>
              <a:rPr sz="1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Profile</a:t>
            </a:r>
            <a:r>
              <a:rPr sz="1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要備份</a:t>
            </a:r>
            <a:r>
              <a:rPr sz="12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(</a:t>
            </a:r>
            <a:r>
              <a:rPr sz="12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如有申請多帳號的電腦</a:t>
            </a:r>
            <a:r>
              <a:rPr sz="12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)，</a:t>
            </a:r>
            <a:endParaRPr lang="en-US" altLang="zh-TW" sz="1200" b="1" spc="-5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zh-TW" sz="1200" b="1" spc="-5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1200" b="1" spc="-5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拍</a:t>
            </a:r>
            <a:r>
              <a:rPr lang="en-US" altLang="zh-TW" sz="1200" b="1" spc="-5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Outlook </a:t>
            </a:r>
            <a:r>
              <a:rPr lang="en-US" altLang="zh-TW" sz="1200" b="1" spc="-5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pst</a:t>
            </a:r>
            <a:r>
              <a:rPr lang="zh-TW" altLang="en-US" sz="1200" b="1" spc="-5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檔路徑 </a:t>
            </a:r>
            <a:r>
              <a:rPr lang="en-US" altLang="zh-TW" sz="12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&amp;</a:t>
            </a:r>
            <a:r>
              <a:rPr lang="zh-TW" altLang="en-US" sz="1200" b="1" spc="-5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備份規則</a:t>
            </a:r>
            <a:r>
              <a:rPr lang="zh-TW" altLang="en-US" sz="12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lang="zh-TW" altLang="en-US" sz="1200" b="1" spc="-5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拍</a:t>
            </a:r>
            <a:r>
              <a:rPr lang="en-US" altLang="zh-TW" sz="1200" b="1" spc="-5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OneNote</a:t>
            </a:r>
            <a:r>
              <a:rPr lang="zh-TW" altLang="en-US" sz="1200" b="1" spc="-5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路徑</a:t>
            </a:r>
            <a:r>
              <a:rPr lang="zh-TW" altLang="en-US" sz="12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lang="zh-TW" altLang="en-US" sz="1200" b="1" spc="-5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備份瀏覽器書籤</a:t>
            </a:r>
            <a:endParaRPr sz="12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登出</a:t>
            </a:r>
            <a:r>
              <a:rPr sz="1200" b="1" spc="-5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User</a:t>
            </a:r>
            <a:r>
              <a:rPr sz="1200" b="1" spc="-4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帳號</a:t>
            </a:r>
            <a:endParaRPr sz="120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A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登入</a:t>
            </a:r>
            <a:r>
              <a:rPr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本機帳號或</a:t>
            </a:r>
            <a:r>
              <a:rPr sz="1200" b="1" spc="-5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M</a:t>
            </a:r>
            <a:r>
              <a:rPr sz="1200" b="1" spc="-5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帳號</a:t>
            </a:r>
            <a:r>
              <a:rPr sz="12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(</a:t>
            </a:r>
            <a:r>
              <a:rPr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登入後進桌面請迅速將網路斷開)</a:t>
            </a:r>
            <a:endParaRPr sz="120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至</a:t>
            </a:r>
            <a:r>
              <a:rPr sz="1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C:\Users</a:t>
            </a:r>
            <a:r>
              <a:rPr sz="1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底下，將</a:t>
            </a:r>
            <a:r>
              <a:rPr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隱藏的項目打勾</a:t>
            </a:r>
            <a:r>
              <a:rPr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，並複製</a:t>
            </a:r>
            <a:r>
              <a:rPr sz="1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User</a:t>
            </a:r>
            <a:r>
              <a:rPr sz="1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資料夾至</a:t>
            </a:r>
            <a:r>
              <a:rPr sz="1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D:\，</a:t>
            </a:r>
            <a:endParaRPr sz="120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(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注意!備份和還原拉檔案的方式不同，不要搞混)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移完後務必確認備份的資料是否完整，或請</a:t>
            </a:r>
            <a:r>
              <a:rPr sz="1200" b="1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User</a:t>
            </a:r>
            <a:r>
              <a:rPr sz="1200" b="1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確認，如桌面、文件等等</a:t>
            </a:r>
            <a:endParaRPr sz="120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253" y="4819045"/>
            <a:ext cx="4714494" cy="5134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框架 16">
            <a:extLst>
              <a:ext uri="{FF2B5EF4-FFF2-40B4-BE49-F238E27FC236}">
                <a16:creationId xmlns:a16="http://schemas.microsoft.com/office/drawing/2014/main" id="{2C008800-7554-4003-BC7B-4A27A8A8FF33}"/>
              </a:ext>
            </a:extLst>
          </p:cNvPr>
          <p:cNvSpPr/>
          <p:nvPr/>
        </p:nvSpPr>
        <p:spPr>
          <a:xfrm>
            <a:off x="3854450" y="5422900"/>
            <a:ext cx="685800" cy="30479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58C59FC5-49E8-4BEA-A092-39A41066B10C}"/>
              </a:ext>
            </a:extLst>
          </p:cNvPr>
          <p:cNvSpPr/>
          <p:nvPr/>
        </p:nvSpPr>
        <p:spPr>
          <a:xfrm>
            <a:off x="3630421" y="9156700"/>
            <a:ext cx="448057" cy="2286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3" y="949451"/>
            <a:ext cx="723900" cy="6159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84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75"/>
              </a:spcBef>
            </a:pPr>
            <a:r>
              <a:rPr sz="2800" b="1" dirty="0">
                <a:latin typeface="微軟正黑體"/>
                <a:cs typeface="微軟正黑體"/>
              </a:rPr>
              <a:t>移除</a:t>
            </a:r>
            <a:endParaRPr sz="280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553" y="1667001"/>
            <a:ext cx="2743835" cy="1182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1.</a:t>
            </a:r>
            <a:endParaRPr sz="2000" dirty="0">
              <a:latin typeface="微軟正黑體"/>
              <a:cs typeface="微軟正黑體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200" b="1" dirty="0" err="1">
                <a:latin typeface="微軟正黑體"/>
                <a:cs typeface="微軟正黑體"/>
              </a:rPr>
              <a:t>在本機帳號或</a:t>
            </a:r>
            <a:r>
              <a:rPr sz="1200" b="1" spc="-55" dirty="0">
                <a:latin typeface="微軟正黑體"/>
                <a:cs typeface="微軟正黑體"/>
              </a:rPr>
              <a:t> </a:t>
            </a:r>
            <a:r>
              <a:rPr sz="1200" b="1" dirty="0">
                <a:latin typeface="微軟正黑體"/>
                <a:cs typeface="微軟正黑體"/>
              </a:rPr>
              <a:t>M</a:t>
            </a:r>
            <a:r>
              <a:rPr sz="1200" b="1" spc="-55" dirty="0">
                <a:latin typeface="微軟正黑體"/>
                <a:cs typeface="微軟正黑體"/>
              </a:rPr>
              <a:t> </a:t>
            </a:r>
            <a:r>
              <a:rPr sz="1200" b="1" dirty="0">
                <a:latin typeface="微軟正黑體"/>
                <a:cs typeface="微軟正黑體"/>
              </a:rPr>
              <a:t>帳號環境底下</a:t>
            </a:r>
            <a:endParaRPr sz="1200" dirty="0">
              <a:latin typeface="微軟正黑體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微軟正黑體"/>
                <a:cs typeface="微軟正黑體"/>
              </a:rPr>
              <a:t>至</a:t>
            </a:r>
            <a:r>
              <a:rPr sz="1200" b="1" spc="-10" dirty="0">
                <a:latin typeface="微軟正黑體"/>
                <a:cs typeface="微軟正黑體"/>
              </a:rPr>
              <a:t> </a:t>
            </a:r>
            <a:r>
              <a:rPr sz="1200" b="1" spc="-5" dirty="0">
                <a:latin typeface="微軟正黑體"/>
                <a:cs typeface="微軟正黑體"/>
              </a:rPr>
              <a:t>C:\Users</a:t>
            </a:r>
            <a:r>
              <a:rPr sz="1200" b="1" spc="-15" dirty="0">
                <a:latin typeface="微軟正黑體"/>
                <a:cs typeface="微軟正黑體"/>
              </a:rPr>
              <a:t> </a:t>
            </a:r>
            <a:r>
              <a:rPr sz="1200" b="1" dirty="0">
                <a:latin typeface="微軟正黑體"/>
                <a:cs typeface="微軟正黑體"/>
              </a:rPr>
              <a:t>底下將</a:t>
            </a:r>
            <a:r>
              <a:rPr sz="1200" b="1" spc="-10" dirty="0">
                <a:latin typeface="微軟正黑體"/>
                <a:cs typeface="微軟正黑體"/>
              </a:rPr>
              <a:t> </a:t>
            </a:r>
            <a:r>
              <a:rPr sz="1200" b="1" spc="-5" dirty="0">
                <a:latin typeface="微軟正黑體"/>
                <a:cs typeface="微軟正黑體"/>
              </a:rPr>
              <a:t>User</a:t>
            </a:r>
            <a:r>
              <a:rPr sz="1200" b="1" spc="-10" dirty="0">
                <a:latin typeface="微軟正黑體"/>
                <a:cs typeface="微軟正黑體"/>
              </a:rPr>
              <a:t> </a:t>
            </a:r>
            <a:r>
              <a:rPr sz="1200" b="1" dirty="0">
                <a:latin typeface="微軟正黑體"/>
                <a:cs typeface="微軟正黑體"/>
              </a:rPr>
              <a:t>的</a:t>
            </a:r>
            <a:r>
              <a:rPr sz="1200" b="1" spc="-10" dirty="0">
                <a:latin typeface="微軟正黑體"/>
                <a:cs typeface="微軟正黑體"/>
              </a:rPr>
              <a:t> Profile</a:t>
            </a:r>
            <a:r>
              <a:rPr sz="1200" b="1" spc="-15" dirty="0">
                <a:latin typeface="微軟正黑體"/>
                <a:cs typeface="微軟正黑體"/>
              </a:rPr>
              <a:t> </a:t>
            </a:r>
            <a:r>
              <a:rPr sz="1200" b="1" dirty="0">
                <a:latin typeface="微軟正黑體"/>
                <a:cs typeface="微軟正黑體"/>
              </a:rPr>
              <a:t>刪掉</a:t>
            </a:r>
            <a:endParaRPr sz="1200" dirty="0">
              <a:latin typeface="微軟正黑體"/>
              <a:cs typeface="微軟正黑體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3028949"/>
            <a:ext cx="4714494" cy="5134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2350" y="789203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79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6065" y="77142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2350" y="770026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79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2034" y="7714106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210"/>
                </a:lnTo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2350" y="7686675"/>
            <a:ext cx="533400" cy="219075"/>
          </a:xfrm>
          <a:custGeom>
            <a:avLst/>
            <a:gdLst/>
            <a:ahLst/>
            <a:cxnLst/>
            <a:rect l="l" t="t" r="r" b="b"/>
            <a:pathLst>
              <a:path w="533400" h="219075">
                <a:moveTo>
                  <a:pt x="0" y="0"/>
                </a:moveTo>
                <a:lnTo>
                  <a:pt x="533400" y="0"/>
                </a:lnTo>
                <a:lnTo>
                  <a:pt x="533400" y="219074"/>
                </a:lnTo>
                <a:lnTo>
                  <a:pt x="0" y="21907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89782" y="7714106"/>
            <a:ext cx="478790" cy="164465"/>
          </a:xfrm>
          <a:custGeom>
            <a:avLst/>
            <a:gdLst/>
            <a:ahLst/>
            <a:cxnLst/>
            <a:rect l="l" t="t" r="r" b="b"/>
            <a:pathLst>
              <a:path w="478789" h="164465">
                <a:moveTo>
                  <a:pt x="0" y="0"/>
                </a:moveTo>
                <a:lnTo>
                  <a:pt x="0" y="164210"/>
                </a:lnTo>
                <a:lnTo>
                  <a:pt x="478535" y="164210"/>
                </a:lnTo>
                <a:lnTo>
                  <a:pt x="478535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553" y="1667001"/>
            <a:ext cx="4858385" cy="1273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2.</a:t>
            </a:r>
            <a:endParaRPr sz="2000">
              <a:latin typeface="微軟正黑體"/>
              <a:cs typeface="微軟正黑體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200" b="1" dirty="0">
                <a:solidFill>
                  <a:srgbClr val="FF0000"/>
                </a:solidFill>
                <a:latin typeface="微軟正黑體"/>
                <a:cs typeface="微軟正黑體"/>
              </a:rPr>
              <a:t>系統管理員執行登錄編輯程式，</a:t>
            </a:r>
            <a:r>
              <a:rPr sz="1200" b="1" dirty="0">
                <a:latin typeface="微軟正黑體"/>
                <a:cs typeface="微軟正黑體"/>
              </a:rPr>
              <a:t>路徑如下</a:t>
            </a:r>
            <a:endParaRPr sz="1200">
              <a:latin typeface="微軟正黑體"/>
              <a:cs typeface="微軟正黑體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900" b="1" spc="-5" dirty="0">
                <a:latin typeface="微軟正黑體"/>
                <a:cs typeface="微軟正黑體"/>
              </a:rPr>
              <a:t>HKEY_LOCAL_MACHINE\SOFTWARE\Microsoft\WindowsNT\CurrentVersion\ProfileList\</a:t>
            </a:r>
            <a:endParaRPr sz="900">
              <a:latin typeface="微軟正黑體"/>
              <a:cs typeface="微軟正黑體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900" b="1" dirty="0">
                <a:latin typeface="微軟正黑體"/>
                <a:cs typeface="微軟正黑體"/>
              </a:rPr>
              <a:t>並找</a:t>
            </a:r>
            <a:r>
              <a:rPr sz="900" b="1" spc="-15" dirty="0">
                <a:latin typeface="微軟正黑體"/>
                <a:cs typeface="微軟正黑體"/>
              </a:rPr>
              <a:t> </a:t>
            </a:r>
            <a:r>
              <a:rPr sz="9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ProfileList</a:t>
            </a:r>
            <a:r>
              <a:rPr sz="900" b="1" spc="-15" dirty="0">
                <a:solidFill>
                  <a:srgbClr val="FF0000"/>
                </a:solidFill>
                <a:latin typeface="微軟正黑體"/>
                <a:cs typeface="微軟正黑體"/>
              </a:rPr>
              <a:t> </a:t>
            </a:r>
            <a:r>
              <a:rPr sz="900" b="1" dirty="0">
                <a:latin typeface="微軟正黑體"/>
                <a:cs typeface="微軟正黑體"/>
              </a:rPr>
              <a:t>資料夾底下對應右窗</a:t>
            </a:r>
            <a:r>
              <a:rPr sz="900" b="1" spc="-15" dirty="0">
                <a:latin typeface="微軟正黑體"/>
                <a:cs typeface="微軟正黑體"/>
              </a:rPr>
              <a:t> </a:t>
            </a:r>
            <a:r>
              <a:rPr sz="9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ProfileImagePath</a:t>
            </a:r>
            <a:r>
              <a:rPr sz="900" b="1" spc="-15" dirty="0">
                <a:solidFill>
                  <a:srgbClr val="FF0000"/>
                </a:solidFill>
                <a:latin typeface="微軟正黑體"/>
                <a:cs typeface="微軟正黑體"/>
              </a:rPr>
              <a:t> </a:t>
            </a:r>
            <a:r>
              <a:rPr sz="900" b="1" spc="-10" dirty="0">
                <a:latin typeface="微軟正黑體"/>
                <a:cs typeface="微軟正黑體"/>
              </a:rPr>
              <a:t>的</a:t>
            </a:r>
            <a:r>
              <a:rPr sz="900" b="1" dirty="0">
                <a:latin typeface="微軟正黑體"/>
                <a:cs typeface="微軟正黑體"/>
              </a:rPr>
              <a:t>值是</a:t>
            </a:r>
            <a:r>
              <a:rPr sz="900" b="1" spc="-15" dirty="0">
                <a:latin typeface="微軟正黑體"/>
                <a:cs typeface="微軟正黑體"/>
              </a:rPr>
              <a:t> </a:t>
            </a:r>
            <a:r>
              <a:rPr sz="900" b="1" spc="-5" dirty="0">
                <a:latin typeface="微軟正黑體"/>
                <a:cs typeface="微軟正黑體"/>
              </a:rPr>
              <a:t>User</a:t>
            </a:r>
            <a:r>
              <a:rPr sz="900" b="1" spc="-10" dirty="0">
                <a:latin typeface="微軟正黑體"/>
                <a:cs typeface="微軟正黑體"/>
              </a:rPr>
              <a:t> </a:t>
            </a:r>
            <a:r>
              <a:rPr sz="900" b="1" dirty="0">
                <a:latin typeface="微軟正黑體"/>
                <a:cs typeface="微軟正黑體"/>
              </a:rPr>
              <a:t>的</a:t>
            </a:r>
            <a:r>
              <a:rPr sz="900" b="1" spc="-15" dirty="0">
                <a:latin typeface="微軟正黑體"/>
                <a:cs typeface="微軟正黑體"/>
              </a:rPr>
              <a:t> </a:t>
            </a:r>
            <a:r>
              <a:rPr sz="900" b="1" dirty="0">
                <a:latin typeface="微軟正黑體"/>
                <a:cs typeface="微軟正黑體"/>
              </a:rPr>
              <a:t>AD</a:t>
            </a:r>
            <a:r>
              <a:rPr sz="900" b="1" spc="-15" dirty="0">
                <a:latin typeface="微軟正黑體"/>
                <a:cs typeface="微軟正黑體"/>
              </a:rPr>
              <a:t> </a:t>
            </a:r>
            <a:r>
              <a:rPr sz="900" b="1" dirty="0">
                <a:latin typeface="微軟正黑體"/>
                <a:cs typeface="微軟正黑體"/>
              </a:rPr>
              <a:t>帳號</a:t>
            </a:r>
            <a:endParaRPr sz="90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3276599"/>
            <a:ext cx="6009513" cy="4189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0025" y="5063108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88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4152" y="4913883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82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0025" y="4909438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88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8047" y="4913629"/>
            <a:ext cx="0" cy="145415"/>
          </a:xfrm>
          <a:custGeom>
            <a:avLst/>
            <a:gdLst/>
            <a:ahLst/>
            <a:cxnLst/>
            <a:rect l="l" t="t" r="r" b="b"/>
            <a:pathLst>
              <a:path h="145414">
                <a:moveTo>
                  <a:pt x="0" y="0"/>
                </a:moveTo>
                <a:lnTo>
                  <a:pt x="0" y="145414"/>
                </a:lnTo>
              </a:path>
            </a:pathLst>
          </a:custGeom>
          <a:ln w="82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0025" y="4905374"/>
            <a:ext cx="1962150" cy="161925"/>
          </a:xfrm>
          <a:custGeom>
            <a:avLst/>
            <a:gdLst/>
            <a:ahLst/>
            <a:cxnLst/>
            <a:rect l="l" t="t" r="r" b="b"/>
            <a:pathLst>
              <a:path w="1962150" h="161925">
                <a:moveTo>
                  <a:pt x="0" y="0"/>
                </a:moveTo>
                <a:lnTo>
                  <a:pt x="1962150" y="0"/>
                </a:lnTo>
                <a:lnTo>
                  <a:pt x="1962150" y="161925"/>
                </a:lnTo>
                <a:lnTo>
                  <a:pt x="0" y="1619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8279" y="4913629"/>
            <a:ext cx="1945639" cy="145415"/>
          </a:xfrm>
          <a:custGeom>
            <a:avLst/>
            <a:gdLst/>
            <a:ahLst/>
            <a:cxnLst/>
            <a:rect l="l" t="t" r="r" b="b"/>
            <a:pathLst>
              <a:path w="1945639" h="145414">
                <a:moveTo>
                  <a:pt x="0" y="0"/>
                </a:moveTo>
                <a:lnTo>
                  <a:pt x="0" y="145414"/>
                </a:lnTo>
                <a:lnTo>
                  <a:pt x="1945640" y="145414"/>
                </a:lnTo>
                <a:lnTo>
                  <a:pt x="1945640" y="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7350" y="7105903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>
                <a:moveTo>
                  <a:pt x="0" y="0"/>
                </a:moveTo>
                <a:lnTo>
                  <a:pt x="226695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6590" y="6362953"/>
            <a:ext cx="0" cy="723900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3848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7350" y="6343903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>
                <a:moveTo>
                  <a:pt x="0" y="0"/>
                </a:moveTo>
                <a:lnTo>
                  <a:pt x="226695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5059" y="6363080"/>
            <a:ext cx="0" cy="723265"/>
          </a:xfrm>
          <a:custGeom>
            <a:avLst/>
            <a:gdLst/>
            <a:ahLst/>
            <a:cxnLst/>
            <a:rect l="l" t="t" r="r" b="b"/>
            <a:pathLst>
              <a:path h="723265">
                <a:moveTo>
                  <a:pt x="0" y="0"/>
                </a:moveTo>
                <a:lnTo>
                  <a:pt x="0" y="723138"/>
                </a:lnTo>
              </a:path>
            </a:pathLst>
          </a:custGeom>
          <a:ln w="38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7350" y="6324599"/>
            <a:ext cx="2266950" cy="800100"/>
          </a:xfrm>
          <a:custGeom>
            <a:avLst/>
            <a:gdLst/>
            <a:ahLst/>
            <a:cxnLst/>
            <a:rect l="l" t="t" r="r" b="b"/>
            <a:pathLst>
              <a:path w="2266950" h="800100">
                <a:moveTo>
                  <a:pt x="0" y="0"/>
                </a:moveTo>
                <a:lnTo>
                  <a:pt x="2266950" y="0"/>
                </a:lnTo>
                <a:lnTo>
                  <a:pt x="226695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5830" y="6363080"/>
            <a:ext cx="2190115" cy="723265"/>
          </a:xfrm>
          <a:custGeom>
            <a:avLst/>
            <a:gdLst/>
            <a:ahLst/>
            <a:cxnLst/>
            <a:rect l="l" t="t" r="r" b="b"/>
            <a:pathLst>
              <a:path w="2190115" h="723265">
                <a:moveTo>
                  <a:pt x="0" y="0"/>
                </a:moveTo>
                <a:lnTo>
                  <a:pt x="0" y="723138"/>
                </a:lnTo>
                <a:lnTo>
                  <a:pt x="2189988" y="723138"/>
                </a:lnTo>
                <a:lnTo>
                  <a:pt x="2189988" y="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553" y="1726437"/>
            <a:ext cx="2006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軟正黑體"/>
                <a:cs typeface="微軟正黑體"/>
              </a:rPr>
              <a:t>對其資料夾右鍵刪除後</a:t>
            </a:r>
            <a:r>
              <a:rPr sz="1200" b="1" dirty="0">
                <a:solidFill>
                  <a:srgbClr val="FF0000"/>
                </a:solidFill>
                <a:latin typeface="微軟正黑體"/>
                <a:cs typeface="微軟正黑體"/>
              </a:rPr>
              <a:t>登出，</a:t>
            </a:r>
            <a:endParaRPr sz="120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133599"/>
            <a:ext cx="6162294" cy="4646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3" y="949451"/>
            <a:ext cx="723900" cy="6159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84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75"/>
              </a:spcBef>
            </a:pPr>
            <a:r>
              <a:rPr sz="2800" b="1" dirty="0">
                <a:latin typeface="微軟正黑體"/>
                <a:cs typeface="微軟正黑體"/>
              </a:rPr>
              <a:t>還原</a:t>
            </a:r>
            <a:endParaRPr sz="280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553" y="1726437"/>
            <a:ext cx="4820285" cy="1618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微軟正黑體"/>
                <a:cs typeface="微軟正黑體"/>
              </a:rPr>
              <a:t>1</a:t>
            </a:r>
            <a:r>
              <a:rPr sz="1200" b="1" dirty="0">
                <a:latin typeface="微軟正黑體"/>
                <a:cs typeface="微軟正黑體"/>
              </a:rPr>
              <a:t>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連上內網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5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微軟正黑體"/>
                <a:cs typeface="微軟正黑體"/>
              </a:rPr>
              <a:t>2.</a:t>
            </a:r>
            <a:r>
              <a:rPr sz="1200" b="1" dirty="0">
                <a:solidFill>
                  <a:srgbClr val="00AF50"/>
                </a:solidFill>
                <a:latin typeface="微軟正黑體"/>
                <a:cs typeface="微軟正黑體"/>
              </a:rPr>
              <a:t>登入</a:t>
            </a:r>
            <a:r>
              <a:rPr sz="1200" b="1" spc="-5" dirty="0">
                <a:solidFill>
                  <a:srgbClr val="00AF50"/>
                </a:solidFill>
                <a:latin typeface="微軟正黑體"/>
                <a:cs typeface="微軟正黑體"/>
              </a:rPr>
              <a:t> </a:t>
            </a:r>
            <a:r>
              <a:rPr sz="1200" b="1" spc="-5" dirty="0">
                <a:latin typeface="微軟正黑體"/>
                <a:cs typeface="微軟正黑體"/>
              </a:rPr>
              <a:t>User </a:t>
            </a:r>
            <a:r>
              <a:rPr sz="1200" b="1" dirty="0">
                <a:latin typeface="微軟正黑體"/>
                <a:cs typeface="微軟正黑體"/>
              </a:rPr>
              <a:t>帳號，會發現</a:t>
            </a:r>
            <a:r>
              <a:rPr sz="1200" b="1" spc="-5" dirty="0">
                <a:latin typeface="微軟正黑體"/>
                <a:cs typeface="微軟正黑體"/>
              </a:rPr>
              <a:t> C:\Users</a:t>
            </a:r>
            <a:r>
              <a:rPr sz="1200" b="1" spc="-10" dirty="0">
                <a:latin typeface="微軟正黑體"/>
                <a:cs typeface="微軟正黑體"/>
              </a:rPr>
              <a:t> </a:t>
            </a:r>
            <a:r>
              <a:rPr sz="1200" b="1" dirty="0">
                <a:latin typeface="微軟正黑體"/>
                <a:cs typeface="微軟正黑體"/>
              </a:rPr>
              <a:t>內已自動生成該</a:t>
            </a:r>
            <a:r>
              <a:rPr sz="1200" b="1" spc="-5" dirty="0">
                <a:latin typeface="微軟正黑體"/>
                <a:cs typeface="微軟正黑體"/>
              </a:rPr>
              <a:t> </a:t>
            </a:r>
            <a:r>
              <a:rPr sz="1200" b="1" dirty="0">
                <a:latin typeface="微軟正黑體"/>
                <a:cs typeface="微軟正黑體"/>
              </a:rPr>
              <a:t>AD</a:t>
            </a:r>
            <a:r>
              <a:rPr sz="1200" b="1" spc="-10" dirty="0">
                <a:latin typeface="微軟正黑體"/>
                <a:cs typeface="微軟正黑體"/>
              </a:rPr>
              <a:t> </a:t>
            </a:r>
            <a:r>
              <a:rPr sz="1200" b="1" dirty="0">
                <a:latin typeface="微軟正黑體"/>
                <a:cs typeface="微軟正黑體"/>
              </a:rPr>
              <a:t>帳號的</a:t>
            </a:r>
            <a:r>
              <a:rPr sz="1200" b="1" spc="-5" dirty="0">
                <a:latin typeface="微軟正黑體"/>
                <a:cs typeface="微軟正黑體"/>
              </a:rPr>
              <a:t> </a:t>
            </a:r>
            <a:r>
              <a:rPr sz="1200" b="1" spc="-10" dirty="0">
                <a:latin typeface="微軟正黑體"/>
                <a:cs typeface="微軟正黑體"/>
              </a:rPr>
              <a:t>profile</a:t>
            </a:r>
            <a:endParaRPr sz="1200" dirty="0">
              <a:latin typeface="微軟正黑體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微軟正黑體"/>
                <a:cs typeface="微軟正黑體"/>
              </a:rPr>
              <a:t>3.</a:t>
            </a:r>
            <a:r>
              <a:rPr sz="1200" b="1" dirty="0">
                <a:solidFill>
                  <a:srgbClr val="FF0000"/>
                </a:solidFill>
                <a:latin typeface="微軟正黑體"/>
                <a:cs typeface="微軟正黑體"/>
              </a:rPr>
              <a:t>登出</a:t>
            </a:r>
            <a:r>
              <a:rPr sz="1200" b="1" spc="-25" dirty="0">
                <a:solidFill>
                  <a:srgbClr val="FF0000"/>
                </a:solidFill>
                <a:latin typeface="微軟正黑體"/>
                <a:cs typeface="微軟正黑體"/>
              </a:rPr>
              <a:t> </a:t>
            </a:r>
            <a:r>
              <a:rPr sz="1200" b="1" spc="-5" dirty="0">
                <a:latin typeface="微軟正黑體"/>
                <a:cs typeface="微軟正黑體"/>
              </a:rPr>
              <a:t>User</a:t>
            </a:r>
            <a:r>
              <a:rPr sz="1200" b="1" spc="-25" dirty="0">
                <a:latin typeface="微軟正黑體"/>
                <a:cs typeface="微軟正黑體"/>
              </a:rPr>
              <a:t> </a:t>
            </a:r>
            <a:r>
              <a:rPr sz="1200" b="1" dirty="0">
                <a:latin typeface="微軟正黑體"/>
                <a:cs typeface="微軟正黑體"/>
              </a:rPr>
              <a:t>帳號，登回本機帳號或</a:t>
            </a:r>
            <a:r>
              <a:rPr sz="1200" b="1" spc="-25" dirty="0">
                <a:latin typeface="微軟正黑體"/>
                <a:cs typeface="微軟正黑體"/>
              </a:rPr>
              <a:t> </a:t>
            </a:r>
            <a:r>
              <a:rPr sz="1200" b="1" dirty="0">
                <a:latin typeface="微軟正黑體"/>
                <a:cs typeface="微軟正黑體"/>
              </a:rPr>
              <a:t>M</a:t>
            </a:r>
            <a:r>
              <a:rPr sz="1200" b="1" spc="-30" dirty="0">
                <a:latin typeface="微軟正黑體"/>
                <a:cs typeface="微軟正黑體"/>
              </a:rPr>
              <a:t> </a:t>
            </a:r>
            <a:r>
              <a:rPr sz="1200" b="1" dirty="0">
                <a:latin typeface="微軟正黑體"/>
                <a:cs typeface="微軟正黑體"/>
              </a:rPr>
              <a:t>帳號</a:t>
            </a:r>
            <a:endParaRPr sz="1200" dirty="0">
              <a:latin typeface="微軟正黑體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微軟正黑體"/>
                <a:cs typeface="微軟正黑體"/>
              </a:rPr>
              <a:t>3.</a:t>
            </a:r>
            <a:r>
              <a:rPr sz="1200" b="1" dirty="0">
                <a:latin typeface="微軟正黑體"/>
                <a:cs typeface="微軟正黑體"/>
              </a:rPr>
              <a:t>回</a:t>
            </a:r>
            <a:r>
              <a:rPr sz="1200" b="1" spc="-45" dirty="0">
                <a:latin typeface="微軟正黑體"/>
                <a:cs typeface="微軟正黑體"/>
              </a:rPr>
              <a:t> </a:t>
            </a:r>
            <a:r>
              <a:rPr sz="1200" b="1" spc="-5" dirty="0">
                <a:latin typeface="微軟正黑體"/>
                <a:cs typeface="微軟正黑體"/>
              </a:rPr>
              <a:t>D:\</a:t>
            </a:r>
            <a:r>
              <a:rPr sz="1200" b="1" dirty="0">
                <a:latin typeface="微軟正黑體"/>
                <a:cs typeface="微軟正黑體"/>
              </a:rPr>
              <a:t>找到剛剛備份的</a:t>
            </a:r>
            <a:r>
              <a:rPr sz="1200" b="1" spc="-45" dirty="0">
                <a:latin typeface="微軟正黑體"/>
                <a:cs typeface="微軟正黑體"/>
              </a:rPr>
              <a:t> </a:t>
            </a:r>
            <a:r>
              <a:rPr sz="1200" b="1" spc="-5" dirty="0">
                <a:latin typeface="微軟正黑體"/>
                <a:cs typeface="微軟正黑體"/>
              </a:rPr>
              <a:t>UserProfile，</a:t>
            </a:r>
            <a:r>
              <a:rPr sz="1200" b="1" dirty="0">
                <a:latin typeface="微軟正黑體"/>
                <a:cs typeface="微軟正黑體"/>
              </a:rPr>
              <a:t>點進去，全選複製</a:t>
            </a:r>
            <a:endParaRPr sz="1200" dirty="0">
              <a:latin typeface="微軟正黑體"/>
              <a:cs typeface="微軟正黑體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3521709"/>
            <a:ext cx="5742940" cy="4157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8150" y="6348348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25" y="0"/>
                </a:lnTo>
              </a:path>
            </a:pathLst>
          </a:custGeom>
          <a:ln w="2921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2437" y="6162293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8150" y="6148323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25" y="0"/>
                </a:lnTo>
              </a:path>
            </a:pathLst>
          </a:custGeom>
          <a:ln w="2793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6787" y="6162674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48150" y="6134099"/>
            <a:ext cx="542925" cy="228600"/>
          </a:xfrm>
          <a:custGeom>
            <a:avLst/>
            <a:gdLst/>
            <a:ahLst/>
            <a:cxnLst/>
            <a:rect l="l" t="t" r="r" b="b"/>
            <a:pathLst>
              <a:path w="542925" h="228600">
                <a:moveTo>
                  <a:pt x="0" y="0"/>
                </a:moveTo>
                <a:lnTo>
                  <a:pt x="542925" y="0"/>
                </a:lnTo>
                <a:lnTo>
                  <a:pt x="542925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6725" y="6162674"/>
            <a:ext cx="485775" cy="171450"/>
          </a:xfrm>
          <a:custGeom>
            <a:avLst/>
            <a:gdLst/>
            <a:ahLst/>
            <a:cxnLst/>
            <a:rect l="l" t="t" r="r" b="b"/>
            <a:pathLst>
              <a:path w="485775" h="171450">
                <a:moveTo>
                  <a:pt x="0" y="0"/>
                </a:moveTo>
                <a:lnTo>
                  <a:pt x="0" y="171450"/>
                </a:lnTo>
                <a:lnTo>
                  <a:pt x="485775" y="171450"/>
                </a:lnTo>
                <a:lnTo>
                  <a:pt x="485775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553" y="1040383"/>
            <a:ext cx="414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微軟正黑體"/>
                <a:cs typeface="微軟正黑體"/>
              </a:rPr>
              <a:t>4.</a:t>
            </a:r>
            <a:r>
              <a:rPr sz="1200" b="1" spc="275" dirty="0">
                <a:latin typeface="微軟正黑體"/>
                <a:cs typeface="微軟正黑體"/>
              </a:rPr>
              <a:t> </a:t>
            </a:r>
            <a:r>
              <a:rPr sz="1200" b="1" dirty="0">
                <a:latin typeface="微軟正黑體"/>
                <a:cs typeface="微軟正黑體"/>
              </a:rPr>
              <a:t>進</a:t>
            </a:r>
            <a:r>
              <a:rPr sz="1200" b="1" spc="-10" dirty="0">
                <a:latin typeface="微軟正黑體"/>
                <a:cs typeface="微軟正黑體"/>
              </a:rPr>
              <a:t> </a:t>
            </a:r>
            <a:r>
              <a:rPr sz="1200" b="1" spc="-5" dirty="0">
                <a:latin typeface="微軟正黑體"/>
                <a:cs typeface="微軟正黑體"/>
              </a:rPr>
              <a:t>C:\Users\</a:t>
            </a:r>
            <a:r>
              <a:rPr sz="12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UserAD</a:t>
            </a:r>
            <a:r>
              <a:rPr sz="1200" b="1" spc="-10" dirty="0">
                <a:solidFill>
                  <a:srgbClr val="FF0000"/>
                </a:solidFill>
                <a:latin typeface="微軟正黑體"/>
                <a:cs typeface="微軟正黑體"/>
              </a:rPr>
              <a:t> </a:t>
            </a:r>
            <a:r>
              <a:rPr sz="1200" b="1" dirty="0">
                <a:solidFill>
                  <a:srgbClr val="FF0000"/>
                </a:solidFill>
                <a:latin typeface="微軟正黑體"/>
                <a:cs typeface="微軟正黑體"/>
              </a:rPr>
              <a:t>帳號</a:t>
            </a:r>
            <a:r>
              <a:rPr sz="1200" b="1" dirty="0">
                <a:latin typeface="微軟正黑體"/>
                <a:cs typeface="微軟正黑體"/>
              </a:rPr>
              <a:t>資料夾底下，貼上，並全部取代</a:t>
            </a:r>
            <a:endParaRPr sz="120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457070"/>
            <a:ext cx="6019673" cy="5086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1564" y="1717928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>
                <a:moveTo>
                  <a:pt x="0" y="0"/>
                </a:moveTo>
                <a:lnTo>
                  <a:pt x="1552575" y="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7058" y="1516633"/>
            <a:ext cx="0" cy="185420"/>
          </a:xfrm>
          <a:custGeom>
            <a:avLst/>
            <a:gdLst/>
            <a:ahLst/>
            <a:cxnLst/>
            <a:rect l="l" t="t" r="r" b="b"/>
            <a:pathLst>
              <a:path h="185419">
                <a:moveTo>
                  <a:pt x="0" y="0"/>
                </a:moveTo>
                <a:lnTo>
                  <a:pt x="0" y="185419"/>
                </a:lnTo>
              </a:path>
            </a:pathLst>
          </a:custGeom>
          <a:ln w="309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1564" y="1501393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>
                <a:moveTo>
                  <a:pt x="0" y="0"/>
                </a:moveTo>
                <a:lnTo>
                  <a:pt x="1552575" y="0"/>
                </a:lnTo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8646" y="1516887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674"/>
                </a:lnTo>
              </a:path>
            </a:pathLst>
          </a:custGeom>
          <a:ln w="309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1564" y="1485899"/>
            <a:ext cx="1552575" cy="247650"/>
          </a:xfrm>
          <a:custGeom>
            <a:avLst/>
            <a:gdLst/>
            <a:ahLst/>
            <a:cxnLst/>
            <a:rect l="l" t="t" r="r" b="b"/>
            <a:pathLst>
              <a:path w="1552575" h="247650">
                <a:moveTo>
                  <a:pt x="0" y="0"/>
                </a:moveTo>
                <a:lnTo>
                  <a:pt x="1552575" y="0"/>
                </a:lnTo>
                <a:lnTo>
                  <a:pt x="1552575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2552" y="1516887"/>
            <a:ext cx="1490980" cy="186055"/>
          </a:xfrm>
          <a:custGeom>
            <a:avLst/>
            <a:gdLst/>
            <a:ahLst/>
            <a:cxnLst/>
            <a:rect l="l" t="t" r="r" b="b"/>
            <a:pathLst>
              <a:path w="1490979" h="186055">
                <a:moveTo>
                  <a:pt x="0" y="0"/>
                </a:moveTo>
                <a:lnTo>
                  <a:pt x="0" y="185674"/>
                </a:lnTo>
                <a:lnTo>
                  <a:pt x="1490599" y="185674"/>
                </a:lnTo>
                <a:lnTo>
                  <a:pt x="1490599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164</Words>
  <Application>Microsoft Office PowerPoint</Application>
  <PresentationFormat>自訂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PLAY</dc:creator>
  <cp:lastModifiedBy>Nai</cp:lastModifiedBy>
  <cp:revision>12</cp:revision>
  <dcterms:created xsi:type="dcterms:W3CDTF">2023-12-18T13:05:53Z</dcterms:created>
  <dcterms:modified xsi:type="dcterms:W3CDTF">2023-12-18T05:44:12Z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2023-11-14T00:00:00Z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2023-12-18T00:00:00Z</vt:filetime>
  </property>
</Properties>
</file>