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1" r:id="rId36"/>
    <p:sldId id="292" r:id="rId37"/>
    <p:sldId id="293" r:id="rId38"/>
    <p:sldId id="296" r:id="rId39"/>
    <p:sldId id="297" r:id="rId40"/>
    <p:sldId id="290" r:id="rId4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74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2592-5A4D-4608-9179-96A8B04327E3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E54EF-E1EC-463F-A7E0-F7316DD690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2083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2592-5A4D-4608-9179-96A8B04327E3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E54EF-E1EC-463F-A7E0-F7316DD690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4149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2592-5A4D-4608-9179-96A8B04327E3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E54EF-E1EC-463F-A7E0-F7316DD690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8685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2592-5A4D-4608-9179-96A8B04327E3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E54EF-E1EC-463F-A7E0-F7316DD690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07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2592-5A4D-4608-9179-96A8B04327E3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E54EF-E1EC-463F-A7E0-F7316DD690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0322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2592-5A4D-4608-9179-96A8B04327E3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E54EF-E1EC-463F-A7E0-F7316DD690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6274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2592-5A4D-4608-9179-96A8B04327E3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E54EF-E1EC-463F-A7E0-F7316DD690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5391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2592-5A4D-4608-9179-96A8B04327E3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E54EF-E1EC-463F-A7E0-F7316DD690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813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2592-5A4D-4608-9179-96A8B04327E3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E54EF-E1EC-463F-A7E0-F7316DD690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4179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2592-5A4D-4608-9179-96A8B04327E3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E54EF-E1EC-463F-A7E0-F7316DD690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7506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2592-5A4D-4608-9179-96A8B04327E3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E54EF-E1EC-463F-A7E0-F7316DD690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854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42592-5A4D-4608-9179-96A8B04327E3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E54EF-E1EC-463F-A7E0-F7316DD690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9358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python4u/hello-matplotlib-8ffe04355ebf" TargetMode="External"/><Relationship Id="rId2" Type="http://schemas.openxmlformats.org/officeDocument/2006/relationships/hyperlink" Target="https://blog.techbridge.cc/2018/05/11/python-data-science-and-machine-learning-matplotlib-tutorial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052737"/>
            <a:ext cx="7772400" cy="2547714"/>
          </a:xfrm>
        </p:spPr>
        <p:txBody>
          <a:bodyPr>
            <a:normAutofit/>
          </a:bodyPr>
          <a:lstStyle/>
          <a:p>
            <a:r>
              <a:rPr lang="en-US" altLang="zh-TW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Visualization</a:t>
            </a:r>
            <a:br>
              <a:rPr lang="en-US" altLang="zh-TW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資料視覺化技術</a:t>
            </a:r>
            <a:b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dirty="0"/>
              <a:t>姓名</a:t>
            </a:r>
            <a:r>
              <a:rPr lang="en-US" altLang="zh-TW" dirty="0"/>
              <a:t>:</a:t>
            </a:r>
            <a:r>
              <a:rPr lang="zh-TW" altLang="en-US" dirty="0"/>
              <a:t>陳有言</a:t>
            </a:r>
            <a:endParaRPr lang="en-US" altLang="zh-TW" dirty="0"/>
          </a:p>
          <a:p>
            <a:pPr algn="l"/>
            <a:r>
              <a:rPr lang="zh-TW" altLang="en-US" dirty="0"/>
              <a:t>學號</a:t>
            </a:r>
            <a:r>
              <a:rPr lang="en-US" altLang="zh-TW" dirty="0"/>
              <a:t>:4060e051</a:t>
            </a:r>
          </a:p>
          <a:p>
            <a:pPr algn="l"/>
            <a:r>
              <a:rPr lang="zh-TW" altLang="en-US" dirty="0"/>
              <a:t>指導教授</a:t>
            </a:r>
            <a:r>
              <a:rPr lang="en-US" altLang="zh-TW" dirty="0"/>
              <a:t>:</a:t>
            </a:r>
            <a:r>
              <a:rPr lang="zh-TW" altLang="en-US" dirty="0"/>
              <a:t>曾龍教授</a:t>
            </a:r>
          </a:p>
        </p:txBody>
      </p:sp>
    </p:spTree>
    <p:extLst>
      <p:ext uri="{BB962C8B-B14F-4D97-AF65-F5344CB8AC3E}">
        <p14:creationId xmlns:p14="http://schemas.microsoft.com/office/powerpoint/2010/main" val="1063352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E8871C-5623-43D7-A622-0E2E90889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6652E4-267D-4584-9628-9DE44D142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# </a:t>
            </a:r>
            <a:r>
              <a:rPr lang="zh-TW" altLang="en-US" sz="2400" dirty="0"/>
              <a:t>直方圖</a:t>
            </a:r>
          </a:p>
          <a:p>
            <a:r>
              <a:rPr lang="zh-TW" altLang="en-US" sz="2400" dirty="0"/>
              <a:t> </a:t>
            </a:r>
            <a:r>
              <a:rPr lang="en-US" altLang="zh-TW" sz="2400" dirty="0" err="1"/>
              <a:t>normal_samples</a:t>
            </a:r>
            <a:r>
              <a:rPr lang="en-US" altLang="zh-TW" sz="2400" dirty="0"/>
              <a:t> = </a:t>
            </a:r>
            <a:r>
              <a:rPr lang="en-US" altLang="zh-TW" sz="2400" dirty="0" err="1"/>
              <a:t>np.random.normal</a:t>
            </a:r>
            <a:r>
              <a:rPr lang="en-US" altLang="zh-TW" sz="2400" dirty="0"/>
              <a:t>(size=100) # </a:t>
            </a:r>
            <a:r>
              <a:rPr lang="zh-TW" altLang="en-US" sz="2400" dirty="0"/>
              <a:t>生成 </a:t>
            </a:r>
            <a:r>
              <a:rPr lang="en-US" altLang="zh-TW" sz="2400" dirty="0"/>
              <a:t>100 </a:t>
            </a:r>
            <a:r>
              <a:rPr lang="zh-TW" altLang="en-US" sz="2400" dirty="0"/>
              <a:t>組標準常態分配（平均值為 </a:t>
            </a:r>
            <a:r>
              <a:rPr lang="en-US" altLang="zh-TW" sz="2400" dirty="0"/>
              <a:t>0</a:t>
            </a:r>
            <a:r>
              <a:rPr lang="zh-TW" altLang="en-US" sz="2400" dirty="0"/>
              <a:t>，標準差為 </a:t>
            </a:r>
            <a:r>
              <a:rPr lang="en-US" altLang="zh-TW" sz="2400" dirty="0"/>
              <a:t>1 </a:t>
            </a:r>
            <a:r>
              <a:rPr lang="zh-TW" altLang="en-US" sz="2400" dirty="0"/>
              <a:t>的常態分配）隨機變數</a:t>
            </a:r>
          </a:p>
          <a:p>
            <a:r>
              <a:rPr lang="zh-TW" altLang="en-US" sz="2400" dirty="0"/>
              <a:t> </a:t>
            </a:r>
            <a:r>
              <a:rPr lang="en-US" altLang="zh-TW" sz="2400" dirty="0" err="1"/>
              <a:t>plt.hist</a:t>
            </a:r>
            <a:r>
              <a:rPr lang="en-US" altLang="zh-TW" sz="2400" dirty="0"/>
              <a:t>(</a:t>
            </a:r>
            <a:r>
              <a:rPr lang="en-US" altLang="zh-TW" sz="2400" dirty="0" err="1"/>
              <a:t>normal_samples</a:t>
            </a:r>
            <a:r>
              <a:rPr lang="en-US" altLang="zh-TW" sz="2400" dirty="0"/>
              <a:t>, width=0.1)</a:t>
            </a:r>
          </a:p>
          <a:p>
            <a:r>
              <a:rPr lang="en-US" altLang="zh-TW" sz="2400" dirty="0"/>
              <a:t> </a:t>
            </a:r>
            <a:r>
              <a:rPr lang="en-US" altLang="zh-TW" sz="2400" dirty="0" err="1"/>
              <a:t>plt.show</a:t>
            </a:r>
            <a:r>
              <a:rPr lang="en-US" altLang="zh-TW" sz="2400" dirty="0"/>
              <a:t>()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92004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F5361E-4572-4B08-ACB6-AB3199A80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結果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A8B9736-EC23-4923-BCF2-33E92121C8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00200"/>
            <a:ext cx="7776864" cy="4525963"/>
          </a:xfrm>
        </p:spPr>
      </p:pic>
    </p:spTree>
    <p:extLst>
      <p:ext uri="{BB962C8B-B14F-4D97-AF65-F5344CB8AC3E}">
        <p14:creationId xmlns:p14="http://schemas.microsoft.com/office/powerpoint/2010/main" val="375302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6BF965-39ED-4772-869B-0E82D8F72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F58AB0-D23E-4B32-94AE-AB0307A13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>
                <a:latin typeface="+mn-ea"/>
              </a:rPr>
              <a:t># </a:t>
            </a:r>
            <a:r>
              <a:rPr lang="zh-TW" altLang="en-US" dirty="0">
                <a:latin typeface="+mn-ea"/>
              </a:rPr>
              <a:t>散佈圖</a:t>
            </a:r>
          </a:p>
          <a:p>
            <a:r>
              <a:rPr lang="en-US" altLang="zh-TW" dirty="0" err="1">
                <a:latin typeface="+mn-ea"/>
              </a:rPr>
              <a:t>num_points</a:t>
            </a:r>
            <a:r>
              <a:rPr lang="en-US" altLang="zh-TW" dirty="0">
                <a:latin typeface="+mn-ea"/>
              </a:rPr>
              <a:t> = 100</a:t>
            </a:r>
          </a:p>
          <a:p>
            <a:r>
              <a:rPr lang="en-US" altLang="zh-TW" dirty="0">
                <a:latin typeface="+mn-ea"/>
              </a:rPr>
              <a:t>gradient = 0.5</a:t>
            </a:r>
          </a:p>
          <a:p>
            <a:r>
              <a:rPr lang="en-US" altLang="zh-TW" dirty="0">
                <a:latin typeface="+mn-ea"/>
              </a:rPr>
              <a:t>x = </a:t>
            </a:r>
            <a:r>
              <a:rPr lang="en-US" altLang="zh-TW" dirty="0" err="1">
                <a:latin typeface="+mn-ea"/>
              </a:rPr>
              <a:t>np.array</a:t>
            </a:r>
            <a:r>
              <a:rPr lang="en-US" altLang="zh-TW" dirty="0">
                <a:latin typeface="+mn-ea"/>
              </a:rPr>
              <a:t>(range(</a:t>
            </a:r>
            <a:r>
              <a:rPr lang="en-US" altLang="zh-TW" dirty="0" err="1">
                <a:latin typeface="+mn-ea"/>
              </a:rPr>
              <a:t>num_points</a:t>
            </a:r>
            <a:r>
              <a:rPr lang="en-US" altLang="zh-TW" dirty="0">
                <a:latin typeface="+mn-ea"/>
              </a:rPr>
              <a:t>))</a:t>
            </a:r>
          </a:p>
          <a:p>
            <a:r>
              <a:rPr lang="en-US" altLang="zh-TW" dirty="0">
                <a:latin typeface="+mn-ea"/>
              </a:rPr>
              <a:t>y = </a:t>
            </a:r>
            <a:r>
              <a:rPr lang="en-US" altLang="zh-TW" dirty="0" err="1">
                <a:latin typeface="+mn-ea"/>
              </a:rPr>
              <a:t>np.random.randn</a:t>
            </a:r>
            <a:r>
              <a:rPr lang="en-US" altLang="zh-TW" dirty="0">
                <a:latin typeface="+mn-ea"/>
              </a:rPr>
              <a:t>(</a:t>
            </a:r>
            <a:r>
              <a:rPr lang="en-US" altLang="zh-TW" dirty="0" err="1">
                <a:latin typeface="+mn-ea"/>
              </a:rPr>
              <a:t>num_points</a:t>
            </a:r>
            <a:r>
              <a:rPr lang="en-US" altLang="zh-TW" dirty="0">
                <a:latin typeface="+mn-ea"/>
              </a:rPr>
              <a:t>) * 10 + x * gradient</a:t>
            </a:r>
          </a:p>
          <a:p>
            <a:r>
              <a:rPr lang="en-US" altLang="zh-TW" dirty="0">
                <a:latin typeface="+mn-ea"/>
              </a:rPr>
              <a:t>fig, ax = </a:t>
            </a:r>
            <a:r>
              <a:rPr lang="en-US" altLang="zh-TW" dirty="0" err="1">
                <a:latin typeface="+mn-ea"/>
              </a:rPr>
              <a:t>plt.subplots</a:t>
            </a:r>
            <a:r>
              <a:rPr lang="en-US" altLang="zh-TW" dirty="0">
                <a:latin typeface="+mn-ea"/>
              </a:rPr>
              <a:t>(</a:t>
            </a:r>
            <a:r>
              <a:rPr lang="en-US" altLang="zh-TW" dirty="0" err="1">
                <a:latin typeface="+mn-ea"/>
              </a:rPr>
              <a:t>figsize</a:t>
            </a:r>
            <a:r>
              <a:rPr lang="en-US" altLang="zh-TW" dirty="0">
                <a:latin typeface="+mn-ea"/>
              </a:rPr>
              <a:t>=(8, 4))</a:t>
            </a:r>
          </a:p>
          <a:p>
            <a:r>
              <a:rPr lang="en-US" altLang="zh-TW" dirty="0" err="1">
                <a:latin typeface="+mn-ea"/>
              </a:rPr>
              <a:t>ax.scatter</a:t>
            </a:r>
            <a:r>
              <a:rPr lang="en-US" altLang="zh-TW" dirty="0">
                <a:latin typeface="+mn-ea"/>
              </a:rPr>
              <a:t>(x, y)</a:t>
            </a:r>
          </a:p>
          <a:p>
            <a:endParaRPr lang="en-US" altLang="zh-TW" dirty="0">
              <a:latin typeface="+mn-ea"/>
            </a:endParaRPr>
          </a:p>
          <a:p>
            <a:r>
              <a:rPr lang="en-US" altLang="zh-TW" dirty="0">
                <a:latin typeface="+mn-ea"/>
              </a:rPr>
              <a:t>m, c = </a:t>
            </a:r>
            <a:r>
              <a:rPr lang="en-US" altLang="zh-TW" dirty="0" err="1">
                <a:latin typeface="+mn-ea"/>
              </a:rPr>
              <a:t>np.polyfit</a:t>
            </a:r>
            <a:r>
              <a:rPr lang="en-US" altLang="zh-TW" dirty="0">
                <a:latin typeface="+mn-ea"/>
              </a:rPr>
              <a:t>(x, y, 1) # </a:t>
            </a:r>
            <a:r>
              <a:rPr lang="zh-TW" altLang="en-US" dirty="0">
                <a:latin typeface="+mn-ea"/>
              </a:rPr>
              <a:t>使用 </a:t>
            </a:r>
            <a:r>
              <a:rPr lang="en-US" altLang="zh-TW" dirty="0" err="1">
                <a:latin typeface="+mn-ea"/>
              </a:rPr>
              <a:t>Numpy</a:t>
            </a:r>
            <a:r>
              <a:rPr lang="en-US" altLang="zh-TW" dirty="0">
                <a:latin typeface="+mn-ea"/>
              </a:rPr>
              <a:t> </a:t>
            </a:r>
            <a:r>
              <a:rPr lang="zh-TW" altLang="en-US" dirty="0">
                <a:latin typeface="+mn-ea"/>
              </a:rPr>
              <a:t>的 </a:t>
            </a:r>
            <a:r>
              <a:rPr lang="en-US" altLang="zh-TW" dirty="0" err="1">
                <a:latin typeface="+mn-ea"/>
              </a:rPr>
              <a:t>polyfit</a:t>
            </a:r>
            <a:r>
              <a:rPr lang="zh-TW" altLang="en-US" dirty="0">
                <a:latin typeface="+mn-ea"/>
              </a:rPr>
              <a:t>，參數 </a:t>
            </a:r>
            <a:r>
              <a:rPr lang="en-US" altLang="zh-TW" dirty="0">
                <a:latin typeface="+mn-ea"/>
              </a:rPr>
              <a:t>1 </a:t>
            </a:r>
            <a:r>
              <a:rPr lang="zh-TW" altLang="en-US" dirty="0">
                <a:latin typeface="+mn-ea"/>
              </a:rPr>
              <a:t>代表一維，算出 </a:t>
            </a:r>
            <a:r>
              <a:rPr lang="en-US" altLang="zh-TW" dirty="0">
                <a:latin typeface="+mn-ea"/>
              </a:rPr>
              <a:t>fit </a:t>
            </a:r>
            <a:r>
              <a:rPr lang="zh-TW" altLang="en-US" dirty="0">
                <a:latin typeface="+mn-ea"/>
              </a:rPr>
              <a:t>直線斜率</a:t>
            </a:r>
          </a:p>
          <a:p>
            <a:r>
              <a:rPr lang="en-US" altLang="zh-TW" dirty="0" err="1">
                <a:latin typeface="+mn-ea"/>
              </a:rPr>
              <a:t>ax.plot</a:t>
            </a:r>
            <a:r>
              <a:rPr lang="en-US" altLang="zh-TW" dirty="0">
                <a:latin typeface="+mn-ea"/>
              </a:rPr>
              <a:t>(x, m * x + c) # </a:t>
            </a:r>
            <a:r>
              <a:rPr lang="zh-TW" altLang="en-US" dirty="0">
                <a:latin typeface="+mn-ea"/>
              </a:rPr>
              <a:t>使用 </a:t>
            </a:r>
            <a:r>
              <a:rPr lang="en-US" altLang="zh-TW" dirty="0">
                <a:latin typeface="+mn-ea"/>
              </a:rPr>
              <a:t>y = m * x + c </a:t>
            </a:r>
            <a:r>
              <a:rPr lang="zh-TW" altLang="en-US" dirty="0">
                <a:latin typeface="+mn-ea"/>
              </a:rPr>
              <a:t>斜率和常數匯出直線</a:t>
            </a:r>
          </a:p>
          <a:p>
            <a:r>
              <a:rPr lang="en-US" altLang="zh-TW" dirty="0" err="1">
                <a:latin typeface="+mn-ea"/>
              </a:rPr>
              <a:t>fig.suptitle</a:t>
            </a:r>
            <a:r>
              <a:rPr lang="en-US" altLang="zh-TW" dirty="0">
                <a:latin typeface="+mn-ea"/>
              </a:rPr>
              <a:t>('Scatter with regression')</a:t>
            </a:r>
          </a:p>
          <a:p>
            <a:r>
              <a:rPr lang="en-US" altLang="zh-TW" dirty="0" err="1">
                <a:latin typeface="+mn-ea"/>
              </a:rPr>
              <a:t>plt.show</a:t>
            </a:r>
            <a:r>
              <a:rPr lang="en-US" altLang="zh-TW" dirty="0">
                <a:latin typeface="+mn-ea"/>
              </a:rPr>
              <a:t>()</a:t>
            </a:r>
            <a:endParaRPr lang="zh-TW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31988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CC5F45-F736-412E-98F2-9C6453F03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結果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2AE7D10-5FDE-47B4-8A78-E9ECE626B8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628800"/>
            <a:ext cx="7488832" cy="4392488"/>
          </a:xfrm>
        </p:spPr>
      </p:pic>
    </p:spTree>
    <p:extLst>
      <p:ext uri="{BB962C8B-B14F-4D97-AF65-F5344CB8AC3E}">
        <p14:creationId xmlns:p14="http://schemas.microsoft.com/office/powerpoint/2010/main" val="2168555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E4409F-9F8F-4E1A-8DB4-4FD64B020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0E41E8-8FB8-40E8-A3A8-AE8F7C5CD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latin typeface="+mn-ea"/>
              </a:rPr>
              <a:t># </a:t>
            </a:r>
            <a:r>
              <a:rPr lang="zh-TW" altLang="en-US" sz="2400" dirty="0">
                <a:latin typeface="+mn-ea"/>
              </a:rPr>
              <a:t>盒鬚圖</a:t>
            </a:r>
          </a:p>
          <a:p>
            <a:r>
              <a:rPr lang="en-US" altLang="zh-TW" sz="2400" dirty="0" err="1">
                <a:latin typeface="+mn-ea"/>
              </a:rPr>
              <a:t>normal_examples</a:t>
            </a:r>
            <a:r>
              <a:rPr lang="en-US" altLang="zh-TW" sz="2400" dirty="0">
                <a:latin typeface="+mn-ea"/>
              </a:rPr>
              <a:t> = </a:t>
            </a:r>
            <a:r>
              <a:rPr lang="en-US" altLang="zh-TW" sz="2400" dirty="0" err="1">
                <a:latin typeface="+mn-ea"/>
              </a:rPr>
              <a:t>np.random.normal</a:t>
            </a:r>
            <a:r>
              <a:rPr lang="en-US" altLang="zh-TW" sz="2400" dirty="0">
                <a:latin typeface="+mn-ea"/>
              </a:rPr>
              <a:t>(size = 100) # </a:t>
            </a:r>
            <a:r>
              <a:rPr lang="zh-TW" altLang="en-US" sz="2400" dirty="0">
                <a:latin typeface="+mn-ea"/>
              </a:rPr>
              <a:t>生成 </a:t>
            </a:r>
            <a:r>
              <a:rPr lang="en-US" altLang="zh-TW" sz="2400" dirty="0">
                <a:latin typeface="+mn-ea"/>
              </a:rPr>
              <a:t>100 </a:t>
            </a:r>
            <a:r>
              <a:rPr lang="zh-TW" altLang="en-US" sz="2400" dirty="0">
                <a:latin typeface="+mn-ea"/>
              </a:rPr>
              <a:t>組標準常態分配（平均值為 </a:t>
            </a:r>
            <a:r>
              <a:rPr lang="en-US" altLang="zh-TW" sz="2400" dirty="0">
                <a:latin typeface="+mn-ea"/>
              </a:rPr>
              <a:t>0</a:t>
            </a:r>
            <a:r>
              <a:rPr lang="zh-TW" altLang="en-US" sz="2400" dirty="0">
                <a:latin typeface="+mn-ea"/>
              </a:rPr>
              <a:t>，標準差為 </a:t>
            </a:r>
            <a:r>
              <a:rPr lang="en-US" altLang="zh-TW" sz="2400" dirty="0">
                <a:latin typeface="+mn-ea"/>
              </a:rPr>
              <a:t>1 </a:t>
            </a:r>
            <a:r>
              <a:rPr lang="zh-TW" altLang="en-US" sz="2400" dirty="0">
                <a:latin typeface="+mn-ea"/>
              </a:rPr>
              <a:t>的常態分配）隨機變數</a:t>
            </a:r>
          </a:p>
          <a:p>
            <a:endParaRPr lang="zh-TW" altLang="en-US" sz="2400" dirty="0">
              <a:latin typeface="+mn-ea"/>
            </a:endParaRPr>
          </a:p>
          <a:p>
            <a:r>
              <a:rPr lang="en-US" altLang="zh-TW" sz="2400" dirty="0" err="1">
                <a:latin typeface="+mn-ea"/>
              </a:rPr>
              <a:t>plt.boxplot</a:t>
            </a:r>
            <a:r>
              <a:rPr lang="en-US" altLang="zh-TW" sz="2400" dirty="0">
                <a:latin typeface="+mn-ea"/>
              </a:rPr>
              <a:t>(</a:t>
            </a:r>
            <a:r>
              <a:rPr lang="en-US" altLang="zh-TW" sz="2400" dirty="0" err="1">
                <a:latin typeface="+mn-ea"/>
              </a:rPr>
              <a:t>normal_examples</a:t>
            </a:r>
            <a:r>
              <a:rPr lang="en-US" altLang="zh-TW" sz="2400" dirty="0">
                <a:latin typeface="+mn-ea"/>
              </a:rPr>
              <a:t>)</a:t>
            </a:r>
          </a:p>
          <a:p>
            <a:r>
              <a:rPr lang="en-US" altLang="zh-TW" sz="2400" dirty="0" err="1">
                <a:latin typeface="+mn-ea"/>
              </a:rPr>
              <a:t>plt.show</a:t>
            </a:r>
            <a:r>
              <a:rPr lang="en-US" altLang="zh-TW" sz="2400" dirty="0">
                <a:latin typeface="+mn-ea"/>
              </a:rPr>
              <a:t>()</a:t>
            </a:r>
            <a:endParaRPr lang="zh-TW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17436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99BE71-50D6-4149-8274-128026EAE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結果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3CCF7CE-6947-40AF-8E5D-B466DBFB6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28800"/>
            <a:ext cx="7920880" cy="4680520"/>
          </a:xfrm>
        </p:spPr>
      </p:pic>
    </p:spTree>
    <p:extLst>
      <p:ext uri="{BB962C8B-B14F-4D97-AF65-F5344CB8AC3E}">
        <p14:creationId xmlns:p14="http://schemas.microsoft.com/office/powerpoint/2010/main" val="3277434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536B2D-CDAB-45AF-8EEA-4649299D6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346A4E-EA83-42EC-8C13-E5FB73679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</a:rPr>
              <a:t># </a:t>
            </a:r>
            <a:r>
              <a:rPr lang="zh-TW" altLang="en-US" dirty="0">
                <a:latin typeface="+mn-ea"/>
              </a:rPr>
              <a:t>圓餅圖</a:t>
            </a:r>
          </a:p>
          <a:p>
            <a:r>
              <a:rPr lang="en-US" altLang="zh-TW" dirty="0">
                <a:latin typeface="+mn-ea"/>
              </a:rPr>
              <a:t>labels = 'A','B','C','D','E'</a:t>
            </a:r>
          </a:p>
          <a:p>
            <a:r>
              <a:rPr lang="en-US" altLang="zh-TW" dirty="0">
                <a:latin typeface="+mn-ea"/>
              </a:rPr>
              <a:t>data = </a:t>
            </a:r>
            <a:r>
              <a:rPr lang="en-US" altLang="zh-TW" dirty="0" err="1">
                <a:latin typeface="+mn-ea"/>
              </a:rPr>
              <a:t>np.random.randint</a:t>
            </a:r>
            <a:r>
              <a:rPr lang="en-US" altLang="zh-TW" dirty="0">
                <a:latin typeface="+mn-ea"/>
              </a:rPr>
              <a:t>(1, 11, 5) # </a:t>
            </a:r>
            <a:r>
              <a:rPr lang="zh-TW" altLang="en-US" dirty="0">
                <a:latin typeface="+mn-ea"/>
              </a:rPr>
              <a:t>生成</a:t>
            </a:r>
          </a:p>
          <a:p>
            <a:r>
              <a:rPr lang="en-US" altLang="zh-TW" dirty="0">
                <a:latin typeface="+mn-ea"/>
              </a:rPr>
              <a:t>x = </a:t>
            </a:r>
            <a:r>
              <a:rPr lang="en-US" altLang="zh-TW" dirty="0" err="1">
                <a:latin typeface="+mn-ea"/>
              </a:rPr>
              <a:t>np.arange</a:t>
            </a:r>
            <a:r>
              <a:rPr lang="en-US" altLang="zh-TW" dirty="0">
                <a:latin typeface="+mn-ea"/>
              </a:rPr>
              <a:t>(</a:t>
            </a:r>
            <a:r>
              <a:rPr lang="en-US" altLang="zh-TW" dirty="0" err="1">
                <a:latin typeface="+mn-ea"/>
              </a:rPr>
              <a:t>len</a:t>
            </a:r>
            <a:r>
              <a:rPr lang="en-US" altLang="zh-TW" dirty="0">
                <a:latin typeface="+mn-ea"/>
              </a:rPr>
              <a:t>(data))</a:t>
            </a:r>
          </a:p>
          <a:p>
            <a:endParaRPr lang="en-US" altLang="zh-TW" dirty="0">
              <a:latin typeface="+mn-ea"/>
            </a:endParaRPr>
          </a:p>
          <a:p>
            <a:r>
              <a:rPr lang="en-US" altLang="zh-TW" dirty="0" err="1">
                <a:latin typeface="+mn-ea"/>
              </a:rPr>
              <a:t>plt.pie</a:t>
            </a:r>
            <a:r>
              <a:rPr lang="en-US" altLang="zh-TW" dirty="0">
                <a:latin typeface="+mn-ea"/>
              </a:rPr>
              <a:t>(</a:t>
            </a:r>
            <a:r>
              <a:rPr lang="en-US" altLang="zh-TW" dirty="0" err="1">
                <a:latin typeface="+mn-ea"/>
              </a:rPr>
              <a:t>data,labels</a:t>
            </a:r>
            <a:r>
              <a:rPr lang="en-US" altLang="zh-TW" dirty="0">
                <a:latin typeface="+mn-ea"/>
              </a:rPr>
              <a:t> = labels)</a:t>
            </a:r>
          </a:p>
          <a:p>
            <a:r>
              <a:rPr lang="en-US" altLang="zh-TW" dirty="0" err="1">
                <a:latin typeface="+mn-ea"/>
              </a:rPr>
              <a:t>plt.show</a:t>
            </a:r>
            <a:r>
              <a:rPr lang="en-US" altLang="zh-TW" dirty="0">
                <a:latin typeface="+mn-ea"/>
              </a:rPr>
              <a:t>()</a:t>
            </a:r>
            <a:endParaRPr lang="zh-TW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81678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3C2144-0DDD-47B5-B778-92F989846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結果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395396A-6764-4D1C-A69D-9955D41208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44824"/>
            <a:ext cx="3701566" cy="3701566"/>
          </a:xfrm>
        </p:spPr>
      </p:pic>
    </p:spTree>
    <p:extLst>
      <p:ext uri="{BB962C8B-B14F-4D97-AF65-F5344CB8AC3E}">
        <p14:creationId xmlns:p14="http://schemas.microsoft.com/office/powerpoint/2010/main" val="218591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125A2E-FF2D-46AB-A13C-0A6299679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9CFE22-6E83-4655-BFDB-72CB1030F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matplotlib.pyplot</a:t>
            </a:r>
            <a:r>
              <a:rPr lang="en-US" altLang="zh-TW" dirty="0"/>
              <a:t> as </a:t>
            </a:r>
            <a:r>
              <a:rPr lang="en-US" altLang="zh-TW" dirty="0" err="1"/>
              <a:t>plt</a:t>
            </a:r>
            <a:endParaRPr lang="en-US" altLang="zh-TW" dirty="0"/>
          </a:p>
          <a:p>
            <a:r>
              <a:rPr lang="en-US" altLang="zh-TW" dirty="0"/>
              <a:t> </a:t>
            </a:r>
          </a:p>
          <a:p>
            <a:r>
              <a:rPr lang="en-US" altLang="zh-TW" dirty="0"/>
              <a:t>x  = [1, 2, 3, 4, 5, 6, 7, 8, 9]</a:t>
            </a:r>
          </a:p>
          <a:p>
            <a:r>
              <a:rPr lang="en-US" altLang="zh-TW" dirty="0"/>
              <a:t>y1 = [1, 3, 5, 3, 1, 3, 5, 3, 1]</a:t>
            </a:r>
          </a:p>
          <a:p>
            <a:r>
              <a:rPr lang="en-US" altLang="zh-TW" dirty="0"/>
              <a:t>y2 = [2, 4, 6, 4, 2, 4, 6, 4, 2]</a:t>
            </a:r>
          </a:p>
          <a:p>
            <a:r>
              <a:rPr lang="en-US" altLang="zh-TW" dirty="0" err="1"/>
              <a:t>plt.plot</a:t>
            </a:r>
            <a:r>
              <a:rPr lang="en-US" altLang="zh-TW" dirty="0"/>
              <a:t>(x, y1, label="line L")</a:t>
            </a:r>
          </a:p>
          <a:p>
            <a:r>
              <a:rPr lang="en-US" altLang="zh-TW" dirty="0" err="1"/>
              <a:t>plt.plot</a:t>
            </a:r>
            <a:r>
              <a:rPr lang="en-US" altLang="zh-TW" dirty="0"/>
              <a:t>(x, y2, label="line H")</a:t>
            </a:r>
          </a:p>
          <a:p>
            <a:r>
              <a:rPr lang="en-US" altLang="zh-TW" dirty="0" err="1"/>
              <a:t>plt.plot</a:t>
            </a:r>
            <a:r>
              <a:rPr lang="en-US" altLang="zh-TW" dirty="0"/>
              <a:t>()</a:t>
            </a:r>
          </a:p>
          <a:p>
            <a:endParaRPr lang="en-US" altLang="zh-TW" dirty="0"/>
          </a:p>
          <a:p>
            <a:r>
              <a:rPr lang="en-US" altLang="zh-TW" dirty="0" err="1"/>
              <a:t>plt.xlabel</a:t>
            </a:r>
            <a:r>
              <a:rPr lang="en-US" altLang="zh-TW" dirty="0"/>
              <a:t>("x axis")</a:t>
            </a:r>
          </a:p>
          <a:p>
            <a:r>
              <a:rPr lang="en-US" altLang="zh-TW" dirty="0" err="1"/>
              <a:t>plt.ylabel</a:t>
            </a:r>
            <a:r>
              <a:rPr lang="en-US" altLang="zh-TW" dirty="0"/>
              <a:t>("y axis")</a:t>
            </a:r>
          </a:p>
          <a:p>
            <a:r>
              <a:rPr lang="en-US" altLang="zh-TW" dirty="0" err="1"/>
              <a:t>plt.title</a:t>
            </a:r>
            <a:r>
              <a:rPr lang="en-US" altLang="zh-TW" dirty="0"/>
              <a:t>("Line Graph Example")</a:t>
            </a:r>
          </a:p>
          <a:p>
            <a:r>
              <a:rPr lang="en-US" altLang="zh-TW" dirty="0" err="1"/>
              <a:t>plt.legend</a:t>
            </a:r>
            <a:r>
              <a:rPr lang="en-US" altLang="zh-TW" dirty="0"/>
              <a:t>()</a:t>
            </a:r>
          </a:p>
          <a:p>
            <a:r>
              <a:rPr lang="en-US" altLang="zh-TW" dirty="0" err="1"/>
              <a:t>plt.show</a:t>
            </a:r>
            <a:r>
              <a:rPr lang="en-US" altLang="zh-TW" dirty="0"/>
              <a:t>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6883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E04692-025E-446C-A7AC-6911209B7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結果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64317B4-35AC-4275-B21A-764961979C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628800"/>
            <a:ext cx="7560840" cy="4608512"/>
          </a:xfrm>
        </p:spPr>
      </p:pic>
    </p:spTree>
    <p:extLst>
      <p:ext uri="{BB962C8B-B14F-4D97-AF65-F5344CB8AC3E}">
        <p14:creationId xmlns:p14="http://schemas.microsoft.com/office/powerpoint/2010/main" val="4069076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44824"/>
            <a:ext cx="8507288" cy="4281339"/>
          </a:xfrm>
        </p:spPr>
        <p:txBody>
          <a:bodyPr>
            <a:noAutofit/>
          </a:bodyPr>
          <a:lstStyle/>
          <a:p>
            <a:r>
              <a:rPr lang="en-US" altLang="zh-TW" sz="2000" dirty="0">
                <a:latin typeface="+mn-ea"/>
              </a:rPr>
              <a:t>import </a:t>
            </a:r>
            <a:r>
              <a:rPr lang="en-US" altLang="zh-TW" sz="2000" dirty="0" err="1">
                <a:latin typeface="+mn-ea"/>
              </a:rPr>
              <a:t>numpy</a:t>
            </a:r>
            <a:r>
              <a:rPr lang="en-US" altLang="zh-TW" sz="2000" dirty="0">
                <a:latin typeface="+mn-ea"/>
              </a:rPr>
              <a:t> as np </a:t>
            </a:r>
          </a:p>
          <a:p>
            <a:r>
              <a:rPr lang="en-US" altLang="zh-TW" sz="2000" dirty="0">
                <a:latin typeface="+mn-ea"/>
              </a:rPr>
              <a:t>from matplotlib import </a:t>
            </a:r>
            <a:r>
              <a:rPr lang="en-US" altLang="zh-TW" sz="2000" dirty="0" err="1">
                <a:latin typeface="+mn-ea"/>
              </a:rPr>
              <a:t>pyplot</a:t>
            </a:r>
            <a:r>
              <a:rPr lang="en-US" altLang="zh-TW" sz="2000" dirty="0">
                <a:latin typeface="+mn-ea"/>
              </a:rPr>
              <a:t> as </a:t>
            </a:r>
            <a:r>
              <a:rPr lang="en-US" altLang="zh-TW" sz="2000" dirty="0" err="1">
                <a:latin typeface="+mn-ea"/>
              </a:rPr>
              <a:t>plt</a:t>
            </a:r>
            <a:r>
              <a:rPr lang="en-US" altLang="zh-TW" sz="2000" dirty="0">
                <a:latin typeface="+mn-ea"/>
              </a:rPr>
              <a:t> </a:t>
            </a:r>
          </a:p>
          <a:p>
            <a:r>
              <a:rPr lang="en-US" altLang="zh-TW" sz="2000" dirty="0">
                <a:latin typeface="+mn-ea"/>
              </a:rPr>
              <a:t> </a:t>
            </a:r>
          </a:p>
          <a:p>
            <a:r>
              <a:rPr lang="en-US" altLang="zh-TW" sz="2000" dirty="0">
                <a:latin typeface="+mn-ea"/>
              </a:rPr>
              <a:t>x = </a:t>
            </a:r>
            <a:r>
              <a:rPr lang="en-US" altLang="zh-TW" sz="2000" dirty="0" err="1">
                <a:latin typeface="+mn-ea"/>
              </a:rPr>
              <a:t>np.arange</a:t>
            </a:r>
            <a:r>
              <a:rPr lang="en-US" altLang="zh-TW" sz="2000" dirty="0">
                <a:latin typeface="+mn-ea"/>
              </a:rPr>
              <a:t>(1,9) </a:t>
            </a:r>
          </a:p>
          <a:p>
            <a:r>
              <a:rPr lang="en-US" altLang="zh-TW" sz="2000" dirty="0">
                <a:latin typeface="+mn-ea"/>
              </a:rPr>
              <a:t>y =  2  * x +  6 </a:t>
            </a:r>
          </a:p>
          <a:p>
            <a:r>
              <a:rPr lang="en-US" altLang="zh-TW" sz="2000" dirty="0" err="1">
                <a:latin typeface="+mn-ea"/>
              </a:rPr>
              <a:t>plt.title</a:t>
            </a:r>
            <a:r>
              <a:rPr lang="en-US" altLang="zh-TW" sz="2000" dirty="0">
                <a:latin typeface="+mn-ea"/>
              </a:rPr>
              <a:t>("Matplotlib demo") </a:t>
            </a:r>
          </a:p>
          <a:p>
            <a:r>
              <a:rPr lang="en-US" altLang="zh-TW" sz="2000" dirty="0" err="1">
                <a:latin typeface="+mn-ea"/>
              </a:rPr>
              <a:t>plt.xlabel</a:t>
            </a:r>
            <a:r>
              <a:rPr lang="en-US" altLang="zh-TW" sz="2000" dirty="0">
                <a:latin typeface="+mn-ea"/>
              </a:rPr>
              <a:t>("x axis caption") </a:t>
            </a:r>
          </a:p>
          <a:p>
            <a:r>
              <a:rPr lang="en-US" altLang="zh-TW" sz="2000" dirty="0" err="1">
                <a:latin typeface="+mn-ea"/>
              </a:rPr>
              <a:t>plt.ylabel</a:t>
            </a:r>
            <a:r>
              <a:rPr lang="en-US" altLang="zh-TW" sz="2000" dirty="0">
                <a:latin typeface="+mn-ea"/>
              </a:rPr>
              <a:t>("y axis caption") </a:t>
            </a:r>
          </a:p>
          <a:p>
            <a:r>
              <a:rPr lang="en-US" altLang="zh-TW" sz="2000" dirty="0" err="1">
                <a:latin typeface="+mn-ea"/>
              </a:rPr>
              <a:t>plt.plot</a:t>
            </a:r>
            <a:r>
              <a:rPr lang="en-US" altLang="zh-TW" sz="2000" dirty="0">
                <a:latin typeface="+mn-ea"/>
              </a:rPr>
              <a:t>(</a:t>
            </a:r>
            <a:r>
              <a:rPr lang="en-US" altLang="zh-TW" sz="2000" dirty="0" err="1">
                <a:latin typeface="+mn-ea"/>
              </a:rPr>
              <a:t>x,y</a:t>
            </a:r>
            <a:r>
              <a:rPr lang="en-US" altLang="zh-TW" sz="2000" dirty="0">
                <a:latin typeface="+mn-ea"/>
              </a:rPr>
              <a:t>) </a:t>
            </a:r>
          </a:p>
          <a:p>
            <a:r>
              <a:rPr lang="en-US" altLang="zh-TW" sz="2000" dirty="0" err="1">
                <a:latin typeface="+mn-ea"/>
              </a:rPr>
              <a:t>plt.show</a:t>
            </a:r>
            <a:r>
              <a:rPr lang="en-US" altLang="zh-TW" sz="2000" dirty="0">
                <a:latin typeface="+mn-ea"/>
              </a:rPr>
              <a:t>()</a:t>
            </a:r>
            <a:endParaRPr lang="zh-TW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23026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A571C-8513-4292-BB54-53AB9BECD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E66A01-352C-4B22-B876-6D9039C12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numpy</a:t>
            </a:r>
            <a:r>
              <a:rPr lang="en-US" altLang="zh-TW" dirty="0"/>
              <a:t> as np</a:t>
            </a:r>
          </a:p>
          <a:p>
            <a:r>
              <a:rPr lang="en-US" altLang="zh-TW" dirty="0"/>
              <a:t>import </a:t>
            </a:r>
            <a:r>
              <a:rPr lang="en-US" altLang="zh-TW" dirty="0" err="1"/>
              <a:t>pylab</a:t>
            </a:r>
            <a:r>
              <a:rPr lang="en-US" altLang="zh-TW" dirty="0"/>
              <a:t> as pl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# </a:t>
            </a:r>
            <a:r>
              <a:rPr lang="zh-TW" altLang="en-US" dirty="0"/>
              <a:t>產生資料</a:t>
            </a:r>
          </a:p>
          <a:p>
            <a:r>
              <a:rPr lang="en-US" altLang="zh-TW" dirty="0"/>
              <a:t>x = </a:t>
            </a:r>
            <a:r>
              <a:rPr lang="en-US" altLang="zh-TW" dirty="0" err="1"/>
              <a:t>np.arange</a:t>
            </a:r>
            <a:r>
              <a:rPr lang="en-US" altLang="zh-TW" dirty="0"/>
              <a:t>(0.0, 2.0*</a:t>
            </a:r>
            <a:r>
              <a:rPr lang="en-US" altLang="zh-TW" dirty="0" err="1"/>
              <a:t>np.pi</a:t>
            </a:r>
            <a:r>
              <a:rPr lang="en-US" altLang="zh-TW" dirty="0"/>
              <a:t>, 0.01)	</a:t>
            </a:r>
          </a:p>
          <a:p>
            <a:r>
              <a:rPr lang="en-US" altLang="zh-TW" dirty="0"/>
              <a:t>y = </a:t>
            </a:r>
            <a:r>
              <a:rPr lang="en-US" altLang="zh-TW" dirty="0" err="1"/>
              <a:t>np.sin</a:t>
            </a:r>
            <a:r>
              <a:rPr lang="en-US" altLang="zh-TW" dirty="0"/>
              <a:t>(x)			</a:t>
            </a:r>
          </a:p>
          <a:p>
            <a:endParaRPr lang="en-US" altLang="zh-TW" dirty="0"/>
          </a:p>
          <a:p>
            <a:r>
              <a:rPr lang="en-US" altLang="zh-TW" dirty="0"/>
              <a:t>#</a:t>
            </a:r>
            <a:r>
              <a:rPr lang="zh-TW" altLang="en-US" dirty="0"/>
              <a:t>畫圖</a:t>
            </a:r>
          </a:p>
          <a:p>
            <a:endParaRPr lang="zh-TW" altLang="en-US" dirty="0"/>
          </a:p>
          <a:p>
            <a:r>
              <a:rPr lang="en-US" altLang="zh-TW" dirty="0" err="1"/>
              <a:t>pl.plot</a:t>
            </a:r>
            <a:r>
              <a:rPr lang="en-US" altLang="zh-TW" dirty="0"/>
              <a:t>(</a:t>
            </a:r>
            <a:r>
              <a:rPr lang="en-US" altLang="zh-TW" dirty="0" err="1"/>
              <a:t>x,y</a:t>
            </a:r>
            <a:r>
              <a:rPr lang="en-US" altLang="zh-TW" dirty="0"/>
              <a:t>)		</a:t>
            </a:r>
          </a:p>
          <a:p>
            <a:r>
              <a:rPr lang="en-US" altLang="zh-TW" dirty="0" err="1"/>
              <a:t>pl.xlabel</a:t>
            </a:r>
            <a:r>
              <a:rPr lang="en-US" altLang="zh-TW" dirty="0"/>
              <a:t>('x')			</a:t>
            </a:r>
          </a:p>
          <a:p>
            <a:r>
              <a:rPr lang="en-US" altLang="zh-TW" dirty="0" err="1"/>
              <a:t>pl.ylabel</a:t>
            </a:r>
            <a:r>
              <a:rPr lang="en-US" altLang="zh-TW" dirty="0"/>
              <a:t>('y')</a:t>
            </a:r>
          </a:p>
          <a:p>
            <a:r>
              <a:rPr lang="en-US" altLang="zh-TW" dirty="0" err="1"/>
              <a:t>pl.title</a:t>
            </a:r>
            <a:r>
              <a:rPr lang="en-US" altLang="zh-TW" dirty="0"/>
              <a:t>('sin')		</a:t>
            </a:r>
          </a:p>
          <a:p>
            <a:r>
              <a:rPr lang="en-US" altLang="zh-TW" dirty="0" err="1"/>
              <a:t>pl.show</a:t>
            </a:r>
            <a:r>
              <a:rPr lang="en-US" altLang="zh-TW" dirty="0"/>
              <a:t>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0921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A26B20-341A-4180-8B08-EB8D02A9B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結果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A021F7B-CF08-463D-94D7-332C9BDB7D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96" y="1628800"/>
            <a:ext cx="7787207" cy="4824535"/>
          </a:xfrm>
        </p:spPr>
      </p:pic>
    </p:spTree>
    <p:extLst>
      <p:ext uri="{BB962C8B-B14F-4D97-AF65-F5344CB8AC3E}">
        <p14:creationId xmlns:p14="http://schemas.microsoft.com/office/powerpoint/2010/main" val="1668943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AE40B0-4338-4276-A167-0371867C3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C4C2FF-3305-41F2-8116-FE13D7B30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TW" dirty="0"/>
              <a:t>#</a:t>
            </a:r>
            <a:r>
              <a:rPr lang="zh-TW" altLang="en-US" dirty="0"/>
              <a:t>設定</a:t>
            </a:r>
            <a:r>
              <a:rPr lang="en-US" altLang="zh-TW" dirty="0"/>
              <a:t>label</a:t>
            </a:r>
            <a:r>
              <a:rPr lang="zh-TW" altLang="en-US" dirty="0"/>
              <a:t>：</a:t>
            </a:r>
          </a:p>
          <a:p>
            <a:r>
              <a:rPr lang="en-US" altLang="zh-TW" dirty="0"/>
              <a:t>labels = 'A','B','C','D','E','F'</a:t>
            </a:r>
          </a:p>
          <a:p>
            <a:endParaRPr lang="en-US" altLang="zh-TW" dirty="0"/>
          </a:p>
          <a:p>
            <a:r>
              <a:rPr lang="en-US" altLang="zh-TW" dirty="0"/>
              <a:t>#</a:t>
            </a:r>
            <a:r>
              <a:rPr lang="zh-TW" altLang="en-US" dirty="0"/>
              <a:t>設定每個區塊的大小：</a:t>
            </a:r>
          </a:p>
          <a:p>
            <a:r>
              <a:rPr lang="en-US" altLang="zh-TW" dirty="0"/>
              <a:t>size = [33,52,12,17,62,48]</a:t>
            </a:r>
          </a:p>
          <a:p>
            <a:endParaRPr lang="en-US" altLang="zh-TW" dirty="0"/>
          </a:p>
          <a:p>
            <a:r>
              <a:rPr lang="en-US" altLang="zh-TW" dirty="0"/>
              <a:t># </a:t>
            </a:r>
            <a:r>
              <a:rPr lang="zh-TW" altLang="en-US" dirty="0"/>
              <a:t>使用</a:t>
            </a:r>
            <a:r>
              <a:rPr lang="en-US" altLang="zh-TW" dirty="0" err="1"/>
              <a:t>plt.pie</a:t>
            </a:r>
            <a:r>
              <a:rPr lang="en-US" altLang="zh-TW" dirty="0"/>
              <a:t>()</a:t>
            </a:r>
            <a:r>
              <a:rPr lang="zh-TW" altLang="en-US" dirty="0"/>
              <a:t>畫圓餅圖</a:t>
            </a:r>
          </a:p>
          <a:p>
            <a:endParaRPr lang="zh-TW" altLang="en-US" dirty="0"/>
          </a:p>
          <a:p>
            <a:r>
              <a:rPr lang="en-US" altLang="zh-TW" dirty="0" err="1"/>
              <a:t>plt.pie</a:t>
            </a:r>
            <a:r>
              <a:rPr lang="en-US" altLang="zh-TW" dirty="0"/>
              <a:t>(size , labels = </a:t>
            </a:r>
            <a:r>
              <a:rPr lang="en-US" altLang="zh-TW" dirty="0" err="1"/>
              <a:t>labels,autopct</a:t>
            </a:r>
            <a:r>
              <a:rPr lang="en-US" altLang="zh-TW" dirty="0"/>
              <a:t>='%1.1f%%')</a:t>
            </a:r>
          </a:p>
          <a:p>
            <a:endParaRPr lang="en-US" altLang="zh-TW" dirty="0"/>
          </a:p>
          <a:p>
            <a:r>
              <a:rPr lang="en-US" altLang="zh-TW" dirty="0"/>
              <a:t># </a:t>
            </a:r>
            <a:r>
              <a:rPr lang="en-US" altLang="zh-TW" dirty="0" err="1"/>
              <a:t>autopct</a:t>
            </a:r>
            <a:r>
              <a:rPr lang="en-US" altLang="zh-TW" dirty="0"/>
              <a:t>='%1.1f%%'</a:t>
            </a:r>
            <a:r>
              <a:rPr lang="zh-TW" altLang="en-US" dirty="0"/>
              <a:t>是用來顯示百分比。</a:t>
            </a:r>
          </a:p>
          <a:p>
            <a:endParaRPr lang="zh-TW" altLang="en-US" dirty="0"/>
          </a:p>
          <a:p>
            <a:r>
              <a:rPr lang="en-US" altLang="zh-TW" dirty="0"/>
              <a:t>#</a:t>
            </a:r>
            <a:r>
              <a:rPr lang="zh-TW" altLang="en-US" dirty="0"/>
              <a:t>為了要讓圓餅圖比例相等加上：</a:t>
            </a:r>
          </a:p>
          <a:p>
            <a:r>
              <a:rPr lang="en-US" altLang="zh-TW" dirty="0" err="1"/>
              <a:t>plt.axis</a:t>
            </a:r>
            <a:r>
              <a:rPr lang="en-US" altLang="zh-TW" dirty="0"/>
              <a:t>('equal')</a:t>
            </a:r>
          </a:p>
          <a:p>
            <a:endParaRPr lang="en-US" altLang="zh-TW" dirty="0"/>
          </a:p>
          <a:p>
            <a:r>
              <a:rPr lang="en-US" altLang="zh-TW" dirty="0"/>
              <a:t># </a:t>
            </a:r>
            <a:r>
              <a:rPr lang="zh-TW" altLang="en-US" dirty="0"/>
              <a:t>最後的顯示</a:t>
            </a:r>
          </a:p>
          <a:p>
            <a:r>
              <a:rPr lang="en-US" altLang="zh-TW" dirty="0" err="1"/>
              <a:t>plt.show</a:t>
            </a:r>
            <a:r>
              <a:rPr lang="en-US" altLang="zh-TW" dirty="0"/>
              <a:t>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6006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48884C-0103-4156-ACAE-EE51381C2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執行結果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1F2E1CF-39F0-4481-83AD-96A6F3561C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844824"/>
            <a:ext cx="5524771" cy="3456384"/>
          </a:xfrm>
        </p:spPr>
      </p:pic>
    </p:spTree>
    <p:extLst>
      <p:ext uri="{BB962C8B-B14F-4D97-AF65-F5344CB8AC3E}">
        <p14:creationId xmlns:p14="http://schemas.microsoft.com/office/powerpoint/2010/main" val="39886810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4FB390-87A0-48C3-8014-EF010DF67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F7443F-AF8E-4C6E-B6A1-C691AD3A4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matplotlib.pyplot</a:t>
            </a:r>
            <a:r>
              <a:rPr lang="en-US" altLang="zh-TW" dirty="0"/>
              <a:t> as </a:t>
            </a:r>
            <a:r>
              <a:rPr lang="en-US" altLang="zh-TW" dirty="0" err="1"/>
              <a:t>plt</a:t>
            </a:r>
            <a:endParaRPr lang="en-US" altLang="zh-TW" dirty="0"/>
          </a:p>
          <a:p>
            <a:r>
              <a:rPr lang="en-US" altLang="zh-TW" dirty="0"/>
              <a:t>from </a:t>
            </a:r>
            <a:r>
              <a:rPr lang="en-US" altLang="zh-TW" dirty="0" err="1"/>
              <a:t>numpy.random</a:t>
            </a:r>
            <a:r>
              <a:rPr lang="en-US" altLang="zh-TW" dirty="0"/>
              <a:t> import </a:t>
            </a:r>
            <a:r>
              <a:rPr lang="en-US" altLang="zh-TW" dirty="0" err="1"/>
              <a:t>normal,rand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x = normal(size=200)</a:t>
            </a:r>
          </a:p>
          <a:p>
            <a:endParaRPr lang="en-US" altLang="zh-TW" dirty="0"/>
          </a:p>
          <a:p>
            <a:r>
              <a:rPr lang="en-US" altLang="zh-TW" dirty="0" err="1"/>
              <a:t>plt.hist</a:t>
            </a:r>
            <a:r>
              <a:rPr lang="en-US" altLang="zh-TW" dirty="0"/>
              <a:t>(</a:t>
            </a:r>
            <a:r>
              <a:rPr lang="en-US" altLang="zh-TW" dirty="0" err="1"/>
              <a:t>x,bins</a:t>
            </a:r>
            <a:r>
              <a:rPr lang="en-US" altLang="zh-TW" dirty="0"/>
              <a:t>=30)</a:t>
            </a:r>
          </a:p>
          <a:p>
            <a:r>
              <a:rPr lang="en-US" altLang="zh-TW" dirty="0" err="1"/>
              <a:t>plt.show</a:t>
            </a:r>
            <a:r>
              <a:rPr lang="en-US" altLang="zh-TW" dirty="0"/>
              <a:t>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87799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22D4E7-EB31-49F3-99A3-51FCF5B20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執行結果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B554FA0-F87F-45B8-8760-81B4655CA9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348880"/>
            <a:ext cx="5398343" cy="3376811"/>
          </a:xfrm>
        </p:spPr>
      </p:pic>
    </p:spTree>
    <p:extLst>
      <p:ext uri="{BB962C8B-B14F-4D97-AF65-F5344CB8AC3E}">
        <p14:creationId xmlns:p14="http://schemas.microsoft.com/office/powerpoint/2010/main" val="36036329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920496-2347-4DD3-A3CA-B2C9F76B1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5F2443-2047-4EB4-B133-D155A84BC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TW" dirty="0"/>
              <a:t>from matplotlib import </a:t>
            </a:r>
            <a:r>
              <a:rPr lang="en-US" altLang="zh-TW" dirty="0" err="1"/>
              <a:t>pyplot</a:t>
            </a:r>
            <a:r>
              <a:rPr lang="en-US" altLang="zh-TW" dirty="0"/>
              <a:t> as </a:t>
            </a:r>
            <a:r>
              <a:rPr lang="en-US" altLang="zh-TW" dirty="0" err="1"/>
              <a:t>plt</a:t>
            </a:r>
            <a:r>
              <a:rPr lang="en-US" altLang="zh-TW" dirty="0"/>
              <a:t> </a:t>
            </a:r>
          </a:p>
          <a:p>
            <a:endParaRPr lang="en-US" altLang="zh-TW" dirty="0"/>
          </a:p>
          <a:p>
            <a:r>
              <a:rPr lang="en-US" altLang="zh-TW" dirty="0"/>
              <a:t>x =  [5,8,10] </a:t>
            </a:r>
          </a:p>
          <a:p>
            <a:r>
              <a:rPr lang="en-US" altLang="zh-TW" dirty="0"/>
              <a:t>y =  [12,16,6] </a:t>
            </a:r>
          </a:p>
          <a:p>
            <a:r>
              <a:rPr lang="en-US" altLang="zh-TW" dirty="0"/>
              <a:t>x2 =  [6,9,11] </a:t>
            </a:r>
          </a:p>
          <a:p>
            <a:r>
              <a:rPr lang="en-US" altLang="zh-TW" dirty="0"/>
              <a:t>y2 =  [6,15,7] </a:t>
            </a:r>
          </a:p>
          <a:p>
            <a:endParaRPr lang="en-US" altLang="zh-TW" dirty="0"/>
          </a:p>
          <a:p>
            <a:r>
              <a:rPr lang="en-US" altLang="zh-TW" dirty="0" err="1"/>
              <a:t>plt.bar</a:t>
            </a:r>
            <a:r>
              <a:rPr lang="en-US" altLang="zh-TW" dirty="0"/>
              <a:t>(x, y, align =  'center') </a:t>
            </a:r>
          </a:p>
          <a:p>
            <a:r>
              <a:rPr lang="en-US" altLang="zh-TW" dirty="0" err="1"/>
              <a:t>plt.bar</a:t>
            </a:r>
            <a:r>
              <a:rPr lang="en-US" altLang="zh-TW" dirty="0"/>
              <a:t>(x2, y2, color =  'g', align =  'center') </a:t>
            </a:r>
          </a:p>
          <a:p>
            <a:endParaRPr lang="en-US" altLang="zh-TW" dirty="0"/>
          </a:p>
          <a:p>
            <a:r>
              <a:rPr lang="en-US" altLang="zh-TW" dirty="0" err="1"/>
              <a:t>plt.title</a:t>
            </a:r>
            <a:r>
              <a:rPr lang="en-US" altLang="zh-TW" dirty="0"/>
              <a:t>('Bar graph') </a:t>
            </a:r>
          </a:p>
          <a:p>
            <a:r>
              <a:rPr lang="en-US" altLang="zh-TW" dirty="0" err="1"/>
              <a:t>plt.ylabel</a:t>
            </a:r>
            <a:r>
              <a:rPr lang="en-US" altLang="zh-TW" dirty="0"/>
              <a:t>('Y axis') </a:t>
            </a:r>
          </a:p>
          <a:p>
            <a:r>
              <a:rPr lang="en-US" altLang="zh-TW" dirty="0" err="1"/>
              <a:t>plt.xlabel</a:t>
            </a:r>
            <a:r>
              <a:rPr lang="en-US" altLang="zh-TW" dirty="0"/>
              <a:t>('X axis') </a:t>
            </a:r>
          </a:p>
          <a:p>
            <a:r>
              <a:rPr lang="en-US" altLang="zh-TW" dirty="0" err="1"/>
              <a:t>plt.show</a:t>
            </a:r>
            <a:r>
              <a:rPr lang="en-US" altLang="zh-TW" dirty="0"/>
              <a:t>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70089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F37ED2-6339-4D61-B230-5CE5FFF89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執行結果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37B93E2-5C0A-427C-B84E-BA2D704BD1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772816"/>
            <a:ext cx="5976664" cy="3672407"/>
          </a:xfrm>
        </p:spPr>
      </p:pic>
    </p:spTree>
    <p:extLst>
      <p:ext uri="{BB962C8B-B14F-4D97-AF65-F5344CB8AC3E}">
        <p14:creationId xmlns:p14="http://schemas.microsoft.com/office/powerpoint/2010/main" val="14280680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99B902-B790-4BCF-B3D7-9FAFADED9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8B6B46-FE2E-413E-A18A-04878676D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TW" dirty="0"/>
              <a:t>%matplotlib inline</a:t>
            </a:r>
          </a:p>
          <a:p>
            <a:r>
              <a:rPr lang="en-US" altLang="zh-TW" dirty="0"/>
              <a:t>import </a:t>
            </a:r>
            <a:r>
              <a:rPr lang="en-US" altLang="zh-TW" dirty="0" err="1"/>
              <a:t>numpy</a:t>
            </a:r>
            <a:r>
              <a:rPr lang="en-US" altLang="zh-TW" dirty="0"/>
              <a:t> as np</a:t>
            </a:r>
          </a:p>
          <a:p>
            <a:r>
              <a:rPr lang="en-US" altLang="zh-TW" dirty="0"/>
              <a:t>from matplotlib import </a:t>
            </a:r>
            <a:r>
              <a:rPr lang="en-US" altLang="zh-TW" dirty="0" err="1"/>
              <a:t>pyplot</a:t>
            </a:r>
            <a:r>
              <a:rPr lang="en-US" altLang="zh-TW" dirty="0"/>
              <a:t> as </a:t>
            </a:r>
            <a:r>
              <a:rPr lang="en-US" altLang="zh-TW" dirty="0" err="1"/>
              <a:t>plt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plt.figure</a:t>
            </a:r>
            <a:r>
              <a:rPr lang="en-US" altLang="zh-TW" dirty="0"/>
              <a:t>(</a:t>
            </a:r>
            <a:r>
              <a:rPr lang="en-US" altLang="zh-TW" dirty="0" err="1"/>
              <a:t>figsize</a:t>
            </a:r>
            <a:r>
              <a:rPr lang="en-US" altLang="zh-TW" dirty="0"/>
              <a:t>=(9,6))</a:t>
            </a:r>
          </a:p>
          <a:p>
            <a:endParaRPr lang="en-US" altLang="zh-TW" dirty="0"/>
          </a:p>
          <a:p>
            <a:r>
              <a:rPr lang="en-US" altLang="zh-TW" dirty="0"/>
              <a:t>n = 8</a:t>
            </a:r>
          </a:p>
          <a:p>
            <a:r>
              <a:rPr lang="en-US" altLang="zh-TW" dirty="0"/>
              <a:t>X = </a:t>
            </a:r>
            <a:r>
              <a:rPr lang="en-US" altLang="zh-TW" dirty="0" err="1"/>
              <a:t>np.arange</a:t>
            </a:r>
            <a:r>
              <a:rPr lang="en-US" altLang="zh-TW" dirty="0"/>
              <a:t>(n)+1 #X</a:t>
            </a:r>
            <a:r>
              <a:rPr lang="zh-TW" altLang="en-US" dirty="0"/>
              <a:t>是</a:t>
            </a:r>
            <a:r>
              <a:rPr lang="en-US" altLang="zh-TW" dirty="0"/>
              <a:t>1,2,3,4,5,6,7,8,</a:t>
            </a:r>
            <a:r>
              <a:rPr lang="zh-TW" altLang="en-US" dirty="0"/>
              <a:t>柱的個數</a:t>
            </a:r>
          </a:p>
          <a:p>
            <a:r>
              <a:rPr lang="en-US" altLang="zh-TW" dirty="0"/>
              <a:t>#uniform</a:t>
            </a:r>
            <a:r>
              <a:rPr lang="zh-TW" altLang="en-US" dirty="0"/>
              <a:t>均勻分佈的亂數，</a:t>
            </a:r>
            <a:r>
              <a:rPr lang="en-US" altLang="zh-TW" dirty="0"/>
              <a:t>normal</a:t>
            </a:r>
            <a:r>
              <a:rPr lang="zh-TW" altLang="en-US" dirty="0"/>
              <a:t>是正態分佈的亂數，</a:t>
            </a:r>
            <a:r>
              <a:rPr lang="en-US" altLang="zh-TW" dirty="0"/>
              <a:t>0.5-1</a:t>
            </a:r>
            <a:r>
              <a:rPr lang="zh-TW" altLang="en-US" dirty="0"/>
              <a:t>均勻分佈的數，一共有</a:t>
            </a:r>
            <a:r>
              <a:rPr lang="en-US" altLang="zh-TW" dirty="0"/>
              <a:t>n</a:t>
            </a:r>
            <a:r>
              <a:rPr lang="zh-TW" altLang="en-US" dirty="0"/>
              <a:t>個</a:t>
            </a:r>
          </a:p>
          <a:p>
            <a:r>
              <a:rPr lang="en-US" altLang="zh-TW" dirty="0"/>
              <a:t>Y1 = </a:t>
            </a:r>
            <a:r>
              <a:rPr lang="en-US" altLang="zh-TW" dirty="0" err="1"/>
              <a:t>np.random.uniform</a:t>
            </a:r>
            <a:r>
              <a:rPr lang="en-US" altLang="zh-TW" dirty="0"/>
              <a:t>(0.5,1.0,n)</a:t>
            </a:r>
          </a:p>
          <a:p>
            <a:r>
              <a:rPr lang="en-US" altLang="zh-TW" dirty="0"/>
              <a:t>Y2 = </a:t>
            </a:r>
            <a:r>
              <a:rPr lang="en-US" altLang="zh-TW" dirty="0" err="1"/>
              <a:t>np.random.uniform</a:t>
            </a:r>
            <a:r>
              <a:rPr lang="en-US" altLang="zh-TW" dirty="0"/>
              <a:t>(0.5,1.0,n)</a:t>
            </a:r>
          </a:p>
          <a:p>
            <a:endParaRPr lang="en-US" altLang="zh-TW" dirty="0"/>
          </a:p>
          <a:p>
            <a:r>
              <a:rPr lang="en-US" altLang="zh-TW" dirty="0" err="1"/>
              <a:t>plt.bar</a:t>
            </a:r>
            <a:r>
              <a:rPr lang="en-US" altLang="zh-TW" dirty="0"/>
              <a:t>(X, Y1, alpha=0.9, width = 0.35, </a:t>
            </a:r>
            <a:r>
              <a:rPr lang="en-US" altLang="zh-TW" dirty="0" err="1"/>
              <a:t>facecolor</a:t>
            </a:r>
            <a:r>
              <a:rPr lang="en-US" altLang="zh-TW" dirty="0"/>
              <a:t> = '</a:t>
            </a:r>
            <a:r>
              <a:rPr lang="en-US" altLang="zh-TW" dirty="0" err="1"/>
              <a:t>lightskyblue</a:t>
            </a:r>
            <a:r>
              <a:rPr lang="en-US" altLang="zh-TW" dirty="0"/>
              <a:t>', </a:t>
            </a:r>
            <a:r>
              <a:rPr lang="en-US" altLang="zh-TW" dirty="0" err="1"/>
              <a:t>edgecolor</a:t>
            </a:r>
            <a:r>
              <a:rPr lang="en-US" altLang="zh-TW" dirty="0"/>
              <a:t> = 'white', label='one', </a:t>
            </a:r>
            <a:r>
              <a:rPr lang="en-US" altLang="zh-TW" dirty="0" err="1"/>
              <a:t>lw</a:t>
            </a:r>
            <a:r>
              <a:rPr lang="en-US" altLang="zh-TW" dirty="0"/>
              <a:t>=1)</a:t>
            </a:r>
          </a:p>
          <a:p>
            <a:r>
              <a:rPr lang="en-US" altLang="zh-TW" dirty="0" err="1"/>
              <a:t>plt.bar</a:t>
            </a:r>
            <a:r>
              <a:rPr lang="en-US" altLang="zh-TW" dirty="0"/>
              <a:t>(X+0.35, Y2, alpha=0.9, width = 0.35, </a:t>
            </a:r>
            <a:r>
              <a:rPr lang="en-US" altLang="zh-TW" dirty="0" err="1"/>
              <a:t>facecolor</a:t>
            </a:r>
            <a:r>
              <a:rPr lang="en-US" altLang="zh-TW" dirty="0"/>
              <a:t> = '</a:t>
            </a:r>
            <a:r>
              <a:rPr lang="en-US" altLang="zh-TW" dirty="0" err="1"/>
              <a:t>yellowgreen</a:t>
            </a:r>
            <a:r>
              <a:rPr lang="en-US" altLang="zh-TW" dirty="0"/>
              <a:t>', </a:t>
            </a:r>
            <a:r>
              <a:rPr lang="en-US" altLang="zh-TW" dirty="0" err="1"/>
              <a:t>edgecolor</a:t>
            </a:r>
            <a:r>
              <a:rPr lang="en-US" altLang="zh-TW" dirty="0"/>
              <a:t> = 'white', label='second', </a:t>
            </a:r>
            <a:r>
              <a:rPr lang="en-US" altLang="zh-TW" dirty="0" err="1"/>
              <a:t>lw</a:t>
            </a:r>
            <a:r>
              <a:rPr lang="en-US" altLang="zh-TW" dirty="0"/>
              <a:t>=1)</a:t>
            </a:r>
          </a:p>
          <a:p>
            <a:r>
              <a:rPr lang="en-US" altLang="zh-TW" dirty="0" err="1"/>
              <a:t>plt.legend</a:t>
            </a:r>
            <a:r>
              <a:rPr lang="en-US" altLang="zh-TW" dirty="0"/>
              <a:t>(loc="upper left") # label</a:t>
            </a:r>
            <a:r>
              <a:rPr lang="zh-TW" altLang="en-US" dirty="0"/>
              <a:t>的位置在左上，沒有這句會找不到</a:t>
            </a:r>
            <a:r>
              <a:rPr lang="en-US" altLang="zh-TW" dirty="0"/>
              <a:t>label</a:t>
            </a:r>
            <a:r>
              <a:rPr lang="zh-TW" altLang="en-US" dirty="0"/>
              <a:t>去哪了</a:t>
            </a:r>
          </a:p>
        </p:txBody>
      </p:sp>
    </p:spTree>
    <p:extLst>
      <p:ext uri="{BB962C8B-B14F-4D97-AF65-F5344CB8AC3E}">
        <p14:creationId xmlns:p14="http://schemas.microsoft.com/office/powerpoint/2010/main" val="37949300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5250F0-12AD-4DFE-BC24-02BB09312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執行結果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1114182-CF23-4869-B9AD-74E65B4244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048669"/>
            <a:ext cx="5791200" cy="3629025"/>
          </a:xfrm>
        </p:spPr>
      </p:pic>
    </p:spTree>
    <p:extLst>
      <p:ext uri="{BB962C8B-B14F-4D97-AF65-F5344CB8AC3E}">
        <p14:creationId xmlns:p14="http://schemas.microsoft.com/office/powerpoint/2010/main" val="4253948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執行結果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11151A6-D674-441C-9E0A-BF81FC7640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20939"/>
            <a:ext cx="8363272" cy="4963689"/>
          </a:xfrm>
        </p:spPr>
      </p:pic>
      <p:sp>
        <p:nvSpPr>
          <p:cNvPr id="3" name="橢圓 2">
            <a:extLst>
              <a:ext uri="{FF2B5EF4-FFF2-40B4-BE49-F238E27FC236}">
                <a16:creationId xmlns:a16="http://schemas.microsoft.com/office/drawing/2014/main" id="{FBA75719-49AE-45B6-AEDF-0EAD9923C788}"/>
              </a:ext>
            </a:extLst>
          </p:cNvPr>
          <p:cNvSpPr/>
          <p:nvPr/>
        </p:nvSpPr>
        <p:spPr>
          <a:xfrm>
            <a:off x="3491880" y="1196752"/>
            <a:ext cx="2797968" cy="9361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780D084-0AB2-4070-A64C-9F5F4D379B6E}"/>
              </a:ext>
            </a:extLst>
          </p:cNvPr>
          <p:cNvSpPr txBox="1"/>
          <p:nvPr/>
        </p:nvSpPr>
        <p:spPr>
          <a:xfrm>
            <a:off x="5690120" y="948475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1" dirty="0" err="1">
                <a:latin typeface="+mn-ea"/>
              </a:rPr>
              <a:t>plt.title</a:t>
            </a:r>
            <a:r>
              <a:rPr lang="en-US" altLang="zh-TW" sz="1800" b="1" dirty="0">
                <a:latin typeface="+mn-ea"/>
              </a:rPr>
              <a:t>("Matplotlib demo") </a:t>
            </a: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29957C00-588A-438A-AAC4-3B5BEEE119E0}"/>
              </a:ext>
            </a:extLst>
          </p:cNvPr>
          <p:cNvSpPr/>
          <p:nvPr/>
        </p:nvSpPr>
        <p:spPr>
          <a:xfrm rot="16200000">
            <a:off x="-550912" y="3539442"/>
            <a:ext cx="2016224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D5E7CB72-B81F-4458-9E33-4CE2100869DE}"/>
              </a:ext>
            </a:extLst>
          </p:cNvPr>
          <p:cNvSpPr/>
          <p:nvPr/>
        </p:nvSpPr>
        <p:spPr>
          <a:xfrm>
            <a:off x="3717896" y="5733256"/>
            <a:ext cx="2016224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DDE3B9A-34B3-4311-A9DE-0B845436C542}"/>
              </a:ext>
            </a:extLst>
          </p:cNvPr>
          <p:cNvSpPr txBox="1"/>
          <p:nvPr/>
        </p:nvSpPr>
        <p:spPr>
          <a:xfrm>
            <a:off x="5734120" y="608400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>
                <a:latin typeface="+mn-ea"/>
              </a:rPr>
              <a:t>plt.xlabel</a:t>
            </a:r>
            <a:r>
              <a:rPr lang="en-US" altLang="zh-TW" b="1" dirty="0">
                <a:latin typeface="+mn-ea"/>
              </a:rPr>
              <a:t>(x axis caption)</a:t>
            </a:r>
            <a:endParaRPr lang="zh-TW" altLang="en-US" b="1" dirty="0">
              <a:latin typeface="+mn-ea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72B9953-B320-4BAC-8889-B8284B5C74E4}"/>
              </a:ext>
            </a:extLst>
          </p:cNvPr>
          <p:cNvSpPr txBox="1"/>
          <p:nvPr/>
        </p:nvSpPr>
        <p:spPr>
          <a:xfrm>
            <a:off x="52046" y="131034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>
                <a:latin typeface="+mn-ea"/>
              </a:rPr>
              <a:t>plt.ylabel</a:t>
            </a:r>
            <a:r>
              <a:rPr lang="en-US" altLang="zh-TW" b="1" dirty="0">
                <a:latin typeface="+mn-ea"/>
              </a:rPr>
              <a:t>(y axis caption)</a:t>
            </a:r>
            <a:endParaRPr lang="zh-TW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85223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84B04C-8503-478C-8BE7-F6E71AB89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C07874-BED9-4DDB-8992-F54D87A71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numpy</a:t>
            </a:r>
            <a:r>
              <a:rPr lang="en-US" altLang="zh-TW" dirty="0"/>
              <a:t> as np</a:t>
            </a:r>
          </a:p>
          <a:p>
            <a:r>
              <a:rPr lang="en-US" altLang="zh-TW" dirty="0"/>
              <a:t>import </a:t>
            </a:r>
            <a:r>
              <a:rPr lang="en-US" altLang="zh-TW" dirty="0" err="1"/>
              <a:t>pylab</a:t>
            </a:r>
            <a:r>
              <a:rPr lang="en-US" altLang="zh-TW" dirty="0"/>
              <a:t> as pl</a:t>
            </a:r>
          </a:p>
          <a:p>
            <a:endParaRPr lang="en-US" altLang="zh-TW" dirty="0"/>
          </a:p>
          <a:p>
            <a:r>
              <a:rPr lang="en-US" altLang="zh-TW" dirty="0"/>
              <a:t># </a:t>
            </a:r>
            <a:r>
              <a:rPr lang="zh-TW" altLang="en-US" dirty="0"/>
              <a:t>產生資料</a:t>
            </a:r>
          </a:p>
          <a:p>
            <a:r>
              <a:rPr lang="en-US" altLang="zh-TW" dirty="0"/>
              <a:t>x = </a:t>
            </a:r>
            <a:r>
              <a:rPr lang="en-US" altLang="zh-TW" dirty="0" err="1"/>
              <a:t>np.arange</a:t>
            </a:r>
            <a:r>
              <a:rPr lang="en-US" altLang="zh-TW" dirty="0"/>
              <a:t>(0, 2.0*</a:t>
            </a:r>
            <a:r>
              <a:rPr lang="en-US" altLang="zh-TW" dirty="0" err="1"/>
              <a:t>np.pi</a:t>
            </a:r>
            <a:r>
              <a:rPr lang="en-US" altLang="zh-TW" dirty="0"/>
              <a:t>, 0.2)</a:t>
            </a:r>
          </a:p>
          <a:p>
            <a:r>
              <a:rPr lang="en-US" altLang="zh-TW" dirty="0"/>
              <a:t>y = </a:t>
            </a:r>
            <a:r>
              <a:rPr lang="en-US" altLang="zh-TW" dirty="0" err="1"/>
              <a:t>np.exp</a:t>
            </a:r>
            <a:r>
              <a:rPr lang="en-US" altLang="zh-TW" dirty="0"/>
              <a:t>(x)*</a:t>
            </a:r>
            <a:r>
              <a:rPr lang="en-US" altLang="zh-TW" dirty="0" err="1"/>
              <a:t>np.cos</a:t>
            </a:r>
            <a:r>
              <a:rPr lang="en-US" altLang="zh-TW" dirty="0"/>
              <a:t>(x)</a:t>
            </a:r>
          </a:p>
          <a:p>
            <a:endParaRPr lang="en-US" altLang="zh-TW" dirty="0"/>
          </a:p>
          <a:p>
            <a:r>
              <a:rPr lang="en-US" altLang="zh-TW" dirty="0"/>
              <a:t>#</a:t>
            </a:r>
            <a:r>
              <a:rPr lang="zh-TW" altLang="en-US" dirty="0"/>
              <a:t>畫圖</a:t>
            </a:r>
          </a:p>
          <a:p>
            <a:r>
              <a:rPr lang="en-US" altLang="zh-TW" dirty="0" err="1"/>
              <a:t>pl.scatter</a:t>
            </a:r>
            <a:r>
              <a:rPr lang="en-US" altLang="zh-TW" dirty="0"/>
              <a:t>(</a:t>
            </a:r>
            <a:r>
              <a:rPr lang="en-US" altLang="zh-TW" dirty="0" err="1"/>
              <a:t>x,y</a:t>
            </a:r>
            <a:r>
              <a:rPr lang="en-US" altLang="zh-TW" dirty="0"/>
              <a:t>)			</a:t>
            </a:r>
          </a:p>
          <a:p>
            <a:r>
              <a:rPr lang="en-US" altLang="zh-TW" dirty="0" err="1"/>
              <a:t>pl.show</a:t>
            </a:r>
            <a:r>
              <a:rPr lang="en-US" altLang="zh-TW" dirty="0"/>
              <a:t>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623095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188A4B-10F6-4B18-BA03-AFC69D861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執行結果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E132C3D-69E4-4943-93CD-C81410469E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060848"/>
            <a:ext cx="5688632" cy="3735052"/>
          </a:xfrm>
        </p:spPr>
      </p:pic>
    </p:spTree>
    <p:extLst>
      <p:ext uri="{BB962C8B-B14F-4D97-AF65-F5344CB8AC3E}">
        <p14:creationId xmlns:p14="http://schemas.microsoft.com/office/powerpoint/2010/main" val="25647025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21ACE5-E6DD-414A-9EC6-192E72AE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7B6AB7-FEA7-44DB-8230-D3674E43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matplotlib.pylab</a:t>
            </a:r>
            <a:r>
              <a:rPr lang="en-US" altLang="zh-TW" dirty="0"/>
              <a:t> as pl</a:t>
            </a:r>
          </a:p>
          <a:p>
            <a:r>
              <a:rPr lang="en-US" altLang="zh-TW" dirty="0"/>
              <a:t>import </a:t>
            </a:r>
            <a:r>
              <a:rPr lang="en-US" altLang="zh-TW" dirty="0" err="1"/>
              <a:t>numpy</a:t>
            </a:r>
            <a:r>
              <a:rPr lang="en-US" altLang="zh-TW" dirty="0"/>
              <a:t> as np</a:t>
            </a:r>
          </a:p>
          <a:p>
            <a:endParaRPr lang="en-US" altLang="zh-TW" dirty="0"/>
          </a:p>
          <a:p>
            <a:r>
              <a:rPr lang="en-US" altLang="zh-TW" dirty="0"/>
              <a:t># </a:t>
            </a:r>
            <a:r>
              <a:rPr lang="zh-TW" altLang="en-US" dirty="0"/>
              <a:t>產生資料</a:t>
            </a:r>
          </a:p>
          <a:p>
            <a:r>
              <a:rPr lang="en-US" altLang="zh-TW" dirty="0"/>
              <a:t>x = </a:t>
            </a:r>
            <a:r>
              <a:rPr lang="en-US" altLang="zh-TW" dirty="0" err="1"/>
              <a:t>np.random.random</a:t>
            </a:r>
            <a:r>
              <a:rPr lang="en-US" altLang="zh-TW" dirty="0"/>
              <a:t>(100)</a:t>
            </a:r>
          </a:p>
          <a:p>
            <a:r>
              <a:rPr lang="en-US" altLang="zh-TW" dirty="0"/>
              <a:t>y = </a:t>
            </a:r>
            <a:r>
              <a:rPr lang="en-US" altLang="zh-TW" dirty="0" err="1"/>
              <a:t>np.random.random</a:t>
            </a:r>
            <a:r>
              <a:rPr lang="en-US" altLang="zh-TW" dirty="0"/>
              <a:t>(100)</a:t>
            </a:r>
          </a:p>
          <a:p>
            <a:endParaRPr lang="en-US" altLang="zh-TW" dirty="0"/>
          </a:p>
          <a:p>
            <a:r>
              <a:rPr lang="en-US" altLang="zh-TW" dirty="0"/>
              <a:t>#</a:t>
            </a:r>
            <a:r>
              <a:rPr lang="zh-TW" altLang="en-US" dirty="0"/>
              <a:t>畫圖</a:t>
            </a:r>
          </a:p>
          <a:p>
            <a:r>
              <a:rPr lang="en-US" altLang="zh-TW" dirty="0"/>
              <a:t>#pl.scatter(x,y,s=x*500,c=u'r',marker=u'*')	</a:t>
            </a:r>
          </a:p>
          <a:p>
            <a:r>
              <a:rPr lang="en-US" altLang="zh-TW" dirty="0" err="1"/>
              <a:t>pl.scatter</a:t>
            </a:r>
            <a:r>
              <a:rPr lang="en-US" altLang="zh-TW" dirty="0"/>
              <a:t>(</a:t>
            </a:r>
            <a:r>
              <a:rPr lang="en-US" altLang="zh-TW" dirty="0" err="1"/>
              <a:t>x,y,s</a:t>
            </a:r>
            <a:r>
              <a:rPr lang="en-US" altLang="zh-TW" dirty="0"/>
              <a:t>=x*500,c=</a:t>
            </a:r>
            <a:r>
              <a:rPr lang="en-US" altLang="zh-TW" dirty="0" err="1"/>
              <a:t>u'b',marker</a:t>
            </a:r>
            <a:r>
              <a:rPr lang="en-US" altLang="zh-TW" dirty="0"/>
              <a:t>=</a:t>
            </a:r>
            <a:r>
              <a:rPr lang="en-US" altLang="zh-TW" dirty="0" err="1"/>
              <a:t>u'p</a:t>
            </a:r>
            <a:r>
              <a:rPr lang="en-US" altLang="zh-TW" dirty="0"/>
              <a:t>')	</a:t>
            </a:r>
          </a:p>
          <a:p>
            <a:r>
              <a:rPr lang="en-US" altLang="zh-TW" dirty="0" err="1"/>
              <a:t>pl.show</a:t>
            </a:r>
            <a:r>
              <a:rPr lang="en-US" altLang="zh-TW" dirty="0"/>
              <a:t>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78211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3D7C43-EBB3-477F-ADB6-9F51C3E58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執行結果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B255BB8-36A7-4488-BFF5-926D048323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132856"/>
            <a:ext cx="5832648" cy="3266132"/>
          </a:xfrm>
        </p:spPr>
      </p:pic>
    </p:spTree>
    <p:extLst>
      <p:ext uri="{BB962C8B-B14F-4D97-AF65-F5344CB8AC3E}">
        <p14:creationId xmlns:p14="http://schemas.microsoft.com/office/powerpoint/2010/main" val="38918075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FE2A78-B34E-4AC9-9BE4-2D3EA9889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93DB99-16BD-42BA-8F72-86C9A11EA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TW" dirty="0" err="1"/>
              <a:t>Taipei_temp</a:t>
            </a:r>
            <a:r>
              <a:rPr lang="en-US" altLang="zh-TW" dirty="0"/>
              <a:t> = [23.2, 23.4, 23.3, 22.7, 23.2, 23.4, 23.5, 23.8, 24, 23.9]</a:t>
            </a:r>
          </a:p>
          <a:p>
            <a:r>
              <a:rPr lang="en-US" altLang="zh-TW" dirty="0" err="1"/>
              <a:t>Taichung_temp</a:t>
            </a:r>
            <a:r>
              <a:rPr lang="en-US" altLang="zh-TW" dirty="0"/>
              <a:t> = [23.5, 23.8, 23.7, 23.5, 23.6, 23.6, 23.8, 24.3, 24.2, 24.2]</a:t>
            </a:r>
          </a:p>
          <a:p>
            <a:r>
              <a:rPr lang="en-US" altLang="zh-TW" dirty="0" err="1"/>
              <a:t>Kaohsiung_temp</a:t>
            </a:r>
            <a:r>
              <a:rPr lang="en-US" altLang="zh-TW" dirty="0"/>
              <a:t> = [25.1, 25.4, 25.4, 24.9, 25.4, 25.5, 25.6, 26.1, 25.9, 26.3]</a:t>
            </a:r>
          </a:p>
          <a:p>
            <a:endParaRPr lang="en-US" altLang="zh-TW" dirty="0"/>
          </a:p>
          <a:p>
            <a:r>
              <a:rPr lang="en-US" altLang="zh-TW" dirty="0"/>
              <a:t>year = range(2008, 2018)</a:t>
            </a:r>
          </a:p>
          <a:p>
            <a:r>
              <a:rPr lang="en-US" altLang="zh-TW" dirty="0" err="1"/>
              <a:t>plt.plot</a:t>
            </a:r>
            <a:r>
              <a:rPr lang="en-US" altLang="zh-TW" dirty="0"/>
              <a:t>(year, </a:t>
            </a:r>
            <a:r>
              <a:rPr lang="en-US" altLang="zh-TW" dirty="0" err="1"/>
              <a:t>Taipei_temp</a:t>
            </a:r>
            <a:r>
              <a:rPr lang="en-US" altLang="zh-TW" dirty="0"/>
              <a:t>, color = 'blue', marker='o', </a:t>
            </a:r>
            <a:r>
              <a:rPr lang="en-US" altLang="zh-TW" dirty="0" err="1"/>
              <a:t>linestyle</a:t>
            </a:r>
            <a:r>
              <a:rPr lang="en-US" altLang="zh-TW" dirty="0"/>
              <a:t> = '--' , label='Taipei')</a:t>
            </a:r>
          </a:p>
          <a:p>
            <a:r>
              <a:rPr lang="en-US" altLang="zh-TW" dirty="0" err="1"/>
              <a:t>plt.plot</a:t>
            </a:r>
            <a:r>
              <a:rPr lang="en-US" altLang="zh-TW" dirty="0"/>
              <a:t>(year, </a:t>
            </a:r>
            <a:r>
              <a:rPr lang="en-US" altLang="zh-TW" dirty="0" err="1"/>
              <a:t>Taichung_temp</a:t>
            </a:r>
            <a:r>
              <a:rPr lang="en-US" altLang="zh-TW" dirty="0"/>
              <a:t>, color = 'orange', marker='o', </a:t>
            </a:r>
            <a:r>
              <a:rPr lang="en-US" altLang="zh-TW" dirty="0" err="1"/>
              <a:t>linestyle</a:t>
            </a:r>
            <a:r>
              <a:rPr lang="en-US" altLang="zh-TW" dirty="0"/>
              <a:t> = '-', label='Taichung')</a:t>
            </a:r>
          </a:p>
          <a:p>
            <a:r>
              <a:rPr lang="en-US" altLang="zh-TW" dirty="0" err="1"/>
              <a:t>plt.plot</a:t>
            </a:r>
            <a:r>
              <a:rPr lang="en-US" altLang="zh-TW" dirty="0"/>
              <a:t>(year, </a:t>
            </a:r>
            <a:r>
              <a:rPr lang="en-US" altLang="zh-TW" dirty="0" err="1"/>
              <a:t>Kaohsiung_temp</a:t>
            </a:r>
            <a:r>
              <a:rPr lang="en-US" altLang="zh-TW" dirty="0"/>
              <a:t>, color = 'green', marker='.', </a:t>
            </a:r>
            <a:r>
              <a:rPr lang="en-US" altLang="zh-TW" dirty="0" err="1"/>
              <a:t>linestyle</a:t>
            </a:r>
            <a:r>
              <a:rPr lang="en-US" altLang="zh-TW" dirty="0"/>
              <a:t> = '-.', label='Kaohsiung')</a:t>
            </a:r>
          </a:p>
          <a:p>
            <a:r>
              <a:rPr lang="en-US" altLang="zh-TW" dirty="0" err="1"/>
              <a:t>plt.legend</a:t>
            </a:r>
            <a:r>
              <a:rPr lang="en-US" altLang="zh-TW" dirty="0"/>
              <a:t>(loc = 'upper left')</a:t>
            </a:r>
          </a:p>
          <a:p>
            <a:r>
              <a:rPr lang="en-US" altLang="zh-TW" dirty="0" err="1"/>
              <a:t>plt.xlabel</a:t>
            </a:r>
            <a:r>
              <a:rPr lang="en-US" altLang="zh-TW" dirty="0"/>
              <a:t>('Year', color = 'red')</a:t>
            </a:r>
          </a:p>
          <a:p>
            <a:r>
              <a:rPr lang="en-US" altLang="zh-TW" dirty="0" err="1"/>
              <a:t>plt.ylabel</a:t>
            </a:r>
            <a:r>
              <a:rPr lang="en-US" altLang="zh-TW" dirty="0"/>
              <a:t>('Temperature', color = 'red')</a:t>
            </a:r>
          </a:p>
          <a:p>
            <a:r>
              <a:rPr lang="en-US" altLang="zh-TW" dirty="0" err="1"/>
              <a:t>plt.title</a:t>
            </a:r>
            <a:r>
              <a:rPr lang="en-US" altLang="zh-TW" dirty="0"/>
              <a:t>('10-year Average </a:t>
            </a:r>
            <a:r>
              <a:rPr lang="en-US" altLang="zh-TW" dirty="0" err="1"/>
              <a:t>Temperature',color</a:t>
            </a:r>
            <a:r>
              <a:rPr lang="en-US" altLang="zh-TW" dirty="0"/>
              <a:t> = 'red')</a:t>
            </a:r>
          </a:p>
          <a:p>
            <a:r>
              <a:rPr lang="en-US" altLang="zh-TW" dirty="0" err="1"/>
              <a:t>plt.xticks</a:t>
            </a:r>
            <a:r>
              <a:rPr lang="en-US" altLang="zh-TW" dirty="0"/>
              <a:t>([2008, 2009, 2010, 2011, 2012, 2013, 2014, 2015, 2016, 2017], [97, 98, 99, 100, 101, 102, 103, 104, 105, 106])</a:t>
            </a:r>
          </a:p>
          <a:p>
            <a:r>
              <a:rPr lang="en-US" altLang="zh-TW" dirty="0" err="1"/>
              <a:t>plt.show</a:t>
            </a:r>
            <a:r>
              <a:rPr lang="en-US" altLang="zh-TW" dirty="0"/>
              <a:t>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186365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BAD06-8A78-4732-BD2B-DC0DFD70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執行結果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38B044E-5488-4FD1-B7E3-FDA132CF72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628800"/>
            <a:ext cx="5413201" cy="4829703"/>
          </a:xfrm>
        </p:spPr>
      </p:pic>
    </p:spTree>
    <p:extLst>
      <p:ext uri="{BB962C8B-B14F-4D97-AF65-F5344CB8AC3E}">
        <p14:creationId xmlns:p14="http://schemas.microsoft.com/office/powerpoint/2010/main" val="23367124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27D2F8-8C94-4017-926D-D33AA9165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E72CBB-5395-4B28-91AF-4746375D5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/>
              <a:t># </a:t>
            </a:r>
            <a:r>
              <a:rPr lang="zh-TW" altLang="en-US" dirty="0"/>
              <a:t>使用子圖表</a:t>
            </a:r>
          </a:p>
          <a:p>
            <a:r>
              <a:rPr lang="en-US" altLang="zh-TW" dirty="0"/>
              <a:t>figure, ax = </a:t>
            </a:r>
            <a:r>
              <a:rPr lang="en-US" altLang="zh-TW" dirty="0" err="1"/>
              <a:t>plt.subplots</a:t>
            </a:r>
            <a:r>
              <a:rPr lang="en-US" altLang="zh-TW" dirty="0"/>
              <a:t>()</a:t>
            </a:r>
          </a:p>
          <a:p>
            <a:r>
              <a:rPr lang="en-US" altLang="zh-TW" dirty="0"/>
              <a:t>plots = </a:t>
            </a:r>
            <a:r>
              <a:rPr lang="en-US" altLang="zh-TW" dirty="0" err="1"/>
              <a:t>ax.plot</a:t>
            </a:r>
            <a:r>
              <a:rPr lang="en-US" altLang="zh-TW" dirty="0"/>
              <a:t>(x, y, label='')</a:t>
            </a:r>
          </a:p>
          <a:p>
            <a:r>
              <a:rPr lang="en-US" altLang="zh-TW" dirty="0" err="1"/>
              <a:t>figure.set_size_inches</a:t>
            </a:r>
            <a:r>
              <a:rPr lang="en-US" altLang="zh-TW" dirty="0"/>
              <a:t>(8, 4)</a:t>
            </a:r>
          </a:p>
          <a:p>
            <a:r>
              <a:rPr lang="en-US" altLang="zh-TW" dirty="0" err="1"/>
              <a:t>ax.legend</a:t>
            </a:r>
            <a:r>
              <a:rPr lang="en-US" altLang="zh-TW" dirty="0"/>
              <a:t>(plots, ('Apple', '</a:t>
            </a:r>
            <a:r>
              <a:rPr lang="en-US" altLang="zh-TW" dirty="0" err="1"/>
              <a:t>Faceook</a:t>
            </a:r>
            <a:r>
              <a:rPr lang="en-US" altLang="zh-TW" dirty="0"/>
              <a:t>', 'Google'), loc='best', </a:t>
            </a:r>
            <a:r>
              <a:rPr lang="en-US" altLang="zh-TW" dirty="0" err="1"/>
              <a:t>framealpha</a:t>
            </a:r>
            <a:r>
              <a:rPr lang="en-US" altLang="zh-TW" dirty="0"/>
              <a:t>=0.25, prop={'size': 'small', 'family': 'monospace'})</a:t>
            </a:r>
          </a:p>
          <a:p>
            <a:r>
              <a:rPr lang="en-US" altLang="zh-TW" dirty="0" err="1"/>
              <a:t>ax.set_title</a:t>
            </a:r>
            <a:r>
              <a:rPr lang="en-US" altLang="zh-TW" dirty="0"/>
              <a:t>('Random trends')</a:t>
            </a:r>
          </a:p>
          <a:p>
            <a:r>
              <a:rPr lang="en-US" altLang="zh-TW" dirty="0" err="1"/>
              <a:t>ax.set_xlabel</a:t>
            </a:r>
            <a:r>
              <a:rPr lang="en-US" altLang="zh-TW" dirty="0"/>
              <a:t>('Date')</a:t>
            </a:r>
          </a:p>
          <a:p>
            <a:r>
              <a:rPr lang="en-US" altLang="zh-TW" dirty="0" err="1"/>
              <a:t>ax.set_ylabel</a:t>
            </a:r>
            <a:r>
              <a:rPr lang="en-US" altLang="zh-TW" dirty="0"/>
              <a:t>('Cum. sum')</a:t>
            </a:r>
          </a:p>
          <a:p>
            <a:r>
              <a:rPr lang="en-US" altLang="zh-TW" dirty="0" err="1"/>
              <a:t>ax.grid</a:t>
            </a:r>
            <a:r>
              <a:rPr lang="en-US" altLang="zh-TW" dirty="0"/>
              <a:t>(True)</a:t>
            </a:r>
          </a:p>
          <a:p>
            <a:endParaRPr lang="en-US" altLang="zh-TW" dirty="0"/>
          </a:p>
          <a:p>
            <a:r>
              <a:rPr lang="en-US" altLang="zh-TW" dirty="0" err="1"/>
              <a:t>figure.text</a:t>
            </a:r>
            <a:r>
              <a:rPr lang="en-US" altLang="zh-TW" dirty="0"/>
              <a:t>(0.995, 0.01, '</a:t>
            </a:r>
            <a:r>
              <a:rPr lang="en-US" altLang="zh-TW" dirty="0" err="1"/>
              <a:t>Acm</a:t>
            </a:r>
            <a:r>
              <a:rPr lang="en-US" altLang="zh-TW" dirty="0"/>
              <a:t>', ha='right', </a:t>
            </a:r>
            <a:r>
              <a:rPr lang="en-US" altLang="zh-TW" dirty="0" err="1"/>
              <a:t>va</a:t>
            </a:r>
            <a:r>
              <a:rPr lang="en-US" altLang="zh-TW" dirty="0"/>
              <a:t>='bottom')</a:t>
            </a:r>
          </a:p>
          <a:p>
            <a:r>
              <a:rPr lang="en-US" altLang="zh-TW" dirty="0" err="1"/>
              <a:t>figure.tight_layout</a:t>
            </a:r>
            <a:r>
              <a:rPr lang="en-US" altLang="zh-TW" dirty="0"/>
              <a:t>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7045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A2D57B-F170-4124-8D58-85BA530B9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執行結果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6E9E489-385E-4A07-A938-6F022C485C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49" y="1844824"/>
            <a:ext cx="7110902" cy="3788097"/>
          </a:xfrm>
        </p:spPr>
      </p:pic>
    </p:spTree>
    <p:extLst>
      <p:ext uri="{BB962C8B-B14F-4D97-AF65-F5344CB8AC3E}">
        <p14:creationId xmlns:p14="http://schemas.microsoft.com/office/powerpoint/2010/main" val="9540962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623E95-5197-4C7E-9826-4A97D8B53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BB8C4B-8730-4D5E-B7CA-F5D4D14F0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# </a:t>
            </a:r>
            <a:r>
              <a:rPr lang="zh-TW" altLang="en-US" dirty="0"/>
              <a:t>線圖</a:t>
            </a:r>
          </a:p>
          <a:p>
            <a:r>
              <a:rPr lang="en-US" altLang="zh-TW" dirty="0"/>
              <a:t>age = [4, 4, 17, 17, 18]</a:t>
            </a:r>
          </a:p>
          <a:p>
            <a:r>
              <a:rPr lang="en-US" altLang="zh-TW" dirty="0"/>
              <a:t>points = [2, 20, 22, 24, 20]</a:t>
            </a:r>
          </a:p>
          <a:p>
            <a:endParaRPr lang="en-US" altLang="zh-TW" dirty="0"/>
          </a:p>
          <a:p>
            <a:r>
              <a:rPr lang="en-US" altLang="zh-TW" dirty="0" err="1"/>
              <a:t>plt.plot</a:t>
            </a:r>
            <a:r>
              <a:rPr lang="en-US" altLang="zh-TW" dirty="0"/>
              <a:t>(age, points)</a:t>
            </a:r>
          </a:p>
          <a:p>
            <a:r>
              <a:rPr lang="en-US" altLang="zh-TW" dirty="0" err="1"/>
              <a:t>plt.show</a:t>
            </a:r>
            <a:r>
              <a:rPr lang="en-US" altLang="zh-TW" dirty="0"/>
              <a:t>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0028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A6AD23-A563-414B-BEF9-1D5E1EC53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執行結果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8FC3A21-1198-459C-89D4-0B0C46948D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700808"/>
            <a:ext cx="6947284" cy="4176464"/>
          </a:xfrm>
        </p:spPr>
      </p:pic>
    </p:spTree>
    <p:extLst>
      <p:ext uri="{BB962C8B-B14F-4D97-AF65-F5344CB8AC3E}">
        <p14:creationId xmlns:p14="http://schemas.microsoft.com/office/powerpoint/2010/main" val="1910885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6185EF-E0C7-4119-8ABE-CE6B02EB5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C3E851-1ED5-4C13-BA08-E3CD7A764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>
                <a:latin typeface="+mn-ea"/>
                <a:cs typeface="Arial" panose="020B0604020202020204" pitchFamily="34" charset="0"/>
              </a:rPr>
              <a:t>import </a:t>
            </a:r>
            <a:r>
              <a:rPr lang="en-US" altLang="zh-TW" dirty="0" err="1">
                <a:latin typeface="+mn-ea"/>
                <a:cs typeface="Arial" panose="020B0604020202020204" pitchFamily="34" charset="0"/>
              </a:rPr>
              <a:t>numpy</a:t>
            </a:r>
            <a:r>
              <a:rPr lang="en-US" altLang="zh-TW" dirty="0">
                <a:latin typeface="+mn-ea"/>
                <a:cs typeface="Arial" panose="020B0604020202020204" pitchFamily="34" charset="0"/>
              </a:rPr>
              <a:t> as np </a:t>
            </a:r>
          </a:p>
          <a:p>
            <a:r>
              <a:rPr lang="en-US" altLang="zh-TW" dirty="0">
                <a:latin typeface="+mn-ea"/>
                <a:cs typeface="Arial" panose="020B0604020202020204" pitchFamily="34" charset="0"/>
              </a:rPr>
              <a:t>from matplotlib import </a:t>
            </a:r>
            <a:r>
              <a:rPr lang="en-US" altLang="zh-TW" dirty="0" err="1">
                <a:latin typeface="+mn-ea"/>
                <a:cs typeface="Arial" panose="020B0604020202020204" pitchFamily="34" charset="0"/>
              </a:rPr>
              <a:t>pyplot</a:t>
            </a:r>
            <a:r>
              <a:rPr lang="en-US" altLang="zh-TW" dirty="0">
                <a:latin typeface="+mn-ea"/>
                <a:cs typeface="Arial" panose="020B0604020202020204" pitchFamily="34" charset="0"/>
              </a:rPr>
              <a:t> as </a:t>
            </a:r>
            <a:r>
              <a:rPr lang="en-US" altLang="zh-TW" dirty="0" err="1">
                <a:latin typeface="+mn-ea"/>
                <a:cs typeface="Arial" panose="020B0604020202020204" pitchFamily="34" charset="0"/>
              </a:rPr>
              <a:t>plt</a:t>
            </a:r>
            <a:r>
              <a:rPr lang="en-US" altLang="zh-TW" dirty="0">
                <a:latin typeface="+mn-ea"/>
                <a:cs typeface="Arial" panose="020B0604020202020204" pitchFamily="34" charset="0"/>
              </a:rPr>
              <a:t> </a:t>
            </a:r>
          </a:p>
          <a:p>
            <a:r>
              <a:rPr lang="en-US" altLang="zh-TW" dirty="0">
                <a:latin typeface="+mn-ea"/>
                <a:cs typeface="Arial" panose="020B0604020202020204" pitchFamily="34" charset="0"/>
              </a:rPr>
              <a:t> </a:t>
            </a:r>
          </a:p>
          <a:p>
            <a:r>
              <a:rPr lang="en-US" altLang="zh-TW" dirty="0">
                <a:latin typeface="+mn-ea"/>
                <a:cs typeface="Arial" panose="020B0604020202020204" pitchFamily="34" charset="0"/>
              </a:rPr>
              <a:t>x = </a:t>
            </a:r>
            <a:r>
              <a:rPr lang="en-US" altLang="zh-TW" dirty="0" err="1">
                <a:latin typeface="+mn-ea"/>
                <a:cs typeface="Arial" panose="020B0604020202020204" pitchFamily="34" charset="0"/>
              </a:rPr>
              <a:t>np.arange</a:t>
            </a:r>
            <a:r>
              <a:rPr lang="en-US" altLang="zh-TW" dirty="0">
                <a:latin typeface="+mn-ea"/>
                <a:cs typeface="Arial" panose="020B0604020202020204" pitchFamily="34" charset="0"/>
              </a:rPr>
              <a:t>(1,11) </a:t>
            </a:r>
          </a:p>
          <a:p>
            <a:r>
              <a:rPr lang="en-US" altLang="zh-TW" dirty="0">
                <a:latin typeface="+mn-ea"/>
                <a:cs typeface="Arial" panose="020B0604020202020204" pitchFamily="34" charset="0"/>
              </a:rPr>
              <a:t>y =  2  * x +  5 </a:t>
            </a:r>
          </a:p>
          <a:p>
            <a:r>
              <a:rPr lang="en-US" altLang="zh-TW" dirty="0" err="1">
                <a:latin typeface="+mn-ea"/>
                <a:cs typeface="Arial" panose="020B0604020202020204" pitchFamily="34" charset="0"/>
              </a:rPr>
              <a:t>plt.title</a:t>
            </a:r>
            <a:r>
              <a:rPr lang="en-US" altLang="zh-TW" dirty="0">
                <a:latin typeface="+mn-ea"/>
                <a:cs typeface="Arial" panose="020B0604020202020204" pitchFamily="34" charset="0"/>
              </a:rPr>
              <a:t>("Matplotlib demo") </a:t>
            </a:r>
          </a:p>
          <a:p>
            <a:r>
              <a:rPr lang="en-US" altLang="zh-TW" dirty="0" err="1">
                <a:latin typeface="+mn-ea"/>
                <a:cs typeface="Arial" panose="020B0604020202020204" pitchFamily="34" charset="0"/>
              </a:rPr>
              <a:t>plt.xlabel</a:t>
            </a:r>
            <a:r>
              <a:rPr lang="en-US" altLang="zh-TW" dirty="0">
                <a:latin typeface="+mn-ea"/>
                <a:cs typeface="Arial" panose="020B0604020202020204" pitchFamily="34" charset="0"/>
              </a:rPr>
              <a:t>("x axis caption") </a:t>
            </a:r>
          </a:p>
          <a:p>
            <a:r>
              <a:rPr lang="en-US" altLang="zh-TW" dirty="0" err="1">
                <a:latin typeface="+mn-ea"/>
                <a:cs typeface="Arial" panose="020B0604020202020204" pitchFamily="34" charset="0"/>
              </a:rPr>
              <a:t>plt.ylabel</a:t>
            </a:r>
            <a:r>
              <a:rPr lang="en-US" altLang="zh-TW" dirty="0">
                <a:latin typeface="+mn-ea"/>
                <a:cs typeface="Arial" panose="020B0604020202020204" pitchFamily="34" charset="0"/>
              </a:rPr>
              <a:t>("y axis caption") </a:t>
            </a:r>
          </a:p>
          <a:p>
            <a:r>
              <a:rPr lang="en-US" altLang="zh-TW" dirty="0" err="1">
                <a:latin typeface="+mn-ea"/>
                <a:cs typeface="Arial" panose="020B0604020202020204" pitchFamily="34" charset="0"/>
              </a:rPr>
              <a:t>plt.plot</a:t>
            </a:r>
            <a:r>
              <a:rPr lang="en-US" altLang="zh-TW" dirty="0">
                <a:latin typeface="+mn-ea"/>
                <a:cs typeface="Arial" panose="020B0604020202020204" pitchFamily="34" charset="0"/>
              </a:rPr>
              <a:t>(x,y,"</a:t>
            </a:r>
            <a:r>
              <a:rPr lang="en-US" altLang="zh-TW" dirty="0" err="1">
                <a:latin typeface="+mn-ea"/>
                <a:cs typeface="Arial" panose="020B0604020202020204" pitchFamily="34" charset="0"/>
              </a:rPr>
              <a:t>ob</a:t>
            </a:r>
            <a:r>
              <a:rPr lang="en-US" altLang="zh-TW" dirty="0">
                <a:latin typeface="+mn-ea"/>
                <a:cs typeface="Arial" panose="020B0604020202020204" pitchFamily="34" charset="0"/>
              </a:rPr>
              <a:t>") </a:t>
            </a:r>
          </a:p>
          <a:p>
            <a:r>
              <a:rPr lang="en-US" altLang="zh-TW" dirty="0" err="1">
                <a:latin typeface="+mn-ea"/>
                <a:cs typeface="Arial" panose="020B0604020202020204" pitchFamily="34" charset="0"/>
              </a:rPr>
              <a:t>plt.show</a:t>
            </a:r>
            <a:r>
              <a:rPr lang="en-US" altLang="zh-TW" dirty="0">
                <a:latin typeface="+mn-ea"/>
                <a:cs typeface="Arial" panose="020B0604020202020204" pitchFamily="34" charset="0"/>
              </a:rPr>
              <a:t>()</a:t>
            </a:r>
            <a:endParaRPr lang="zh-TW" altLang="en-US" dirty="0">
              <a:latin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2761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F67DC2-EB16-48CC-AF4A-E80364ED5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參考網站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6BE915-B459-46AC-A7D8-BA0EE3584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>
                <a:hlinkClick r:id="rId2"/>
              </a:rPr>
              <a:t>https://blog.techbridge.cc/2018/05/11/python-data-science-and-machine-learning-matplotlib-tutorial/</a:t>
            </a:r>
            <a:endParaRPr lang="en-US" altLang="zh-TW" sz="2000" dirty="0"/>
          </a:p>
          <a:p>
            <a:pPr marL="0" indent="0">
              <a:buNone/>
            </a:pPr>
            <a:endParaRPr lang="en-US" altLang="zh-TW" sz="2000" dirty="0"/>
          </a:p>
          <a:p>
            <a:r>
              <a:rPr lang="en-US" altLang="zh-TW" sz="2000" dirty="0">
                <a:hlinkClick r:id="rId3"/>
              </a:rPr>
              <a:t>https://medium.com/python4u/hello-matplotlib-8ffe04355ebf</a:t>
            </a:r>
            <a:endParaRPr lang="en-US" altLang="zh-TW" sz="2000" dirty="0"/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8928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81901B-C7AA-4ED6-B905-4C16049AB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執行結果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3AB07DF-8F61-4AD2-A55B-A74ED613A9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68" y="1613274"/>
            <a:ext cx="7787207" cy="4370115"/>
          </a:xfr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663FEAEC-FBA6-43C2-B5F1-B7809F9D5F46}"/>
              </a:ext>
            </a:extLst>
          </p:cNvPr>
          <p:cNvSpPr txBox="1"/>
          <p:nvPr/>
        </p:nvSpPr>
        <p:spPr>
          <a:xfrm>
            <a:off x="2987824" y="305966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>
                <a:latin typeface="+mn-ea"/>
                <a:cs typeface="Arial" panose="020B0604020202020204" pitchFamily="34" charset="0"/>
              </a:rPr>
              <a:t>plt.plot</a:t>
            </a:r>
            <a:r>
              <a:rPr lang="en-US" altLang="zh-TW" b="1" dirty="0">
                <a:latin typeface="+mn-ea"/>
                <a:cs typeface="Arial" panose="020B0604020202020204" pitchFamily="34" charset="0"/>
              </a:rPr>
              <a:t>(x,y,"</a:t>
            </a:r>
            <a:r>
              <a:rPr lang="en-US" altLang="zh-TW" b="1" dirty="0" err="1">
                <a:latin typeface="+mn-ea"/>
                <a:cs typeface="Arial" panose="020B0604020202020204" pitchFamily="34" charset="0"/>
              </a:rPr>
              <a:t>ob</a:t>
            </a:r>
            <a:r>
              <a:rPr lang="en-US" altLang="zh-TW" b="1" dirty="0">
                <a:latin typeface="+mn-ea"/>
                <a:cs typeface="Arial" panose="020B0604020202020204" pitchFamily="34" charset="0"/>
              </a:rPr>
              <a:t>") </a:t>
            </a:r>
          </a:p>
        </p:txBody>
      </p:sp>
    </p:spTree>
    <p:extLst>
      <p:ext uri="{BB962C8B-B14F-4D97-AF65-F5344CB8AC3E}">
        <p14:creationId xmlns:p14="http://schemas.microsoft.com/office/powerpoint/2010/main" val="1147298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AC1230-1392-41E7-BED8-C8DFDE3C4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1E2CBE-C76D-4E05-9D8E-DD690E2AF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000" dirty="0"/>
              <a:t># </a:t>
            </a:r>
            <a:r>
              <a:rPr lang="zh-TW" altLang="en-US" sz="2000" dirty="0"/>
              <a:t>引入模組</a:t>
            </a:r>
          </a:p>
          <a:p>
            <a:r>
              <a:rPr lang="en-US" altLang="zh-TW" sz="2000" dirty="0"/>
              <a:t>import </a:t>
            </a:r>
            <a:r>
              <a:rPr lang="en-US" altLang="zh-TW" sz="2000" dirty="0" err="1"/>
              <a:t>numpy</a:t>
            </a:r>
            <a:r>
              <a:rPr lang="en-US" altLang="zh-TW" sz="2000" dirty="0"/>
              <a:t> as np</a:t>
            </a:r>
          </a:p>
          <a:p>
            <a:r>
              <a:rPr lang="en-US" altLang="zh-TW" sz="2000" dirty="0"/>
              <a:t>import pandas as pd</a:t>
            </a:r>
          </a:p>
          <a:p>
            <a:r>
              <a:rPr lang="en-US" altLang="zh-TW" sz="2000" dirty="0"/>
              <a:t>import </a:t>
            </a:r>
            <a:r>
              <a:rPr lang="en-US" altLang="zh-TW" sz="2000" dirty="0" err="1"/>
              <a:t>matplotlib.pyplot</a:t>
            </a:r>
            <a:r>
              <a:rPr lang="en-US" altLang="zh-TW" sz="2000" dirty="0"/>
              <a:t> as </a:t>
            </a:r>
            <a:r>
              <a:rPr lang="en-US" altLang="zh-TW" sz="2000" dirty="0" err="1"/>
              <a:t>plt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/>
              <a:t>x = </a:t>
            </a:r>
            <a:r>
              <a:rPr lang="en-US" altLang="zh-TW" sz="2000" dirty="0" err="1"/>
              <a:t>pd.period_range</a:t>
            </a:r>
            <a:r>
              <a:rPr lang="en-US" altLang="zh-TW" sz="2000" dirty="0"/>
              <a:t>(</a:t>
            </a:r>
            <a:r>
              <a:rPr lang="en-US" altLang="zh-TW" sz="2000" dirty="0" err="1"/>
              <a:t>pd.datetime.now</a:t>
            </a:r>
            <a:r>
              <a:rPr lang="en-US" altLang="zh-TW" sz="2000" dirty="0"/>
              <a:t>(), periods=200, </a:t>
            </a:r>
            <a:r>
              <a:rPr lang="en-US" altLang="zh-TW" sz="2000" dirty="0" err="1"/>
              <a:t>freq</a:t>
            </a:r>
            <a:r>
              <a:rPr lang="en-US" altLang="zh-TW" sz="2000" dirty="0"/>
              <a:t>='d')</a:t>
            </a:r>
          </a:p>
          <a:p>
            <a:r>
              <a:rPr lang="en-US" altLang="zh-TW" sz="2000" dirty="0"/>
              <a:t>x = </a:t>
            </a:r>
            <a:r>
              <a:rPr lang="en-US" altLang="zh-TW" sz="2000" dirty="0" err="1"/>
              <a:t>x.to_timestamp</a:t>
            </a:r>
            <a:r>
              <a:rPr lang="en-US" altLang="zh-TW" sz="2000" dirty="0"/>
              <a:t>().</a:t>
            </a:r>
            <a:r>
              <a:rPr lang="en-US" altLang="zh-TW" sz="2000" dirty="0" err="1"/>
              <a:t>to_pydatetime</a:t>
            </a:r>
            <a:r>
              <a:rPr lang="en-US" altLang="zh-TW" sz="2000" dirty="0"/>
              <a:t>()</a:t>
            </a:r>
          </a:p>
          <a:p>
            <a:r>
              <a:rPr lang="en-US" altLang="zh-TW" sz="2000" dirty="0"/>
              <a:t># </a:t>
            </a:r>
            <a:r>
              <a:rPr lang="zh-TW" altLang="en-US" sz="2000" dirty="0"/>
              <a:t>產生三組，每組 </a:t>
            </a:r>
            <a:r>
              <a:rPr lang="en-US" altLang="zh-TW" sz="2000" dirty="0"/>
              <a:t>200 </a:t>
            </a:r>
            <a:r>
              <a:rPr lang="zh-TW" altLang="en-US" sz="2000" dirty="0"/>
              <a:t>個隨機常態分布元素</a:t>
            </a:r>
          </a:p>
          <a:p>
            <a:r>
              <a:rPr lang="en-US" altLang="zh-TW" sz="2000" dirty="0"/>
              <a:t>y = </a:t>
            </a:r>
            <a:r>
              <a:rPr lang="en-US" altLang="zh-TW" sz="2000" dirty="0" err="1"/>
              <a:t>np.random.randn</a:t>
            </a:r>
            <a:r>
              <a:rPr lang="en-US" altLang="zh-TW" sz="2000" dirty="0"/>
              <a:t>(200, 3).</a:t>
            </a:r>
            <a:r>
              <a:rPr lang="en-US" altLang="zh-TW" sz="2000" dirty="0" err="1"/>
              <a:t>cumsum</a:t>
            </a:r>
            <a:r>
              <a:rPr lang="en-US" altLang="zh-TW" sz="2000" dirty="0"/>
              <a:t>(0)</a:t>
            </a:r>
            <a:endParaRPr lang="en-US" altLang="zh-TW" sz="2000" b="1" dirty="0"/>
          </a:p>
          <a:p>
            <a:r>
              <a:rPr lang="en-US" altLang="zh-TW" sz="2000" dirty="0" err="1"/>
              <a:t>plt.plot</a:t>
            </a:r>
            <a:r>
              <a:rPr lang="en-US" altLang="zh-TW" sz="2000" dirty="0"/>
              <a:t>(x, y)</a:t>
            </a:r>
          </a:p>
          <a:p>
            <a:r>
              <a:rPr lang="en-US" altLang="zh-TW" sz="2000" dirty="0" err="1"/>
              <a:t>plt.show</a:t>
            </a:r>
            <a:r>
              <a:rPr lang="en-US" altLang="zh-TW" sz="2000" dirty="0"/>
              <a:t>()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44041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5E1F59-4F93-4628-8BB1-99BF6428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執行結果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CB1D9E3-0EE5-4184-B2F4-C8098FB4D8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556792"/>
            <a:ext cx="8435280" cy="4968552"/>
          </a:xfrm>
        </p:spPr>
      </p:pic>
    </p:spTree>
    <p:extLst>
      <p:ext uri="{BB962C8B-B14F-4D97-AF65-F5344CB8AC3E}">
        <p14:creationId xmlns:p14="http://schemas.microsoft.com/office/powerpoint/2010/main" val="665480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94E6D9-9B6C-4958-8E92-CA396DE6E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051523-518F-41DB-AF2A-04682FA1E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# </a:t>
            </a:r>
            <a:r>
              <a:rPr lang="zh-TW" altLang="en-US" sz="2400" dirty="0"/>
              <a:t>設定標籤</a:t>
            </a:r>
          </a:p>
          <a:p>
            <a:r>
              <a:rPr lang="en-US" altLang="zh-TW" sz="2400" dirty="0"/>
              <a:t>plots = </a:t>
            </a:r>
            <a:r>
              <a:rPr lang="en-US" altLang="zh-TW" sz="2400" dirty="0" err="1"/>
              <a:t>plt.plot</a:t>
            </a:r>
            <a:r>
              <a:rPr lang="en-US" altLang="zh-TW" sz="2400" dirty="0"/>
              <a:t>(x, y)</a:t>
            </a:r>
          </a:p>
          <a:p>
            <a:r>
              <a:rPr lang="en-US" altLang="zh-TW" sz="2400" dirty="0" err="1"/>
              <a:t>plt.legend</a:t>
            </a:r>
            <a:r>
              <a:rPr lang="en-US" altLang="zh-TW" sz="2400" dirty="0"/>
              <a:t>(plots, ('Apple', 'Facebook', 'Google'), loc='best', </a:t>
            </a:r>
            <a:r>
              <a:rPr lang="en-US" altLang="zh-TW" sz="2400" dirty="0" err="1"/>
              <a:t>framealpha</a:t>
            </a:r>
            <a:r>
              <a:rPr lang="en-US" altLang="zh-TW" sz="2400" dirty="0"/>
              <a:t>=0.5, prop={'size': 'large', 'family': 'monospace'})</a:t>
            </a:r>
          </a:p>
          <a:p>
            <a:r>
              <a:rPr lang="en-US" altLang="zh-TW" sz="2400" dirty="0" err="1"/>
              <a:t>plt.show</a:t>
            </a:r>
            <a:r>
              <a:rPr lang="en-US" altLang="zh-TW" sz="2400" dirty="0"/>
              <a:t>()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29893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F37D79-DE2B-44F4-A2C7-BEACD31B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8BB7E55-28C5-4033-9FBD-8ADE5C5908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28800"/>
            <a:ext cx="8075240" cy="4752528"/>
          </a:xfrm>
        </p:spPr>
      </p:pic>
    </p:spTree>
    <p:extLst>
      <p:ext uri="{BB962C8B-B14F-4D97-AF65-F5344CB8AC3E}">
        <p14:creationId xmlns:p14="http://schemas.microsoft.com/office/powerpoint/2010/main" val="3186103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530</TotalTime>
  <Words>1840</Words>
  <Application>Microsoft Office PowerPoint</Application>
  <PresentationFormat>如螢幕大小 (4:3)</PresentationFormat>
  <Paragraphs>247</Paragraphs>
  <Slides>40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40</vt:i4>
      </vt:variant>
    </vt:vector>
  </HeadingPairs>
  <TitlesOfParts>
    <vt:vector size="44" baseType="lpstr">
      <vt:lpstr>新細明體</vt:lpstr>
      <vt:lpstr>Arial</vt:lpstr>
      <vt:lpstr>Calibri</vt:lpstr>
      <vt:lpstr>Office 佈景主題</vt:lpstr>
      <vt:lpstr>Data Visualization 資料視覺化技術 </vt:lpstr>
      <vt:lpstr>程式碼</vt:lpstr>
      <vt:lpstr>執行結果</vt:lpstr>
      <vt:lpstr>程式碼</vt:lpstr>
      <vt:lpstr>執行結果</vt:lpstr>
      <vt:lpstr>程式碼</vt:lpstr>
      <vt:lpstr>執行結果</vt:lpstr>
      <vt:lpstr>程式碼</vt:lpstr>
      <vt:lpstr>PowerPoint 簡報</vt:lpstr>
      <vt:lpstr>程式碼</vt:lpstr>
      <vt:lpstr>結果</vt:lpstr>
      <vt:lpstr>程式碼</vt:lpstr>
      <vt:lpstr>結果</vt:lpstr>
      <vt:lpstr>程式碼</vt:lpstr>
      <vt:lpstr>結果</vt:lpstr>
      <vt:lpstr>程式碼</vt:lpstr>
      <vt:lpstr>結果</vt:lpstr>
      <vt:lpstr>程式碼</vt:lpstr>
      <vt:lpstr>結果</vt:lpstr>
      <vt:lpstr>程式碼</vt:lpstr>
      <vt:lpstr>結果</vt:lpstr>
      <vt:lpstr>程式碼</vt:lpstr>
      <vt:lpstr>執行結果</vt:lpstr>
      <vt:lpstr>程式碼</vt:lpstr>
      <vt:lpstr>執行結果</vt:lpstr>
      <vt:lpstr>程式碼</vt:lpstr>
      <vt:lpstr>執行結果</vt:lpstr>
      <vt:lpstr>程式碼</vt:lpstr>
      <vt:lpstr>執行結果</vt:lpstr>
      <vt:lpstr>程式碼</vt:lpstr>
      <vt:lpstr>執行結果</vt:lpstr>
      <vt:lpstr>程式碼</vt:lpstr>
      <vt:lpstr>執行結果</vt:lpstr>
      <vt:lpstr>程式碼</vt:lpstr>
      <vt:lpstr>執行結果</vt:lpstr>
      <vt:lpstr>程式碼</vt:lpstr>
      <vt:lpstr>執行結果</vt:lpstr>
      <vt:lpstr>程式碼</vt:lpstr>
      <vt:lpstr>執行結果</vt:lpstr>
      <vt:lpstr>參考網站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資料視覺化技術 </dc:title>
  <dc:creator>I3301</dc:creator>
  <cp:lastModifiedBy>有言 陳</cp:lastModifiedBy>
  <cp:revision>19</cp:revision>
  <dcterms:created xsi:type="dcterms:W3CDTF">2020-10-14T03:11:01Z</dcterms:created>
  <dcterms:modified xsi:type="dcterms:W3CDTF">2021-01-12T15:56:55Z</dcterms:modified>
</cp:coreProperties>
</file>