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4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2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3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7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5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2592-5A4D-4608-9179-96A8B04327E3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5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資料視覺化技術</a:t>
            </a:r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陳有言</a:t>
            </a:r>
            <a:endParaRPr lang="en-US" altLang="zh-TW" dirty="0"/>
          </a:p>
          <a:p>
            <a:pPr algn="l"/>
            <a:r>
              <a:rPr lang="zh-TW" altLang="en-US" dirty="0"/>
              <a:t>學號</a:t>
            </a:r>
            <a:r>
              <a:rPr lang="en-US" altLang="zh-TW" dirty="0"/>
              <a:t>:4060e051</a:t>
            </a:r>
          </a:p>
          <a:p>
            <a:pPr algn="l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曾龍教授</a:t>
            </a:r>
          </a:p>
        </p:txBody>
      </p:sp>
    </p:spTree>
    <p:extLst>
      <p:ext uri="{BB962C8B-B14F-4D97-AF65-F5344CB8AC3E}">
        <p14:creationId xmlns:p14="http://schemas.microsoft.com/office/powerpoint/2010/main" val="106335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8871C-5623-43D7-A622-0E2E908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652E4-267D-4584-9628-9DE44D14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直方圖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 err="1"/>
              <a:t>normal_samples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np.random.normal</a:t>
            </a:r>
            <a:r>
              <a:rPr lang="en-US" altLang="zh-TW" sz="2400" dirty="0"/>
              <a:t>(size=100) # </a:t>
            </a:r>
            <a:r>
              <a:rPr lang="zh-TW" altLang="en-US" sz="2400" dirty="0"/>
              <a:t>生成 </a:t>
            </a:r>
            <a:r>
              <a:rPr lang="en-US" altLang="zh-TW" sz="2400" dirty="0"/>
              <a:t>100 </a:t>
            </a:r>
            <a:r>
              <a:rPr lang="zh-TW" altLang="en-US" sz="2400" dirty="0"/>
              <a:t>組標準常態分配（平均值為 </a:t>
            </a:r>
            <a:r>
              <a:rPr lang="en-US" altLang="zh-TW" sz="2400" dirty="0"/>
              <a:t>0</a:t>
            </a:r>
            <a:r>
              <a:rPr lang="zh-TW" altLang="en-US" sz="2400" dirty="0"/>
              <a:t>，標準差為 </a:t>
            </a:r>
            <a:r>
              <a:rPr lang="en-US" altLang="zh-TW" sz="2400" dirty="0"/>
              <a:t>1 </a:t>
            </a:r>
            <a:r>
              <a:rPr lang="zh-TW" altLang="en-US" sz="2400" dirty="0"/>
              <a:t>的常態分配）隨機變數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 err="1"/>
              <a:t>plt.hist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normal_samples</a:t>
            </a:r>
            <a:r>
              <a:rPr lang="en-US" altLang="zh-TW" sz="2400" dirty="0"/>
              <a:t>, width=0.1)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00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5361E-4572-4B08-ACB6-AB3199A8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8B9736-EC23-4923-BCF2-33E92121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776864" cy="4525963"/>
          </a:xfrm>
        </p:spPr>
      </p:pic>
    </p:spTree>
    <p:extLst>
      <p:ext uri="{BB962C8B-B14F-4D97-AF65-F5344CB8AC3E}">
        <p14:creationId xmlns:p14="http://schemas.microsoft.com/office/powerpoint/2010/main" val="37530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F965-39ED-4772-869B-0E82D8F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58AB0-D23E-4B32-94AE-AB0307A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+mn-ea"/>
              </a:rPr>
              <a:t># </a:t>
            </a:r>
            <a:r>
              <a:rPr lang="zh-TW" altLang="en-US" dirty="0">
                <a:latin typeface="+mn-ea"/>
              </a:rPr>
              <a:t>散佈圖</a:t>
            </a:r>
          </a:p>
          <a:p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 = 100</a:t>
            </a:r>
          </a:p>
          <a:p>
            <a:r>
              <a:rPr lang="en-US" altLang="zh-TW" dirty="0">
                <a:latin typeface="+mn-ea"/>
              </a:rPr>
              <a:t>gradient = 0.5</a:t>
            </a:r>
          </a:p>
          <a:p>
            <a:r>
              <a:rPr lang="en-US" altLang="zh-TW" dirty="0">
                <a:latin typeface="+mn-ea"/>
              </a:rPr>
              <a:t>x = </a:t>
            </a:r>
            <a:r>
              <a:rPr lang="en-US" altLang="zh-TW" dirty="0" err="1">
                <a:latin typeface="+mn-ea"/>
              </a:rPr>
              <a:t>np.array</a:t>
            </a:r>
            <a:r>
              <a:rPr lang="en-US" altLang="zh-TW" dirty="0">
                <a:latin typeface="+mn-ea"/>
              </a:rPr>
              <a:t>(range(</a:t>
            </a:r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))</a:t>
            </a:r>
          </a:p>
          <a:p>
            <a:r>
              <a:rPr lang="en-US" altLang="zh-TW" dirty="0">
                <a:latin typeface="+mn-ea"/>
              </a:rPr>
              <a:t>y = </a:t>
            </a:r>
            <a:r>
              <a:rPr lang="en-US" altLang="zh-TW" dirty="0" err="1">
                <a:latin typeface="+mn-ea"/>
              </a:rPr>
              <a:t>np.random.randn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) * 10 + x * gradient</a:t>
            </a:r>
          </a:p>
          <a:p>
            <a:r>
              <a:rPr lang="en-US" altLang="zh-TW" dirty="0">
                <a:latin typeface="+mn-ea"/>
              </a:rPr>
              <a:t>fig, ax = </a:t>
            </a:r>
            <a:r>
              <a:rPr lang="en-US" altLang="zh-TW" dirty="0" err="1">
                <a:latin typeface="+mn-ea"/>
              </a:rPr>
              <a:t>plt.subplots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figsize</a:t>
            </a:r>
            <a:r>
              <a:rPr lang="en-US" altLang="zh-TW" dirty="0">
                <a:latin typeface="+mn-ea"/>
              </a:rPr>
              <a:t>=(8, 4))</a:t>
            </a:r>
          </a:p>
          <a:p>
            <a:r>
              <a:rPr lang="en-US" altLang="zh-TW" dirty="0" err="1">
                <a:latin typeface="+mn-ea"/>
              </a:rPr>
              <a:t>ax.scatter</a:t>
            </a:r>
            <a:r>
              <a:rPr lang="en-US" altLang="zh-TW" dirty="0">
                <a:latin typeface="+mn-ea"/>
              </a:rPr>
              <a:t>(x, y)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m, c = </a:t>
            </a:r>
            <a:r>
              <a:rPr lang="en-US" altLang="zh-TW" dirty="0" err="1">
                <a:latin typeface="+mn-ea"/>
              </a:rPr>
              <a:t>np.polyfit</a:t>
            </a:r>
            <a:r>
              <a:rPr lang="en-US" altLang="zh-TW" dirty="0">
                <a:latin typeface="+mn-ea"/>
              </a:rPr>
              <a:t>(x, y, 1) # </a:t>
            </a:r>
            <a:r>
              <a:rPr lang="zh-TW" altLang="en-US" dirty="0">
                <a:latin typeface="+mn-ea"/>
              </a:rPr>
              <a:t>使用 </a:t>
            </a:r>
            <a:r>
              <a:rPr lang="en-US" altLang="zh-TW" dirty="0" err="1">
                <a:latin typeface="+mn-ea"/>
              </a:rPr>
              <a:t>Numpy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的 </a:t>
            </a:r>
            <a:r>
              <a:rPr lang="en-US" altLang="zh-TW" dirty="0" err="1">
                <a:latin typeface="+mn-ea"/>
              </a:rPr>
              <a:t>polyfit</a:t>
            </a:r>
            <a:r>
              <a:rPr lang="zh-TW" altLang="en-US" dirty="0">
                <a:latin typeface="+mn-ea"/>
              </a:rPr>
              <a:t>，參數 </a:t>
            </a:r>
            <a:r>
              <a:rPr lang="en-US" altLang="zh-TW" dirty="0">
                <a:latin typeface="+mn-ea"/>
              </a:rPr>
              <a:t>1 </a:t>
            </a:r>
            <a:r>
              <a:rPr lang="zh-TW" altLang="en-US" dirty="0">
                <a:latin typeface="+mn-ea"/>
              </a:rPr>
              <a:t>代表一維，算出 </a:t>
            </a:r>
            <a:r>
              <a:rPr lang="en-US" altLang="zh-TW" dirty="0">
                <a:latin typeface="+mn-ea"/>
              </a:rPr>
              <a:t>fit </a:t>
            </a:r>
            <a:r>
              <a:rPr lang="zh-TW" altLang="en-US" dirty="0">
                <a:latin typeface="+mn-ea"/>
              </a:rPr>
              <a:t>直線斜率</a:t>
            </a:r>
          </a:p>
          <a:p>
            <a:r>
              <a:rPr lang="en-US" altLang="zh-TW" dirty="0" err="1">
                <a:latin typeface="+mn-ea"/>
              </a:rPr>
              <a:t>ax.plot</a:t>
            </a:r>
            <a:r>
              <a:rPr lang="en-US" altLang="zh-TW" dirty="0">
                <a:latin typeface="+mn-ea"/>
              </a:rPr>
              <a:t>(x, m * x + c) # </a:t>
            </a:r>
            <a:r>
              <a:rPr lang="zh-TW" altLang="en-US" dirty="0">
                <a:latin typeface="+mn-ea"/>
              </a:rPr>
              <a:t>使用 </a:t>
            </a:r>
            <a:r>
              <a:rPr lang="en-US" altLang="zh-TW" dirty="0">
                <a:latin typeface="+mn-ea"/>
              </a:rPr>
              <a:t>y = m * x + c </a:t>
            </a:r>
            <a:r>
              <a:rPr lang="zh-TW" altLang="en-US" dirty="0">
                <a:latin typeface="+mn-ea"/>
              </a:rPr>
              <a:t>斜率和常數匯出直線</a:t>
            </a:r>
          </a:p>
          <a:p>
            <a:r>
              <a:rPr lang="en-US" altLang="zh-TW" dirty="0" err="1">
                <a:latin typeface="+mn-ea"/>
              </a:rPr>
              <a:t>fig.suptitle</a:t>
            </a:r>
            <a:r>
              <a:rPr lang="en-US" altLang="zh-TW" dirty="0">
                <a:latin typeface="+mn-ea"/>
              </a:rPr>
              <a:t>('Scatter with regression')</a:t>
            </a:r>
          </a:p>
          <a:p>
            <a:r>
              <a:rPr lang="en-US" altLang="zh-TW" dirty="0" err="1">
                <a:latin typeface="+mn-ea"/>
              </a:rPr>
              <a:t>plt.show</a:t>
            </a:r>
            <a:r>
              <a:rPr lang="en-US" altLang="zh-TW" dirty="0">
                <a:latin typeface="+mn-ea"/>
              </a:rPr>
              <a:t>()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98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C5F45-F736-412E-98F2-9C6453F0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AE7D10-5FDE-47B4-8A78-E9ECE626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488832" cy="4392488"/>
          </a:xfrm>
        </p:spPr>
      </p:pic>
    </p:spTree>
    <p:extLst>
      <p:ext uri="{BB962C8B-B14F-4D97-AF65-F5344CB8AC3E}">
        <p14:creationId xmlns:p14="http://schemas.microsoft.com/office/powerpoint/2010/main" val="216855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4409F-9F8F-4E1A-8DB4-4FD64B0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E41E8-8FB8-40E8-A3A8-AE8F7C5C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# </a:t>
            </a:r>
            <a:r>
              <a:rPr lang="zh-TW" altLang="en-US" sz="2400" dirty="0">
                <a:latin typeface="+mn-ea"/>
              </a:rPr>
              <a:t>盒鬚圖</a:t>
            </a:r>
          </a:p>
          <a:p>
            <a:r>
              <a:rPr lang="en-US" altLang="zh-TW" sz="2400" dirty="0" err="1">
                <a:latin typeface="+mn-ea"/>
              </a:rPr>
              <a:t>normal_examples</a:t>
            </a:r>
            <a:r>
              <a:rPr lang="en-US" altLang="zh-TW" sz="2400" dirty="0">
                <a:latin typeface="+mn-ea"/>
              </a:rPr>
              <a:t> = </a:t>
            </a:r>
            <a:r>
              <a:rPr lang="en-US" altLang="zh-TW" sz="2400" dirty="0" err="1">
                <a:latin typeface="+mn-ea"/>
              </a:rPr>
              <a:t>np.random.normal</a:t>
            </a:r>
            <a:r>
              <a:rPr lang="en-US" altLang="zh-TW" sz="2400" dirty="0">
                <a:latin typeface="+mn-ea"/>
              </a:rPr>
              <a:t>(size = 100) # </a:t>
            </a:r>
            <a:r>
              <a:rPr lang="zh-TW" altLang="en-US" sz="2400" dirty="0">
                <a:latin typeface="+mn-ea"/>
              </a:rPr>
              <a:t>生成 </a:t>
            </a:r>
            <a:r>
              <a:rPr lang="en-US" altLang="zh-TW" sz="2400" dirty="0">
                <a:latin typeface="+mn-ea"/>
              </a:rPr>
              <a:t>100 </a:t>
            </a:r>
            <a:r>
              <a:rPr lang="zh-TW" altLang="en-US" sz="2400" dirty="0">
                <a:latin typeface="+mn-ea"/>
              </a:rPr>
              <a:t>組標準常態分配（平均值為 </a:t>
            </a:r>
            <a:r>
              <a:rPr lang="en-US" altLang="zh-TW" sz="2400" dirty="0">
                <a:latin typeface="+mn-ea"/>
              </a:rPr>
              <a:t>0</a:t>
            </a:r>
            <a:r>
              <a:rPr lang="zh-TW" altLang="en-US" sz="2400" dirty="0">
                <a:latin typeface="+mn-ea"/>
              </a:rPr>
              <a:t>，標準差為 </a:t>
            </a:r>
            <a:r>
              <a:rPr lang="en-US" altLang="zh-TW" sz="2400" dirty="0">
                <a:latin typeface="+mn-ea"/>
              </a:rPr>
              <a:t>1 </a:t>
            </a:r>
            <a:r>
              <a:rPr lang="zh-TW" altLang="en-US" sz="2400" dirty="0">
                <a:latin typeface="+mn-ea"/>
              </a:rPr>
              <a:t>的常態分配）隨機變數</a:t>
            </a:r>
          </a:p>
          <a:p>
            <a:endParaRPr lang="zh-TW" altLang="en-US" sz="2400" dirty="0">
              <a:latin typeface="+mn-ea"/>
            </a:endParaRPr>
          </a:p>
          <a:p>
            <a:r>
              <a:rPr lang="en-US" altLang="zh-TW" sz="2400" dirty="0" err="1">
                <a:latin typeface="+mn-ea"/>
              </a:rPr>
              <a:t>plt.boxplot</a:t>
            </a:r>
            <a:r>
              <a:rPr lang="en-US" altLang="zh-TW" sz="2400" dirty="0">
                <a:latin typeface="+mn-ea"/>
              </a:rPr>
              <a:t>(</a:t>
            </a:r>
            <a:r>
              <a:rPr lang="en-US" altLang="zh-TW" sz="2400" dirty="0" err="1">
                <a:latin typeface="+mn-ea"/>
              </a:rPr>
              <a:t>normal_examples</a:t>
            </a:r>
            <a:r>
              <a:rPr lang="en-US" altLang="zh-TW" sz="2400" dirty="0">
                <a:latin typeface="+mn-ea"/>
              </a:rPr>
              <a:t>)</a:t>
            </a:r>
          </a:p>
          <a:p>
            <a:r>
              <a:rPr lang="en-US" altLang="zh-TW" sz="2400" dirty="0" err="1">
                <a:latin typeface="+mn-ea"/>
              </a:rPr>
              <a:t>plt.show</a:t>
            </a:r>
            <a:r>
              <a:rPr lang="en-US" altLang="zh-TW" sz="2400" dirty="0">
                <a:latin typeface="+mn-ea"/>
              </a:rPr>
              <a:t>()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43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BE71-50D6-4149-8274-128026E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CCF7CE-6947-40AF-8E5D-B466DBF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20880" cy="4680520"/>
          </a:xfrm>
        </p:spPr>
      </p:pic>
    </p:spTree>
    <p:extLst>
      <p:ext uri="{BB962C8B-B14F-4D97-AF65-F5344CB8AC3E}">
        <p14:creationId xmlns:p14="http://schemas.microsoft.com/office/powerpoint/2010/main" val="327743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36B2D-CDAB-45AF-8EEA-4649299D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46A4E-EA83-42EC-8C13-E5FB7367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# </a:t>
            </a:r>
            <a:r>
              <a:rPr lang="zh-TW" altLang="en-US" dirty="0">
                <a:latin typeface="+mn-ea"/>
              </a:rPr>
              <a:t>圓餅圖</a:t>
            </a:r>
          </a:p>
          <a:p>
            <a:r>
              <a:rPr lang="en-US" altLang="zh-TW" dirty="0">
                <a:latin typeface="+mn-ea"/>
              </a:rPr>
              <a:t>labels = 'A','B','C','D','E'</a:t>
            </a:r>
          </a:p>
          <a:p>
            <a:r>
              <a:rPr lang="en-US" altLang="zh-TW" dirty="0">
                <a:latin typeface="+mn-ea"/>
              </a:rPr>
              <a:t>data = </a:t>
            </a:r>
            <a:r>
              <a:rPr lang="en-US" altLang="zh-TW" dirty="0" err="1">
                <a:latin typeface="+mn-ea"/>
              </a:rPr>
              <a:t>np.random.randint</a:t>
            </a:r>
            <a:r>
              <a:rPr lang="en-US" altLang="zh-TW" dirty="0">
                <a:latin typeface="+mn-ea"/>
              </a:rPr>
              <a:t>(1, 11, 5) # </a:t>
            </a:r>
            <a:r>
              <a:rPr lang="zh-TW" altLang="en-US" dirty="0">
                <a:latin typeface="+mn-ea"/>
              </a:rPr>
              <a:t>生成</a:t>
            </a:r>
          </a:p>
          <a:p>
            <a:r>
              <a:rPr lang="en-US" altLang="zh-TW" dirty="0">
                <a:latin typeface="+mn-ea"/>
              </a:rPr>
              <a:t>x = </a:t>
            </a:r>
            <a:r>
              <a:rPr lang="en-US" altLang="zh-TW" dirty="0" err="1">
                <a:latin typeface="+mn-ea"/>
              </a:rPr>
              <a:t>np.arange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len</a:t>
            </a:r>
            <a:r>
              <a:rPr lang="en-US" altLang="zh-TW" dirty="0">
                <a:latin typeface="+mn-ea"/>
              </a:rPr>
              <a:t>(data))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err="1">
                <a:latin typeface="+mn-ea"/>
              </a:rPr>
              <a:t>plt.pie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data,labels</a:t>
            </a:r>
            <a:r>
              <a:rPr lang="en-US" altLang="zh-TW" dirty="0">
                <a:latin typeface="+mn-ea"/>
              </a:rPr>
              <a:t> = labels)</a:t>
            </a:r>
          </a:p>
          <a:p>
            <a:r>
              <a:rPr lang="en-US" altLang="zh-TW" dirty="0" err="1">
                <a:latin typeface="+mn-ea"/>
              </a:rPr>
              <a:t>plt.show</a:t>
            </a:r>
            <a:r>
              <a:rPr lang="en-US" altLang="zh-TW" dirty="0">
                <a:latin typeface="+mn-ea"/>
              </a:rPr>
              <a:t>()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6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C2144-0DDD-47B5-B778-92F98984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95396A-6764-4D1C-A69D-9955D4120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3701566" cy="3701566"/>
          </a:xfrm>
        </p:spPr>
      </p:pic>
    </p:spTree>
    <p:extLst>
      <p:ext uri="{BB962C8B-B14F-4D97-AF65-F5344CB8AC3E}">
        <p14:creationId xmlns:p14="http://schemas.microsoft.com/office/powerpoint/2010/main" val="21859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5A2E-FF2D-46AB-A13C-0A62996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CFE22-6E83-4655-BFDB-72CB1030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x  = [1, 2, 3, 4, 5, 6, 7, 8, 9]</a:t>
            </a:r>
          </a:p>
          <a:p>
            <a:r>
              <a:rPr lang="en-US" altLang="zh-TW" dirty="0"/>
              <a:t>y1 = [1, 3, 5, 3, 1, 3, 5, 3, 1]</a:t>
            </a:r>
          </a:p>
          <a:p>
            <a:r>
              <a:rPr lang="en-US" altLang="zh-TW" dirty="0"/>
              <a:t>y2 = [2, 4, 6, 4, 2, 4, 6, 4, 2]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 y1, label="line L")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 y2, label="line H")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("Line Graph Example")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88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04692-025E-446C-A7AC-6911209B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4317B4-35AC-4275-B21A-76496197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560840" cy="4608512"/>
          </a:xfrm>
        </p:spPr>
      </p:pic>
    </p:spTree>
    <p:extLst>
      <p:ext uri="{BB962C8B-B14F-4D97-AF65-F5344CB8AC3E}">
        <p14:creationId xmlns:p14="http://schemas.microsoft.com/office/powerpoint/2010/main" val="40690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281339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+mn-ea"/>
              </a:rPr>
              <a:t>import </a:t>
            </a:r>
            <a:r>
              <a:rPr lang="en-US" altLang="zh-TW" sz="2000" dirty="0" err="1">
                <a:latin typeface="+mn-ea"/>
              </a:rPr>
              <a:t>numpy</a:t>
            </a:r>
            <a:r>
              <a:rPr lang="en-US" altLang="zh-TW" sz="2000" dirty="0">
                <a:latin typeface="+mn-ea"/>
              </a:rPr>
              <a:t> as np </a:t>
            </a:r>
          </a:p>
          <a:p>
            <a:r>
              <a:rPr lang="en-US" altLang="zh-TW" sz="2000" dirty="0">
                <a:latin typeface="+mn-ea"/>
              </a:rPr>
              <a:t>from matplotlib import </a:t>
            </a:r>
            <a:r>
              <a:rPr lang="en-US" altLang="zh-TW" sz="2000" dirty="0" err="1">
                <a:latin typeface="+mn-ea"/>
              </a:rPr>
              <a:t>pyplot</a:t>
            </a:r>
            <a:r>
              <a:rPr lang="en-US" altLang="zh-TW" sz="2000" dirty="0">
                <a:latin typeface="+mn-ea"/>
              </a:rPr>
              <a:t> as </a:t>
            </a:r>
            <a:r>
              <a:rPr lang="en-US" altLang="zh-TW" sz="2000" dirty="0" err="1">
                <a:latin typeface="+mn-ea"/>
              </a:rPr>
              <a:t>plt</a:t>
            </a:r>
            <a:r>
              <a:rPr lang="en-US" altLang="zh-TW" sz="2000" dirty="0">
                <a:latin typeface="+mn-ea"/>
              </a:rPr>
              <a:t> </a:t>
            </a:r>
          </a:p>
          <a:p>
            <a:r>
              <a:rPr lang="en-US" altLang="zh-TW" sz="2000" dirty="0">
                <a:latin typeface="+mn-ea"/>
              </a:rPr>
              <a:t> </a:t>
            </a:r>
          </a:p>
          <a:p>
            <a:r>
              <a:rPr lang="en-US" altLang="zh-TW" sz="2000" dirty="0">
                <a:latin typeface="+mn-ea"/>
              </a:rPr>
              <a:t>x = </a:t>
            </a:r>
            <a:r>
              <a:rPr lang="en-US" altLang="zh-TW" sz="2000" dirty="0" err="1">
                <a:latin typeface="+mn-ea"/>
              </a:rPr>
              <a:t>np.arange</a:t>
            </a:r>
            <a:r>
              <a:rPr lang="en-US" altLang="zh-TW" sz="2000" dirty="0">
                <a:latin typeface="+mn-ea"/>
              </a:rPr>
              <a:t>(1,9) </a:t>
            </a:r>
          </a:p>
          <a:p>
            <a:r>
              <a:rPr lang="en-US" altLang="zh-TW" sz="2000" dirty="0">
                <a:latin typeface="+mn-ea"/>
              </a:rPr>
              <a:t>y =  2  * x +  6 </a:t>
            </a:r>
          </a:p>
          <a:p>
            <a:r>
              <a:rPr lang="en-US" altLang="zh-TW" sz="2000" dirty="0" err="1">
                <a:latin typeface="+mn-ea"/>
              </a:rPr>
              <a:t>plt.title</a:t>
            </a:r>
            <a:r>
              <a:rPr lang="en-US" altLang="zh-TW" sz="2000" dirty="0">
                <a:latin typeface="+mn-ea"/>
              </a:rPr>
              <a:t>("Matplotlib demo") </a:t>
            </a:r>
          </a:p>
          <a:p>
            <a:r>
              <a:rPr lang="en-US" altLang="zh-TW" sz="2000" dirty="0" err="1">
                <a:latin typeface="+mn-ea"/>
              </a:rPr>
              <a:t>plt.xlabel</a:t>
            </a:r>
            <a:r>
              <a:rPr lang="en-US" altLang="zh-TW" sz="2000" dirty="0">
                <a:latin typeface="+mn-ea"/>
              </a:rPr>
              <a:t>("x axis caption") </a:t>
            </a:r>
          </a:p>
          <a:p>
            <a:r>
              <a:rPr lang="en-US" altLang="zh-TW" sz="2000" dirty="0" err="1">
                <a:latin typeface="+mn-ea"/>
              </a:rPr>
              <a:t>plt.ylabel</a:t>
            </a:r>
            <a:r>
              <a:rPr lang="en-US" altLang="zh-TW" sz="2000" dirty="0">
                <a:latin typeface="+mn-ea"/>
              </a:rPr>
              <a:t>("y axis caption") </a:t>
            </a:r>
          </a:p>
          <a:p>
            <a:r>
              <a:rPr lang="en-US" altLang="zh-TW" sz="2000" dirty="0" err="1">
                <a:latin typeface="+mn-ea"/>
              </a:rPr>
              <a:t>plt.plot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x,y</a:t>
            </a:r>
            <a:r>
              <a:rPr lang="en-US" altLang="zh-TW" sz="2000" dirty="0">
                <a:latin typeface="+mn-ea"/>
              </a:rPr>
              <a:t>) </a:t>
            </a:r>
          </a:p>
          <a:p>
            <a:r>
              <a:rPr lang="en-US" altLang="zh-TW" sz="2000" dirty="0" err="1">
                <a:latin typeface="+mn-ea"/>
              </a:rPr>
              <a:t>plt.show</a:t>
            </a:r>
            <a:r>
              <a:rPr lang="en-US" altLang="zh-TW" sz="2000" dirty="0">
                <a:latin typeface="+mn-ea"/>
              </a:rPr>
              <a:t>()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30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71C-8513-4292-BB54-53AB9BEC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66A01-352C-4B22-B876-6D9039C1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pylab</a:t>
            </a:r>
            <a:r>
              <a:rPr lang="en-US" altLang="zh-TW" dirty="0"/>
              <a:t> as pl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產生資料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(0.0, 2.0*</a:t>
            </a:r>
            <a:r>
              <a:rPr lang="en-US" altLang="zh-TW" dirty="0" err="1"/>
              <a:t>np.pi</a:t>
            </a:r>
            <a:r>
              <a:rPr lang="en-US" altLang="zh-TW" dirty="0"/>
              <a:t>, 0.01)	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np.sin</a:t>
            </a:r>
            <a:r>
              <a:rPr lang="en-US" altLang="zh-TW" dirty="0"/>
              <a:t>(x)			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畫圖</a:t>
            </a:r>
          </a:p>
          <a:p>
            <a:endParaRPr lang="zh-TW" altLang="en-US" dirty="0"/>
          </a:p>
          <a:p>
            <a:r>
              <a:rPr lang="en-US" altLang="zh-TW" dirty="0" err="1"/>
              <a:t>pl.plot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		</a:t>
            </a:r>
          </a:p>
          <a:p>
            <a:r>
              <a:rPr lang="en-US" altLang="zh-TW" dirty="0" err="1"/>
              <a:t>pl.xlabel</a:t>
            </a:r>
            <a:r>
              <a:rPr lang="en-US" altLang="zh-TW" dirty="0"/>
              <a:t>('x')			</a:t>
            </a:r>
          </a:p>
          <a:p>
            <a:r>
              <a:rPr lang="en-US" altLang="zh-TW" dirty="0" err="1"/>
              <a:t>pl.ylabel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pl.title</a:t>
            </a:r>
            <a:r>
              <a:rPr lang="en-US" altLang="zh-TW" dirty="0"/>
              <a:t>('sin')		</a:t>
            </a:r>
          </a:p>
          <a:p>
            <a:r>
              <a:rPr lang="en-US" altLang="zh-TW" dirty="0" err="1"/>
              <a:t>pl.show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92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26B20-341A-4180-8B08-EB8D02A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021F7B-CF08-463D-94D7-332C9BDB7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628800"/>
            <a:ext cx="7787207" cy="4824535"/>
          </a:xfrm>
        </p:spPr>
      </p:pic>
    </p:spTree>
    <p:extLst>
      <p:ext uri="{BB962C8B-B14F-4D97-AF65-F5344CB8AC3E}">
        <p14:creationId xmlns:p14="http://schemas.microsoft.com/office/powerpoint/2010/main" val="16689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1151A6-D674-441C-9E0A-BF81FC76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0939"/>
            <a:ext cx="8363272" cy="4963689"/>
          </a:xfr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FBA75719-49AE-45B6-AEDF-0EAD9923C788}"/>
              </a:ext>
            </a:extLst>
          </p:cNvPr>
          <p:cNvSpPr/>
          <p:nvPr/>
        </p:nvSpPr>
        <p:spPr>
          <a:xfrm>
            <a:off x="3491880" y="1196752"/>
            <a:ext cx="2797968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80D084-0AB2-4070-A64C-9F5F4D379B6E}"/>
              </a:ext>
            </a:extLst>
          </p:cNvPr>
          <p:cNvSpPr txBox="1"/>
          <p:nvPr/>
        </p:nvSpPr>
        <p:spPr>
          <a:xfrm>
            <a:off x="5690120" y="94847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>
                <a:latin typeface="+mn-ea"/>
              </a:rPr>
              <a:t>plt.title</a:t>
            </a:r>
            <a:r>
              <a:rPr lang="en-US" altLang="zh-TW" sz="1800" b="1" dirty="0">
                <a:latin typeface="+mn-ea"/>
              </a:rPr>
              <a:t>("Matplotlib demo")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9957C00-588A-438A-AAC4-3B5BEEE119E0}"/>
              </a:ext>
            </a:extLst>
          </p:cNvPr>
          <p:cNvSpPr/>
          <p:nvPr/>
        </p:nvSpPr>
        <p:spPr>
          <a:xfrm rot="16200000">
            <a:off x="-550912" y="3539442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E7CB72-B81F-4458-9E33-4CE2100869DE}"/>
              </a:ext>
            </a:extLst>
          </p:cNvPr>
          <p:cNvSpPr/>
          <p:nvPr/>
        </p:nvSpPr>
        <p:spPr>
          <a:xfrm>
            <a:off x="3717896" y="5733256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DE3B9A-34B3-4311-A9DE-0B845436C542}"/>
              </a:ext>
            </a:extLst>
          </p:cNvPr>
          <p:cNvSpPr txBox="1"/>
          <p:nvPr/>
        </p:nvSpPr>
        <p:spPr>
          <a:xfrm>
            <a:off x="5734120" y="60840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</a:rPr>
              <a:t>plt.xlabel</a:t>
            </a:r>
            <a:r>
              <a:rPr lang="en-US" altLang="zh-TW" b="1" dirty="0">
                <a:latin typeface="+mn-ea"/>
              </a:rPr>
              <a:t>(x axis caption)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2B9953-B320-4BAC-8889-B8284B5C74E4}"/>
              </a:ext>
            </a:extLst>
          </p:cNvPr>
          <p:cNvSpPr txBox="1"/>
          <p:nvPr/>
        </p:nvSpPr>
        <p:spPr>
          <a:xfrm>
            <a:off x="52046" y="13103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</a:rPr>
              <a:t>plt.ylabel</a:t>
            </a:r>
            <a:r>
              <a:rPr lang="en-US" altLang="zh-TW" b="1" dirty="0">
                <a:latin typeface="+mn-ea"/>
              </a:rPr>
              <a:t>(y axis caption)</a:t>
            </a:r>
            <a:endParaRPr lang="zh-TW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2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185EF-E0C7-4119-8ABE-CE6B02E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3E851-1ED5-4C13-BA08-E3CD7A76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import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numpy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as np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from matplotlib import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pyplot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as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plt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np.arange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(1,11)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y =  2  * x +  5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plt.title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("Matplotlib demo")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plt.xlabel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("x axis caption")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plt.ylabel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("y axis caption")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plt.plot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(x,y,"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ob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plt.show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()</a:t>
            </a:r>
            <a:endParaRPr lang="zh-TW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1901B-C7AA-4ED6-B905-4C16049A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AB07DF-8F61-4AD2-A55B-A74ED613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8" y="1613274"/>
            <a:ext cx="7787207" cy="4370115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3FEAEC-FBA6-43C2-B5F1-B7809F9D5F46}"/>
              </a:ext>
            </a:extLst>
          </p:cNvPr>
          <p:cNvSpPr txBox="1"/>
          <p:nvPr/>
        </p:nvSpPr>
        <p:spPr>
          <a:xfrm>
            <a:off x="2987824" y="3059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  <a:cs typeface="Arial" panose="020B0604020202020204" pitchFamily="34" charset="0"/>
              </a:rPr>
              <a:t>plt.plot</a:t>
            </a:r>
            <a:r>
              <a:rPr lang="en-US" altLang="zh-TW" b="1" dirty="0">
                <a:latin typeface="+mn-ea"/>
                <a:cs typeface="Arial" panose="020B0604020202020204" pitchFamily="34" charset="0"/>
              </a:rPr>
              <a:t>(x,y,"</a:t>
            </a:r>
            <a:r>
              <a:rPr lang="en-US" altLang="zh-TW" b="1" dirty="0" err="1">
                <a:latin typeface="+mn-ea"/>
                <a:cs typeface="Arial" panose="020B0604020202020204" pitchFamily="34" charset="0"/>
              </a:rPr>
              <a:t>ob</a:t>
            </a:r>
            <a:r>
              <a:rPr lang="en-US" altLang="zh-TW" b="1" dirty="0">
                <a:latin typeface="+mn-ea"/>
                <a:cs typeface="Arial" panose="020B0604020202020204" pitchFamily="34" charset="0"/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1472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C1230-1392-41E7-BED8-C8DFDE3C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E2CBE-C76D-4E05-9D8E-DD690E2A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# </a:t>
            </a:r>
            <a:r>
              <a:rPr lang="zh-TW" altLang="en-US" sz="2000" dirty="0"/>
              <a:t>引入模組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/>
              <a:t>import pandas as pd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pd.period_range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pd.datetime.now</a:t>
            </a:r>
            <a:r>
              <a:rPr lang="en-US" altLang="zh-TW" sz="2000" dirty="0"/>
              <a:t>(), periods=200, </a:t>
            </a:r>
            <a:r>
              <a:rPr lang="en-US" altLang="zh-TW" sz="2000" dirty="0" err="1"/>
              <a:t>freq</a:t>
            </a:r>
            <a:r>
              <a:rPr lang="en-US" altLang="zh-TW" sz="2000" dirty="0"/>
              <a:t>='d')</a:t>
            </a:r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x.to_timestamp</a:t>
            </a:r>
            <a:r>
              <a:rPr lang="en-US" altLang="zh-TW" sz="2000" dirty="0"/>
              <a:t>().</a:t>
            </a:r>
            <a:r>
              <a:rPr lang="en-US" altLang="zh-TW" sz="2000" dirty="0" err="1"/>
              <a:t>to_pydatetime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# </a:t>
            </a:r>
            <a:r>
              <a:rPr lang="zh-TW" altLang="en-US" sz="2000" dirty="0"/>
              <a:t>產生三組，每組 </a:t>
            </a:r>
            <a:r>
              <a:rPr lang="en-US" altLang="zh-TW" sz="2000" dirty="0"/>
              <a:t>200 </a:t>
            </a:r>
            <a:r>
              <a:rPr lang="zh-TW" altLang="en-US" sz="2000" dirty="0"/>
              <a:t>個隨機常態分布元素</a:t>
            </a:r>
          </a:p>
          <a:p>
            <a:r>
              <a:rPr lang="en-US" altLang="zh-TW" sz="2000" dirty="0"/>
              <a:t>y = </a:t>
            </a:r>
            <a:r>
              <a:rPr lang="en-US" altLang="zh-TW" sz="2000" dirty="0" err="1"/>
              <a:t>np.random.randn</a:t>
            </a:r>
            <a:r>
              <a:rPr lang="en-US" altLang="zh-TW" sz="2000" dirty="0"/>
              <a:t>(200, 3).</a:t>
            </a:r>
            <a:r>
              <a:rPr lang="en-US" altLang="zh-TW" sz="2000" dirty="0" err="1"/>
              <a:t>cumsum</a:t>
            </a:r>
            <a:r>
              <a:rPr lang="en-US" altLang="zh-TW" sz="2000" dirty="0"/>
              <a:t>(0)</a:t>
            </a:r>
            <a:endParaRPr lang="en-US" altLang="zh-TW" sz="2000" b="1" dirty="0"/>
          </a:p>
          <a:p>
            <a:r>
              <a:rPr lang="en-US" altLang="zh-TW" sz="2000" dirty="0" err="1"/>
              <a:t>plt.plot</a:t>
            </a:r>
            <a:r>
              <a:rPr lang="en-US" altLang="zh-TW" sz="2000" dirty="0"/>
              <a:t>(x, y)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40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F59-4F93-4628-8BB1-99BF642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B1D9E3-0EE5-4184-B2F4-C8098FB4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435280" cy="4968552"/>
          </a:xfrm>
        </p:spPr>
      </p:pic>
    </p:spTree>
    <p:extLst>
      <p:ext uri="{BB962C8B-B14F-4D97-AF65-F5344CB8AC3E}">
        <p14:creationId xmlns:p14="http://schemas.microsoft.com/office/powerpoint/2010/main" val="6654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4E6D9-9B6C-4958-8E92-CA396DE6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51523-518F-41DB-AF2A-04682FA1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設定標籤</a:t>
            </a:r>
          </a:p>
          <a:p>
            <a:r>
              <a:rPr lang="en-US" altLang="zh-TW" sz="2400" dirty="0"/>
              <a:t>plots = </a:t>
            </a:r>
            <a:r>
              <a:rPr lang="en-US" altLang="zh-TW" sz="2400" dirty="0" err="1"/>
              <a:t>plt.plot</a:t>
            </a:r>
            <a:r>
              <a:rPr lang="en-US" altLang="zh-TW" sz="2400" dirty="0"/>
              <a:t>(x, y)</a:t>
            </a:r>
          </a:p>
          <a:p>
            <a:r>
              <a:rPr lang="en-US" altLang="zh-TW" sz="2400" dirty="0" err="1"/>
              <a:t>plt.legend</a:t>
            </a:r>
            <a:r>
              <a:rPr lang="en-US" altLang="zh-TW" sz="2400" dirty="0"/>
              <a:t>(plots, ('Apple', 'Facebook', 'Google'), loc='best', </a:t>
            </a:r>
            <a:r>
              <a:rPr lang="en-US" altLang="zh-TW" sz="2400" dirty="0" err="1"/>
              <a:t>framealpha</a:t>
            </a:r>
            <a:r>
              <a:rPr lang="en-US" altLang="zh-TW" sz="2400" dirty="0"/>
              <a:t>=0.5, prop={'size': 'large', 'family': 'monospace'})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989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37D79-DE2B-44F4-A2C7-BEACD31B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BB7E55-28C5-4033-9FBD-8ADE5C59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8075240" cy="4752528"/>
          </a:xfrm>
        </p:spPr>
      </p:pic>
    </p:spTree>
    <p:extLst>
      <p:ext uri="{BB962C8B-B14F-4D97-AF65-F5344CB8AC3E}">
        <p14:creationId xmlns:p14="http://schemas.microsoft.com/office/powerpoint/2010/main" val="31861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846</Words>
  <Application>Microsoft Office PowerPoint</Application>
  <PresentationFormat>如螢幕大小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新細明體</vt:lpstr>
      <vt:lpstr>Arial</vt:lpstr>
      <vt:lpstr>Calibri</vt:lpstr>
      <vt:lpstr>Office 佈景主題</vt:lpstr>
      <vt:lpstr>Data Visualization 資料視覺化技術 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PowerPoint 簡報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資料視覺化技術 </dc:title>
  <dc:creator>I3301</dc:creator>
  <cp:lastModifiedBy>有言 陳</cp:lastModifiedBy>
  <cp:revision>15</cp:revision>
  <dcterms:created xsi:type="dcterms:W3CDTF">2020-10-14T03:11:01Z</dcterms:created>
  <dcterms:modified xsi:type="dcterms:W3CDTF">2020-10-24T15:54:23Z</dcterms:modified>
</cp:coreProperties>
</file>