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697" r:id="rId2"/>
  </p:sldMasterIdLst>
  <p:notesMasterIdLst>
    <p:notesMasterId r:id="rId26"/>
  </p:notesMasterIdLst>
  <p:handoutMasterIdLst>
    <p:handoutMasterId r:id="rId27"/>
  </p:handoutMasterIdLst>
  <p:sldIdLst>
    <p:sldId id="269" r:id="rId3"/>
    <p:sldId id="287" r:id="rId4"/>
    <p:sldId id="288" r:id="rId5"/>
    <p:sldId id="277" r:id="rId6"/>
    <p:sldId id="283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41" r:id="rId21"/>
    <p:sldId id="339" r:id="rId22"/>
    <p:sldId id="340" r:id="rId23"/>
    <p:sldId id="342" r:id="rId24"/>
    <p:sldId id="343" r:id="rId25"/>
  </p:sldIdLst>
  <p:sldSz cx="13439775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2B1E"/>
    <a:srgbClr val="E7F0D2"/>
    <a:srgbClr val="92C52A"/>
    <a:srgbClr val="A5A5A5"/>
    <a:srgbClr val="85C46B"/>
    <a:srgbClr val="A8C459"/>
    <a:srgbClr val="483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7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Lee" userId="9897f04406492482" providerId="LiveId" clId="{869B0E97-AE38-42A5-B3A4-4B3D9F82E171}"/>
    <pc:docChg chg="modSld">
      <pc:chgData name="William Lee" userId="9897f04406492482" providerId="LiveId" clId="{869B0E97-AE38-42A5-B3A4-4B3D9F82E171}" dt="2021-02-27T05:12:31.061" v="5" actId="20577"/>
      <pc:docMkLst>
        <pc:docMk/>
      </pc:docMkLst>
      <pc:sldChg chg="modSp mod">
        <pc:chgData name="William Lee" userId="9897f04406492482" providerId="LiveId" clId="{869B0E97-AE38-42A5-B3A4-4B3D9F82E171}" dt="2021-02-27T05:11:40.532" v="2" actId="2710"/>
        <pc:sldMkLst>
          <pc:docMk/>
          <pc:sldMk cId="2883854118" sldId="283"/>
        </pc:sldMkLst>
        <pc:spChg chg="mod">
          <ac:chgData name="William Lee" userId="9897f04406492482" providerId="LiveId" clId="{869B0E97-AE38-42A5-B3A4-4B3D9F82E171}" dt="2021-02-27T05:11:40.532" v="2" actId="2710"/>
          <ac:spMkLst>
            <pc:docMk/>
            <pc:sldMk cId="2883854118" sldId="283"/>
            <ac:spMk id="4" creationId="{0A334413-C47C-44B9-816F-EC34A0C8297B}"/>
          </ac:spMkLst>
        </pc:spChg>
      </pc:sldChg>
      <pc:sldChg chg="modSp mod">
        <pc:chgData name="William Lee" userId="9897f04406492482" providerId="LiveId" clId="{869B0E97-AE38-42A5-B3A4-4B3D9F82E171}" dt="2021-02-27T05:12:17.085" v="3" actId="2710"/>
        <pc:sldMkLst>
          <pc:docMk/>
          <pc:sldMk cId="1435527367" sldId="336"/>
        </pc:sldMkLst>
        <pc:spChg chg="mod">
          <ac:chgData name="William Lee" userId="9897f04406492482" providerId="LiveId" clId="{869B0E97-AE38-42A5-B3A4-4B3D9F82E171}" dt="2021-02-27T05:12:17.085" v="3" actId="2710"/>
          <ac:spMkLst>
            <pc:docMk/>
            <pc:sldMk cId="1435527367" sldId="336"/>
            <ac:spMk id="4" creationId="{0A334413-C47C-44B9-816F-EC34A0C8297B}"/>
          </ac:spMkLst>
        </pc:spChg>
      </pc:sldChg>
      <pc:sldChg chg="modSp mod">
        <pc:chgData name="William Lee" userId="9897f04406492482" providerId="LiveId" clId="{869B0E97-AE38-42A5-B3A4-4B3D9F82E171}" dt="2021-02-27T05:12:31.061" v="5" actId="20577"/>
        <pc:sldMkLst>
          <pc:docMk/>
          <pc:sldMk cId="1003518523" sldId="338"/>
        </pc:sldMkLst>
        <pc:graphicFrameChg chg="modGraphic">
          <ac:chgData name="William Lee" userId="9897f04406492482" providerId="LiveId" clId="{869B0E97-AE38-42A5-B3A4-4B3D9F82E171}" dt="2021-02-27T05:12:31.061" v="5" actId="20577"/>
          <ac:graphicFrameMkLst>
            <pc:docMk/>
            <pc:sldMk cId="1003518523" sldId="338"/>
            <ac:graphicFrameMk id="5" creationId="{6B05448A-36D6-4FEB-A1E1-7421E4835D27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9385F5EF-3A98-468A-AA21-1EC726050C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EEEDB5C-5A45-448D-B5F5-0A6AFF1406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F5734-0753-40EF-8812-B7A7AFE83B8E}" type="datetime1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36C976-1599-43B2-941D-476CC57B7F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TW"/>
              <a:t>123456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E56B7F-2A08-4D82-B83B-032006A33D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E5F59-F600-4C33-A45A-33F886276E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5602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4B060-D346-4326-80AF-72862CDDBFA8}" type="datetime1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TW"/>
              <a:t>123456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CF878-5339-4519-A30A-BB5E5AF0F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3185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4E7927A-2617-4B80-83B7-C32C5E1B9F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92D96E6-0D86-4B98-A7F5-FB8F3CE9C8B7}"/>
              </a:ext>
            </a:extLst>
          </p:cNvPr>
          <p:cNvSpPr/>
          <p:nvPr userDrawn="1"/>
        </p:nvSpPr>
        <p:spPr>
          <a:xfrm>
            <a:off x="4861957" y="4492413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6D6683-644C-4984-8C7C-240C382B7806}"/>
              </a:ext>
            </a:extLst>
          </p:cNvPr>
          <p:cNvSpPr/>
          <p:nvPr userDrawn="1"/>
        </p:nvSpPr>
        <p:spPr>
          <a:xfrm>
            <a:off x="4861956" y="5097780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67145F0-279E-41CD-BA28-72B9EF854306}"/>
              </a:ext>
            </a:extLst>
          </p:cNvPr>
          <p:cNvCxnSpPr>
            <a:cxnSpLocks/>
          </p:cNvCxnSpPr>
          <p:nvPr userDrawn="1"/>
        </p:nvCxnSpPr>
        <p:spPr>
          <a:xfrm>
            <a:off x="4862443" y="4874119"/>
            <a:ext cx="4019988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35C3A8-3344-4C5A-8419-74A5A671DC3E}"/>
              </a:ext>
            </a:extLst>
          </p:cNvPr>
          <p:cNvSpPr txBox="1"/>
          <p:nvPr userDrawn="1"/>
        </p:nvSpPr>
        <p:spPr>
          <a:xfrm>
            <a:off x="5220695" y="44280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授課講師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D1EEB83-7BBB-424A-B72D-F496B9E40A2F}"/>
              </a:ext>
            </a:extLst>
          </p:cNvPr>
          <p:cNvSpPr txBox="1"/>
          <p:nvPr userDrawn="1"/>
        </p:nvSpPr>
        <p:spPr>
          <a:xfrm>
            <a:off x="5220695" y="504926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教材編寫</a:t>
            </a: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821935C-7CA8-4B75-B367-3E84382E9519}"/>
              </a:ext>
            </a:extLst>
          </p:cNvPr>
          <p:cNvCxnSpPr>
            <a:cxnSpLocks/>
          </p:cNvCxnSpPr>
          <p:nvPr userDrawn="1"/>
        </p:nvCxnSpPr>
        <p:spPr>
          <a:xfrm>
            <a:off x="4862443" y="5466951"/>
            <a:ext cx="4019988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F41D8A4-FC43-4A0D-B9D2-5A60099047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6913" y="2098948"/>
            <a:ext cx="9805947" cy="193662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C3C16BAC-EE37-4FBA-8118-13B72E04EC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2836" y="4333876"/>
            <a:ext cx="3203122" cy="5111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名字</a:t>
            </a:r>
          </a:p>
        </p:txBody>
      </p:sp>
      <p:sp>
        <p:nvSpPr>
          <p:cNvPr id="14" name="文字版面配置區 11">
            <a:extLst>
              <a:ext uri="{FF2B5EF4-FFF2-40B4-BE49-F238E27FC236}">
                <a16:creationId xmlns:a16="http://schemas.microsoft.com/office/drawing/2014/main" id="{EEDE6825-70B7-4610-B9A4-99BDEB106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5408" y="4931388"/>
            <a:ext cx="3203122" cy="5111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名字</a:t>
            </a:r>
          </a:p>
        </p:txBody>
      </p:sp>
    </p:spTree>
    <p:extLst>
      <p:ext uri="{BB962C8B-B14F-4D97-AF65-F5344CB8AC3E}">
        <p14:creationId xmlns:p14="http://schemas.microsoft.com/office/powerpoint/2010/main" val="250954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AB32540E-D4A9-4405-BB33-2CD3374ABC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6C80BF5-DEE5-48AB-8689-9021EEAB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教材名稱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497E91E-6F7C-456B-BA68-B485B60686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6143191E-BEA0-4657-A453-0E178F1212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4197" y="284973"/>
            <a:ext cx="5611380" cy="633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en-US" altLang="zh-TW" dirty="0"/>
              <a:t>N-1: XXXXX</a:t>
            </a:r>
            <a:endParaRPr lang="zh-TW" altLang="en-US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29BAB248-8708-4CBE-AA5C-21C417B48E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8720" y="1388329"/>
            <a:ext cx="12310315" cy="7466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007943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大標</a:t>
            </a:r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DAF19E5A-4F11-48BB-9678-A9889AB76E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604" y="2336802"/>
            <a:ext cx="12040431" cy="8216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中標</a:t>
            </a:r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BBA8E219-7749-4D3F-9C61-406DEDE45C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9654" y="3321251"/>
            <a:ext cx="11981422" cy="3634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內文</a:t>
            </a: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00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01412DE5-E74D-4F4D-96A4-3448C3CAE4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341F4CB-AA74-47AC-BDAC-DD930D4E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教材名稱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EF6F6C2-4C91-4228-B960-1390E264B8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6AB786BD-5700-4572-95C8-FE2E9DB07C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4197" y="284973"/>
            <a:ext cx="5611380" cy="633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en-US" altLang="zh-TW" dirty="0"/>
              <a:t>N-2: XXXXX</a:t>
            </a:r>
            <a:endParaRPr lang="zh-TW" altLang="en-US" dirty="0"/>
          </a:p>
        </p:txBody>
      </p:sp>
      <p:sp>
        <p:nvSpPr>
          <p:cNvPr id="10" name="文字版面配置區 10">
            <a:extLst>
              <a:ext uri="{FF2B5EF4-FFF2-40B4-BE49-F238E27FC236}">
                <a16:creationId xmlns:a16="http://schemas.microsoft.com/office/drawing/2014/main" id="{730363EB-CA4B-4E5C-9050-36DFC51F03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604" y="2336802"/>
            <a:ext cx="12040431" cy="8216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中標</a:t>
            </a:r>
          </a:p>
        </p:txBody>
      </p:sp>
      <p:sp>
        <p:nvSpPr>
          <p:cNvPr id="11" name="文字版面配置區 12">
            <a:extLst>
              <a:ext uri="{FF2B5EF4-FFF2-40B4-BE49-F238E27FC236}">
                <a16:creationId xmlns:a16="http://schemas.microsoft.com/office/drawing/2014/main" id="{BA6E3C0C-4E01-4CDF-A2CE-8AB7940E27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9654" y="3321250"/>
            <a:ext cx="11981422" cy="3616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內文</a:t>
            </a:r>
          </a:p>
        </p:txBody>
      </p:sp>
      <p:sp>
        <p:nvSpPr>
          <p:cNvPr id="12" name="文字版面配置區 8">
            <a:extLst>
              <a:ext uri="{FF2B5EF4-FFF2-40B4-BE49-F238E27FC236}">
                <a16:creationId xmlns:a16="http://schemas.microsoft.com/office/drawing/2014/main" id="{D060BF31-04CF-4228-8CD3-C50A463071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8720" y="1388329"/>
            <a:ext cx="12310315" cy="7466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007943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大標</a:t>
            </a:r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919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481565AE-C00D-4771-8F6D-8DA72A6F5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E27E92-A868-4D86-A099-FFFFF040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教材名稱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A17043C-9E6A-4C00-AAED-F243F2DFA2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7DA1E15-CBBC-46D0-9296-37600E8886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4197" y="284973"/>
            <a:ext cx="5611380" cy="633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en-US" altLang="zh-TW" dirty="0"/>
              <a:t>N-3: XXXXX</a:t>
            </a:r>
            <a:endParaRPr lang="zh-TW" altLang="en-US" dirty="0"/>
          </a:p>
        </p:txBody>
      </p:sp>
      <p:sp>
        <p:nvSpPr>
          <p:cNvPr id="10" name="文字版面配置區 10">
            <a:extLst>
              <a:ext uri="{FF2B5EF4-FFF2-40B4-BE49-F238E27FC236}">
                <a16:creationId xmlns:a16="http://schemas.microsoft.com/office/drawing/2014/main" id="{9FEC8556-A2C9-4B82-B412-16D80F3020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604" y="2336802"/>
            <a:ext cx="12040431" cy="8216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中標</a:t>
            </a:r>
          </a:p>
        </p:txBody>
      </p:sp>
      <p:sp>
        <p:nvSpPr>
          <p:cNvPr id="11" name="文字版面配置區 12">
            <a:extLst>
              <a:ext uri="{FF2B5EF4-FFF2-40B4-BE49-F238E27FC236}">
                <a16:creationId xmlns:a16="http://schemas.microsoft.com/office/drawing/2014/main" id="{A1804D8C-90F3-4753-9887-C638F1CB46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9654" y="3321250"/>
            <a:ext cx="11981422" cy="36067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內文</a:t>
            </a:r>
          </a:p>
        </p:txBody>
      </p:sp>
      <p:sp>
        <p:nvSpPr>
          <p:cNvPr id="12" name="文字版面配置區 8">
            <a:extLst>
              <a:ext uri="{FF2B5EF4-FFF2-40B4-BE49-F238E27FC236}">
                <a16:creationId xmlns:a16="http://schemas.microsoft.com/office/drawing/2014/main" id="{02C52CA1-8795-4AA4-A9FB-A2B86D8A7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8720" y="1388329"/>
            <a:ext cx="12310315" cy="7466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007943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大標</a:t>
            </a:r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0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C827F96-73D2-4EEF-9F9A-576827509F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EEF2F802-D594-4867-80F5-256E9232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教材名稱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B7D9F92-BAB8-43DC-B117-D7881B429A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3334" y="7158037"/>
            <a:ext cx="5436441" cy="401638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DBA936-9872-40F4-926D-7189B165B5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83219" y="1343025"/>
            <a:ext cx="6724876" cy="5086350"/>
          </a:xfrm>
          <a:prstGeom prst="rect">
            <a:avLst/>
          </a:prstGeom>
        </p:spPr>
        <p:txBody>
          <a:bodyPr/>
          <a:lstStyle>
            <a:lvl1pPr marL="457200" marR="0" indent="-45720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模組</a:t>
            </a:r>
            <a:r>
              <a:rPr lang="en-US" altLang="zh-TW" dirty="0"/>
              <a:t>1</a:t>
            </a:r>
            <a:r>
              <a:rPr lang="zh-TW" altLang="en-US" dirty="0"/>
              <a:t>  </a:t>
            </a:r>
            <a:r>
              <a:rPr lang="en-US" altLang="zh-TW" dirty="0"/>
              <a:t>XXXXXXXX</a:t>
            </a:r>
          </a:p>
          <a:p>
            <a:pPr marL="457200" marR="0" lvl="0" indent="-45720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TW" altLang="en-US" dirty="0"/>
              <a:t>模組</a:t>
            </a:r>
            <a:r>
              <a:rPr lang="en-US" altLang="zh-TW" dirty="0"/>
              <a:t>2</a:t>
            </a:r>
            <a:r>
              <a:rPr lang="zh-TW" altLang="en-US" dirty="0"/>
              <a:t>  </a:t>
            </a:r>
            <a:r>
              <a:rPr lang="en-US" altLang="zh-TW" dirty="0"/>
              <a:t>XXXXXXXX</a:t>
            </a:r>
          </a:p>
          <a:p>
            <a:pPr marL="457200" marR="0" lvl="0" indent="-45720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TW" altLang="en-US" dirty="0"/>
              <a:t>模組</a:t>
            </a:r>
            <a:r>
              <a:rPr lang="en-US" altLang="zh-TW" dirty="0"/>
              <a:t>3</a:t>
            </a:r>
            <a:r>
              <a:rPr lang="zh-TW" altLang="en-US" dirty="0"/>
              <a:t>  </a:t>
            </a:r>
            <a:r>
              <a:rPr lang="en-US" altLang="zh-TW" dirty="0"/>
              <a:t>XXXXXXXX</a:t>
            </a:r>
          </a:p>
          <a:p>
            <a:pPr lvl="0"/>
            <a:endParaRPr lang="zh-TW" altLang="en-US" dirty="0"/>
          </a:p>
        </p:txBody>
      </p:sp>
      <p:sp>
        <p:nvSpPr>
          <p:cNvPr id="7" name="文字版面配置區 4">
            <a:extLst>
              <a:ext uri="{FF2B5EF4-FFF2-40B4-BE49-F238E27FC236}">
                <a16:creationId xmlns:a16="http://schemas.microsoft.com/office/drawing/2014/main" id="{AB937618-239B-9F4E-BD88-D84B70EBE0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3815" y="3509962"/>
            <a:ext cx="2258494" cy="539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課程大綱</a:t>
            </a: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3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講師介紹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44D4111-6CEF-4FF2-9C38-E840AFFEBF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5"/>
            <a:ext cx="13439421" cy="7559675"/>
          </a:xfrm>
          <a:prstGeom prst="rect">
            <a:avLst/>
          </a:prstGeom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FAE11C-4887-4ABC-AA81-99CA4986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教材名稱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550FBD9-6CE2-4EFC-8C3D-A1DC905ADE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8" name="矩形: 圓角化對角角落 7">
            <a:extLst>
              <a:ext uri="{FF2B5EF4-FFF2-40B4-BE49-F238E27FC236}">
                <a16:creationId xmlns:a16="http://schemas.microsoft.com/office/drawing/2014/main" id="{F10A2D88-BF58-4AFB-8463-C9C6FA01CD85}"/>
              </a:ext>
            </a:extLst>
          </p:cNvPr>
          <p:cNvSpPr/>
          <p:nvPr/>
        </p:nvSpPr>
        <p:spPr>
          <a:xfrm>
            <a:off x="4299895" y="207350"/>
            <a:ext cx="4652871" cy="689418"/>
          </a:xfrm>
          <a:prstGeom prst="round2DiagRect">
            <a:avLst>
              <a:gd name="adj1" fmla="val 0"/>
              <a:gd name="adj2" fmla="val 27119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E82FE8A-507A-43B0-855A-C440D7A9EAFC}"/>
              </a:ext>
            </a:extLst>
          </p:cNvPr>
          <p:cNvSpPr txBox="1"/>
          <p:nvPr/>
        </p:nvSpPr>
        <p:spPr>
          <a:xfrm>
            <a:off x="4679943" y="237061"/>
            <a:ext cx="3892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授課講師介紹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1852AF2-D0F5-4D67-87DF-E09A9AA18527}"/>
              </a:ext>
            </a:extLst>
          </p:cNvPr>
          <p:cNvSpPr txBox="1"/>
          <p:nvPr/>
        </p:nvSpPr>
        <p:spPr>
          <a:xfrm>
            <a:off x="3574619" y="12840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授課講師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9C8DE17-0556-4828-9E90-253BC049A8E6}"/>
              </a:ext>
            </a:extLst>
          </p:cNvPr>
          <p:cNvSpPr txBox="1"/>
          <p:nvPr/>
        </p:nvSpPr>
        <p:spPr>
          <a:xfrm>
            <a:off x="10272444" y="127494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教材編寫者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103043-A091-4482-9C53-D9122BA945D8}"/>
              </a:ext>
            </a:extLst>
          </p:cNvPr>
          <p:cNvSpPr/>
          <p:nvPr/>
        </p:nvSpPr>
        <p:spPr>
          <a:xfrm>
            <a:off x="726796" y="265732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8DD149B-143E-41AF-8351-D4E533A178E7}"/>
              </a:ext>
            </a:extLst>
          </p:cNvPr>
          <p:cNvCxnSpPr>
            <a:cxnSpLocks/>
          </p:cNvCxnSpPr>
          <p:nvPr/>
        </p:nvCxnSpPr>
        <p:spPr>
          <a:xfrm>
            <a:off x="1867799" y="2804782"/>
            <a:ext cx="4099224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BB35AB6-D8D0-4F03-8C41-17A94578BF98}"/>
              </a:ext>
            </a:extLst>
          </p:cNvPr>
          <p:cNvSpPr txBox="1"/>
          <p:nvPr/>
        </p:nvSpPr>
        <p:spPr>
          <a:xfrm>
            <a:off x="917244" y="260014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專長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0C6A96D-4BF6-4639-9669-8E2F0C76C7A4}"/>
              </a:ext>
            </a:extLst>
          </p:cNvPr>
          <p:cNvSpPr/>
          <p:nvPr/>
        </p:nvSpPr>
        <p:spPr>
          <a:xfrm>
            <a:off x="726796" y="3777743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2F5B3AC-2343-45BA-B701-65B32CB15D1B}"/>
              </a:ext>
            </a:extLst>
          </p:cNvPr>
          <p:cNvCxnSpPr>
            <a:cxnSpLocks/>
          </p:cNvCxnSpPr>
          <p:nvPr/>
        </p:nvCxnSpPr>
        <p:spPr>
          <a:xfrm>
            <a:off x="1867799" y="3925204"/>
            <a:ext cx="4099224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D0A198B-7E71-4198-B974-80BB8063DAC2}"/>
              </a:ext>
            </a:extLst>
          </p:cNvPr>
          <p:cNvSpPr txBox="1"/>
          <p:nvPr/>
        </p:nvSpPr>
        <p:spPr>
          <a:xfrm>
            <a:off x="917244" y="372056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簡歷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67F11D5-7387-48FA-8921-7F1E8BEEC85F}"/>
              </a:ext>
            </a:extLst>
          </p:cNvPr>
          <p:cNvSpPr/>
          <p:nvPr/>
        </p:nvSpPr>
        <p:spPr>
          <a:xfrm>
            <a:off x="726796" y="500960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B088846F-1A68-4A21-8F2F-5403676F521D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127831" y="5152476"/>
            <a:ext cx="3798144" cy="4586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D0B8C0C-D6BC-4C6C-9CEF-89E9DA1EBCD9}"/>
              </a:ext>
            </a:extLst>
          </p:cNvPr>
          <p:cNvSpPr txBox="1"/>
          <p:nvPr/>
        </p:nvSpPr>
        <p:spPr>
          <a:xfrm>
            <a:off x="917243" y="495242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老師的話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51A4D6E-B20F-483D-8DA1-E1CBFECCA8CB}"/>
              </a:ext>
            </a:extLst>
          </p:cNvPr>
          <p:cNvSpPr/>
          <p:nvPr/>
        </p:nvSpPr>
        <p:spPr>
          <a:xfrm>
            <a:off x="726796" y="6116725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600CA7B7-62D0-4124-8863-99DB5EFE798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127831" y="6259600"/>
            <a:ext cx="3798144" cy="4586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1200F91-7D5C-4BDF-8BFE-5F78F84FB277}"/>
              </a:ext>
            </a:extLst>
          </p:cNvPr>
          <p:cNvSpPr txBox="1"/>
          <p:nvPr/>
        </p:nvSpPr>
        <p:spPr>
          <a:xfrm>
            <a:off x="917243" y="6059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聯絡方式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73A0ECE-7CF0-4156-AFA7-9EE7D5F8409F}"/>
              </a:ext>
            </a:extLst>
          </p:cNvPr>
          <p:cNvSpPr/>
          <p:nvPr/>
        </p:nvSpPr>
        <p:spPr>
          <a:xfrm>
            <a:off x="7431717" y="265732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9CF7F95-6F41-4253-99DC-ECE06F141961}"/>
              </a:ext>
            </a:extLst>
          </p:cNvPr>
          <p:cNvCxnSpPr>
            <a:cxnSpLocks/>
          </p:cNvCxnSpPr>
          <p:nvPr/>
        </p:nvCxnSpPr>
        <p:spPr>
          <a:xfrm>
            <a:off x="8572720" y="2804782"/>
            <a:ext cx="4099224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E2D4A66-B17A-4E1A-84A3-1B00A10393F1}"/>
              </a:ext>
            </a:extLst>
          </p:cNvPr>
          <p:cNvSpPr txBox="1"/>
          <p:nvPr/>
        </p:nvSpPr>
        <p:spPr>
          <a:xfrm>
            <a:off x="7622164" y="260014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專長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72A2585-60B7-453B-8295-E405A4F13EF8}"/>
              </a:ext>
            </a:extLst>
          </p:cNvPr>
          <p:cNvSpPr/>
          <p:nvPr/>
        </p:nvSpPr>
        <p:spPr>
          <a:xfrm>
            <a:off x="7431717" y="3777743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7070C9F-48E0-4174-9967-C602EE45B9F5}"/>
              </a:ext>
            </a:extLst>
          </p:cNvPr>
          <p:cNvCxnSpPr>
            <a:cxnSpLocks/>
          </p:cNvCxnSpPr>
          <p:nvPr/>
        </p:nvCxnSpPr>
        <p:spPr>
          <a:xfrm>
            <a:off x="8572720" y="3925204"/>
            <a:ext cx="4099224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09F2EC2-1CC3-46D0-ABDD-C447507CE6C4}"/>
              </a:ext>
            </a:extLst>
          </p:cNvPr>
          <p:cNvSpPr txBox="1"/>
          <p:nvPr/>
        </p:nvSpPr>
        <p:spPr>
          <a:xfrm>
            <a:off x="7622164" y="372056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簡歷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B3E66A4-B14B-4DC5-89D9-12096F5CAF40}"/>
              </a:ext>
            </a:extLst>
          </p:cNvPr>
          <p:cNvSpPr/>
          <p:nvPr/>
        </p:nvSpPr>
        <p:spPr>
          <a:xfrm>
            <a:off x="7431717" y="500960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919CA1D-A967-4C20-8CB7-D9BD654F4861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8832752" y="5152476"/>
            <a:ext cx="3798144" cy="4586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1FD3D41-77EC-412A-AE32-0B837A5DD960}"/>
              </a:ext>
            </a:extLst>
          </p:cNvPr>
          <p:cNvSpPr txBox="1"/>
          <p:nvPr/>
        </p:nvSpPr>
        <p:spPr>
          <a:xfrm>
            <a:off x="7622164" y="495242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老師的話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4BFA783-466E-4CE5-939A-0ACD2F49E836}"/>
              </a:ext>
            </a:extLst>
          </p:cNvPr>
          <p:cNvSpPr/>
          <p:nvPr/>
        </p:nvSpPr>
        <p:spPr>
          <a:xfrm>
            <a:off x="7431717" y="6116725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58C6C046-F70F-4047-A744-C0F28EC511AB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8832752" y="6259600"/>
            <a:ext cx="3798144" cy="4586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90C392A-49C0-421B-B5AE-F71BBA909BBD}"/>
              </a:ext>
            </a:extLst>
          </p:cNvPr>
          <p:cNvSpPr txBox="1"/>
          <p:nvPr/>
        </p:nvSpPr>
        <p:spPr>
          <a:xfrm>
            <a:off x="7622164" y="6059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聯絡方式</a:t>
            </a:r>
          </a:p>
        </p:txBody>
      </p:sp>
      <p:sp>
        <p:nvSpPr>
          <p:cNvPr id="42" name="矩形: 圓角化對角角落 41">
            <a:extLst>
              <a:ext uri="{FF2B5EF4-FFF2-40B4-BE49-F238E27FC236}">
                <a16:creationId xmlns:a16="http://schemas.microsoft.com/office/drawing/2014/main" id="{2882B776-A997-4847-9E63-E1CA8554FD7C}"/>
              </a:ext>
            </a:extLst>
          </p:cNvPr>
          <p:cNvSpPr/>
          <p:nvPr userDrawn="1"/>
        </p:nvSpPr>
        <p:spPr>
          <a:xfrm>
            <a:off x="4299895" y="201151"/>
            <a:ext cx="4652871" cy="689418"/>
          </a:xfrm>
          <a:prstGeom prst="round2DiagRect">
            <a:avLst>
              <a:gd name="adj1" fmla="val 0"/>
              <a:gd name="adj2" fmla="val 27119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2DD3220-F00D-44F8-8C66-F3897E0175DD}"/>
              </a:ext>
            </a:extLst>
          </p:cNvPr>
          <p:cNvSpPr txBox="1"/>
          <p:nvPr userDrawn="1"/>
        </p:nvSpPr>
        <p:spPr>
          <a:xfrm>
            <a:off x="4679943" y="262679"/>
            <a:ext cx="3892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授課講師介紹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9DEECFA-0227-4652-8A83-F0E469EDD161}"/>
              </a:ext>
            </a:extLst>
          </p:cNvPr>
          <p:cNvSpPr txBox="1"/>
          <p:nvPr userDrawn="1"/>
        </p:nvSpPr>
        <p:spPr>
          <a:xfrm>
            <a:off x="3574619" y="12840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授課講師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D4CB8BA-AD21-4D3F-9127-5DECADB72F4A}"/>
              </a:ext>
            </a:extLst>
          </p:cNvPr>
          <p:cNvSpPr txBox="1"/>
          <p:nvPr userDrawn="1"/>
        </p:nvSpPr>
        <p:spPr>
          <a:xfrm>
            <a:off x="10272444" y="127494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教材編寫者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37628AE-6D5A-4C3B-916C-F772B6251A99}"/>
              </a:ext>
            </a:extLst>
          </p:cNvPr>
          <p:cNvSpPr/>
          <p:nvPr userDrawn="1"/>
        </p:nvSpPr>
        <p:spPr>
          <a:xfrm>
            <a:off x="726796" y="265732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12D970A4-C2F9-46A2-9026-69AFC1459EBF}"/>
              </a:ext>
            </a:extLst>
          </p:cNvPr>
          <p:cNvCxnSpPr>
            <a:cxnSpLocks/>
          </p:cNvCxnSpPr>
          <p:nvPr userDrawn="1"/>
        </p:nvCxnSpPr>
        <p:spPr>
          <a:xfrm>
            <a:off x="1867799" y="2804782"/>
            <a:ext cx="4099224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7B05D8B-D001-4885-9840-172A1544FECA}"/>
              </a:ext>
            </a:extLst>
          </p:cNvPr>
          <p:cNvSpPr txBox="1"/>
          <p:nvPr userDrawn="1"/>
        </p:nvSpPr>
        <p:spPr>
          <a:xfrm>
            <a:off x="917244" y="260014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專長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0E8B5EF-3D95-4724-AD32-56DB57EBDAA0}"/>
              </a:ext>
            </a:extLst>
          </p:cNvPr>
          <p:cNvSpPr/>
          <p:nvPr userDrawn="1"/>
        </p:nvSpPr>
        <p:spPr>
          <a:xfrm>
            <a:off x="726796" y="3777743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88014842-7ED9-4DB0-9995-5ACA02A04BE3}"/>
              </a:ext>
            </a:extLst>
          </p:cNvPr>
          <p:cNvCxnSpPr>
            <a:cxnSpLocks/>
          </p:cNvCxnSpPr>
          <p:nvPr userDrawn="1"/>
        </p:nvCxnSpPr>
        <p:spPr>
          <a:xfrm>
            <a:off x="1867799" y="3925204"/>
            <a:ext cx="4099224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D657207-97AD-4D78-BDD0-D40F74D9CE99}"/>
              </a:ext>
            </a:extLst>
          </p:cNvPr>
          <p:cNvSpPr txBox="1"/>
          <p:nvPr userDrawn="1"/>
        </p:nvSpPr>
        <p:spPr>
          <a:xfrm>
            <a:off x="917244" y="372056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簡歷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927073B-D582-481F-B72B-7A24B3834436}"/>
              </a:ext>
            </a:extLst>
          </p:cNvPr>
          <p:cNvSpPr/>
          <p:nvPr userDrawn="1"/>
        </p:nvSpPr>
        <p:spPr>
          <a:xfrm>
            <a:off x="726796" y="500960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3710A712-7659-43D2-AF6C-32A877E3AC1B}"/>
              </a:ext>
            </a:extLst>
          </p:cNvPr>
          <p:cNvCxnSpPr>
            <a:cxnSpLocks/>
            <a:stCxn id="23" idx="3"/>
          </p:cNvCxnSpPr>
          <p:nvPr userDrawn="1"/>
        </p:nvCxnSpPr>
        <p:spPr>
          <a:xfrm>
            <a:off x="2127831" y="5152476"/>
            <a:ext cx="3798144" cy="4586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7272719-C112-4240-AFBD-0E1BFC8A3D90}"/>
              </a:ext>
            </a:extLst>
          </p:cNvPr>
          <p:cNvSpPr txBox="1"/>
          <p:nvPr userDrawn="1"/>
        </p:nvSpPr>
        <p:spPr>
          <a:xfrm>
            <a:off x="917243" y="495242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老師的話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10CED08-F8DE-4526-8FA5-7B6E2B5101B6}"/>
              </a:ext>
            </a:extLst>
          </p:cNvPr>
          <p:cNvSpPr/>
          <p:nvPr userDrawn="1"/>
        </p:nvSpPr>
        <p:spPr>
          <a:xfrm>
            <a:off x="726796" y="6116725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A7363525-F4FD-4358-8A39-91EACB295BC2}"/>
              </a:ext>
            </a:extLst>
          </p:cNvPr>
          <p:cNvCxnSpPr>
            <a:cxnSpLocks/>
            <a:stCxn id="26" idx="3"/>
          </p:cNvCxnSpPr>
          <p:nvPr userDrawn="1"/>
        </p:nvCxnSpPr>
        <p:spPr>
          <a:xfrm>
            <a:off x="2127831" y="6259600"/>
            <a:ext cx="3798144" cy="4586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A353B06-076E-40D5-8DEC-AA5B3D277A1A}"/>
              </a:ext>
            </a:extLst>
          </p:cNvPr>
          <p:cNvSpPr txBox="1"/>
          <p:nvPr userDrawn="1"/>
        </p:nvSpPr>
        <p:spPr>
          <a:xfrm>
            <a:off x="917243" y="6059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聯絡方式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7F576A4-5DA7-4A02-83C1-65E8951EE560}"/>
              </a:ext>
            </a:extLst>
          </p:cNvPr>
          <p:cNvSpPr/>
          <p:nvPr userDrawn="1"/>
        </p:nvSpPr>
        <p:spPr>
          <a:xfrm>
            <a:off x="7431717" y="265732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1B4CE3C7-A9EA-4F15-BA14-4E41C9C70F9F}"/>
              </a:ext>
            </a:extLst>
          </p:cNvPr>
          <p:cNvCxnSpPr>
            <a:cxnSpLocks/>
          </p:cNvCxnSpPr>
          <p:nvPr userDrawn="1"/>
        </p:nvCxnSpPr>
        <p:spPr>
          <a:xfrm>
            <a:off x="8572720" y="2804782"/>
            <a:ext cx="4099224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A8D345AD-7EF8-4716-9AB3-0CC599E4B14A}"/>
              </a:ext>
            </a:extLst>
          </p:cNvPr>
          <p:cNvSpPr txBox="1"/>
          <p:nvPr userDrawn="1"/>
        </p:nvSpPr>
        <p:spPr>
          <a:xfrm>
            <a:off x="7622164" y="260014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專長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076B567-40DF-47A6-BFE2-3258E294AC9F}"/>
              </a:ext>
            </a:extLst>
          </p:cNvPr>
          <p:cNvSpPr/>
          <p:nvPr userDrawn="1"/>
        </p:nvSpPr>
        <p:spPr>
          <a:xfrm>
            <a:off x="7431717" y="3777743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AF2CD776-7192-4B98-9C09-896DA53DC9DC}"/>
              </a:ext>
            </a:extLst>
          </p:cNvPr>
          <p:cNvCxnSpPr>
            <a:cxnSpLocks/>
          </p:cNvCxnSpPr>
          <p:nvPr userDrawn="1"/>
        </p:nvCxnSpPr>
        <p:spPr>
          <a:xfrm>
            <a:off x="8572720" y="3925204"/>
            <a:ext cx="4099224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13DFFF6-E481-4EA4-A44A-EF423EBF3E98}"/>
              </a:ext>
            </a:extLst>
          </p:cNvPr>
          <p:cNvSpPr txBox="1"/>
          <p:nvPr userDrawn="1"/>
        </p:nvSpPr>
        <p:spPr>
          <a:xfrm>
            <a:off x="7622164" y="372056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簡歷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28DF39E-6C74-4ED3-91CA-98C7D0402619}"/>
              </a:ext>
            </a:extLst>
          </p:cNvPr>
          <p:cNvSpPr/>
          <p:nvPr userDrawn="1"/>
        </p:nvSpPr>
        <p:spPr>
          <a:xfrm>
            <a:off x="7431717" y="500960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5E2E28A0-9CE8-4326-B117-C55015A38F5F}"/>
              </a:ext>
            </a:extLst>
          </p:cNvPr>
          <p:cNvCxnSpPr>
            <a:cxnSpLocks/>
            <a:stCxn id="35" idx="3"/>
          </p:cNvCxnSpPr>
          <p:nvPr userDrawn="1"/>
        </p:nvCxnSpPr>
        <p:spPr>
          <a:xfrm>
            <a:off x="8832752" y="5152476"/>
            <a:ext cx="3798144" cy="4586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DC2B6CDA-C622-489C-863B-E3F8E36BC268}"/>
              </a:ext>
            </a:extLst>
          </p:cNvPr>
          <p:cNvSpPr txBox="1"/>
          <p:nvPr userDrawn="1"/>
        </p:nvSpPr>
        <p:spPr>
          <a:xfrm>
            <a:off x="7622164" y="495242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老師的話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84C04F-66EE-456D-A03B-6348D4D4C80A}"/>
              </a:ext>
            </a:extLst>
          </p:cNvPr>
          <p:cNvSpPr/>
          <p:nvPr userDrawn="1"/>
        </p:nvSpPr>
        <p:spPr>
          <a:xfrm>
            <a:off x="7431717" y="6116725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7380F439-F06D-4F74-A97A-0C28BB49D311}"/>
              </a:ext>
            </a:extLst>
          </p:cNvPr>
          <p:cNvCxnSpPr>
            <a:cxnSpLocks/>
            <a:stCxn id="38" idx="3"/>
          </p:cNvCxnSpPr>
          <p:nvPr userDrawn="1"/>
        </p:nvCxnSpPr>
        <p:spPr>
          <a:xfrm>
            <a:off x="8832752" y="6259600"/>
            <a:ext cx="3798144" cy="4586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AC375E06-2ECB-42E2-B0C3-1AE61CFC5946}"/>
              </a:ext>
            </a:extLst>
          </p:cNvPr>
          <p:cNvSpPr txBox="1"/>
          <p:nvPr userDrawn="1"/>
        </p:nvSpPr>
        <p:spPr>
          <a:xfrm>
            <a:off x="7622164" y="6059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聯絡方式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E559E2-BA79-49FD-9F1F-C8C3C8B0F1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1635" y="2997384"/>
            <a:ext cx="4024947" cy="7526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72" name="文字版面配置區 4">
            <a:extLst>
              <a:ext uri="{FF2B5EF4-FFF2-40B4-BE49-F238E27FC236}">
                <a16:creationId xmlns:a16="http://schemas.microsoft.com/office/drawing/2014/main" id="{4350495A-247D-4164-9509-849D74AD2D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635" y="4100759"/>
            <a:ext cx="4024947" cy="775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73" name="文字版面配置區 4">
            <a:extLst>
              <a:ext uri="{FF2B5EF4-FFF2-40B4-BE49-F238E27FC236}">
                <a16:creationId xmlns:a16="http://schemas.microsoft.com/office/drawing/2014/main" id="{910CBF6B-34B8-4F95-AC7E-093399A14E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32239" y="5365379"/>
            <a:ext cx="4024947" cy="7751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74" name="文字版面配置區 4">
            <a:extLst>
              <a:ext uri="{FF2B5EF4-FFF2-40B4-BE49-F238E27FC236}">
                <a16:creationId xmlns:a16="http://schemas.microsoft.com/office/drawing/2014/main" id="{682931E2-F303-4E88-9779-C3BD39DD6A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46997" y="2999487"/>
            <a:ext cx="4024947" cy="7526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75" name="文字版面配置區 4">
            <a:extLst>
              <a:ext uri="{FF2B5EF4-FFF2-40B4-BE49-F238E27FC236}">
                <a16:creationId xmlns:a16="http://schemas.microsoft.com/office/drawing/2014/main" id="{1E4F7F8C-2244-44CB-8489-6021980759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46996" y="4175190"/>
            <a:ext cx="4024947" cy="7526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76" name="文字版面配置區 4">
            <a:extLst>
              <a:ext uri="{FF2B5EF4-FFF2-40B4-BE49-F238E27FC236}">
                <a16:creationId xmlns:a16="http://schemas.microsoft.com/office/drawing/2014/main" id="{9EA1BA75-CABE-42E6-9010-910F84F008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6994" y="5364928"/>
            <a:ext cx="4024947" cy="7526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77" name="文字版面配置區 4">
            <a:extLst>
              <a:ext uri="{FF2B5EF4-FFF2-40B4-BE49-F238E27FC236}">
                <a16:creationId xmlns:a16="http://schemas.microsoft.com/office/drawing/2014/main" id="{62A172DA-21A3-4B88-B284-05A617A457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6993" y="6444783"/>
            <a:ext cx="4024947" cy="5923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78" name="文字版面配置區 4">
            <a:extLst>
              <a:ext uri="{FF2B5EF4-FFF2-40B4-BE49-F238E27FC236}">
                <a16:creationId xmlns:a16="http://schemas.microsoft.com/office/drawing/2014/main" id="{201DD69A-E9E1-47D6-A95D-82FE0C9C71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941635" y="6462577"/>
            <a:ext cx="4024947" cy="5745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AC20676-C78A-420A-AC0E-155DF825CD0C}"/>
              </a:ext>
            </a:extLst>
          </p:cNvPr>
          <p:cNvSpPr/>
          <p:nvPr userDrawn="1"/>
        </p:nvSpPr>
        <p:spPr>
          <a:xfrm>
            <a:off x="1954531" y="1037321"/>
            <a:ext cx="1620000" cy="162000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739F5D6F-1E19-44F6-896E-B702664078FB}"/>
              </a:ext>
            </a:extLst>
          </p:cNvPr>
          <p:cNvSpPr/>
          <p:nvPr userDrawn="1"/>
        </p:nvSpPr>
        <p:spPr>
          <a:xfrm>
            <a:off x="8639416" y="1037321"/>
            <a:ext cx="1620000" cy="162000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47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講師介紹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圖片 43">
            <a:extLst>
              <a:ext uri="{FF2B5EF4-FFF2-40B4-BE49-F238E27FC236}">
                <a16:creationId xmlns:a16="http://schemas.microsoft.com/office/drawing/2014/main" id="{22E6FC5E-28B0-48E4-9930-97D3BDBB43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3422FBE-7A88-4003-BFB1-E682DB56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教材名稱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A335C05-A7C4-425A-A522-3EF4E69C4E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39C308-9250-4755-A54D-2001FCB81684}"/>
              </a:ext>
            </a:extLst>
          </p:cNvPr>
          <p:cNvSpPr/>
          <p:nvPr/>
        </p:nvSpPr>
        <p:spPr>
          <a:xfrm>
            <a:off x="7267002" y="562324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CEB2FE1-D99D-4D8B-BB78-1D861B40EA57}"/>
              </a:ext>
            </a:extLst>
          </p:cNvPr>
          <p:cNvSpPr txBox="1"/>
          <p:nvPr/>
        </p:nvSpPr>
        <p:spPr>
          <a:xfrm>
            <a:off x="7457450" y="5051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專長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9B8AAB-42FF-4367-98EB-34B4F739E0B0}"/>
              </a:ext>
            </a:extLst>
          </p:cNvPr>
          <p:cNvSpPr/>
          <p:nvPr/>
        </p:nvSpPr>
        <p:spPr>
          <a:xfrm>
            <a:off x="7267002" y="1923038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C2A4B4-0788-4C78-8F2A-EDC1973F23DE}"/>
              </a:ext>
            </a:extLst>
          </p:cNvPr>
          <p:cNvSpPr txBox="1"/>
          <p:nvPr/>
        </p:nvSpPr>
        <p:spPr>
          <a:xfrm>
            <a:off x="7457450" y="18658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簡歷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488207B-F8C9-4716-AB17-78F8D8849B53}"/>
              </a:ext>
            </a:extLst>
          </p:cNvPr>
          <p:cNvSpPr/>
          <p:nvPr/>
        </p:nvSpPr>
        <p:spPr>
          <a:xfrm>
            <a:off x="7267002" y="395089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B931D85-CDE7-474D-94EE-639658BA7162}"/>
              </a:ext>
            </a:extLst>
          </p:cNvPr>
          <p:cNvSpPr txBox="1"/>
          <p:nvPr/>
        </p:nvSpPr>
        <p:spPr>
          <a:xfrm>
            <a:off x="7457450" y="389371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老師的話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F9ED358-E618-402C-9C2D-5401096B0230}"/>
              </a:ext>
            </a:extLst>
          </p:cNvPr>
          <p:cNvSpPr/>
          <p:nvPr/>
        </p:nvSpPr>
        <p:spPr>
          <a:xfrm>
            <a:off x="7267002" y="5654448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CFC31A4-24D6-4EAE-9F1B-771563CF830B}"/>
              </a:ext>
            </a:extLst>
          </p:cNvPr>
          <p:cNvSpPr txBox="1"/>
          <p:nvPr/>
        </p:nvSpPr>
        <p:spPr>
          <a:xfrm>
            <a:off x="7457450" y="55972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聯絡方式</a:t>
            </a:r>
          </a:p>
        </p:txBody>
      </p:sp>
      <p:sp>
        <p:nvSpPr>
          <p:cNvPr id="18" name="矩形: 圓角化對角角落 17">
            <a:extLst>
              <a:ext uri="{FF2B5EF4-FFF2-40B4-BE49-F238E27FC236}">
                <a16:creationId xmlns:a16="http://schemas.microsoft.com/office/drawing/2014/main" id="{84EDBBDB-60F4-4267-A071-A1BC392AB6E4}"/>
              </a:ext>
            </a:extLst>
          </p:cNvPr>
          <p:cNvSpPr/>
          <p:nvPr/>
        </p:nvSpPr>
        <p:spPr>
          <a:xfrm>
            <a:off x="7283926" y="961631"/>
            <a:ext cx="4856757" cy="811185"/>
          </a:xfrm>
          <a:prstGeom prst="round2DiagRect">
            <a:avLst>
              <a:gd name="adj1" fmla="val 0"/>
              <a:gd name="adj2" fmla="val 21368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9" name="矩形: 圓角化對角角落 18">
            <a:extLst>
              <a:ext uri="{FF2B5EF4-FFF2-40B4-BE49-F238E27FC236}">
                <a16:creationId xmlns:a16="http://schemas.microsoft.com/office/drawing/2014/main" id="{36EC12CE-DDF3-4C2C-9938-B5131E12E633}"/>
              </a:ext>
            </a:extLst>
          </p:cNvPr>
          <p:cNvSpPr/>
          <p:nvPr/>
        </p:nvSpPr>
        <p:spPr>
          <a:xfrm>
            <a:off x="7283924" y="2297245"/>
            <a:ext cx="4856757" cy="1539287"/>
          </a:xfrm>
          <a:prstGeom prst="round2DiagRect">
            <a:avLst>
              <a:gd name="adj1" fmla="val 0"/>
              <a:gd name="adj2" fmla="val 13177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20" name="矩形: 圓角化對角角落 19">
            <a:extLst>
              <a:ext uri="{FF2B5EF4-FFF2-40B4-BE49-F238E27FC236}">
                <a16:creationId xmlns:a16="http://schemas.microsoft.com/office/drawing/2014/main" id="{E62914B7-A67C-4152-A400-A4A2FD0A1105}"/>
              </a:ext>
            </a:extLst>
          </p:cNvPr>
          <p:cNvSpPr/>
          <p:nvPr/>
        </p:nvSpPr>
        <p:spPr>
          <a:xfrm>
            <a:off x="7283923" y="4333773"/>
            <a:ext cx="4856757" cy="1206315"/>
          </a:xfrm>
          <a:prstGeom prst="round2DiagRect">
            <a:avLst>
              <a:gd name="adj1" fmla="val 0"/>
              <a:gd name="adj2" fmla="val 18611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21" name="矩形: 圓角化對角角落 20">
            <a:extLst>
              <a:ext uri="{FF2B5EF4-FFF2-40B4-BE49-F238E27FC236}">
                <a16:creationId xmlns:a16="http://schemas.microsoft.com/office/drawing/2014/main" id="{9C0EA027-160B-44B3-BBC5-AF2485D8AF0B}"/>
              </a:ext>
            </a:extLst>
          </p:cNvPr>
          <p:cNvSpPr/>
          <p:nvPr/>
        </p:nvSpPr>
        <p:spPr>
          <a:xfrm>
            <a:off x="7297395" y="6012130"/>
            <a:ext cx="4856757" cy="878528"/>
          </a:xfrm>
          <a:prstGeom prst="round2DiagRect">
            <a:avLst>
              <a:gd name="adj1" fmla="val 0"/>
              <a:gd name="adj2" fmla="val 18611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22" name="矩形: 圓角化對角角落 21">
            <a:extLst>
              <a:ext uri="{FF2B5EF4-FFF2-40B4-BE49-F238E27FC236}">
                <a16:creationId xmlns:a16="http://schemas.microsoft.com/office/drawing/2014/main" id="{5D23A8A1-084B-42D9-8C3D-3E179AB9FCB0}"/>
              </a:ext>
            </a:extLst>
          </p:cNvPr>
          <p:cNvSpPr/>
          <p:nvPr/>
        </p:nvSpPr>
        <p:spPr>
          <a:xfrm>
            <a:off x="714356" y="1513926"/>
            <a:ext cx="4652871" cy="689418"/>
          </a:xfrm>
          <a:prstGeom prst="round2DiagRect">
            <a:avLst>
              <a:gd name="adj1" fmla="val 0"/>
              <a:gd name="adj2" fmla="val 271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B86D1E8-68F3-4166-B9BB-FAF1D3FCE7B4}"/>
              </a:ext>
            </a:extLst>
          </p:cNvPr>
          <p:cNvSpPr txBox="1"/>
          <p:nvPr/>
        </p:nvSpPr>
        <p:spPr>
          <a:xfrm>
            <a:off x="860864" y="1578393"/>
            <a:ext cx="432913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85C46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授課講師介紹</a:t>
            </a: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A06E9E69-0AF1-43D2-BD82-340A9F812D93}"/>
              </a:ext>
            </a:extLst>
          </p:cNvPr>
          <p:cNvSpPr/>
          <p:nvPr/>
        </p:nvSpPr>
        <p:spPr>
          <a:xfrm>
            <a:off x="1709583" y="2654556"/>
            <a:ext cx="2160000" cy="21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40E1ADC-2DED-4BCE-9FE4-855529C6F62A}"/>
              </a:ext>
            </a:extLst>
          </p:cNvPr>
          <p:cNvSpPr/>
          <p:nvPr userDrawn="1"/>
        </p:nvSpPr>
        <p:spPr>
          <a:xfrm>
            <a:off x="7267002" y="562324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A672ECE-9AE8-42E4-B87B-F7343C5D27FF}"/>
              </a:ext>
            </a:extLst>
          </p:cNvPr>
          <p:cNvSpPr txBox="1"/>
          <p:nvPr userDrawn="1"/>
        </p:nvSpPr>
        <p:spPr>
          <a:xfrm>
            <a:off x="7457450" y="5051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專長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F397246-F20F-427E-BEB6-8E1FB53EE909}"/>
              </a:ext>
            </a:extLst>
          </p:cNvPr>
          <p:cNvSpPr/>
          <p:nvPr userDrawn="1"/>
        </p:nvSpPr>
        <p:spPr>
          <a:xfrm>
            <a:off x="7267002" y="1923038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58D0E23-2B9C-41CA-9A8E-81B08CC19745}"/>
              </a:ext>
            </a:extLst>
          </p:cNvPr>
          <p:cNvSpPr txBox="1"/>
          <p:nvPr userDrawn="1"/>
        </p:nvSpPr>
        <p:spPr>
          <a:xfrm>
            <a:off x="7457450" y="18658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簡歷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32989E0-FBF9-4886-9B82-05290B16D763}"/>
              </a:ext>
            </a:extLst>
          </p:cNvPr>
          <p:cNvSpPr/>
          <p:nvPr userDrawn="1"/>
        </p:nvSpPr>
        <p:spPr>
          <a:xfrm>
            <a:off x="7267002" y="395089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9CF748F-113F-49A5-AE5C-D1FB6364CC01}"/>
              </a:ext>
            </a:extLst>
          </p:cNvPr>
          <p:cNvSpPr txBox="1"/>
          <p:nvPr userDrawn="1"/>
        </p:nvSpPr>
        <p:spPr>
          <a:xfrm>
            <a:off x="7457450" y="389371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老師的話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183D54F-DFB0-4A3D-8EB3-130E35618EFF}"/>
              </a:ext>
            </a:extLst>
          </p:cNvPr>
          <p:cNvSpPr/>
          <p:nvPr userDrawn="1"/>
        </p:nvSpPr>
        <p:spPr>
          <a:xfrm>
            <a:off x="7267002" y="5654448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2B83B8A-4013-4A9E-8C3B-AAA54610D3FD}"/>
              </a:ext>
            </a:extLst>
          </p:cNvPr>
          <p:cNvSpPr txBox="1"/>
          <p:nvPr userDrawn="1"/>
        </p:nvSpPr>
        <p:spPr>
          <a:xfrm>
            <a:off x="7457450" y="55972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聯絡方式</a:t>
            </a:r>
          </a:p>
        </p:txBody>
      </p:sp>
      <p:sp>
        <p:nvSpPr>
          <p:cNvPr id="34" name="矩形: 圓角化對角角落 33">
            <a:extLst>
              <a:ext uri="{FF2B5EF4-FFF2-40B4-BE49-F238E27FC236}">
                <a16:creationId xmlns:a16="http://schemas.microsoft.com/office/drawing/2014/main" id="{AAE8DB4E-BFA3-4B13-9728-6751405918C1}"/>
              </a:ext>
            </a:extLst>
          </p:cNvPr>
          <p:cNvSpPr/>
          <p:nvPr userDrawn="1"/>
        </p:nvSpPr>
        <p:spPr>
          <a:xfrm>
            <a:off x="7283926" y="961631"/>
            <a:ext cx="4856757" cy="811185"/>
          </a:xfrm>
          <a:prstGeom prst="round2DiagRect">
            <a:avLst>
              <a:gd name="adj1" fmla="val 0"/>
              <a:gd name="adj2" fmla="val 21368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35" name="矩形: 圓角化對角角落 34">
            <a:extLst>
              <a:ext uri="{FF2B5EF4-FFF2-40B4-BE49-F238E27FC236}">
                <a16:creationId xmlns:a16="http://schemas.microsoft.com/office/drawing/2014/main" id="{E17D5377-64BA-4129-9BD7-85BCC2D6023D}"/>
              </a:ext>
            </a:extLst>
          </p:cNvPr>
          <p:cNvSpPr/>
          <p:nvPr userDrawn="1"/>
        </p:nvSpPr>
        <p:spPr>
          <a:xfrm>
            <a:off x="7283924" y="2297245"/>
            <a:ext cx="4856757" cy="1539287"/>
          </a:xfrm>
          <a:prstGeom prst="round2DiagRect">
            <a:avLst>
              <a:gd name="adj1" fmla="val 0"/>
              <a:gd name="adj2" fmla="val 13177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36" name="矩形: 圓角化對角角落 35">
            <a:extLst>
              <a:ext uri="{FF2B5EF4-FFF2-40B4-BE49-F238E27FC236}">
                <a16:creationId xmlns:a16="http://schemas.microsoft.com/office/drawing/2014/main" id="{50CD83DB-64F2-442A-AA0A-E1CB382B64B2}"/>
              </a:ext>
            </a:extLst>
          </p:cNvPr>
          <p:cNvSpPr/>
          <p:nvPr userDrawn="1"/>
        </p:nvSpPr>
        <p:spPr>
          <a:xfrm>
            <a:off x="7283923" y="4333773"/>
            <a:ext cx="4856757" cy="1206315"/>
          </a:xfrm>
          <a:prstGeom prst="round2DiagRect">
            <a:avLst>
              <a:gd name="adj1" fmla="val 0"/>
              <a:gd name="adj2" fmla="val 18611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37" name="矩形: 圓角化對角角落 36">
            <a:extLst>
              <a:ext uri="{FF2B5EF4-FFF2-40B4-BE49-F238E27FC236}">
                <a16:creationId xmlns:a16="http://schemas.microsoft.com/office/drawing/2014/main" id="{F6E51826-914D-410F-80EA-6283CD24DE3B}"/>
              </a:ext>
            </a:extLst>
          </p:cNvPr>
          <p:cNvSpPr/>
          <p:nvPr userDrawn="1"/>
        </p:nvSpPr>
        <p:spPr>
          <a:xfrm>
            <a:off x="7297395" y="6012130"/>
            <a:ext cx="4856757" cy="878528"/>
          </a:xfrm>
          <a:prstGeom prst="round2DiagRect">
            <a:avLst>
              <a:gd name="adj1" fmla="val 0"/>
              <a:gd name="adj2" fmla="val 18611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38" name="矩形: 圓角化對角角落 37">
            <a:extLst>
              <a:ext uri="{FF2B5EF4-FFF2-40B4-BE49-F238E27FC236}">
                <a16:creationId xmlns:a16="http://schemas.microsoft.com/office/drawing/2014/main" id="{C049A50F-8E4C-4DC9-ADB4-914BE96D5CF0}"/>
              </a:ext>
            </a:extLst>
          </p:cNvPr>
          <p:cNvSpPr/>
          <p:nvPr userDrawn="1"/>
        </p:nvSpPr>
        <p:spPr>
          <a:xfrm>
            <a:off x="714356" y="1523577"/>
            <a:ext cx="4652871" cy="689418"/>
          </a:xfrm>
          <a:prstGeom prst="round2DiagRect">
            <a:avLst>
              <a:gd name="adj1" fmla="val 0"/>
              <a:gd name="adj2" fmla="val 271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37F722B-3B72-4F5B-9B01-155F4529ADB5}"/>
              </a:ext>
            </a:extLst>
          </p:cNvPr>
          <p:cNvSpPr txBox="1"/>
          <p:nvPr userDrawn="1"/>
        </p:nvSpPr>
        <p:spPr>
          <a:xfrm>
            <a:off x="860864" y="1578393"/>
            <a:ext cx="432913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85C46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授課講師介紹</a:t>
            </a: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65F34075-74BF-4382-8E37-F1C068AEDD92}"/>
              </a:ext>
            </a:extLst>
          </p:cNvPr>
          <p:cNvSpPr/>
          <p:nvPr userDrawn="1"/>
        </p:nvSpPr>
        <p:spPr>
          <a:xfrm>
            <a:off x="1709583" y="2654556"/>
            <a:ext cx="2662419" cy="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04812F9-45C2-4532-9D31-1DE5531B81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70102" y="4986242"/>
            <a:ext cx="2838962" cy="539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名字</a:t>
            </a:r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095871DE-7420-4493-81FB-D6EDDE2384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40419" y="1003300"/>
            <a:ext cx="4717391" cy="704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41" name="文字版面配置區 11">
            <a:extLst>
              <a:ext uri="{FF2B5EF4-FFF2-40B4-BE49-F238E27FC236}">
                <a16:creationId xmlns:a16="http://schemas.microsoft.com/office/drawing/2014/main" id="{14CB9C8E-6FE7-41D7-BDE9-B73B91E73C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40170" y="2338981"/>
            <a:ext cx="4717391" cy="13445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42" name="文字版面配置區 11">
            <a:extLst>
              <a:ext uri="{FF2B5EF4-FFF2-40B4-BE49-F238E27FC236}">
                <a16:creationId xmlns:a16="http://schemas.microsoft.com/office/drawing/2014/main" id="{94218F86-C87C-429C-8A62-F2C89CE65C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40170" y="4390997"/>
            <a:ext cx="4717391" cy="1086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43" name="文字版面配置區 11">
            <a:extLst>
              <a:ext uri="{FF2B5EF4-FFF2-40B4-BE49-F238E27FC236}">
                <a16:creationId xmlns:a16="http://schemas.microsoft.com/office/drawing/2014/main" id="{5509CF81-D558-4255-8960-803ACAD98B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40170" y="6071965"/>
            <a:ext cx="4717391" cy="748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45" name="文字方塊 44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03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學習本課程須知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圖片 38">
            <a:extLst>
              <a:ext uri="{FF2B5EF4-FFF2-40B4-BE49-F238E27FC236}">
                <a16:creationId xmlns:a16="http://schemas.microsoft.com/office/drawing/2014/main" id="{7193F262-6EE5-4491-9D87-9DC3066CA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424F1E1-E7EC-4886-B3BA-456F5092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教材名稱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88CD52B-42D3-4AE3-BC7A-B3FDC6BA96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6" name="矩形: 圓角化對角角落 5">
            <a:extLst>
              <a:ext uri="{FF2B5EF4-FFF2-40B4-BE49-F238E27FC236}">
                <a16:creationId xmlns:a16="http://schemas.microsoft.com/office/drawing/2014/main" id="{E017BDB8-3918-458D-9EE7-C8CF144C628E}"/>
              </a:ext>
            </a:extLst>
          </p:cNvPr>
          <p:cNvSpPr/>
          <p:nvPr/>
        </p:nvSpPr>
        <p:spPr>
          <a:xfrm>
            <a:off x="4393451" y="200905"/>
            <a:ext cx="4652871" cy="689418"/>
          </a:xfrm>
          <a:prstGeom prst="round2DiagRect">
            <a:avLst>
              <a:gd name="adj1" fmla="val 0"/>
              <a:gd name="adj2" fmla="val 27119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708352-C03C-4D15-8059-D8357D733CA4}"/>
              </a:ext>
            </a:extLst>
          </p:cNvPr>
          <p:cNvSpPr txBox="1"/>
          <p:nvPr/>
        </p:nvSpPr>
        <p:spPr>
          <a:xfrm>
            <a:off x="4514540" y="237061"/>
            <a:ext cx="4329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學習本課程須知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EF125A-88CC-4B16-8906-228B62379698}"/>
              </a:ext>
            </a:extLst>
          </p:cNvPr>
          <p:cNvSpPr/>
          <p:nvPr/>
        </p:nvSpPr>
        <p:spPr>
          <a:xfrm>
            <a:off x="685734" y="1499367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B91951E-3DBB-41F1-A092-7BB67F5CFCB6}"/>
              </a:ext>
            </a:extLst>
          </p:cNvPr>
          <p:cNvSpPr txBox="1"/>
          <p:nvPr/>
        </p:nvSpPr>
        <p:spPr>
          <a:xfrm>
            <a:off x="876181" y="144218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先備知識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8DA263-9002-4582-9BFC-7BB5EB02D76D}"/>
              </a:ext>
            </a:extLst>
          </p:cNvPr>
          <p:cNvSpPr/>
          <p:nvPr/>
        </p:nvSpPr>
        <p:spPr>
          <a:xfrm>
            <a:off x="6866443" y="1499367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E382245-524E-4753-8C8F-99C6F10F7AF5}"/>
              </a:ext>
            </a:extLst>
          </p:cNvPr>
          <p:cNvSpPr txBox="1"/>
          <p:nvPr/>
        </p:nvSpPr>
        <p:spPr>
          <a:xfrm>
            <a:off x="7056890" y="144218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4AA457-F98B-41F5-BC4A-DF9D83A61ABD}"/>
              </a:ext>
            </a:extLst>
          </p:cNvPr>
          <p:cNvSpPr/>
          <p:nvPr/>
        </p:nvSpPr>
        <p:spPr>
          <a:xfrm>
            <a:off x="685734" y="438566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2409954-7418-4B51-8645-AEB2A3E2626A}"/>
              </a:ext>
            </a:extLst>
          </p:cNvPr>
          <p:cNvSpPr txBox="1"/>
          <p:nvPr/>
        </p:nvSpPr>
        <p:spPr>
          <a:xfrm>
            <a:off x="876181" y="432848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學習方式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4ED82F-7A2D-44B3-8626-FE8C5F124F04}"/>
              </a:ext>
            </a:extLst>
          </p:cNvPr>
          <p:cNvSpPr/>
          <p:nvPr/>
        </p:nvSpPr>
        <p:spPr>
          <a:xfrm>
            <a:off x="6866443" y="438566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2200853-4E16-425E-AE1E-9675CE12963D}"/>
              </a:ext>
            </a:extLst>
          </p:cNvPr>
          <p:cNvSpPr txBox="1"/>
          <p:nvPr/>
        </p:nvSpPr>
        <p:spPr>
          <a:xfrm>
            <a:off x="7056891" y="432848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須完成哪些作業或考試</a:t>
            </a:r>
          </a:p>
        </p:txBody>
      </p:sp>
      <p:sp>
        <p:nvSpPr>
          <p:cNvPr id="16" name="矩形: 圓角化對角角落 15">
            <a:extLst>
              <a:ext uri="{FF2B5EF4-FFF2-40B4-BE49-F238E27FC236}">
                <a16:creationId xmlns:a16="http://schemas.microsoft.com/office/drawing/2014/main" id="{C069C34B-F53A-4F50-89D6-5FA4223C4ECF}"/>
              </a:ext>
            </a:extLst>
          </p:cNvPr>
          <p:cNvSpPr/>
          <p:nvPr/>
        </p:nvSpPr>
        <p:spPr>
          <a:xfrm>
            <a:off x="685734" y="1890680"/>
            <a:ext cx="5894080" cy="2307413"/>
          </a:xfrm>
          <a:prstGeom prst="round2DiagRect">
            <a:avLst>
              <a:gd name="adj1" fmla="val 0"/>
              <a:gd name="adj2" fmla="val 13177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7" name="矩形: 圓角化對角角落 16">
            <a:extLst>
              <a:ext uri="{FF2B5EF4-FFF2-40B4-BE49-F238E27FC236}">
                <a16:creationId xmlns:a16="http://schemas.microsoft.com/office/drawing/2014/main" id="{5F2AE778-2FE1-4F30-B5D2-7C31EEE633AE}"/>
              </a:ext>
            </a:extLst>
          </p:cNvPr>
          <p:cNvSpPr/>
          <p:nvPr/>
        </p:nvSpPr>
        <p:spPr>
          <a:xfrm>
            <a:off x="6859963" y="1890679"/>
            <a:ext cx="5894080" cy="2307413"/>
          </a:xfrm>
          <a:prstGeom prst="round2DiagRect">
            <a:avLst>
              <a:gd name="adj1" fmla="val 0"/>
              <a:gd name="adj2" fmla="val 13177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8" name="矩形: 圓角化對角角落 17">
            <a:extLst>
              <a:ext uri="{FF2B5EF4-FFF2-40B4-BE49-F238E27FC236}">
                <a16:creationId xmlns:a16="http://schemas.microsoft.com/office/drawing/2014/main" id="{A41DEA39-8668-437D-8CD3-4CE54003B86B}"/>
              </a:ext>
            </a:extLst>
          </p:cNvPr>
          <p:cNvSpPr/>
          <p:nvPr/>
        </p:nvSpPr>
        <p:spPr>
          <a:xfrm>
            <a:off x="6859963" y="4782137"/>
            <a:ext cx="5894080" cy="2307413"/>
          </a:xfrm>
          <a:prstGeom prst="round2DiagRect">
            <a:avLst>
              <a:gd name="adj1" fmla="val 0"/>
              <a:gd name="adj2" fmla="val 13177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9" name="矩形: 圓角化對角角落 18">
            <a:extLst>
              <a:ext uri="{FF2B5EF4-FFF2-40B4-BE49-F238E27FC236}">
                <a16:creationId xmlns:a16="http://schemas.microsoft.com/office/drawing/2014/main" id="{127743A4-4349-4BD4-88C6-5FC2B7D9DEF0}"/>
              </a:ext>
            </a:extLst>
          </p:cNvPr>
          <p:cNvSpPr/>
          <p:nvPr/>
        </p:nvSpPr>
        <p:spPr>
          <a:xfrm>
            <a:off x="685734" y="4782137"/>
            <a:ext cx="5894080" cy="2307413"/>
          </a:xfrm>
          <a:prstGeom prst="round2DiagRect">
            <a:avLst>
              <a:gd name="adj1" fmla="val 0"/>
              <a:gd name="adj2" fmla="val 13177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22" name="矩形: 圓角化對角角落 21">
            <a:extLst>
              <a:ext uri="{FF2B5EF4-FFF2-40B4-BE49-F238E27FC236}">
                <a16:creationId xmlns:a16="http://schemas.microsoft.com/office/drawing/2014/main" id="{1D9E976E-2D7E-4B73-8058-80A6DCE49D5D}"/>
              </a:ext>
            </a:extLst>
          </p:cNvPr>
          <p:cNvSpPr/>
          <p:nvPr userDrawn="1"/>
        </p:nvSpPr>
        <p:spPr>
          <a:xfrm>
            <a:off x="4393451" y="200905"/>
            <a:ext cx="4652871" cy="689418"/>
          </a:xfrm>
          <a:prstGeom prst="round2DiagRect">
            <a:avLst>
              <a:gd name="adj1" fmla="val 0"/>
              <a:gd name="adj2" fmla="val 27119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A0DBD10-0763-400A-88DA-C19B6CA3DAA7}"/>
              </a:ext>
            </a:extLst>
          </p:cNvPr>
          <p:cNvSpPr txBox="1"/>
          <p:nvPr userDrawn="1"/>
        </p:nvSpPr>
        <p:spPr>
          <a:xfrm>
            <a:off x="4555319" y="257867"/>
            <a:ext cx="4329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學習本課程須知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1F9C870-312B-4591-8165-8457B959B1BC}"/>
              </a:ext>
            </a:extLst>
          </p:cNvPr>
          <p:cNvSpPr/>
          <p:nvPr userDrawn="1"/>
        </p:nvSpPr>
        <p:spPr>
          <a:xfrm>
            <a:off x="685734" y="1499367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5B14C31-78F8-4FE0-B4BB-09C7B380E772}"/>
              </a:ext>
            </a:extLst>
          </p:cNvPr>
          <p:cNvSpPr txBox="1"/>
          <p:nvPr userDrawn="1"/>
        </p:nvSpPr>
        <p:spPr>
          <a:xfrm>
            <a:off x="876181" y="144218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先備知識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10F8F61-1AD8-4E9F-A82D-68CCCD697CC6}"/>
              </a:ext>
            </a:extLst>
          </p:cNvPr>
          <p:cNvSpPr/>
          <p:nvPr userDrawn="1"/>
        </p:nvSpPr>
        <p:spPr>
          <a:xfrm>
            <a:off x="6866443" y="1499367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7EBD5C1-C913-4016-9F53-B89AF512F062}"/>
              </a:ext>
            </a:extLst>
          </p:cNvPr>
          <p:cNvSpPr txBox="1"/>
          <p:nvPr userDrawn="1"/>
        </p:nvSpPr>
        <p:spPr>
          <a:xfrm>
            <a:off x="7056890" y="144218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3EFBD85-7BFE-4C5B-BEB9-7DF8A6DAC722}"/>
              </a:ext>
            </a:extLst>
          </p:cNvPr>
          <p:cNvSpPr/>
          <p:nvPr userDrawn="1"/>
        </p:nvSpPr>
        <p:spPr>
          <a:xfrm>
            <a:off x="685734" y="438566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CD7FE41-E455-4B8D-A9F1-5E1237DDCCFF}"/>
              </a:ext>
            </a:extLst>
          </p:cNvPr>
          <p:cNvSpPr txBox="1"/>
          <p:nvPr userDrawn="1"/>
        </p:nvSpPr>
        <p:spPr>
          <a:xfrm>
            <a:off x="876181" y="432848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學習方式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CCFBA27-6ECF-4D20-80A4-3E9335CFD2E6}"/>
              </a:ext>
            </a:extLst>
          </p:cNvPr>
          <p:cNvSpPr/>
          <p:nvPr userDrawn="1"/>
        </p:nvSpPr>
        <p:spPr>
          <a:xfrm>
            <a:off x="6866443" y="438566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F27F59A-CC48-41F6-A820-8A0BC222E5A9}"/>
              </a:ext>
            </a:extLst>
          </p:cNvPr>
          <p:cNvSpPr txBox="1"/>
          <p:nvPr userDrawn="1"/>
        </p:nvSpPr>
        <p:spPr>
          <a:xfrm>
            <a:off x="7056891" y="432848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須完成哪些作業或考試</a:t>
            </a:r>
          </a:p>
        </p:txBody>
      </p:sp>
      <p:sp>
        <p:nvSpPr>
          <p:cNvPr id="32" name="矩形: 圓角化對角角落 31">
            <a:extLst>
              <a:ext uri="{FF2B5EF4-FFF2-40B4-BE49-F238E27FC236}">
                <a16:creationId xmlns:a16="http://schemas.microsoft.com/office/drawing/2014/main" id="{158BEEDF-E542-4EBF-B2A9-04B4F19E973C}"/>
              </a:ext>
            </a:extLst>
          </p:cNvPr>
          <p:cNvSpPr/>
          <p:nvPr userDrawn="1"/>
        </p:nvSpPr>
        <p:spPr>
          <a:xfrm>
            <a:off x="685734" y="1890680"/>
            <a:ext cx="5894080" cy="2307413"/>
          </a:xfrm>
          <a:prstGeom prst="round2DiagRect">
            <a:avLst>
              <a:gd name="adj1" fmla="val 0"/>
              <a:gd name="adj2" fmla="val 13177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33" name="矩形: 圓角化對角角落 32">
            <a:extLst>
              <a:ext uri="{FF2B5EF4-FFF2-40B4-BE49-F238E27FC236}">
                <a16:creationId xmlns:a16="http://schemas.microsoft.com/office/drawing/2014/main" id="{3C09DB5C-9EC0-49E2-ABFB-2BA3F7D5A485}"/>
              </a:ext>
            </a:extLst>
          </p:cNvPr>
          <p:cNvSpPr/>
          <p:nvPr userDrawn="1"/>
        </p:nvSpPr>
        <p:spPr>
          <a:xfrm>
            <a:off x="6859963" y="1890679"/>
            <a:ext cx="5894080" cy="2307413"/>
          </a:xfrm>
          <a:prstGeom prst="round2DiagRect">
            <a:avLst>
              <a:gd name="adj1" fmla="val 0"/>
              <a:gd name="adj2" fmla="val 13177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34" name="矩形: 圓角化對角角落 33">
            <a:extLst>
              <a:ext uri="{FF2B5EF4-FFF2-40B4-BE49-F238E27FC236}">
                <a16:creationId xmlns:a16="http://schemas.microsoft.com/office/drawing/2014/main" id="{AE314048-C05B-4086-9561-45AA276928FA}"/>
              </a:ext>
            </a:extLst>
          </p:cNvPr>
          <p:cNvSpPr/>
          <p:nvPr userDrawn="1"/>
        </p:nvSpPr>
        <p:spPr>
          <a:xfrm>
            <a:off x="6859963" y="4782137"/>
            <a:ext cx="5894080" cy="2307413"/>
          </a:xfrm>
          <a:prstGeom prst="round2DiagRect">
            <a:avLst>
              <a:gd name="adj1" fmla="val 0"/>
              <a:gd name="adj2" fmla="val 13177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35" name="矩形: 圓角化對角角落 34">
            <a:extLst>
              <a:ext uri="{FF2B5EF4-FFF2-40B4-BE49-F238E27FC236}">
                <a16:creationId xmlns:a16="http://schemas.microsoft.com/office/drawing/2014/main" id="{EDD1525D-20BE-477A-9905-63AA70D501EA}"/>
              </a:ext>
            </a:extLst>
          </p:cNvPr>
          <p:cNvSpPr/>
          <p:nvPr userDrawn="1"/>
        </p:nvSpPr>
        <p:spPr>
          <a:xfrm>
            <a:off x="685734" y="4782137"/>
            <a:ext cx="5894080" cy="2307413"/>
          </a:xfrm>
          <a:prstGeom prst="round2DiagRect">
            <a:avLst>
              <a:gd name="adj1" fmla="val 0"/>
              <a:gd name="adj2" fmla="val 13177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DA573D-B138-4896-BAF4-85A87EB044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6232" y="1982623"/>
            <a:ext cx="5681224" cy="203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36" name="文字版面配置區 4">
            <a:extLst>
              <a:ext uri="{FF2B5EF4-FFF2-40B4-BE49-F238E27FC236}">
                <a16:creationId xmlns:a16="http://schemas.microsoft.com/office/drawing/2014/main" id="{283E3EDA-5B4E-42CB-B5ED-F58888D03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39174" y="1982623"/>
            <a:ext cx="5681224" cy="203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37" name="文字版面配置區 4">
            <a:extLst>
              <a:ext uri="{FF2B5EF4-FFF2-40B4-BE49-F238E27FC236}">
                <a16:creationId xmlns:a16="http://schemas.microsoft.com/office/drawing/2014/main" id="{133EF9A9-8D01-4700-89D5-816303BEA2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6231" y="4863632"/>
            <a:ext cx="5681224" cy="203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38" name="文字版面配置區 4">
            <a:extLst>
              <a:ext uri="{FF2B5EF4-FFF2-40B4-BE49-F238E27FC236}">
                <a16:creationId xmlns:a16="http://schemas.microsoft.com/office/drawing/2014/main" id="{9147B2B5-7AAD-419A-9496-1DE3BF39C4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39174" y="4863632"/>
            <a:ext cx="5681224" cy="203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40" name="文字方塊 39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30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學習本課程須知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圖片 35">
            <a:extLst>
              <a:ext uri="{FF2B5EF4-FFF2-40B4-BE49-F238E27FC236}">
                <a16:creationId xmlns:a16="http://schemas.microsoft.com/office/drawing/2014/main" id="{4D407DCA-A316-4A8D-BAD4-F81ABF14A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20" name="矩形: 圓角化對角角落 19">
            <a:extLst>
              <a:ext uri="{FF2B5EF4-FFF2-40B4-BE49-F238E27FC236}">
                <a16:creationId xmlns:a16="http://schemas.microsoft.com/office/drawing/2014/main" id="{85032224-9D50-4A6F-A5CE-58A2F973CD2E}"/>
              </a:ext>
            </a:extLst>
          </p:cNvPr>
          <p:cNvSpPr/>
          <p:nvPr userDrawn="1"/>
        </p:nvSpPr>
        <p:spPr>
          <a:xfrm>
            <a:off x="3688032" y="2076059"/>
            <a:ext cx="3023200" cy="411668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24" name="矩形: 圓角化對角角落 23">
            <a:extLst>
              <a:ext uri="{FF2B5EF4-FFF2-40B4-BE49-F238E27FC236}">
                <a16:creationId xmlns:a16="http://schemas.microsoft.com/office/drawing/2014/main" id="{49B27300-0DCD-46AD-A39B-271BD88DBA7C}"/>
              </a:ext>
            </a:extLst>
          </p:cNvPr>
          <p:cNvSpPr/>
          <p:nvPr userDrawn="1"/>
        </p:nvSpPr>
        <p:spPr>
          <a:xfrm>
            <a:off x="546040" y="2076059"/>
            <a:ext cx="3023200" cy="411668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6" name="矩形: 圓角化對角角落 15">
            <a:extLst>
              <a:ext uri="{FF2B5EF4-FFF2-40B4-BE49-F238E27FC236}">
                <a16:creationId xmlns:a16="http://schemas.microsoft.com/office/drawing/2014/main" id="{78152B42-4020-4B34-8DEE-6A7E24381402}"/>
              </a:ext>
            </a:extLst>
          </p:cNvPr>
          <p:cNvSpPr/>
          <p:nvPr/>
        </p:nvSpPr>
        <p:spPr>
          <a:xfrm>
            <a:off x="3688032" y="2076059"/>
            <a:ext cx="3023200" cy="411668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7" name="矩形: 圓角化對角角落 16">
            <a:extLst>
              <a:ext uri="{FF2B5EF4-FFF2-40B4-BE49-F238E27FC236}">
                <a16:creationId xmlns:a16="http://schemas.microsoft.com/office/drawing/2014/main" id="{6845999E-F708-4823-80BE-6014655B92F0}"/>
              </a:ext>
            </a:extLst>
          </p:cNvPr>
          <p:cNvSpPr/>
          <p:nvPr/>
        </p:nvSpPr>
        <p:spPr>
          <a:xfrm>
            <a:off x="6805773" y="2068124"/>
            <a:ext cx="3023200" cy="411668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8" name="矩形: 圓角化對角角落 17">
            <a:extLst>
              <a:ext uri="{FF2B5EF4-FFF2-40B4-BE49-F238E27FC236}">
                <a16:creationId xmlns:a16="http://schemas.microsoft.com/office/drawing/2014/main" id="{ABD7DAA9-E16F-4898-81C3-59BEBBBC5F0C}"/>
              </a:ext>
            </a:extLst>
          </p:cNvPr>
          <p:cNvSpPr/>
          <p:nvPr/>
        </p:nvSpPr>
        <p:spPr>
          <a:xfrm>
            <a:off x="9947765" y="2068124"/>
            <a:ext cx="3023200" cy="411668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5" name="矩形: 圓角化對角角落 14">
            <a:extLst>
              <a:ext uri="{FF2B5EF4-FFF2-40B4-BE49-F238E27FC236}">
                <a16:creationId xmlns:a16="http://schemas.microsoft.com/office/drawing/2014/main" id="{97470D1C-3163-4FA0-B6A0-01D2179F08E9}"/>
              </a:ext>
            </a:extLst>
          </p:cNvPr>
          <p:cNvSpPr/>
          <p:nvPr/>
        </p:nvSpPr>
        <p:spPr>
          <a:xfrm>
            <a:off x="546040" y="2076059"/>
            <a:ext cx="3023200" cy="411668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FE8DEA-F94B-4B57-86D9-BA6AE6EF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教材名稱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395D86-F242-47D1-8C39-7A06C40219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6" name="矩形: 圓角化對角角落 5">
            <a:extLst>
              <a:ext uri="{FF2B5EF4-FFF2-40B4-BE49-F238E27FC236}">
                <a16:creationId xmlns:a16="http://schemas.microsoft.com/office/drawing/2014/main" id="{12E75193-1A18-44D6-BFD6-E7E4F60988D1}"/>
              </a:ext>
            </a:extLst>
          </p:cNvPr>
          <p:cNvSpPr/>
          <p:nvPr/>
        </p:nvSpPr>
        <p:spPr>
          <a:xfrm>
            <a:off x="4393451" y="200905"/>
            <a:ext cx="4652871" cy="689418"/>
          </a:xfrm>
          <a:prstGeom prst="round2DiagRect">
            <a:avLst>
              <a:gd name="adj1" fmla="val 0"/>
              <a:gd name="adj2" fmla="val 27119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8841D9E-DA62-4C3B-A4EE-45414DBEC837}"/>
              </a:ext>
            </a:extLst>
          </p:cNvPr>
          <p:cNvSpPr txBox="1"/>
          <p:nvPr/>
        </p:nvSpPr>
        <p:spPr>
          <a:xfrm>
            <a:off x="4679943" y="237061"/>
            <a:ext cx="3892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學習本課程須知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2C58C2-C7E5-4992-995D-E3F234CEDBD1}"/>
              </a:ext>
            </a:extLst>
          </p:cNvPr>
          <p:cNvSpPr/>
          <p:nvPr/>
        </p:nvSpPr>
        <p:spPr>
          <a:xfrm>
            <a:off x="1412014" y="186806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先備知識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5BC3A9-6459-49D2-A891-953D112A5809}"/>
              </a:ext>
            </a:extLst>
          </p:cNvPr>
          <p:cNvSpPr/>
          <p:nvPr/>
        </p:nvSpPr>
        <p:spPr>
          <a:xfrm>
            <a:off x="4547524" y="186806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0F11B8-D9CE-413B-89CF-B9B7EDE34811}"/>
              </a:ext>
            </a:extLst>
          </p:cNvPr>
          <p:cNvSpPr/>
          <p:nvPr/>
        </p:nvSpPr>
        <p:spPr>
          <a:xfrm>
            <a:off x="7677138" y="186806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學習方式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DD55442-8CBA-49B0-8FB2-532EC69A37DC}"/>
              </a:ext>
            </a:extLst>
          </p:cNvPr>
          <p:cNvSpPr/>
          <p:nvPr/>
        </p:nvSpPr>
        <p:spPr>
          <a:xfrm>
            <a:off x="10830207" y="1568229"/>
            <a:ext cx="12105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須完成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哪些作業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或考試</a:t>
            </a:r>
          </a:p>
        </p:txBody>
      </p:sp>
      <p:sp>
        <p:nvSpPr>
          <p:cNvPr id="22" name="矩形: 圓角化對角角落 21">
            <a:extLst>
              <a:ext uri="{FF2B5EF4-FFF2-40B4-BE49-F238E27FC236}">
                <a16:creationId xmlns:a16="http://schemas.microsoft.com/office/drawing/2014/main" id="{69CBEA83-3154-48EB-AAC9-EC5B46F0E2FD}"/>
              </a:ext>
            </a:extLst>
          </p:cNvPr>
          <p:cNvSpPr/>
          <p:nvPr userDrawn="1"/>
        </p:nvSpPr>
        <p:spPr>
          <a:xfrm>
            <a:off x="6805773" y="2068124"/>
            <a:ext cx="3023200" cy="411668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23" name="矩形: 圓角化對角角落 22">
            <a:extLst>
              <a:ext uri="{FF2B5EF4-FFF2-40B4-BE49-F238E27FC236}">
                <a16:creationId xmlns:a16="http://schemas.microsoft.com/office/drawing/2014/main" id="{D92D06F7-AEBC-498F-A73A-C036AB10C73E}"/>
              </a:ext>
            </a:extLst>
          </p:cNvPr>
          <p:cNvSpPr/>
          <p:nvPr userDrawn="1"/>
        </p:nvSpPr>
        <p:spPr>
          <a:xfrm>
            <a:off x="9947765" y="2068124"/>
            <a:ext cx="3023200" cy="411668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25" name="矩形: 圓角化對角角落 24">
            <a:extLst>
              <a:ext uri="{FF2B5EF4-FFF2-40B4-BE49-F238E27FC236}">
                <a16:creationId xmlns:a16="http://schemas.microsoft.com/office/drawing/2014/main" id="{D909A08A-6781-45AB-AA55-23FA89F5EA4B}"/>
              </a:ext>
            </a:extLst>
          </p:cNvPr>
          <p:cNvSpPr/>
          <p:nvPr userDrawn="1"/>
        </p:nvSpPr>
        <p:spPr>
          <a:xfrm>
            <a:off x="4393451" y="200905"/>
            <a:ext cx="4652871" cy="689418"/>
          </a:xfrm>
          <a:prstGeom prst="round2DiagRect">
            <a:avLst>
              <a:gd name="adj1" fmla="val 0"/>
              <a:gd name="adj2" fmla="val 27119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8163E40-8194-401E-A776-748486C27AFD}"/>
              </a:ext>
            </a:extLst>
          </p:cNvPr>
          <p:cNvSpPr txBox="1"/>
          <p:nvPr userDrawn="1"/>
        </p:nvSpPr>
        <p:spPr>
          <a:xfrm>
            <a:off x="4773498" y="253613"/>
            <a:ext cx="3892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學習本課程須知</a:t>
            </a:r>
          </a:p>
        </p:txBody>
      </p:sp>
      <p:sp>
        <p:nvSpPr>
          <p:cNvPr id="35" name="文字版面配置區 4">
            <a:extLst>
              <a:ext uri="{FF2B5EF4-FFF2-40B4-BE49-F238E27FC236}">
                <a16:creationId xmlns:a16="http://schemas.microsoft.com/office/drawing/2014/main" id="{7A3B3713-EE59-4EF5-95C2-88DA2A840F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8629" y="2951748"/>
            <a:ext cx="2631651" cy="30991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38" name="文字版面配置區 4">
            <a:extLst>
              <a:ext uri="{FF2B5EF4-FFF2-40B4-BE49-F238E27FC236}">
                <a16:creationId xmlns:a16="http://schemas.microsoft.com/office/drawing/2014/main" id="{714BC14F-6ACC-4CBE-8AC2-C7ABB0E25D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3807" y="2953467"/>
            <a:ext cx="2631651" cy="30991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39" name="文字版面配置區 4">
            <a:extLst>
              <a:ext uri="{FF2B5EF4-FFF2-40B4-BE49-F238E27FC236}">
                <a16:creationId xmlns:a16="http://schemas.microsoft.com/office/drawing/2014/main" id="{FA663DA9-18CF-4444-9D84-D3FCD362F8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81600" y="2958159"/>
            <a:ext cx="2631651" cy="30991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40" name="文字版面配置區 4">
            <a:extLst>
              <a:ext uri="{FF2B5EF4-FFF2-40B4-BE49-F238E27FC236}">
                <a16:creationId xmlns:a16="http://schemas.microsoft.com/office/drawing/2014/main" id="{CCD0B912-2C33-4D28-874F-A57D19CBF3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119676" y="2958159"/>
            <a:ext cx="2631651" cy="30991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025B0594-D360-4288-860C-42A529E4C056}"/>
              </a:ext>
            </a:extLst>
          </p:cNvPr>
          <p:cNvSpPr/>
          <p:nvPr/>
        </p:nvSpPr>
        <p:spPr>
          <a:xfrm>
            <a:off x="1210227" y="1266059"/>
            <a:ext cx="1620000" cy="1620000"/>
          </a:xfrm>
          <a:prstGeom prst="ellipse">
            <a:avLst/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834DE42-4DE4-45AF-9BBF-5B2CED018C41}"/>
              </a:ext>
            </a:extLst>
          </p:cNvPr>
          <p:cNvSpPr/>
          <p:nvPr userDrawn="1"/>
        </p:nvSpPr>
        <p:spPr>
          <a:xfrm>
            <a:off x="1412014" y="186806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先備知識</a:t>
            </a: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F4E5B7F3-B105-4900-A399-8A5E9FF5680E}"/>
              </a:ext>
            </a:extLst>
          </p:cNvPr>
          <p:cNvSpPr/>
          <p:nvPr userDrawn="1"/>
        </p:nvSpPr>
        <p:spPr>
          <a:xfrm>
            <a:off x="4389632" y="1258124"/>
            <a:ext cx="1620000" cy="1620000"/>
          </a:xfrm>
          <a:prstGeom prst="ellipse">
            <a:avLst/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CB1113E-6191-4B34-ACC0-A5357CE9BB30}"/>
              </a:ext>
            </a:extLst>
          </p:cNvPr>
          <p:cNvSpPr/>
          <p:nvPr userDrawn="1"/>
        </p:nvSpPr>
        <p:spPr>
          <a:xfrm>
            <a:off x="4591821" y="187600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</a:t>
            </a: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73C83BEC-A4BD-4334-B041-F2F556B6E5D4}"/>
              </a:ext>
            </a:extLst>
          </p:cNvPr>
          <p:cNvSpPr/>
          <p:nvPr userDrawn="1"/>
        </p:nvSpPr>
        <p:spPr>
          <a:xfrm>
            <a:off x="7482144" y="1266059"/>
            <a:ext cx="1620000" cy="1620000"/>
          </a:xfrm>
          <a:prstGeom prst="ellipse">
            <a:avLst/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7B95D39-F04E-4B82-82ED-D7DFEAF1F2D1}"/>
              </a:ext>
            </a:extLst>
          </p:cNvPr>
          <p:cNvSpPr/>
          <p:nvPr userDrawn="1"/>
        </p:nvSpPr>
        <p:spPr>
          <a:xfrm>
            <a:off x="7709073" y="186806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學習方式</a:t>
            </a: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F5B05D2B-FA40-4A8E-A4F3-29042262D6EC}"/>
              </a:ext>
            </a:extLst>
          </p:cNvPr>
          <p:cNvSpPr/>
          <p:nvPr userDrawn="1"/>
        </p:nvSpPr>
        <p:spPr>
          <a:xfrm>
            <a:off x="10619950" y="1266059"/>
            <a:ext cx="1620000" cy="1620000"/>
          </a:xfrm>
          <a:prstGeom prst="ellipse">
            <a:avLst/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4C61E2D-511E-40B3-988C-4FD8B3FDA590}"/>
              </a:ext>
            </a:extLst>
          </p:cNvPr>
          <p:cNvSpPr/>
          <p:nvPr userDrawn="1"/>
        </p:nvSpPr>
        <p:spPr>
          <a:xfrm>
            <a:off x="10830207" y="1568229"/>
            <a:ext cx="12105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須完成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哪些作業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或考試</a:t>
            </a:r>
          </a:p>
        </p:txBody>
      </p:sp>
      <p:sp>
        <p:nvSpPr>
          <p:cNvPr id="33" name="文字方塊 32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92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頁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3982EE9B-F50A-49B8-8D9C-5334C33D5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A8917B-19C4-4963-8F5A-8A4C7907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教材名稱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8B637EE-A9F3-42CF-BC0C-B555F9BD9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矩形: 圓角化對角角落 6">
            <a:extLst>
              <a:ext uri="{FF2B5EF4-FFF2-40B4-BE49-F238E27FC236}">
                <a16:creationId xmlns:a16="http://schemas.microsoft.com/office/drawing/2014/main" id="{9F8EA5BF-E2E5-4C6C-AFA0-0B6AFEFD2981}"/>
              </a:ext>
            </a:extLst>
          </p:cNvPr>
          <p:cNvSpPr/>
          <p:nvPr/>
        </p:nvSpPr>
        <p:spPr>
          <a:xfrm>
            <a:off x="10486523" y="265922"/>
            <a:ext cx="3318430" cy="550054"/>
          </a:xfrm>
          <a:prstGeom prst="round2DiagRect">
            <a:avLst>
              <a:gd name="adj1" fmla="val 32510"/>
              <a:gd name="adj2" fmla="val 0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9A2BCD0-3488-4150-A792-4B81FB64F8CF}"/>
              </a:ext>
            </a:extLst>
          </p:cNvPr>
          <p:cNvSpPr txBox="1"/>
          <p:nvPr/>
        </p:nvSpPr>
        <p:spPr>
          <a:xfrm>
            <a:off x="10884256" y="356283"/>
            <a:ext cx="2193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學習目標：Ａ</a:t>
            </a:r>
          </a:p>
        </p:txBody>
      </p:sp>
      <p:sp>
        <p:nvSpPr>
          <p:cNvPr id="9" name="矩形: 圓角化對角角落 8">
            <a:extLst>
              <a:ext uri="{FF2B5EF4-FFF2-40B4-BE49-F238E27FC236}">
                <a16:creationId xmlns:a16="http://schemas.microsoft.com/office/drawing/2014/main" id="{F875074C-1351-4380-90DA-E3722D017B03}"/>
              </a:ext>
            </a:extLst>
          </p:cNvPr>
          <p:cNvSpPr/>
          <p:nvPr userDrawn="1"/>
        </p:nvSpPr>
        <p:spPr>
          <a:xfrm>
            <a:off x="10486523" y="265922"/>
            <a:ext cx="3318430" cy="550054"/>
          </a:xfrm>
          <a:prstGeom prst="round2DiagRect">
            <a:avLst>
              <a:gd name="adj1" fmla="val 32510"/>
              <a:gd name="adj2" fmla="val 0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F49D51A-C5C5-46D7-BBA3-1313FE261F87}"/>
              </a:ext>
            </a:extLst>
          </p:cNvPr>
          <p:cNvSpPr txBox="1"/>
          <p:nvPr userDrawn="1"/>
        </p:nvSpPr>
        <p:spPr>
          <a:xfrm>
            <a:off x="10884256" y="356283"/>
            <a:ext cx="1677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學習目標：</a:t>
            </a:r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D0E50526-762E-4D0F-88AA-FA69B218D2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90906" y="2197100"/>
            <a:ext cx="4481920" cy="3181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N-1:XXXXX</a:t>
            </a:r>
          </a:p>
          <a:p>
            <a:pPr lvl="0"/>
            <a:r>
              <a:rPr lang="en-US" altLang="zh-TW" dirty="0"/>
              <a:t>N-2:XXXXX</a:t>
            </a:r>
            <a:endParaRPr lang="zh-TW" altLang="en-US" dirty="0"/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7E6C54DC-DA4D-4D15-9AB8-2DF290B4B9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544606" y="308945"/>
            <a:ext cx="760291" cy="368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5" name="文字版面配置區 4">
            <a:extLst>
              <a:ext uri="{FF2B5EF4-FFF2-40B4-BE49-F238E27FC236}">
                <a16:creationId xmlns:a16="http://schemas.microsoft.com/office/drawing/2014/main" id="{1872AF48-BEC0-4111-9548-37AEA4D9AB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18259" y="2425700"/>
            <a:ext cx="4691490" cy="33406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r>
              <a:rPr lang="zh-TW" altLang="en-US" dirty="0"/>
              <a:t>模組</a:t>
            </a:r>
            <a:r>
              <a:rPr lang="en-US" altLang="zh-TW" dirty="0"/>
              <a:t>N</a:t>
            </a:r>
          </a:p>
          <a:p>
            <a:r>
              <a:rPr lang="en-US" altLang="zh-TW" dirty="0"/>
              <a:t> (</a:t>
            </a:r>
            <a:r>
              <a:rPr lang="zh-TW" altLang="en-US" dirty="0"/>
              <a:t>模組標題</a:t>
            </a:r>
            <a:r>
              <a:rPr lang="en-US" altLang="zh-TW" dirty="0"/>
              <a:t>)</a:t>
            </a:r>
            <a:endParaRPr lang="en-US" alt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38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頁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C8B483D-D5AC-42ED-91FD-EFC9E64FFA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FD172A2-4119-495B-B4C8-4BAE5CBF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教材名稱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AE5D775-60B1-4DD6-89E5-DC2E1DAEE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矩形: 圓角化對角角落 6">
            <a:extLst>
              <a:ext uri="{FF2B5EF4-FFF2-40B4-BE49-F238E27FC236}">
                <a16:creationId xmlns:a16="http://schemas.microsoft.com/office/drawing/2014/main" id="{2DF60DF1-56B7-4305-9C40-0E804ABB0EBE}"/>
              </a:ext>
            </a:extLst>
          </p:cNvPr>
          <p:cNvSpPr/>
          <p:nvPr/>
        </p:nvSpPr>
        <p:spPr>
          <a:xfrm>
            <a:off x="10486523" y="265922"/>
            <a:ext cx="3318430" cy="550054"/>
          </a:xfrm>
          <a:prstGeom prst="round2DiagRect">
            <a:avLst>
              <a:gd name="adj1" fmla="val 3251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9D5E591-553B-4D73-8192-7E48EAF26BB5}"/>
              </a:ext>
            </a:extLst>
          </p:cNvPr>
          <p:cNvSpPr txBox="1"/>
          <p:nvPr/>
        </p:nvSpPr>
        <p:spPr>
          <a:xfrm>
            <a:off x="10884256" y="356283"/>
            <a:ext cx="2193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85C46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學習目標：Ａ</a:t>
            </a:r>
          </a:p>
        </p:txBody>
      </p:sp>
      <p:sp>
        <p:nvSpPr>
          <p:cNvPr id="10" name="矩形: 圓角化對角角落 9">
            <a:extLst>
              <a:ext uri="{FF2B5EF4-FFF2-40B4-BE49-F238E27FC236}">
                <a16:creationId xmlns:a16="http://schemas.microsoft.com/office/drawing/2014/main" id="{F7EC64D3-3BEA-4547-A427-E860BD9DE850}"/>
              </a:ext>
            </a:extLst>
          </p:cNvPr>
          <p:cNvSpPr/>
          <p:nvPr userDrawn="1"/>
        </p:nvSpPr>
        <p:spPr>
          <a:xfrm>
            <a:off x="10486523" y="265922"/>
            <a:ext cx="3318430" cy="550054"/>
          </a:xfrm>
          <a:prstGeom prst="round2DiagRect">
            <a:avLst>
              <a:gd name="adj1" fmla="val 3251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F366D7D-330D-4881-9931-F79B024DEE1A}"/>
              </a:ext>
            </a:extLst>
          </p:cNvPr>
          <p:cNvSpPr txBox="1"/>
          <p:nvPr userDrawn="1"/>
        </p:nvSpPr>
        <p:spPr>
          <a:xfrm>
            <a:off x="10884257" y="356283"/>
            <a:ext cx="168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85C46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學習目標：</a:t>
            </a:r>
          </a:p>
        </p:txBody>
      </p:sp>
      <p:sp>
        <p:nvSpPr>
          <p:cNvPr id="12" name="文字版面配置區 12">
            <a:extLst>
              <a:ext uri="{FF2B5EF4-FFF2-40B4-BE49-F238E27FC236}">
                <a16:creationId xmlns:a16="http://schemas.microsoft.com/office/drawing/2014/main" id="{03A6FD6F-E64E-437F-B881-99BCA7147D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83816" y="4497912"/>
            <a:ext cx="5472142" cy="26292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N-1:XXXXX</a:t>
            </a:r>
          </a:p>
          <a:p>
            <a:pPr lvl="0"/>
            <a:r>
              <a:rPr lang="en-US" altLang="zh-TW" dirty="0"/>
              <a:t>N-2:XXXXX</a:t>
            </a:r>
            <a:endParaRPr lang="zh-TW" altLang="en-US" dirty="0"/>
          </a:p>
        </p:txBody>
      </p:sp>
      <p:sp>
        <p:nvSpPr>
          <p:cNvPr id="13" name="文字版面配置區 4">
            <a:extLst>
              <a:ext uri="{FF2B5EF4-FFF2-40B4-BE49-F238E27FC236}">
                <a16:creationId xmlns:a16="http://schemas.microsoft.com/office/drawing/2014/main" id="{51E6125E-2B16-4499-91A7-E8C4E43006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3036" y="1716833"/>
            <a:ext cx="6413699" cy="15791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r>
              <a:rPr lang="zh-TW" altLang="en-US" dirty="0"/>
              <a:t>模組</a:t>
            </a:r>
            <a:r>
              <a:rPr lang="en-US" altLang="zh-TW" dirty="0"/>
              <a:t>N (</a:t>
            </a:r>
            <a:r>
              <a:rPr lang="zh-TW" altLang="en-US" dirty="0"/>
              <a:t>模組標題</a:t>
            </a:r>
            <a:r>
              <a:rPr lang="en-US" altLang="zh-TW" dirty="0"/>
              <a:t>)</a:t>
            </a:r>
            <a:endParaRPr lang="en-US" alt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版面配置區 11">
            <a:extLst>
              <a:ext uri="{FF2B5EF4-FFF2-40B4-BE49-F238E27FC236}">
                <a16:creationId xmlns:a16="http://schemas.microsoft.com/office/drawing/2014/main" id="{586649EB-F019-4C47-A829-CC8F2E294B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544606" y="308945"/>
            <a:ext cx="760291" cy="368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85C46B"/>
                </a:solidFill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5" name="文字方塊 14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40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頁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D20D2F4-7581-4A17-A67F-BC986A7169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B356E53-927A-49D2-B451-7071E63D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教材名稱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922C916-BFA3-40A2-8380-159615E68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9" name="矩形: 圓角化對角角落 8">
            <a:extLst>
              <a:ext uri="{FF2B5EF4-FFF2-40B4-BE49-F238E27FC236}">
                <a16:creationId xmlns:a16="http://schemas.microsoft.com/office/drawing/2014/main" id="{7408B683-7C99-461F-BBB3-E75D05E9ED8C}"/>
              </a:ext>
            </a:extLst>
          </p:cNvPr>
          <p:cNvSpPr/>
          <p:nvPr/>
        </p:nvSpPr>
        <p:spPr>
          <a:xfrm>
            <a:off x="10486523" y="265922"/>
            <a:ext cx="3318430" cy="550054"/>
          </a:xfrm>
          <a:prstGeom prst="round2DiagRect">
            <a:avLst>
              <a:gd name="adj1" fmla="val 32510"/>
              <a:gd name="adj2" fmla="val 0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8F4643C-26DA-415C-B650-A99B35336BAE}"/>
              </a:ext>
            </a:extLst>
          </p:cNvPr>
          <p:cNvSpPr txBox="1"/>
          <p:nvPr/>
        </p:nvSpPr>
        <p:spPr>
          <a:xfrm>
            <a:off x="10884256" y="356283"/>
            <a:ext cx="2193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學習目標：Ａ</a:t>
            </a:r>
          </a:p>
        </p:txBody>
      </p:sp>
      <p:sp>
        <p:nvSpPr>
          <p:cNvPr id="8" name="矩形: 圓角化對角角落 7">
            <a:extLst>
              <a:ext uri="{FF2B5EF4-FFF2-40B4-BE49-F238E27FC236}">
                <a16:creationId xmlns:a16="http://schemas.microsoft.com/office/drawing/2014/main" id="{7A724119-EAE5-4E34-A2C2-1A5DC59B5BD1}"/>
              </a:ext>
            </a:extLst>
          </p:cNvPr>
          <p:cNvSpPr/>
          <p:nvPr userDrawn="1"/>
        </p:nvSpPr>
        <p:spPr>
          <a:xfrm>
            <a:off x="10486523" y="265922"/>
            <a:ext cx="3318430" cy="550054"/>
          </a:xfrm>
          <a:prstGeom prst="round2DiagRect">
            <a:avLst>
              <a:gd name="adj1" fmla="val 32510"/>
              <a:gd name="adj2" fmla="val 0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C0171F0-9F79-48D3-8D94-0D6F6992AC37}"/>
              </a:ext>
            </a:extLst>
          </p:cNvPr>
          <p:cNvSpPr txBox="1"/>
          <p:nvPr userDrawn="1"/>
        </p:nvSpPr>
        <p:spPr>
          <a:xfrm>
            <a:off x="10884256" y="356283"/>
            <a:ext cx="1741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學習目標：</a:t>
            </a:r>
          </a:p>
        </p:txBody>
      </p:sp>
      <p:sp>
        <p:nvSpPr>
          <p:cNvPr id="12" name="文字版面配置區 4">
            <a:extLst>
              <a:ext uri="{FF2B5EF4-FFF2-40B4-BE49-F238E27FC236}">
                <a16:creationId xmlns:a16="http://schemas.microsoft.com/office/drawing/2014/main" id="{EE91A41B-5A52-4CCD-B72B-BF4ED69993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18259" y="2425700"/>
            <a:ext cx="4691490" cy="33406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r>
              <a:rPr lang="zh-TW" altLang="en-US" dirty="0"/>
              <a:t>模組</a:t>
            </a:r>
            <a:r>
              <a:rPr lang="en-US" altLang="zh-TW" dirty="0"/>
              <a:t>N</a:t>
            </a:r>
          </a:p>
          <a:p>
            <a:r>
              <a:rPr lang="en-US" altLang="zh-TW" dirty="0"/>
              <a:t> (</a:t>
            </a:r>
            <a:r>
              <a:rPr lang="zh-TW" altLang="en-US" dirty="0"/>
              <a:t>模組標題</a:t>
            </a:r>
            <a:r>
              <a:rPr lang="en-US" altLang="zh-TW" dirty="0"/>
              <a:t>)</a:t>
            </a:r>
            <a:endParaRPr lang="en-US" alt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D15238DE-106C-4A95-B0CC-9E9DB692DE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90906" y="2197100"/>
            <a:ext cx="4481920" cy="3181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N-1:XXXXX</a:t>
            </a:r>
          </a:p>
          <a:p>
            <a:pPr lvl="0"/>
            <a:r>
              <a:rPr lang="en-US" altLang="zh-TW" dirty="0"/>
              <a:t>N-2:XXXXX</a:t>
            </a:r>
            <a:endParaRPr lang="zh-TW" altLang="en-US" dirty="0"/>
          </a:p>
        </p:txBody>
      </p:sp>
      <p:sp>
        <p:nvSpPr>
          <p:cNvPr id="14" name="文字版面配置區 11">
            <a:extLst>
              <a:ext uri="{FF2B5EF4-FFF2-40B4-BE49-F238E27FC236}">
                <a16:creationId xmlns:a16="http://schemas.microsoft.com/office/drawing/2014/main" id="{3CDD82BD-32A2-4F94-90F3-0795780A9B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544606" y="308945"/>
            <a:ext cx="760291" cy="368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5" name="文字方塊 14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2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61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47721D-C9E4-4316-B000-64ECBD5BF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7158037"/>
            <a:ext cx="30232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教材名稱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1122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1333D0-6120-4EA5-9F72-062951DE8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3668" y="7158037"/>
            <a:ext cx="5486107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09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B28359_01/server.111/b28318/datatype.htm#CNCPT1822" TargetMode="External"/><Relationship Id="rId2" Type="http://schemas.openxmlformats.org/officeDocument/2006/relationships/hyperlink" Target="https://dev.mysql.com/doc/refman/8.0/en/data-types.html" TargetMode="Externa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A5FCE24-68F6-4BB5-8E2E-DC416D651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TW"/>
              <a:t>MySQL-</a:t>
            </a:r>
            <a:r>
              <a:rPr lang="zh-TW" altLang="en-US"/>
              <a:t>資料庫概論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193414-E702-41A2-A056-6A66590386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/>
              <a:t>李偉銘</a:t>
            </a:r>
            <a:endParaRPr lang="en-US" alt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213C45-7564-4FCD-9DD9-0CB1FE731B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/>
              <a:t>李偉銘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53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1-3: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/>
              <a:t>資料庫常用物件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(2/6)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180000" y="1080000"/>
            <a:ext cx="13140000" cy="64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綱要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</a:t>
            </a:r>
            <a:r>
              <a:rPr lang="en-US" altLang="zh-TW" sz="32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Schema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)</a:t>
            </a:r>
          </a:p>
          <a:p>
            <a:pPr lvl="2" indent="-457200">
              <a:lnSpc>
                <a:spcPct val="17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資料庫綱要，亦可說是資料庫的藍圖，描述一資料庫由</a:t>
            </a:r>
            <a:r>
              <a:rPr lang="zh-TW" altLang="en-US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哪些物件組成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。屬邏輯上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虛擬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的階層，可視為單位階層第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3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層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資料表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</a:t>
            </a:r>
            <a:r>
              <a:rPr lang="en-US" altLang="zh-TW" sz="32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Table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)</a:t>
            </a:r>
          </a:p>
          <a:p>
            <a:pPr marL="914400" lvl="1" indent="-4572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關聯式資料庫中的主角，以欄與列方式儲存資料，所有</a:t>
            </a:r>
            <a:r>
              <a:rPr lang="zh-TW" altLang="en-US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資料皆儲存在資料表中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，單位階層第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4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層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228600" indent="-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欄位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</a:t>
            </a:r>
            <a:r>
              <a:rPr lang="en-US" altLang="zh-TW" sz="32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Column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)</a:t>
            </a:r>
          </a:p>
          <a:p>
            <a:pPr lvl="2" indent="-457200">
              <a:lnSpc>
                <a:spcPct val="17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資料表的組成要素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之一，需設定名稱、資料型態、長度，單位層級第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5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層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2C36332-811D-4D6D-B829-59FF1DAD9719}"/>
              </a:ext>
            </a:extLst>
          </p:cNvPr>
          <p:cNvSpPr txBox="1">
            <a:spLocks/>
          </p:cNvSpPr>
          <p:nvPr/>
        </p:nvSpPr>
        <p:spPr>
          <a:xfrm>
            <a:off x="3750268" y="1367934"/>
            <a:ext cx="3602498" cy="469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0" tIns="108000" rIns="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MySQL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Schema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等價於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232701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1-3: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/>
              <a:t>資料庫常用物件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(3/6)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180000" y="1080000"/>
            <a:ext cx="13140000" cy="64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資料列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</a:t>
            </a:r>
            <a:r>
              <a:rPr lang="en-US" altLang="zh-TW" sz="32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Row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/</a:t>
            </a:r>
            <a:r>
              <a:rPr lang="en-US" altLang="zh-TW" sz="32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Record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)</a:t>
            </a:r>
          </a:p>
          <a:p>
            <a:pPr lvl="2" indent="-457200">
              <a:lnSpc>
                <a:spcPct val="1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資料表的組成要素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之一，表示資料表中的一筆</a:t>
            </a:r>
            <a:r>
              <a:rPr lang="zh-TW" altLang="en-US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紀錄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，單位層級第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5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層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228600" indent="-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值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</a:t>
            </a:r>
            <a:r>
              <a:rPr lang="en-GB" altLang="zh-TW" sz="32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Cell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)</a:t>
            </a:r>
          </a:p>
          <a:p>
            <a:pPr lvl="2" indent="-457200">
              <a:lnSpc>
                <a:spcPct val="1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資料表中，某資料列的某欄位之值，亦可解釋成</a:t>
            </a:r>
            <a:r>
              <a:rPr lang="zh-TW" altLang="en-US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列與欄的交叉處</a:t>
            </a:r>
            <a:endParaRPr lang="en-US" altLang="zh-TW" sz="28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228600" indent="-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檢視表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</a:t>
            </a:r>
            <a:r>
              <a:rPr lang="en-US" altLang="zh-TW" sz="32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View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)</a:t>
            </a:r>
          </a:p>
          <a:p>
            <a:pPr lvl="2" indent="-457200">
              <a:lnSpc>
                <a:spcPct val="1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由一</a:t>
            </a:r>
            <a:r>
              <a:rPr lang="en-US" altLang="zh-TW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select</a:t>
            </a:r>
            <a:r>
              <a:rPr lang="zh-TW" altLang="en-US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敘述描述出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，操作上可視為資料表，單位階層第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4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層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與資料表同層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</a:p>
          <a:p>
            <a:pPr marL="457200" lvl="2">
              <a:lnSpc>
                <a:spcPct val="180000"/>
              </a:lnSpc>
              <a:spcBef>
                <a:spcPts val="1000"/>
              </a:spcBef>
            </a:pP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7652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1-3: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/>
              <a:t>資料庫常用物件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(4/6)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180000" y="1080000"/>
            <a:ext cx="13140000" cy="64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索引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</a:t>
            </a:r>
            <a:r>
              <a:rPr lang="en-US" altLang="zh-TW" sz="32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Index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)</a:t>
            </a:r>
          </a:p>
          <a:p>
            <a:pPr lvl="2" indent="-457200">
              <a:lnSpc>
                <a:spcPct val="1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由一欄或多欄組成，基本上</a:t>
            </a:r>
            <a:r>
              <a:rPr lang="zh-TW" altLang="en-US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為加快效能而存在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，單位層級第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5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層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與欄位、資料列同層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4358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134E2FF-811D-4C46-A2A7-A619414FD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762" y="1129409"/>
            <a:ext cx="7222250" cy="64186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1-3: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/>
              <a:t>資料庫常用物件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(5/6)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059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628945E-FCDF-47C3-B20B-2DCA363FC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19" y="1122508"/>
            <a:ext cx="10641936" cy="64255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1-3: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/>
              <a:t>資料庫常用物件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(6/6)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8188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9926" y="360000"/>
            <a:ext cx="6319922" cy="633413"/>
          </a:xfrm>
        </p:spPr>
        <p:txBody>
          <a:bodyPr/>
          <a:lstStyle/>
          <a:p>
            <a:r>
              <a:rPr lang="en-US" altLang="zh-TW"/>
              <a:t>1-4:</a:t>
            </a:r>
            <a:r>
              <a:rPr lang="zh-TW" altLang="en-US"/>
              <a:t> 資料庫中的資料型態 </a:t>
            </a:r>
            <a:r>
              <a:rPr lang="en-US" altLang="zh-TW"/>
              <a:t>(1/7)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179999" y="1080000"/>
            <a:ext cx="13258800" cy="64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簡述</a:t>
            </a:r>
            <a:endParaRPr lang="en-US" altLang="zh-TW" sz="3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914400" lvl="1" indent="-4572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資料庫用來儲存資料，儲存資料就需考慮</a:t>
            </a:r>
            <a:r>
              <a:rPr lang="zh-TW" altLang="en-US" sz="28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資料型態</a:t>
            </a:r>
            <a:r>
              <a:rPr lang="en-US" altLang="zh-TW" sz="28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(Data Types)</a:t>
            </a:r>
          </a:p>
          <a:p>
            <a:pPr marL="914400" lvl="1" indent="-4572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各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DBMS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支援的資料型態</a:t>
            </a:r>
            <a:r>
              <a:rPr lang="zh-TW" altLang="en-US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略有不同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，但常見種類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(Category)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基本上都會支援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0" lvl="1" indent="-4572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Google "</a:t>
            </a:r>
            <a:r>
              <a:rPr lang="en-US" altLang="zh-TW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DBMS</a:t>
            </a:r>
            <a:r>
              <a:rPr lang="zh-TW" altLang="en-US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廠牌名 </a:t>
            </a:r>
            <a:r>
              <a:rPr lang="en-US" altLang="zh-TW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all data types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"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，即可找到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0" lvl="1" indent="-4572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的官方說明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1257300" lvl="2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GB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2"/>
              </a:rPr>
              <a:t>https://dev.mysql.com/doc/refman/8.0/en/data-types.html</a:t>
            </a:r>
            <a:endParaRPr lang="en-GB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0" lvl="1" indent="-4572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GB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Oracle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的官方說明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1257300" lvl="2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GB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3"/>
              </a:rPr>
              <a:t>https://docs.oracle.com/cd/B28359_01/server.111/b28318/datatype.htm#CNCPT1822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2">
              <a:lnSpc>
                <a:spcPct val="180000"/>
              </a:lnSpc>
              <a:spcBef>
                <a:spcPts val="1000"/>
              </a:spcBef>
            </a:pP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9277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179999" y="1080000"/>
            <a:ext cx="13140000" cy="64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常見資料型態的種類</a:t>
            </a:r>
            <a:endParaRPr lang="en-US" altLang="zh-TW" sz="3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914400" lvl="1" indent="-4572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數值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0" lvl="1" indent="-4572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文字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 indent="-457200">
              <a:lnSpc>
                <a:spcPct val="1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日期、時間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9" name="文字版面配置區 6">
            <a:extLst>
              <a:ext uri="{FF2B5EF4-FFF2-40B4-BE49-F238E27FC236}">
                <a16:creationId xmlns:a16="http://schemas.microsoft.com/office/drawing/2014/main" id="{FBC3712B-BD47-2147-9584-FBAFDB6C1C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9926" y="360000"/>
            <a:ext cx="6319922" cy="633413"/>
          </a:xfrm>
        </p:spPr>
        <p:txBody>
          <a:bodyPr/>
          <a:lstStyle/>
          <a:p>
            <a:r>
              <a:rPr lang="en-US" altLang="zh-TW"/>
              <a:t>1-4:</a:t>
            </a:r>
            <a:r>
              <a:rPr lang="zh-TW" altLang="en-US"/>
              <a:t> 資料庫中的資料型態 </a:t>
            </a:r>
            <a:r>
              <a:rPr lang="en-US" altLang="zh-TW"/>
              <a:t>(2/7)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5527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179999" y="1080000"/>
            <a:ext cx="13140000" cy="64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數值型態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(1/2)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D626DB2-C9EF-425A-9E7C-B9E77F4F2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747501"/>
              </p:ext>
            </p:extLst>
          </p:nvPr>
        </p:nvGraphicFramePr>
        <p:xfrm>
          <a:off x="1248981" y="1731693"/>
          <a:ext cx="11013777" cy="5467982"/>
        </p:xfrm>
        <a:graphic>
          <a:graphicData uri="http://schemas.openxmlformats.org/drawingml/2006/table">
            <a:tbl>
              <a:tblPr/>
              <a:tblGrid>
                <a:gridCol w="1483321">
                  <a:extLst>
                    <a:ext uri="{9D8B030D-6E8A-4147-A177-3AD203B41FA5}">
                      <a16:colId xmlns:a16="http://schemas.microsoft.com/office/drawing/2014/main" val="2892889862"/>
                    </a:ext>
                  </a:extLst>
                </a:gridCol>
                <a:gridCol w="1505344">
                  <a:extLst>
                    <a:ext uri="{9D8B030D-6E8A-4147-A177-3AD203B41FA5}">
                      <a16:colId xmlns:a16="http://schemas.microsoft.com/office/drawing/2014/main" val="1276934853"/>
                    </a:ext>
                  </a:extLst>
                </a:gridCol>
                <a:gridCol w="1466659">
                  <a:extLst>
                    <a:ext uri="{9D8B030D-6E8A-4147-A177-3AD203B41FA5}">
                      <a16:colId xmlns:a16="http://schemas.microsoft.com/office/drawing/2014/main" val="3852937921"/>
                    </a:ext>
                  </a:extLst>
                </a:gridCol>
                <a:gridCol w="1355966">
                  <a:extLst>
                    <a:ext uri="{9D8B030D-6E8A-4147-A177-3AD203B41FA5}">
                      <a16:colId xmlns:a16="http://schemas.microsoft.com/office/drawing/2014/main" val="841678699"/>
                    </a:ext>
                  </a:extLst>
                </a:gridCol>
                <a:gridCol w="1355966">
                  <a:extLst>
                    <a:ext uri="{9D8B030D-6E8A-4147-A177-3AD203B41FA5}">
                      <a16:colId xmlns:a16="http://schemas.microsoft.com/office/drawing/2014/main" val="1177932007"/>
                    </a:ext>
                  </a:extLst>
                </a:gridCol>
                <a:gridCol w="1355966">
                  <a:extLst>
                    <a:ext uri="{9D8B030D-6E8A-4147-A177-3AD203B41FA5}">
                      <a16:colId xmlns:a16="http://schemas.microsoft.com/office/drawing/2014/main" val="2072745011"/>
                    </a:ext>
                  </a:extLst>
                </a:gridCol>
                <a:gridCol w="2490555">
                  <a:extLst>
                    <a:ext uri="{9D8B030D-6E8A-4147-A177-3AD203B41FA5}">
                      <a16:colId xmlns:a16="http://schemas.microsoft.com/office/drawing/2014/main" val="2476956054"/>
                    </a:ext>
                  </a:extLst>
                </a:gridCol>
              </a:tblGrid>
              <a:tr h="500561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1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整數</a:t>
                      </a:r>
                    </a:p>
                  </a:txBody>
                  <a:tcPr marL="94938" marR="94938" marT="47469" marB="47469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482225"/>
                  </a:ext>
                </a:extLst>
              </a:tr>
              <a:tr h="68592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20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Type</a:t>
                      </a:r>
                    </a:p>
                  </a:txBody>
                  <a:tcPr marL="94938" marR="94938" marT="47469" marB="47469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20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Storage (Bytes)</a:t>
                      </a:r>
                    </a:p>
                  </a:txBody>
                  <a:tcPr marL="94938" marR="94938" marT="47469" marB="47469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GB" sz="20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Range</a:t>
                      </a:r>
                    </a:p>
                  </a:txBody>
                  <a:tcPr marL="94938" marR="94938" marT="47469" marB="47469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20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Java Type</a:t>
                      </a:r>
                    </a:p>
                  </a:txBody>
                  <a:tcPr marL="94938" marR="94938" marT="47469" marB="47469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149116"/>
                  </a:ext>
                </a:extLst>
              </a:tr>
              <a:tr h="5005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0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Minimum</a:t>
                      </a:r>
                    </a:p>
                  </a:txBody>
                  <a:tcPr marL="94938" marR="94938" marT="47469" marB="47469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0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Maximum</a:t>
                      </a:r>
                    </a:p>
                  </a:txBody>
                  <a:tcPr marL="94938" marR="94938" marT="47469" marB="47469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64524"/>
                  </a:ext>
                </a:extLst>
              </a:tr>
              <a:tr h="35132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Signed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Unsigned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Signed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Unsigned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68587"/>
                  </a:ext>
                </a:extLst>
              </a:tr>
              <a:tr h="58554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BIT(1~64)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x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x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en-US" altLang="zh-TW" sz="1800" b="0" i="0" u="none" strike="noStrike" baseline="30000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64</a:t>
                      </a:r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-1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BIT(1):Boolean</a:t>
                      </a:r>
                      <a:b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BIT:BYTE[]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899327"/>
                  </a:ext>
                </a:extLst>
              </a:tr>
              <a:tr h="97032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TINYINT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-128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127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255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TINYINT(1):Boolean</a:t>
                      </a:r>
                      <a:br>
                        <a:rPr 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TINYINT:Integer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84889"/>
                  </a:ext>
                </a:extLst>
              </a:tr>
              <a:tr h="35132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SMALLINT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-32768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32767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65535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Integer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280559"/>
                  </a:ext>
                </a:extLst>
              </a:tr>
              <a:tr h="35132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MEDIUMINT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-8388608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8388607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16777215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Integer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59146"/>
                  </a:ext>
                </a:extLst>
              </a:tr>
              <a:tr h="58554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-2147483648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2147483647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4294967295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Signed:Integer</a:t>
                      </a:r>
                      <a:b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Unsigned:Long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458791"/>
                  </a:ext>
                </a:extLst>
              </a:tr>
              <a:tr h="58554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BIGINT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-2</a:t>
                      </a:r>
                      <a:r>
                        <a:rPr lang="en-US" altLang="zh-TW" sz="1800" b="0" i="0" u="none" strike="noStrike" baseline="30000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63</a:t>
                      </a:r>
                      <a:endParaRPr lang="zh-TW" altLang="en-US" sz="1800" b="0" i="0" u="none" strike="noStrike">
                        <a:solidFill>
                          <a:srgbClr val="555555"/>
                        </a:solidFill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en-US" altLang="zh-TW" sz="1800" b="0" i="0" u="none" strike="noStrike" baseline="30000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63</a:t>
                      </a:r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-1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en-US" altLang="zh-TW" sz="1800" b="0" i="0" u="none" strike="noStrike" baseline="30000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64</a:t>
                      </a:r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-1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Signed:Long</a:t>
                      </a:r>
                      <a:b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Unsigned:BigInteger</a:t>
                      </a:r>
                    </a:p>
                  </a:txBody>
                  <a:tcPr marL="16730" marR="16730" marT="1673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327724"/>
                  </a:ext>
                </a:extLst>
              </a:tr>
            </a:tbl>
          </a:graphicData>
        </a:graphic>
      </p:graphicFrame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933A491-98B2-4231-958D-668990CC6207}"/>
              </a:ext>
            </a:extLst>
          </p:cNvPr>
          <p:cNvSpPr txBox="1">
            <a:spLocks/>
          </p:cNvSpPr>
          <p:nvPr/>
        </p:nvSpPr>
        <p:spPr>
          <a:xfrm>
            <a:off x="4185232" y="1197157"/>
            <a:ext cx="6129770" cy="49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0" tIns="108000" rIns="0" bIns="10800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en-GB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INT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跟</a:t>
            </a:r>
            <a:r>
              <a:rPr lang="en-GB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INTEGER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是同義字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; </a:t>
            </a:r>
            <a:r>
              <a:rPr lang="en-GB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DEC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跟</a:t>
            </a:r>
            <a:r>
              <a:rPr lang="en-GB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DECIMAL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是同義字</a:t>
            </a:r>
          </a:p>
        </p:txBody>
      </p:sp>
      <p:sp>
        <p:nvSpPr>
          <p:cNvPr id="10" name="文字版面配置區 6">
            <a:extLst>
              <a:ext uri="{FF2B5EF4-FFF2-40B4-BE49-F238E27FC236}">
                <a16:creationId xmlns:a16="http://schemas.microsoft.com/office/drawing/2014/main" id="{9E869C62-9522-2348-97E7-EE17C3EF2E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9926" y="360000"/>
            <a:ext cx="6319922" cy="633413"/>
          </a:xfrm>
        </p:spPr>
        <p:txBody>
          <a:bodyPr/>
          <a:lstStyle/>
          <a:p>
            <a:r>
              <a:rPr lang="en-US" altLang="zh-TW"/>
              <a:t>1-4:</a:t>
            </a:r>
            <a:r>
              <a:rPr lang="zh-TW" altLang="en-US"/>
              <a:t> 資料庫中的資料型態 </a:t>
            </a:r>
            <a:r>
              <a:rPr lang="en-US" altLang="zh-TW"/>
              <a:t>(3/7)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4220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179999" y="1080000"/>
            <a:ext cx="13140000" cy="64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數值型態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(2/2)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B05448A-36D6-4FEB-A1E1-7421E4835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98392"/>
              </p:ext>
            </p:extLst>
          </p:nvPr>
        </p:nvGraphicFramePr>
        <p:xfrm>
          <a:off x="56819" y="2115711"/>
          <a:ext cx="13326135" cy="4002519"/>
        </p:xfrm>
        <a:graphic>
          <a:graphicData uri="http://schemas.openxmlformats.org/drawingml/2006/table">
            <a:tbl>
              <a:tblPr/>
              <a:tblGrid>
                <a:gridCol w="2107647">
                  <a:extLst>
                    <a:ext uri="{9D8B030D-6E8A-4147-A177-3AD203B41FA5}">
                      <a16:colId xmlns:a16="http://schemas.microsoft.com/office/drawing/2014/main" val="308134690"/>
                    </a:ext>
                  </a:extLst>
                </a:gridCol>
                <a:gridCol w="1368474">
                  <a:extLst>
                    <a:ext uri="{9D8B030D-6E8A-4147-A177-3AD203B41FA5}">
                      <a16:colId xmlns:a16="http://schemas.microsoft.com/office/drawing/2014/main" val="378863361"/>
                    </a:ext>
                  </a:extLst>
                </a:gridCol>
                <a:gridCol w="1316852">
                  <a:extLst>
                    <a:ext uri="{9D8B030D-6E8A-4147-A177-3AD203B41FA5}">
                      <a16:colId xmlns:a16="http://schemas.microsoft.com/office/drawing/2014/main" val="3225987970"/>
                    </a:ext>
                  </a:extLst>
                </a:gridCol>
                <a:gridCol w="1377388">
                  <a:extLst>
                    <a:ext uri="{9D8B030D-6E8A-4147-A177-3AD203B41FA5}">
                      <a16:colId xmlns:a16="http://schemas.microsoft.com/office/drawing/2014/main" val="2128544395"/>
                    </a:ext>
                  </a:extLst>
                </a:gridCol>
                <a:gridCol w="1539433">
                  <a:extLst>
                    <a:ext uri="{9D8B030D-6E8A-4147-A177-3AD203B41FA5}">
                      <a16:colId xmlns:a16="http://schemas.microsoft.com/office/drawing/2014/main" val="3037211534"/>
                    </a:ext>
                  </a:extLst>
                </a:gridCol>
                <a:gridCol w="5616341">
                  <a:extLst>
                    <a:ext uri="{9D8B030D-6E8A-4147-A177-3AD203B41FA5}">
                      <a16:colId xmlns:a16="http://schemas.microsoft.com/office/drawing/2014/main" val="2091544861"/>
                    </a:ext>
                  </a:extLst>
                </a:gridCol>
              </a:tblGrid>
              <a:tr h="52230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TW" altLang="en-US" sz="21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可帶有小數的數</a:t>
                      </a:r>
                    </a:p>
                  </a:txBody>
                  <a:tcPr marL="111601" marR="111601" marT="55801" marB="55801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24091"/>
                  </a:ext>
                </a:extLst>
              </a:tr>
              <a:tr h="5223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21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Type</a:t>
                      </a:r>
                    </a:p>
                  </a:txBody>
                  <a:tcPr marL="111601" marR="111601" marT="55801" marB="55801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21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Storage (Bytes)</a:t>
                      </a:r>
                    </a:p>
                  </a:txBody>
                  <a:tcPr marL="111601" marR="111601" marT="55801" marB="55801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1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Range</a:t>
                      </a:r>
                    </a:p>
                  </a:txBody>
                  <a:tcPr marL="111601" marR="111601" marT="55801" marB="55801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21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Java Type</a:t>
                      </a:r>
                    </a:p>
                  </a:txBody>
                  <a:tcPr marL="111601" marR="111601" marT="55801" marB="55801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21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Remark</a:t>
                      </a:r>
                    </a:p>
                  </a:txBody>
                  <a:tcPr marL="111601" marR="111601" marT="55801" marB="55801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403248"/>
                  </a:ext>
                </a:extLst>
              </a:tr>
              <a:tr h="71680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1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Minimum</a:t>
                      </a:r>
                    </a:p>
                  </a:txBody>
                  <a:tcPr marL="17482" marR="17482" marT="17482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1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Maximum</a:t>
                      </a:r>
                    </a:p>
                  </a:txBody>
                  <a:tcPr marL="17482" marR="17482" marT="17482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81032"/>
                  </a:ext>
                </a:extLst>
              </a:tr>
              <a:tr h="1014013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DECIMAL[(M,D)]</a:t>
                      </a:r>
                    </a:p>
                  </a:txBody>
                  <a:tcPr marL="17482" marR="17482" marT="17482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M+2</a:t>
                      </a:r>
                    </a:p>
                  </a:txBody>
                  <a:tcPr marL="17482" marR="17482" marT="17482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-10</a:t>
                      </a:r>
                      <a:r>
                        <a:rPr lang="en-GB" sz="2000" b="0" i="0" u="none" strike="noStrike" baseline="30000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</a:t>
                      </a:r>
                      <a:r>
                        <a:rPr lang="en-GB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-1</a:t>
                      </a:r>
                    </a:p>
                  </a:txBody>
                  <a:tcPr marL="17482" marR="17482" marT="17482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en-GB" sz="2000" b="0" i="0" u="none" strike="noStrike" baseline="30000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</a:t>
                      </a:r>
                      <a:r>
                        <a:rPr lang="en-GB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-1</a:t>
                      </a:r>
                    </a:p>
                  </a:txBody>
                  <a:tcPr marL="17482" marR="17482" marT="17482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BigDecimal</a:t>
                      </a:r>
                    </a:p>
                  </a:txBody>
                  <a:tcPr marL="17482" marR="17482" marT="17482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TW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長度</a:t>
                      </a:r>
                      <a:br>
                        <a:rPr lang="zh-TW" alt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M:</a:t>
                      </a:r>
                      <a:r>
                        <a:rPr lang="zh-TW" alt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總長度，範圍</a:t>
                      </a:r>
                      <a:r>
                        <a:rPr lang="en-US" altLang="zh-TW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1~65</a:t>
                      </a:r>
                      <a:r>
                        <a:rPr lang="zh-TW" alt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，預設</a:t>
                      </a:r>
                      <a:r>
                        <a:rPr lang="en-US" altLang="zh-TW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10</a:t>
                      </a:r>
                      <a:br>
                        <a:rPr lang="en-US" altLang="zh-TW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   D:</a:t>
                      </a:r>
                      <a:r>
                        <a:rPr lang="zh-TW" alt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小數長度，範圍</a:t>
                      </a:r>
                      <a:r>
                        <a:rPr lang="en-US" altLang="zh-TW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0~30</a:t>
                      </a:r>
                      <a:r>
                        <a:rPr lang="zh-TW" alt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且不大於</a:t>
                      </a:r>
                      <a:r>
                        <a:rPr lang="en-US" altLang="zh-TW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</a:t>
                      </a:r>
                      <a:r>
                        <a:rPr lang="zh-TW" alt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，預設</a:t>
                      </a:r>
                      <a:r>
                        <a:rPr lang="en-US" altLang="zh-TW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0</a:t>
                      </a:r>
                      <a:br>
                        <a:rPr lang="en-US" altLang="zh-TW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zh-TW" alt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整數長度</a:t>
                      </a:r>
                      <a:r>
                        <a:rPr lang="en-US" altLang="zh-TW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=M-D</a:t>
                      </a:r>
                      <a:br>
                        <a:rPr lang="en-US" altLang="zh-TW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以字串方式儲存，而非二元浮點數</a:t>
                      </a:r>
                      <a:br>
                        <a:rPr lang="zh-TW" alt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3.MySQL</a:t>
                      </a:r>
                      <a:r>
                        <a:rPr lang="zh-TW" alt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中，</a:t>
                      </a:r>
                      <a:r>
                        <a:rPr lang="en-US" altLang="zh-TW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DECIMAL</a:t>
                      </a:r>
                      <a:r>
                        <a:rPr lang="zh-TW" alt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等同</a:t>
                      </a:r>
                      <a:r>
                        <a:rPr lang="en-US" altLang="zh-TW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NUMERIC</a:t>
                      </a:r>
                    </a:p>
                  </a:txBody>
                  <a:tcPr marL="111601" marR="111601" marT="55801" marB="55801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309657"/>
                  </a:ext>
                </a:extLst>
              </a:tr>
              <a:tr h="12270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NUMERIC[(M,D)]</a:t>
                      </a:r>
                    </a:p>
                  </a:txBody>
                  <a:tcPr marL="17482" marR="17482" marT="17482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M+2</a:t>
                      </a:r>
                    </a:p>
                  </a:txBody>
                  <a:tcPr marL="17482" marR="17482" marT="17482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-10</a:t>
                      </a:r>
                      <a:r>
                        <a:rPr lang="en-GB" sz="2000" b="0" i="0" u="none" strike="noStrike" baseline="30000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</a:t>
                      </a:r>
                      <a:r>
                        <a:rPr lang="en-GB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-1</a:t>
                      </a:r>
                    </a:p>
                  </a:txBody>
                  <a:tcPr marL="17482" marR="17482" marT="17482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en-GB" sz="2000" b="0" i="0" u="none" strike="noStrike" baseline="30000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</a:t>
                      </a:r>
                      <a:r>
                        <a:rPr lang="en-GB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-1</a:t>
                      </a:r>
                    </a:p>
                  </a:txBody>
                  <a:tcPr marL="17482" marR="17482" marT="17482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BigDecimal</a:t>
                      </a:r>
                    </a:p>
                  </a:txBody>
                  <a:tcPr marL="17482" marR="17482" marT="17482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479862"/>
                  </a:ext>
                </a:extLst>
              </a:tr>
            </a:tbl>
          </a:graphicData>
        </a:graphic>
      </p:graphicFrame>
      <p:sp>
        <p:nvSpPr>
          <p:cNvPr id="9" name="文字版面配置區 6">
            <a:extLst>
              <a:ext uri="{FF2B5EF4-FFF2-40B4-BE49-F238E27FC236}">
                <a16:creationId xmlns:a16="http://schemas.microsoft.com/office/drawing/2014/main" id="{1014666A-E03E-FB45-BE6B-5A15524930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9926" y="360000"/>
            <a:ext cx="6319922" cy="633413"/>
          </a:xfrm>
        </p:spPr>
        <p:txBody>
          <a:bodyPr/>
          <a:lstStyle/>
          <a:p>
            <a:r>
              <a:rPr lang="en-US" altLang="zh-TW"/>
              <a:t>1-4:</a:t>
            </a:r>
            <a:r>
              <a:rPr lang="zh-TW" altLang="en-US"/>
              <a:t> 資料庫中的資料型態 </a:t>
            </a:r>
            <a:r>
              <a:rPr lang="en-US" altLang="zh-TW"/>
              <a:t>(4/7)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3518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179999" y="1080000"/>
            <a:ext cx="13140000" cy="64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文字型態</a:t>
            </a:r>
            <a:endParaRPr lang="en-US" altLang="zh-TW" sz="3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00414F1-C1D1-411A-91C7-15CCC9FE9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073334"/>
              </p:ext>
            </p:extLst>
          </p:nvPr>
        </p:nvGraphicFramePr>
        <p:xfrm>
          <a:off x="665217" y="1741570"/>
          <a:ext cx="12109340" cy="5818105"/>
        </p:xfrm>
        <a:graphic>
          <a:graphicData uri="http://schemas.openxmlformats.org/drawingml/2006/table">
            <a:tbl>
              <a:tblPr/>
              <a:tblGrid>
                <a:gridCol w="2197621">
                  <a:extLst>
                    <a:ext uri="{9D8B030D-6E8A-4147-A177-3AD203B41FA5}">
                      <a16:colId xmlns:a16="http://schemas.microsoft.com/office/drawing/2014/main" val="578809772"/>
                    </a:ext>
                  </a:extLst>
                </a:gridCol>
                <a:gridCol w="2915211">
                  <a:extLst>
                    <a:ext uri="{9D8B030D-6E8A-4147-A177-3AD203B41FA5}">
                      <a16:colId xmlns:a16="http://schemas.microsoft.com/office/drawing/2014/main" val="2387620415"/>
                    </a:ext>
                  </a:extLst>
                </a:gridCol>
                <a:gridCol w="2242471">
                  <a:extLst>
                    <a:ext uri="{9D8B030D-6E8A-4147-A177-3AD203B41FA5}">
                      <a16:colId xmlns:a16="http://schemas.microsoft.com/office/drawing/2014/main" val="88143801"/>
                    </a:ext>
                  </a:extLst>
                </a:gridCol>
                <a:gridCol w="4754037">
                  <a:extLst>
                    <a:ext uri="{9D8B030D-6E8A-4147-A177-3AD203B41FA5}">
                      <a16:colId xmlns:a16="http://schemas.microsoft.com/office/drawing/2014/main" val="2606793753"/>
                    </a:ext>
                  </a:extLst>
                </a:gridCol>
              </a:tblGrid>
              <a:tr h="80871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字串</a:t>
                      </a:r>
                    </a:p>
                  </a:txBody>
                  <a:tcPr marL="111991" marR="111991" marT="55996" marB="55996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643541"/>
                  </a:ext>
                </a:extLst>
              </a:tr>
              <a:tr h="99850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32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Type</a:t>
                      </a:r>
                    </a:p>
                  </a:txBody>
                  <a:tcPr marL="26909" marR="26909" marT="2690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32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Storage (Bytes)</a:t>
                      </a:r>
                    </a:p>
                  </a:txBody>
                  <a:tcPr marL="26909" marR="26909" marT="2690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32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Java Type</a:t>
                      </a:r>
                    </a:p>
                  </a:txBody>
                  <a:tcPr marL="26909" marR="26909" marT="2690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32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Remark</a:t>
                      </a:r>
                    </a:p>
                  </a:txBody>
                  <a:tcPr marL="26909" marR="26909" marT="2690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091759"/>
                  </a:ext>
                </a:extLst>
              </a:tr>
              <a:tr h="885507">
                <a:tc>
                  <a:txBody>
                    <a:bodyPr/>
                    <a:lstStyle/>
                    <a:p>
                      <a:pPr algn="l" fontAlgn="ctr"/>
                      <a:r>
                        <a:rPr lang="en-GB" sz="28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CHAR(M)</a:t>
                      </a:r>
                    </a:p>
                  </a:txBody>
                  <a:tcPr marL="26909" marR="26909" marT="2690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8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</a:t>
                      </a:r>
                    </a:p>
                  </a:txBody>
                  <a:tcPr marL="26909" marR="26909" marT="2690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GB" sz="2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String</a:t>
                      </a:r>
                    </a:p>
                  </a:txBody>
                  <a:tcPr marL="161933" marR="161933" marT="80967" marB="80967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固定長度的字串，不足部分以空白填入，顯示時截斷空白</a:t>
                      </a:r>
                    </a:p>
                  </a:txBody>
                  <a:tcPr marL="26909" marR="26909" marT="2690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503558"/>
                  </a:ext>
                </a:extLst>
              </a:tr>
              <a:tr h="672741">
                <a:tc>
                  <a:txBody>
                    <a:bodyPr/>
                    <a:lstStyle/>
                    <a:p>
                      <a:pPr algn="l" fontAlgn="ctr"/>
                      <a:r>
                        <a:rPr lang="en-GB" sz="28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VARCHAR(N)</a:t>
                      </a:r>
                    </a:p>
                  </a:txBody>
                  <a:tcPr marL="26909" marR="26909" marT="2690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8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N+1</a:t>
                      </a:r>
                    </a:p>
                  </a:txBody>
                  <a:tcPr marL="26909" marR="26909" marT="2690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長度可變的字串</a:t>
                      </a:r>
                    </a:p>
                  </a:txBody>
                  <a:tcPr marL="26909" marR="26909" marT="2690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654242"/>
                  </a:ext>
                </a:extLst>
              </a:tr>
              <a:tr h="565102">
                <a:tc>
                  <a:txBody>
                    <a:bodyPr/>
                    <a:lstStyle/>
                    <a:p>
                      <a:pPr algn="l" fontAlgn="ctr"/>
                      <a:r>
                        <a:rPr lang="en-GB" sz="2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TEXT</a:t>
                      </a:r>
                    </a:p>
                  </a:txBody>
                  <a:tcPr marL="26909" marR="26909" marT="2690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en-US" altLang="zh-TW" sz="2800" b="0" i="0" u="none" strike="noStrike" baseline="30000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16</a:t>
                      </a:r>
                      <a:r>
                        <a:rPr lang="en-US" altLang="zh-TW" sz="2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-1</a:t>
                      </a:r>
                    </a:p>
                  </a:txBody>
                  <a:tcPr marL="26909" marR="26909" marT="2690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很長的字串</a:t>
                      </a:r>
                    </a:p>
                  </a:txBody>
                  <a:tcPr marL="26909" marR="26909" marT="2690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52362"/>
                  </a:ext>
                </a:extLst>
              </a:tr>
              <a:tr h="565102">
                <a:tc>
                  <a:txBody>
                    <a:bodyPr/>
                    <a:lstStyle/>
                    <a:p>
                      <a:pPr algn="l" fontAlgn="ctr"/>
                      <a:r>
                        <a:rPr lang="en-GB" sz="2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ENUM</a:t>
                      </a:r>
                    </a:p>
                  </a:txBody>
                  <a:tcPr marL="26909" marR="26909" marT="2690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65535</a:t>
                      </a:r>
                      <a:r>
                        <a:rPr lang="zh-TW" altLang="en-US" sz="2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個列舉字串</a:t>
                      </a:r>
                    </a:p>
                  </a:txBody>
                  <a:tcPr marL="26909" marR="26909" marT="2690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列舉單選字串</a:t>
                      </a:r>
                    </a:p>
                  </a:txBody>
                  <a:tcPr marL="26909" marR="26909" marT="2690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70618"/>
                  </a:ext>
                </a:extLst>
              </a:tr>
              <a:tr h="65933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SET</a:t>
                      </a:r>
                    </a:p>
                  </a:txBody>
                  <a:tcPr marL="26909" marR="26909" marT="2690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64</a:t>
                      </a:r>
                      <a:r>
                        <a:rPr lang="zh-TW" altLang="en-US" sz="2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個列舉字串</a:t>
                      </a:r>
                    </a:p>
                  </a:txBody>
                  <a:tcPr marL="26909" marR="26909" marT="2690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列舉多選字串</a:t>
                      </a:r>
                      <a:r>
                        <a:rPr lang="en-US" altLang="zh-TW" sz="2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用逗號隔開</a:t>
                      </a:r>
                      <a:r>
                        <a:rPr lang="en-US" altLang="zh-TW" sz="2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26909" marR="26909" marT="2690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868745"/>
                  </a:ext>
                </a:extLst>
              </a:tr>
              <a:tr h="65933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JSON</a:t>
                      </a:r>
                    </a:p>
                  </a:txBody>
                  <a:tcPr marL="26909" marR="26909" marT="2690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800" b="0" i="0" u="none" strike="noStrike">
                        <a:solidFill>
                          <a:srgbClr val="555555"/>
                        </a:solidFill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26909" marR="26909" marT="2690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GB" sz="2300" b="0" i="0" u="none" strike="noStrike">
                        <a:solidFill>
                          <a:srgbClr val="555555"/>
                        </a:solidFill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132217" marR="132217" marT="66109" marB="66109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JSON</a:t>
                      </a:r>
                      <a:r>
                        <a:rPr lang="zh-TW" altLang="en-US" sz="2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字串</a:t>
                      </a:r>
                      <a:endParaRPr lang="en-US" altLang="zh-TW" sz="2800" b="0" i="0" u="none" strike="noStrike">
                        <a:solidFill>
                          <a:srgbClr val="555555"/>
                        </a:solidFill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26909" marR="26909" marT="2690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498596"/>
                  </a:ext>
                </a:extLst>
              </a:tr>
            </a:tbl>
          </a:graphicData>
        </a:graphic>
      </p:graphicFrame>
      <p:sp>
        <p:nvSpPr>
          <p:cNvPr id="9" name="文字版面配置區 6">
            <a:extLst>
              <a:ext uri="{FF2B5EF4-FFF2-40B4-BE49-F238E27FC236}">
                <a16:creationId xmlns:a16="http://schemas.microsoft.com/office/drawing/2014/main" id="{69E42FC2-E3E4-AE4D-ACB9-BE2EB918FB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9926" y="360000"/>
            <a:ext cx="6319922" cy="633413"/>
          </a:xfrm>
        </p:spPr>
        <p:txBody>
          <a:bodyPr/>
          <a:lstStyle/>
          <a:p>
            <a:r>
              <a:rPr lang="en-US" altLang="zh-TW"/>
              <a:t>1-4:</a:t>
            </a:r>
            <a:r>
              <a:rPr lang="zh-TW" altLang="en-US"/>
              <a:t> 資料庫中的資料型態 </a:t>
            </a:r>
            <a:r>
              <a:rPr lang="en-US" altLang="zh-TW"/>
              <a:t>(5/7)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006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874EA7F-574C-41BB-97BB-66F541A9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MySQL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3E1102-B78F-46DF-9E74-B2F913A900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李偉銘 編著</a:t>
            </a: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【</a:t>
            </a:r>
            <a:r>
              <a:rPr kumimoji="0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版權所有，不得任意拷貝或引用</a:t>
            </a: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】 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B6B1B92C-EE7B-4500-9AE9-DCE77E5F21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70102" y="4986241"/>
            <a:ext cx="2838962" cy="1085723"/>
          </a:xfrm>
        </p:spPr>
        <p:txBody>
          <a:bodyPr/>
          <a:lstStyle/>
          <a:p>
            <a:r>
              <a:rPr lang="zh-TW" altLang="en-US"/>
              <a:t>李偉銘</a:t>
            </a:r>
            <a:endParaRPr lang="en-US" altLang="zh-TW"/>
          </a:p>
          <a:p>
            <a:r>
              <a:rPr lang="en-US" altLang="zh-TW"/>
              <a:t>William</a:t>
            </a:r>
            <a:endParaRPr lang="zh-TW" altLang="en-US" dirty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D24C57F9-5A78-4DC2-96E2-BA84AC138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Java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程式設計、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Java Web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Java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主流框架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Oracle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JavaScript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Angular</a:t>
            </a:r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46D6C1A8-691A-4BB7-BB3E-F591355A1A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40170" y="2267861"/>
            <a:ext cx="4717391" cy="15421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TibaMe-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講師</a:t>
            </a:r>
            <a:endParaRPr lang="en-GB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台北科技大學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-Java&amp;Android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養成班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-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專題老師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聖森雲端科技股份有限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-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技術副理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碩利資訊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-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軟體工程師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國立虎尾科技大學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-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資訊工程系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F6820237-FFCC-409D-AD91-FFD2ECF37A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每天都要比前一天進步一點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D58FA9D1-9D45-4844-A57A-1401BAAF21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TW" sz="2000" b="0" u="sng">
                <a:solidFill>
                  <a:srgbClr val="0563C1"/>
                </a:solidFill>
                <a:latin typeface="+mn-lt"/>
              </a:rPr>
              <a:t>ithan0117@gmail.com</a:t>
            </a:r>
            <a:endParaRPr lang="zh-TW" altLang="en-US" sz="2000" b="0" u="sng">
              <a:solidFill>
                <a:srgbClr val="0563C1"/>
              </a:solidFill>
              <a:latin typeface="+mn-lt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8BDA3D3-DAB4-43CF-9CA8-7BECD21D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99" y="2893565"/>
            <a:ext cx="1855772" cy="206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97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179999" y="1080000"/>
            <a:ext cx="13140000" cy="64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日期時間型態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(1/2)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0883014-9FB0-4CD5-85C7-F2DE16354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79955"/>
              </p:ext>
            </p:extLst>
          </p:nvPr>
        </p:nvGraphicFramePr>
        <p:xfrm>
          <a:off x="59888" y="2072919"/>
          <a:ext cx="13319998" cy="4092200"/>
        </p:xfrm>
        <a:graphic>
          <a:graphicData uri="http://schemas.openxmlformats.org/drawingml/2006/table">
            <a:tbl>
              <a:tblPr/>
              <a:tblGrid>
                <a:gridCol w="1479784">
                  <a:extLst>
                    <a:ext uri="{9D8B030D-6E8A-4147-A177-3AD203B41FA5}">
                      <a16:colId xmlns:a16="http://schemas.microsoft.com/office/drawing/2014/main" val="49134101"/>
                    </a:ext>
                  </a:extLst>
                </a:gridCol>
                <a:gridCol w="1311796">
                  <a:extLst>
                    <a:ext uri="{9D8B030D-6E8A-4147-A177-3AD203B41FA5}">
                      <a16:colId xmlns:a16="http://schemas.microsoft.com/office/drawing/2014/main" val="1123978786"/>
                    </a:ext>
                  </a:extLst>
                </a:gridCol>
                <a:gridCol w="2375416">
                  <a:extLst>
                    <a:ext uri="{9D8B030D-6E8A-4147-A177-3AD203B41FA5}">
                      <a16:colId xmlns:a16="http://schemas.microsoft.com/office/drawing/2014/main" val="3466776100"/>
                    </a:ext>
                  </a:extLst>
                </a:gridCol>
                <a:gridCol w="2375414">
                  <a:extLst>
                    <a:ext uri="{9D8B030D-6E8A-4147-A177-3AD203B41FA5}">
                      <a16:colId xmlns:a16="http://schemas.microsoft.com/office/drawing/2014/main" val="2261123225"/>
                    </a:ext>
                  </a:extLst>
                </a:gridCol>
                <a:gridCol w="4207201">
                  <a:extLst>
                    <a:ext uri="{9D8B030D-6E8A-4147-A177-3AD203B41FA5}">
                      <a16:colId xmlns:a16="http://schemas.microsoft.com/office/drawing/2014/main" val="2891528083"/>
                    </a:ext>
                  </a:extLst>
                </a:gridCol>
                <a:gridCol w="1570387">
                  <a:extLst>
                    <a:ext uri="{9D8B030D-6E8A-4147-A177-3AD203B41FA5}">
                      <a16:colId xmlns:a16="http://schemas.microsoft.com/office/drawing/2014/main" val="2052103274"/>
                    </a:ext>
                  </a:extLst>
                </a:gridCol>
              </a:tblGrid>
              <a:tr h="45695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日期時間</a:t>
                      </a:r>
                    </a:p>
                  </a:txBody>
                  <a:tcPr marL="89525" marR="89525" marT="44763" marB="44763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478906"/>
                  </a:ext>
                </a:extLst>
              </a:tr>
              <a:tr h="4569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Type</a:t>
                      </a:r>
                    </a:p>
                  </a:txBody>
                  <a:tcPr marL="89525" marR="89525" marT="44763" marB="44763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Storage (Bytes)</a:t>
                      </a:r>
                    </a:p>
                  </a:txBody>
                  <a:tcPr marL="89525" marR="89525" marT="44763" marB="44763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Range</a:t>
                      </a:r>
                    </a:p>
                  </a:txBody>
                  <a:tcPr marL="89525" marR="89525" marT="44763" marB="44763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Java Type</a:t>
                      </a:r>
                    </a:p>
                  </a:txBody>
                  <a:tcPr marL="89525" marR="89525" marT="44763" marB="44763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Remark</a:t>
                      </a:r>
                    </a:p>
                  </a:txBody>
                  <a:tcPr marL="89525" marR="89525" marT="44763" marB="44763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86083"/>
                  </a:ext>
                </a:extLst>
              </a:tr>
              <a:tr h="6325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Minimum</a:t>
                      </a:r>
                    </a:p>
                  </a:txBody>
                  <a:tcPr marL="15429" marR="15429" marT="1542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Maximum</a:t>
                      </a:r>
                    </a:p>
                  </a:txBody>
                  <a:tcPr marL="15429" marR="15429" marT="1542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274978"/>
                  </a:ext>
                </a:extLst>
              </a:tr>
              <a:tr h="5091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7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15429" marR="15429" marT="1542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15429" marR="15429" marT="1542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7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1000-01-01 00:00:00</a:t>
                      </a:r>
                    </a:p>
                  </a:txBody>
                  <a:tcPr marL="15429" marR="15429" marT="1542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7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9999-12-31 23:59:59</a:t>
                      </a:r>
                    </a:p>
                  </a:txBody>
                  <a:tcPr marL="15429" marR="15429" marT="1542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7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Timestamp</a:t>
                      </a:r>
                    </a:p>
                  </a:txBody>
                  <a:tcPr marL="15429" marR="15429" marT="1542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7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日期和時間</a:t>
                      </a:r>
                    </a:p>
                  </a:txBody>
                  <a:tcPr marL="15429" marR="15429" marT="1542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056363"/>
                  </a:ext>
                </a:extLst>
              </a:tr>
              <a:tr h="5091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TIMESTAMP</a:t>
                      </a:r>
                    </a:p>
                  </a:txBody>
                  <a:tcPr marL="15429" marR="15429" marT="1542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15429" marR="15429" marT="1542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1000-01-01 00:00:00</a:t>
                      </a:r>
                    </a:p>
                  </a:txBody>
                  <a:tcPr marL="15429" marR="15429" marT="1542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9999-12-31 23:59:59</a:t>
                      </a:r>
                    </a:p>
                  </a:txBody>
                  <a:tcPr marL="15429" marR="15429" marT="1542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Timestamp</a:t>
                      </a:r>
                    </a:p>
                  </a:txBody>
                  <a:tcPr marL="15429" marR="15429" marT="1542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時間戳記</a:t>
                      </a:r>
                    </a:p>
                  </a:txBody>
                  <a:tcPr marL="15429" marR="15429" marT="1542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29774"/>
                  </a:ext>
                </a:extLst>
              </a:tr>
              <a:tr h="3857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DATE</a:t>
                      </a:r>
                    </a:p>
                  </a:txBody>
                  <a:tcPr marL="15429" marR="15429" marT="1542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15429" marR="15429" marT="1542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1000-01-01</a:t>
                      </a:r>
                    </a:p>
                  </a:txBody>
                  <a:tcPr marL="15429" marR="15429" marT="1542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9999-12-31</a:t>
                      </a:r>
                    </a:p>
                  </a:txBody>
                  <a:tcPr marL="15429" marR="15429" marT="1542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java.sql.Date</a:t>
                      </a:r>
                    </a:p>
                  </a:txBody>
                  <a:tcPr marL="15429" marR="15429" marT="1542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日期</a:t>
                      </a:r>
                    </a:p>
                  </a:txBody>
                  <a:tcPr marL="15429" marR="15429" marT="1542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647848"/>
                  </a:ext>
                </a:extLst>
              </a:tr>
              <a:tr h="3857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15429" marR="15429" marT="1542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15429" marR="15429" marT="1542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-838:59:59</a:t>
                      </a:r>
                    </a:p>
                  </a:txBody>
                  <a:tcPr marL="15429" marR="15429" marT="1542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838:59:59</a:t>
                      </a:r>
                    </a:p>
                  </a:txBody>
                  <a:tcPr marL="15429" marR="15429" marT="1542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java.sql.Time</a:t>
                      </a:r>
                    </a:p>
                  </a:txBody>
                  <a:tcPr marL="15429" marR="15429" marT="1542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時間</a:t>
                      </a:r>
                    </a:p>
                  </a:txBody>
                  <a:tcPr marL="15429" marR="15429" marT="1542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931181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YEAR</a:t>
                      </a:r>
                    </a:p>
                  </a:txBody>
                  <a:tcPr marL="15429" marR="15429" marT="1542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15429" marR="15429" marT="1542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1901</a:t>
                      </a:r>
                    </a:p>
                  </a:txBody>
                  <a:tcPr marL="15429" marR="15429" marT="1542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2155</a:t>
                      </a:r>
                    </a:p>
                  </a:txBody>
                  <a:tcPr marL="15429" marR="15429" marT="1542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yearIsDateType=false:java.sql.Short</a:t>
                      </a:r>
                      <a:b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yearIsDateType=true:java.sql.Date</a:t>
                      </a:r>
                    </a:p>
                  </a:txBody>
                  <a:tcPr marL="15429" marR="15429" marT="1542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年度</a:t>
                      </a:r>
                    </a:p>
                  </a:txBody>
                  <a:tcPr marL="15429" marR="15429" marT="1542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267403"/>
                  </a:ext>
                </a:extLst>
              </a:tr>
            </a:tbl>
          </a:graphicData>
        </a:graphic>
      </p:graphicFrame>
      <p:sp>
        <p:nvSpPr>
          <p:cNvPr id="9" name="文字版面配置區 6">
            <a:extLst>
              <a:ext uri="{FF2B5EF4-FFF2-40B4-BE49-F238E27FC236}">
                <a16:creationId xmlns:a16="http://schemas.microsoft.com/office/drawing/2014/main" id="{C59547DA-37FB-0343-A705-440479FD28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9926" y="360000"/>
            <a:ext cx="6319922" cy="633413"/>
          </a:xfrm>
        </p:spPr>
        <p:txBody>
          <a:bodyPr/>
          <a:lstStyle/>
          <a:p>
            <a:r>
              <a:rPr lang="en-US" altLang="zh-TW"/>
              <a:t>1-4:</a:t>
            </a:r>
            <a:r>
              <a:rPr lang="zh-TW" altLang="en-US"/>
              <a:t> 資料庫中的資料型態 </a:t>
            </a:r>
            <a:r>
              <a:rPr lang="en-US" altLang="zh-TW"/>
              <a:t>(6/7)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0553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179999" y="1080000"/>
            <a:ext cx="13140000" cy="64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</a:t>
            </a: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日期時間格式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(2/2)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BC5A300-6BCC-436A-8407-5F46B0FD2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180041"/>
              </p:ext>
            </p:extLst>
          </p:nvPr>
        </p:nvGraphicFramePr>
        <p:xfrm>
          <a:off x="558005" y="1745726"/>
          <a:ext cx="12383987" cy="5813949"/>
        </p:xfrm>
        <a:graphic>
          <a:graphicData uri="http://schemas.openxmlformats.org/drawingml/2006/table">
            <a:tbl>
              <a:tblPr/>
              <a:tblGrid>
                <a:gridCol w="1095860">
                  <a:extLst>
                    <a:ext uri="{9D8B030D-6E8A-4147-A177-3AD203B41FA5}">
                      <a16:colId xmlns:a16="http://schemas.microsoft.com/office/drawing/2014/main" val="1556981096"/>
                    </a:ext>
                  </a:extLst>
                </a:gridCol>
                <a:gridCol w="1088747">
                  <a:extLst>
                    <a:ext uri="{9D8B030D-6E8A-4147-A177-3AD203B41FA5}">
                      <a16:colId xmlns:a16="http://schemas.microsoft.com/office/drawing/2014/main" val="4283111448"/>
                    </a:ext>
                  </a:extLst>
                </a:gridCol>
                <a:gridCol w="3111850">
                  <a:extLst>
                    <a:ext uri="{9D8B030D-6E8A-4147-A177-3AD203B41FA5}">
                      <a16:colId xmlns:a16="http://schemas.microsoft.com/office/drawing/2014/main" val="3104522083"/>
                    </a:ext>
                  </a:extLst>
                </a:gridCol>
                <a:gridCol w="3484806">
                  <a:extLst>
                    <a:ext uri="{9D8B030D-6E8A-4147-A177-3AD203B41FA5}">
                      <a16:colId xmlns:a16="http://schemas.microsoft.com/office/drawing/2014/main" val="3542776749"/>
                    </a:ext>
                  </a:extLst>
                </a:gridCol>
                <a:gridCol w="3602724">
                  <a:extLst>
                    <a:ext uri="{9D8B030D-6E8A-4147-A177-3AD203B41FA5}">
                      <a16:colId xmlns:a16="http://schemas.microsoft.com/office/drawing/2014/main" val="2971631634"/>
                    </a:ext>
                  </a:extLst>
                </a:gridCol>
              </a:tblGrid>
              <a:tr h="419939">
                <a:tc>
                  <a:txBody>
                    <a:bodyPr/>
                    <a:lstStyle/>
                    <a:p>
                      <a:pPr algn="ctr" fontAlgn="ctr"/>
                      <a:endParaRPr lang="en-GB" sz="2300" b="1" i="0" u="none" strike="noStrike">
                        <a:solidFill>
                          <a:srgbClr val="555555"/>
                        </a:solidFill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3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Seq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3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Format Pattern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3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Example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3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Remark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164892"/>
                  </a:ext>
                </a:extLst>
              </a:tr>
              <a:tr h="49992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日期</a:t>
                      </a:r>
                    </a:p>
                  </a:txBody>
                  <a:tcPr marL="92943" marR="92943" marT="46471" marB="46471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YYMMDD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'205001'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zh-TW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月日</a:t>
                      </a:r>
                      <a:r>
                        <a:rPr lang="en-US" altLang="zh-TW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亦可只有一位數</a:t>
                      </a:r>
                      <a:br>
                        <a:rPr lang="zh-TW" altLang="en-US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分隔符號</a:t>
                      </a:r>
                      <a:r>
                        <a:rPr lang="en-US" altLang="zh-TW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支援</a:t>
                      </a:r>
                      <a:r>
                        <a:rPr lang="en-US" altLang="zh-TW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-/</a:t>
                      </a:r>
                      <a:r>
                        <a:rPr lang="zh-TW" altLang="en-US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等多種</a:t>
                      </a:r>
                      <a:endParaRPr lang="en-US" altLang="zh-TW" sz="2200" b="0" i="0" u="none" strike="noStrike">
                        <a:solidFill>
                          <a:srgbClr val="555555"/>
                        </a:solidFill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r>
                        <a:rPr lang="zh-TW" altLang="en-US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         符號</a:t>
                      </a:r>
                    </a:p>
                  </a:txBody>
                  <a:tcPr marL="92943" marR="92943" marT="46471" marB="46471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337555"/>
                  </a:ext>
                </a:extLst>
              </a:tr>
              <a:tr h="4999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YY-MM-DD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'20-05-01'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17952"/>
                  </a:ext>
                </a:extLst>
              </a:tr>
              <a:tr h="4999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YYYYMMDD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'20200501'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97735"/>
                  </a:ext>
                </a:extLst>
              </a:tr>
              <a:tr h="4999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YYYY-MM-DD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'2020-05-01'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965060"/>
                  </a:ext>
                </a:extLst>
              </a:tr>
              <a:tr h="4999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時間</a:t>
                      </a:r>
                    </a:p>
                  </a:txBody>
                  <a:tcPr marL="92943" marR="92943" marT="46471" marB="46471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hhmmss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'123456'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547276"/>
                  </a:ext>
                </a:extLst>
              </a:tr>
              <a:tr h="4999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hh:mm:ss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'12:34:56'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61772"/>
                  </a:ext>
                </a:extLst>
              </a:tr>
              <a:tr h="49992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日期時間</a:t>
                      </a:r>
                    </a:p>
                  </a:txBody>
                  <a:tcPr marL="92943" marR="92943" marT="46471" marB="46471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YYMMDDhhmmss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'200501123456'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068039"/>
                  </a:ext>
                </a:extLst>
              </a:tr>
              <a:tr h="4999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YYYYMMhhmmss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'20200501123456'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75737"/>
                  </a:ext>
                </a:extLst>
              </a:tr>
              <a:tr h="69728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YY-MM-DD HH:MM:SS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'20-05-01 12:34:56'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791428"/>
                  </a:ext>
                </a:extLst>
              </a:tr>
              <a:tr h="69728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YYYY-MM-DD HH:MM:SS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'2020-05-01 12:34:56'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19996" marR="19996" marT="1999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69201"/>
                  </a:ext>
                </a:extLst>
              </a:tr>
            </a:tbl>
          </a:graphicData>
        </a:graphic>
      </p:graphicFrame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9" name="文字版面配置區 6">
            <a:extLst>
              <a:ext uri="{FF2B5EF4-FFF2-40B4-BE49-F238E27FC236}">
                <a16:creationId xmlns:a16="http://schemas.microsoft.com/office/drawing/2014/main" id="{CE81249F-7A8A-1F42-B7A1-7D8B63B4EC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9926" y="360000"/>
            <a:ext cx="6319922" cy="633413"/>
          </a:xfrm>
        </p:spPr>
        <p:txBody>
          <a:bodyPr/>
          <a:lstStyle/>
          <a:p>
            <a:r>
              <a:rPr lang="en-US" altLang="zh-TW"/>
              <a:t>1-4:</a:t>
            </a:r>
            <a:r>
              <a:rPr lang="zh-TW" altLang="en-US"/>
              <a:t> 資料庫中的資料型態 </a:t>
            </a:r>
            <a:r>
              <a:rPr lang="en-US" altLang="zh-TW"/>
              <a:t>(7/7)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4527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/>
              <a:t>1-5: SQL</a:t>
            </a:r>
            <a:r>
              <a:rPr lang="zh-TW" altLang="en-US"/>
              <a:t>簡介</a:t>
            </a:r>
            <a:r>
              <a:rPr lang="en-US" altLang="zh-TW"/>
              <a:t> (1/2)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179999" y="1080000"/>
            <a:ext cx="13140000" cy="64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簡述</a:t>
            </a:r>
            <a:endParaRPr lang="en-US" altLang="zh-TW" sz="3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Structured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Query Language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1970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年由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IBM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開發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用來</a:t>
            </a:r>
            <a:r>
              <a:rPr lang="zh-TW" altLang="en-US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操作關聯式資料庫系統的語言</a:t>
            </a:r>
            <a:endParaRPr lang="en-US" altLang="zh-TW" sz="28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雖有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ANSI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定義了標準，但資料庫廠商不一定會遵循，造成了許多</a:t>
            </a:r>
            <a:r>
              <a:rPr lang="zh-TW" altLang="en-US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方言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 indent="-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分類</a:t>
            </a:r>
            <a:endParaRPr lang="en-US" altLang="zh-TW" sz="3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1143000" lvl="2" indent="-4572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DML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</a:t>
            </a:r>
            <a:r>
              <a:rPr lang="zh-TW" altLang="en-US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操作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語言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):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insert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delete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update</a:t>
            </a:r>
          </a:p>
          <a:p>
            <a:pPr marL="1143000" lvl="2" indent="-4572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DQL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</a:t>
            </a:r>
            <a:r>
              <a:rPr lang="zh-TW" altLang="en-US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查詢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語言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): select</a:t>
            </a:r>
          </a:p>
          <a:p>
            <a:pPr marL="1143000" lvl="2" indent="-4572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DDL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</a:t>
            </a:r>
            <a:r>
              <a:rPr lang="zh-TW" altLang="en-US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定義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語言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): create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drop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alter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truncate</a:t>
            </a:r>
          </a:p>
          <a:p>
            <a:pPr marL="1143000" lvl="2" indent="-4572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TCL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交易控制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語言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):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commit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rollback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savepoint</a:t>
            </a:r>
          </a:p>
          <a:p>
            <a:pPr marL="1143000" lvl="2" indent="-4572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DCL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</a:t>
            </a:r>
            <a:r>
              <a:rPr lang="zh-TW" altLang="en-US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控制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語言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): grant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revoke</a:t>
            </a:r>
          </a:p>
        </p:txBody>
      </p:sp>
    </p:spTree>
    <p:extLst>
      <p:ext uri="{BB962C8B-B14F-4D97-AF65-F5344CB8AC3E}">
        <p14:creationId xmlns:p14="http://schemas.microsoft.com/office/powerpoint/2010/main" val="1455145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/>
              <a:t>1-5: SQL</a:t>
            </a:r>
            <a:r>
              <a:rPr lang="zh-TW" altLang="en-US"/>
              <a:t>簡介</a:t>
            </a:r>
            <a:r>
              <a:rPr lang="en-US" altLang="zh-TW"/>
              <a:t> (2/2)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179999" y="1080000"/>
            <a:ext cx="13140000" cy="64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685800" lvl="1" indent="-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預儲程序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(Stored Procedure)</a:t>
            </a: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使用的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SQL</a:t>
            </a:r>
          </a:p>
          <a:p>
            <a:pPr marL="1143000" lvl="2" indent="-457200">
              <a:lnSpc>
                <a:spcPct val="1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Oracle: PL/SQL</a:t>
            </a:r>
          </a:p>
          <a:p>
            <a:pPr marL="1143000" lvl="2" indent="-457200">
              <a:lnSpc>
                <a:spcPct val="1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MySQL: 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有自訂一套語法，但無名稱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1143000" lvl="2" indent="-457200">
              <a:lnSpc>
                <a:spcPct val="1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MS. SQL Server: T-SQL</a:t>
            </a:r>
          </a:p>
          <a:p>
            <a:pPr marL="1143000" lvl="2" indent="-457200">
              <a:lnSpc>
                <a:spcPct val="1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PostgreSQL: PL/pgSQL</a:t>
            </a:r>
          </a:p>
        </p:txBody>
      </p:sp>
    </p:spTree>
    <p:extLst>
      <p:ext uri="{BB962C8B-B14F-4D97-AF65-F5344CB8AC3E}">
        <p14:creationId xmlns:p14="http://schemas.microsoft.com/office/powerpoint/2010/main" val="399279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7F49E06-D821-4344-AB2D-EC325FBB3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68334039-817D-4B5E-A2A6-F80023AB5B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無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6968605D-9402-4E3F-A922-78FC16A61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7600" y="2953467"/>
            <a:ext cx="3062287" cy="309915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A.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了解資料庫相關基本知識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B.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熟悉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環境及常用工具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C.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熟悉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DQL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語法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D.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熟悉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DML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語法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E.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熟悉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TCL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語法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F.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熟悉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DDL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語法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G.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熟悉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DCL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語法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C3F02FBA-888E-44AB-867E-ED45C78313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現場講解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課堂實作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03440B64-C99D-4323-9DE0-AF2FFD7101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無</a:t>
            </a:r>
          </a:p>
        </p:txBody>
      </p:sp>
      <p:sp>
        <p:nvSpPr>
          <p:cNvPr id="12" name="日期版面配置區 1">
            <a:extLst>
              <a:ext uri="{FF2B5EF4-FFF2-40B4-BE49-F238E27FC236}">
                <a16:creationId xmlns:a16="http://schemas.microsoft.com/office/drawing/2014/main" id="{D191D0F9-AECD-0E4E-A3B2-C7CFEBE4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7158037"/>
            <a:ext cx="3023200" cy="401638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MySQL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28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E8BC6A8-5EAE-4367-8BAF-CC189B282C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77A5DF-DBA4-4142-B860-CDC53F2E49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947" y="4497912"/>
            <a:ext cx="4755880" cy="2817288"/>
          </a:xfrm>
        </p:spPr>
        <p:txBody>
          <a:bodyPr/>
          <a:lstStyle/>
          <a:p>
            <a:pPr algn="l"/>
            <a:r>
              <a:rPr lang="en-US" altLang="zh-TW"/>
              <a:t>1-1:</a:t>
            </a:r>
            <a:r>
              <a:rPr lang="zh-TW" altLang="en-US"/>
              <a:t> 資訊系統的演進</a:t>
            </a:r>
            <a:endParaRPr lang="en-US" altLang="zh-TW"/>
          </a:p>
          <a:p>
            <a:pPr algn="l"/>
            <a:r>
              <a:rPr lang="en-US" altLang="zh-TW"/>
              <a:t>1-2: </a:t>
            </a:r>
            <a:r>
              <a:rPr lang="zh-TW" altLang="en-US"/>
              <a:t>資料庫管理系統</a:t>
            </a:r>
            <a:endParaRPr lang="en-US" altLang="zh-TW"/>
          </a:p>
          <a:p>
            <a:pPr algn="l"/>
            <a:r>
              <a:rPr lang="en-US" altLang="zh-TW"/>
              <a:t>1-3: </a:t>
            </a:r>
            <a:r>
              <a:rPr lang="zh-TW" altLang="en-US"/>
              <a:t>資料庫常用物件</a:t>
            </a:r>
          </a:p>
          <a:p>
            <a:pPr algn="l"/>
            <a:r>
              <a:rPr lang="en-US" altLang="zh-TW"/>
              <a:t>1-4:</a:t>
            </a:r>
            <a:r>
              <a:rPr lang="zh-TW" altLang="en-US"/>
              <a:t> 資料庫中的資料型態</a:t>
            </a:r>
            <a:endParaRPr lang="en-US" altLang="zh-TW"/>
          </a:p>
          <a:p>
            <a:pPr algn="l"/>
            <a:r>
              <a:rPr lang="en-US" altLang="zh-TW"/>
              <a:t>1-5: SQL</a:t>
            </a:r>
            <a:r>
              <a:rPr lang="zh-TW" altLang="en-US"/>
              <a:t>簡介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1A3287-DE44-4349-BEF4-CC147BCAD7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/>
              <a:t>模組 </a:t>
            </a:r>
            <a:r>
              <a:rPr lang="en-US" altLang="zh-TW"/>
              <a:t>1.</a:t>
            </a:r>
            <a:r>
              <a:rPr lang="zh-TW" altLang="en-US"/>
              <a:t>資料庫概論</a:t>
            </a:r>
            <a:endParaRPr lang="zh-TW" altLang="en-US" dirty="0"/>
          </a:p>
        </p:txBody>
      </p:sp>
      <p:sp>
        <p:nvSpPr>
          <p:cNvPr id="6" name="文字版面配置區 7">
            <a:extLst>
              <a:ext uri="{FF2B5EF4-FFF2-40B4-BE49-F238E27FC236}">
                <a16:creationId xmlns:a16="http://schemas.microsoft.com/office/drawing/2014/main" id="{C2E85B59-2EF5-4426-940E-1278496C7D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544606" y="308945"/>
            <a:ext cx="760291" cy="368300"/>
          </a:xfrm>
        </p:spPr>
        <p:txBody>
          <a:bodyPr/>
          <a:lstStyle/>
          <a:p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8" name="動作按鈕: 往前或上一項 7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270FB1EE-1F13-44C4-854E-476812B30EA3}"/>
              </a:ext>
            </a:extLst>
          </p:cNvPr>
          <p:cNvSpPr/>
          <p:nvPr/>
        </p:nvSpPr>
        <p:spPr>
          <a:xfrm>
            <a:off x="9809018" y="321213"/>
            <a:ext cx="510909" cy="510909"/>
          </a:xfrm>
          <a:prstGeom prst="actionButtonBackPrevio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日期版面配置區 1">
            <a:extLst>
              <a:ext uri="{FF2B5EF4-FFF2-40B4-BE49-F238E27FC236}">
                <a16:creationId xmlns:a16="http://schemas.microsoft.com/office/drawing/2014/main" id="{37929367-833B-F449-BF99-3CF572D5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7158037"/>
            <a:ext cx="3023200" cy="401638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MySQL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05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180000" y="1080000"/>
            <a:ext cx="13140000" cy="64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簡述</a:t>
            </a:r>
            <a:endParaRPr lang="en-US" altLang="zh-TW" sz="3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742950" lvl="1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資訊對現代來說越來越重要，資訊量更是以倍速在成長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742950" lvl="1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回首過往，從人工作業、循序儲存、檔案系統，一直發展到現在的</a:t>
            </a:r>
            <a:r>
              <a:rPr lang="zh-TW" altLang="en-US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資料庫系統</a:t>
            </a:r>
            <a:endParaRPr lang="en-US" altLang="zh-TW" sz="28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儲存方式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</a:t>
            </a: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只列出代表性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)</a:t>
            </a:r>
          </a:p>
          <a:p>
            <a:pPr marL="1143000" lvl="2" indent="-457200"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人工作業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紙本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1143000" lvl="2" indent="-457200"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循序儲存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磁帶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1143000" lvl="2" indent="-457200"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檔案系統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檔案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1143000" lvl="2" indent="-457200"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資料庫系統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儲存在硬碟上，另配合</a:t>
            </a:r>
            <a:r>
              <a:rPr lang="zh-TW" altLang="en-US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資料庫管理系統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來管理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1-1: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資訊系統的演進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(1/2)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6" name="日期版面配置區 1">
            <a:extLst>
              <a:ext uri="{FF2B5EF4-FFF2-40B4-BE49-F238E27FC236}">
                <a16:creationId xmlns:a16="http://schemas.microsoft.com/office/drawing/2014/main" id="{18891639-9458-AA46-AA38-69BD628A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7158037"/>
            <a:ext cx="3023200" cy="401638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MySQL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385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180000" y="1080000"/>
            <a:ext cx="13140000" cy="64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資料庫系統的組成</a:t>
            </a:r>
            <a:endParaRPr lang="en-US" altLang="zh-TW" sz="3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971550" lvl="1" indent="-514350">
              <a:lnSpc>
                <a:spcPct val="180000"/>
              </a:lnSpc>
              <a:buFont typeface="+mj-lt"/>
              <a:buAutoNum type="arabicPeriod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資料庫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(DataBase)</a:t>
            </a:r>
          </a:p>
          <a:p>
            <a:pPr marL="971550" lvl="1" indent="-514350">
              <a:lnSpc>
                <a:spcPct val="180000"/>
              </a:lnSpc>
              <a:buFont typeface="+mj-lt"/>
              <a:buAutoNum type="arabicPeriod"/>
            </a:pPr>
            <a:r>
              <a:rPr lang="zh-TW" altLang="en-US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資料庫管理系統</a:t>
            </a:r>
            <a:r>
              <a:rPr lang="en-US" altLang="zh-TW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(DataBase Management System)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1-1: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資訊系統的演進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(2/2)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6" name="日期版面配置區 1">
            <a:extLst>
              <a:ext uri="{FF2B5EF4-FFF2-40B4-BE49-F238E27FC236}">
                <a16:creationId xmlns:a16="http://schemas.microsoft.com/office/drawing/2014/main" id="{356C1AAA-7177-9241-81FF-D2E136A1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7158037"/>
            <a:ext cx="3023200" cy="401638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MySQL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08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180000" y="1080000"/>
            <a:ext cx="13140000" cy="64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簡述</a:t>
            </a:r>
            <a:endParaRPr lang="en-US" altLang="zh-TW" sz="3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742950" lvl="1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進入到資料庫系統時代，就需要資料庫管理系統，來幫我們</a:t>
            </a:r>
            <a:r>
              <a:rPr lang="zh-TW" altLang="en-US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管理資料庫</a:t>
            </a:r>
            <a:endParaRPr lang="en-US" altLang="zh-TW" sz="2800">
              <a:solidFill>
                <a:srgbClr val="C000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種類</a:t>
            </a:r>
            <a:endParaRPr lang="en-US" altLang="zh-TW" sz="3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742950" lvl="1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階層式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(Hierarchical model)</a:t>
            </a:r>
          </a:p>
          <a:p>
            <a:pPr marL="742950" lvl="1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網狀式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(Network model)</a:t>
            </a:r>
          </a:p>
          <a:p>
            <a:pPr marL="742950" lvl="1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關聯式</a:t>
            </a:r>
            <a:r>
              <a:rPr lang="en-US" altLang="zh-TW" sz="28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(Relational model)</a:t>
            </a:r>
          </a:p>
          <a:p>
            <a:pPr marL="742950" lvl="1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文件式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(Document model)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1-2: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/>
              <a:t>資料庫管理系統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(1/2)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6" name="日期版面配置區 1">
            <a:extLst>
              <a:ext uri="{FF2B5EF4-FFF2-40B4-BE49-F238E27FC236}">
                <a16:creationId xmlns:a16="http://schemas.microsoft.com/office/drawing/2014/main" id="{7D4AA0A3-2A10-F246-A4F3-EF2A6ACFE3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7158037"/>
            <a:ext cx="3023200" cy="401638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MySQL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415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1-2: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/>
              <a:t>資料庫管理系統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(2/2)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180000" y="1080000"/>
            <a:ext cx="13140000" cy="64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常見關聯式資料庫管理系統</a:t>
            </a:r>
            <a:endParaRPr lang="en-US" altLang="zh-TW" sz="3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1143000" lvl="2" indent="-457200">
              <a:lnSpc>
                <a:spcPct val="1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Oracle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Database</a:t>
            </a:r>
          </a:p>
          <a:p>
            <a:pPr marL="1143000" lvl="2" indent="-457200">
              <a:lnSpc>
                <a:spcPct val="1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</a:t>
            </a:r>
          </a:p>
          <a:p>
            <a:pPr marL="1143000" lvl="2" indent="-457200">
              <a:lnSpc>
                <a:spcPct val="1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MS. SQL Server</a:t>
            </a:r>
          </a:p>
          <a:p>
            <a:pPr marL="1143000" lvl="2" indent="-457200">
              <a:lnSpc>
                <a:spcPct val="1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PostgreSQL</a:t>
            </a:r>
          </a:p>
        </p:txBody>
      </p:sp>
      <p:sp>
        <p:nvSpPr>
          <p:cNvPr id="6" name="日期版面配置區 1">
            <a:extLst>
              <a:ext uri="{FF2B5EF4-FFF2-40B4-BE49-F238E27FC236}">
                <a16:creationId xmlns:a16="http://schemas.microsoft.com/office/drawing/2014/main" id="{05A0A09D-A0D6-B244-B71E-58F43035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7158037"/>
            <a:ext cx="3023200" cy="401638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MySQL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25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1-3: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/>
              <a:t>資料庫常用物件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(1/6)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180000" y="1080000"/>
            <a:ext cx="13140000" cy="64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資料庫伺服器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</a:t>
            </a:r>
            <a:r>
              <a:rPr lang="en-US" altLang="zh-TW" sz="32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DB Server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)</a:t>
            </a:r>
          </a:p>
          <a:p>
            <a:pPr marL="742950" lvl="1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一台</a:t>
            </a:r>
            <a:r>
              <a:rPr lang="zh-TW" altLang="en-US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電腦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，安裝且開啟了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DBMS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，即為一資料庫伺服器，單位階層第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層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228600" indent="-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資料庫管理系統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</a:t>
            </a:r>
            <a:r>
              <a:rPr lang="en-US" altLang="zh-TW" sz="32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DBMS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)</a:t>
            </a:r>
          </a:p>
          <a:p>
            <a:pPr marL="800100" lvl="2" indent="-342900">
              <a:lnSpc>
                <a:spcPct val="1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管理資料庫的</a:t>
            </a:r>
            <a:r>
              <a:rPr lang="zh-TW" altLang="en-US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系統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，安裝在資料庫伺服器上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228600" indent="-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資料庫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</a:t>
            </a:r>
            <a:r>
              <a:rPr lang="en-US" altLang="zh-TW" sz="32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DB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)</a:t>
            </a:r>
          </a:p>
          <a:p>
            <a:pPr marL="800100" lvl="2" indent="-342900">
              <a:lnSpc>
                <a:spcPct val="1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此處指的是在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DBMS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裡的</a:t>
            </a:r>
            <a:r>
              <a:rPr lang="zh-TW" altLang="en-US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單位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。在一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DBMS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內可建立多個資料庫，單位階層第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層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6" name="日期版面配置區 1">
            <a:extLst>
              <a:ext uri="{FF2B5EF4-FFF2-40B4-BE49-F238E27FC236}">
                <a16:creationId xmlns:a16="http://schemas.microsoft.com/office/drawing/2014/main" id="{FB0458C7-7901-C04A-939F-BF68C7C9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7158037"/>
            <a:ext cx="3023200" cy="401638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MySQL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69623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講義簡報母片_彩(修改範本)16X9.pptx" id="{00D85AB1-E2E9-4169-941D-B8AC32540A1F}" vid="{1BD70A63-F687-45A7-8208-17AEDC2340CF}"/>
    </a:ext>
  </a:extLst>
</a:theme>
</file>

<file path=ppt/theme/theme2.xml><?xml version="1.0" encoding="utf-8"?>
<a:theme xmlns:a="http://schemas.openxmlformats.org/drawingml/2006/main" name="佈景主題1  test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講義簡報母片_彩(修改範本)16X9.pptx" id="{00D85AB1-E2E9-4169-941D-B8AC32540A1F}" vid="{609A10C2-CDE9-4798-8A12-EB001C21C35E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TiBame16X9</Template>
  <TotalTime>5064</TotalTime>
  <Words>1825</Words>
  <Application>Microsoft Macintosh PowerPoint</Application>
  <PresentationFormat>自訂</PresentationFormat>
  <Paragraphs>350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微軟正黑體</vt:lpstr>
      <vt:lpstr>Noto Sans CJK TC Light</vt:lpstr>
      <vt:lpstr>Noto Sans CJK TC Medium</vt:lpstr>
      <vt:lpstr>Arial</vt:lpstr>
      <vt:lpstr>Calibri</vt:lpstr>
      <vt:lpstr>Consolas</vt:lpstr>
      <vt:lpstr>Wingdings</vt:lpstr>
      <vt:lpstr>1_Office 佈景主題</vt:lpstr>
      <vt:lpstr>佈景主題1  test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William Lee</dc:creator>
  <cp:lastModifiedBy>William Lee</cp:lastModifiedBy>
  <cp:revision>1526</cp:revision>
  <dcterms:created xsi:type="dcterms:W3CDTF">2020-08-17T04:46:21Z</dcterms:created>
  <dcterms:modified xsi:type="dcterms:W3CDTF">2021-08-19T03:51:15Z</dcterms:modified>
</cp:coreProperties>
</file>