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6" r:id="rId17"/>
    <p:sldId id="287" r:id="rId18"/>
    <p:sldId id="284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5991C-FE29-894C-A676-9119E6EE6346}" v="1" dt="2021-08-24T09:40:58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9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Lee" userId="9897f04406492482" providerId="LiveId" clId="{C005991C-FE29-894C-A676-9119E6EE6346}"/>
    <pc:docChg chg="modSld">
      <pc:chgData name="William Lee" userId="9897f04406492482" providerId="LiveId" clId="{C005991C-FE29-894C-A676-9119E6EE6346}" dt="2021-08-24T09:42:00.867" v="61" actId="1076"/>
      <pc:docMkLst>
        <pc:docMk/>
      </pc:docMkLst>
      <pc:sldChg chg="addSp modSp mod">
        <pc:chgData name="William Lee" userId="9897f04406492482" providerId="LiveId" clId="{C005991C-FE29-894C-A676-9119E6EE6346}" dt="2021-08-24T09:42:00.867" v="61" actId="1076"/>
        <pc:sldMkLst>
          <pc:docMk/>
          <pc:sldMk cId="2039520149" sldId="274"/>
        </pc:sldMkLst>
        <pc:spChg chg="add mod">
          <ac:chgData name="William Lee" userId="9897f04406492482" providerId="LiveId" clId="{C005991C-FE29-894C-A676-9119E6EE6346}" dt="2021-08-24T09:42:00.867" v="61" actId="1076"/>
          <ac:spMkLst>
            <pc:docMk/>
            <pc:sldMk cId="2039520149" sldId="274"/>
            <ac:spMk id="4" creationId="{3D385E16-AE0B-8D4A-A616-35678BCDC637}"/>
          </ac:spMkLst>
        </pc:spChg>
      </pc:sldChg>
    </pc:docChg>
  </pc:docChgLst>
  <pc:docChgLst>
    <pc:chgData name="William Lee" userId="9897f04406492482" providerId="LiveId" clId="{B00A7FFB-3B70-6748-BD4C-CB2AEB45BF90}"/>
    <pc:docChg chg="modSld">
      <pc:chgData name="William Lee" userId="9897f04406492482" providerId="LiveId" clId="{B00A7FFB-3B70-6748-BD4C-CB2AEB45BF90}" dt="2021-07-04T06:55:55.328" v="4" actId="20577"/>
      <pc:docMkLst>
        <pc:docMk/>
      </pc:docMkLst>
      <pc:sldChg chg="modSp mod">
        <pc:chgData name="William Lee" userId="9897f04406492482" providerId="LiveId" clId="{B00A7FFB-3B70-6748-BD4C-CB2AEB45BF90}" dt="2021-07-04T06:55:55.328" v="4" actId="20577"/>
        <pc:sldMkLst>
          <pc:docMk/>
          <pc:sldMk cId="3819461923" sldId="258"/>
        </pc:sldMkLst>
        <pc:spChg chg="mod">
          <ac:chgData name="William Lee" userId="9897f04406492482" providerId="LiveId" clId="{B00A7FFB-3B70-6748-BD4C-CB2AEB45BF90}" dt="2021-07-04T06:55:55.328" v="4" actId="20577"/>
          <ac:spMkLst>
            <pc:docMk/>
            <pc:sldMk cId="3819461923" sldId="258"/>
            <ac:spMk id="3" creationId="{914FB78E-7575-4A3F-BBC3-0CE4C59F9E10}"/>
          </ac:spMkLst>
        </pc:spChg>
      </pc:sldChg>
    </pc:docChg>
  </pc:docChgLst>
  <pc:docChgLst>
    <pc:chgData name="William Lee" userId="9897f04406492482" providerId="LiveId" clId="{32713B74-A1D3-4701-9C12-CA0D024CC05A}"/>
    <pc:docChg chg="undo custSel modSld">
      <pc:chgData name="William Lee" userId="9897f04406492482" providerId="LiveId" clId="{32713B74-A1D3-4701-9C12-CA0D024CC05A}" dt="2021-02-27T07:05:59.188" v="88" actId="948"/>
      <pc:docMkLst>
        <pc:docMk/>
      </pc:docMkLst>
      <pc:sldChg chg="modSp mod">
        <pc:chgData name="William Lee" userId="9897f04406492482" providerId="LiveId" clId="{32713B74-A1D3-4701-9C12-CA0D024CC05A}" dt="2021-02-27T06:57:51.565" v="3" actId="1076"/>
        <pc:sldMkLst>
          <pc:docMk/>
          <pc:sldMk cId="2182503014" sldId="261"/>
        </pc:sldMkLst>
        <pc:spChg chg="mod">
          <ac:chgData name="William Lee" userId="9897f04406492482" providerId="LiveId" clId="{32713B74-A1D3-4701-9C12-CA0D024CC05A}" dt="2021-02-27T06:55:50.537" v="2" actId="20577"/>
          <ac:spMkLst>
            <pc:docMk/>
            <pc:sldMk cId="2182503014" sldId="261"/>
            <ac:spMk id="3" creationId="{914FB78E-7575-4A3F-BBC3-0CE4C59F9E10}"/>
          </ac:spMkLst>
        </pc:spChg>
        <pc:spChg chg="mod">
          <ac:chgData name="William Lee" userId="9897f04406492482" providerId="LiveId" clId="{32713B74-A1D3-4701-9C12-CA0D024CC05A}" dt="2021-02-27T06:57:51.565" v="3" actId="1076"/>
          <ac:spMkLst>
            <pc:docMk/>
            <pc:sldMk cId="2182503014" sldId="261"/>
            <ac:spMk id="5" creationId="{5267DD22-3375-47ED-9B40-DCC4878E20E8}"/>
          </ac:spMkLst>
        </pc:spChg>
      </pc:sldChg>
      <pc:sldChg chg="modSp mod">
        <pc:chgData name="William Lee" userId="9897f04406492482" providerId="LiveId" clId="{32713B74-A1D3-4701-9C12-CA0D024CC05A}" dt="2021-02-27T06:58:00.266" v="4" actId="1076"/>
        <pc:sldMkLst>
          <pc:docMk/>
          <pc:sldMk cId="2766614183" sldId="262"/>
        </pc:sldMkLst>
        <pc:spChg chg="mod">
          <ac:chgData name="William Lee" userId="9897f04406492482" providerId="LiveId" clId="{32713B74-A1D3-4701-9C12-CA0D024CC05A}" dt="2021-02-27T06:58:00.266" v="4" actId="1076"/>
          <ac:spMkLst>
            <pc:docMk/>
            <pc:sldMk cId="2766614183" sldId="262"/>
            <ac:spMk id="6" creationId="{766BAAE8-51EE-4009-979D-00068DE91101}"/>
          </ac:spMkLst>
        </pc:spChg>
      </pc:sldChg>
      <pc:sldChg chg="modSp mod">
        <pc:chgData name="William Lee" userId="9897f04406492482" providerId="LiveId" clId="{32713B74-A1D3-4701-9C12-CA0D024CC05A}" dt="2021-02-27T06:58:38.659" v="7" actId="948"/>
        <pc:sldMkLst>
          <pc:docMk/>
          <pc:sldMk cId="2359164879" sldId="264"/>
        </pc:sldMkLst>
        <pc:spChg chg="mod">
          <ac:chgData name="William Lee" userId="9897f04406492482" providerId="LiveId" clId="{32713B74-A1D3-4701-9C12-CA0D024CC05A}" dt="2021-02-27T06:58:38.659" v="7" actId="948"/>
          <ac:spMkLst>
            <pc:docMk/>
            <pc:sldMk cId="2359164879" sldId="264"/>
            <ac:spMk id="3" creationId="{914FB78E-7575-4A3F-BBC3-0CE4C59F9E10}"/>
          </ac:spMkLst>
        </pc:spChg>
      </pc:sldChg>
      <pc:sldChg chg="modSp mod">
        <pc:chgData name="William Lee" userId="9897f04406492482" providerId="LiveId" clId="{32713B74-A1D3-4701-9C12-CA0D024CC05A}" dt="2021-02-27T06:58:56.183" v="8" actId="1076"/>
        <pc:sldMkLst>
          <pc:docMk/>
          <pc:sldMk cId="185979619" sldId="265"/>
        </pc:sldMkLst>
        <pc:spChg chg="mod">
          <ac:chgData name="William Lee" userId="9897f04406492482" providerId="LiveId" clId="{32713B74-A1D3-4701-9C12-CA0D024CC05A}" dt="2021-02-27T06:58:56.183" v="8" actId="1076"/>
          <ac:spMkLst>
            <pc:docMk/>
            <pc:sldMk cId="185979619" sldId="265"/>
            <ac:spMk id="6" creationId="{766BAAE8-51EE-4009-979D-00068DE91101}"/>
          </ac:spMkLst>
        </pc:spChg>
      </pc:sldChg>
      <pc:sldChg chg="modSp mod">
        <pc:chgData name="William Lee" userId="9897f04406492482" providerId="LiveId" clId="{32713B74-A1D3-4701-9C12-CA0D024CC05A}" dt="2021-02-27T06:59:20.893" v="14" actId="1076"/>
        <pc:sldMkLst>
          <pc:docMk/>
          <pc:sldMk cId="1876494629" sldId="267"/>
        </pc:sldMkLst>
        <pc:spChg chg="mod">
          <ac:chgData name="William Lee" userId="9897f04406492482" providerId="LiveId" clId="{32713B74-A1D3-4701-9C12-CA0D024CC05A}" dt="2021-02-27T06:59:02.718" v="9" actId="2710"/>
          <ac:spMkLst>
            <pc:docMk/>
            <pc:sldMk cId="1876494629" sldId="267"/>
            <ac:spMk id="3" creationId="{914FB78E-7575-4A3F-BBC3-0CE4C59F9E10}"/>
          </ac:spMkLst>
        </pc:spChg>
        <pc:spChg chg="mod">
          <ac:chgData name="William Lee" userId="9897f04406492482" providerId="LiveId" clId="{32713B74-A1D3-4701-9C12-CA0D024CC05A}" dt="2021-02-27T06:59:20.893" v="14" actId="1076"/>
          <ac:spMkLst>
            <pc:docMk/>
            <pc:sldMk cId="1876494629" sldId="267"/>
            <ac:spMk id="4" creationId="{1E589F88-1634-4548-89F1-D8207352D9A6}"/>
          </ac:spMkLst>
        </pc:spChg>
        <pc:spChg chg="mod">
          <ac:chgData name="William Lee" userId="9897f04406492482" providerId="LiveId" clId="{32713B74-A1D3-4701-9C12-CA0D024CC05A}" dt="2021-02-27T06:59:18.291" v="13" actId="1076"/>
          <ac:spMkLst>
            <pc:docMk/>
            <pc:sldMk cId="1876494629" sldId="267"/>
            <ac:spMk id="5" creationId="{5267DD22-3375-47ED-9B40-DCC4878E20E8}"/>
          </ac:spMkLst>
        </pc:spChg>
      </pc:sldChg>
      <pc:sldChg chg="modSp mod">
        <pc:chgData name="William Lee" userId="9897f04406492482" providerId="LiveId" clId="{32713B74-A1D3-4701-9C12-CA0D024CC05A}" dt="2021-02-27T07:00:16.384" v="22" actId="20577"/>
        <pc:sldMkLst>
          <pc:docMk/>
          <pc:sldMk cId="180507323" sldId="268"/>
        </pc:sldMkLst>
        <pc:spChg chg="mod">
          <ac:chgData name="William Lee" userId="9897f04406492482" providerId="LiveId" clId="{32713B74-A1D3-4701-9C12-CA0D024CC05A}" dt="2021-02-27T06:59:38.761" v="17" actId="20577"/>
          <ac:spMkLst>
            <pc:docMk/>
            <pc:sldMk cId="180507323" sldId="268"/>
            <ac:spMk id="3" creationId="{914FB78E-7575-4A3F-BBC3-0CE4C59F9E10}"/>
          </ac:spMkLst>
        </pc:spChg>
        <pc:spChg chg="mod">
          <ac:chgData name="William Lee" userId="9897f04406492482" providerId="LiveId" clId="{32713B74-A1D3-4701-9C12-CA0D024CC05A}" dt="2021-02-27T06:59:53.705" v="19" actId="1076"/>
          <ac:spMkLst>
            <pc:docMk/>
            <pc:sldMk cId="180507323" sldId="268"/>
            <ac:spMk id="7" creationId="{5A756581-2BB6-4A34-95C0-9B722E9CFB9F}"/>
          </ac:spMkLst>
        </pc:spChg>
        <pc:spChg chg="mod">
          <ac:chgData name="William Lee" userId="9897f04406492482" providerId="LiveId" clId="{32713B74-A1D3-4701-9C12-CA0D024CC05A}" dt="2021-02-27T07:00:16.384" v="22" actId="20577"/>
          <ac:spMkLst>
            <pc:docMk/>
            <pc:sldMk cId="180507323" sldId="268"/>
            <ac:spMk id="9" creationId="{D8C3A970-B63C-4286-BB59-A789DA4705C9}"/>
          </ac:spMkLst>
        </pc:spChg>
      </pc:sldChg>
      <pc:sldChg chg="modSp mod">
        <pc:chgData name="William Lee" userId="9897f04406492482" providerId="LiveId" clId="{32713B74-A1D3-4701-9C12-CA0D024CC05A}" dt="2021-02-27T07:00:25.911" v="24" actId="1076"/>
        <pc:sldMkLst>
          <pc:docMk/>
          <pc:sldMk cId="341324641" sldId="269"/>
        </pc:sldMkLst>
        <pc:spChg chg="mod">
          <ac:chgData name="William Lee" userId="9897f04406492482" providerId="LiveId" clId="{32713B74-A1D3-4701-9C12-CA0D024CC05A}" dt="2021-02-27T07:00:25.911" v="24" actId="1076"/>
          <ac:spMkLst>
            <pc:docMk/>
            <pc:sldMk cId="341324641" sldId="269"/>
            <ac:spMk id="6" creationId="{766BAAE8-51EE-4009-979D-00068DE91101}"/>
          </ac:spMkLst>
        </pc:spChg>
      </pc:sldChg>
      <pc:sldChg chg="modSp mod">
        <pc:chgData name="William Lee" userId="9897f04406492482" providerId="LiveId" clId="{32713B74-A1D3-4701-9C12-CA0D024CC05A}" dt="2021-02-27T07:00:30.262" v="25" actId="2710"/>
        <pc:sldMkLst>
          <pc:docMk/>
          <pc:sldMk cId="2736259455" sldId="270"/>
        </pc:sldMkLst>
        <pc:spChg chg="mod">
          <ac:chgData name="William Lee" userId="9897f04406492482" providerId="LiveId" clId="{32713B74-A1D3-4701-9C12-CA0D024CC05A}" dt="2021-02-27T07:00:30.262" v="25" actId="2710"/>
          <ac:spMkLst>
            <pc:docMk/>
            <pc:sldMk cId="2736259455" sldId="270"/>
            <ac:spMk id="3" creationId="{914FB78E-7575-4A3F-BBC3-0CE4C59F9E10}"/>
          </ac:spMkLst>
        </pc:spChg>
      </pc:sldChg>
      <pc:sldChg chg="modSp mod">
        <pc:chgData name="William Lee" userId="9897f04406492482" providerId="LiveId" clId="{32713B74-A1D3-4701-9C12-CA0D024CC05A}" dt="2021-02-27T07:01:40.930" v="42" actId="404"/>
        <pc:sldMkLst>
          <pc:docMk/>
          <pc:sldMk cId="2937459597" sldId="275"/>
        </pc:sldMkLst>
        <pc:spChg chg="mod">
          <ac:chgData name="William Lee" userId="9897f04406492482" providerId="LiveId" clId="{32713B74-A1D3-4701-9C12-CA0D024CC05A}" dt="2021-02-27T07:01:40.930" v="42" actId="404"/>
          <ac:spMkLst>
            <pc:docMk/>
            <pc:sldMk cId="2937459597" sldId="275"/>
            <ac:spMk id="3" creationId="{914FB78E-7575-4A3F-BBC3-0CE4C59F9E10}"/>
          </ac:spMkLst>
        </pc:spChg>
        <pc:spChg chg="mod">
          <ac:chgData name="William Lee" userId="9897f04406492482" providerId="LiveId" clId="{32713B74-A1D3-4701-9C12-CA0D024CC05A}" dt="2021-02-27T07:01:30.662" v="38" actId="1076"/>
          <ac:spMkLst>
            <pc:docMk/>
            <pc:sldMk cId="2937459597" sldId="275"/>
            <ac:spMk id="5" creationId="{5267DD22-3375-47ED-9B40-DCC4878E20E8}"/>
          </ac:spMkLst>
        </pc:spChg>
      </pc:sldChg>
      <pc:sldChg chg="modSp mod">
        <pc:chgData name="William Lee" userId="9897f04406492482" providerId="LiveId" clId="{32713B74-A1D3-4701-9C12-CA0D024CC05A}" dt="2021-02-27T07:02:06.324" v="44" actId="1076"/>
        <pc:sldMkLst>
          <pc:docMk/>
          <pc:sldMk cId="2591093952" sldId="276"/>
        </pc:sldMkLst>
        <pc:spChg chg="mod">
          <ac:chgData name="William Lee" userId="9897f04406492482" providerId="LiveId" clId="{32713B74-A1D3-4701-9C12-CA0D024CC05A}" dt="2021-02-27T07:02:06.324" v="44" actId="1076"/>
          <ac:spMkLst>
            <pc:docMk/>
            <pc:sldMk cId="2591093952" sldId="276"/>
            <ac:spMk id="6" creationId="{766BAAE8-51EE-4009-979D-00068DE91101}"/>
          </ac:spMkLst>
        </pc:spChg>
      </pc:sldChg>
      <pc:sldChg chg="modSp mod">
        <pc:chgData name="William Lee" userId="9897f04406492482" providerId="LiveId" clId="{32713B74-A1D3-4701-9C12-CA0D024CC05A}" dt="2021-02-27T07:02:37.119" v="57" actId="1076"/>
        <pc:sldMkLst>
          <pc:docMk/>
          <pc:sldMk cId="3645125625" sldId="277"/>
        </pc:sldMkLst>
        <pc:spChg chg="mod">
          <ac:chgData name="William Lee" userId="9897f04406492482" providerId="LiveId" clId="{32713B74-A1D3-4701-9C12-CA0D024CC05A}" dt="2021-02-27T07:02:30.479" v="56" actId="404"/>
          <ac:spMkLst>
            <pc:docMk/>
            <pc:sldMk cId="3645125625" sldId="277"/>
            <ac:spMk id="3" creationId="{914FB78E-7575-4A3F-BBC3-0CE4C59F9E10}"/>
          </ac:spMkLst>
        </pc:spChg>
        <pc:spChg chg="mod">
          <ac:chgData name="William Lee" userId="9897f04406492482" providerId="LiveId" clId="{32713B74-A1D3-4701-9C12-CA0D024CC05A}" dt="2021-02-27T07:02:37.119" v="57" actId="1076"/>
          <ac:spMkLst>
            <pc:docMk/>
            <pc:sldMk cId="3645125625" sldId="277"/>
            <ac:spMk id="5" creationId="{5267DD22-3375-47ED-9B40-DCC4878E20E8}"/>
          </ac:spMkLst>
        </pc:spChg>
      </pc:sldChg>
      <pc:sldChg chg="modSp mod">
        <pc:chgData name="William Lee" userId="9897f04406492482" providerId="LiveId" clId="{32713B74-A1D3-4701-9C12-CA0D024CC05A}" dt="2021-02-27T07:04:06.520" v="59" actId="14100"/>
        <pc:sldMkLst>
          <pc:docMk/>
          <pc:sldMk cId="1883590718" sldId="278"/>
        </pc:sldMkLst>
        <pc:spChg chg="mod">
          <ac:chgData name="William Lee" userId="9897f04406492482" providerId="LiveId" clId="{32713B74-A1D3-4701-9C12-CA0D024CC05A}" dt="2021-02-27T07:04:06.520" v="59" actId="14100"/>
          <ac:spMkLst>
            <pc:docMk/>
            <pc:sldMk cId="1883590718" sldId="278"/>
            <ac:spMk id="6" creationId="{766BAAE8-51EE-4009-979D-00068DE91101}"/>
          </ac:spMkLst>
        </pc:spChg>
      </pc:sldChg>
      <pc:sldChg chg="modSp mod">
        <pc:chgData name="William Lee" userId="9897f04406492482" providerId="LiveId" clId="{32713B74-A1D3-4701-9C12-CA0D024CC05A}" dt="2021-02-27T07:04:24.121" v="63" actId="1076"/>
        <pc:sldMkLst>
          <pc:docMk/>
          <pc:sldMk cId="2366264327" sldId="279"/>
        </pc:sldMkLst>
        <pc:spChg chg="mod">
          <ac:chgData name="William Lee" userId="9897f04406492482" providerId="LiveId" clId="{32713B74-A1D3-4701-9C12-CA0D024CC05A}" dt="2021-02-27T07:04:18.389" v="62" actId="20577"/>
          <ac:spMkLst>
            <pc:docMk/>
            <pc:sldMk cId="2366264327" sldId="279"/>
            <ac:spMk id="3" creationId="{914FB78E-7575-4A3F-BBC3-0CE4C59F9E10}"/>
          </ac:spMkLst>
        </pc:spChg>
        <pc:spChg chg="mod">
          <ac:chgData name="William Lee" userId="9897f04406492482" providerId="LiveId" clId="{32713B74-A1D3-4701-9C12-CA0D024CC05A}" dt="2021-02-27T07:04:24.121" v="63" actId="1076"/>
          <ac:spMkLst>
            <pc:docMk/>
            <pc:sldMk cId="2366264327" sldId="279"/>
            <ac:spMk id="5" creationId="{5267DD22-3375-47ED-9B40-DCC4878E20E8}"/>
          </ac:spMkLst>
        </pc:spChg>
      </pc:sldChg>
      <pc:sldChg chg="modSp mod">
        <pc:chgData name="William Lee" userId="9897f04406492482" providerId="LiveId" clId="{32713B74-A1D3-4701-9C12-CA0D024CC05A}" dt="2021-02-27T07:04:31.988" v="65" actId="1076"/>
        <pc:sldMkLst>
          <pc:docMk/>
          <pc:sldMk cId="3356627159" sldId="280"/>
        </pc:sldMkLst>
        <pc:spChg chg="mod">
          <ac:chgData name="William Lee" userId="9897f04406492482" providerId="LiveId" clId="{32713B74-A1D3-4701-9C12-CA0D024CC05A}" dt="2021-02-27T07:04:31.988" v="65" actId="1076"/>
          <ac:spMkLst>
            <pc:docMk/>
            <pc:sldMk cId="3356627159" sldId="280"/>
            <ac:spMk id="6" creationId="{766BAAE8-51EE-4009-979D-00068DE91101}"/>
          </ac:spMkLst>
        </pc:spChg>
      </pc:sldChg>
      <pc:sldChg chg="modSp mod">
        <pc:chgData name="William Lee" userId="9897f04406492482" providerId="LiveId" clId="{32713B74-A1D3-4701-9C12-CA0D024CC05A}" dt="2021-02-27T07:04:54.921" v="79" actId="1035"/>
        <pc:sldMkLst>
          <pc:docMk/>
          <pc:sldMk cId="3757475145" sldId="281"/>
        </pc:sldMkLst>
        <pc:spChg chg="mod">
          <ac:chgData name="William Lee" userId="9897f04406492482" providerId="LiveId" clId="{32713B74-A1D3-4701-9C12-CA0D024CC05A}" dt="2021-02-27T07:04:49.812" v="70" actId="20577"/>
          <ac:spMkLst>
            <pc:docMk/>
            <pc:sldMk cId="3757475145" sldId="281"/>
            <ac:spMk id="3" creationId="{914FB78E-7575-4A3F-BBC3-0CE4C59F9E10}"/>
          </ac:spMkLst>
        </pc:spChg>
        <pc:spChg chg="mod">
          <ac:chgData name="William Lee" userId="9897f04406492482" providerId="LiveId" clId="{32713B74-A1D3-4701-9C12-CA0D024CC05A}" dt="2021-02-27T07:04:54.921" v="79" actId="1035"/>
          <ac:spMkLst>
            <pc:docMk/>
            <pc:sldMk cId="3757475145" sldId="281"/>
            <ac:spMk id="5" creationId="{5267DD22-3375-47ED-9B40-DCC4878E20E8}"/>
          </ac:spMkLst>
        </pc:spChg>
      </pc:sldChg>
      <pc:sldChg chg="modSp mod">
        <pc:chgData name="William Lee" userId="9897f04406492482" providerId="LiveId" clId="{32713B74-A1D3-4701-9C12-CA0D024CC05A}" dt="2021-02-27T07:05:11.911" v="84" actId="1076"/>
        <pc:sldMkLst>
          <pc:docMk/>
          <pc:sldMk cId="1997927857" sldId="282"/>
        </pc:sldMkLst>
        <pc:spChg chg="mod">
          <ac:chgData name="William Lee" userId="9897f04406492482" providerId="LiveId" clId="{32713B74-A1D3-4701-9C12-CA0D024CC05A}" dt="2021-02-27T07:05:00.272" v="80" actId="2710"/>
          <ac:spMkLst>
            <pc:docMk/>
            <pc:sldMk cId="1997927857" sldId="282"/>
            <ac:spMk id="3" creationId="{914FB78E-7575-4A3F-BBC3-0CE4C59F9E10}"/>
          </ac:spMkLst>
        </pc:spChg>
        <pc:spChg chg="mod">
          <ac:chgData name="William Lee" userId="9897f04406492482" providerId="LiveId" clId="{32713B74-A1D3-4701-9C12-CA0D024CC05A}" dt="2021-02-27T07:05:09.647" v="83" actId="1076"/>
          <ac:spMkLst>
            <pc:docMk/>
            <pc:sldMk cId="1997927857" sldId="282"/>
            <ac:spMk id="4" creationId="{1E589F88-1634-4548-89F1-D8207352D9A6}"/>
          </ac:spMkLst>
        </pc:spChg>
        <pc:spChg chg="mod">
          <ac:chgData name="William Lee" userId="9897f04406492482" providerId="LiveId" clId="{32713B74-A1D3-4701-9C12-CA0D024CC05A}" dt="2021-02-27T07:05:11.911" v="84" actId="1076"/>
          <ac:spMkLst>
            <pc:docMk/>
            <pc:sldMk cId="1997927857" sldId="282"/>
            <ac:spMk id="7" creationId="{BED41DA4-EA8B-44AD-98EE-1C35DAE5F4D3}"/>
          </ac:spMkLst>
        </pc:spChg>
      </pc:sldChg>
      <pc:sldChg chg="modSp mod">
        <pc:chgData name="William Lee" userId="9897f04406492482" providerId="LiveId" clId="{32713B74-A1D3-4701-9C12-CA0D024CC05A}" dt="2021-02-27T07:05:59.188" v="88" actId="948"/>
        <pc:sldMkLst>
          <pc:docMk/>
          <pc:sldMk cId="3115238061" sldId="283"/>
        </pc:sldMkLst>
        <pc:spChg chg="mod">
          <ac:chgData name="William Lee" userId="9897f04406492482" providerId="LiveId" clId="{32713B74-A1D3-4701-9C12-CA0D024CC05A}" dt="2021-02-27T07:05:59.188" v="88" actId="948"/>
          <ac:spMkLst>
            <pc:docMk/>
            <pc:sldMk cId="3115238061" sldId="283"/>
            <ac:spMk id="3" creationId="{914FB78E-7575-4A3F-BBC3-0CE4C59F9E1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D78FAEA-CFE1-4DE6-A271-EF2EE6E6B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3146C01-F0F1-4A38-ABCC-30D73CC1FF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2B63F-BF2D-44B9-9140-27DFE01683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9AD25F-2094-47E7-B25F-1D5373BC3E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06562D-5C62-4F3E-8E85-01D9B1A44A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B8A76-72EF-4BD8-8359-D213C926F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76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7481A-2B0A-4F3A-AB08-5341ED7DD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443521-3FE6-4B9A-9031-0BB1A825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9E31B9-DE3E-4029-9730-6D9FC99F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A6F020-E57D-4A54-A8CE-8A26E437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2530A7-A6FB-4221-844C-45A69C22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91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BEC74-DD95-43A9-A233-B4787FEB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01E576-9C5C-4856-AA53-4D5317801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5640A-4210-497E-965D-5AD6F6B1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39512-A664-42F4-8AF3-311AA523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1008FB-6B2F-4D41-ACA5-91E9EB2C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50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1145B7-E22C-4A17-9101-885874E29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52A785-BF54-42C1-8089-B26C2066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D12999-AC30-4D8C-B31A-92E36648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F3A80-2BE7-4240-8C3D-E52C667D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974E72-31BB-462B-8A78-87F4ACF5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86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C0DD2-F288-45FE-8DB6-05341992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90000"/>
          <a:lstStyle>
            <a:lvl1pPr>
              <a:lnSpc>
                <a:spcPct val="100000"/>
              </a:lnSpc>
              <a:defRPr>
                <a:latin typeface="Noto Sans CJK TC Thin" panose="020B0200000000000000" pitchFamily="34" charset="-120"/>
                <a:ea typeface="Noto Sans CJK TC Thin" panose="020B02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6E6D3-D4EB-449A-B532-ACBE9A8EF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00000"/>
            <a:ext cx="11520000" cy="5760000"/>
          </a:xfrm>
        </p:spPr>
        <p:txBody>
          <a:bodyPr tIns="46800"/>
          <a:lstStyle>
            <a:lvl1pPr>
              <a:lnSpc>
                <a:spcPct val="120000"/>
              </a:lnSpc>
              <a:defRPr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1pPr>
            <a:lvl2pPr>
              <a:lnSpc>
                <a:spcPct val="120000"/>
              </a:lnSpc>
              <a:defRPr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2pPr>
            <a:lvl3pPr>
              <a:lnSpc>
                <a:spcPct val="120000"/>
              </a:lnSpc>
              <a:defRPr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3pPr>
            <a:lvl4pPr>
              <a:lnSpc>
                <a:spcPct val="120000"/>
              </a:lnSpc>
              <a:defRPr sz="1600"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4pPr>
            <a:lvl5pPr marL="1828800" indent="0">
              <a:buNone/>
              <a:defRPr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E4FC35-7612-4A1D-8F4E-F0697803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3BF6AA-272B-417C-B2B1-72CE2609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6D9C9-4FB4-4FE9-A85E-66D48DC2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D54DF62-AE76-43AF-A406-E605006AC81A}"/>
              </a:ext>
            </a:extLst>
          </p:cNvPr>
          <p:cNvCxnSpPr>
            <a:cxnSpLocks/>
          </p:cNvCxnSpPr>
          <p:nvPr userDrawn="1"/>
        </p:nvCxnSpPr>
        <p:spPr>
          <a:xfrm>
            <a:off x="720000" y="844826"/>
            <a:ext cx="108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6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D9E25-3DF8-437D-AFBD-8754728D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3EC63-085B-4BE9-9BFB-5E5BD301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190199-5312-4290-A15C-29966131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504FF4-D914-4F0E-938F-972D99A1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59354-278E-4017-A116-14C15B2E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90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2EEE3-74DA-41CB-8064-3D6C6354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BB53D-F01F-4CDA-A11B-54F8F7215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A359D8-E2A5-47B4-AEEC-48416659B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888B06-8057-4DEA-B362-211CE2E9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470FD1-0691-4892-B933-A37E300C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EDB41D-70AD-4A60-A13F-EDAFD5B3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54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85D31-343E-45B2-BF1B-96868C85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1E19F-7E29-4504-96BD-07B7C720D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8BFBC2-2C83-4015-BD0C-36831F566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507247-EB9C-4D1D-AAC3-EE1D380C7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E0EE28-C2BB-4CFF-B035-2EB91F90F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89DEE8-1F58-4E73-9BD7-D65EDDA9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7ECAAF-3DA6-4442-9108-82A52EC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FB309D-655C-440A-874F-DCF9CEF3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77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F28C6-9FD1-49DC-9B37-B7F73D4A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D4C9EF6-F937-4ECE-8D4F-D83689AA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28328D-ED4E-4712-A847-83AABA1F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B51D94-A322-448C-97E0-9BEAF4C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22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27EFCA9-08CD-4245-8CBD-83FCB3CA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F56BF0-4FBB-480D-AE04-E7B6BC7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92C257-A471-4A69-AB11-6A3A2EE7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7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CCBB0-DE30-4D70-9F13-835D4127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242B09-7794-458F-BD4F-61294A92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B740ED-0337-4903-B51B-9462DF8B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DD6973-2758-4064-BF22-8876192A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CAF59F-853F-4485-80D2-CD004344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EDC6D2-105C-4495-AF33-99B2E310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83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F3562-630F-487C-82C2-3A98E31A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5E6060-E62D-4646-9C5C-2D2CBB091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69DAA9-A161-43CD-B79E-28FAA10C3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5ECC91-4A32-4F5C-A949-7669123C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ED1793-35E7-4688-8725-F5827A1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1CC6AB-BE5B-49F6-81AE-951463D7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61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BAC30B-7E2C-49D3-B38D-5817D2BE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000"/>
            <a:ext cx="108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993B10-032D-40F2-A7F2-25FCEF57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80000"/>
            <a:ext cx="108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5D3104-0FBB-419F-B7E1-C2B28AB74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8E95-028A-4D49-A300-E06BBFDEF67F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528564-B8DA-4BDB-AF2A-DC1646D06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0DE315-C545-40EA-8E7D-76F28D4A0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95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view-updatabilit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6.xml"/><Relationship Id="rId7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10" Type="http://schemas.openxmlformats.org/officeDocument/2006/relationships/slide" Target="slide30.xml"/><Relationship Id="rId4" Type="http://schemas.openxmlformats.org/officeDocument/2006/relationships/slide" Target="slide12.xml"/><Relationship Id="rId9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555DA-C3EE-4F66-BB46-E4E26F7F0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MySQL-</a:t>
            </a:r>
            <a:r>
              <a:rPr lang="zh-TW" altLang="en-US"/>
              <a:t>進階物件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B9FA2C-2685-4B6A-9A55-A7CA61397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李偉銘</a:t>
            </a:r>
          </a:p>
        </p:txBody>
      </p:sp>
    </p:spTree>
    <p:extLst>
      <p:ext uri="{BB962C8B-B14F-4D97-AF65-F5344CB8AC3E}">
        <p14:creationId xmlns:p14="http://schemas.microsoft.com/office/powerpoint/2010/main" val="367620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View-</a:t>
            </a:r>
            <a:r>
              <a:rPr lang="zh-TW" altLang="en-US"/>
              <a:t>新建</a:t>
            </a:r>
            <a:r>
              <a:rPr lang="en-US" altLang="zh-TW"/>
              <a:t>View</a:t>
            </a:r>
            <a:r>
              <a:rPr lang="zh-TW" altLang="en-US"/>
              <a:t> </a:t>
            </a:r>
            <a:r>
              <a:rPr lang="en-US" altLang="zh-TW"/>
              <a:t>(5/6)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加上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with [cascaded | local] check option (2/2)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範例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66BAAE8-51EE-4009-979D-00068DE91101}"/>
              </a:ext>
            </a:extLst>
          </p:cNvPr>
          <p:cNvSpPr txBox="1">
            <a:spLocks/>
          </p:cNvSpPr>
          <p:nvPr/>
        </p:nvSpPr>
        <p:spPr>
          <a:xfrm>
            <a:off x="1800000" y="2149013"/>
            <a:ext cx="9720000" cy="3216857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-create view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en-US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加上</a:t>
            </a:r>
            <a:r>
              <a:rPr lang="en-US" altLang="zh-TW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with check option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新建一個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View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，並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加上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with check option</a:t>
            </a:r>
            <a:endParaRPr lang="en-US" altLang="zh-TW" sz="2400" kern="120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view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V_EMP30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as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select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*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30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with</a:t>
            </a:r>
            <a:r>
              <a:rPr lang="en-US" altLang="zh-TW" sz="2400" b="1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check</a:t>
            </a:r>
            <a:r>
              <a:rPr lang="en-US" altLang="zh-TW" sz="2400" b="1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option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 dirty="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7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View-</a:t>
            </a:r>
            <a:r>
              <a:rPr lang="zh-TW" altLang="en-US"/>
              <a:t>新建</a:t>
            </a:r>
            <a:r>
              <a:rPr lang="en-US" altLang="zh-TW"/>
              <a:t>View</a:t>
            </a:r>
            <a:r>
              <a:rPr lang="zh-TW" altLang="en-US"/>
              <a:t> </a:t>
            </a:r>
            <a:r>
              <a:rPr lang="en-US" altLang="zh-TW"/>
              <a:t>(6/6)</a:t>
            </a:r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66BAAE8-51EE-4009-979D-00068DE91101}"/>
              </a:ext>
            </a:extLst>
          </p:cNvPr>
          <p:cNvSpPr txBox="1">
            <a:spLocks/>
          </p:cNvSpPr>
          <p:nvPr/>
        </p:nvSpPr>
        <p:spPr>
          <a:xfrm>
            <a:off x="1440000" y="1131208"/>
            <a:ext cx="9720000" cy="2433086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en-US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對有</a:t>
            </a:r>
            <a:r>
              <a:rPr lang="zh-TW" altLang="en-US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加上</a:t>
            </a:r>
            <a:r>
              <a:rPr lang="en-US" altLang="zh-TW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with check option</a:t>
            </a:r>
            <a:r>
              <a:rPr lang="zh-TW" altLang="en-US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View</a:t>
            </a:r>
            <a:r>
              <a:rPr lang="zh-TW" altLang="en-US" sz="20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執行</a:t>
            </a:r>
            <a:r>
              <a:rPr lang="en-US" altLang="zh-TW" sz="20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insert</a:t>
            </a:r>
            <a:r>
              <a:rPr lang="zh-TW" altLang="en-US" sz="20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endParaRPr lang="en-US" altLang="zh-TW" sz="2000" b="1" kern="120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000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insert</a:t>
            </a:r>
            <a:r>
              <a:rPr lang="en-US" altLang="zh-TW" sz="20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0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into</a:t>
            </a:r>
            <a:r>
              <a:rPr lang="en-US" altLang="zh-TW" sz="20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0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V_EMP30</a:t>
            </a:r>
            <a:r>
              <a:rPr lang="en-US" altLang="zh-TW" sz="20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(</a:t>
            </a:r>
            <a:r>
              <a:rPr lang="en-US" altLang="zh-TW" sz="20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EMPNO</a:t>
            </a:r>
            <a:r>
              <a:rPr lang="en-US" altLang="zh-TW" sz="20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, </a:t>
            </a:r>
            <a:r>
              <a:rPr lang="en-US" altLang="zh-TW" sz="20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ENAME</a:t>
            </a:r>
            <a:r>
              <a:rPr lang="en-US" altLang="zh-TW" sz="20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, </a:t>
            </a:r>
            <a:r>
              <a:rPr lang="en-US" altLang="zh-TW" sz="2000" kern="1200">
                <a:solidFill>
                  <a:srgbClr val="6A3E3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0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)</a:t>
            </a:r>
            <a:endParaRPr lang="zh-TW" altLang="zh-TW" sz="20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0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values</a:t>
            </a:r>
            <a:r>
              <a:rPr lang="en-US" altLang="zh-TW" sz="20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(9999, </a:t>
            </a:r>
            <a:r>
              <a:rPr lang="en-US" altLang="zh-TW" sz="2000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'William'</a:t>
            </a:r>
            <a:r>
              <a:rPr lang="en-US" altLang="zh-TW" sz="20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000">
                <a:effectLst/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</a:t>
            </a:r>
            <a:r>
              <a:rPr lang="en-US" altLang="zh-TW" sz="20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TW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en-US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由於欲新增的資料部門編號為</a:t>
            </a:r>
            <a:r>
              <a:rPr lang="en-US" altLang="zh-TW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10</a:t>
            </a:r>
            <a:r>
              <a:rPr lang="zh-TW" altLang="en-US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，不會出現在</a:t>
            </a:r>
            <a:r>
              <a:rPr lang="en-US" altLang="zh-TW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V_EMP30</a:t>
            </a:r>
            <a:r>
              <a:rPr lang="zh-TW" altLang="en-US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查詢結果中</a:t>
            </a:r>
            <a:endParaRPr lang="en-US" altLang="zh-TW" sz="2000" kern="120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en-US" sz="20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所以新增會失敗，並看到錯誤訊息</a:t>
            </a:r>
            <a:r>
              <a:rPr lang="en-US" altLang="zh-TW" sz="2000" b="1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CHECK OPTION failed</a:t>
            </a:r>
            <a:r>
              <a:rPr lang="en-US" altLang="zh-TW" sz="20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'example.v_emp30'</a:t>
            </a:r>
            <a:endParaRPr lang="en-US" altLang="zh-TW" sz="2000" dirty="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F7F12A3-9AE6-4698-B9F3-DB6B06B60730}"/>
              </a:ext>
            </a:extLst>
          </p:cNvPr>
          <p:cNvSpPr txBox="1">
            <a:spLocks/>
          </p:cNvSpPr>
          <p:nvPr/>
        </p:nvSpPr>
        <p:spPr>
          <a:xfrm>
            <a:off x="1440000" y="3816227"/>
            <a:ext cx="9720000" cy="1931436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en-US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對有</a:t>
            </a:r>
            <a:r>
              <a:rPr lang="zh-TW" altLang="en-US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加上</a:t>
            </a:r>
            <a:r>
              <a:rPr lang="en-US" altLang="zh-TW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with check option</a:t>
            </a:r>
            <a:r>
              <a:rPr lang="zh-TW" altLang="en-US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View</a:t>
            </a:r>
            <a:r>
              <a:rPr lang="zh-TW" altLang="en-US" sz="20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執行</a:t>
            </a:r>
            <a:r>
              <a:rPr lang="en-US" altLang="zh-TW" sz="20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update</a:t>
            </a:r>
            <a:r>
              <a:rPr lang="zh-TW" altLang="en-US" sz="20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endParaRPr lang="en-US" altLang="zh-TW" sz="2000" b="1" kern="120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000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update</a:t>
            </a:r>
            <a:r>
              <a:rPr lang="en-US" altLang="zh-TW" sz="20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V_EMP30</a:t>
            </a:r>
            <a:r>
              <a:rPr lang="en-US" altLang="zh-TW" sz="20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set</a:t>
            </a:r>
            <a:r>
              <a:rPr lang="en-US" altLang="zh-TW" sz="20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kern="1200">
                <a:solidFill>
                  <a:srgbClr val="6A3E3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000" kern="1200">
                <a:effectLst/>
                <a:highlight>
                  <a:srgbClr val="FF000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20</a:t>
            </a:r>
            <a:r>
              <a:rPr lang="en-US" altLang="zh-TW" sz="20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</a:t>
            </a:r>
            <a:r>
              <a:rPr lang="en-US" altLang="zh-TW" sz="20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EMPNO</a:t>
            </a:r>
            <a:r>
              <a:rPr lang="en-US" altLang="zh-TW" sz="20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7499;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en-US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由於欲修改部門編號為</a:t>
            </a:r>
            <a:r>
              <a:rPr lang="en-US" altLang="zh-TW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20</a:t>
            </a:r>
            <a:r>
              <a:rPr lang="zh-TW" altLang="en-US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，就不會出現在</a:t>
            </a:r>
            <a:r>
              <a:rPr lang="en-US" altLang="zh-TW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V_EMP30</a:t>
            </a:r>
            <a:r>
              <a:rPr lang="zh-TW" altLang="en-US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查詢結果中</a:t>
            </a:r>
            <a:endParaRPr lang="en-US" altLang="zh-TW" sz="2000" kern="120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en-US" sz="20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所以修改會失敗，並看到錯誤訊息</a:t>
            </a:r>
            <a:r>
              <a:rPr lang="en-US" altLang="zh-TW" sz="2000" b="1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CHECK OPTION failed</a:t>
            </a:r>
            <a:r>
              <a:rPr lang="en-US" altLang="zh-TW" sz="20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'example.v_emp30'</a:t>
            </a:r>
            <a:endParaRPr lang="en-US" altLang="zh-TW" sz="2000" dirty="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263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View-</a:t>
            </a:r>
            <a:r>
              <a:rPr lang="zh-TW" altLang="en-US"/>
              <a:t>移除</a:t>
            </a:r>
            <a:r>
              <a:rPr lang="en-US" altLang="zh-TW"/>
              <a:t>View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TW" altLang="en-US" sz="2800"/>
              <a:t>語法</a:t>
            </a:r>
            <a:endParaRPr lang="en-US" altLang="zh-TW" sz="280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/>
              <a:t>說明</a:t>
            </a:r>
            <a:endParaRPr lang="en-US" altLang="zh-TW" sz="2800"/>
          </a:p>
          <a:p>
            <a:pPr lvl="2">
              <a:lnSpc>
                <a:spcPct val="15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檢視表名</a:t>
            </a:r>
            <a:r>
              <a:rPr lang="en-US" altLang="zh-TW" sz="2400"/>
              <a:t>:</a:t>
            </a:r>
            <a:r>
              <a:rPr lang="zh-TW" altLang="en-US" sz="2400"/>
              <a:t> 欲移除的</a:t>
            </a:r>
            <a:r>
              <a:rPr lang="en-US" altLang="zh-TW" sz="2400"/>
              <a:t>View</a:t>
            </a:r>
            <a:r>
              <a:rPr lang="zh-TW" altLang="en-US" sz="2400"/>
              <a:t>名稱</a:t>
            </a:r>
            <a:endParaRPr lang="en-US" altLang="zh-TW" sz="2400"/>
          </a:p>
          <a:p>
            <a:pPr lvl="1">
              <a:lnSpc>
                <a:spcPct val="150000"/>
              </a:lnSpc>
            </a:pPr>
            <a:r>
              <a:rPr lang="zh-TW" altLang="en-US" sz="2800"/>
              <a:t>範例</a:t>
            </a:r>
            <a:endParaRPr lang="en-US" altLang="zh-TW" sz="280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267DD22-3375-47ED-9B40-DCC4878E20E8}"/>
              </a:ext>
            </a:extLst>
          </p:cNvPr>
          <p:cNvSpPr txBox="1">
            <a:spLocks/>
          </p:cNvSpPr>
          <p:nvPr/>
        </p:nvSpPr>
        <p:spPr>
          <a:xfrm>
            <a:off x="1769482" y="1562346"/>
            <a:ext cx="8364332" cy="557188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000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drop view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if exists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檢視表名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[,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檢視表名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 ..]</a:t>
            </a:r>
            <a:endParaRPr lang="en-US" altLang="zh-TW" sz="2400" b="1">
              <a:solidFill>
                <a:srgbClr val="6A3E3E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E589F88-1634-4548-89F1-D8207352D9A6}"/>
              </a:ext>
            </a:extLst>
          </p:cNvPr>
          <p:cNvSpPr txBox="1">
            <a:spLocks/>
          </p:cNvSpPr>
          <p:nvPr/>
        </p:nvSpPr>
        <p:spPr>
          <a:xfrm>
            <a:off x="1769482" y="4348786"/>
            <a:ext cx="5687120" cy="1609214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drop view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endParaRPr lang="zh-TW" altLang="zh-TW" sz="2400" b="1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移除名為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V_EMP30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View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drop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view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if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exists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V_EMP30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8A82D09-1232-4387-9CB5-E8852118A3DD}"/>
              </a:ext>
            </a:extLst>
          </p:cNvPr>
          <p:cNvSpPr txBox="1">
            <a:spLocks/>
          </p:cNvSpPr>
          <p:nvPr/>
        </p:nvSpPr>
        <p:spPr>
          <a:xfrm>
            <a:off x="6216841" y="2482132"/>
            <a:ext cx="5615160" cy="946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由於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View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也有可能是其他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View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的基底資料表，</a:t>
            </a:r>
            <a:endParaRPr lang="en-GB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GB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所以移除後可能造成其他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View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的錯誤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649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View-</a:t>
            </a:r>
            <a:r>
              <a:rPr lang="zh-TW" altLang="en-US"/>
              <a:t>修改</a:t>
            </a:r>
            <a:r>
              <a:rPr lang="en-US" altLang="zh-TW"/>
              <a:t>View</a:t>
            </a:r>
            <a:r>
              <a:rPr lang="zh-TW" altLang="en-US"/>
              <a:t> </a:t>
            </a:r>
            <a:r>
              <a:rPr lang="en-US" altLang="zh-TW"/>
              <a:t>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60000"/>
              </a:lnSpc>
            </a:pPr>
            <a:r>
              <a:rPr lang="zh-TW" altLang="en-US" sz="2800"/>
              <a:t>語法</a:t>
            </a:r>
            <a:endParaRPr lang="en-US" altLang="zh-TW" sz="2800"/>
          </a:p>
          <a:p>
            <a:pPr marL="457200" lvl="1" indent="0">
              <a:lnSpc>
                <a:spcPct val="160000"/>
              </a:lnSpc>
              <a:buNone/>
            </a:pP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>
              <a:lnSpc>
                <a:spcPct val="160000"/>
              </a:lnSpc>
            </a:pPr>
            <a:endParaRPr lang="en-US" altLang="zh-TW" sz="2800"/>
          </a:p>
          <a:p>
            <a:pPr marL="457200" lvl="1" indent="0">
              <a:lnSpc>
                <a:spcPct val="160000"/>
              </a:lnSpc>
              <a:buNone/>
            </a:pPr>
            <a:endParaRPr lang="en-US" altLang="zh-TW" sz="2800"/>
          </a:p>
          <a:p>
            <a:pPr lvl="1">
              <a:lnSpc>
                <a:spcPct val="160000"/>
              </a:lnSpc>
            </a:pPr>
            <a:r>
              <a:rPr lang="zh-TW" altLang="en-US" sz="2800"/>
              <a:t>說明</a:t>
            </a:r>
            <a:endParaRPr lang="en-US" altLang="zh-TW" sz="2800"/>
          </a:p>
          <a:p>
            <a:pPr lvl="2">
              <a:lnSpc>
                <a:spcPct val="16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檢視表名</a:t>
            </a:r>
            <a:r>
              <a:rPr lang="en-US" altLang="zh-TW" sz="2400"/>
              <a:t>:</a:t>
            </a:r>
            <a:r>
              <a:rPr lang="zh-TW" altLang="en-US" sz="2400"/>
              <a:t> 欲修改的</a:t>
            </a:r>
            <a:r>
              <a:rPr lang="en-US" altLang="zh-TW" sz="2400"/>
              <a:t>View</a:t>
            </a:r>
            <a:r>
              <a:rPr lang="zh-TW" altLang="en-US" sz="2400"/>
              <a:t>名稱</a:t>
            </a:r>
            <a:endParaRPr lang="en-US" altLang="zh-TW" sz="2400"/>
          </a:p>
          <a:p>
            <a:pPr lvl="2">
              <a:lnSpc>
                <a:spcPct val="16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 sz="2400"/>
              <a:t>: </a:t>
            </a:r>
            <a:r>
              <a:rPr lang="zh-TW" altLang="en-US" sz="2400"/>
              <a:t>呈現的欄位名稱。依序指定，須與</a:t>
            </a:r>
            <a:r>
              <a:rPr lang="en-US" altLang="zh-TW" sz="2400"/>
              <a:t>select</a:t>
            </a:r>
            <a:r>
              <a:rPr lang="zh-TW" altLang="en-US" sz="2400"/>
              <a:t>敘述的欄位數量符合</a:t>
            </a:r>
            <a:endParaRPr lang="en-US" altLang="zh-TW" sz="2400"/>
          </a:p>
          <a:p>
            <a:pPr lvl="2">
              <a:lnSpc>
                <a:spcPct val="160000"/>
              </a:lnSpc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select</a:t>
            </a: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敘述</a:t>
            </a:r>
            <a:r>
              <a:rPr lang="en-US" altLang="zh-TW" sz="2400"/>
              <a:t>: </a:t>
            </a:r>
            <a:r>
              <a:rPr lang="zh-TW" altLang="en-US" sz="2400"/>
              <a:t>描述此</a:t>
            </a:r>
            <a:r>
              <a:rPr lang="en-US" altLang="zh-TW" sz="2400"/>
              <a:t>View</a:t>
            </a:r>
            <a:r>
              <a:rPr lang="zh-TW" altLang="en-US" sz="2400"/>
              <a:t>的</a:t>
            </a:r>
            <a:r>
              <a:rPr lang="en-US" altLang="zh-TW" sz="2400"/>
              <a:t>select</a:t>
            </a:r>
            <a:r>
              <a:rPr lang="zh-TW" altLang="en-US" sz="2400"/>
              <a:t>敘述</a:t>
            </a:r>
            <a:endParaRPr lang="en-US" altLang="zh-TW" sz="2400"/>
          </a:p>
          <a:p>
            <a:pPr lvl="2">
              <a:lnSpc>
                <a:spcPct val="160000"/>
              </a:lnSpc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with [cascaded | local] check option</a:t>
            </a:r>
            <a:r>
              <a:rPr lang="en-US" altLang="zh-TW" sz="2400"/>
              <a:t>: </a:t>
            </a:r>
            <a:r>
              <a:rPr lang="zh-TW" altLang="en-US" sz="2400"/>
              <a:t>執行</a:t>
            </a:r>
            <a:r>
              <a:rPr lang="en-US" altLang="zh-TW" sz="2400"/>
              <a:t>DML</a:t>
            </a:r>
            <a:r>
              <a:rPr lang="zh-TW" altLang="en-US" sz="2400"/>
              <a:t>時，檢查</a:t>
            </a:r>
            <a:r>
              <a:rPr lang="en-US" altLang="zh-TW" sz="2400"/>
              <a:t>View</a:t>
            </a:r>
            <a:r>
              <a:rPr lang="zh-TW" altLang="en-US" sz="2400"/>
              <a:t>本身</a:t>
            </a:r>
            <a:r>
              <a:rPr lang="en-US" altLang="zh-TW" sz="2400"/>
              <a:t>where</a:t>
            </a:r>
            <a:r>
              <a:rPr lang="zh-TW" altLang="en-US" sz="2400"/>
              <a:t>子句</a:t>
            </a:r>
            <a:endParaRPr lang="en-US" altLang="zh-TW" sz="240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A756581-2BB6-4A34-95C0-9B722E9CFB9F}"/>
              </a:ext>
            </a:extLst>
          </p:cNvPr>
          <p:cNvSpPr txBox="1">
            <a:spLocks/>
          </p:cNvSpPr>
          <p:nvPr/>
        </p:nvSpPr>
        <p:spPr>
          <a:xfrm>
            <a:off x="1920311" y="1093000"/>
            <a:ext cx="7421652" cy="2102878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000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alter view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檢視表名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[(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欄位名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 ..,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欄位名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)]</a:t>
            </a:r>
            <a:endParaRPr lang="en-US" altLang="zh-TW" sz="2400" b="1">
              <a:solidFill>
                <a:srgbClr val="6A3E3E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r>
              <a:rPr lang="zh-TW" altLang="en-US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with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cascaded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|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local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check option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C3A970-B63C-4286-BB59-A789DA4705C9}"/>
              </a:ext>
            </a:extLst>
          </p:cNvPr>
          <p:cNvSpPr txBox="1">
            <a:spLocks/>
          </p:cNvSpPr>
          <p:nvPr/>
        </p:nvSpPr>
        <p:spPr>
          <a:xfrm>
            <a:off x="1920311" y="3195878"/>
            <a:ext cx="9802030" cy="1361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1. View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本身是個不複雜的物件，若要修改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View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名稱，移除後重新建立即可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2. 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由於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View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也有可能是其他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View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的基底資料表，所以修改後可能造成其他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View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的錯誤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050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View-</a:t>
            </a:r>
            <a:r>
              <a:rPr lang="zh-TW" altLang="en-US"/>
              <a:t>修改</a:t>
            </a:r>
            <a:r>
              <a:rPr lang="en-US" altLang="zh-TW"/>
              <a:t>View</a:t>
            </a:r>
            <a:r>
              <a:rPr lang="zh-TW" altLang="en-US"/>
              <a:t> </a:t>
            </a:r>
            <a:r>
              <a:rPr lang="en-US" altLang="zh-TW"/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範例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66BAAE8-51EE-4009-979D-00068DE91101}"/>
              </a:ext>
            </a:extLst>
          </p:cNvPr>
          <p:cNvSpPr txBox="1">
            <a:spLocks/>
          </p:cNvSpPr>
          <p:nvPr/>
        </p:nvSpPr>
        <p:spPr>
          <a:xfrm>
            <a:off x="1788791" y="1463308"/>
            <a:ext cx="6497369" cy="305496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view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endParaRPr lang="zh-TW" altLang="zh-TW" sz="2400" b="1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修改名為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V_EMP30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View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alter view</a:t>
            </a:r>
            <a:r>
              <a:rPr lang="en-US" altLang="zh-TW" sz="2400" b="1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V_EMP30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*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  <a:r>
              <a:rPr lang="en-US" altLang="zh-TW" sz="2400" b="1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= 30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and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MGR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is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not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null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zh-TW" sz="2400" kern="1200"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2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View-</a:t>
            </a:r>
            <a:r>
              <a:rPr lang="zh-TW" altLang="en-US" sz="4400"/>
              <a:t>可異動資料的</a:t>
            </a:r>
            <a:r>
              <a:rPr lang="en-US" altLang="zh-TW" sz="4400"/>
              <a:t>View</a:t>
            </a:r>
            <a:r>
              <a:rPr lang="zh-TW" altLang="en-US" sz="4400"/>
              <a:t> </a:t>
            </a:r>
            <a:r>
              <a:rPr lang="en-US" altLang="zh-TW" sz="4400"/>
              <a:t>(1/3)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說明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/>
              <a:t>在 </a:t>
            </a:r>
            <a:r>
              <a:rPr lang="en-GB" altLang="zh-TW" sz="280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View-</a:t>
            </a:r>
            <a:r>
              <a:rPr lang="zh-TW" altLang="en-US" sz="280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介紹</a:t>
            </a:r>
            <a:r>
              <a:rPr lang="zh-TW" altLang="en-US" sz="2800"/>
              <a:t> 有提到，</a:t>
            </a:r>
            <a:r>
              <a:rPr lang="en-US" altLang="zh-TW" sz="2800"/>
              <a:t>View</a:t>
            </a:r>
            <a:r>
              <a:rPr lang="zh-TW" altLang="en-US" sz="2800"/>
              <a:t>可以用在</a:t>
            </a:r>
            <a:r>
              <a:rPr lang="en-US" altLang="zh-TW" sz="2800"/>
              <a:t>DML</a:t>
            </a:r>
            <a:r>
              <a:rPr lang="zh-TW" altLang="en-US" sz="2800"/>
              <a:t>，但</a:t>
            </a:r>
            <a:r>
              <a:rPr lang="zh-TW" altLang="en-US" sz="2800">
                <a:solidFill>
                  <a:srgbClr val="C00000"/>
                </a:solidFill>
              </a:rPr>
              <a:t>會受到限制</a:t>
            </a:r>
            <a:endParaRPr lang="en-US" altLang="zh-TW" sz="28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2800"/>
              <a:t>須符合</a:t>
            </a:r>
            <a:r>
              <a:rPr lang="zh-TW" altLang="en-US" sz="2800">
                <a:solidFill>
                  <a:srgbClr val="C00000"/>
                </a:solidFill>
              </a:rPr>
              <a:t>某些條件</a:t>
            </a:r>
            <a:r>
              <a:rPr lang="zh-TW" altLang="en-US" sz="2800"/>
              <a:t>下才可使用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/>
              <a:t>對</a:t>
            </a:r>
            <a:r>
              <a:rPr lang="en-US" altLang="zh-TW" sz="2800"/>
              <a:t>View</a:t>
            </a:r>
            <a:r>
              <a:rPr lang="zh-TW" altLang="en-US" sz="2800"/>
              <a:t>執行</a:t>
            </a:r>
            <a:r>
              <a:rPr lang="en-US" altLang="zh-TW" sz="2800"/>
              <a:t>DML</a:t>
            </a:r>
            <a:r>
              <a:rPr lang="zh-TW" altLang="en-US" sz="2800"/>
              <a:t>，會異動對應資料表內的資料</a:t>
            </a:r>
            <a:endParaRPr lang="en-US" altLang="zh-TW" sz="2800"/>
          </a:p>
          <a:p>
            <a:pPr>
              <a:lnSpc>
                <a:spcPct val="150000"/>
              </a:lnSpc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可</a:t>
            </a:r>
            <a:r>
              <a:rPr lang="zh-TW" altLang="en-US" sz="32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安全</a:t>
            </a: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異動資料的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View</a:t>
            </a:r>
          </a:p>
          <a:p>
            <a:pPr lvl="1">
              <a:lnSpc>
                <a:spcPct val="150000"/>
              </a:lnSpc>
            </a:pPr>
            <a:r>
              <a:rPr lang="zh-TW" altLang="en-US" sz="2800"/>
              <a:t>須符合以下條件</a:t>
            </a:r>
            <a:endParaRPr lang="en-US" altLang="zh-TW" sz="28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/>
              <a:t>無</a:t>
            </a:r>
            <a:r>
              <a:rPr lang="zh-TW" altLang="en-US" sz="2800">
                <a:solidFill>
                  <a:srgbClr val="C00000"/>
                </a:solidFill>
              </a:rPr>
              <a:t>計算欄位</a:t>
            </a:r>
            <a:r>
              <a:rPr lang="zh-TW" altLang="en-US" sz="2800"/>
              <a:t>、</a:t>
            </a:r>
            <a:r>
              <a:rPr lang="zh-TW" altLang="en-US" sz="2800">
                <a:solidFill>
                  <a:srgbClr val="C00000"/>
                </a:solidFill>
              </a:rPr>
              <a:t>函數欄位</a:t>
            </a:r>
            <a:endParaRPr lang="en-US" altLang="zh-TW" sz="2800">
              <a:solidFill>
                <a:srgbClr val="C00000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/>
              <a:t>基底資料表只有</a:t>
            </a:r>
            <a:r>
              <a:rPr lang="zh-TW" altLang="en-US" sz="2800">
                <a:solidFill>
                  <a:srgbClr val="C00000"/>
                </a:solidFill>
              </a:rPr>
              <a:t>一</a:t>
            </a:r>
            <a:r>
              <a:rPr lang="zh-TW" altLang="en-US" sz="2800"/>
              <a:t>個</a:t>
            </a:r>
            <a:endParaRPr lang="en-US" altLang="zh-TW" sz="280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52F7EFE-3F9E-4BE8-A294-4A7FE71AF911}"/>
              </a:ext>
            </a:extLst>
          </p:cNvPr>
          <p:cNvSpPr txBox="1">
            <a:spLocks/>
          </p:cNvSpPr>
          <p:nvPr/>
        </p:nvSpPr>
        <p:spPr>
          <a:xfrm>
            <a:off x="6448163" y="3870000"/>
            <a:ext cx="4729910" cy="1799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何謂計算欄位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?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靠計算得到值的欄位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EX. 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年薪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，是用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月薪*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12" 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算出，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   而並非現成資料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6259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View-</a:t>
            </a:r>
            <a:r>
              <a:rPr lang="zh-TW" altLang="en-US" sz="4400"/>
              <a:t>可異動資料的</a:t>
            </a:r>
            <a:r>
              <a:rPr lang="en-US" altLang="zh-TW" sz="4400"/>
              <a:t>View</a:t>
            </a:r>
            <a:r>
              <a:rPr lang="zh-TW" altLang="en-US" sz="4400"/>
              <a:t> </a:t>
            </a:r>
            <a:r>
              <a:rPr lang="en-US" altLang="zh-TW" sz="4400"/>
              <a:t>(2/3)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View</a:t>
            </a: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用在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DML</a:t>
            </a: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各敘述的限制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/>
              <a:t>可安全異動資料的</a:t>
            </a:r>
            <a:r>
              <a:rPr lang="en-US" altLang="zh-TW" sz="2800"/>
              <a:t>View(</a:t>
            </a:r>
            <a:r>
              <a:rPr lang="zh-TW" altLang="en-US" sz="2800"/>
              <a:t>前頁所述</a:t>
            </a:r>
            <a:r>
              <a:rPr lang="en-US" altLang="zh-TW" sz="2800"/>
              <a:t>)</a:t>
            </a:r>
            <a:r>
              <a:rPr lang="zh-TW" altLang="en-US" sz="2800"/>
              <a:t>，意義在於</a:t>
            </a:r>
            <a:r>
              <a:rPr lang="zh-TW" altLang="en-US" sz="2800">
                <a:solidFill>
                  <a:srgbClr val="C00000"/>
                </a:solidFill>
              </a:rPr>
              <a:t>不會造成奇怪的資料</a:t>
            </a:r>
            <a:endParaRPr lang="en-US" altLang="zh-TW" sz="28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TW" sz="2800"/>
              <a:t>View</a:t>
            </a:r>
            <a:r>
              <a:rPr lang="zh-TW" altLang="en-US" sz="2800"/>
              <a:t>用在</a:t>
            </a:r>
            <a:r>
              <a:rPr lang="en-US" altLang="zh-TW" sz="2800"/>
              <a:t>insert</a:t>
            </a:r>
            <a:r>
              <a:rPr lang="zh-TW" altLang="en-US" sz="2800"/>
              <a:t>、</a:t>
            </a:r>
            <a:r>
              <a:rPr lang="en-US" altLang="zh-TW" sz="2800"/>
              <a:t>delete</a:t>
            </a:r>
            <a:r>
              <a:rPr lang="zh-TW" altLang="en-US" sz="2800"/>
              <a:t>、</a:t>
            </a:r>
            <a:r>
              <a:rPr lang="en-US" altLang="zh-TW" sz="2800"/>
              <a:t>update</a:t>
            </a:r>
            <a:r>
              <a:rPr lang="zh-TW" altLang="en-US" sz="2800"/>
              <a:t>等敘述其實各有不同的限制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/>
              <a:t>這些限制較鬆，但</a:t>
            </a:r>
            <a:r>
              <a:rPr lang="zh-TW" altLang="en-US" sz="2800">
                <a:solidFill>
                  <a:srgbClr val="C00000"/>
                </a:solidFill>
              </a:rPr>
              <a:t>可能造成奇怪的資料</a:t>
            </a:r>
            <a:endParaRPr lang="en-US" altLang="zh-TW" sz="28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TW" sz="2800"/>
              <a:t>EX. </a:t>
            </a:r>
            <a:r>
              <a:rPr lang="zh-TW" altLang="en-US" sz="2800"/>
              <a:t>基底資料表有</a:t>
            </a:r>
            <a:r>
              <a:rPr lang="en-US" altLang="zh-TW" sz="2800"/>
              <a:t>2</a:t>
            </a:r>
            <a:r>
              <a:rPr lang="zh-TW" altLang="en-US" sz="2800"/>
              <a:t>個</a:t>
            </a:r>
            <a:r>
              <a:rPr lang="en-US" altLang="zh-TW" sz="2800"/>
              <a:t>(join)</a:t>
            </a:r>
            <a:r>
              <a:rPr lang="zh-TW" altLang="en-US" sz="2800"/>
              <a:t>，其實仍可以執行</a:t>
            </a:r>
            <a:r>
              <a:rPr lang="en-US" altLang="zh-TW" sz="2800"/>
              <a:t>update</a:t>
            </a:r>
            <a:r>
              <a:rPr lang="zh-TW" altLang="en-US" sz="2800"/>
              <a:t>敘述，但修改結果可能跟預期不同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/>
              <a:t>可參考官方說明</a:t>
            </a:r>
            <a:endParaRPr lang="en-US" altLang="zh-TW" sz="2800"/>
          </a:p>
          <a:p>
            <a:pPr lvl="2">
              <a:lnSpc>
                <a:spcPct val="150000"/>
              </a:lnSpc>
            </a:pPr>
            <a:r>
              <a:rPr lang="en-US" altLang="zh-TW" sz="2400">
                <a:hlinkClick r:id="rId2"/>
              </a:rPr>
              <a:t>https://dev.mysql.com/doc/refman/8.0/en/view-updatability.html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00443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View-</a:t>
            </a:r>
            <a:r>
              <a:rPr lang="zh-TW" altLang="en-US" sz="4400"/>
              <a:t>可異動資料的</a:t>
            </a:r>
            <a:r>
              <a:rPr lang="en-US" altLang="zh-TW" sz="4400"/>
              <a:t>View</a:t>
            </a:r>
            <a:r>
              <a:rPr lang="zh-TW" altLang="en-US" sz="4400"/>
              <a:t> </a:t>
            </a:r>
            <a:r>
              <a:rPr lang="en-US" altLang="zh-TW" sz="4400"/>
              <a:t>(3/3)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範例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66BAAE8-51EE-4009-979D-00068DE91101}"/>
              </a:ext>
            </a:extLst>
          </p:cNvPr>
          <p:cNvSpPr txBox="1">
            <a:spLocks/>
          </p:cNvSpPr>
          <p:nvPr/>
        </p:nvSpPr>
        <p:spPr>
          <a:xfrm>
            <a:off x="240635" y="1668415"/>
            <a:ext cx="6580043" cy="4741715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0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0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可執行</a:t>
            </a:r>
            <a:r>
              <a:rPr lang="en-US" altLang="zh-TW" sz="20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update</a:t>
            </a:r>
            <a:r>
              <a:rPr lang="zh-TW" altLang="zh-TW" sz="20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敘述，但</a:t>
            </a:r>
            <a:r>
              <a:rPr lang="zh-TW" altLang="en-US" sz="20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造成奇怪資料</a:t>
            </a:r>
            <a:r>
              <a:rPr lang="zh-TW" altLang="zh-TW" sz="20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</a:t>
            </a:r>
            <a:r>
              <a:rPr lang="en-US" altLang="zh-TW" sz="20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View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新建一個</a:t>
            </a:r>
            <a:r>
              <a:rPr lang="en-US" altLang="zh-TW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View</a:t>
            </a:r>
            <a:r>
              <a:rPr lang="zh-TW" altLang="en-US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，用到</a:t>
            </a:r>
            <a:r>
              <a:rPr lang="en-US" altLang="zh-TW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zh-TW" altLang="en-US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個基底資料表</a:t>
            </a:r>
            <a:endParaRPr lang="zh-TW" altLang="zh-TW" sz="20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0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</a:t>
            </a:r>
            <a:r>
              <a:rPr lang="en-US" altLang="zh-TW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view</a:t>
            </a:r>
            <a:r>
              <a:rPr lang="en-US" altLang="zh-TW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V_UPDATABLE</a:t>
            </a:r>
            <a:r>
              <a:rPr lang="en-US" altLang="zh-TW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as</a:t>
            </a:r>
            <a:endParaRPr lang="zh-TW" altLang="zh-TW" sz="20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0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select</a:t>
            </a:r>
            <a:r>
              <a:rPr lang="en-US" altLang="zh-TW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e.</a:t>
            </a:r>
            <a:r>
              <a:rPr lang="en-US" altLang="zh-TW" sz="20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EMPNO</a:t>
            </a:r>
            <a:r>
              <a:rPr lang="en-US" altLang="zh-TW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e.</a:t>
            </a:r>
            <a:r>
              <a:rPr lang="en-US" altLang="zh-TW" sz="20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ENAME</a:t>
            </a:r>
            <a:r>
              <a:rPr lang="en-US" altLang="zh-TW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d.</a:t>
            </a:r>
            <a:r>
              <a:rPr lang="en-US" altLang="zh-TW" sz="20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d.</a:t>
            </a:r>
            <a:r>
              <a:rPr lang="en-US" altLang="zh-TW" sz="20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DNAME</a:t>
            </a:r>
            <a:endParaRPr lang="zh-TW" altLang="zh-TW" sz="20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</a:t>
            </a:r>
            <a:r>
              <a:rPr lang="en-US" altLang="zh-TW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kern="1200">
                <a:solidFill>
                  <a:srgbClr val="6A3E3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000" kern="120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e </a:t>
            </a:r>
            <a:r>
              <a:rPr lang="en-US" altLang="zh-TW" sz="2000" b="1" kern="1200">
                <a:solidFill>
                  <a:srgbClr val="7F0055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join</a:t>
            </a:r>
            <a:r>
              <a:rPr lang="en-US" altLang="zh-TW" sz="2000" kern="120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kern="1200">
                <a:solidFill>
                  <a:srgbClr val="6A3E3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</a:t>
            </a:r>
            <a:r>
              <a:rPr lang="en-US" altLang="zh-TW" sz="2000" kern="120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d</a:t>
            </a:r>
            <a:r>
              <a:rPr lang="en-US" altLang="zh-TW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on</a:t>
            </a:r>
            <a:r>
              <a:rPr lang="en-US" altLang="zh-TW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e.</a:t>
            </a:r>
            <a:r>
              <a:rPr lang="en-US" altLang="zh-TW" sz="20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d.</a:t>
            </a:r>
            <a:r>
              <a:rPr lang="en-US" altLang="zh-TW" sz="20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00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執行</a:t>
            </a:r>
            <a:r>
              <a:rPr lang="en-US" altLang="zh-TW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update</a:t>
            </a:r>
            <a:r>
              <a:rPr lang="zh-TW" altLang="en-US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endParaRPr lang="en-US" altLang="zh-TW" sz="20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修改員工編號</a:t>
            </a:r>
            <a:r>
              <a:rPr lang="en-US" altLang="zh-TW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7782</a:t>
            </a:r>
            <a:r>
              <a:rPr lang="zh-TW" altLang="en-US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的員工之部門名稱</a:t>
            </a:r>
            <a:r>
              <a:rPr lang="en-US" altLang="zh-TW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(DNAME)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TW" sz="20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update</a:t>
            </a:r>
            <a:r>
              <a:rPr lang="en-GB" altLang="zh-TW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GB" altLang="zh-TW" sz="20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V_UPDATABLE</a:t>
            </a:r>
            <a:endParaRPr lang="en-GB" altLang="zh-TW" sz="20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zh-TW" sz="20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set</a:t>
            </a:r>
            <a:r>
              <a:rPr lang="en-GB" altLang="zh-TW" sz="20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GB" altLang="zh-TW" sz="20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DNAME</a:t>
            </a:r>
            <a:r>
              <a:rPr lang="en-GB" altLang="zh-TW" sz="2000"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GB" altLang="zh-TW" sz="20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en-US" sz="20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會計部</a:t>
            </a:r>
            <a:r>
              <a:rPr lang="en-US" altLang="zh-TW" sz="20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TW" sz="20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  <a:r>
              <a:rPr lang="en-GB" altLang="zh-TW" sz="20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GB" altLang="zh-TW" sz="20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EMPNO</a:t>
            </a:r>
            <a:r>
              <a:rPr lang="en-GB" altLang="zh-TW" sz="2000"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GB" altLang="zh-TW" sz="2000" kern="12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7782</a:t>
            </a:r>
            <a:r>
              <a:rPr lang="en-GB" altLang="zh-TW" sz="2000">
                <a:latin typeface="Consolas" panose="020B0609020204030204" pitchFamily="49" charset="0"/>
                <a:ea typeface="微軟正黑體" panose="020B0604030504040204" pitchFamily="34" charset="-120"/>
              </a:rPr>
              <a:t>;</a:t>
            </a:r>
            <a:endParaRPr lang="zh-TW" altLang="zh-TW" sz="200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F6EB45-4B36-4C64-AAF0-A4A9C765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16" y="1668415"/>
            <a:ext cx="4391025" cy="485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06E15A-6287-49D0-A8F0-BC8C7A915337}"/>
              </a:ext>
            </a:extLst>
          </p:cNvPr>
          <p:cNvSpPr/>
          <p:nvPr/>
        </p:nvSpPr>
        <p:spPr>
          <a:xfrm>
            <a:off x="7249741" y="2020077"/>
            <a:ext cx="4372800" cy="3512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77C184-48DA-4CBF-802E-9D3B7286BBE3}"/>
              </a:ext>
            </a:extLst>
          </p:cNvPr>
          <p:cNvSpPr/>
          <p:nvPr/>
        </p:nvSpPr>
        <p:spPr>
          <a:xfrm>
            <a:off x="10290330" y="2080260"/>
            <a:ext cx="796770" cy="914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D56396CA-1DB0-4F12-8402-D9455DD22740}"/>
              </a:ext>
            </a:extLst>
          </p:cNvPr>
          <p:cNvSpPr txBox="1">
            <a:spLocks/>
          </p:cNvSpPr>
          <p:nvPr/>
        </p:nvSpPr>
        <p:spPr>
          <a:xfrm>
            <a:off x="6587412" y="1064455"/>
            <a:ext cx="5514392" cy="457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修改後，有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個員工的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DNAME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都變成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會計部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960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AB10D-8669-4829-817A-DB91F24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View-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Exercise11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29F6B4-824A-43F3-964C-3A00197F2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00000"/>
            <a:ext cx="11704482" cy="5958000"/>
          </a:xfrm>
        </p:spPr>
        <p:txBody>
          <a:bodyPr>
            <a:normAutofit fontScale="925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01.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請新建一個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View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，名為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V_DEPT_ECOUNT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，列出部門編號、部門人數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02.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請新建一個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View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，名為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V_DEPT_ECOUNT2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r>
              <a:rPr lang="zh-TW" altLang="en-US"/>
              <a:t>基底資料表為第</a:t>
            </a:r>
            <a:r>
              <a:rPr lang="en-US" altLang="zh-TW"/>
              <a:t>01</a:t>
            </a:r>
            <a:r>
              <a:rPr lang="zh-TW" altLang="en-US"/>
              <a:t>題建立的檢視表</a:t>
            </a:r>
            <a:r>
              <a:rPr lang="en-US" altLang="zh-TW"/>
              <a:t>V_DEPT_ECOUNT</a:t>
            </a:r>
            <a:r>
              <a:rPr lang="zh-TW" altLang="en-US"/>
              <a:t>，並將欄位依序命名為</a:t>
            </a:r>
            <a:r>
              <a:rPr lang="en-US" altLang="zh-TW"/>
              <a:t>DEPARTMENT_NO</a:t>
            </a:r>
            <a:r>
              <a:rPr lang="zh-TW" altLang="en-US"/>
              <a:t>、</a:t>
            </a:r>
            <a:r>
              <a:rPr lang="en-US" altLang="zh-TW"/>
              <a:t>EMPLOYEE_COUNT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03.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請撰寫一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敘述，用第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02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題建立的檢視表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V_DEPT_ECOUNT2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join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資料表</a:t>
            </a:r>
            <a:r>
              <a:rPr lang="en-US" altLang="zh-TW"/>
              <a:t>DEPT</a:t>
            </a:r>
            <a:r>
              <a:rPr lang="zh-TW" altLang="en-US"/>
              <a:t>，列出部門名稱、部門人數</a:t>
            </a:r>
            <a:endParaRPr lang="en-US" altLang="zh-TW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04.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請新建一個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View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，名為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V_EMP10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，其內含有部門編號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10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的所有員工資料，並加上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with check option</a:t>
            </a:r>
            <a:r>
              <a:rPr lang="zh-TW" altLang="en-US"/>
              <a:t>限制</a:t>
            </a:r>
            <a:r>
              <a:rPr lang="en-US" altLang="zh-TW"/>
              <a:t>DML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05.</a:t>
            </a:r>
            <a:r>
              <a:rPr lang="zh-TW" altLang="en-US"/>
              <a:t>請修改檢視表</a:t>
            </a:r>
            <a:r>
              <a:rPr lang="en-US" altLang="zh-TW"/>
              <a:t>V_DEPT_ECOUNT2</a:t>
            </a:r>
            <a:r>
              <a:rPr lang="zh-TW" altLang="en-US"/>
              <a:t>，將欄位命名依序改為</a:t>
            </a:r>
            <a:r>
              <a:rPr lang="en-US" altLang="zh-TW"/>
              <a:t>DEPT_NO</a:t>
            </a:r>
            <a:r>
              <a:rPr lang="zh-TW" altLang="en-US"/>
              <a:t>、</a:t>
            </a:r>
            <a:r>
              <a:rPr lang="en-US" altLang="zh-TW"/>
              <a:t>EMP_COUNT</a:t>
            </a:r>
            <a:r>
              <a:rPr lang="zh-TW" altLang="en-US"/>
              <a:t>，其餘部分不變</a:t>
            </a:r>
            <a:endParaRPr lang="en-US" altLang="zh-TW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06.</a:t>
            </a:r>
            <a:r>
              <a:rPr lang="zh-TW" altLang="en-US"/>
              <a:t>請移除檢視表</a:t>
            </a:r>
            <a:r>
              <a:rPr lang="en-US" altLang="zh-TW"/>
              <a:t>V_DEPT_ECOUNT2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203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Index-</a:t>
            </a:r>
            <a:r>
              <a:rPr lang="zh-TW" altLang="en-US"/>
              <a:t>介紹 </a:t>
            </a:r>
            <a:r>
              <a:rPr lang="en-US" altLang="zh-TW"/>
              <a:t>(1/3)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簡述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/>
              <a:t>中譯</a:t>
            </a:r>
            <a:r>
              <a:rPr lang="zh-TW" altLang="en-US" sz="2800">
                <a:solidFill>
                  <a:srgbClr val="C00000"/>
                </a:solidFill>
              </a:rPr>
              <a:t>索引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rgbClr val="C00000"/>
                </a:solidFill>
              </a:rPr>
              <a:t>針對某個</a:t>
            </a:r>
            <a:r>
              <a:rPr lang="en-US" altLang="zh-TW" sz="2800">
                <a:solidFill>
                  <a:srgbClr val="C00000"/>
                </a:solidFill>
              </a:rPr>
              <a:t>Table</a:t>
            </a:r>
            <a:r>
              <a:rPr lang="zh-TW" altLang="en-US" sz="2800">
                <a:solidFill>
                  <a:srgbClr val="C00000"/>
                </a:solidFill>
              </a:rPr>
              <a:t>，由一個或多個欄位組成，且具有順序性</a:t>
            </a:r>
            <a:endParaRPr lang="en-US" altLang="zh-TW" sz="28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2800"/>
              <a:t>會以</a:t>
            </a:r>
            <a:r>
              <a:rPr lang="zh-TW" altLang="en-US" sz="2800">
                <a:solidFill>
                  <a:srgbClr val="C00000"/>
                </a:solidFill>
              </a:rPr>
              <a:t>平衡樹</a:t>
            </a:r>
            <a:r>
              <a:rPr lang="en-US" altLang="zh-TW" sz="2800">
                <a:solidFill>
                  <a:srgbClr val="C00000"/>
                </a:solidFill>
              </a:rPr>
              <a:t>(B-Tree)</a:t>
            </a:r>
            <a:r>
              <a:rPr lang="zh-TW" altLang="en-US" sz="2800"/>
              <a:t>結構儲存至一個檔案，佔用大量硬碟空間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/>
              <a:t>單位層級第</a:t>
            </a:r>
            <a:r>
              <a:rPr lang="en-US" altLang="zh-TW" sz="2800"/>
              <a:t>5</a:t>
            </a:r>
            <a:r>
              <a:rPr lang="zh-TW" altLang="en-US" sz="2800"/>
              <a:t>層，</a:t>
            </a:r>
            <a:r>
              <a:rPr lang="en-US" altLang="zh-TW" sz="2800"/>
              <a:t>Table</a:t>
            </a:r>
            <a:r>
              <a:rPr lang="zh-TW" altLang="en-US" sz="2800"/>
              <a:t>的下一層，與</a:t>
            </a:r>
            <a:r>
              <a:rPr lang="en-US" altLang="zh-TW" sz="2800"/>
              <a:t>Column</a:t>
            </a:r>
            <a:r>
              <a:rPr lang="zh-TW" altLang="en-US" sz="2800"/>
              <a:t>同層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en-US" altLang="zh-TW" sz="2800"/>
              <a:t>Index</a:t>
            </a:r>
            <a:r>
              <a:rPr lang="zh-TW" altLang="en-US" sz="2800">
                <a:solidFill>
                  <a:srgbClr val="C00000"/>
                </a:solidFill>
              </a:rPr>
              <a:t>就像書籍的目錄，通過目錄可以快速查詢到我們要看的那一頁</a:t>
            </a:r>
            <a:endParaRPr lang="en-US" altLang="zh-TW" sz="28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2800"/>
              <a:t>執行</a:t>
            </a:r>
            <a:r>
              <a:rPr lang="en-US" altLang="zh-TW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DQL</a:t>
            </a:r>
            <a:r>
              <a:rPr lang="zh-TW" altLang="en-US" sz="2800"/>
              <a:t>時</a:t>
            </a:r>
            <a:r>
              <a:rPr lang="en-US" altLang="zh-TW" sz="2800"/>
              <a:t>: </a:t>
            </a:r>
            <a:r>
              <a:rPr lang="zh-TW" altLang="en-US" sz="2800"/>
              <a:t>透過</a:t>
            </a:r>
            <a:r>
              <a:rPr lang="en-US" altLang="zh-TW" sz="2800"/>
              <a:t>Index</a:t>
            </a:r>
            <a:r>
              <a:rPr lang="zh-TW" altLang="en-US" sz="2800">
                <a:solidFill>
                  <a:srgbClr val="C00000"/>
                </a:solidFill>
              </a:rPr>
              <a:t>查詢</a:t>
            </a:r>
            <a:r>
              <a:rPr lang="zh-TW" altLang="en-US" sz="2800"/>
              <a:t>，效能會明顯</a:t>
            </a:r>
            <a:r>
              <a:rPr lang="zh-TW" altLang="en-US" sz="2800">
                <a:solidFill>
                  <a:srgbClr val="C00000"/>
                </a:solidFill>
              </a:rPr>
              <a:t>提升</a:t>
            </a:r>
            <a:endParaRPr lang="en-US" altLang="zh-TW" sz="28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2800"/>
              <a:t>執行</a:t>
            </a:r>
            <a:r>
              <a:rPr lang="en-US" altLang="zh-TW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DML</a:t>
            </a:r>
            <a:r>
              <a:rPr lang="zh-TW" altLang="en-US" sz="2800"/>
              <a:t>時</a:t>
            </a:r>
            <a:r>
              <a:rPr lang="en-US" altLang="zh-TW" sz="2800"/>
              <a:t>: </a:t>
            </a:r>
            <a:r>
              <a:rPr lang="zh-TW" altLang="en-US" sz="2800"/>
              <a:t>資料</a:t>
            </a:r>
            <a:r>
              <a:rPr lang="zh-TW" altLang="en-US" sz="2800">
                <a:solidFill>
                  <a:srgbClr val="C00000"/>
                </a:solidFill>
              </a:rPr>
              <a:t>異動</a:t>
            </a:r>
            <a:r>
              <a:rPr lang="zh-TW" altLang="en-US" sz="2800"/>
              <a:t>時，由於底層要重建</a:t>
            </a:r>
            <a:r>
              <a:rPr lang="en-US" altLang="zh-TW" sz="2800"/>
              <a:t>Index</a:t>
            </a:r>
            <a:r>
              <a:rPr lang="zh-TW" altLang="en-US" sz="2800"/>
              <a:t>，效能會</a:t>
            </a:r>
            <a:r>
              <a:rPr lang="zh-TW" altLang="en-US" sz="2800">
                <a:solidFill>
                  <a:srgbClr val="C00000"/>
                </a:solidFill>
              </a:rPr>
              <a:t>下降</a:t>
            </a:r>
            <a:endParaRPr lang="en-US" altLang="zh-TW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7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50226-0EF8-43F6-B575-15E6E5DB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75B1C-20E8-460C-B12C-438736D0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900000"/>
            <a:ext cx="4319360" cy="5760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/>
            <a:r>
              <a:rPr lang="zh-TW" altLang="en-US" sz="280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介紹</a:t>
            </a:r>
            <a:endParaRPr lang="en-US" altLang="zh-TW" sz="2800"/>
          </a:p>
          <a:p>
            <a:pPr lvl="1"/>
            <a:r>
              <a:rPr lang="zh-TW" altLang="en-US" sz="280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新建</a:t>
            </a:r>
            <a:r>
              <a:rPr lang="en-US" altLang="zh-TW" sz="280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endParaRPr lang="en-US" altLang="zh-TW" sz="2800"/>
          </a:p>
          <a:p>
            <a:pPr lvl="1"/>
            <a:r>
              <a:rPr lang="zh-TW" altLang="en-US" sz="280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移除</a:t>
            </a:r>
            <a:r>
              <a:rPr lang="en-US" altLang="zh-TW" sz="280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endParaRPr lang="en-US" altLang="zh-TW" sz="2800"/>
          </a:p>
          <a:p>
            <a:pPr lvl="1"/>
            <a:r>
              <a:rPr lang="zh-TW" altLang="en-US" sz="280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修改</a:t>
            </a:r>
            <a:r>
              <a:rPr lang="en-US" altLang="zh-TW" sz="280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endParaRPr lang="en-US" altLang="zh-TW" sz="2800"/>
          </a:p>
          <a:p>
            <a:pPr lvl="1"/>
            <a:r>
              <a:rPr lang="zh-TW" altLang="en-US" sz="280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可異動資料的</a:t>
            </a:r>
            <a:r>
              <a:rPr lang="en-US" altLang="zh-TW" sz="280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endParaRPr lang="en-US" altLang="zh-TW" sz="2800"/>
          </a:p>
          <a:p>
            <a:endParaRPr lang="zh-TW" altLang="en-US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68CA554-FF0B-4B2D-B4F8-3B7A9979B4FE}"/>
              </a:ext>
            </a:extLst>
          </p:cNvPr>
          <p:cNvSpPr txBox="1">
            <a:spLocks/>
          </p:cNvSpPr>
          <p:nvPr/>
        </p:nvSpPr>
        <p:spPr>
          <a:xfrm>
            <a:off x="6663600" y="918000"/>
            <a:ext cx="4319360" cy="576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68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/>
            <a:r>
              <a:rPr lang="zh-TW" altLang="en-US" sz="280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介紹</a:t>
            </a:r>
            <a:endParaRPr lang="en-US" altLang="zh-TW" sz="2800"/>
          </a:p>
          <a:p>
            <a:pPr lvl="1"/>
            <a:r>
              <a:rPr lang="zh-TW" altLang="en-US" sz="280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新建</a:t>
            </a:r>
            <a:r>
              <a:rPr lang="en-US" altLang="zh-TW" sz="280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altLang="zh-TW" sz="2800"/>
          </a:p>
          <a:p>
            <a:pPr lvl="1"/>
            <a:r>
              <a:rPr lang="zh-TW" altLang="en-US" sz="280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移除</a:t>
            </a:r>
            <a:r>
              <a:rPr lang="en-US" altLang="zh-TW" sz="280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endParaRPr lang="en-US" altLang="zh-TW" sz="2800"/>
          </a:p>
          <a:p>
            <a:pPr lvl="1"/>
            <a:r>
              <a:rPr lang="zh-TW" altLang="en-US" sz="280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適用時機</a:t>
            </a:r>
            <a:endParaRPr lang="en-US" altLang="zh-TW" sz="2800"/>
          </a:p>
          <a:p>
            <a:endParaRPr lang="zh-TW" altLang="en-US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011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Index-</a:t>
            </a:r>
            <a:r>
              <a:rPr lang="zh-TW" altLang="en-US"/>
              <a:t>介紹 </a:t>
            </a:r>
            <a:r>
              <a:rPr lang="en-US" altLang="zh-TW"/>
              <a:t>(2/3)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00000"/>
            <a:ext cx="11520000" cy="594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平衡樹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800"/>
              <a:t>Balancing Tree</a:t>
            </a:r>
            <a:r>
              <a:rPr lang="zh-TW" altLang="en-US" sz="2800"/>
              <a:t>，是一種資料儲存的結構</a:t>
            </a:r>
            <a:endParaRPr lang="en-GB" altLang="zh-TW" sz="28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2800"/>
              <a:t>大部分關聯式資料庫管理系統，</a:t>
            </a:r>
            <a:r>
              <a:rPr lang="en-US" altLang="zh-TW" sz="2800"/>
              <a:t>Index</a:t>
            </a:r>
            <a:r>
              <a:rPr lang="zh-TW" altLang="en-US" sz="2800"/>
              <a:t>預設都是使用平衡樹結構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/>
              <a:t>若</a:t>
            </a:r>
            <a:r>
              <a:rPr lang="zh-TW" altLang="en-US" sz="2800">
                <a:solidFill>
                  <a:srgbClr val="C00000"/>
                </a:solidFill>
              </a:rPr>
              <a:t>無</a:t>
            </a:r>
            <a:r>
              <a:rPr lang="en-US" altLang="zh-TW" sz="2800">
                <a:solidFill>
                  <a:srgbClr val="C00000"/>
                </a:solidFill>
              </a:rPr>
              <a:t>Index</a:t>
            </a:r>
            <a:r>
              <a:rPr lang="zh-TW" altLang="en-US" sz="2800"/>
              <a:t>，查詢時須掃描整個</a:t>
            </a:r>
            <a:r>
              <a:rPr lang="en-US" altLang="zh-TW" sz="2800"/>
              <a:t>Table</a:t>
            </a:r>
            <a:r>
              <a:rPr lang="zh-TW" altLang="en-US" sz="2800"/>
              <a:t>，稱為</a:t>
            </a:r>
            <a:r>
              <a:rPr lang="en-US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Full Table Scan</a:t>
            </a:r>
          </a:p>
          <a:p>
            <a:pPr lvl="1">
              <a:lnSpc>
                <a:spcPct val="150000"/>
              </a:lnSpc>
            </a:pPr>
            <a:r>
              <a:rPr lang="zh-TW" altLang="en-US" sz="2800"/>
              <a:t>若</a:t>
            </a:r>
            <a:r>
              <a:rPr lang="zh-TW" altLang="en-US" sz="2800">
                <a:solidFill>
                  <a:srgbClr val="C00000"/>
                </a:solidFill>
              </a:rPr>
              <a:t>有</a:t>
            </a:r>
            <a:r>
              <a:rPr lang="en-US" altLang="zh-TW" sz="2800">
                <a:solidFill>
                  <a:srgbClr val="C00000"/>
                </a:solidFill>
              </a:rPr>
              <a:t>Index</a:t>
            </a:r>
            <a:r>
              <a:rPr lang="zh-TW" altLang="en-US" sz="2800"/>
              <a:t>，假設平衡樹有</a:t>
            </a:r>
            <a:r>
              <a:rPr lang="en-US" altLang="zh-TW" sz="2800"/>
              <a:t>10</a:t>
            </a:r>
            <a:r>
              <a:rPr lang="zh-TW" altLang="en-US" sz="2800"/>
              <a:t>層，查詢在</a:t>
            </a:r>
            <a:r>
              <a:rPr lang="en-US" altLang="zh-TW" sz="2800"/>
              <a:t>10</a:t>
            </a:r>
            <a:r>
              <a:rPr lang="zh-TW" altLang="en-US" sz="2800"/>
              <a:t>次比對之內就可結束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/>
              <a:t>對查詢</a:t>
            </a:r>
            <a:r>
              <a:rPr lang="en-US" altLang="zh-TW" sz="2800"/>
              <a:t>(select)</a:t>
            </a:r>
            <a:r>
              <a:rPr lang="zh-TW" altLang="en-US" sz="2800"/>
              <a:t>來說，加</a:t>
            </a:r>
            <a:r>
              <a:rPr lang="en-US" altLang="zh-TW" sz="2800"/>
              <a:t>Index</a:t>
            </a:r>
            <a:r>
              <a:rPr lang="zh-TW" altLang="en-US" sz="2800"/>
              <a:t>是一個用</a:t>
            </a:r>
            <a:r>
              <a:rPr lang="zh-TW" altLang="en-US" sz="2800">
                <a:solidFill>
                  <a:srgbClr val="C00000"/>
                </a:solidFill>
              </a:rPr>
              <a:t>空間換時間</a:t>
            </a:r>
            <a:r>
              <a:rPr lang="zh-TW" altLang="en-US" sz="2800"/>
              <a:t>的做法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rgbClr val="C00000"/>
                </a:solidFill>
              </a:rPr>
              <a:t>平衡樹結構占用大量空間，且每次資料異動</a:t>
            </a:r>
            <a:r>
              <a:rPr lang="en-US" altLang="zh-TW" sz="2800">
                <a:solidFill>
                  <a:srgbClr val="C00000"/>
                </a:solidFill>
              </a:rPr>
              <a:t>(insert/delete/update)</a:t>
            </a:r>
            <a:r>
              <a:rPr lang="zh-TW" altLang="en-US" sz="2800">
                <a:solidFill>
                  <a:srgbClr val="C00000"/>
                </a:solidFill>
              </a:rPr>
              <a:t>時都得重建，所以並非建越多越好</a:t>
            </a:r>
            <a:endParaRPr lang="en-US" altLang="zh-TW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29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Index-</a:t>
            </a:r>
            <a:r>
              <a:rPr lang="zh-TW" altLang="en-US"/>
              <a:t>介紹 </a:t>
            </a:r>
            <a:r>
              <a:rPr lang="en-US" altLang="zh-TW"/>
              <a:t>(3/3)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00000"/>
            <a:ext cx="11520000" cy="5940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Index</a:t>
            </a: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種類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>
              <a:lnSpc>
                <a:spcPct val="145000"/>
              </a:lnSpc>
            </a:pPr>
            <a:r>
              <a:rPr lang="zh-TW" altLang="en-US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一般</a:t>
            </a:r>
            <a:r>
              <a:rPr lang="zh-TW" altLang="en-US" sz="2800"/>
              <a:t>索引</a:t>
            </a:r>
            <a:r>
              <a:rPr lang="en-US" altLang="zh-TW" sz="2800"/>
              <a:t>:</a:t>
            </a:r>
            <a:r>
              <a:rPr lang="zh-TW" altLang="en-US" sz="2800"/>
              <a:t> 僅用來加速查詢，無其他特性。建立</a:t>
            </a:r>
            <a:r>
              <a:rPr lang="zh-TW" altLang="en-US" sz="2800">
                <a:solidFill>
                  <a:srgbClr val="C00000"/>
                </a:solidFill>
              </a:rPr>
              <a:t>外來鍵</a:t>
            </a:r>
            <a:r>
              <a:rPr lang="en-US" altLang="zh-TW" sz="2800"/>
              <a:t>(</a:t>
            </a:r>
            <a:r>
              <a:rPr lang="en-GB" altLang="zh-TW" sz="2800"/>
              <a:t>Foreign Key)</a:t>
            </a:r>
            <a:r>
              <a:rPr lang="zh-TW" altLang="en-US" sz="2800"/>
              <a:t>時，就會自動建立一般索引</a:t>
            </a:r>
            <a:endParaRPr lang="en-US" altLang="zh-TW" sz="2800"/>
          </a:p>
          <a:p>
            <a:pPr lvl="1">
              <a:lnSpc>
                <a:spcPct val="145000"/>
              </a:lnSpc>
            </a:pPr>
            <a:r>
              <a:rPr lang="zh-TW" altLang="en-US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唯一</a:t>
            </a:r>
            <a:r>
              <a:rPr lang="zh-TW" altLang="en-US" sz="2800"/>
              <a:t>索引</a:t>
            </a:r>
            <a:r>
              <a:rPr lang="en-US" altLang="zh-TW" sz="2800"/>
              <a:t>:</a:t>
            </a:r>
            <a:r>
              <a:rPr lang="zh-TW" altLang="en-US" sz="2800"/>
              <a:t> 對應的欄位之值</a:t>
            </a:r>
            <a:r>
              <a:rPr lang="zh-TW" altLang="en-US" sz="2800">
                <a:solidFill>
                  <a:srgbClr val="C00000"/>
                </a:solidFill>
              </a:rPr>
              <a:t>不可重複</a:t>
            </a:r>
            <a:r>
              <a:rPr lang="zh-TW" altLang="en-US" sz="2800"/>
              <a:t>。建立</a:t>
            </a:r>
            <a:r>
              <a:rPr lang="zh-TW" altLang="en-US" sz="2800">
                <a:solidFill>
                  <a:srgbClr val="C00000"/>
                </a:solidFill>
              </a:rPr>
              <a:t>唯一鍵</a:t>
            </a:r>
            <a:r>
              <a:rPr lang="en-US" altLang="zh-TW" sz="2800"/>
              <a:t>(</a:t>
            </a:r>
            <a:r>
              <a:rPr lang="en-GB" altLang="zh-TW" sz="2800"/>
              <a:t>Unique Key)</a:t>
            </a:r>
            <a:r>
              <a:rPr lang="zh-TW" altLang="en-US" sz="2800"/>
              <a:t>時，就會自動建立唯一索引</a:t>
            </a:r>
            <a:endParaRPr lang="en-US" altLang="zh-TW" sz="2800"/>
          </a:p>
          <a:p>
            <a:pPr lvl="1">
              <a:lnSpc>
                <a:spcPct val="145000"/>
              </a:lnSpc>
            </a:pPr>
            <a:r>
              <a:rPr lang="zh-TW" altLang="en-US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主要</a:t>
            </a:r>
            <a:r>
              <a:rPr lang="zh-TW" altLang="en-US" sz="2800"/>
              <a:t>索引</a:t>
            </a:r>
            <a:r>
              <a:rPr lang="en-US" altLang="zh-TW" sz="2800"/>
              <a:t>:</a:t>
            </a:r>
            <a:r>
              <a:rPr lang="zh-TW" altLang="en-US" sz="2800"/>
              <a:t> 對應的欄位之值</a:t>
            </a:r>
            <a:r>
              <a:rPr lang="zh-TW" altLang="en-US" sz="2800">
                <a:solidFill>
                  <a:srgbClr val="C00000"/>
                </a:solidFill>
              </a:rPr>
              <a:t>不可重複、不能是</a:t>
            </a:r>
            <a:r>
              <a:rPr lang="en-US" altLang="zh-TW" sz="2800">
                <a:solidFill>
                  <a:srgbClr val="C00000"/>
                </a:solidFill>
              </a:rPr>
              <a:t>null</a:t>
            </a:r>
            <a:r>
              <a:rPr lang="zh-TW" altLang="en-US" sz="2800">
                <a:solidFill>
                  <a:srgbClr val="C00000"/>
                </a:solidFill>
              </a:rPr>
              <a:t>，且只能有一個</a:t>
            </a:r>
            <a:r>
              <a:rPr lang="zh-TW" altLang="en-US" sz="2800"/>
              <a:t>。建立</a:t>
            </a:r>
            <a:r>
              <a:rPr lang="zh-TW" altLang="en-US" sz="2800">
                <a:solidFill>
                  <a:srgbClr val="C00000"/>
                </a:solidFill>
              </a:rPr>
              <a:t>主要鍵</a:t>
            </a:r>
            <a:r>
              <a:rPr lang="en-US" altLang="zh-TW" sz="2800"/>
              <a:t>(</a:t>
            </a:r>
            <a:r>
              <a:rPr lang="en-GB" altLang="zh-TW" sz="2800"/>
              <a:t>Primary Key)</a:t>
            </a:r>
            <a:r>
              <a:rPr lang="zh-TW" altLang="en-US" sz="2800"/>
              <a:t>時，就會自動建立主要索引</a:t>
            </a:r>
            <a:endParaRPr lang="en-US" altLang="zh-TW" sz="2800"/>
          </a:p>
          <a:p>
            <a:pPr lvl="1">
              <a:lnSpc>
                <a:spcPct val="145000"/>
              </a:lnSpc>
            </a:pPr>
            <a:r>
              <a:rPr lang="zh-TW" altLang="en-US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複合</a:t>
            </a:r>
            <a:r>
              <a:rPr lang="zh-TW" altLang="en-US" sz="2800"/>
              <a:t>索引</a:t>
            </a:r>
            <a:r>
              <a:rPr lang="en-US" altLang="zh-TW" sz="2800"/>
              <a:t>:</a:t>
            </a:r>
            <a:r>
              <a:rPr lang="zh-TW" altLang="en-US" sz="2800"/>
              <a:t> 由</a:t>
            </a:r>
            <a:r>
              <a:rPr lang="en-US" altLang="zh-TW" sz="2800">
                <a:solidFill>
                  <a:srgbClr val="C00000"/>
                </a:solidFill>
              </a:rPr>
              <a:t>2</a:t>
            </a:r>
            <a:r>
              <a:rPr lang="zh-TW" altLang="en-US" sz="2800">
                <a:solidFill>
                  <a:srgbClr val="C00000"/>
                </a:solidFill>
              </a:rPr>
              <a:t>個以上欄位組成</a:t>
            </a:r>
            <a:r>
              <a:rPr lang="zh-TW" altLang="en-US" sz="2800"/>
              <a:t>的索引，即是複合索引。上述提到的索引皆可以是複合索引</a:t>
            </a:r>
            <a:endParaRPr lang="en-US" altLang="zh-TW" sz="280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D385E16-AE0B-8D4A-A616-35678BCDC637}"/>
              </a:ext>
            </a:extLst>
          </p:cNvPr>
          <p:cNvSpPr txBox="1">
            <a:spLocks/>
          </p:cNvSpPr>
          <p:nvPr/>
        </p:nvSpPr>
        <p:spPr>
          <a:xfrm>
            <a:off x="5114824" y="3511145"/>
            <a:ext cx="4418284" cy="492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MySQL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中的唯一索引等效於唯一鍵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952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Index-</a:t>
            </a:r>
            <a:r>
              <a:rPr lang="zh-TW" altLang="en-US"/>
              <a:t>新建</a:t>
            </a:r>
            <a:r>
              <a:rPr lang="en-US" altLang="zh-TW"/>
              <a:t>Index</a:t>
            </a:r>
            <a:r>
              <a:rPr lang="zh-TW" altLang="en-US"/>
              <a:t> </a:t>
            </a:r>
            <a:r>
              <a:rPr lang="en-US" altLang="zh-TW"/>
              <a:t>(1/6)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create</a:t>
            </a: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index (1/2)</a:t>
            </a:r>
          </a:p>
          <a:p>
            <a:pPr lvl="1">
              <a:lnSpc>
                <a:spcPct val="160000"/>
              </a:lnSpc>
            </a:pPr>
            <a:r>
              <a:rPr lang="zh-TW" altLang="en-US" sz="2800"/>
              <a:t>語法</a:t>
            </a:r>
            <a:endParaRPr lang="en-US" altLang="zh-TW" sz="2800"/>
          </a:p>
          <a:p>
            <a:pPr marL="457200" lvl="1" indent="0">
              <a:lnSpc>
                <a:spcPct val="160000"/>
              </a:lnSpc>
              <a:buNone/>
            </a:pPr>
            <a:endParaRPr lang="en-US" altLang="zh-TW" sz="2800"/>
          </a:p>
          <a:p>
            <a:pPr marL="457200" lvl="1" indent="0">
              <a:lnSpc>
                <a:spcPct val="160000"/>
              </a:lnSpc>
              <a:buNone/>
            </a:pPr>
            <a:endParaRPr lang="en-US" altLang="zh-TW" sz="2800"/>
          </a:p>
          <a:p>
            <a:pPr marL="457200" lvl="1" indent="0">
              <a:lnSpc>
                <a:spcPct val="160000"/>
              </a:lnSpc>
              <a:buNone/>
            </a:pPr>
            <a:endParaRPr lang="en-US" altLang="zh-TW"/>
          </a:p>
          <a:p>
            <a:pPr lvl="1">
              <a:lnSpc>
                <a:spcPct val="160000"/>
              </a:lnSpc>
            </a:pPr>
            <a:r>
              <a:rPr lang="zh-TW" altLang="en-US" sz="2800"/>
              <a:t>說明</a:t>
            </a:r>
            <a:endParaRPr lang="en-US" altLang="zh-TW" sz="2800"/>
          </a:p>
          <a:p>
            <a:pPr lvl="2">
              <a:lnSpc>
                <a:spcPct val="16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索引名</a:t>
            </a:r>
            <a:r>
              <a:rPr lang="en-US" altLang="zh-TW" sz="2400"/>
              <a:t>:</a:t>
            </a:r>
            <a:r>
              <a:rPr lang="zh-TW" altLang="en-US" sz="2400"/>
              <a:t> 新建的</a:t>
            </a:r>
            <a:r>
              <a:rPr lang="en-US" altLang="zh-TW" sz="2400"/>
              <a:t>Index</a:t>
            </a:r>
            <a:r>
              <a:rPr lang="zh-TW" altLang="en-US" sz="2400"/>
              <a:t>名稱。命名習慣</a:t>
            </a:r>
            <a:r>
              <a:rPr lang="en-US" altLang="zh-TW" sz="2400"/>
              <a:t>: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C00000"/>
                </a:solidFill>
              </a:rPr>
              <a:t>IDX_</a:t>
            </a:r>
            <a:r>
              <a:rPr lang="zh-TW" altLang="en-US" sz="2400">
                <a:solidFill>
                  <a:srgbClr val="C00000"/>
                </a:solidFill>
              </a:rPr>
              <a:t>資料表名</a:t>
            </a:r>
            <a:r>
              <a:rPr lang="en-US" altLang="zh-TW" sz="2400">
                <a:solidFill>
                  <a:srgbClr val="C00000"/>
                </a:solidFill>
              </a:rPr>
              <a:t>_</a:t>
            </a:r>
            <a:r>
              <a:rPr lang="zh-TW" altLang="en-US" sz="2400">
                <a:solidFill>
                  <a:srgbClr val="C00000"/>
                </a:solidFill>
              </a:rPr>
              <a:t>欄位名</a:t>
            </a:r>
            <a:endParaRPr lang="en-US" altLang="zh-TW" sz="2400">
              <a:solidFill>
                <a:srgbClr val="C00000"/>
              </a:solidFill>
            </a:endParaRPr>
          </a:p>
          <a:p>
            <a:pPr lvl="2">
              <a:lnSpc>
                <a:spcPct val="16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資料表名</a:t>
            </a:r>
            <a:r>
              <a:rPr lang="en-US" altLang="zh-TW" sz="2400"/>
              <a:t>:</a:t>
            </a:r>
            <a:r>
              <a:rPr lang="zh-TW" altLang="en-US" sz="2400"/>
              <a:t> 欲建立索引的</a:t>
            </a:r>
            <a:r>
              <a:rPr lang="en-US" altLang="zh-TW" sz="2400"/>
              <a:t>Table</a:t>
            </a:r>
            <a:r>
              <a:rPr lang="zh-TW" altLang="en-US" sz="2400"/>
              <a:t>名稱</a:t>
            </a:r>
            <a:endParaRPr lang="en-US" altLang="zh-TW" sz="2400"/>
          </a:p>
          <a:p>
            <a:pPr lvl="2">
              <a:lnSpc>
                <a:spcPct val="16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[(</a:t>
            </a: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長度</a:t>
            </a: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)] [asc | desc]</a:t>
            </a:r>
            <a:r>
              <a:rPr lang="en-US" altLang="zh-TW" sz="2400"/>
              <a:t>: </a:t>
            </a:r>
            <a:r>
              <a:rPr lang="zh-TW" altLang="en-US" sz="2400"/>
              <a:t>組成索引的欄位。另可指定長度和排序方向</a:t>
            </a:r>
            <a:endParaRPr lang="en-US" altLang="zh-TW" sz="240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267DD22-3375-47ED-9B40-DCC4878E20E8}"/>
              </a:ext>
            </a:extLst>
          </p:cNvPr>
          <p:cNvSpPr txBox="1">
            <a:spLocks/>
          </p:cNvSpPr>
          <p:nvPr/>
        </p:nvSpPr>
        <p:spPr>
          <a:xfrm>
            <a:off x="2089994" y="1904570"/>
            <a:ext cx="5906142" cy="2538388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000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create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unique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index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索引名</a:t>
            </a:r>
            <a:endParaRPr lang="en-US" altLang="zh-TW" sz="2400" b="1">
              <a:solidFill>
                <a:srgbClr val="6A3E3E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on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資料表名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欄位名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[(</a:t>
            </a:r>
            <a:r>
              <a:rPr lang="zh-TW" altLang="en-US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長度</a:t>
            </a:r>
            <a:r>
              <a:rPr lang="en-US" altLang="zh-TW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  <a:r>
              <a:rPr lang="en-US" altLang="zh-TW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asc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|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desc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   ..,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欄位名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[(</a:t>
            </a:r>
            <a:r>
              <a:rPr lang="zh-TW" altLang="en-US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長度</a:t>
            </a:r>
            <a:r>
              <a:rPr lang="en-US" altLang="zh-TW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  <a:r>
              <a:rPr lang="zh-TW" altLang="en-US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asc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|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desc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])</a:t>
            </a:r>
            <a:endParaRPr lang="en-US" altLang="zh-TW" sz="2400" b="1">
              <a:solidFill>
                <a:srgbClr val="6A3E3E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459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Index-</a:t>
            </a:r>
            <a:r>
              <a:rPr lang="zh-TW" altLang="en-US"/>
              <a:t>新建</a:t>
            </a:r>
            <a:r>
              <a:rPr lang="en-US" altLang="zh-TW"/>
              <a:t>Index</a:t>
            </a:r>
            <a:r>
              <a:rPr lang="zh-TW" altLang="en-US"/>
              <a:t> </a:t>
            </a:r>
            <a:r>
              <a:rPr lang="en-US" altLang="zh-TW"/>
              <a:t>(2/6)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create</a:t>
            </a: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index (2/2)</a:t>
            </a:r>
          </a:p>
          <a:p>
            <a:pPr lvl="1"/>
            <a:r>
              <a:rPr lang="zh-TW" altLang="en-US" sz="2800"/>
              <a:t>範例</a:t>
            </a:r>
            <a:endParaRPr lang="en-US" altLang="zh-TW" sz="280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66BAAE8-51EE-4009-979D-00068DE91101}"/>
              </a:ext>
            </a:extLst>
          </p:cNvPr>
          <p:cNvSpPr txBox="1">
            <a:spLocks/>
          </p:cNvSpPr>
          <p:nvPr/>
        </p:nvSpPr>
        <p:spPr>
          <a:xfrm>
            <a:off x="1807645" y="2101881"/>
            <a:ext cx="6940429" cy="2050531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-create index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簡單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Index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新建一個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Index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，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針對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資料表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的欄位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ENAME</a:t>
            </a:r>
            <a:endParaRPr lang="en-US" altLang="zh-TW" sz="2400" kern="120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create</a:t>
            </a:r>
            <a:r>
              <a:rPr lang="en-US" altLang="zh-TW" sz="2400" b="1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index</a:t>
            </a:r>
            <a:r>
              <a:rPr lang="en-US" altLang="zh-TW" sz="2400" b="1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IDX_EMP_ENAME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on</a:t>
            </a: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ENAME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;</a:t>
            </a:r>
            <a:endParaRPr lang="en-US" altLang="zh-TW" sz="2400" dirty="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1093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Index-</a:t>
            </a:r>
            <a:r>
              <a:rPr lang="zh-TW" altLang="en-US"/>
              <a:t>新建</a:t>
            </a:r>
            <a:r>
              <a:rPr lang="en-US" altLang="zh-TW"/>
              <a:t>Index</a:t>
            </a:r>
            <a:r>
              <a:rPr lang="zh-TW" altLang="en-US"/>
              <a:t> </a:t>
            </a:r>
            <a:r>
              <a:rPr lang="en-US" altLang="zh-TW"/>
              <a:t>(3/6)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create</a:t>
            </a: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table with index (1/2)</a:t>
            </a:r>
          </a:p>
          <a:p>
            <a:pPr lvl="1">
              <a:lnSpc>
                <a:spcPct val="150000"/>
              </a:lnSpc>
            </a:pPr>
            <a:r>
              <a:rPr lang="zh-TW" altLang="en-US" sz="2800"/>
              <a:t>由於</a:t>
            </a:r>
            <a:r>
              <a:rPr lang="en-US" altLang="zh-TW" sz="2800"/>
              <a:t>Index</a:t>
            </a:r>
            <a:r>
              <a:rPr lang="zh-TW" altLang="en-US" sz="2800"/>
              <a:t>是針對</a:t>
            </a:r>
            <a:r>
              <a:rPr lang="en-US" altLang="zh-TW" sz="2800"/>
              <a:t>Table</a:t>
            </a:r>
            <a:r>
              <a:rPr lang="zh-TW" altLang="en-US" sz="2800"/>
              <a:t>，所以</a:t>
            </a:r>
            <a:r>
              <a:rPr lang="zh-TW" altLang="en-US" sz="2800">
                <a:solidFill>
                  <a:srgbClr val="C00000"/>
                </a:solidFill>
              </a:rPr>
              <a:t>可在</a:t>
            </a:r>
            <a:r>
              <a:rPr lang="en-US" altLang="zh-TW" sz="2800">
                <a:solidFill>
                  <a:srgbClr val="C00000"/>
                </a:solidFill>
              </a:rPr>
              <a:t>create table</a:t>
            </a:r>
            <a:r>
              <a:rPr lang="zh-TW" altLang="en-US" sz="2800">
                <a:solidFill>
                  <a:srgbClr val="C00000"/>
                </a:solidFill>
              </a:rPr>
              <a:t>敘述新建</a:t>
            </a:r>
            <a:r>
              <a:rPr lang="en-US" altLang="zh-TW" sz="2800">
                <a:solidFill>
                  <a:srgbClr val="C00000"/>
                </a:solidFill>
              </a:rPr>
              <a:t>Index</a:t>
            </a:r>
          </a:p>
          <a:p>
            <a:pPr lvl="1">
              <a:lnSpc>
                <a:spcPct val="150000"/>
              </a:lnSpc>
            </a:pPr>
            <a:r>
              <a:rPr lang="zh-TW" altLang="en-US" sz="2800"/>
              <a:t>語法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/>
          </a:p>
          <a:p>
            <a:pPr lvl="1">
              <a:lnSpc>
                <a:spcPct val="150000"/>
              </a:lnSpc>
            </a:pPr>
            <a:r>
              <a:rPr lang="zh-TW" altLang="en-US" sz="2800"/>
              <a:t>說明</a:t>
            </a:r>
            <a:endParaRPr lang="en-US" altLang="zh-TW" sz="2800"/>
          </a:p>
          <a:p>
            <a:pPr lvl="2">
              <a:lnSpc>
                <a:spcPct val="15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索引名</a:t>
            </a:r>
            <a:r>
              <a:rPr lang="en-US" altLang="zh-TW" sz="2400"/>
              <a:t>:</a:t>
            </a:r>
            <a:r>
              <a:rPr lang="zh-TW" altLang="en-US" sz="2400"/>
              <a:t> 新建的</a:t>
            </a:r>
            <a:r>
              <a:rPr lang="en-US" altLang="zh-TW" sz="2400"/>
              <a:t>Index</a:t>
            </a:r>
            <a:r>
              <a:rPr lang="zh-TW" altLang="en-US" sz="2400"/>
              <a:t>名稱。命名習慣</a:t>
            </a:r>
            <a:r>
              <a:rPr lang="en-US" altLang="zh-TW" sz="2400"/>
              <a:t>: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C00000"/>
                </a:solidFill>
              </a:rPr>
              <a:t>IDX_</a:t>
            </a:r>
            <a:r>
              <a:rPr lang="zh-TW" altLang="en-US" sz="2400">
                <a:solidFill>
                  <a:srgbClr val="C00000"/>
                </a:solidFill>
              </a:rPr>
              <a:t>資料表名</a:t>
            </a:r>
            <a:r>
              <a:rPr lang="en-US" altLang="zh-TW" sz="2400">
                <a:solidFill>
                  <a:srgbClr val="C00000"/>
                </a:solidFill>
              </a:rPr>
              <a:t>_</a:t>
            </a:r>
            <a:r>
              <a:rPr lang="zh-TW" altLang="en-US" sz="2400">
                <a:solidFill>
                  <a:srgbClr val="C00000"/>
                </a:solidFill>
              </a:rPr>
              <a:t>欄位名</a:t>
            </a:r>
            <a:endParaRPr lang="en-US" altLang="zh-TW" sz="2400"/>
          </a:p>
          <a:p>
            <a:pPr lvl="2">
              <a:lnSpc>
                <a:spcPct val="15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[(</a:t>
            </a: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長度</a:t>
            </a: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)] [asc | desc]</a:t>
            </a:r>
            <a:r>
              <a:rPr lang="en-US" altLang="zh-TW" sz="2400"/>
              <a:t>: </a:t>
            </a:r>
            <a:r>
              <a:rPr lang="zh-TW" altLang="en-US" sz="2400"/>
              <a:t>組成索引的欄位。另可指定長度和排序方向</a:t>
            </a:r>
            <a:endParaRPr lang="en-US" altLang="zh-TW" sz="240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267DD22-3375-47ED-9B40-DCC4878E20E8}"/>
              </a:ext>
            </a:extLst>
          </p:cNvPr>
          <p:cNvSpPr txBox="1">
            <a:spLocks/>
          </p:cNvSpPr>
          <p:nvPr/>
        </p:nvSpPr>
        <p:spPr>
          <a:xfrm>
            <a:off x="2014578" y="2606801"/>
            <a:ext cx="7139150" cy="2544397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000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create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table </a:t>
            </a:r>
            <a:r>
              <a:rPr lang="zh-TW" altLang="en-US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資料表名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   ..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各欄位定義</a:t>
            </a:r>
            <a:endParaRPr lang="en-US" altLang="zh-TW" sz="240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unique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 {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index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|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key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索引名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欄位名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[(</a:t>
            </a:r>
            <a:r>
              <a:rPr lang="zh-TW" altLang="en-US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長度</a:t>
            </a:r>
            <a:r>
              <a:rPr lang="en-US" altLang="zh-TW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  <a:r>
              <a:rPr lang="en-US" altLang="zh-TW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asc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|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desc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], ..)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US" altLang="zh-TW" sz="2400" b="1">
              <a:solidFill>
                <a:srgbClr val="6A3E3E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5125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Index-</a:t>
            </a:r>
            <a:r>
              <a:rPr lang="zh-TW" altLang="en-US"/>
              <a:t>新建</a:t>
            </a:r>
            <a:r>
              <a:rPr lang="en-US" altLang="zh-TW"/>
              <a:t>Index</a:t>
            </a:r>
            <a:r>
              <a:rPr lang="zh-TW" altLang="en-US"/>
              <a:t> </a:t>
            </a:r>
            <a:r>
              <a:rPr lang="en-US" altLang="zh-TW"/>
              <a:t>(4/6)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create</a:t>
            </a: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table with index (2/2)</a:t>
            </a:r>
          </a:p>
          <a:p>
            <a:pPr lvl="1"/>
            <a:r>
              <a:rPr lang="zh-TW" altLang="en-US" sz="2800"/>
              <a:t>範例</a:t>
            </a:r>
            <a:endParaRPr lang="en-US" altLang="zh-TW" sz="280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66BAAE8-51EE-4009-979D-00068DE91101}"/>
              </a:ext>
            </a:extLst>
          </p:cNvPr>
          <p:cNvSpPr txBox="1">
            <a:spLocks/>
          </p:cNvSpPr>
          <p:nvPr/>
        </p:nvSpPr>
        <p:spPr>
          <a:xfrm>
            <a:off x="1800000" y="2092453"/>
            <a:ext cx="8032157" cy="4000629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-create table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同時新建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Index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新建一個資料表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，同時新建索引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IDX_DEPT_DNAME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table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int not null primary key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DNAME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varchar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(15),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LOC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varchar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(15),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unique</a:t>
            </a:r>
            <a:r>
              <a:rPr lang="en-US" altLang="zh-TW" sz="2400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index</a:t>
            </a:r>
            <a:r>
              <a:rPr lang="en-US" altLang="zh-TW" sz="2400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IDX_DEPT_DNAME</a:t>
            </a:r>
            <a:r>
              <a:rPr lang="en-US" altLang="zh-TW" sz="2400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DNAME</a:t>
            </a:r>
            <a:r>
              <a:rPr lang="en-US" altLang="zh-TW" sz="2400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);</a:t>
            </a:r>
            <a:endParaRPr lang="en-US" altLang="zh-TW" sz="2400" dirty="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3590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Index-</a:t>
            </a:r>
            <a:r>
              <a:rPr lang="zh-TW" altLang="en-US"/>
              <a:t>新建</a:t>
            </a:r>
            <a:r>
              <a:rPr lang="en-US" altLang="zh-TW"/>
              <a:t>Index</a:t>
            </a:r>
            <a:r>
              <a:rPr lang="zh-TW" altLang="en-US"/>
              <a:t> </a:t>
            </a:r>
            <a:r>
              <a:rPr lang="en-US" altLang="zh-TW"/>
              <a:t>(5/6)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alter</a:t>
            </a: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table with index (1/2)</a:t>
            </a:r>
          </a:p>
          <a:p>
            <a:pPr lvl="1">
              <a:lnSpc>
                <a:spcPct val="150000"/>
              </a:lnSpc>
            </a:pPr>
            <a:r>
              <a:rPr lang="zh-TW" altLang="en-US" sz="2800"/>
              <a:t>由於</a:t>
            </a:r>
            <a:r>
              <a:rPr lang="en-US" altLang="zh-TW" sz="2800"/>
              <a:t>Index</a:t>
            </a:r>
            <a:r>
              <a:rPr lang="zh-TW" altLang="en-US" sz="2800"/>
              <a:t>是針對</a:t>
            </a:r>
            <a:r>
              <a:rPr lang="en-US" altLang="zh-TW" sz="2800"/>
              <a:t>Table</a:t>
            </a:r>
            <a:r>
              <a:rPr lang="zh-TW" altLang="en-US" sz="2800"/>
              <a:t>，所以也</a:t>
            </a:r>
            <a:r>
              <a:rPr lang="zh-TW" altLang="en-US" sz="2800">
                <a:solidFill>
                  <a:srgbClr val="C00000"/>
                </a:solidFill>
              </a:rPr>
              <a:t>可使用</a:t>
            </a:r>
            <a:r>
              <a:rPr lang="en-US" altLang="zh-TW" sz="2800">
                <a:solidFill>
                  <a:srgbClr val="C00000"/>
                </a:solidFill>
              </a:rPr>
              <a:t>alter table</a:t>
            </a:r>
            <a:r>
              <a:rPr lang="zh-TW" altLang="en-US" sz="2800">
                <a:solidFill>
                  <a:srgbClr val="C00000"/>
                </a:solidFill>
              </a:rPr>
              <a:t>敘述加入</a:t>
            </a:r>
            <a:r>
              <a:rPr lang="en-US" altLang="zh-TW" sz="2800">
                <a:solidFill>
                  <a:srgbClr val="C00000"/>
                </a:solidFill>
              </a:rPr>
              <a:t>Index</a:t>
            </a:r>
          </a:p>
          <a:p>
            <a:pPr lvl="1">
              <a:lnSpc>
                <a:spcPct val="150000"/>
              </a:lnSpc>
            </a:pPr>
            <a:r>
              <a:rPr lang="zh-TW" altLang="en-US" sz="2800"/>
              <a:t>語法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/>
              <a:t>說明</a:t>
            </a:r>
            <a:endParaRPr lang="en-US" altLang="zh-TW" sz="2800"/>
          </a:p>
          <a:p>
            <a:pPr lvl="2">
              <a:lnSpc>
                <a:spcPct val="15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索引名</a:t>
            </a:r>
            <a:r>
              <a:rPr lang="en-US" altLang="zh-TW" sz="2400"/>
              <a:t>:</a:t>
            </a:r>
            <a:r>
              <a:rPr lang="zh-TW" altLang="en-US" sz="2400"/>
              <a:t> 新建的</a:t>
            </a:r>
            <a:r>
              <a:rPr lang="en-US" altLang="zh-TW" sz="2400"/>
              <a:t>Index</a:t>
            </a:r>
            <a:r>
              <a:rPr lang="zh-TW" altLang="en-US" sz="2400"/>
              <a:t>名稱。命名習慣</a:t>
            </a:r>
            <a:r>
              <a:rPr lang="en-US" altLang="zh-TW" sz="2400"/>
              <a:t>: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C00000"/>
                </a:solidFill>
              </a:rPr>
              <a:t>IDX_</a:t>
            </a:r>
            <a:r>
              <a:rPr lang="zh-TW" altLang="en-US" sz="2400">
                <a:solidFill>
                  <a:srgbClr val="C00000"/>
                </a:solidFill>
              </a:rPr>
              <a:t>資料表名</a:t>
            </a:r>
            <a:r>
              <a:rPr lang="en-US" altLang="zh-TW" sz="2400">
                <a:solidFill>
                  <a:srgbClr val="C00000"/>
                </a:solidFill>
              </a:rPr>
              <a:t>_</a:t>
            </a:r>
            <a:r>
              <a:rPr lang="zh-TW" altLang="en-US" sz="2400">
                <a:solidFill>
                  <a:srgbClr val="C00000"/>
                </a:solidFill>
              </a:rPr>
              <a:t>欄位名</a:t>
            </a:r>
            <a:endParaRPr lang="en-US" altLang="zh-TW" sz="2400"/>
          </a:p>
          <a:p>
            <a:pPr lvl="2">
              <a:lnSpc>
                <a:spcPct val="15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[(</a:t>
            </a: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長度</a:t>
            </a: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)] [asc | desc]</a:t>
            </a:r>
            <a:r>
              <a:rPr lang="en-US" altLang="zh-TW" sz="2400"/>
              <a:t>: </a:t>
            </a:r>
            <a:r>
              <a:rPr lang="zh-TW" altLang="en-US" sz="2400"/>
              <a:t>組成索引的欄位。另可指定長度和排序方向</a:t>
            </a:r>
            <a:endParaRPr lang="en-US" altLang="zh-TW" sz="240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267DD22-3375-47ED-9B40-DCC4878E20E8}"/>
              </a:ext>
            </a:extLst>
          </p:cNvPr>
          <p:cNvSpPr txBox="1">
            <a:spLocks/>
          </p:cNvSpPr>
          <p:nvPr/>
        </p:nvSpPr>
        <p:spPr>
          <a:xfrm>
            <a:off x="1873176" y="2992216"/>
            <a:ext cx="6298057" cy="1574013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000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alter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table </a:t>
            </a:r>
            <a:r>
              <a:rPr lang="zh-TW" altLang="en-US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資料表名</a:t>
            </a:r>
            <a:endParaRPr lang="en-US" altLang="zh-TW" sz="240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add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unique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 {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index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|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key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索引名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欄位名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[(</a:t>
            </a:r>
            <a:r>
              <a:rPr lang="zh-TW" altLang="en-US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長度</a:t>
            </a:r>
            <a:r>
              <a:rPr lang="en-US" altLang="zh-TW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  <a:r>
              <a:rPr lang="en-US" altLang="zh-TW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asc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|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desc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], ..)</a:t>
            </a:r>
          </a:p>
        </p:txBody>
      </p:sp>
    </p:spTree>
    <p:extLst>
      <p:ext uri="{BB962C8B-B14F-4D97-AF65-F5344CB8AC3E}">
        <p14:creationId xmlns:p14="http://schemas.microsoft.com/office/powerpoint/2010/main" val="2366264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Index-</a:t>
            </a:r>
            <a:r>
              <a:rPr lang="zh-TW" altLang="en-US"/>
              <a:t>新建</a:t>
            </a:r>
            <a:r>
              <a:rPr lang="en-US" altLang="zh-TW"/>
              <a:t>Index</a:t>
            </a:r>
            <a:r>
              <a:rPr lang="zh-TW" altLang="en-US"/>
              <a:t> </a:t>
            </a:r>
            <a:r>
              <a:rPr lang="en-US" altLang="zh-TW"/>
              <a:t>(6/6)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alter</a:t>
            </a: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table with index (2/2)</a:t>
            </a:r>
          </a:p>
          <a:p>
            <a:pPr lvl="1"/>
            <a:r>
              <a:rPr lang="zh-TW" altLang="en-US" sz="2800"/>
              <a:t>範例</a:t>
            </a:r>
            <a:endParaRPr lang="en-US" altLang="zh-TW" sz="280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66BAAE8-51EE-4009-979D-00068DE91101}"/>
              </a:ext>
            </a:extLst>
          </p:cNvPr>
          <p:cNvSpPr txBox="1">
            <a:spLocks/>
          </p:cNvSpPr>
          <p:nvPr/>
        </p:nvSpPr>
        <p:spPr>
          <a:xfrm>
            <a:off x="1807645" y="2240449"/>
            <a:ext cx="6280553" cy="237710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-alter table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加入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Index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替資料表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，加入索引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IDX_DEPT_LOC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table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add</a:t>
            </a:r>
            <a:r>
              <a:rPr lang="en-US" altLang="zh-TW" sz="2400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index</a:t>
            </a:r>
            <a:r>
              <a:rPr lang="en-US" altLang="zh-TW" sz="2400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IDX_DEPT_LOC</a:t>
            </a:r>
            <a:r>
              <a:rPr lang="en-US" altLang="zh-TW" sz="2400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LOC</a:t>
            </a:r>
            <a:r>
              <a:rPr lang="en-US" altLang="zh-TW" sz="2400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 dirty="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627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Index-</a:t>
            </a:r>
            <a:r>
              <a:rPr lang="zh-TW" altLang="en-US"/>
              <a:t>移除</a:t>
            </a:r>
            <a:r>
              <a:rPr lang="en-US" altLang="zh-TW"/>
              <a:t>Index</a:t>
            </a:r>
            <a:r>
              <a:rPr lang="zh-TW" altLang="en-US"/>
              <a:t> </a:t>
            </a:r>
            <a:r>
              <a:rPr lang="en-US" altLang="zh-TW"/>
              <a:t>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TW" altLang="en-US" sz="2800"/>
              <a:t>語法</a:t>
            </a:r>
            <a:endParaRPr lang="en-US" altLang="zh-TW" sz="280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/>
              <a:t>說明</a:t>
            </a:r>
            <a:endParaRPr lang="en-US" altLang="zh-TW" sz="2800"/>
          </a:p>
          <a:p>
            <a:pPr lvl="2">
              <a:lnSpc>
                <a:spcPct val="15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索引名</a:t>
            </a:r>
            <a:r>
              <a:rPr lang="en-US" altLang="zh-TW" sz="2400"/>
              <a:t>:</a:t>
            </a:r>
            <a:r>
              <a:rPr lang="zh-TW" altLang="en-US" sz="2400"/>
              <a:t> 欲移除的</a:t>
            </a:r>
            <a:r>
              <a:rPr lang="en-US" altLang="zh-TW" sz="2400"/>
              <a:t>Index</a:t>
            </a:r>
            <a:r>
              <a:rPr lang="zh-TW" altLang="en-US" sz="2400"/>
              <a:t>名稱</a:t>
            </a:r>
            <a:endParaRPr lang="en-US" altLang="zh-TW" sz="2400"/>
          </a:p>
          <a:p>
            <a:pPr lvl="2">
              <a:lnSpc>
                <a:spcPct val="15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資料表名</a:t>
            </a:r>
            <a:r>
              <a:rPr lang="en-US" altLang="zh-TW" sz="2400"/>
              <a:t>:</a:t>
            </a:r>
            <a:r>
              <a:rPr lang="zh-TW" altLang="en-US" sz="2400"/>
              <a:t> </a:t>
            </a:r>
            <a:r>
              <a:rPr lang="en-US" altLang="zh-TW" sz="2400"/>
              <a:t>Index</a:t>
            </a:r>
            <a:r>
              <a:rPr lang="zh-TW" altLang="en-US" sz="2400"/>
              <a:t>所屬的</a:t>
            </a:r>
            <a:r>
              <a:rPr lang="en-US" altLang="zh-TW" sz="2400"/>
              <a:t>Table</a:t>
            </a:r>
            <a:r>
              <a:rPr lang="zh-TW" altLang="en-US" sz="2400"/>
              <a:t>名稱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sz="280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267DD22-3375-47ED-9B40-DCC4878E20E8}"/>
              </a:ext>
            </a:extLst>
          </p:cNvPr>
          <p:cNvSpPr txBox="1">
            <a:spLocks/>
          </p:cNvSpPr>
          <p:nvPr/>
        </p:nvSpPr>
        <p:spPr>
          <a:xfrm>
            <a:off x="1873177" y="1518278"/>
            <a:ext cx="6460118" cy="1609214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000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drop index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索引名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on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資料表名</a:t>
            </a:r>
            <a:endParaRPr lang="en-US" altLang="zh-TW" sz="2400" b="1">
              <a:solidFill>
                <a:srgbClr val="6A3E3E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或</a:t>
            </a:r>
            <a:endParaRPr lang="en-US" altLang="zh-TW" sz="240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alter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table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資料表名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drop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index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索引名</a:t>
            </a:r>
            <a:endParaRPr lang="en-US" altLang="zh-TW" sz="2400" b="1">
              <a:solidFill>
                <a:srgbClr val="6A3E3E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7475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Index-</a:t>
            </a:r>
            <a:r>
              <a:rPr lang="zh-TW" altLang="en-US"/>
              <a:t>移除</a:t>
            </a:r>
            <a:r>
              <a:rPr lang="en-US" altLang="zh-TW"/>
              <a:t>Index</a:t>
            </a:r>
            <a:r>
              <a:rPr lang="zh-TW" altLang="en-US"/>
              <a:t> </a:t>
            </a:r>
            <a:r>
              <a:rPr lang="en-US" altLang="zh-TW"/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TW" altLang="en-US" sz="2800"/>
              <a:t>範例</a:t>
            </a:r>
            <a:endParaRPr lang="en-US" altLang="zh-TW" sz="280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E589F88-1634-4548-89F1-D8207352D9A6}"/>
              </a:ext>
            </a:extLst>
          </p:cNvPr>
          <p:cNvSpPr txBox="1">
            <a:spLocks/>
          </p:cNvSpPr>
          <p:nvPr/>
        </p:nvSpPr>
        <p:spPr>
          <a:xfrm>
            <a:off x="1689376" y="1606492"/>
            <a:ext cx="7190673" cy="1609214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drop index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endParaRPr lang="zh-TW" altLang="zh-TW" sz="2400" b="1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移除名為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IDX_DEPT_DNAME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Index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drop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index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IDX_DEPT_DNAME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on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DEPT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ED41DA4-EA8B-44AD-98EE-1C35DAE5F4D3}"/>
              </a:ext>
            </a:extLst>
          </p:cNvPr>
          <p:cNvSpPr txBox="1">
            <a:spLocks/>
          </p:cNvSpPr>
          <p:nvPr/>
        </p:nvSpPr>
        <p:spPr>
          <a:xfrm>
            <a:off x="1689376" y="3978569"/>
            <a:ext cx="7190673" cy="1609214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-alter table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en-US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移除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Index</a:t>
            </a:r>
            <a:endParaRPr lang="zh-TW" altLang="zh-TW" sz="2400" b="1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移除名為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IDX_DEPT_LOC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Index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alter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table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drop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index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IDX_DEPT_LOC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792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View-</a:t>
            </a:r>
            <a:r>
              <a:rPr lang="zh-TW" altLang="en-US"/>
              <a:t>介紹 </a:t>
            </a:r>
            <a:r>
              <a:rPr lang="en-US" altLang="zh-TW"/>
              <a:t>(1/3)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簡述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/>
              <a:t>中譯</a:t>
            </a:r>
            <a:r>
              <a:rPr lang="zh-TW" altLang="en-US" sz="2800">
                <a:solidFill>
                  <a:srgbClr val="C00000"/>
                </a:solidFill>
              </a:rPr>
              <a:t>檢視表</a:t>
            </a:r>
            <a:r>
              <a:rPr lang="zh-TW" altLang="en-US" sz="2800"/>
              <a:t>，業界常以</a:t>
            </a:r>
            <a:r>
              <a:rPr lang="en-US" altLang="zh-TW" sz="2800"/>
              <a:t>View</a:t>
            </a:r>
            <a:r>
              <a:rPr lang="zh-TW" altLang="en-US" sz="2800"/>
              <a:t>表稱呼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rgbClr val="C00000"/>
                </a:solidFill>
              </a:rPr>
              <a:t>由一段</a:t>
            </a:r>
            <a:r>
              <a:rPr lang="en-US" altLang="zh-TW" sz="2800">
                <a:solidFill>
                  <a:srgbClr val="C00000"/>
                </a:solidFill>
              </a:rPr>
              <a:t>select</a:t>
            </a:r>
            <a:r>
              <a:rPr lang="zh-TW" altLang="en-US" sz="2800">
                <a:solidFill>
                  <a:srgbClr val="C00000"/>
                </a:solidFill>
              </a:rPr>
              <a:t>敘述描述而成</a:t>
            </a:r>
            <a:r>
              <a:rPr lang="zh-TW" altLang="en-US" sz="2800"/>
              <a:t>，呈現的結果即</a:t>
            </a:r>
            <a:r>
              <a:rPr lang="en-US" altLang="zh-TW" sz="2800"/>
              <a:t>select</a:t>
            </a:r>
            <a:r>
              <a:rPr lang="zh-TW" altLang="en-US" sz="2800"/>
              <a:t>敘述的查詢結果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/>
              <a:t>邏輯上才存在的虛擬資料表</a:t>
            </a:r>
            <a:r>
              <a:rPr lang="en-US" altLang="zh-TW" sz="2800"/>
              <a:t>(Virtual Table)</a:t>
            </a:r>
            <a:r>
              <a:rPr lang="zh-TW" altLang="en-US" sz="2800"/>
              <a:t>，所以不太佔用硬碟空間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/>
              <a:t>單位層級第</a:t>
            </a:r>
            <a:r>
              <a:rPr lang="en-US" altLang="zh-TW" sz="2800"/>
              <a:t>4</a:t>
            </a:r>
            <a:r>
              <a:rPr lang="zh-TW" altLang="en-US" sz="2800"/>
              <a:t>層，與</a:t>
            </a:r>
            <a:r>
              <a:rPr lang="en-US" altLang="zh-TW" sz="2800"/>
              <a:t>Table</a:t>
            </a:r>
            <a:r>
              <a:rPr lang="zh-TW" altLang="en-US" sz="2800"/>
              <a:t>同層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/>
              <a:t>用在</a:t>
            </a:r>
            <a:r>
              <a:rPr lang="en-US" altLang="zh-TW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DQL</a:t>
            </a:r>
            <a:r>
              <a:rPr lang="zh-TW" altLang="en-US" sz="2800"/>
              <a:t>時</a:t>
            </a:r>
            <a:r>
              <a:rPr lang="en-US" altLang="zh-TW" sz="2800"/>
              <a:t>:</a:t>
            </a:r>
            <a:r>
              <a:rPr lang="zh-TW" altLang="en-US" sz="2800"/>
              <a:t> 使用細節</a:t>
            </a:r>
            <a:r>
              <a:rPr lang="zh-TW" altLang="en-US" sz="2800">
                <a:solidFill>
                  <a:srgbClr val="C00000"/>
                </a:solidFill>
              </a:rPr>
              <a:t>同</a:t>
            </a:r>
            <a:r>
              <a:rPr lang="en-US" altLang="zh-TW" sz="2800">
                <a:solidFill>
                  <a:srgbClr val="C00000"/>
                </a:solidFill>
              </a:rPr>
              <a:t>Table</a:t>
            </a:r>
          </a:p>
          <a:p>
            <a:pPr lvl="1">
              <a:lnSpc>
                <a:spcPct val="150000"/>
              </a:lnSpc>
            </a:pPr>
            <a:r>
              <a:rPr lang="zh-TW" altLang="en-US" sz="2800"/>
              <a:t>用在</a:t>
            </a:r>
            <a:r>
              <a:rPr lang="en-US" altLang="zh-TW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DML</a:t>
            </a:r>
            <a:r>
              <a:rPr lang="zh-TW" altLang="en-US" sz="2800"/>
              <a:t>時</a:t>
            </a:r>
            <a:r>
              <a:rPr lang="en-US" altLang="zh-TW" sz="2800"/>
              <a:t>: </a:t>
            </a:r>
            <a:r>
              <a:rPr lang="zh-TW" altLang="en-US" sz="2800">
                <a:solidFill>
                  <a:srgbClr val="C00000"/>
                </a:solidFill>
              </a:rPr>
              <a:t>會受到限制</a:t>
            </a:r>
            <a:r>
              <a:rPr lang="zh-TW" altLang="en-US" sz="2800"/>
              <a:t>，符合某些條件下才可使用，在後面章節說明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/>
              <a:t>因每次用到都會重新執行</a:t>
            </a:r>
            <a:r>
              <a:rPr lang="en-US" altLang="zh-TW" sz="2800"/>
              <a:t>select</a:t>
            </a:r>
            <a:r>
              <a:rPr lang="zh-TW" altLang="en-US" sz="2800"/>
              <a:t>敘述，所以須考慮到</a:t>
            </a:r>
            <a:r>
              <a:rPr lang="zh-TW" altLang="en-US" sz="2800">
                <a:solidFill>
                  <a:srgbClr val="C00000"/>
                </a:solidFill>
              </a:rPr>
              <a:t>效能問題</a:t>
            </a:r>
            <a:endParaRPr lang="en-US" altLang="zh-TW" sz="3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99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Index-</a:t>
            </a:r>
            <a:r>
              <a:rPr lang="zh-TW" altLang="en-US"/>
              <a:t>適用時機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30000"/>
              </a:lnSpc>
            </a:pPr>
            <a:r>
              <a:rPr lang="zh-TW" altLang="en-US"/>
              <a:t>在 </a:t>
            </a:r>
            <a:r>
              <a:rPr lang="en-GB" altLang="zh-TW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Index-</a:t>
            </a:r>
            <a:r>
              <a:rPr lang="zh-TW" altLang="en-US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介紹 </a:t>
            </a:r>
            <a:r>
              <a:rPr lang="en-US" altLang="zh-TW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(2/3)</a:t>
            </a:r>
            <a:r>
              <a:rPr lang="zh-TW" altLang="en-US"/>
              <a:t> 提過，並非建越多越好，所以應考慮適用時機</a:t>
            </a:r>
            <a:endParaRPr lang="en-US" altLang="zh-TW"/>
          </a:p>
          <a:p>
            <a:pPr lvl="1">
              <a:lnSpc>
                <a:spcPct val="130000"/>
              </a:lnSpc>
            </a:pPr>
            <a:r>
              <a:rPr lang="zh-TW" altLang="en-US"/>
              <a:t>資料筆數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>
                <a:solidFill>
                  <a:srgbClr val="C00000"/>
                </a:solidFill>
              </a:rPr>
              <a:t>60</a:t>
            </a:r>
            <a:r>
              <a:rPr lang="zh-TW" altLang="en-US">
                <a:solidFill>
                  <a:srgbClr val="C00000"/>
                </a:solidFill>
              </a:rPr>
              <a:t>萬</a:t>
            </a:r>
            <a:r>
              <a:rPr lang="en-US" altLang="zh-TW">
                <a:solidFill>
                  <a:srgbClr val="C00000"/>
                </a:solidFill>
              </a:rPr>
              <a:t>+</a:t>
            </a:r>
          </a:p>
          <a:p>
            <a:pPr lvl="1">
              <a:lnSpc>
                <a:spcPct val="130000"/>
              </a:lnSpc>
            </a:pPr>
            <a:r>
              <a:rPr lang="zh-TW" altLang="en-US"/>
              <a:t>敘述</a:t>
            </a:r>
            <a:endParaRPr lang="en-US" altLang="zh-TW"/>
          </a:p>
          <a:p>
            <a:pPr lvl="2">
              <a:lnSpc>
                <a:spcPct val="130000"/>
              </a:lnSpc>
            </a:pPr>
            <a:r>
              <a:rPr lang="zh-TW" altLang="en-US" sz="2400">
                <a:solidFill>
                  <a:srgbClr val="C00000"/>
                </a:solidFill>
              </a:rPr>
              <a:t>常</a:t>
            </a:r>
            <a:r>
              <a:rPr lang="zh-TW" altLang="en-US" sz="2400"/>
              <a:t>執行</a:t>
            </a:r>
            <a:r>
              <a:rPr lang="en-US" altLang="zh-TW" sz="2400">
                <a:solidFill>
                  <a:srgbClr val="C00000"/>
                </a:solidFill>
              </a:rPr>
              <a:t>select</a:t>
            </a:r>
            <a:r>
              <a:rPr lang="zh-TW" altLang="en-US" sz="2400"/>
              <a:t>敘述的資料表</a:t>
            </a:r>
            <a:endParaRPr lang="en-US" altLang="zh-TW" sz="2400"/>
          </a:p>
          <a:p>
            <a:pPr lvl="2">
              <a:lnSpc>
                <a:spcPct val="130000"/>
              </a:lnSpc>
            </a:pPr>
            <a:r>
              <a:rPr lang="zh-TW" altLang="en-US" sz="2400">
                <a:solidFill>
                  <a:srgbClr val="C00000"/>
                </a:solidFill>
              </a:rPr>
              <a:t>少</a:t>
            </a:r>
            <a:r>
              <a:rPr lang="zh-TW" altLang="en-US" sz="2400"/>
              <a:t>執行</a:t>
            </a:r>
            <a:r>
              <a:rPr lang="en-US" altLang="zh-TW" sz="2400">
                <a:solidFill>
                  <a:srgbClr val="C00000"/>
                </a:solidFill>
              </a:rPr>
              <a:t>insert/delete/update</a:t>
            </a:r>
            <a:r>
              <a:rPr lang="zh-TW" altLang="en-US" sz="2400"/>
              <a:t>敘述的資料表</a:t>
            </a:r>
            <a:endParaRPr lang="en-US" altLang="zh-TW" sz="2400"/>
          </a:p>
          <a:p>
            <a:pPr lvl="1">
              <a:lnSpc>
                <a:spcPct val="130000"/>
              </a:lnSpc>
            </a:pPr>
            <a:r>
              <a:rPr lang="zh-TW" altLang="en-US"/>
              <a:t>值</a:t>
            </a:r>
            <a:endParaRPr lang="en-US" altLang="zh-TW"/>
          </a:p>
          <a:p>
            <a:pPr lvl="2">
              <a:lnSpc>
                <a:spcPct val="130000"/>
              </a:lnSpc>
            </a:pPr>
            <a:r>
              <a:rPr lang="zh-TW" altLang="en-US" sz="2400">
                <a:solidFill>
                  <a:srgbClr val="C00000"/>
                </a:solidFill>
              </a:rPr>
              <a:t>值域分布廣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C00000"/>
                </a:solidFill>
              </a:rPr>
              <a:t>重複少</a:t>
            </a:r>
            <a:r>
              <a:rPr lang="zh-TW" altLang="en-US" sz="2400"/>
              <a:t>。反之，像性別只有</a:t>
            </a:r>
            <a:r>
              <a:rPr lang="en-US" altLang="zh-TW" sz="2400"/>
              <a:t>2</a:t>
            </a:r>
            <a:r>
              <a:rPr lang="zh-TW" altLang="en-US" sz="2400"/>
              <a:t>種值，就不適合</a:t>
            </a:r>
            <a:endParaRPr lang="en-US" altLang="zh-TW" sz="2400"/>
          </a:p>
          <a:p>
            <a:pPr lvl="2">
              <a:lnSpc>
                <a:spcPct val="130000"/>
              </a:lnSpc>
            </a:pPr>
            <a:r>
              <a:rPr lang="en-US" altLang="zh-TW" sz="2400">
                <a:solidFill>
                  <a:srgbClr val="C00000"/>
                </a:solidFill>
              </a:rPr>
              <a:t>null</a:t>
            </a:r>
            <a:r>
              <a:rPr lang="zh-TW" altLang="en-US" sz="2400">
                <a:solidFill>
                  <a:srgbClr val="C00000"/>
                </a:solidFill>
              </a:rPr>
              <a:t>少</a:t>
            </a:r>
            <a:endParaRPr lang="en-US" altLang="zh-TW" sz="2400">
              <a:solidFill>
                <a:srgbClr val="C0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TW" altLang="en-US"/>
              <a:t>欄位</a:t>
            </a:r>
            <a:endParaRPr lang="en-US" altLang="zh-TW"/>
          </a:p>
          <a:p>
            <a:pPr lvl="2">
              <a:lnSpc>
                <a:spcPct val="130000"/>
              </a:lnSpc>
            </a:pPr>
            <a:r>
              <a:rPr lang="zh-TW" altLang="en-US" sz="2400"/>
              <a:t>常出現在</a:t>
            </a:r>
            <a:r>
              <a:rPr lang="en-US" altLang="zh-TW" sz="2400">
                <a:solidFill>
                  <a:srgbClr val="C00000"/>
                </a:solidFill>
              </a:rPr>
              <a:t>where</a:t>
            </a:r>
            <a:r>
              <a:rPr lang="zh-TW" altLang="en-US" sz="2400">
                <a:solidFill>
                  <a:srgbClr val="C00000"/>
                </a:solidFill>
              </a:rPr>
              <a:t>、</a:t>
            </a:r>
            <a:r>
              <a:rPr lang="en-US" altLang="zh-TW" sz="2400">
                <a:solidFill>
                  <a:srgbClr val="C00000"/>
                </a:solidFill>
              </a:rPr>
              <a:t>group by</a:t>
            </a:r>
            <a:r>
              <a:rPr lang="zh-TW" altLang="en-US" sz="2400">
                <a:solidFill>
                  <a:srgbClr val="C00000"/>
                </a:solidFill>
              </a:rPr>
              <a:t>、</a:t>
            </a:r>
            <a:r>
              <a:rPr lang="en-US" altLang="zh-TW" sz="2400">
                <a:solidFill>
                  <a:srgbClr val="C00000"/>
                </a:solidFill>
              </a:rPr>
              <a:t>order by</a:t>
            </a:r>
            <a:r>
              <a:rPr lang="zh-TW" altLang="en-US" sz="2400"/>
              <a:t>子句</a:t>
            </a:r>
            <a:endParaRPr lang="en-US" altLang="zh-TW" sz="2400"/>
          </a:p>
          <a:p>
            <a:pPr lvl="2">
              <a:lnSpc>
                <a:spcPct val="130000"/>
              </a:lnSpc>
            </a:pPr>
            <a:r>
              <a:rPr lang="zh-TW" altLang="en-US" sz="2400"/>
              <a:t>常出現在</a:t>
            </a:r>
            <a:r>
              <a:rPr lang="en-US" altLang="zh-TW" sz="2400">
                <a:solidFill>
                  <a:srgbClr val="C00000"/>
                </a:solidFill>
              </a:rPr>
              <a:t>join on</a:t>
            </a:r>
            <a:r>
              <a:rPr lang="zh-TW" altLang="en-US" sz="2400"/>
              <a:t>後</a:t>
            </a:r>
            <a:endParaRPr lang="en-US" altLang="zh-TW" sz="2400"/>
          </a:p>
          <a:p>
            <a:pPr lvl="2">
              <a:lnSpc>
                <a:spcPct val="130000"/>
              </a:lnSpc>
            </a:pPr>
            <a:r>
              <a:rPr lang="zh-TW" altLang="en-US" sz="2400"/>
              <a:t>常使用在</a:t>
            </a:r>
            <a:r>
              <a:rPr lang="en-US" altLang="zh-TW" sz="2400">
                <a:solidFill>
                  <a:srgbClr val="C00000"/>
                </a:solidFill>
              </a:rPr>
              <a:t>MAX()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00000"/>
                </a:solidFill>
              </a:rPr>
              <a:t>MIN()</a:t>
            </a:r>
          </a:p>
        </p:txBody>
      </p:sp>
    </p:spTree>
    <p:extLst>
      <p:ext uri="{BB962C8B-B14F-4D97-AF65-F5344CB8AC3E}">
        <p14:creationId xmlns:p14="http://schemas.microsoft.com/office/powerpoint/2010/main" val="3115238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AB10D-8669-4829-817A-DB91F24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Index-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Exercise12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29F6B4-824A-43F3-964C-3A00197F2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01.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請替資料表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DEPT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的欄位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DNAME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，新建唯一索引，並取出適當的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Index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名稱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02.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請替資料表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EMP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的欄位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(DEPTNO, ENAME)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，新建複合索引，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Index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名稱為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IDX_EMP_DEPTNO&amp;ENAME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03.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請新建一個資料表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PERSON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，欄位描述如下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並同時替欄位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NAME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加上一般索引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04.</a:t>
            </a:r>
            <a:r>
              <a:rPr lang="zh-TW" altLang="en-US"/>
              <a:t>請使用</a:t>
            </a:r>
            <a:r>
              <a:rPr lang="en-US" altLang="zh-TW"/>
              <a:t>alter table</a:t>
            </a:r>
            <a:r>
              <a:rPr lang="zh-TW" altLang="en-US"/>
              <a:t>敘述，替資料表</a:t>
            </a:r>
            <a:r>
              <a:rPr lang="en-US" altLang="zh-TW"/>
              <a:t>DEPT</a:t>
            </a:r>
            <a:r>
              <a:rPr lang="zh-TW" altLang="en-US"/>
              <a:t>的欄位</a:t>
            </a:r>
            <a:r>
              <a:rPr lang="en-US" altLang="zh-TW"/>
              <a:t>(DNAME, LOC)</a:t>
            </a:r>
            <a:r>
              <a:rPr lang="zh-TW" altLang="en-US"/>
              <a:t>加入複合索引</a:t>
            </a:r>
            <a:endParaRPr lang="en-US" altLang="zh-TW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05.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請移除第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04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題建立的索引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565DF7-C2B7-4DE3-9BB3-A18B520D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205095"/>
              </p:ext>
            </p:extLst>
          </p:nvPr>
        </p:nvGraphicFramePr>
        <p:xfrm>
          <a:off x="1455575" y="3322907"/>
          <a:ext cx="5878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817">
                  <a:extLst>
                    <a:ext uri="{9D8B030D-6E8A-4147-A177-3AD203B41FA5}">
                      <a16:colId xmlns:a16="http://schemas.microsoft.com/office/drawing/2014/main" val="3588555932"/>
                    </a:ext>
                  </a:extLst>
                </a:gridCol>
                <a:gridCol w="2189573">
                  <a:extLst>
                    <a:ext uri="{9D8B030D-6E8A-4147-A177-3AD203B41FA5}">
                      <a16:colId xmlns:a16="http://schemas.microsoft.com/office/drawing/2014/main" val="3538089837"/>
                    </a:ext>
                  </a:extLst>
                </a:gridCol>
                <a:gridCol w="1200355">
                  <a:extLst>
                    <a:ext uri="{9D8B030D-6E8A-4147-A177-3AD203B41FA5}">
                      <a16:colId xmlns:a16="http://schemas.microsoft.com/office/drawing/2014/main" val="471670975"/>
                    </a:ext>
                  </a:extLst>
                </a:gridCol>
                <a:gridCol w="768540">
                  <a:extLst>
                    <a:ext uri="{9D8B030D-6E8A-4147-A177-3AD203B41FA5}">
                      <a16:colId xmlns:a16="http://schemas.microsoft.com/office/drawing/2014/main" val="396249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nsolas" panose="020B0609020204030204" pitchFamily="49" charset="0"/>
                        </a:rPr>
                        <a:t>Column Name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nsolas" panose="020B0609020204030204" pitchFamily="49" charset="0"/>
                        </a:rPr>
                        <a:t>DataType(Length)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nsolas" panose="020B0609020204030204" pitchFamily="49" charset="0"/>
                        </a:rPr>
                        <a:t>not null?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nsolas" panose="020B0609020204030204" pitchFamily="49" charset="0"/>
                        </a:rPr>
                        <a:t>PK?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0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Consolas" panose="020B0609020204030204" pitchFamily="49" charset="0"/>
                        </a:rPr>
                        <a:t>ID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nsolas" panose="020B0609020204030204" pitchFamily="49" charset="0"/>
                        </a:rPr>
                        <a:t>Y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nsolas" panose="020B0609020204030204" pitchFamily="49" charset="0"/>
                        </a:rPr>
                        <a:t>Y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9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Consolas" panose="020B0609020204030204" pitchFamily="49" charset="0"/>
                        </a:rPr>
                        <a:t>NAME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Consolas" panose="020B0609020204030204" pitchFamily="49" charset="0"/>
                        </a:rPr>
                        <a:t>varchar(50)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nsolas" panose="020B0609020204030204" pitchFamily="49" charset="0"/>
                        </a:rPr>
                        <a:t>Y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8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2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View-</a:t>
            </a:r>
            <a:r>
              <a:rPr lang="zh-TW" altLang="en-US"/>
              <a:t>介紹 </a:t>
            </a:r>
            <a:r>
              <a:rPr lang="en-US" altLang="zh-TW"/>
              <a:t>(2/3)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00000"/>
            <a:ext cx="11520000" cy="594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基底資料表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/>
              <a:t>在</a:t>
            </a:r>
            <a:r>
              <a:rPr lang="zh-TW" altLang="en-US" sz="2800">
                <a:solidFill>
                  <a:srgbClr val="C00000"/>
                </a:solidFill>
              </a:rPr>
              <a:t>定義</a:t>
            </a:r>
            <a:r>
              <a:rPr lang="en-US" altLang="zh-TW" sz="2800"/>
              <a:t>View</a:t>
            </a:r>
            <a:r>
              <a:rPr lang="zh-TW" altLang="en-US" sz="2800"/>
              <a:t>時，</a:t>
            </a:r>
            <a:r>
              <a:rPr lang="zh-TW" altLang="en-US" sz="2800">
                <a:solidFill>
                  <a:srgbClr val="C00000"/>
                </a:solidFill>
              </a:rPr>
              <a:t>使用到的資料來源</a:t>
            </a:r>
            <a:r>
              <a:rPr lang="zh-TW" altLang="en-US" sz="2800"/>
              <a:t>即為</a:t>
            </a:r>
            <a:r>
              <a:rPr lang="zh-TW" altLang="en-US" sz="2800">
                <a:solidFill>
                  <a:srgbClr val="C00000"/>
                </a:solidFill>
              </a:rPr>
              <a:t>基底資料表</a:t>
            </a:r>
            <a:r>
              <a:rPr lang="en-GB" altLang="zh-TW" sz="2800">
                <a:solidFill>
                  <a:srgbClr val="C00000"/>
                </a:solidFill>
              </a:rPr>
              <a:t>(Based Table)</a:t>
            </a:r>
          </a:p>
          <a:p>
            <a:pPr lvl="1">
              <a:lnSpc>
                <a:spcPct val="150000"/>
              </a:lnSpc>
            </a:pPr>
            <a:r>
              <a:rPr lang="zh-TW" altLang="en-US" sz="2800"/>
              <a:t>一般狀況下，基底資料表即為</a:t>
            </a:r>
            <a:r>
              <a:rPr lang="en-US" altLang="zh-TW" sz="2800"/>
              <a:t>Table</a:t>
            </a:r>
            <a:r>
              <a:rPr lang="zh-TW" altLang="en-US" sz="2800"/>
              <a:t>，但其實也可以是另一個</a:t>
            </a:r>
            <a:r>
              <a:rPr lang="en-US" altLang="zh-TW" sz="2800"/>
              <a:t>View</a:t>
            </a:r>
          </a:p>
          <a:p>
            <a:pPr lvl="1">
              <a:lnSpc>
                <a:spcPct val="150000"/>
              </a:lnSpc>
            </a:pPr>
            <a:r>
              <a:rPr lang="en-US" altLang="zh-TW" sz="2800"/>
              <a:t>View</a:t>
            </a:r>
            <a:r>
              <a:rPr lang="zh-TW" altLang="en-US" sz="2800"/>
              <a:t>是虛擬資料表，不會儲存資料，所以稱它是虛擬結構</a:t>
            </a:r>
            <a:r>
              <a:rPr lang="en-US" altLang="zh-TW" sz="2800"/>
              <a:t>(Virtual Structure)</a:t>
            </a:r>
          </a:p>
          <a:p>
            <a:pPr lvl="1">
              <a:lnSpc>
                <a:spcPct val="150000"/>
              </a:lnSpc>
            </a:pPr>
            <a:r>
              <a:rPr lang="en-US" altLang="zh-TW" sz="2800"/>
              <a:t>Table</a:t>
            </a:r>
            <a:r>
              <a:rPr lang="zh-TW" altLang="en-US" sz="2800"/>
              <a:t>才是真正儲存資料的物件，所以</a:t>
            </a:r>
            <a:r>
              <a:rPr lang="en-US" altLang="zh-TW" sz="2800"/>
              <a:t>Table</a:t>
            </a:r>
            <a:r>
              <a:rPr lang="zh-TW" altLang="en-US" sz="2800"/>
              <a:t>是實體結構</a:t>
            </a:r>
            <a:r>
              <a:rPr lang="en-US" altLang="zh-TW" sz="2800"/>
              <a:t>(Physical Structure)</a:t>
            </a:r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rgbClr val="C00000"/>
                </a:solidFill>
              </a:rPr>
              <a:t>修改</a:t>
            </a:r>
            <a:r>
              <a:rPr lang="en-US" altLang="zh-TW" sz="2800">
                <a:solidFill>
                  <a:srgbClr val="C00000"/>
                </a:solidFill>
              </a:rPr>
              <a:t>/</a:t>
            </a:r>
            <a:r>
              <a:rPr lang="zh-TW" altLang="en-US" sz="2800">
                <a:solidFill>
                  <a:srgbClr val="C00000"/>
                </a:solidFill>
              </a:rPr>
              <a:t>移除基底資料表，可能會造成</a:t>
            </a:r>
            <a:r>
              <a:rPr lang="en-US" altLang="zh-TW" sz="2800">
                <a:solidFill>
                  <a:srgbClr val="C00000"/>
                </a:solidFill>
              </a:rPr>
              <a:t>View</a:t>
            </a:r>
            <a:r>
              <a:rPr lang="zh-TW" altLang="en-US" sz="2800">
                <a:solidFill>
                  <a:srgbClr val="C00000"/>
                </a:solidFill>
              </a:rPr>
              <a:t>產生錯誤</a:t>
            </a:r>
            <a:r>
              <a:rPr lang="en-US" altLang="zh-TW" sz="2800">
                <a:solidFill>
                  <a:srgbClr val="C00000"/>
                </a:solidFill>
              </a:rPr>
              <a:t>!</a:t>
            </a:r>
            <a:endParaRPr lang="zh-TW" altLang="en-US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6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View-</a:t>
            </a:r>
            <a:r>
              <a:rPr lang="zh-TW" altLang="en-US"/>
              <a:t>介紹 </a:t>
            </a:r>
            <a:r>
              <a:rPr lang="en-US" altLang="zh-TW"/>
              <a:t>(3/3)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00000"/>
            <a:ext cx="11520000" cy="594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常見應用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rgbClr val="C00000"/>
                </a:solidFill>
              </a:rPr>
              <a:t>簡化</a:t>
            </a:r>
            <a:r>
              <a:rPr lang="zh-TW" altLang="en-US" sz="2800"/>
              <a:t>複雜的</a:t>
            </a:r>
            <a:r>
              <a:rPr lang="en-US" altLang="zh-TW" sz="2800"/>
              <a:t>select</a:t>
            </a:r>
            <a:r>
              <a:rPr lang="zh-TW" altLang="en-US" sz="2800"/>
              <a:t>敘述，程式端</a:t>
            </a:r>
            <a:r>
              <a:rPr lang="en-US" altLang="zh-TW" sz="2800"/>
              <a:t>(EX. Java)</a:t>
            </a:r>
            <a:r>
              <a:rPr lang="zh-TW" altLang="en-US" sz="2800"/>
              <a:t>對</a:t>
            </a:r>
            <a:r>
              <a:rPr lang="en-US" altLang="zh-TW" sz="2800"/>
              <a:t>View</a:t>
            </a:r>
            <a:r>
              <a:rPr lang="zh-TW" altLang="en-US" sz="2800"/>
              <a:t>操作即可</a:t>
            </a:r>
            <a:endParaRPr lang="en-GB" altLang="zh-TW" sz="28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2800"/>
              <a:t>當查詢資料</a:t>
            </a:r>
            <a:r>
              <a:rPr lang="zh-TW" altLang="en-US" sz="2800">
                <a:solidFill>
                  <a:srgbClr val="C00000"/>
                </a:solidFill>
              </a:rPr>
              <a:t>需求變更</a:t>
            </a:r>
            <a:r>
              <a:rPr lang="zh-TW" altLang="en-US" sz="2800"/>
              <a:t>時，更改</a:t>
            </a:r>
            <a:r>
              <a:rPr lang="en-US" altLang="zh-TW" sz="2800"/>
              <a:t>View</a:t>
            </a:r>
            <a:r>
              <a:rPr lang="zh-TW" altLang="en-US" sz="2800"/>
              <a:t>即可，而不用修改程式端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rgbClr val="C00000"/>
                </a:solidFill>
              </a:rPr>
              <a:t>隱藏</a:t>
            </a:r>
            <a:r>
              <a:rPr lang="zh-TW" altLang="en-US" sz="2800"/>
              <a:t>資料，限制程式端工程師能看到的資料</a:t>
            </a:r>
            <a:endParaRPr lang="en-US" altLang="zh-TW" sz="2800"/>
          </a:p>
          <a:p>
            <a:pPr lvl="1">
              <a:lnSpc>
                <a:spcPct val="150000"/>
              </a:lnSpc>
            </a:pPr>
            <a:r>
              <a:rPr lang="zh-TW" altLang="en-US" sz="2800"/>
              <a:t>將</a:t>
            </a:r>
            <a:r>
              <a:rPr lang="en-US" altLang="zh-TW" sz="2800"/>
              <a:t>View</a:t>
            </a:r>
            <a:r>
              <a:rPr lang="zh-TW" altLang="en-US" sz="2800"/>
              <a:t>設計成</a:t>
            </a:r>
            <a:r>
              <a:rPr lang="zh-TW" altLang="en-US" sz="2800">
                <a:solidFill>
                  <a:srgbClr val="C00000"/>
                </a:solidFill>
              </a:rPr>
              <a:t>唯讀</a:t>
            </a:r>
            <a:r>
              <a:rPr lang="zh-TW" altLang="en-US" sz="2800"/>
              <a:t>，可避免程式端工程師修改資料</a:t>
            </a:r>
          </a:p>
        </p:txBody>
      </p:sp>
    </p:spTree>
    <p:extLst>
      <p:ext uri="{BB962C8B-B14F-4D97-AF65-F5344CB8AC3E}">
        <p14:creationId xmlns:p14="http://schemas.microsoft.com/office/powerpoint/2010/main" val="63172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View-</a:t>
            </a:r>
            <a:r>
              <a:rPr lang="zh-TW" altLang="en-US"/>
              <a:t>新建</a:t>
            </a:r>
            <a:r>
              <a:rPr lang="en-US" altLang="zh-TW"/>
              <a:t>View</a:t>
            </a:r>
            <a:r>
              <a:rPr lang="zh-TW" altLang="en-US"/>
              <a:t> </a:t>
            </a:r>
            <a:r>
              <a:rPr lang="en-US" altLang="zh-TW"/>
              <a:t>(1/6)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create</a:t>
            </a: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view (1/2)</a:t>
            </a:r>
          </a:p>
          <a:p>
            <a:pPr lvl="1">
              <a:lnSpc>
                <a:spcPct val="160000"/>
              </a:lnSpc>
            </a:pPr>
            <a:r>
              <a:rPr lang="zh-TW" altLang="en-US" sz="2800"/>
              <a:t>語法</a:t>
            </a:r>
            <a:endParaRPr lang="en-US" altLang="zh-TW" sz="2800"/>
          </a:p>
          <a:p>
            <a:pPr lvl="1">
              <a:lnSpc>
                <a:spcPct val="160000"/>
              </a:lnSpc>
            </a:pP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457200" lvl="1" indent="0">
              <a:lnSpc>
                <a:spcPct val="160000"/>
              </a:lnSpc>
              <a:buNone/>
            </a:pP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>
              <a:lnSpc>
                <a:spcPct val="160000"/>
              </a:lnSpc>
            </a:pPr>
            <a:r>
              <a:rPr lang="zh-TW" altLang="en-US" sz="2800"/>
              <a:t>說明</a:t>
            </a:r>
            <a:endParaRPr lang="en-US" altLang="zh-TW" sz="2800"/>
          </a:p>
          <a:p>
            <a:pPr lvl="2">
              <a:lnSpc>
                <a:spcPct val="16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檢視表名</a:t>
            </a:r>
            <a:r>
              <a:rPr lang="en-US" altLang="zh-TW" sz="2400"/>
              <a:t>:</a:t>
            </a:r>
            <a:r>
              <a:rPr lang="zh-TW" altLang="en-US" sz="2400"/>
              <a:t> 新建的</a:t>
            </a:r>
            <a:r>
              <a:rPr lang="en-US" altLang="zh-TW" sz="2400"/>
              <a:t>View</a:t>
            </a:r>
            <a:r>
              <a:rPr lang="zh-TW" altLang="en-US" sz="2400"/>
              <a:t>名稱。業界習慣會在</a:t>
            </a:r>
            <a:r>
              <a:rPr lang="en-US" altLang="zh-TW" sz="2400"/>
              <a:t>View</a:t>
            </a:r>
            <a:r>
              <a:rPr lang="zh-TW" altLang="en-US" sz="2400">
                <a:solidFill>
                  <a:srgbClr val="C00000"/>
                </a:solidFill>
              </a:rPr>
              <a:t>名稱前加上</a:t>
            </a:r>
            <a:r>
              <a:rPr lang="en-US" altLang="zh-TW" sz="2400">
                <a:solidFill>
                  <a:srgbClr val="C00000"/>
                </a:solidFill>
              </a:rPr>
              <a:t>V_</a:t>
            </a:r>
            <a:r>
              <a:rPr lang="zh-TW" altLang="en-US" sz="2400"/>
              <a:t>，以跟</a:t>
            </a:r>
            <a:r>
              <a:rPr lang="en-US" altLang="zh-TW" sz="2400"/>
              <a:t>Table</a:t>
            </a:r>
            <a:r>
              <a:rPr lang="zh-TW" altLang="en-US" sz="2400"/>
              <a:t>區分</a:t>
            </a:r>
            <a:endParaRPr lang="en-US" altLang="zh-TW" sz="2400"/>
          </a:p>
          <a:p>
            <a:pPr lvl="2">
              <a:lnSpc>
                <a:spcPct val="16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 sz="2400"/>
              <a:t>: </a:t>
            </a:r>
            <a:r>
              <a:rPr lang="zh-TW" altLang="en-US" sz="2400"/>
              <a:t>呈現的欄位名稱。依序指定，須與</a:t>
            </a:r>
            <a:r>
              <a:rPr lang="en-US" altLang="zh-TW" sz="2400"/>
              <a:t>select</a:t>
            </a:r>
            <a:r>
              <a:rPr lang="zh-TW" altLang="en-US" sz="2400"/>
              <a:t>敘述的欄位數量符合</a:t>
            </a:r>
            <a:endParaRPr lang="en-US" altLang="zh-TW" sz="2400"/>
          </a:p>
          <a:p>
            <a:pPr lvl="2">
              <a:lnSpc>
                <a:spcPct val="160000"/>
              </a:lnSpc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select</a:t>
            </a: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敘述</a:t>
            </a:r>
            <a:r>
              <a:rPr lang="en-US" altLang="zh-TW" sz="2400"/>
              <a:t>: </a:t>
            </a:r>
            <a:r>
              <a:rPr lang="zh-TW" altLang="en-US" sz="2400"/>
              <a:t>描述此</a:t>
            </a:r>
            <a:r>
              <a:rPr lang="en-US" altLang="zh-TW" sz="2400"/>
              <a:t>View</a:t>
            </a:r>
            <a:r>
              <a:rPr lang="zh-TW" altLang="en-US" sz="2400"/>
              <a:t>的</a:t>
            </a:r>
            <a:r>
              <a:rPr lang="en-US" altLang="zh-TW" sz="2400"/>
              <a:t>select</a:t>
            </a:r>
            <a:r>
              <a:rPr lang="zh-TW" altLang="en-US" sz="2400"/>
              <a:t>敘述</a:t>
            </a:r>
            <a:endParaRPr lang="en-US" altLang="zh-TW" sz="2400"/>
          </a:p>
          <a:p>
            <a:pPr lvl="2">
              <a:lnSpc>
                <a:spcPct val="160000"/>
              </a:lnSpc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with [cascaded | local] check option</a:t>
            </a:r>
            <a:r>
              <a:rPr lang="en-US" altLang="zh-TW" sz="2400"/>
              <a:t>: </a:t>
            </a:r>
            <a:r>
              <a:rPr lang="zh-TW" altLang="en-US" sz="2400"/>
              <a:t>執行</a:t>
            </a:r>
            <a:r>
              <a:rPr lang="en-US" altLang="zh-TW" sz="2400"/>
              <a:t>DML</a:t>
            </a:r>
            <a:r>
              <a:rPr lang="zh-TW" altLang="en-US" sz="2400"/>
              <a:t>時檢查</a:t>
            </a:r>
            <a:r>
              <a:rPr lang="en-US" altLang="zh-TW" sz="2400"/>
              <a:t>where</a:t>
            </a:r>
            <a:r>
              <a:rPr lang="zh-TW" altLang="en-US" sz="2400"/>
              <a:t>子句</a:t>
            </a:r>
            <a:endParaRPr lang="en-US" altLang="zh-TW" sz="240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267DD22-3375-47ED-9B40-DCC4878E20E8}"/>
              </a:ext>
            </a:extLst>
          </p:cNvPr>
          <p:cNvSpPr txBox="1">
            <a:spLocks/>
          </p:cNvSpPr>
          <p:nvPr/>
        </p:nvSpPr>
        <p:spPr>
          <a:xfrm>
            <a:off x="1939165" y="1876289"/>
            <a:ext cx="9720000" cy="2102878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000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create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or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replace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view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檢視表名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[(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欄位名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 ..,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欄位名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)]</a:t>
            </a:r>
            <a:endParaRPr lang="en-US" altLang="zh-TW" sz="2400" b="1">
              <a:solidFill>
                <a:srgbClr val="6A3E3E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r>
              <a:rPr lang="zh-TW" altLang="en-US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with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cascaded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|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local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check option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8250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View-</a:t>
            </a:r>
            <a:r>
              <a:rPr lang="zh-TW" altLang="en-US"/>
              <a:t>新建</a:t>
            </a:r>
            <a:r>
              <a:rPr lang="en-US" altLang="zh-TW"/>
              <a:t>View</a:t>
            </a:r>
            <a:r>
              <a:rPr lang="zh-TW" altLang="en-US"/>
              <a:t> </a:t>
            </a:r>
            <a:r>
              <a:rPr lang="en-US" altLang="zh-TW"/>
              <a:t>(2/6)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create</a:t>
            </a: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view (2/2)</a:t>
            </a:r>
          </a:p>
          <a:p>
            <a:pPr lvl="1"/>
            <a:r>
              <a:rPr lang="zh-TW" altLang="en-US" sz="2800"/>
              <a:t>範例</a:t>
            </a:r>
            <a:endParaRPr lang="en-US" altLang="zh-TW" sz="280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66BAAE8-51EE-4009-979D-00068DE91101}"/>
              </a:ext>
            </a:extLst>
          </p:cNvPr>
          <p:cNvSpPr txBox="1">
            <a:spLocks/>
          </p:cNvSpPr>
          <p:nvPr/>
        </p:nvSpPr>
        <p:spPr>
          <a:xfrm>
            <a:off x="1800000" y="2169000"/>
            <a:ext cx="9720000" cy="252000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-create view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簡單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View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新建一個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View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，其內只包含部門編號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30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的員工資料</a:t>
            </a:r>
            <a:endParaRPr lang="en-US" altLang="zh-TW" sz="2400" kern="120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create</a:t>
            </a:r>
            <a:r>
              <a:rPr lang="en-US" altLang="zh-TW" sz="2400" b="1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view</a:t>
            </a:r>
            <a:r>
              <a:rPr lang="en-US" altLang="zh-TW" sz="2400" b="1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V_EMP30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*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  <a:r>
              <a:rPr lang="en-US" altLang="zh-TW" sz="2400" b="1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= 30;</a:t>
            </a:r>
            <a:endParaRPr lang="en-US" altLang="zh-TW" sz="2400" dirty="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661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View-</a:t>
            </a:r>
            <a:r>
              <a:rPr lang="zh-TW" altLang="en-US"/>
              <a:t>新建</a:t>
            </a:r>
            <a:r>
              <a:rPr lang="en-US" altLang="zh-TW"/>
              <a:t>View</a:t>
            </a:r>
            <a:r>
              <a:rPr lang="zh-TW" altLang="en-US"/>
              <a:t> </a:t>
            </a:r>
            <a:r>
              <a:rPr lang="en-US" altLang="zh-TW"/>
              <a:t>(3/6)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使用欄位名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/>
            <a:r>
              <a:rPr lang="zh-TW" altLang="en-US" sz="2800"/>
              <a:t>用來指定</a:t>
            </a:r>
            <a:r>
              <a:rPr lang="en-US" altLang="zh-TW" sz="2800"/>
              <a:t>View</a:t>
            </a:r>
            <a:r>
              <a:rPr lang="zh-TW" altLang="en-US" sz="2800"/>
              <a:t>呈現時的欄位名稱</a:t>
            </a:r>
            <a:endParaRPr lang="en-US" altLang="zh-TW" sz="2800"/>
          </a:p>
          <a:p>
            <a:pPr lvl="1"/>
            <a:r>
              <a:rPr lang="zh-TW" altLang="en-US" sz="2800">
                <a:solidFill>
                  <a:srgbClr val="C00000"/>
                </a:solidFill>
              </a:rPr>
              <a:t>依序</a:t>
            </a:r>
            <a:r>
              <a:rPr lang="zh-TW" altLang="en-US" sz="2800"/>
              <a:t>對應</a:t>
            </a:r>
            <a:r>
              <a:rPr lang="en-US" altLang="zh-TW" sz="2800"/>
              <a:t>select</a:t>
            </a:r>
            <a:r>
              <a:rPr lang="zh-TW" altLang="en-US" sz="2800"/>
              <a:t>敘述，且必須與</a:t>
            </a:r>
            <a:r>
              <a:rPr lang="en-US" altLang="zh-TW" sz="2800"/>
              <a:t>select</a:t>
            </a:r>
            <a:r>
              <a:rPr lang="zh-TW" altLang="en-US" sz="2800"/>
              <a:t>敘述的</a:t>
            </a:r>
            <a:r>
              <a:rPr lang="zh-TW" altLang="en-US" sz="2800">
                <a:solidFill>
                  <a:srgbClr val="C00000"/>
                </a:solidFill>
              </a:rPr>
              <a:t>欄位數量</a:t>
            </a:r>
            <a:r>
              <a:rPr lang="zh-TW" altLang="en-US" sz="2800"/>
              <a:t>相同</a:t>
            </a:r>
            <a:endParaRPr lang="en-US" altLang="zh-TW" sz="280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66BAAE8-51EE-4009-979D-00068DE91101}"/>
              </a:ext>
            </a:extLst>
          </p:cNvPr>
          <p:cNvSpPr txBox="1">
            <a:spLocks/>
          </p:cNvSpPr>
          <p:nvPr/>
        </p:nvSpPr>
        <p:spPr>
          <a:xfrm>
            <a:off x="1440000" y="2661424"/>
            <a:ext cx="9720000" cy="246108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-create view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b="1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使用欄位名稱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新建一個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View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，並指定呈現時的欄位名稱</a:t>
            </a:r>
            <a:endParaRPr lang="en-US" altLang="zh-TW" sz="2400" kern="1200" dirty="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</a:t>
            </a:r>
            <a:r>
              <a:rPr lang="en-US" altLang="zh-TW" sz="24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view</a:t>
            </a:r>
            <a:r>
              <a:rPr lang="en-US" altLang="zh-TW" sz="24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V_EMP30</a:t>
            </a:r>
            <a:r>
              <a:rPr lang="en-US" altLang="zh-TW" sz="2400" b="1" dirty="0">
                <a:effectLst/>
                <a:highlight>
                  <a:srgbClr val="C0C0C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(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NO</a:t>
            </a:r>
            <a:r>
              <a:rPr lang="en-US" altLang="zh-TW" sz="2400" b="1" dirty="0">
                <a:effectLst/>
                <a:highlight>
                  <a:srgbClr val="C0C0C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, 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NAME</a:t>
            </a:r>
            <a:r>
              <a:rPr lang="en-US" altLang="zh-TW" sz="2400" b="1" dirty="0">
                <a:effectLst/>
                <a:highlight>
                  <a:srgbClr val="C0C0C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, 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TITLE</a:t>
            </a:r>
            <a:r>
              <a:rPr lang="en-US" altLang="zh-TW" sz="2400" b="1" dirty="0">
                <a:effectLst/>
                <a:highlight>
                  <a:srgbClr val="C0C0C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, 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MGR_NO</a:t>
            </a:r>
            <a:r>
              <a:rPr lang="en-US" altLang="zh-TW" sz="2400" b="1" dirty="0">
                <a:effectLst/>
                <a:highlight>
                  <a:srgbClr val="C0C0C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)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as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select</a:t>
            </a:r>
            <a:r>
              <a:rPr lang="en-US" altLang="zh-TW" sz="24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EMPNO</a:t>
            </a:r>
            <a:r>
              <a:rPr lang="en-US" altLang="zh-TW" sz="24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ENAME</a:t>
            </a:r>
            <a:r>
              <a:rPr lang="en-US" altLang="zh-TW" sz="24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JOB</a:t>
            </a:r>
            <a:r>
              <a:rPr lang="en-US" altLang="zh-TW" sz="24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MGR</a:t>
            </a:r>
            <a:r>
              <a:rPr lang="en-US" altLang="zh-TW" sz="24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</a:t>
            </a:r>
            <a:r>
              <a:rPr lang="en-US" altLang="zh-TW" sz="24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</a:t>
            </a:r>
            <a:r>
              <a:rPr lang="en-US" altLang="zh-TW" sz="24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4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30;</a:t>
            </a:r>
            <a:endParaRPr lang="en-US" altLang="zh-TW" sz="2400" dirty="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118FDF-C42A-764A-AAD3-A7A6A96F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79" y="5174152"/>
            <a:ext cx="5889358" cy="16658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3AC0623-F6D2-42D7-9D33-A03AF436F9BF}"/>
              </a:ext>
            </a:extLst>
          </p:cNvPr>
          <p:cNvSpPr/>
          <p:nvPr/>
        </p:nvSpPr>
        <p:spPr>
          <a:xfrm>
            <a:off x="2284775" y="5184495"/>
            <a:ext cx="5398173" cy="4112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0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AE79-49FA-4A7B-BD49-768AF6C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View-</a:t>
            </a:r>
            <a:r>
              <a:rPr lang="zh-TW" altLang="en-US"/>
              <a:t>新建</a:t>
            </a:r>
            <a:r>
              <a:rPr lang="en-US" altLang="zh-TW"/>
              <a:t>View</a:t>
            </a:r>
            <a:r>
              <a:rPr lang="zh-TW" altLang="en-US"/>
              <a:t> </a:t>
            </a:r>
            <a:r>
              <a:rPr lang="en-US" altLang="zh-TW"/>
              <a:t>(4/6)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B78E-7575-4A3F-BBC3-0CE4C59F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00000"/>
            <a:ext cx="11832001" cy="594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加上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with [cascaded | local] check option (1/2)</a:t>
            </a:r>
          </a:p>
          <a:p>
            <a:pPr lvl="1">
              <a:lnSpc>
                <a:spcPct val="150000"/>
              </a:lnSpc>
            </a:pPr>
            <a:r>
              <a:rPr lang="zh-TW" altLang="en-US" sz="2800"/>
              <a:t>執行</a:t>
            </a:r>
            <a:r>
              <a:rPr lang="en-GB" altLang="zh-TW" sz="2800"/>
              <a:t>DML</a:t>
            </a:r>
            <a:r>
              <a:rPr lang="zh-TW" altLang="en-US" sz="2800"/>
              <a:t>時，會先檢查是否符合描述</a:t>
            </a:r>
            <a:r>
              <a:rPr lang="en-US" altLang="zh-TW" sz="2800"/>
              <a:t>View</a:t>
            </a:r>
            <a:r>
              <a:rPr lang="zh-TW" altLang="en-US" sz="2800"/>
              <a:t>的</a:t>
            </a:r>
            <a:r>
              <a:rPr lang="en-US" altLang="zh-TW" sz="2800">
                <a:solidFill>
                  <a:srgbClr val="C00000"/>
                </a:solidFill>
              </a:rPr>
              <a:t>where</a:t>
            </a:r>
            <a:r>
              <a:rPr lang="zh-TW" altLang="en-US" sz="2800">
                <a:solidFill>
                  <a:srgbClr val="C00000"/>
                </a:solidFill>
              </a:rPr>
              <a:t>子句</a:t>
            </a:r>
            <a:endParaRPr lang="en-US" altLang="zh-TW" sz="28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2800"/>
              <a:t>由於基底資料表也可能是</a:t>
            </a:r>
            <a:r>
              <a:rPr lang="en-US" altLang="zh-TW" sz="2800"/>
              <a:t>View</a:t>
            </a:r>
            <a:r>
              <a:rPr lang="zh-TW" altLang="en-US" sz="2800"/>
              <a:t>，所以可另外加上</a:t>
            </a:r>
            <a:r>
              <a:rPr lang="en-US" altLang="zh-TW" sz="2800"/>
              <a:t>..</a:t>
            </a:r>
          </a:p>
          <a:p>
            <a:pPr lvl="2"/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cascaded</a:t>
            </a:r>
            <a:r>
              <a:rPr lang="en-US" altLang="zh-TW" sz="2400"/>
              <a:t>: (</a:t>
            </a:r>
            <a:r>
              <a:rPr lang="zh-TW" altLang="en-US" sz="2400"/>
              <a:t>預設</a:t>
            </a:r>
            <a:r>
              <a:rPr lang="en-US" altLang="zh-TW" sz="2400"/>
              <a:t>)</a:t>
            </a:r>
            <a:r>
              <a:rPr lang="zh-TW" altLang="en-US" sz="2400"/>
              <a:t> 檢查全部</a:t>
            </a:r>
            <a:endParaRPr lang="en-US" altLang="zh-TW" sz="2400"/>
          </a:p>
          <a:p>
            <a:pPr lvl="2"/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local</a:t>
            </a:r>
            <a:r>
              <a:rPr lang="en-US" altLang="zh-TW" sz="2400"/>
              <a:t>:</a:t>
            </a:r>
            <a:r>
              <a:rPr lang="zh-TW" altLang="en-US" sz="2400"/>
              <a:t> 只檢查當前</a:t>
            </a:r>
            <a:r>
              <a:rPr lang="en-US" altLang="zh-TW" sz="2400"/>
              <a:t>View</a:t>
            </a:r>
          </a:p>
          <a:p>
            <a:pPr lvl="1">
              <a:lnSpc>
                <a:spcPct val="150000"/>
              </a:lnSpc>
            </a:pPr>
            <a:r>
              <a:rPr lang="zh-TW" altLang="en-US" sz="2800"/>
              <a:t>用在各</a:t>
            </a:r>
            <a:r>
              <a:rPr lang="en-US" altLang="zh-TW" sz="2800"/>
              <a:t>DML</a:t>
            </a:r>
            <a:r>
              <a:rPr lang="zh-TW" altLang="en-US" sz="2800"/>
              <a:t>敘述的狀況</a:t>
            </a:r>
            <a:r>
              <a:rPr lang="en-US" altLang="zh-TW" sz="2800"/>
              <a:t>..</a:t>
            </a:r>
          </a:p>
          <a:p>
            <a:pPr lvl="2"/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delete</a:t>
            </a:r>
            <a:r>
              <a:rPr lang="en-US" altLang="zh-TW" sz="2400"/>
              <a:t>:</a:t>
            </a:r>
            <a:r>
              <a:rPr lang="zh-TW" altLang="en-US" sz="2400"/>
              <a:t> 無差別</a:t>
            </a:r>
            <a:endParaRPr lang="en-US" altLang="zh-TW" sz="2400"/>
          </a:p>
          <a:p>
            <a:pPr lvl="2"/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insert</a:t>
            </a:r>
            <a:r>
              <a:rPr lang="en-US" altLang="zh-TW" sz="2400"/>
              <a:t>/</a:t>
            </a: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update</a:t>
            </a:r>
            <a:r>
              <a:rPr lang="en-US" altLang="zh-TW" sz="2400"/>
              <a:t>:</a:t>
            </a:r>
            <a:r>
              <a:rPr lang="zh-TW" altLang="en-US" sz="2400"/>
              <a:t> 須保證執行完後，</a:t>
            </a:r>
            <a:r>
              <a:rPr lang="zh-TW" altLang="en-US" sz="2400">
                <a:solidFill>
                  <a:srgbClr val="C00000"/>
                </a:solidFill>
              </a:rPr>
              <a:t>異動的資料還會出現在查詢結果</a:t>
            </a:r>
            <a:r>
              <a:rPr lang="zh-TW" altLang="en-US" sz="2400"/>
              <a:t>，否則會出現錯誤訊息 </a:t>
            </a:r>
            <a:r>
              <a:rPr lang="en-US" altLang="zh-TW" sz="2400">
                <a:solidFill>
                  <a:srgbClr val="C00000"/>
                </a:solidFill>
              </a:rPr>
              <a:t>CHECK OPTION failed '</a:t>
            </a:r>
            <a:r>
              <a:rPr lang="zh-TW" altLang="en-US" sz="2400">
                <a:solidFill>
                  <a:srgbClr val="C00000"/>
                </a:solidFill>
              </a:rPr>
              <a:t>資料庫名</a:t>
            </a:r>
            <a:r>
              <a:rPr lang="en-US" altLang="zh-TW" sz="2400">
                <a:solidFill>
                  <a:srgbClr val="C00000"/>
                </a:solidFill>
              </a:rPr>
              <a:t>.View</a:t>
            </a:r>
            <a:r>
              <a:rPr lang="zh-TW" altLang="en-US" sz="2400">
                <a:solidFill>
                  <a:srgbClr val="C00000"/>
                </a:solidFill>
              </a:rPr>
              <a:t>名</a:t>
            </a:r>
            <a:r>
              <a:rPr lang="en-US" altLang="zh-TW" sz="2400">
                <a:solidFill>
                  <a:srgbClr val="C00000"/>
                </a:solidFill>
              </a:rPr>
              <a:t>'</a:t>
            </a:r>
          </a:p>
          <a:p>
            <a:pPr lvl="1">
              <a:lnSpc>
                <a:spcPct val="150000"/>
              </a:lnSpc>
            </a:pPr>
            <a:r>
              <a:rPr lang="zh-TW" altLang="en-US" sz="2800"/>
              <a:t>若描述</a:t>
            </a:r>
            <a:r>
              <a:rPr lang="en-US" altLang="zh-TW" sz="2800"/>
              <a:t>View</a:t>
            </a:r>
            <a:r>
              <a:rPr lang="zh-TW" altLang="en-US" sz="2800"/>
              <a:t>的</a:t>
            </a:r>
            <a:r>
              <a:rPr lang="en-US" altLang="zh-TW" sz="2800"/>
              <a:t>select</a:t>
            </a:r>
            <a:r>
              <a:rPr lang="zh-TW" altLang="en-US" sz="2800"/>
              <a:t>敘述</a:t>
            </a:r>
            <a:r>
              <a:rPr lang="zh-TW" altLang="en-US" sz="2800">
                <a:solidFill>
                  <a:srgbClr val="C00000"/>
                </a:solidFill>
              </a:rPr>
              <a:t>無</a:t>
            </a:r>
            <a:r>
              <a:rPr lang="en-US" altLang="zh-TW" sz="2800">
                <a:solidFill>
                  <a:srgbClr val="C00000"/>
                </a:solidFill>
              </a:rPr>
              <a:t>where</a:t>
            </a:r>
            <a:r>
              <a:rPr lang="zh-TW" altLang="en-US" sz="2800">
                <a:solidFill>
                  <a:srgbClr val="C00000"/>
                </a:solidFill>
              </a:rPr>
              <a:t>子句</a:t>
            </a:r>
            <a:r>
              <a:rPr lang="zh-TW" altLang="en-US" sz="2800"/>
              <a:t>，加上</a:t>
            </a:r>
            <a:r>
              <a:rPr lang="en-US" altLang="zh-TW" sz="2800"/>
              <a:t>with check option</a:t>
            </a:r>
            <a:r>
              <a:rPr lang="zh-TW" altLang="en-US" sz="2800">
                <a:solidFill>
                  <a:srgbClr val="C00000"/>
                </a:solidFill>
              </a:rPr>
              <a:t>無作用</a:t>
            </a:r>
            <a:endParaRPr lang="en-US" altLang="zh-TW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6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Noto Sans CJK TC Light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講義.potx" id="{3BB6567E-1496-4681-8D7F-B0E7419A0692}" vid="{DAB556BB-CCF7-422D-A0FB-0239DD29C5A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講義</Template>
  <TotalTime>3762</TotalTime>
  <Words>2844</Words>
  <Application>Microsoft Macintosh PowerPoint</Application>
  <PresentationFormat>寬螢幕</PresentationFormat>
  <Paragraphs>320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新細明體</vt:lpstr>
      <vt:lpstr>Noto Sans CJK TC Light</vt:lpstr>
      <vt:lpstr>Noto Sans CJK TC Medium</vt:lpstr>
      <vt:lpstr>Noto Sans CJK TC Thin</vt:lpstr>
      <vt:lpstr>Arial</vt:lpstr>
      <vt:lpstr>Calibri</vt:lpstr>
      <vt:lpstr>Consolas</vt:lpstr>
      <vt:lpstr>Office 佈景主題</vt:lpstr>
      <vt:lpstr>MySQL-進階物件</vt:lpstr>
      <vt:lpstr>大綱</vt:lpstr>
      <vt:lpstr>View-介紹 (1/3)</vt:lpstr>
      <vt:lpstr>View-介紹 (2/3)</vt:lpstr>
      <vt:lpstr>View-介紹 (3/3)</vt:lpstr>
      <vt:lpstr>View-新建View (1/6)</vt:lpstr>
      <vt:lpstr>View-新建View (2/6)</vt:lpstr>
      <vt:lpstr>View-新建View (3/6)</vt:lpstr>
      <vt:lpstr>View-新建View (4/6)</vt:lpstr>
      <vt:lpstr>View-新建View (5/6)</vt:lpstr>
      <vt:lpstr>View-新建View (6/6)</vt:lpstr>
      <vt:lpstr>View-移除View</vt:lpstr>
      <vt:lpstr>View-修改View (1/2)</vt:lpstr>
      <vt:lpstr>View-修改View (2/2)</vt:lpstr>
      <vt:lpstr>View-可異動資料的View (1/3)</vt:lpstr>
      <vt:lpstr>View-可異動資料的View (2/3)</vt:lpstr>
      <vt:lpstr>View-可異動資料的View (3/3)</vt:lpstr>
      <vt:lpstr>View-Exercise11</vt:lpstr>
      <vt:lpstr>Index-介紹 (1/3)</vt:lpstr>
      <vt:lpstr>Index-介紹 (2/3)</vt:lpstr>
      <vt:lpstr>Index-介紹 (3/3)</vt:lpstr>
      <vt:lpstr>Index-新建Index (1/6)</vt:lpstr>
      <vt:lpstr>Index-新建Index (2/6)</vt:lpstr>
      <vt:lpstr>Index-新建Index (3/6)</vt:lpstr>
      <vt:lpstr>Index-新建Index (4/6)</vt:lpstr>
      <vt:lpstr>Index-新建Index (5/6)</vt:lpstr>
      <vt:lpstr>Index-新建Index (6/6)</vt:lpstr>
      <vt:lpstr>Index-移除Index (1/2)</vt:lpstr>
      <vt:lpstr>Index-移除Index (2/2)</vt:lpstr>
      <vt:lpstr>Index-適用時機</vt:lpstr>
      <vt:lpstr>Index-Exercise12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MySQL-進階物件</dc:title>
  <dc:creator>William Lee</dc:creator>
  <cp:lastModifiedBy>William Lee</cp:lastModifiedBy>
  <cp:revision>562</cp:revision>
  <dcterms:created xsi:type="dcterms:W3CDTF">2020-08-06T13:05:00Z</dcterms:created>
  <dcterms:modified xsi:type="dcterms:W3CDTF">2021-11-20T06:25:42Z</dcterms:modified>
</cp:coreProperties>
</file>