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345" r:id="rId3"/>
    <p:sldId id="258" r:id="rId4"/>
    <p:sldId id="296" r:id="rId5"/>
    <p:sldId id="304" r:id="rId6"/>
    <p:sldId id="299" r:id="rId7"/>
    <p:sldId id="300" r:id="rId8"/>
    <p:sldId id="301" r:id="rId9"/>
    <p:sldId id="302" r:id="rId10"/>
    <p:sldId id="303" r:id="rId11"/>
    <p:sldId id="305" r:id="rId12"/>
    <p:sldId id="306" r:id="rId13"/>
    <p:sldId id="307" r:id="rId14"/>
    <p:sldId id="308" r:id="rId15"/>
    <p:sldId id="343" r:id="rId16"/>
    <p:sldId id="344" r:id="rId17"/>
    <p:sldId id="309" r:id="rId18"/>
    <p:sldId id="310" r:id="rId19"/>
    <p:sldId id="317" r:id="rId20"/>
    <p:sldId id="311" r:id="rId21"/>
    <p:sldId id="316" r:id="rId22"/>
    <p:sldId id="312" r:id="rId23"/>
    <p:sldId id="318" r:id="rId24"/>
    <p:sldId id="313" r:id="rId25"/>
    <p:sldId id="319" r:id="rId26"/>
    <p:sldId id="314" r:id="rId27"/>
    <p:sldId id="320" r:id="rId28"/>
    <p:sldId id="315" r:id="rId29"/>
    <p:sldId id="321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D69D3-1EA8-49E7-8A9F-995A0328AF9A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3EE95-0FDD-487B-948A-0D4648FFB0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0092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E8DECFC-0CB9-4545-B181-3BFEC646D1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3AB3B-EAF9-4989-91F0-29B00FC6D09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9658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7A154E8-C18B-4B56-A77D-A5B206596D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3AB3B-EAF9-4989-91F0-29B00FC6D09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012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7A154E8-C18B-4B56-A77D-A5B206596D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3AB3B-EAF9-4989-91F0-29B00FC6D09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333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7A154E8-C18B-4B56-A77D-A5B206596D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3AB3B-EAF9-4989-91F0-29B00FC6D09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941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7A154E8-C18B-4B56-A77D-A5B206596D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3AB3B-EAF9-4989-91F0-29B00FC6D09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44589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7A154E8-C18B-4B56-A77D-A5B206596D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3AB3B-EAF9-4989-91F0-29B00FC6D09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0806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7A154E8-C18B-4B56-A77D-A5B206596D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3AB3B-EAF9-4989-91F0-29B00FC6D09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903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7A154E8-C18B-4B56-A77D-A5B206596D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3AB3B-EAF9-4989-91F0-29B00FC6D09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6871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55E5091-9090-43E2-A573-0BDE78C7D4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3AB3B-EAF9-4989-91F0-29B00FC6D096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9499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7A154E8-C18B-4B56-A77D-A5B206596D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3AB3B-EAF9-4989-91F0-29B00FC6D096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4428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7A154E8-C18B-4B56-A77D-A5B206596D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3AB3B-EAF9-4989-91F0-29B00FC6D096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2500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45ED0A-D148-438E-B3E5-69541DA570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3AB3B-EAF9-4989-91F0-29B00FC6D09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3725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7A154E8-C18B-4B56-A77D-A5B206596D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3AB3B-EAF9-4989-91F0-29B00FC6D096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3262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7A154E8-C18B-4B56-A77D-A5B206596D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3AB3B-EAF9-4989-91F0-29B00FC6D096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1174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7A154E8-C18B-4B56-A77D-A5B206596D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3AB3B-EAF9-4989-91F0-29B00FC6D096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82809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7A154E8-C18B-4B56-A77D-A5B206596D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3AB3B-EAF9-4989-91F0-29B00FC6D096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7911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7A154E8-C18B-4B56-A77D-A5B206596D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3AB3B-EAF9-4989-91F0-29B00FC6D096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990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7A154E8-C18B-4B56-A77D-A5B206596D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3AB3B-EAF9-4989-91F0-29B00FC6D096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4819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7A154E8-C18B-4B56-A77D-A5B206596D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3AB3B-EAF9-4989-91F0-29B00FC6D096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62602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7A154E8-C18B-4B56-A77D-A5B206596D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3AB3B-EAF9-4989-91F0-29B00FC6D096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6257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7A154E8-C18B-4B56-A77D-A5B206596D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3AB3B-EAF9-4989-91F0-29B00FC6D096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1784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7A154E8-C18B-4B56-A77D-A5B206596D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3AB3B-EAF9-4989-91F0-29B00FC6D096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664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F2FDDB8-F228-4A5E-BFB9-5E1DDCBE39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3AB3B-EAF9-4989-91F0-29B00FC6D09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4063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55E5091-9090-43E2-A573-0BDE78C7D4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3AB3B-EAF9-4989-91F0-29B00FC6D09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3410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7A154E8-C18B-4B56-A77D-A5B206596D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3AB3B-EAF9-4989-91F0-29B00FC6D09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783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7A154E8-C18B-4B56-A77D-A5B206596D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3AB3B-EAF9-4989-91F0-29B00FC6D09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58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7A154E8-C18B-4B56-A77D-A5B206596D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3AB3B-EAF9-4989-91F0-29B00FC6D09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059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7A154E8-C18B-4B56-A77D-A5B206596D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3AB3B-EAF9-4989-91F0-29B00FC6D09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8895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7A154E8-C18B-4B56-A77D-A5B206596D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3AB3B-EAF9-4989-91F0-29B00FC6D09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913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FE2FA4-1067-44BD-83B2-0FA24713F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812A3FA-5CCC-4715-88A1-D0A05D1AD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001131-1FD5-42AB-BDA8-E760FA874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EC74-E1CC-4496-A683-CEBF04E6C8CA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381157-2C54-4728-81D9-2FFCC11EB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9A2495-06E1-41A6-AFC4-3DED49E3A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B737-10EC-45A1-93A1-B9204ECD16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97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B690F8-04FC-4AF8-ADA0-DA1597249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E6FA774-3800-456F-9656-3032D78E2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87FE70-B392-4472-B349-1C0E2B772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EC74-E1CC-4496-A683-CEBF04E6C8CA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B9D83E-850E-4AD8-B9FA-90847FCC5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DD9A43-5AE4-442A-B740-43E123277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B737-10EC-45A1-93A1-B9204ECD16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985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86622CA-E472-4ECD-9772-FE444BCD6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D6A77F6-B5E1-44C8-BB9A-EBF939AA8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E887C4-3CBD-491B-A0E1-8686C7529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EC74-E1CC-4496-A683-CEBF04E6C8CA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C27055-F3B2-4FF7-9D82-DD03EFF14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062EE5-66B9-4EDE-A2BE-A915951FB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B737-10EC-45A1-93A1-B9204ECD16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962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36190DD7-8B09-4186-89E0-EC1B1A46A7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A42BE3E-AD06-418E-915D-7D7EBB69AD7B}"/>
              </a:ext>
            </a:extLst>
          </p:cNvPr>
          <p:cNvSpPr/>
          <p:nvPr userDrawn="1"/>
        </p:nvSpPr>
        <p:spPr>
          <a:xfrm>
            <a:off x="4511800" y="3835590"/>
            <a:ext cx="116417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noFill/>
              </a:ln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10E062C-20BD-4C94-9BD1-3D3BDA17E3D9}"/>
              </a:ext>
            </a:extLst>
          </p:cNvPr>
          <p:cNvSpPr/>
          <p:nvPr userDrawn="1"/>
        </p:nvSpPr>
        <p:spPr>
          <a:xfrm>
            <a:off x="4511799" y="4440957"/>
            <a:ext cx="116417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noFill/>
              </a:ln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828B3FEC-C555-4F21-B5CB-457AC1F1A94C}"/>
              </a:ext>
            </a:extLst>
          </p:cNvPr>
          <p:cNvCxnSpPr>
            <a:cxnSpLocks/>
          </p:cNvCxnSpPr>
          <p:nvPr userDrawn="1"/>
        </p:nvCxnSpPr>
        <p:spPr>
          <a:xfrm>
            <a:off x="4512187" y="4217296"/>
            <a:ext cx="3198042" cy="0"/>
          </a:xfrm>
          <a:prstGeom prst="line">
            <a:avLst/>
          </a:prstGeom>
          <a:ln w="12700">
            <a:solidFill>
              <a:srgbClr val="92C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AF420239-2018-4EDD-BCCB-9F3B14FB1858}"/>
              </a:ext>
            </a:extLst>
          </p:cNvPr>
          <p:cNvSpPr txBox="1"/>
          <p:nvPr userDrawn="1"/>
        </p:nvSpPr>
        <p:spPr>
          <a:xfrm>
            <a:off x="4797189" y="377121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授課講師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8227AC9-412C-4799-B674-C761F1F64C5D}"/>
              </a:ext>
            </a:extLst>
          </p:cNvPr>
          <p:cNvSpPr txBox="1"/>
          <p:nvPr userDrawn="1"/>
        </p:nvSpPr>
        <p:spPr>
          <a:xfrm>
            <a:off x="4797189" y="439244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教材編寫</a:t>
            </a: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CA5025ED-7E7D-4FD1-ADBF-ED50E08CE9E6}"/>
              </a:ext>
            </a:extLst>
          </p:cNvPr>
          <p:cNvCxnSpPr>
            <a:cxnSpLocks/>
          </p:cNvCxnSpPr>
          <p:nvPr userDrawn="1"/>
        </p:nvCxnSpPr>
        <p:spPr>
          <a:xfrm>
            <a:off x="4512187" y="4810128"/>
            <a:ext cx="3198042" cy="0"/>
          </a:xfrm>
          <a:prstGeom prst="line">
            <a:avLst/>
          </a:prstGeom>
          <a:ln w="12700">
            <a:solidFill>
              <a:srgbClr val="92C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版面配置區 8">
            <a:extLst>
              <a:ext uri="{FF2B5EF4-FFF2-40B4-BE49-F238E27FC236}">
                <a16:creationId xmlns:a16="http://schemas.microsoft.com/office/drawing/2014/main" id="{737C0D2C-DA67-494D-B7CF-327AD3AB2D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89361" y="1944712"/>
            <a:ext cx="7800975" cy="14340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封面主題名稱</a:t>
            </a:r>
          </a:p>
        </p:txBody>
      </p:sp>
      <p:sp>
        <p:nvSpPr>
          <p:cNvPr id="12" name="文字版面配置區 11">
            <a:extLst>
              <a:ext uri="{FF2B5EF4-FFF2-40B4-BE49-F238E27FC236}">
                <a16:creationId xmlns:a16="http://schemas.microsoft.com/office/drawing/2014/main" id="{F208627F-1F0D-4547-9376-8514A79AC4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08106" y="3677052"/>
            <a:ext cx="2548196" cy="5111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姓名</a:t>
            </a:r>
          </a:p>
        </p:txBody>
      </p:sp>
      <p:sp>
        <p:nvSpPr>
          <p:cNvPr id="13" name="文字版面配置區 11">
            <a:extLst>
              <a:ext uri="{FF2B5EF4-FFF2-40B4-BE49-F238E27FC236}">
                <a16:creationId xmlns:a16="http://schemas.microsoft.com/office/drawing/2014/main" id="{FE31B4B8-8F2A-493E-86CC-505416DDA9C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18107" y="4274564"/>
            <a:ext cx="2548196" cy="5111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姓名</a:t>
            </a:r>
          </a:p>
        </p:txBody>
      </p:sp>
    </p:spTree>
    <p:extLst>
      <p:ext uri="{BB962C8B-B14F-4D97-AF65-F5344CB8AC3E}">
        <p14:creationId xmlns:p14="http://schemas.microsoft.com/office/powerpoint/2010/main" val="911802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課程大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畫畫 的圖片&#10;&#10;自動產生的描述">
            <a:extLst>
              <a:ext uri="{FF2B5EF4-FFF2-40B4-BE49-F238E27FC236}">
                <a16:creationId xmlns:a16="http://schemas.microsoft.com/office/drawing/2014/main" id="{DE3AD23E-DA73-469B-92DF-134F234B7D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字版面配置區 3">
            <a:extLst>
              <a:ext uri="{FF2B5EF4-FFF2-40B4-BE49-F238E27FC236}">
                <a16:creationId xmlns:a16="http://schemas.microsoft.com/office/drawing/2014/main" id="{FDE28941-CADE-44BE-9383-702DE62B8F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76708" y="795226"/>
            <a:ext cx="5349875" cy="5086350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u"/>
              <a:defRPr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模組</a:t>
            </a:r>
            <a:r>
              <a:rPr lang="en-US" altLang="zh-TW" dirty="0"/>
              <a:t>1</a:t>
            </a:r>
            <a:r>
              <a:rPr lang="zh-TW" altLang="en-US" dirty="0"/>
              <a:t>  </a:t>
            </a:r>
            <a:r>
              <a:rPr lang="en-US" altLang="zh-TW" dirty="0"/>
              <a:t>XXXXXXXX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FA3FC376-774B-416B-BCF9-FE854EBCE6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2927" y="2927635"/>
            <a:ext cx="2700337" cy="11250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/>
              <a:t>課程大綱</a:t>
            </a:r>
          </a:p>
        </p:txBody>
      </p:sp>
      <p:sp>
        <p:nvSpPr>
          <p:cNvPr id="7" name="文字版面配置區 8">
            <a:extLst>
              <a:ext uri="{FF2B5EF4-FFF2-40B4-BE49-F238E27FC236}">
                <a16:creationId xmlns:a16="http://schemas.microsoft.com/office/drawing/2014/main" id="{5183BD8B-4626-4E30-9E45-C7005207E73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79601" y="6534215"/>
            <a:ext cx="1473199" cy="32378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en-US" altLang="zh-TW" dirty="0"/>
              <a:t>XXX</a:t>
            </a:r>
            <a:r>
              <a:rPr lang="zh-TW" altLang="en-US" dirty="0"/>
              <a:t>編著</a:t>
            </a:r>
          </a:p>
        </p:txBody>
      </p:sp>
    </p:spTree>
    <p:extLst>
      <p:ext uri="{BB962C8B-B14F-4D97-AF65-F5344CB8AC3E}">
        <p14:creationId xmlns:p14="http://schemas.microsoft.com/office/powerpoint/2010/main" val="2941802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授課講師介紹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圖片 41">
            <a:extLst>
              <a:ext uri="{FF2B5EF4-FFF2-40B4-BE49-F238E27FC236}">
                <a16:creationId xmlns:a16="http://schemas.microsoft.com/office/drawing/2014/main" id="{C3503668-B914-4A82-9BAE-DA51A7A097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: 圓角化對角角落 4">
            <a:extLst>
              <a:ext uri="{FF2B5EF4-FFF2-40B4-BE49-F238E27FC236}">
                <a16:creationId xmlns:a16="http://schemas.microsoft.com/office/drawing/2014/main" id="{06A413DB-490E-4716-A071-E51ED09E2458}"/>
              </a:ext>
            </a:extLst>
          </p:cNvPr>
          <p:cNvSpPr/>
          <p:nvPr userDrawn="1"/>
        </p:nvSpPr>
        <p:spPr>
          <a:xfrm>
            <a:off x="4326531" y="339437"/>
            <a:ext cx="3701522" cy="689418"/>
          </a:xfrm>
          <a:prstGeom prst="round2DiagRect">
            <a:avLst>
              <a:gd name="adj1" fmla="val 0"/>
              <a:gd name="adj2" fmla="val 27119"/>
            </a:avLst>
          </a:prstGeom>
          <a:gradFill flip="none" rotWithShape="1">
            <a:gsLst>
              <a:gs pos="0">
                <a:srgbClr val="A8C459"/>
              </a:gs>
              <a:gs pos="100000">
                <a:srgbClr val="85C46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C52A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FE4259C-C876-4096-9C22-F449BB5FE5FA}"/>
              </a:ext>
            </a:extLst>
          </p:cNvPr>
          <p:cNvSpPr txBox="1"/>
          <p:nvPr userDrawn="1"/>
        </p:nvSpPr>
        <p:spPr>
          <a:xfrm>
            <a:off x="4554445" y="375592"/>
            <a:ext cx="3096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授課講師介紹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9B1F339-4CF0-4CC8-9778-FDE9FB50520E}"/>
              </a:ext>
            </a:extLst>
          </p:cNvPr>
          <p:cNvSpPr txBox="1"/>
          <p:nvPr userDrawn="1"/>
        </p:nvSpPr>
        <p:spPr>
          <a:xfrm>
            <a:off x="2896204" y="1417012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授課講師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AE56C6B-6D73-4BFA-B544-0FAEF0EACAFC}"/>
              </a:ext>
            </a:extLst>
          </p:cNvPr>
          <p:cNvSpPr/>
          <p:nvPr userDrawn="1"/>
        </p:nvSpPr>
        <p:spPr>
          <a:xfrm>
            <a:off x="773411" y="2898375"/>
            <a:ext cx="116417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noFill/>
              </a:ln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F4B0D57-2BE5-4B0F-93CD-120D92FD2701}"/>
              </a:ext>
            </a:extLst>
          </p:cNvPr>
          <p:cNvSpPr txBox="1"/>
          <p:nvPr userDrawn="1"/>
        </p:nvSpPr>
        <p:spPr>
          <a:xfrm>
            <a:off x="953139" y="284119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簡歷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D671C96-62E9-4892-995F-EC965914D30B}"/>
              </a:ext>
            </a:extLst>
          </p:cNvPr>
          <p:cNvSpPr/>
          <p:nvPr userDrawn="1"/>
        </p:nvSpPr>
        <p:spPr>
          <a:xfrm>
            <a:off x="773411" y="2898375"/>
            <a:ext cx="116417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noFill/>
              </a:ln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D9C11F37-3096-40A6-B98A-A1AA3BBBB118}"/>
              </a:ext>
            </a:extLst>
          </p:cNvPr>
          <p:cNvCxnSpPr>
            <a:cxnSpLocks/>
          </p:cNvCxnSpPr>
          <p:nvPr userDrawn="1"/>
        </p:nvCxnSpPr>
        <p:spPr>
          <a:xfrm flipV="1">
            <a:off x="1681119" y="3034886"/>
            <a:ext cx="3669813" cy="10950"/>
          </a:xfrm>
          <a:prstGeom prst="line">
            <a:avLst/>
          </a:prstGeom>
          <a:ln w="12700">
            <a:solidFill>
              <a:srgbClr val="92C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876E6660-A1EC-4148-80B3-8C8E52FC6456}"/>
              </a:ext>
            </a:extLst>
          </p:cNvPr>
          <p:cNvSpPr/>
          <p:nvPr userDrawn="1"/>
        </p:nvSpPr>
        <p:spPr>
          <a:xfrm>
            <a:off x="6667618" y="1365880"/>
            <a:ext cx="116417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noFill/>
              </a:ln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60AD95E1-EAB4-4E05-8BD4-1359ED1C36FC}"/>
              </a:ext>
            </a:extLst>
          </p:cNvPr>
          <p:cNvCxnSpPr>
            <a:cxnSpLocks/>
          </p:cNvCxnSpPr>
          <p:nvPr userDrawn="1"/>
        </p:nvCxnSpPr>
        <p:spPr>
          <a:xfrm>
            <a:off x="7575326" y="1513341"/>
            <a:ext cx="3811210" cy="0"/>
          </a:xfrm>
          <a:prstGeom prst="line">
            <a:avLst/>
          </a:prstGeom>
          <a:ln w="12700">
            <a:solidFill>
              <a:srgbClr val="92C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D222DC6-6468-4A79-9D11-9EE82CF9A4AF}"/>
              </a:ext>
            </a:extLst>
          </p:cNvPr>
          <p:cNvSpPr txBox="1"/>
          <p:nvPr userDrawn="1"/>
        </p:nvSpPr>
        <p:spPr>
          <a:xfrm>
            <a:off x="6819126" y="130870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專長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13EA975-2D9A-40EC-A603-F3D6A7811F63}"/>
              </a:ext>
            </a:extLst>
          </p:cNvPr>
          <p:cNvSpPr/>
          <p:nvPr userDrawn="1"/>
        </p:nvSpPr>
        <p:spPr>
          <a:xfrm>
            <a:off x="6667618" y="4828660"/>
            <a:ext cx="116417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noFill/>
              </a:ln>
            </a:endParaRP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A6EE4C8-AFB8-4DFD-88B5-FFF34CD32DA0}"/>
              </a:ext>
            </a:extLst>
          </p:cNvPr>
          <p:cNvCxnSpPr>
            <a:cxnSpLocks/>
          </p:cNvCxnSpPr>
          <p:nvPr userDrawn="1"/>
        </p:nvCxnSpPr>
        <p:spPr>
          <a:xfrm>
            <a:off x="8029714" y="4971535"/>
            <a:ext cx="3356822" cy="0"/>
          </a:xfrm>
          <a:prstGeom prst="line">
            <a:avLst/>
          </a:prstGeom>
          <a:ln w="12700">
            <a:solidFill>
              <a:srgbClr val="92C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BA080B6-5AB1-4DC9-A25D-8866F025A0CD}"/>
              </a:ext>
            </a:extLst>
          </p:cNvPr>
          <p:cNvSpPr txBox="1"/>
          <p:nvPr userDrawn="1"/>
        </p:nvSpPr>
        <p:spPr>
          <a:xfrm>
            <a:off x="6819126" y="477148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聯絡方式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F757379-EAE3-4901-9945-C7E243D34667}"/>
              </a:ext>
            </a:extLst>
          </p:cNvPr>
          <p:cNvSpPr/>
          <p:nvPr userDrawn="1"/>
        </p:nvSpPr>
        <p:spPr>
          <a:xfrm>
            <a:off x="6673467" y="3109005"/>
            <a:ext cx="116417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noFill/>
              </a:ln>
            </a:endParaRP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BC97BC0-7C87-4D9C-8F08-DEE3CBD1848E}"/>
              </a:ext>
            </a:extLst>
          </p:cNvPr>
          <p:cNvCxnSpPr>
            <a:cxnSpLocks/>
          </p:cNvCxnSpPr>
          <p:nvPr userDrawn="1"/>
        </p:nvCxnSpPr>
        <p:spPr>
          <a:xfrm>
            <a:off x="8035563" y="3251880"/>
            <a:ext cx="3350973" cy="0"/>
          </a:xfrm>
          <a:prstGeom prst="line">
            <a:avLst/>
          </a:prstGeom>
          <a:ln w="12700">
            <a:solidFill>
              <a:srgbClr val="92C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D1BFE99-F13F-4C83-8948-7255FCC0CAC2}"/>
              </a:ext>
            </a:extLst>
          </p:cNvPr>
          <p:cNvSpPr txBox="1"/>
          <p:nvPr userDrawn="1"/>
        </p:nvSpPr>
        <p:spPr>
          <a:xfrm>
            <a:off x="6824975" y="30518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老師的話</a:t>
            </a: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B8A2E704-D551-479F-85AC-FAFEA3B157D1}"/>
              </a:ext>
            </a:extLst>
          </p:cNvPr>
          <p:cNvSpPr/>
          <p:nvPr userDrawn="1"/>
        </p:nvSpPr>
        <p:spPr>
          <a:xfrm>
            <a:off x="998494" y="1210702"/>
            <a:ext cx="1478006" cy="1478006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noFill/>
              </a:ln>
            </a:endParaRPr>
          </a:p>
        </p:txBody>
      </p:sp>
      <p:sp>
        <p:nvSpPr>
          <p:cNvPr id="22" name="文字版面配置區 8">
            <a:extLst>
              <a:ext uri="{FF2B5EF4-FFF2-40B4-BE49-F238E27FC236}">
                <a16:creationId xmlns:a16="http://schemas.microsoft.com/office/drawing/2014/main" id="{3B36A6CB-F300-4E6D-8E41-2CA9FFE305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534215"/>
            <a:ext cx="2990850" cy="32378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教材名稱</a:t>
            </a: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5F88E36A-CDD7-4F89-A053-C81C5AFF0B1D}"/>
              </a:ext>
            </a:extLst>
          </p:cNvPr>
          <p:cNvCxnSpPr>
            <a:cxnSpLocks/>
          </p:cNvCxnSpPr>
          <p:nvPr userDrawn="1"/>
        </p:nvCxnSpPr>
        <p:spPr>
          <a:xfrm>
            <a:off x="6079167" y="1388456"/>
            <a:ext cx="0" cy="490861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版面配置區 4">
            <a:extLst>
              <a:ext uri="{FF2B5EF4-FFF2-40B4-BE49-F238E27FC236}">
                <a16:creationId xmlns:a16="http://schemas.microsoft.com/office/drawing/2014/main" id="{29A98950-CF1B-45E7-9E4B-C83489116F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12073" y="3339043"/>
            <a:ext cx="4338859" cy="295802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按一下以編輯</a:t>
            </a:r>
          </a:p>
        </p:txBody>
      </p:sp>
      <p:sp>
        <p:nvSpPr>
          <p:cNvPr id="25" name="文字版面配置區 4">
            <a:extLst>
              <a:ext uri="{FF2B5EF4-FFF2-40B4-BE49-F238E27FC236}">
                <a16:creationId xmlns:a16="http://schemas.microsoft.com/office/drawing/2014/main" id="{D0BD7486-AEB9-41C5-B85E-12B2EAD2F0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25110" y="1801343"/>
            <a:ext cx="4461426" cy="10751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按一下以編輯</a:t>
            </a:r>
          </a:p>
        </p:txBody>
      </p:sp>
      <p:sp>
        <p:nvSpPr>
          <p:cNvPr id="26" name="文字版面配置區 4">
            <a:extLst>
              <a:ext uri="{FF2B5EF4-FFF2-40B4-BE49-F238E27FC236}">
                <a16:creationId xmlns:a16="http://schemas.microsoft.com/office/drawing/2014/main" id="{3021AFFC-066A-45D8-BA24-DE18A50E75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26194" y="5266845"/>
            <a:ext cx="4461426" cy="10218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按一下以編輯</a:t>
            </a:r>
          </a:p>
        </p:txBody>
      </p:sp>
      <p:sp>
        <p:nvSpPr>
          <p:cNvPr id="27" name="文字版面配置區 4">
            <a:extLst>
              <a:ext uri="{FF2B5EF4-FFF2-40B4-BE49-F238E27FC236}">
                <a16:creationId xmlns:a16="http://schemas.microsoft.com/office/drawing/2014/main" id="{B1367B1D-1859-43F0-8F1F-6D987AF42F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12129" y="3523650"/>
            <a:ext cx="4461426" cy="104777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按一下以編輯</a:t>
            </a:r>
          </a:p>
        </p:txBody>
      </p:sp>
      <p:sp>
        <p:nvSpPr>
          <p:cNvPr id="28" name="文字版面配置區 38">
            <a:extLst>
              <a:ext uri="{FF2B5EF4-FFF2-40B4-BE49-F238E27FC236}">
                <a16:creationId xmlns:a16="http://schemas.microsoft.com/office/drawing/2014/main" id="{FB020F97-B8E5-4E86-96A8-1A53970BF13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96204" y="1954133"/>
            <a:ext cx="2045978" cy="4687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講師姓名</a:t>
            </a:r>
          </a:p>
        </p:txBody>
      </p:sp>
      <p:sp>
        <p:nvSpPr>
          <p:cNvPr id="40" name="文字版面配置區 8">
            <a:extLst>
              <a:ext uri="{FF2B5EF4-FFF2-40B4-BE49-F238E27FC236}">
                <a16:creationId xmlns:a16="http://schemas.microsoft.com/office/drawing/2014/main" id="{94348175-DBDB-4922-B1EE-24688FFFB1D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79601" y="6534215"/>
            <a:ext cx="1473199" cy="32378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en-US" altLang="zh-TW" dirty="0"/>
              <a:t>XXX</a:t>
            </a:r>
            <a:r>
              <a:rPr lang="zh-TW" altLang="en-US" dirty="0"/>
              <a:t>編著</a:t>
            </a:r>
          </a:p>
        </p:txBody>
      </p:sp>
    </p:spTree>
    <p:extLst>
      <p:ext uri="{BB962C8B-B14F-4D97-AF65-F5344CB8AC3E}">
        <p14:creationId xmlns:p14="http://schemas.microsoft.com/office/powerpoint/2010/main" val="2249025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段落章節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816F547-6F85-4373-A3A0-4A5946E219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8F5C3B0-A532-4EFA-A9BD-6ECB8417F5E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1334" y="2696628"/>
            <a:ext cx="4306711" cy="33406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r>
              <a:rPr lang="zh-TW" altLang="en-US" dirty="0"/>
              <a:t>模組</a:t>
            </a:r>
            <a:r>
              <a:rPr lang="en-US" altLang="zh-TW" dirty="0"/>
              <a:t>N (</a:t>
            </a:r>
            <a:r>
              <a:rPr lang="zh-TW" altLang="en-US" dirty="0"/>
              <a:t>模組標題</a:t>
            </a:r>
            <a:r>
              <a:rPr lang="en-US" altLang="zh-TW" dirty="0"/>
              <a:t>)</a:t>
            </a:r>
            <a:endParaRPr lang="en-US" altLang="zh-TW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版面配置區 12">
            <a:extLst>
              <a:ext uri="{FF2B5EF4-FFF2-40B4-BE49-F238E27FC236}">
                <a16:creationId xmlns:a16="http://schemas.microsoft.com/office/drawing/2014/main" id="{63CCF5C3-84F8-4E13-A2D5-D0BD0A7D7B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38636" y="1183665"/>
            <a:ext cx="4161542" cy="44906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 dirty="0"/>
              <a:t>N-1:XXXXX</a:t>
            </a:r>
          </a:p>
          <a:p>
            <a:pPr lvl="0"/>
            <a:r>
              <a:rPr lang="en-US" altLang="zh-TW" dirty="0"/>
              <a:t>N-2:XXXXX</a:t>
            </a:r>
            <a:endParaRPr lang="zh-TW" altLang="en-US" dirty="0"/>
          </a:p>
        </p:txBody>
      </p:sp>
      <p:sp>
        <p:nvSpPr>
          <p:cNvPr id="8" name="文字版面配置區 8">
            <a:extLst>
              <a:ext uri="{FF2B5EF4-FFF2-40B4-BE49-F238E27FC236}">
                <a16:creationId xmlns:a16="http://schemas.microsoft.com/office/drawing/2014/main" id="{425AED87-5F37-485A-BA0C-E7DDD7FA760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79601" y="6534215"/>
            <a:ext cx="1473199" cy="32378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en-US" altLang="zh-TW" dirty="0"/>
              <a:t>XXX</a:t>
            </a:r>
            <a:r>
              <a:rPr lang="zh-TW" altLang="en-US" dirty="0"/>
              <a:t>編著</a:t>
            </a:r>
          </a:p>
        </p:txBody>
      </p:sp>
    </p:spTree>
    <p:extLst>
      <p:ext uri="{BB962C8B-B14F-4D97-AF65-F5344CB8AC3E}">
        <p14:creationId xmlns:p14="http://schemas.microsoft.com/office/powerpoint/2010/main" val="1807177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內文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0AE4ADF-18AD-436A-ADFE-DDC6FCF6F0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字版面配置區 7">
            <a:extLst>
              <a:ext uri="{FF2B5EF4-FFF2-40B4-BE49-F238E27FC236}">
                <a16:creationId xmlns:a16="http://schemas.microsoft.com/office/drawing/2014/main" id="{B9F6A669-B931-4330-A4AF-8AC484AA22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2287" y="1625600"/>
            <a:ext cx="11071401" cy="4707467"/>
          </a:xfrm>
          <a:prstGeom prst="rect">
            <a:avLst/>
          </a:prstGeom>
        </p:spPr>
        <p:txBody>
          <a:bodyPr/>
          <a:lstStyle>
            <a:lvl1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三階層</a:t>
            </a:r>
            <a:r>
              <a:rPr lang="en-US" altLang="zh-TW" dirty="0"/>
              <a:t>(</a:t>
            </a:r>
            <a:r>
              <a:rPr lang="zh-TW" altLang="en-US" dirty="0"/>
              <a:t>縮排階層</a:t>
            </a:r>
            <a:r>
              <a:rPr lang="en-US" altLang="zh-TW" dirty="0"/>
              <a:t>)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6" name="文字版面配置區 6">
            <a:extLst>
              <a:ext uri="{FF2B5EF4-FFF2-40B4-BE49-F238E27FC236}">
                <a16:creationId xmlns:a16="http://schemas.microsoft.com/office/drawing/2014/main" id="{EB89C6CD-9580-4C8E-870B-4297F5303A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63975" y="437369"/>
            <a:ext cx="4464050" cy="6334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en-US" altLang="zh-TW" dirty="0"/>
              <a:t>N-1: XXXXX</a:t>
            </a:r>
            <a:endParaRPr lang="zh-TW" altLang="en-US" dirty="0"/>
          </a:p>
        </p:txBody>
      </p:sp>
      <p:sp>
        <p:nvSpPr>
          <p:cNvPr id="7" name="文字版面配置區 8">
            <a:extLst>
              <a:ext uri="{FF2B5EF4-FFF2-40B4-BE49-F238E27FC236}">
                <a16:creationId xmlns:a16="http://schemas.microsoft.com/office/drawing/2014/main" id="{80DC4177-DF8E-4BDC-A8AC-A170F2D271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534215"/>
            <a:ext cx="2990850" cy="32378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教材名稱</a:t>
            </a:r>
          </a:p>
        </p:txBody>
      </p:sp>
      <p:sp>
        <p:nvSpPr>
          <p:cNvPr id="8" name="文字版面配置區 8">
            <a:extLst>
              <a:ext uri="{FF2B5EF4-FFF2-40B4-BE49-F238E27FC236}">
                <a16:creationId xmlns:a16="http://schemas.microsoft.com/office/drawing/2014/main" id="{EC2F163A-F970-4DC4-8085-5652AAC4470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79601" y="6534215"/>
            <a:ext cx="1473199" cy="32378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en-US" altLang="zh-TW" dirty="0"/>
              <a:t>XXX</a:t>
            </a:r>
            <a:r>
              <a:rPr lang="zh-TW" altLang="en-US" dirty="0"/>
              <a:t>編著</a:t>
            </a:r>
          </a:p>
        </p:txBody>
      </p:sp>
    </p:spTree>
    <p:extLst>
      <p:ext uri="{BB962C8B-B14F-4D97-AF65-F5344CB8AC3E}">
        <p14:creationId xmlns:p14="http://schemas.microsoft.com/office/powerpoint/2010/main" val="302115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7A77C-5294-463E-B9A3-6174218B2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6B9850-6C0F-4868-93B4-6621289B1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99DB95-1AE7-4B38-B6A4-7B517C5F2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EC74-E1CC-4496-A683-CEBF04E6C8CA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C8F582-1A7E-423E-8998-87384C9AA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F4B6EB-B862-4E70-8F33-0AA491D94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B737-10EC-45A1-93A1-B9204ECD16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93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875304-EF86-4537-B159-F5BA27E23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853873-7C00-476A-92C8-7DC18126D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A05DC0-DBDF-4B30-B526-A1151662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EC74-E1CC-4496-A683-CEBF04E6C8CA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BEEBDF-7C65-41BA-8297-DFC4B989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1B2E1F-F969-46F5-9663-8FF8451D0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B737-10EC-45A1-93A1-B9204ECD16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74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79F3CA-CD21-4080-9D33-A5ED59FC8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BE066E-7959-4C75-A82A-DE002B5B8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F992A08-AAF9-4EDC-920A-3AB5B5229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C7AC9C7-38EB-4DF8-AA58-1A0A07643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EC74-E1CC-4496-A683-CEBF04E6C8CA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D6F599-33F9-4B78-836B-1DECE237E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49E3232-C908-485A-B49F-5A8EF840C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B737-10EC-45A1-93A1-B9204ECD16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33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E068E4-19D4-4796-A30D-06705B476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6B96FD-EF7B-4B7C-BF55-EFC105D8A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2561C24-D0C3-4698-9237-B1B64EE97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115628F-2C43-45F5-9028-46DD58D8A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D4691F2-9771-46DD-BF6C-2493C9D0C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6558354-944A-4581-9AC5-853D0DCB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EC74-E1CC-4496-A683-CEBF04E6C8CA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0DC999E-BC00-4738-AC02-1D6C9C7D4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49AB901-0C7D-4A5F-811D-FB6D72A53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B737-10EC-45A1-93A1-B9204ECD16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624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151200-2903-49C3-8779-A07783FA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9B83C4-0587-4667-9BCA-7D9BBB442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EC74-E1CC-4496-A683-CEBF04E6C8CA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92BE9F3-D33B-44A6-88B5-191B6B851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DAD3AE1-5FE4-4781-B46E-1BA72894B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B737-10EC-45A1-93A1-B9204ECD16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3735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8C19DE0-C25A-4A7C-B878-BF02F2D3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EC74-E1CC-4496-A683-CEBF04E6C8CA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89E18DA-6542-45FF-9350-525E5FD53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4AE9511-096B-4DDF-9E31-C3974FDC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B737-10EC-45A1-93A1-B9204ECD16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623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8DD629-B297-4A88-99D8-413FBD80E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F51D4D-8157-4A1A-A6DF-141F29DDB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03C9CD3-1A13-4D89-98DF-91521C647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FA97C2-BC3D-4FDC-8C70-5D5F4B24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EC74-E1CC-4496-A683-CEBF04E6C8CA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8ADC10-21BC-46F5-991B-1E27EC2E6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4EEE128-93D9-4099-B1C0-7DC4CABA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B737-10EC-45A1-93A1-B9204ECD16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07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978B02-28D6-4ADD-8C0F-8D3DE879C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D0E3AC4-62F9-49F7-89F0-9F0CC4FA3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21874DD-3DFC-4EFE-B2D3-B77454B42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737DB0-A078-4854-856F-57BE93450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EC74-E1CC-4496-A683-CEBF04E6C8CA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4B31235-C394-4049-9EC5-83E3260E8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EDB3BE-F360-4FCB-A438-D01FDF392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B737-10EC-45A1-93A1-B9204ECD16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09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23E8A58-C803-4D07-87A0-9DBA9CCFC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976E4B2-BBD7-452B-B539-16E5FCDA5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8845C1-0281-4536-AA02-05CA96CA0D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EEC74-E1CC-4496-A683-CEBF04E6C8CA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A5017E-3E45-4619-9696-2935F8610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390762-9FE8-4B40-B29A-4CA4A687C7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FB737-10EC-45A1-93A1-B9204ECD16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53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pandas.pydata.org/pandas-docs/stable/reference/api/pandas.DataFrame.apply.html" TargetMode="External"/><Relationship Id="rId3" Type="http://schemas.openxmlformats.org/officeDocument/2006/relationships/hyperlink" Target="https://www.itread01.com/content/1545044287.html" TargetMode="External"/><Relationship Id="rId7" Type="http://schemas.openxmlformats.org/officeDocument/2006/relationships/hyperlink" Target="https://pandas.pydata.org/pandas-docs/stable/reference/api/pandas.DataFrame.filter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://violin-tao.blogspot.com/2017/06/pandas-2-concat-merge.html" TargetMode="External"/><Relationship Id="rId5" Type="http://schemas.openxmlformats.org/officeDocument/2006/relationships/hyperlink" Target="https://ithelp.ithome.com.tw/articles/10200433" TargetMode="External"/><Relationship Id="rId4" Type="http://schemas.openxmlformats.org/officeDocument/2006/relationships/hyperlink" Target="https://medium.com/%E6%95%B8%E6%93%9A%E4%B8%8D%E6%AD%A2-not-only-data/%E5%B8%B6%E4%BD%A0%E5%BF%AB%E9%80%9F%E7%90%86%E8%A7%A3-pandas-melt-%E5%A6%82%E4%BD%95%E4%BD%BF%E7%94%A8-443976e00f2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ijames841215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3F1D56AE-7829-4F46-BFCA-969891321D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夜間課輔講義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D667C9-0313-4244-8CB1-674F5E8132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林建呈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4DCE340-0523-49C7-8690-9D541F6B4D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林建呈</a:t>
            </a:r>
          </a:p>
        </p:txBody>
      </p:sp>
    </p:spTree>
    <p:extLst>
      <p:ext uri="{BB962C8B-B14F-4D97-AF65-F5344CB8AC3E}">
        <p14:creationId xmlns:p14="http://schemas.microsoft.com/office/powerpoint/2010/main" val="4179634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F7AC92-E67D-4AAD-B2D7-7250B1B6C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63974" y="437369"/>
            <a:ext cx="5649481" cy="633413"/>
          </a:xfrm>
        </p:spPr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 </a:t>
            </a:r>
            <a:r>
              <a:rPr lang="en-US" altLang="zh-TW" dirty="0"/>
              <a:t>Pandas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資料預處理</a:t>
            </a:r>
            <a:endParaRPr lang="en-US" altLang="zh-TW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151AF2-4895-43E1-AEAA-2E89970BA8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夜間課輔講義</a:t>
            </a:r>
          </a:p>
          <a:p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B674CD8-30E1-42C9-9AF9-E7BC9DC0875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TW" altLang="en-US" dirty="0"/>
              <a:t>林建呈 編著</a:t>
            </a:r>
          </a:p>
          <a:p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B4D8D43-82D4-4E23-AE48-5C5B809798C6}"/>
              </a:ext>
            </a:extLst>
          </p:cNvPr>
          <p:cNvSpPr/>
          <p:nvPr/>
        </p:nvSpPr>
        <p:spPr>
          <a:xfrm>
            <a:off x="813495" y="1584959"/>
            <a:ext cx="2095500" cy="9827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預處理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C40BE2D-D95C-4F83-B4B0-E0FEA90D4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828" y="3542492"/>
            <a:ext cx="7831215" cy="287813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EB73BB4-8A34-43BC-A953-55437F53B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3828" y="1829520"/>
            <a:ext cx="86296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4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693BE40A-DF45-4117-ABC5-8C71CB04F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212" y="3946732"/>
            <a:ext cx="8562975" cy="2619375"/>
          </a:xfrm>
          <a:prstGeom prst="rect">
            <a:avLst/>
          </a:prstGeom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F7AC92-E67D-4AAD-B2D7-7250B1B6C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63974" y="437369"/>
            <a:ext cx="5649481" cy="633413"/>
          </a:xfrm>
        </p:spPr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 </a:t>
            </a:r>
            <a:r>
              <a:rPr lang="en-US" altLang="zh-TW" dirty="0"/>
              <a:t>Pandas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資料預處理</a:t>
            </a:r>
            <a:endParaRPr lang="en-US" altLang="zh-TW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151AF2-4895-43E1-AEAA-2E89970BA8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夜間課輔講義</a:t>
            </a:r>
          </a:p>
          <a:p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B674CD8-30E1-42C9-9AF9-E7BC9DC0875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TW" altLang="en-US" dirty="0"/>
              <a:t>林建呈 編著</a:t>
            </a:r>
          </a:p>
          <a:p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B4D8D43-82D4-4E23-AE48-5C5B809798C6}"/>
              </a:ext>
            </a:extLst>
          </p:cNvPr>
          <p:cNvSpPr/>
          <p:nvPr/>
        </p:nvSpPr>
        <p:spPr>
          <a:xfrm>
            <a:off x="813495" y="1584959"/>
            <a:ext cx="2095500" cy="9827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預處理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6FD2C42-4793-42D1-B601-EA6D520A2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4212" y="1538779"/>
            <a:ext cx="45243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39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F7AC92-E67D-4AAD-B2D7-7250B1B6C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63974" y="437369"/>
            <a:ext cx="5649481" cy="633413"/>
          </a:xfrm>
        </p:spPr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 </a:t>
            </a:r>
            <a:r>
              <a:rPr lang="en-US" altLang="zh-TW" dirty="0"/>
              <a:t>Pandas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資料提取</a:t>
            </a:r>
            <a:endParaRPr lang="en-US" altLang="zh-TW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151AF2-4895-43E1-AEAA-2E89970BA8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夜間課輔講義</a:t>
            </a:r>
          </a:p>
          <a:p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B674CD8-30E1-42C9-9AF9-E7BC9DC0875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TW" altLang="en-US" dirty="0"/>
              <a:t>林建呈 編著</a:t>
            </a:r>
          </a:p>
          <a:p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B4D8D43-82D4-4E23-AE48-5C5B809798C6}"/>
              </a:ext>
            </a:extLst>
          </p:cNvPr>
          <p:cNvSpPr/>
          <p:nvPr/>
        </p:nvSpPr>
        <p:spPr>
          <a:xfrm>
            <a:off x="813495" y="1584959"/>
            <a:ext cx="2095500" cy="9827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提取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FAB448D-51B3-4DD4-AC22-B818A9EAE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49" y="1669905"/>
            <a:ext cx="7083437" cy="415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905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0BCA1183-0A94-4210-9D5C-7868F40A03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05"/>
          <a:stretch/>
        </p:blipFill>
        <p:spPr>
          <a:xfrm>
            <a:off x="3563937" y="1584959"/>
            <a:ext cx="8628063" cy="4206241"/>
          </a:xfrm>
          <a:prstGeom prst="rect">
            <a:avLst/>
          </a:prstGeom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F7AC92-E67D-4AAD-B2D7-7250B1B6C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63974" y="437369"/>
            <a:ext cx="5649481" cy="633413"/>
          </a:xfrm>
        </p:spPr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 </a:t>
            </a:r>
            <a:r>
              <a:rPr lang="en-US" altLang="zh-TW" dirty="0"/>
              <a:t>Pandas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資料提取</a:t>
            </a:r>
            <a:endParaRPr lang="en-US" altLang="zh-TW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151AF2-4895-43E1-AEAA-2E89970BA8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夜間課輔講義</a:t>
            </a:r>
          </a:p>
          <a:p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B674CD8-30E1-42C9-9AF9-E7BC9DC0875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TW" altLang="en-US" dirty="0"/>
              <a:t>林建呈 編著</a:t>
            </a:r>
          </a:p>
          <a:p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B4D8D43-82D4-4E23-AE48-5C5B809798C6}"/>
              </a:ext>
            </a:extLst>
          </p:cNvPr>
          <p:cNvSpPr/>
          <p:nvPr/>
        </p:nvSpPr>
        <p:spPr>
          <a:xfrm>
            <a:off x="813495" y="1584959"/>
            <a:ext cx="2095500" cy="9827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提取</a:t>
            </a:r>
          </a:p>
        </p:txBody>
      </p:sp>
    </p:spTree>
    <p:extLst>
      <p:ext uri="{BB962C8B-B14F-4D97-AF65-F5344CB8AC3E}">
        <p14:creationId xmlns:p14="http://schemas.microsoft.com/office/powerpoint/2010/main" val="592856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F7AC92-E67D-4AAD-B2D7-7250B1B6C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63974" y="437369"/>
            <a:ext cx="5981990" cy="633413"/>
          </a:xfrm>
        </p:spPr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 </a:t>
            </a:r>
            <a:r>
              <a:rPr lang="en-US" altLang="zh-TW" dirty="0"/>
              <a:t>Pandas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資料匯入輸出</a:t>
            </a:r>
            <a:endParaRPr lang="en-US" altLang="zh-TW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151AF2-4895-43E1-AEAA-2E89970BA8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夜間課輔講義</a:t>
            </a:r>
          </a:p>
          <a:p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B674CD8-30E1-42C9-9AF9-E7BC9DC0875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TW" altLang="en-US" dirty="0"/>
              <a:t>林建呈 編著</a:t>
            </a:r>
          </a:p>
          <a:p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B4D8D43-82D4-4E23-AE48-5C5B809798C6}"/>
              </a:ext>
            </a:extLst>
          </p:cNvPr>
          <p:cNvSpPr/>
          <p:nvPr/>
        </p:nvSpPr>
        <p:spPr>
          <a:xfrm>
            <a:off x="813495" y="1584959"/>
            <a:ext cx="2095500" cy="9827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匯入輸出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270FDFC-460D-436C-A199-AAFD851CFF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04"/>
          <a:stretch/>
        </p:blipFill>
        <p:spPr>
          <a:xfrm>
            <a:off x="3143105" y="1584959"/>
            <a:ext cx="9048895" cy="341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34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F7AC92-E67D-4AAD-B2D7-7250B1B6C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63974" y="437369"/>
            <a:ext cx="5288825" cy="633413"/>
          </a:xfrm>
        </p:spPr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 </a:t>
            </a:r>
            <a:r>
              <a:rPr lang="en-US" altLang="zh-TW" dirty="0"/>
              <a:t>Pandas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151AF2-4895-43E1-AEAA-2E89970BA8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夜間課輔講義</a:t>
            </a:r>
          </a:p>
          <a:p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B674CD8-30E1-42C9-9AF9-E7BC9DC0875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TW" altLang="en-US" dirty="0"/>
              <a:t>林建呈 編著</a:t>
            </a:r>
          </a:p>
          <a:p>
            <a:endParaRPr lang="zh-TW" altLang="en-US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8041ED5B-6D00-4E35-A9F4-B419A9274EA3}"/>
              </a:ext>
            </a:extLst>
          </p:cNvPr>
          <p:cNvGraphicFramePr>
            <a:graphicFrameLocks noGrp="1"/>
          </p:cNvGraphicFramePr>
          <p:nvPr/>
        </p:nvGraphicFramePr>
        <p:xfrm>
          <a:off x="2263140" y="1497732"/>
          <a:ext cx="7920000" cy="4535997"/>
        </p:xfrm>
        <a:graphic>
          <a:graphicData uri="http://schemas.openxmlformats.org/drawingml/2006/table">
            <a:tbl>
              <a:tblPr/>
              <a:tblGrid>
                <a:gridCol w="1210642">
                  <a:extLst>
                    <a:ext uri="{9D8B030D-6E8A-4147-A177-3AD203B41FA5}">
                      <a16:colId xmlns:a16="http://schemas.microsoft.com/office/drawing/2014/main" val="4192181450"/>
                    </a:ext>
                  </a:extLst>
                </a:gridCol>
                <a:gridCol w="2005414">
                  <a:extLst>
                    <a:ext uri="{9D8B030D-6E8A-4147-A177-3AD203B41FA5}">
                      <a16:colId xmlns:a16="http://schemas.microsoft.com/office/drawing/2014/main" val="3331119534"/>
                    </a:ext>
                  </a:extLst>
                </a:gridCol>
                <a:gridCol w="4703944">
                  <a:extLst>
                    <a:ext uri="{9D8B030D-6E8A-4147-A177-3AD203B41FA5}">
                      <a16:colId xmlns:a16="http://schemas.microsoft.com/office/drawing/2014/main" val="336717631"/>
                    </a:ext>
                  </a:extLst>
                </a:gridCol>
              </a:tblGrid>
              <a:tr h="2469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類型</a:t>
                      </a:r>
                      <a:endParaRPr lang="zh-TW" altLang="en-US" sz="1100" dirty="0">
                        <a:effectLst/>
                      </a:endParaRPr>
                    </a:p>
                  </a:txBody>
                  <a:tcPr marL="61200" marR="61200" marT="30600" marB="30600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4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常用函式</a:t>
                      </a:r>
                      <a:endParaRPr lang="zh-TW" altLang="en-US" sz="1100" dirty="0">
                        <a:effectLst/>
                      </a:endParaRPr>
                    </a:p>
                  </a:txBody>
                  <a:tcPr marL="61200" marR="61200" marT="30600" marB="30600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4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Example</a:t>
                      </a:r>
                      <a:endParaRPr lang="en-US" sz="1100" dirty="0">
                        <a:effectLst/>
                      </a:endParaRPr>
                    </a:p>
                  </a:txBody>
                  <a:tcPr marL="61200" marR="61200" marT="30600" marB="30600" anchor="ctr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4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018986"/>
                  </a:ext>
                </a:extLst>
              </a:tr>
              <a:tr h="410141">
                <a:tc rowSpan="2"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資料匯入匯出</a:t>
                      </a:r>
                      <a:endParaRPr lang="zh-TW" altLang="en-US" sz="1100" dirty="0">
                        <a:effectLst/>
                      </a:endParaRPr>
                    </a:p>
                  </a:txBody>
                  <a:tcPr marL="61200" marR="61200" marT="30600" marB="30600" anchor="ctr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04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pd.read_csv</a:t>
                      </a:r>
                      <a:endParaRPr lang="en-US" sz="1100" dirty="0">
                        <a:effectLst/>
                      </a:endParaRPr>
                    </a:p>
                  </a:txBody>
                  <a:tcPr marL="61200" marR="61200" marT="30600" marB="30600" anchor="ctr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04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pd.read_csv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(‘</a:t>
                      </a:r>
                      <a:r>
                        <a:rPr lang="zh-TW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檔案路徑’ </a:t>
                      </a:r>
                      <a:r>
                        <a:rPr lang="en-US" altLang="zh-TW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1100" b="1" i="0" u="none" strike="noStrike" dirty="0" err="1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low_memory</a:t>
                      </a:r>
                      <a:r>
                        <a:rPr lang="en-US" sz="11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 = False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en-US" sz="1100" dirty="0">
                        <a:effectLst/>
                      </a:endParaRPr>
                    </a:p>
                  </a:txBody>
                  <a:tcPr marL="61200" marR="61200" marT="30600" marB="30600" anchor="ctr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04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395448"/>
                  </a:ext>
                </a:extLst>
              </a:tr>
              <a:tr h="41014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pd.to_csv</a:t>
                      </a:r>
                      <a:endParaRPr lang="en-US" sz="1100" dirty="0">
                        <a:effectLst/>
                      </a:endParaRPr>
                    </a:p>
                  </a:txBody>
                  <a:tcPr marL="61200" marR="61200" marT="30600" marB="30600" anchor="ctr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pd.to_csv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(‘</a:t>
                      </a:r>
                      <a:r>
                        <a:rPr lang="zh-TW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檔案路徑’ </a:t>
                      </a:r>
                      <a:r>
                        <a:rPr lang="en-US" altLang="zh-TW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</a:t>
                      </a:r>
                      <a:r>
                        <a:rPr lang="zh-TW" altLang="en-US" sz="11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1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index  =  False , encoding = ‘utf-8-sig’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)</a:t>
                      </a:r>
                      <a:endParaRPr lang="en-US" sz="1100" dirty="0">
                        <a:effectLst/>
                      </a:endParaRPr>
                    </a:p>
                  </a:txBody>
                  <a:tcPr marL="61200" marR="61200" marT="30600" marB="30600" anchor="ctr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094430"/>
                  </a:ext>
                </a:extLst>
              </a:tr>
              <a:tr h="246903">
                <a:tc rowSpan="3"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資料檢視</a:t>
                      </a:r>
                      <a:endParaRPr lang="zh-TW" altLang="en-US" sz="1100" dirty="0">
                        <a:effectLst/>
                      </a:endParaRPr>
                    </a:p>
                  </a:txBody>
                  <a:tcPr marL="61200" marR="61200" marT="30600" marB="30600" anchor="ctr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df.head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(100)</a:t>
                      </a:r>
                      <a:endParaRPr lang="en-US" sz="1100" dirty="0">
                        <a:effectLst/>
                      </a:endParaRPr>
                    </a:p>
                  </a:txBody>
                  <a:tcPr marL="61200" marR="61200" marT="30600" marB="30600" anchor="ctr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DataFrame</a:t>
                      </a:r>
                      <a:r>
                        <a:rPr lang="zh-TW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裡的前</a:t>
                      </a:r>
                      <a:r>
                        <a:rPr lang="en-US" altLang="zh-TW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  <a:r>
                        <a:rPr lang="zh-TW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筆資料</a:t>
                      </a:r>
                      <a:endParaRPr lang="zh-TW" altLang="en-US" sz="1100" dirty="0">
                        <a:effectLst/>
                      </a:endParaRPr>
                    </a:p>
                  </a:txBody>
                  <a:tcPr marL="61200" marR="61200" marT="30600" marB="30600" anchor="ctr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798286"/>
                  </a:ext>
                </a:extLst>
              </a:tr>
              <a:tr h="24690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df.tail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(100)</a:t>
                      </a:r>
                      <a:endParaRPr lang="en-US" sz="1100" dirty="0">
                        <a:effectLst/>
                      </a:endParaRPr>
                    </a:p>
                  </a:txBody>
                  <a:tcPr marL="61200" marR="61200" marT="30600" marB="30600" anchor="ctr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DataFrame</a:t>
                      </a:r>
                      <a:r>
                        <a:rPr lang="zh-TW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裡的後</a:t>
                      </a:r>
                      <a:r>
                        <a:rPr lang="en-US" altLang="zh-TW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  <a:r>
                        <a:rPr lang="zh-TW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筆資料</a:t>
                      </a:r>
                      <a:endParaRPr lang="zh-TW" altLang="en-US" sz="1100" dirty="0">
                        <a:effectLst/>
                      </a:endParaRPr>
                    </a:p>
                  </a:txBody>
                  <a:tcPr marL="61200" marR="61200" marT="30600" marB="30600" anchor="ctr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208745"/>
                  </a:ext>
                </a:extLst>
              </a:tr>
              <a:tr h="24690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df.info()</a:t>
                      </a:r>
                      <a:endParaRPr lang="en-US" sz="1100" dirty="0">
                        <a:effectLst/>
                      </a:endParaRPr>
                    </a:p>
                  </a:txBody>
                  <a:tcPr marL="61200" marR="61200" marT="30600" marB="30600" anchor="ctr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檢視</a:t>
                      </a:r>
                      <a:r>
                        <a:rPr lang="zh-TW" altLang="en-US" sz="11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資料型別</a:t>
                      </a:r>
                      <a:r>
                        <a:rPr lang="zh-TW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和</a:t>
                      </a:r>
                      <a:r>
                        <a:rPr lang="zh-TW" altLang="en-US" sz="11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記憶體資訊</a:t>
                      </a:r>
                      <a:endParaRPr lang="zh-TW" altLang="en-US" sz="1100" dirty="0">
                        <a:effectLst/>
                      </a:endParaRPr>
                    </a:p>
                  </a:txBody>
                  <a:tcPr marL="61200" marR="61200" marT="30600" marB="30600" anchor="ctr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072871"/>
                  </a:ext>
                </a:extLst>
              </a:tr>
              <a:tr h="756971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資料選取</a:t>
                      </a:r>
                      <a:endParaRPr lang="zh-TW" altLang="en-US" sz="1100" dirty="0">
                        <a:effectLst/>
                      </a:endParaRPr>
                    </a:p>
                  </a:txBody>
                  <a:tcPr marL="61200" marR="61200" marT="30600" marB="30600" anchor="ctr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df.loc</a:t>
                      </a:r>
                      <a:endParaRPr lang="en-US" sz="1100" dirty="0">
                        <a:effectLst/>
                      </a:endParaRPr>
                    </a:p>
                  </a:txBody>
                  <a:tcPr marL="61200" marR="61200" marT="30600" marB="30600" anchor="ctr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df.loc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[df[‘score’] &gt;= 60]      or </a:t>
                      </a:r>
                      <a:endParaRPr lang="en-US" sz="11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df.loc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[df[‘score’].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isna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== True] = 0 </a:t>
                      </a:r>
                      <a:endParaRPr lang="en-US" sz="11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df.loc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[df[‘score’] &gt;= 60,’label’] = ‘</a:t>
                      </a:r>
                      <a:r>
                        <a:rPr lang="zh-TW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及格’</a:t>
                      </a:r>
                      <a:endParaRPr lang="zh-TW" altLang="en-US" sz="1100" dirty="0">
                        <a:effectLst/>
                      </a:endParaRPr>
                    </a:p>
                  </a:txBody>
                  <a:tcPr marL="61200" marR="61200" marT="30600" marB="30600" anchor="ctr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267243"/>
                  </a:ext>
                </a:extLst>
              </a:tr>
              <a:tr h="328522">
                <a:tc rowSpan="6"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資料清洗</a:t>
                      </a:r>
                      <a:endParaRPr lang="zh-TW" altLang="en-US" sz="1100" dirty="0">
                        <a:effectLst/>
                      </a:endParaRPr>
                    </a:p>
                  </a:txBody>
                  <a:tcPr marL="61200" marR="61200" marT="30600" marB="30600" anchor="ctr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pd.notnull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()</a:t>
                      </a:r>
                      <a:endParaRPr lang="en-US" sz="1100" dirty="0">
                        <a:effectLst/>
                      </a:endParaRPr>
                    </a:p>
                  </a:txBody>
                  <a:tcPr marL="61200" marR="61200" marT="30600" marB="30600" anchor="ctr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檢查</a:t>
                      </a:r>
                      <a:r>
                        <a:rPr lang="en-US" altLang="zh-TW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DataFrame</a:t>
                      </a:r>
                      <a:r>
                        <a:rPr lang="zh-TW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物件中的非空值，並返回一個</a:t>
                      </a:r>
                      <a:r>
                        <a:rPr lang="en-US" altLang="zh-TW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r>
                        <a:rPr lang="zh-TW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陣列</a:t>
                      </a:r>
                      <a:endParaRPr lang="zh-TW" altLang="en-US" sz="1100" dirty="0">
                        <a:effectLst/>
                      </a:endParaRPr>
                    </a:p>
                  </a:txBody>
                  <a:tcPr marL="61200" marR="61200" marT="30600" marB="30600" anchor="ctr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618616"/>
                  </a:ext>
                </a:extLst>
              </a:tr>
              <a:tr h="32852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df.dropna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()</a:t>
                      </a:r>
                      <a:endParaRPr lang="en-US" sz="1100" dirty="0">
                        <a:effectLst/>
                      </a:endParaRPr>
                    </a:p>
                  </a:txBody>
                  <a:tcPr marL="61200" marR="61200" marT="30600" marB="30600" anchor="ctr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1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刪除</a:t>
                      </a:r>
                      <a:r>
                        <a:rPr lang="zh-TW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所有包含空值的行</a:t>
                      </a:r>
                      <a:endParaRPr lang="zh-TW" altLang="en-US" sz="1100" dirty="0">
                        <a:effectLst/>
                      </a:endParaRPr>
                    </a:p>
                  </a:txBody>
                  <a:tcPr marL="61200" marR="61200" marT="30600" marB="30600" anchor="ctr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919530"/>
                  </a:ext>
                </a:extLst>
              </a:tr>
              <a:tr h="32852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df.fillna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(0)</a:t>
                      </a:r>
                      <a:endParaRPr lang="en-US" sz="1100" dirty="0">
                        <a:effectLst/>
                      </a:endParaRPr>
                    </a:p>
                  </a:txBody>
                  <a:tcPr marL="61200" marR="61200" marT="30600" marB="30600" anchor="ctr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用</a:t>
                      </a:r>
                      <a:r>
                        <a:rPr lang="en-US" altLang="zh-TW" sz="11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r>
                        <a:rPr lang="zh-TW" altLang="en-US" sz="11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替換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DataFrame</a:t>
                      </a:r>
                      <a:r>
                        <a:rPr lang="zh-TW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物件中所有的空值</a:t>
                      </a:r>
                      <a:endParaRPr lang="zh-TW" altLang="en-US" sz="1100" dirty="0">
                        <a:effectLst/>
                      </a:endParaRPr>
                    </a:p>
                  </a:txBody>
                  <a:tcPr marL="61200" marR="61200" marT="30600" marB="30600" anchor="ctr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408471"/>
                  </a:ext>
                </a:extLst>
              </a:tr>
              <a:tr h="32852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df[‘score’].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astype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(float)</a:t>
                      </a:r>
                      <a:endParaRPr lang="en-US" sz="1100" dirty="0">
                        <a:effectLst/>
                      </a:endParaRPr>
                    </a:p>
                  </a:txBody>
                  <a:tcPr marL="61200" marR="61200" marT="30600" marB="30600" anchor="ctr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將</a:t>
                      </a:r>
                      <a:r>
                        <a:rPr lang="en-US" altLang="zh-TW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Series</a:t>
                      </a:r>
                      <a:r>
                        <a:rPr lang="zh-TW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中的</a:t>
                      </a:r>
                      <a:r>
                        <a:rPr lang="zh-TW" altLang="en-US" sz="11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資料型別更改</a:t>
                      </a:r>
                      <a:r>
                        <a:rPr lang="zh-TW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為</a:t>
                      </a:r>
                      <a:r>
                        <a:rPr lang="en-US" altLang="zh-TW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float</a:t>
                      </a:r>
                      <a:r>
                        <a:rPr lang="zh-TW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型別</a:t>
                      </a:r>
                      <a:endParaRPr lang="zh-TW" altLang="en-US" sz="1100" dirty="0">
                        <a:effectLst/>
                      </a:endParaRPr>
                    </a:p>
                  </a:txBody>
                  <a:tcPr marL="61200" marR="61200" marT="30600" marB="30600" anchor="ctr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342804"/>
                  </a:ext>
                </a:extLst>
              </a:tr>
              <a:tr h="32852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df.rename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()</a:t>
                      </a:r>
                      <a:endParaRPr lang="en-US" sz="1100" dirty="0">
                        <a:effectLst/>
                      </a:endParaRPr>
                    </a:p>
                  </a:txBody>
                  <a:tcPr marL="61200" marR="61200" marT="30600" marB="30600" anchor="ctr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df.rename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(‘mean’:’</a:t>
                      </a:r>
                      <a:r>
                        <a:rPr lang="zh-TW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學生成績的加總’</a:t>
                      </a:r>
                      <a:r>
                        <a:rPr lang="en-US" altLang="zh-TW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zh-TW" altLang="en-US" sz="1100" dirty="0">
                        <a:effectLst/>
                      </a:endParaRPr>
                    </a:p>
                  </a:txBody>
                  <a:tcPr marL="61200" marR="61200" marT="30600" marB="30600" anchor="ctr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248714"/>
                  </a:ext>
                </a:extLst>
              </a:tr>
              <a:tr h="32852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df.reset_index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()</a:t>
                      </a:r>
                      <a:endParaRPr lang="en-US" sz="1100" dirty="0">
                        <a:effectLst/>
                      </a:endParaRPr>
                    </a:p>
                  </a:txBody>
                  <a:tcPr marL="61200" marR="61200" marT="30600" marB="30600" anchor="ctr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記得對</a:t>
                      </a:r>
                      <a:r>
                        <a:rPr lang="en-US" altLang="zh-TW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df </a:t>
                      </a:r>
                      <a:r>
                        <a:rPr lang="zh-TW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做資料選取都要習慣</a:t>
                      </a:r>
                      <a:r>
                        <a:rPr lang="en-US" altLang="zh-TW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reset_index</a:t>
                      </a:r>
                      <a:r>
                        <a:rPr lang="en-US" altLang="zh-TW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()  </a:t>
                      </a:r>
                      <a:r>
                        <a:rPr lang="en-US" altLang="zh-TW" sz="11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index</a:t>
                      </a:r>
                      <a:r>
                        <a:rPr lang="zh-TW" altLang="en-US" sz="11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錯亂容易造成資料有誤</a:t>
                      </a:r>
                      <a:endParaRPr lang="zh-TW" altLang="en-US" sz="1100" dirty="0">
                        <a:effectLst/>
                      </a:endParaRPr>
                    </a:p>
                  </a:txBody>
                  <a:tcPr marL="61200" marR="61200" marT="30600" marB="30600" anchor="ctr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157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435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F7AC92-E67D-4AAD-B2D7-7250B1B6C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63974" y="437369"/>
            <a:ext cx="5288825" cy="633413"/>
          </a:xfrm>
        </p:spPr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 </a:t>
            </a:r>
            <a:r>
              <a:rPr lang="en-US" altLang="zh-TW" dirty="0"/>
              <a:t>Pandas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151AF2-4895-43E1-AEAA-2E89970BA8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夜間課輔講義</a:t>
            </a:r>
          </a:p>
          <a:p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B674CD8-30E1-42C9-9AF9-E7BC9DC0875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TW" altLang="en-US" dirty="0"/>
              <a:t>林建呈 編著</a:t>
            </a:r>
          </a:p>
          <a:p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979DD7E-9132-429E-9FA2-F0F38C826550}"/>
              </a:ext>
            </a:extLst>
          </p:cNvPr>
          <p:cNvGraphicFramePr>
            <a:graphicFrameLocks noGrp="1"/>
          </p:cNvGraphicFramePr>
          <p:nvPr/>
        </p:nvGraphicFramePr>
        <p:xfrm>
          <a:off x="2136000" y="1593909"/>
          <a:ext cx="7920000" cy="4535998"/>
        </p:xfrm>
        <a:graphic>
          <a:graphicData uri="http://schemas.openxmlformats.org/drawingml/2006/table">
            <a:tbl>
              <a:tblPr/>
              <a:tblGrid>
                <a:gridCol w="1210642">
                  <a:extLst>
                    <a:ext uri="{9D8B030D-6E8A-4147-A177-3AD203B41FA5}">
                      <a16:colId xmlns:a16="http://schemas.microsoft.com/office/drawing/2014/main" val="1317392223"/>
                    </a:ext>
                  </a:extLst>
                </a:gridCol>
                <a:gridCol w="2301780">
                  <a:extLst>
                    <a:ext uri="{9D8B030D-6E8A-4147-A177-3AD203B41FA5}">
                      <a16:colId xmlns:a16="http://schemas.microsoft.com/office/drawing/2014/main" val="487103616"/>
                    </a:ext>
                  </a:extLst>
                </a:gridCol>
                <a:gridCol w="4407578">
                  <a:extLst>
                    <a:ext uri="{9D8B030D-6E8A-4147-A177-3AD203B41FA5}">
                      <a16:colId xmlns:a16="http://schemas.microsoft.com/office/drawing/2014/main" val="2165045428"/>
                    </a:ext>
                  </a:extLst>
                </a:gridCol>
              </a:tblGrid>
              <a:tr h="3936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3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類型</a:t>
                      </a:r>
                      <a:endParaRPr lang="zh-TW" altLang="en-US" dirty="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3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常用函式</a:t>
                      </a:r>
                      <a:endParaRPr lang="zh-TW" altLang="en-US" dirty="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Example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415995"/>
                  </a:ext>
                </a:extLst>
              </a:tr>
              <a:tr h="393600">
                <a:tc rowSpan="3"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3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資料處理</a:t>
                      </a:r>
                      <a:endParaRPr lang="zh-TW" altLang="en-US" dirty="0">
                        <a:effectLst/>
                      </a:endParaRPr>
                    </a:p>
                  </a:txBody>
                  <a:tcPr marL="76200" marR="76200" marT="38100" marB="38100" anchor="ctr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4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df.sort_values</a:t>
                      </a:r>
                      <a:r>
                        <a:rPr lang="en-US" sz="13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()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4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df.sort_values</a:t>
                      </a:r>
                      <a:r>
                        <a:rPr lang="en-US" sz="13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(‘Time’)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4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334374"/>
                  </a:ext>
                </a:extLst>
              </a:tr>
              <a:tr h="59999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df.groupby</a:t>
                      </a:r>
                      <a:r>
                        <a:rPr lang="en-US" sz="13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().</a:t>
                      </a:r>
                      <a:r>
                        <a:rPr lang="en-US" sz="13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agg</a:t>
                      </a:r>
                      <a:r>
                        <a:rPr lang="en-US" sz="13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()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>
                    <a:lnL w="304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04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df.groupby</a:t>
                      </a:r>
                      <a:r>
                        <a:rPr lang="en-US" sz="13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([‘gender’]).</a:t>
                      </a:r>
                      <a:r>
                        <a:rPr lang="en-US" sz="13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agg</a:t>
                      </a:r>
                      <a:r>
                        <a:rPr lang="en-US" sz="13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({‘</a:t>
                      </a:r>
                      <a:r>
                        <a:rPr lang="en-US" sz="13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score’:’mean</a:t>
                      </a:r>
                      <a:r>
                        <a:rPr lang="en-US" sz="13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’})  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04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927264"/>
                  </a:ext>
                </a:extLst>
              </a:tr>
              <a:tr h="3936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df.pivot_table</a:t>
                      </a:r>
                      <a:r>
                        <a:rPr lang="en-US" sz="13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()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>
                    <a:lnL w="304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3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將</a:t>
                      </a:r>
                      <a:r>
                        <a:rPr lang="en-US" altLang="zh-TW" sz="13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df</a:t>
                      </a:r>
                      <a:r>
                        <a:rPr lang="zh-TW" altLang="en-US" sz="13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整理出一個交叉表</a:t>
                      </a:r>
                      <a:endParaRPr lang="zh-TW" altLang="en-US" dirty="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238047"/>
                  </a:ext>
                </a:extLst>
              </a:tr>
              <a:tr h="393600">
                <a:tc rowSpan="3"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3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資料重塑</a:t>
                      </a:r>
                      <a:endParaRPr lang="zh-TW" altLang="en-US" dirty="0">
                        <a:effectLst/>
                      </a:endParaRPr>
                    </a:p>
                  </a:txBody>
                  <a:tcPr marL="76200" marR="76200" marT="38100" marB="38100" anchor="ctr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04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df.stack</a:t>
                      </a:r>
                      <a:r>
                        <a:rPr lang="en-US" sz="135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3"/>
                        </a:rPr>
                        <a:t>參考</a:t>
                      </a:r>
                      <a:endParaRPr lang="zh-TW" altLang="en-US" dirty="0">
                        <a:effectLst/>
                      </a:endParaRPr>
                    </a:p>
                  </a:txBody>
                  <a:tcPr marL="76200" marR="76200" marT="38100" marB="38100" anchor="ctr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59327"/>
                  </a:ext>
                </a:extLst>
              </a:tr>
              <a:tr h="3936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df.unstack</a:t>
                      </a:r>
                      <a:r>
                        <a:rPr lang="en-US" sz="135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64789"/>
                  </a:ext>
                </a:extLst>
              </a:tr>
              <a:tr h="3936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pd.melt</a:t>
                      </a:r>
                      <a:r>
                        <a:rPr lang="en-US" sz="135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(df) #</a:t>
                      </a:r>
                      <a:r>
                        <a:rPr lang="zh-TW" altLang="en-US" sz="135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更好用</a:t>
                      </a: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4"/>
                        </a:rPr>
                        <a:t>參考</a:t>
                      </a:r>
                      <a:endParaRPr lang="zh-TW" altLang="en-US" dirty="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756613"/>
                  </a:ext>
                </a:extLst>
              </a:tr>
              <a:tr h="393600">
                <a:tc rowSpan="2"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3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資料合併</a:t>
                      </a:r>
                      <a:endParaRPr lang="zh-TW" altLang="en-US" dirty="0">
                        <a:effectLst/>
                      </a:endParaRPr>
                    </a:p>
                  </a:txBody>
                  <a:tcPr marL="76200" marR="76200" marT="38100" marB="38100" anchor="ctr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pd.merge</a:t>
                      </a:r>
                      <a:r>
                        <a:rPr lang="en-US" sz="135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5"/>
                        </a:rPr>
                        <a:t>參考</a:t>
                      </a:r>
                      <a:endParaRPr lang="zh-TW" altLang="en-US" dirty="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176358"/>
                  </a:ext>
                </a:extLst>
              </a:tr>
              <a:tr h="3936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pd.concat</a:t>
                      </a:r>
                      <a:r>
                        <a:rPr lang="en-US" sz="135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6"/>
                        </a:rPr>
                        <a:t>參考</a:t>
                      </a:r>
                      <a:endParaRPr lang="zh-TW" altLang="en-US" dirty="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358273"/>
                  </a:ext>
                </a:extLst>
              </a:tr>
              <a:tr h="39360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3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其他應用</a:t>
                      </a:r>
                      <a:endParaRPr lang="zh-TW" altLang="en-US" dirty="0">
                        <a:effectLst/>
                      </a:endParaRPr>
                    </a:p>
                  </a:txBody>
                  <a:tcPr marL="76200" marR="76200" marT="38100" marB="38100" anchor="ctr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df.filter</a:t>
                      </a:r>
                      <a:r>
                        <a:rPr lang="en-US" sz="135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7"/>
                        </a:rPr>
                        <a:t>參考</a:t>
                      </a:r>
                      <a:endParaRPr lang="zh-TW" altLang="en-US" dirty="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756739"/>
                  </a:ext>
                </a:extLst>
              </a:tr>
              <a:tr h="39360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3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進階應用</a:t>
                      </a:r>
                      <a:endParaRPr lang="zh-TW" altLang="en-US" dirty="0">
                        <a:effectLst/>
                      </a:endParaRPr>
                    </a:p>
                  </a:txBody>
                  <a:tcPr marL="76200" marR="76200" marT="38100" marB="38100" anchor="ctr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df.apply</a:t>
                      </a:r>
                      <a:r>
                        <a:rPr lang="en-US" sz="135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35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sz="135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8"/>
                        </a:rPr>
                        <a:t>參考</a:t>
                      </a:r>
                      <a:endParaRPr lang="zh-TW" altLang="en-US" dirty="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456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842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C0DAC232-0737-4A14-8606-9A1105D265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dirty="0"/>
              <a:t>Chapter 2</a:t>
            </a:r>
          </a:p>
          <a:p>
            <a:r>
              <a:rPr lang="en-US" altLang="zh-TW" dirty="0"/>
              <a:t>Python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 err="1"/>
              <a:t>Plotly</a:t>
            </a:r>
            <a:r>
              <a:rPr lang="zh-TW" altLang="en-US" dirty="0"/>
              <a:t>應用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1B16E51-EA16-4CEB-84D1-A5DFD170B9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長條圖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直方圖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圓餅圖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折線圖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箱型圖</a:t>
            </a: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F6F36F2-89B2-463D-B30E-BB8EDDB63D1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998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CB0F8721-66C4-49B7-BDB4-76531B96DA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9" t="10775" r="46588" b="33199"/>
          <a:stretch/>
        </p:blipFill>
        <p:spPr>
          <a:xfrm>
            <a:off x="1043709" y="2578304"/>
            <a:ext cx="5052291" cy="3842327"/>
          </a:xfrm>
          <a:prstGeom prst="rect">
            <a:avLst/>
          </a:prstGeom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F7AC92-E67D-4AAD-B2D7-7250B1B6C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63974" y="437369"/>
            <a:ext cx="5981990" cy="633413"/>
          </a:xfrm>
        </p:spPr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 </a:t>
            </a:r>
            <a:r>
              <a:rPr lang="en-US" altLang="zh-TW" dirty="0" err="1"/>
              <a:t>Plotly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圖表使用時機</a:t>
            </a:r>
            <a:endParaRPr lang="en-US" altLang="zh-TW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151AF2-4895-43E1-AEAA-2E89970BA8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夜間課輔講義</a:t>
            </a:r>
          </a:p>
          <a:p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B674CD8-30E1-42C9-9AF9-E7BC9DC0875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TW" altLang="en-US" dirty="0"/>
              <a:t>林建呈 編著</a:t>
            </a:r>
          </a:p>
          <a:p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534FF78-E82F-4247-A529-E2EBB11FB061}"/>
              </a:ext>
            </a:extLst>
          </p:cNvPr>
          <p:cNvSpPr txBox="1"/>
          <p:nvPr/>
        </p:nvSpPr>
        <p:spPr>
          <a:xfrm rot="436552">
            <a:off x="5544128" y="2203110"/>
            <a:ext cx="6119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 b="1" i="0" dirty="0">
                <a:solidFill>
                  <a:schemeClr val="accent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不同圖表不同使用時機  你用對了嗎？</a:t>
            </a:r>
          </a:p>
        </p:txBody>
      </p:sp>
    </p:spTree>
    <p:extLst>
      <p:ext uri="{BB962C8B-B14F-4D97-AF65-F5344CB8AC3E}">
        <p14:creationId xmlns:p14="http://schemas.microsoft.com/office/powerpoint/2010/main" val="3985696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F7AC92-E67D-4AAD-B2D7-7250B1B6C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63974" y="437369"/>
            <a:ext cx="5981990" cy="633413"/>
          </a:xfrm>
        </p:spPr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 </a:t>
            </a:r>
            <a:r>
              <a:rPr lang="en-US" altLang="zh-TW" dirty="0" err="1"/>
              <a:t>Plotly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Setting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151AF2-4895-43E1-AEAA-2E89970BA8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夜間課輔講義</a:t>
            </a:r>
          </a:p>
          <a:p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B674CD8-30E1-42C9-9AF9-E7BC9DC0875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TW" altLang="en-US" dirty="0"/>
              <a:t>林建呈 編著</a:t>
            </a:r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64F7BBB-E1C1-4A2A-93B3-2215B1D62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2133600"/>
            <a:ext cx="1144905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932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5C5F26F7-AA2A-4146-AD24-A19E73CB7E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夜間課輔講義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965CA91-CDDC-4B97-BE06-788FE9A712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資料分析與探勘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Django 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網頁系統開發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瑕疵分析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8B7A4E1-7B4A-4AE0-A40B-7093B8B312F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Email : ijames841215@gmail.com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5D97647A-463F-4EDB-8937-4918A7BCD1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/>
            <a:r>
              <a:rPr lang="zh-TW" altLang="en-US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方法總比問題多，辦法總比困難多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DA6DE2FB-362C-4E65-82AF-8A5D70DA18C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林建呈</a:t>
            </a: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237E6E12-EC52-4F76-B234-2AF750DF37A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07310" y="6534215"/>
            <a:ext cx="1473199" cy="323785"/>
          </a:xfrm>
        </p:spPr>
        <p:txBody>
          <a:bodyPr/>
          <a:lstStyle/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林建呈 編著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2B946D74-7DED-44C4-8101-1E20FEB430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15" y="3429000"/>
            <a:ext cx="482710" cy="48271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F7CFFFF2-E9E6-4885-818B-0A5BD29C84DF}"/>
              </a:ext>
            </a:extLst>
          </p:cNvPr>
          <p:cNvSpPr txBox="1"/>
          <p:nvPr/>
        </p:nvSpPr>
        <p:spPr>
          <a:xfrm>
            <a:off x="1745673" y="3489188"/>
            <a:ext cx="3297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欣興電子 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zh-TW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電子製造業 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74DB8B43-D5C6-4A7A-BECD-ECAF472F27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85" y="4460123"/>
            <a:ext cx="457240" cy="560881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A7D079D4-F5D0-4D97-8EAE-B3C49288BFE8}"/>
              </a:ext>
            </a:extLst>
          </p:cNvPr>
          <p:cNvSpPr txBox="1"/>
          <p:nvPr/>
        </p:nvSpPr>
        <p:spPr>
          <a:xfrm>
            <a:off x="1750294" y="4574460"/>
            <a:ext cx="3297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大數據分析工程師</a:t>
            </a:r>
          </a:p>
        </p:txBody>
      </p:sp>
    </p:spTree>
    <p:extLst>
      <p:ext uri="{BB962C8B-B14F-4D97-AF65-F5344CB8AC3E}">
        <p14:creationId xmlns:p14="http://schemas.microsoft.com/office/powerpoint/2010/main" val="2578641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F7AC92-E67D-4AAD-B2D7-7250B1B6C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63974" y="437369"/>
            <a:ext cx="5981990" cy="633413"/>
          </a:xfrm>
        </p:spPr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 </a:t>
            </a:r>
            <a:r>
              <a:rPr lang="en-US" altLang="zh-TW" dirty="0" err="1"/>
              <a:t>Plotly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圖表使用時機</a:t>
            </a:r>
            <a:endParaRPr lang="en-US" altLang="zh-TW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151AF2-4895-43E1-AEAA-2E89970BA8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夜間課輔講義</a:t>
            </a:r>
          </a:p>
          <a:p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B674CD8-30E1-42C9-9AF9-E7BC9DC0875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TW" altLang="en-US" dirty="0"/>
              <a:t>林建呈 編著</a:t>
            </a:r>
          </a:p>
          <a:p>
            <a:endParaRPr lang="zh-TW" altLang="en-US" dirty="0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AA34E3EE-188C-4D1F-A5FE-4D478561405E}"/>
              </a:ext>
            </a:extLst>
          </p:cNvPr>
          <p:cNvSpPr/>
          <p:nvPr/>
        </p:nvSpPr>
        <p:spPr>
          <a:xfrm>
            <a:off x="609601" y="1681529"/>
            <a:ext cx="3254373" cy="77585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長條圖、橫條圖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AAC0F5-0BE8-4773-92C5-E6BD1FE2E987}"/>
              </a:ext>
            </a:extLst>
          </p:cNvPr>
          <p:cNvSpPr/>
          <p:nvPr/>
        </p:nvSpPr>
        <p:spPr>
          <a:xfrm>
            <a:off x="4433454" y="1557314"/>
            <a:ext cx="7379855" cy="12874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使用時機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b="0" i="0" dirty="0">
                <a:solidFill>
                  <a:srgbClr val="55555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各項目類別差異量變化。數據之間利用量化或長度的圖形來呈現，</a:t>
            </a:r>
            <a:r>
              <a:rPr lang="zh-TW" altLang="en-US" b="1" i="0" dirty="0">
                <a:solidFill>
                  <a:srgbClr val="55555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表示</a:t>
            </a:r>
            <a:r>
              <a:rPr lang="zh-TW" altLang="en-US" b="1" i="0" dirty="0">
                <a:solidFill>
                  <a:schemeClr val="accent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量化數據間的比較結果</a:t>
            </a:r>
            <a:r>
              <a:rPr lang="zh-TW" altLang="en-US" b="1" i="0" dirty="0">
                <a:solidFill>
                  <a:srgbClr val="55555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1" i="0" dirty="0">
              <a:solidFill>
                <a:srgbClr val="555555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FCDD4930-D55F-42F7-A349-E8A9FF124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5547"/>
            <a:ext cx="6023495" cy="2495088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10B7BF24-22F3-40C6-B58E-1F6C7523C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801" y="3675257"/>
            <a:ext cx="6095999" cy="236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600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F7AC92-E67D-4AAD-B2D7-7250B1B6C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63974" y="437369"/>
            <a:ext cx="5981990" cy="633413"/>
          </a:xfrm>
        </p:spPr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 </a:t>
            </a:r>
            <a:r>
              <a:rPr lang="en-US" altLang="zh-TW" dirty="0" err="1"/>
              <a:t>Plotly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圖表使用時機</a:t>
            </a:r>
            <a:endParaRPr lang="en-US" altLang="zh-TW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151AF2-4895-43E1-AEAA-2E89970BA8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夜間課輔講義</a:t>
            </a:r>
          </a:p>
          <a:p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B674CD8-30E1-42C9-9AF9-E7BC9DC0875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TW" altLang="en-US" dirty="0"/>
              <a:t>林建呈 編著</a:t>
            </a:r>
          </a:p>
          <a:p>
            <a:endParaRPr lang="zh-TW" altLang="en-US" dirty="0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AA34E3EE-188C-4D1F-A5FE-4D478561405E}"/>
              </a:ext>
            </a:extLst>
          </p:cNvPr>
          <p:cNvSpPr/>
          <p:nvPr/>
        </p:nvSpPr>
        <p:spPr>
          <a:xfrm>
            <a:off x="609601" y="1681529"/>
            <a:ext cx="3254373" cy="77585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長條圖、橫條圖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8474802-C995-4C9D-BF92-6165932F1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128" y="1487419"/>
            <a:ext cx="6054581" cy="504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56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05D39E0-FE01-44A8-A912-A20D2602F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075" y="2757010"/>
            <a:ext cx="9134764" cy="3792141"/>
          </a:xfrm>
          <a:prstGeom prst="rect">
            <a:avLst/>
          </a:prstGeom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F7AC92-E67D-4AAD-B2D7-7250B1B6C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63974" y="437369"/>
            <a:ext cx="5981990" cy="633413"/>
          </a:xfrm>
        </p:spPr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 </a:t>
            </a:r>
            <a:r>
              <a:rPr lang="en-US" altLang="zh-TW" dirty="0" err="1"/>
              <a:t>Plotly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圖表使用時機</a:t>
            </a:r>
            <a:endParaRPr lang="en-US" altLang="zh-TW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151AF2-4895-43E1-AEAA-2E89970BA8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夜間課輔講義</a:t>
            </a:r>
          </a:p>
          <a:p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B674CD8-30E1-42C9-9AF9-E7BC9DC0875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TW" altLang="en-US" dirty="0"/>
              <a:t>林建呈 編著</a:t>
            </a:r>
          </a:p>
          <a:p>
            <a:endParaRPr lang="zh-TW" altLang="en-US" dirty="0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AA34E3EE-188C-4D1F-A5FE-4D478561405E}"/>
              </a:ext>
            </a:extLst>
          </p:cNvPr>
          <p:cNvSpPr/>
          <p:nvPr/>
        </p:nvSpPr>
        <p:spPr>
          <a:xfrm>
            <a:off x="609601" y="1681529"/>
            <a:ext cx="3254373" cy="77585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rgbClr val="55555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直方</a:t>
            </a:r>
            <a:r>
              <a:rPr lang="zh-TW" altLang="en-US" sz="2800" b="1" i="0" dirty="0">
                <a:solidFill>
                  <a:srgbClr val="55555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AAC0F5-0BE8-4773-92C5-E6BD1FE2E987}"/>
              </a:ext>
            </a:extLst>
          </p:cNvPr>
          <p:cNvSpPr/>
          <p:nvPr/>
        </p:nvSpPr>
        <p:spPr>
          <a:xfrm>
            <a:off x="4433454" y="1557314"/>
            <a:ext cx="7379855" cy="12874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使用時機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b="1" i="0" dirty="0">
                <a:solidFill>
                  <a:srgbClr val="55555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反映事物分布、集中情況</a:t>
            </a:r>
            <a:endParaRPr lang="en-US" altLang="zh-TW" b="1" i="0" dirty="0">
              <a:solidFill>
                <a:srgbClr val="555555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207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F7AC92-E67D-4AAD-B2D7-7250B1B6C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63974" y="437369"/>
            <a:ext cx="5981990" cy="633413"/>
          </a:xfrm>
        </p:spPr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 </a:t>
            </a:r>
            <a:r>
              <a:rPr lang="en-US" altLang="zh-TW" dirty="0" err="1"/>
              <a:t>Plotly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圖表使用時機</a:t>
            </a:r>
            <a:endParaRPr lang="en-US" altLang="zh-TW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151AF2-4895-43E1-AEAA-2E89970BA8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夜間課輔講義</a:t>
            </a:r>
          </a:p>
          <a:p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B674CD8-30E1-42C9-9AF9-E7BC9DC0875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TW" altLang="en-US" dirty="0"/>
              <a:t>林建呈 編著</a:t>
            </a:r>
          </a:p>
          <a:p>
            <a:endParaRPr lang="zh-TW" altLang="en-US" dirty="0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AA34E3EE-188C-4D1F-A5FE-4D478561405E}"/>
              </a:ext>
            </a:extLst>
          </p:cNvPr>
          <p:cNvSpPr/>
          <p:nvPr/>
        </p:nvSpPr>
        <p:spPr>
          <a:xfrm>
            <a:off x="609601" y="1681529"/>
            <a:ext cx="3254373" cy="77585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rgbClr val="55555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直方</a:t>
            </a:r>
            <a:r>
              <a:rPr lang="zh-TW" altLang="en-US" sz="2800" b="1" i="0" dirty="0">
                <a:solidFill>
                  <a:srgbClr val="55555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4DD99D9-18F6-4FEF-B39B-311E1FA37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739" y="1681529"/>
            <a:ext cx="4580226" cy="451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368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>
            <a:extLst>
              <a:ext uri="{FF2B5EF4-FFF2-40B4-BE49-F238E27FC236}">
                <a16:creationId xmlns:a16="http://schemas.microsoft.com/office/drawing/2014/main" id="{7E394AF2-7B6A-4CA8-A6C6-5978B0E398FA}"/>
              </a:ext>
            </a:extLst>
          </p:cNvPr>
          <p:cNvGrpSpPr/>
          <p:nvPr/>
        </p:nvGrpSpPr>
        <p:grpSpPr>
          <a:xfrm>
            <a:off x="3445159" y="2837221"/>
            <a:ext cx="5693496" cy="3648463"/>
            <a:chOff x="2706255" y="2809513"/>
            <a:chExt cx="5693496" cy="3648463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D06BAE8-73E8-4A15-A01B-52624A983E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896" r="43354"/>
            <a:stretch/>
          </p:blipFill>
          <p:spPr>
            <a:xfrm>
              <a:off x="2706255" y="2809513"/>
              <a:ext cx="3491345" cy="3648463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0026024A-D70A-48A0-ACA5-1B9AC501C8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0028" t="10163" b="54168"/>
            <a:stretch/>
          </p:blipFill>
          <p:spPr>
            <a:xfrm>
              <a:off x="6096000" y="3094182"/>
              <a:ext cx="2303751" cy="1838038"/>
            </a:xfrm>
            <a:prstGeom prst="rect">
              <a:avLst/>
            </a:prstGeom>
          </p:spPr>
        </p:pic>
      </p:grp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F7AC92-E67D-4AAD-B2D7-7250B1B6C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63974" y="437369"/>
            <a:ext cx="5981990" cy="633413"/>
          </a:xfrm>
        </p:spPr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 </a:t>
            </a:r>
            <a:r>
              <a:rPr lang="en-US" altLang="zh-TW" dirty="0" err="1"/>
              <a:t>Plotly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圖表使用時機</a:t>
            </a:r>
            <a:endParaRPr lang="en-US" altLang="zh-TW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151AF2-4895-43E1-AEAA-2E89970BA8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夜間課輔講義</a:t>
            </a:r>
          </a:p>
          <a:p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B674CD8-30E1-42C9-9AF9-E7BC9DC0875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TW" altLang="en-US" dirty="0"/>
              <a:t>林建呈 編著</a:t>
            </a:r>
          </a:p>
          <a:p>
            <a:endParaRPr lang="zh-TW" altLang="en-US" dirty="0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AA34E3EE-188C-4D1F-A5FE-4D478561405E}"/>
              </a:ext>
            </a:extLst>
          </p:cNvPr>
          <p:cNvSpPr/>
          <p:nvPr/>
        </p:nvSpPr>
        <p:spPr>
          <a:xfrm>
            <a:off x="609601" y="1681529"/>
            <a:ext cx="3254373" cy="77585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i="0" dirty="0">
                <a:solidFill>
                  <a:srgbClr val="55555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圓餅圖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AAC0F5-0BE8-4773-92C5-E6BD1FE2E987}"/>
              </a:ext>
            </a:extLst>
          </p:cNvPr>
          <p:cNvSpPr/>
          <p:nvPr/>
        </p:nvSpPr>
        <p:spPr>
          <a:xfrm>
            <a:off x="4433454" y="1557314"/>
            <a:ext cx="7379855" cy="12874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使用時機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b="0" i="0" dirty="0">
                <a:solidFill>
                  <a:srgbClr val="55555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通當展現</a:t>
            </a:r>
            <a:r>
              <a:rPr lang="zh-TW" altLang="en-US" b="0" i="0" dirty="0">
                <a:solidFill>
                  <a:schemeClr val="accent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整體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數據中各項目</a:t>
            </a:r>
            <a:r>
              <a:rPr lang="zh-TW" altLang="en-US" b="0" i="0" dirty="0">
                <a:solidFill>
                  <a:schemeClr val="accent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所占的比重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時，可用不同顏色來標示，大多用百分比表示</a:t>
            </a:r>
            <a:endParaRPr lang="en-US" altLang="zh-TW" b="1" i="0" dirty="0">
              <a:solidFill>
                <a:srgbClr val="555555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4829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F7AC92-E67D-4AAD-B2D7-7250B1B6C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63974" y="437369"/>
            <a:ext cx="5981990" cy="633413"/>
          </a:xfrm>
        </p:spPr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 </a:t>
            </a:r>
            <a:r>
              <a:rPr lang="en-US" altLang="zh-TW" dirty="0" err="1"/>
              <a:t>Plotly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圖表使用時機</a:t>
            </a:r>
            <a:endParaRPr lang="en-US" altLang="zh-TW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151AF2-4895-43E1-AEAA-2E89970BA8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夜間課輔講義</a:t>
            </a:r>
          </a:p>
          <a:p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B674CD8-30E1-42C9-9AF9-E7BC9DC0875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TW" altLang="en-US" dirty="0"/>
              <a:t>林建呈 編著</a:t>
            </a:r>
          </a:p>
          <a:p>
            <a:endParaRPr lang="zh-TW" altLang="en-US" dirty="0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AA34E3EE-188C-4D1F-A5FE-4D478561405E}"/>
              </a:ext>
            </a:extLst>
          </p:cNvPr>
          <p:cNvSpPr/>
          <p:nvPr/>
        </p:nvSpPr>
        <p:spPr>
          <a:xfrm>
            <a:off x="609601" y="1681529"/>
            <a:ext cx="3254373" cy="77585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i="0" dirty="0">
                <a:solidFill>
                  <a:srgbClr val="55555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圓餅圖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4FE8FA3-D2DB-4113-8527-6F9FAD94E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256" y="1801091"/>
            <a:ext cx="5492817" cy="456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84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2C78C519-F02F-4F56-A27D-6650FCE9E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425" y="2844800"/>
            <a:ext cx="8950036" cy="3773426"/>
          </a:xfrm>
          <a:prstGeom prst="rect">
            <a:avLst/>
          </a:prstGeom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F7AC92-E67D-4AAD-B2D7-7250B1B6C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63974" y="437369"/>
            <a:ext cx="5981990" cy="633413"/>
          </a:xfrm>
        </p:spPr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 </a:t>
            </a:r>
            <a:r>
              <a:rPr lang="en-US" altLang="zh-TW" dirty="0" err="1"/>
              <a:t>Plotly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圖表使用時機</a:t>
            </a:r>
            <a:endParaRPr lang="en-US" altLang="zh-TW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151AF2-4895-43E1-AEAA-2E89970BA8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夜間課輔講義</a:t>
            </a:r>
          </a:p>
          <a:p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B674CD8-30E1-42C9-9AF9-E7BC9DC0875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TW" altLang="en-US" dirty="0"/>
              <a:t>林建呈 編著</a:t>
            </a:r>
          </a:p>
          <a:p>
            <a:endParaRPr lang="zh-TW" altLang="en-US" dirty="0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AA34E3EE-188C-4D1F-A5FE-4D478561405E}"/>
              </a:ext>
            </a:extLst>
          </p:cNvPr>
          <p:cNvSpPr/>
          <p:nvPr/>
        </p:nvSpPr>
        <p:spPr>
          <a:xfrm>
            <a:off x="609601" y="1681529"/>
            <a:ext cx="3254373" cy="77585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折線圖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AAC0F5-0BE8-4773-92C5-E6BD1FE2E987}"/>
              </a:ext>
            </a:extLst>
          </p:cNvPr>
          <p:cNvSpPr/>
          <p:nvPr/>
        </p:nvSpPr>
        <p:spPr>
          <a:xfrm>
            <a:off x="4433454" y="1557314"/>
            <a:ext cx="7379855" cy="12874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使用時機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b="0" i="0" dirty="0">
                <a:solidFill>
                  <a:srgbClr val="55555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目的在了解數據</a:t>
            </a:r>
            <a:r>
              <a:rPr lang="zh-TW" altLang="en-US" b="0" i="0" dirty="0">
                <a:solidFill>
                  <a:schemeClr val="accent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隨著時間而變化的趨勢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發展。</a:t>
            </a:r>
            <a:endParaRPr lang="en-US" altLang="zh-TW" b="1" i="0" dirty="0">
              <a:solidFill>
                <a:srgbClr val="555555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6355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F7AC92-E67D-4AAD-B2D7-7250B1B6C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63974" y="437369"/>
            <a:ext cx="5981990" cy="633413"/>
          </a:xfrm>
        </p:spPr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 </a:t>
            </a:r>
            <a:r>
              <a:rPr lang="en-US" altLang="zh-TW" dirty="0" err="1"/>
              <a:t>Plotly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圖表使用時機</a:t>
            </a:r>
            <a:endParaRPr lang="en-US" altLang="zh-TW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151AF2-4895-43E1-AEAA-2E89970BA8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夜間課輔講義</a:t>
            </a:r>
          </a:p>
          <a:p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B674CD8-30E1-42C9-9AF9-E7BC9DC0875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TW" altLang="en-US" dirty="0"/>
              <a:t>林建呈 編著</a:t>
            </a:r>
          </a:p>
          <a:p>
            <a:endParaRPr lang="zh-TW" altLang="en-US" dirty="0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AA34E3EE-188C-4D1F-A5FE-4D478561405E}"/>
              </a:ext>
            </a:extLst>
          </p:cNvPr>
          <p:cNvSpPr/>
          <p:nvPr/>
        </p:nvSpPr>
        <p:spPr>
          <a:xfrm>
            <a:off x="609601" y="1681529"/>
            <a:ext cx="3254373" cy="77585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折線圖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9A604AF-8A9A-45D1-8BC1-BEB5253BC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691" y="1533237"/>
            <a:ext cx="8427992" cy="47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098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420E8ED2-3128-4740-A4DF-6220FB6E3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874" y="2794674"/>
            <a:ext cx="9458036" cy="3739541"/>
          </a:xfrm>
          <a:prstGeom prst="rect">
            <a:avLst/>
          </a:prstGeom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F7AC92-E67D-4AAD-B2D7-7250B1B6C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63974" y="437369"/>
            <a:ext cx="5981990" cy="633413"/>
          </a:xfrm>
        </p:spPr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 </a:t>
            </a:r>
            <a:r>
              <a:rPr lang="en-US" altLang="zh-TW" dirty="0" err="1"/>
              <a:t>Plotly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圖表使用時機</a:t>
            </a:r>
            <a:endParaRPr lang="en-US" altLang="zh-TW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151AF2-4895-43E1-AEAA-2E89970BA8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夜間課輔講義</a:t>
            </a:r>
          </a:p>
          <a:p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B674CD8-30E1-42C9-9AF9-E7BC9DC0875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TW" altLang="en-US" dirty="0"/>
              <a:t>林建呈 編著</a:t>
            </a:r>
          </a:p>
          <a:p>
            <a:endParaRPr lang="zh-TW" altLang="en-US" dirty="0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AA34E3EE-188C-4D1F-A5FE-4D478561405E}"/>
              </a:ext>
            </a:extLst>
          </p:cNvPr>
          <p:cNvSpPr/>
          <p:nvPr/>
        </p:nvSpPr>
        <p:spPr>
          <a:xfrm>
            <a:off x="609601" y="1681529"/>
            <a:ext cx="3254373" cy="77585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箱型圖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AAC0F5-0BE8-4773-92C5-E6BD1FE2E987}"/>
              </a:ext>
            </a:extLst>
          </p:cNvPr>
          <p:cNvSpPr/>
          <p:nvPr/>
        </p:nvSpPr>
        <p:spPr>
          <a:xfrm>
            <a:off x="4433454" y="1557314"/>
            <a:ext cx="7379855" cy="12874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使用時機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b="0" i="0" dirty="0">
                <a:solidFill>
                  <a:srgbClr val="55555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目的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分析一組數據的離散分布情況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1" i="0" dirty="0">
              <a:solidFill>
                <a:srgbClr val="555555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2369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F7AC92-E67D-4AAD-B2D7-7250B1B6C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63974" y="437369"/>
            <a:ext cx="5981990" cy="633413"/>
          </a:xfrm>
        </p:spPr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 </a:t>
            </a:r>
            <a:r>
              <a:rPr lang="en-US" altLang="zh-TW" dirty="0" err="1"/>
              <a:t>Plotly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圖表使用時機</a:t>
            </a:r>
            <a:endParaRPr lang="en-US" altLang="zh-TW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151AF2-4895-43E1-AEAA-2E89970BA8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夜間課輔講義</a:t>
            </a:r>
          </a:p>
          <a:p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B674CD8-30E1-42C9-9AF9-E7BC9DC0875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TW" altLang="en-US" dirty="0"/>
              <a:t>林建呈 編著</a:t>
            </a:r>
          </a:p>
          <a:p>
            <a:endParaRPr lang="zh-TW" altLang="en-US" dirty="0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AA34E3EE-188C-4D1F-A5FE-4D478561405E}"/>
              </a:ext>
            </a:extLst>
          </p:cNvPr>
          <p:cNvSpPr/>
          <p:nvPr/>
        </p:nvSpPr>
        <p:spPr>
          <a:xfrm>
            <a:off x="609601" y="1681529"/>
            <a:ext cx="3254373" cy="77585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箱型圖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12DF3B5-F71A-4F72-97AA-7832D6385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209" y="1681529"/>
            <a:ext cx="4365591" cy="493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692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7EED1040-71D9-4491-9FCE-6147795BF8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3AA32A-A626-40EA-9B28-972445833C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935CE8F-2EF4-4C7E-A6C6-B25C775DCD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/>
              <a:t>林建呈 編著</a:t>
            </a:r>
          </a:p>
          <a:p>
            <a:endParaRPr lang="zh-TW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DBC17709-343F-4C69-8A2D-67515D2F08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288073"/>
              </p:ext>
            </p:extLst>
          </p:nvPr>
        </p:nvGraphicFramePr>
        <p:xfrm>
          <a:off x="5389937" y="560796"/>
          <a:ext cx="6345384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0790">
                  <a:extLst>
                    <a:ext uri="{9D8B030D-6E8A-4147-A177-3AD203B41FA5}">
                      <a16:colId xmlns:a16="http://schemas.microsoft.com/office/drawing/2014/main" val="651800462"/>
                    </a:ext>
                  </a:extLst>
                </a:gridCol>
                <a:gridCol w="1328248">
                  <a:extLst>
                    <a:ext uri="{9D8B030D-6E8A-4147-A177-3AD203B41FA5}">
                      <a16:colId xmlns:a16="http://schemas.microsoft.com/office/drawing/2014/main" val="365206955"/>
                    </a:ext>
                  </a:extLst>
                </a:gridCol>
                <a:gridCol w="1586346">
                  <a:extLst>
                    <a:ext uri="{9D8B030D-6E8A-4147-A177-3AD203B41FA5}">
                      <a16:colId xmlns:a16="http://schemas.microsoft.com/office/drawing/2014/main" val="19321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12/10—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夜間課輔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155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課程方向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課程時數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備註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445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問題提問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60 min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18986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Python-Pandas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Plotly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的應用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60 min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74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題目練習 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&amp;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問題提問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60 min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66577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A8C9C8A-8B72-40EE-8A69-3006E97D1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184362"/>
              </p:ext>
            </p:extLst>
          </p:nvPr>
        </p:nvGraphicFramePr>
        <p:xfrm>
          <a:off x="5394558" y="2551229"/>
          <a:ext cx="6345384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72692">
                  <a:extLst>
                    <a:ext uri="{9D8B030D-6E8A-4147-A177-3AD203B41FA5}">
                      <a16:colId xmlns:a16="http://schemas.microsoft.com/office/drawing/2014/main" val="651800462"/>
                    </a:ext>
                  </a:extLst>
                </a:gridCol>
                <a:gridCol w="1586346">
                  <a:extLst>
                    <a:ext uri="{9D8B030D-6E8A-4147-A177-3AD203B41FA5}">
                      <a16:colId xmlns:a16="http://schemas.microsoft.com/office/drawing/2014/main" val="365206955"/>
                    </a:ext>
                  </a:extLst>
                </a:gridCol>
                <a:gridCol w="1586346">
                  <a:extLst>
                    <a:ext uri="{9D8B030D-6E8A-4147-A177-3AD203B41FA5}">
                      <a16:colId xmlns:a16="http://schemas.microsoft.com/office/drawing/2014/main" val="19321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12/23—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夜間課輔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二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155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課程方向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課程時數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備註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445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問題提問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60 min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18986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題目講解、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其他應用介紹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 min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74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題目練習 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&amp;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問題提問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 min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665772"/>
                  </a:ext>
                </a:extLst>
              </a:tr>
            </a:tbl>
          </a:graphicData>
        </a:graphic>
      </p:graphicFrame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7AE746A9-28DB-45D1-B74A-7F3A842CD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941647"/>
              </p:ext>
            </p:extLst>
          </p:nvPr>
        </p:nvGraphicFramePr>
        <p:xfrm>
          <a:off x="5403795" y="4555520"/>
          <a:ext cx="6345384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72692">
                  <a:extLst>
                    <a:ext uri="{9D8B030D-6E8A-4147-A177-3AD203B41FA5}">
                      <a16:colId xmlns:a16="http://schemas.microsoft.com/office/drawing/2014/main" val="651800462"/>
                    </a:ext>
                  </a:extLst>
                </a:gridCol>
                <a:gridCol w="1586346">
                  <a:extLst>
                    <a:ext uri="{9D8B030D-6E8A-4147-A177-3AD203B41FA5}">
                      <a16:colId xmlns:a16="http://schemas.microsoft.com/office/drawing/2014/main" val="365206955"/>
                    </a:ext>
                  </a:extLst>
                </a:gridCol>
                <a:gridCol w="1586346">
                  <a:extLst>
                    <a:ext uri="{9D8B030D-6E8A-4147-A177-3AD203B41FA5}">
                      <a16:colId xmlns:a16="http://schemas.microsoft.com/office/drawing/2014/main" val="19321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12/30—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夜間課輔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三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155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課程方向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課程時數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備註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445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問題提問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100 min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396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其他應用補充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30 min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18986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電子產業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AI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應用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60 min 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741085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E0E2C88D-03E3-4632-A5B2-EA1DA3AB36D8}"/>
              </a:ext>
            </a:extLst>
          </p:cNvPr>
          <p:cNvSpPr txBox="1"/>
          <p:nvPr/>
        </p:nvSpPr>
        <p:spPr>
          <a:xfrm>
            <a:off x="8931566" y="203200"/>
            <a:ext cx="288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 </a:t>
            </a:r>
            <a:r>
              <a:rPr lang="en-US" altLang="zh-TW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課程時數包含休息時間</a:t>
            </a:r>
            <a:endParaRPr lang="en-US" altLang="zh-TW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9982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C0DAC232-0737-4A14-8606-9A1105D265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dirty="0"/>
              <a:t>Chapter 1</a:t>
            </a:r>
          </a:p>
          <a:p>
            <a:r>
              <a:rPr lang="en-US" altLang="zh-TW" dirty="0"/>
              <a:t>Python</a:t>
            </a:r>
            <a:r>
              <a:rPr lang="zh-TW" altLang="en-US" dirty="0"/>
              <a:t> </a:t>
            </a:r>
            <a:r>
              <a:rPr lang="en-US" altLang="zh-TW" dirty="0"/>
              <a:t>Pandas</a:t>
            </a:r>
            <a:r>
              <a:rPr lang="zh-TW" altLang="en-US" dirty="0"/>
              <a:t>應用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1B16E51-EA16-4CEB-84D1-A5DFD170B9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資料檢視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資料清洗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資料預處理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資料提取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F6F36F2-89B2-463D-B30E-BB8EDDB63D1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TW" altLang="en-US" dirty="0"/>
              <a:t>林建呈 編著</a:t>
            </a:r>
          </a:p>
        </p:txBody>
      </p:sp>
    </p:spTree>
    <p:extLst>
      <p:ext uri="{BB962C8B-B14F-4D97-AF65-F5344CB8AC3E}">
        <p14:creationId xmlns:p14="http://schemas.microsoft.com/office/powerpoint/2010/main" val="841137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F7AC92-E67D-4AAD-B2D7-7250B1B6C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63974" y="437369"/>
            <a:ext cx="6480753" cy="633413"/>
          </a:xfrm>
        </p:spPr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 </a:t>
            </a:r>
            <a:r>
              <a:rPr lang="en-US" altLang="zh-TW" dirty="0"/>
              <a:t>Pandas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建立範例資料表</a:t>
            </a:r>
            <a:endParaRPr lang="en-US" altLang="zh-TW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151AF2-4895-43E1-AEAA-2E89970BA8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夜間課輔講義</a:t>
            </a:r>
          </a:p>
          <a:p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B674CD8-30E1-42C9-9AF9-E7BC9DC0875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TW" altLang="en-US" dirty="0"/>
              <a:t>林建呈 編著</a:t>
            </a:r>
          </a:p>
          <a:p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B4D8D43-82D4-4E23-AE48-5C5B809798C6}"/>
              </a:ext>
            </a:extLst>
          </p:cNvPr>
          <p:cNvSpPr/>
          <p:nvPr/>
        </p:nvSpPr>
        <p:spPr>
          <a:xfrm>
            <a:off x="813495" y="1584959"/>
            <a:ext cx="2095500" cy="9827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A892C9E-44A9-44F3-9BCF-D6622A7A8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850" y="1584959"/>
            <a:ext cx="8940416" cy="432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685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F7AC92-E67D-4AAD-B2D7-7250B1B6C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63974" y="437369"/>
            <a:ext cx="5288825" cy="633413"/>
          </a:xfrm>
        </p:spPr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 </a:t>
            </a:r>
            <a:r>
              <a:rPr lang="en-US" altLang="zh-TW" dirty="0"/>
              <a:t>Pandas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資料檢視</a:t>
            </a:r>
            <a:endParaRPr lang="en-US" altLang="zh-TW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151AF2-4895-43E1-AEAA-2E89970BA8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夜間課輔講義</a:t>
            </a:r>
          </a:p>
          <a:p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B674CD8-30E1-42C9-9AF9-E7BC9DC0875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TW" altLang="en-US" dirty="0"/>
              <a:t>林建呈 編著</a:t>
            </a:r>
          </a:p>
          <a:p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B4D8D43-82D4-4E23-AE48-5C5B809798C6}"/>
              </a:ext>
            </a:extLst>
          </p:cNvPr>
          <p:cNvSpPr/>
          <p:nvPr/>
        </p:nvSpPr>
        <p:spPr>
          <a:xfrm>
            <a:off x="813495" y="1584959"/>
            <a:ext cx="2095500" cy="9827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2960552-C5BA-4C5F-8052-E4781BF89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948" y="1584960"/>
            <a:ext cx="3333750" cy="484822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912B6A5E-6BB5-4772-B2E7-10DC17672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2651" y="1584959"/>
            <a:ext cx="44577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29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F7AC92-E67D-4AAD-B2D7-7250B1B6C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63974" y="437369"/>
            <a:ext cx="5288825" cy="633413"/>
          </a:xfrm>
        </p:spPr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 </a:t>
            </a:r>
            <a:r>
              <a:rPr lang="en-US" altLang="zh-TW" dirty="0"/>
              <a:t>Pandas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資料檢視</a:t>
            </a:r>
            <a:endParaRPr lang="en-US" altLang="zh-TW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151AF2-4895-43E1-AEAA-2E89970BA8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夜間課輔講義</a:t>
            </a:r>
          </a:p>
          <a:p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B674CD8-30E1-42C9-9AF9-E7BC9DC0875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TW" altLang="en-US" dirty="0"/>
              <a:t>林建呈 編著</a:t>
            </a:r>
          </a:p>
          <a:p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B4D8D43-82D4-4E23-AE48-5C5B809798C6}"/>
              </a:ext>
            </a:extLst>
          </p:cNvPr>
          <p:cNvSpPr/>
          <p:nvPr/>
        </p:nvSpPr>
        <p:spPr>
          <a:xfrm>
            <a:off x="813495" y="1584959"/>
            <a:ext cx="2095500" cy="9827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A9E0826-06F6-45E6-9794-08E731229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992" y="1584958"/>
            <a:ext cx="4141499" cy="349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429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97B3DCFF-6FD4-4564-A9FA-F12B679A9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120" y="1617767"/>
            <a:ext cx="4876831" cy="434960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5ABBDD4-DBBF-422A-8734-D8AD3AC856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142"/>
          <a:stretch/>
        </p:blipFill>
        <p:spPr>
          <a:xfrm>
            <a:off x="7451287" y="1584959"/>
            <a:ext cx="4491331" cy="4349606"/>
          </a:xfrm>
          <a:prstGeom prst="rect">
            <a:avLst/>
          </a:prstGeom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F7AC92-E67D-4AAD-B2D7-7250B1B6C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63974" y="437369"/>
            <a:ext cx="5288825" cy="633413"/>
          </a:xfrm>
        </p:spPr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 </a:t>
            </a:r>
            <a:r>
              <a:rPr lang="en-US" altLang="zh-TW" dirty="0"/>
              <a:t>Pandas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資料清洗</a:t>
            </a:r>
            <a:endParaRPr lang="en-US" altLang="zh-TW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151AF2-4895-43E1-AEAA-2E89970BA8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夜間課輔講義</a:t>
            </a:r>
          </a:p>
          <a:p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B674CD8-30E1-42C9-9AF9-E7BC9DC0875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TW" altLang="en-US" dirty="0"/>
              <a:t>林建呈 編著</a:t>
            </a:r>
          </a:p>
          <a:p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B4D8D43-82D4-4E23-AE48-5C5B809798C6}"/>
              </a:ext>
            </a:extLst>
          </p:cNvPr>
          <p:cNvSpPr/>
          <p:nvPr/>
        </p:nvSpPr>
        <p:spPr>
          <a:xfrm>
            <a:off x="813495" y="1584959"/>
            <a:ext cx="2095500" cy="9827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清洗</a:t>
            </a:r>
          </a:p>
        </p:txBody>
      </p:sp>
    </p:spTree>
    <p:extLst>
      <p:ext uri="{BB962C8B-B14F-4D97-AF65-F5344CB8AC3E}">
        <p14:creationId xmlns:p14="http://schemas.microsoft.com/office/powerpoint/2010/main" val="656478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F7AC92-E67D-4AAD-B2D7-7250B1B6C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63974" y="437369"/>
            <a:ext cx="5288825" cy="633413"/>
          </a:xfrm>
        </p:spPr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 </a:t>
            </a:r>
            <a:r>
              <a:rPr lang="en-US" altLang="zh-TW" dirty="0"/>
              <a:t>Pandas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資料清洗</a:t>
            </a:r>
            <a:endParaRPr lang="en-US" altLang="zh-TW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151AF2-4895-43E1-AEAA-2E89970BA8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夜間課輔講義</a:t>
            </a:r>
          </a:p>
          <a:p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B674CD8-30E1-42C9-9AF9-E7BC9DC0875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TW" altLang="en-US" dirty="0"/>
              <a:t>林建呈 編著</a:t>
            </a:r>
          </a:p>
          <a:p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B4D8D43-82D4-4E23-AE48-5C5B809798C6}"/>
              </a:ext>
            </a:extLst>
          </p:cNvPr>
          <p:cNvSpPr/>
          <p:nvPr/>
        </p:nvSpPr>
        <p:spPr>
          <a:xfrm>
            <a:off x="813495" y="1584959"/>
            <a:ext cx="2095500" cy="9827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清洗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80BCA2D-857C-40FE-AEAA-E43007B2C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670" y="1584959"/>
            <a:ext cx="8425889" cy="322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746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1006</Words>
  <Application>Microsoft Office PowerPoint</Application>
  <PresentationFormat>寬螢幕</PresentationFormat>
  <Paragraphs>265</Paragraphs>
  <Slides>29</Slides>
  <Notes>29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6" baseType="lpstr">
      <vt:lpstr>微軟正黑體</vt:lpstr>
      <vt:lpstr>Arial</vt:lpstr>
      <vt:lpstr>Calibri</vt:lpstr>
      <vt:lpstr>Calibri Light</vt:lpstr>
      <vt:lpstr>Roboto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建呈 林</dc:creator>
  <cp:lastModifiedBy>建呈 林</cp:lastModifiedBy>
  <cp:revision>3</cp:revision>
  <dcterms:created xsi:type="dcterms:W3CDTF">2021-09-22T15:41:33Z</dcterms:created>
  <dcterms:modified xsi:type="dcterms:W3CDTF">2021-12-07T13:03:55Z</dcterms:modified>
</cp:coreProperties>
</file>