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1" r:id="rId10"/>
    <p:sldId id="263" r:id="rId11"/>
    <p:sldId id="264" r:id="rId12"/>
    <p:sldId id="266" r:id="rId13"/>
    <p:sldId id="267" r:id="rId14"/>
    <p:sldId id="265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8385;&#29256;-60\\20\subject_holdright_94,179,198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3107055" y="35185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1875155"/>
            <a:ext cx="6350000" cy="1440180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3107055" y="3721735"/>
            <a:ext cx="5977890" cy="1233170"/>
          </a:xfrm>
        </p:spPr>
        <p:txBody>
          <a:bodyPr vert="horz" wrap="square" lIns="90000" tIns="46800" rIns="90000" bIns="4680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629979" y="2610168"/>
            <a:ext cx="4932045" cy="163766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kumimoji="0" lang="zh-CN" altLang="en-US" sz="8000" b="0" i="0" spc="8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03613"/>
            <a:ext cx="720090" cy="554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201036" y="2496502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201036" y="4087813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3107055" y="4746943"/>
            <a:ext cx="59778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3107055" y="2197418"/>
            <a:ext cx="59778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54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03613"/>
            <a:ext cx="720090" cy="55438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31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610628"/>
            <a:ext cx="1620202" cy="124737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370"/>
            <a:ext cx="1620202" cy="1028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0.xml"/><Relationship Id="rId2" Type="http://schemas.openxmlformats.org/officeDocument/2006/relationships/image" Target="../media/image7.png"/><Relationship Id="rId1" Type="http://schemas.openxmlformats.org/officeDocument/2006/relationships/tags" Target="../tags/tag1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8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9.xml"/><Relationship Id="rId2" Type="http://schemas.openxmlformats.org/officeDocument/2006/relationships/image" Target="../media/image7.png"/><Relationship Id="rId1" Type="http://schemas.openxmlformats.org/officeDocument/2006/relationships/tags" Target="../tags/tag1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4.xml"/><Relationship Id="rId2" Type="http://schemas.openxmlformats.org/officeDocument/2006/relationships/image" Target="../media/image7.png"/><Relationship Id="rId1" Type="http://schemas.openxmlformats.org/officeDocument/2006/relationships/tags" Target="../tags/tag1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 vert="horz" wrap="square" lIns="90000" tIns="0" rIns="90000" bIns="46800" rtlCol="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西南研发 杨蜀波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838960" y="1875155"/>
            <a:ext cx="8127365" cy="1440180"/>
          </a:xfrm>
        </p:spPr>
        <p:txBody>
          <a:bodyPr vert="horz" wrap="square" lIns="90000" tIns="46800" rIns="90000" bIns="0" rtlCol="0" anchor="b" anchorCtr="0">
            <a:normAutofit/>
          </a:bodyPr>
          <a:lstStyle/>
          <a:p>
            <a:pPr algn="dist"/>
            <a:r>
              <a:rPr lang="zh-CN" altLang="en-US" dirty="0"/>
              <a:t>基于</a:t>
            </a:r>
            <a:r>
              <a:rPr lang="en-US" altLang="zh-CN" dirty="0"/>
              <a:t>AST</a:t>
            </a:r>
            <a:r>
              <a:rPr dirty="0"/>
              <a:t>的应用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noFill/>
        </p:spPr>
        <p:txBody>
          <a:bodyPr vert="horz" wrap="square" lIns="90000" tIns="46800" rIns="90000" bIns="46800" rtlCol="0" anchor="ctr" anchorCtr="0">
            <a:normAutofit/>
          </a:bodyPr>
          <a:lstStyle/>
          <a:p>
            <a:pPr algn="dist"/>
            <a:r>
              <a:rPr b="1" spc="200"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AST - </a:t>
            </a:r>
            <a: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所以说了这么多废话，到底有啥用？</a:t>
            </a:r>
            <a:endParaRPr lang="zh-CN" altLang="en-US"/>
          </a:p>
          <a:p>
            <a:pPr lvl="1"/>
            <a:r>
              <a:rPr lang="zh-CN" altLang="en-US"/>
              <a:t>代码生成 </a:t>
            </a:r>
            <a:r>
              <a:rPr lang="en-US" altLang="zh-CN"/>
              <a:t>- </a:t>
            </a:r>
            <a:r>
              <a:t>减少机械劳动，学会聪明的偷懒</a:t>
            </a:r>
          </a:p>
          <a:p>
            <a:pPr lvl="1"/>
            <a:r>
              <a:t>修改</a:t>
            </a:r>
            <a:r>
              <a:rPr lang="en-US" altLang="zh-CN"/>
              <a:t>AST</a:t>
            </a:r>
            <a:r>
              <a:t>来达到某些特定功能</a:t>
            </a:r>
          </a:p>
          <a:p>
            <a:pPr lvl="1"/>
            <a:r>
              <a:t>部分或者全部代替反射，实现高性能的元数据编程</a:t>
            </a:r>
          </a:p>
          <a:p>
            <a:pPr lvl="1"/>
          </a:p>
          <a:p>
            <a:pPr lvl="0"/>
            <a:r>
              <a:t>聪明的小伙伴已经想到了，没错</a:t>
            </a:r>
            <a:r>
              <a:rPr lang="en-US" altLang="zh-CN"/>
              <a:t>Lombok</a:t>
            </a:r>
            <a:r>
              <a:t>的原理就是这个。</a:t>
            </a:r>
          </a:p>
          <a:p>
            <a:pPr marL="457200" lvl="1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AST - </a:t>
            </a:r>
            <a: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根据</a:t>
            </a:r>
            <a:r>
              <a:rPr lang="en-US" altLang="zh-CN">
                <a:sym typeface="+mn-ea"/>
              </a:rPr>
              <a:t>JAVA</a:t>
            </a:r>
            <a:r>
              <a:rPr>
                <a:sym typeface="+mn-ea"/>
              </a:rPr>
              <a:t>中JSR 269 API，目前</a:t>
            </a:r>
            <a:r>
              <a:rPr lang="en-US" altLang="zh-CN">
                <a:sym typeface="+mn-ea"/>
              </a:rPr>
              <a:t>JAVA</a:t>
            </a:r>
            <a:r>
              <a:rPr>
                <a:sym typeface="+mn-ea"/>
              </a:rPr>
              <a:t>提供了比较方便的在</a:t>
            </a:r>
            <a:r>
              <a:rPr lang="en-US" altLang="zh-CN">
                <a:sym typeface="+mn-ea"/>
              </a:rPr>
              <a:t>AST</a:t>
            </a:r>
            <a:r>
              <a:rPr>
                <a:sym typeface="+mn-ea"/>
              </a:rPr>
              <a:t>阶段对</a:t>
            </a:r>
            <a:r>
              <a:rPr lang="en-US" altLang="zh-CN">
                <a:sym typeface="+mn-ea"/>
              </a:rPr>
              <a:t>Annotation</a:t>
            </a:r>
            <a:r>
              <a:rPr>
                <a:sym typeface="+mn-ea"/>
              </a:rPr>
              <a:t>操作的</a:t>
            </a:r>
            <a:r>
              <a:rPr lang="en-US" altLang="zh-CN">
                <a:sym typeface="+mn-ea"/>
              </a:rPr>
              <a:t>,API</a:t>
            </a:r>
            <a:r>
              <a:rPr>
                <a:sym typeface="+mn-ea"/>
              </a:rPr>
              <a:t>。</a:t>
            </a:r>
            <a:r>
              <a:rPr>
                <a:sym typeface="+mn-ea"/>
              </a:rPr>
              <a:t>其中</a:t>
            </a:r>
            <a:r>
              <a:rPr lang="en-US" altLang="zh-CN">
                <a:sym typeface="+mn-ea"/>
              </a:rPr>
              <a:t>Android</a:t>
            </a:r>
            <a:r>
              <a:rPr>
                <a:sym typeface="+mn-ea"/>
              </a:rPr>
              <a:t>开发使用的比较多。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对于一个</a:t>
            </a:r>
            <a:r>
              <a:rPr lang="en-US" altLang="zh-CN">
                <a:sym typeface="+mn-ea"/>
              </a:rPr>
              <a:t>Annotation </a:t>
            </a:r>
            <a:r>
              <a:rPr>
                <a:sym typeface="+mn-ea"/>
              </a:rPr>
              <a:t>有三种情况</a:t>
            </a:r>
            <a:endParaRPr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@Retention(RetentionPolicy.SOURCE)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源代码级有效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ym typeface="+mn-ea"/>
              </a:rPr>
              <a:t>@Retention(RetentionPolicy.CLASS)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class</a:t>
            </a:r>
            <a:r>
              <a:rPr>
                <a:sym typeface="+mn-ea"/>
              </a:rPr>
              <a:t>级</a:t>
            </a:r>
            <a:r>
              <a:rPr>
                <a:sym typeface="+mn-ea"/>
              </a:rPr>
              <a:t>有效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@Retention(RetentionPolicy.RUNTIME)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永久有效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5430" y="1904365"/>
            <a:ext cx="5128260" cy="4309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AST - </a:t>
            </a:r>
            <a:r>
              <a:rPr>
                <a:sym typeface="+mn-ea"/>
              </a:rPr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>
            <a:normAutofit fontScale="90000"/>
          </a:bodyPr>
          <a:p>
            <a:r>
              <a:rPr lang="en-US" altLang="zh-CN"/>
              <a:t>在</a:t>
            </a:r>
            <a:r>
              <a:t>定义完</a:t>
            </a:r>
            <a:r>
              <a:rPr lang="en-US" altLang="zh-CN"/>
              <a:t>Annotation</a:t>
            </a:r>
            <a:r>
              <a:t>后，需要定义对应的</a:t>
            </a:r>
            <a:r>
              <a:rPr lang="en-US" altLang="zh-CN"/>
              <a:t>Processor</a:t>
            </a:r>
            <a:r>
              <a:t>来处理编译期间的回调</a:t>
            </a:r>
          </a:p>
          <a:p>
            <a:r>
              <a:t>使用方式</a:t>
            </a:r>
          </a:p>
          <a:p>
            <a:pPr lvl="1"/>
            <a:r>
              <a:t>定义一个</a:t>
            </a:r>
            <a:r>
              <a:rPr lang="en-US" altLang="zh-CN"/>
              <a:t>Annotation</a:t>
            </a:r>
            <a:endParaRPr lang="en-US" altLang="zh-CN"/>
          </a:p>
          <a:p>
            <a:pPr lvl="1"/>
            <a:r>
              <a:t>定义对应的</a:t>
            </a:r>
            <a:r>
              <a:rPr lang="en-US" altLang="zh-CN"/>
              <a:t>Annotation</a:t>
            </a:r>
            <a:r>
              <a:rPr lang="en-US" altLang="zh-CN"/>
              <a:t>Processor</a:t>
            </a:r>
            <a:endParaRPr lang="en-US" altLang="zh-CN"/>
          </a:p>
          <a:p>
            <a:pPr lvl="2"/>
            <a:r>
              <a:rPr lang="en-US" altLang="zh-CN"/>
              <a:t>public class MyAnnotationProcessor extends AbstractProcessor</a:t>
            </a:r>
            <a:endParaRPr lang="en-US" altLang="zh-CN"/>
          </a:p>
          <a:p>
            <a:pPr lvl="1"/>
            <a:r>
              <a:t>对</a:t>
            </a:r>
            <a:r>
              <a:rPr lang="en-US" altLang="zh-CN"/>
              <a:t>AnnotationProcessor</a:t>
            </a:r>
            <a:r>
              <a:t>增加</a:t>
            </a:r>
            <a:r>
              <a:rPr lang="en-US" altLang="zh-CN"/>
              <a:t>@SupportedSourceVersion(SourceVersion.RELEASE_8)</a:t>
            </a:r>
            <a:endParaRPr lang="en-US" altLang="zh-CN"/>
          </a:p>
          <a:p>
            <a:pPr lvl="2"/>
            <a:r>
              <a:t>指明最低支持的</a:t>
            </a:r>
            <a:r>
              <a:rPr lang="en-US" altLang="zh-CN"/>
              <a:t>JAVA</a:t>
            </a:r>
            <a:r>
              <a:t>版本</a:t>
            </a:r>
            <a:endParaRPr lang="en-US" altLang="zh-CN"/>
          </a:p>
          <a:p>
            <a:pPr lvl="1"/>
            <a:r>
              <a:rPr>
                <a:sym typeface="+mn-ea"/>
              </a:rPr>
              <a:t>对</a:t>
            </a:r>
            <a:r>
              <a:rPr lang="en-US" altLang="zh-CN">
                <a:sym typeface="+mn-ea"/>
              </a:rPr>
              <a:t>AnnotationProcessor</a:t>
            </a:r>
            <a:r>
              <a:rPr>
                <a:sym typeface="+mn-ea"/>
              </a:rPr>
              <a:t>增加</a:t>
            </a:r>
            <a:r>
              <a:rPr lang="en-US" altLang="zh-CN"/>
              <a:t>@SupportedAnnotationTypes("com.xnky.MyAnnotation")</a:t>
            </a:r>
            <a:endParaRPr lang="en-US" altLang="zh-CN"/>
          </a:p>
          <a:p>
            <a:pPr lvl="2"/>
            <a:r>
              <a:t>指明需要处理的注解</a:t>
            </a:r>
            <a:endParaRPr lang="en-US" altLang="zh-CN"/>
          </a:p>
          <a:p>
            <a:pPr lvl="1"/>
            <a:r>
              <a:t>在</a:t>
            </a:r>
            <a:r>
              <a:rPr lang="en-US" altLang="zh-CN"/>
              <a:t>META-INF</a:t>
            </a:r>
            <a:r>
              <a:t>中配置相关加载项</a:t>
            </a:r>
          </a:p>
          <a:p>
            <a:pPr lvl="2"/>
            <a:r>
              <a:rPr>
                <a:sym typeface="+mn-ea"/>
              </a:rPr>
              <a:t>META-INF/services/javax.annotation.processing.Processor 增加 </a:t>
            </a:r>
            <a:r>
              <a:rPr lang="en-US" altLang="zh-CN">
                <a:sym typeface="+mn-ea"/>
              </a:rPr>
              <a:t>com.xnky.MyAnnotation</a:t>
            </a:r>
            <a:endParaRPr lang="en-US" altLang="zh-CN">
              <a:sym typeface="+mn-ea"/>
            </a:endParaRPr>
          </a:p>
          <a:p>
            <a:pPr lvl="0"/>
            <a:r>
              <a:rPr>
                <a:sym typeface="+mn-ea"/>
              </a:rPr>
              <a:t>如果直接操作</a:t>
            </a:r>
            <a:r>
              <a:rPr lang="en-US" altLang="zh-CN">
                <a:sym typeface="+mn-ea"/>
              </a:rPr>
              <a:t>AST</a:t>
            </a:r>
            <a:r>
              <a:rPr>
                <a:sym typeface="+mn-ea"/>
              </a:rPr>
              <a:t>相对比较复杂，这里推荐一个相关库</a:t>
            </a:r>
            <a:r>
              <a:rPr lang="en-US" altLang="zh-CN">
                <a:sym typeface="+mn-ea"/>
              </a:rPr>
              <a:t>JCTree</a:t>
            </a:r>
            <a:r>
              <a:rPr>
                <a:sym typeface="+mn-ea"/>
              </a:rPr>
              <a:t>可以相对轻松的操作</a:t>
            </a:r>
            <a:r>
              <a:rPr lang="en-US" altLang="zh-CN">
                <a:sym typeface="+mn-ea"/>
              </a:rPr>
              <a:t>AST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0"/>
            <a:r>
              <a:t>实际中，我们对格式固定的协议格式例如</a:t>
            </a:r>
            <a:r>
              <a:rPr lang="en-US" altLang="zh-CN"/>
              <a:t>DISH</a:t>
            </a:r>
            <a:r>
              <a:t>等，可以才用此方法来反序列化，提高性能。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AST - </a:t>
            </a:r>
            <a:r>
              <a:rPr>
                <a:sym typeface="+mn-ea"/>
              </a:rPr>
              <a:t>注意事项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首先，在</a:t>
            </a:r>
            <a:r>
              <a:rPr lang="en-US" altLang="zh-CN"/>
              <a:t>AST</a:t>
            </a:r>
            <a:r>
              <a:t>阶段，目标类并没有执行也就是没有</a:t>
            </a:r>
            <a:r>
              <a:rPr lang="en-US" altLang="zh-CN"/>
              <a:t>instance</a:t>
            </a:r>
            <a:r>
              <a:t>，所以反射不可用。</a:t>
            </a:r>
          </a:p>
          <a:p>
            <a:r>
              <a:t>其次，编译阶段如果</a:t>
            </a:r>
            <a:r>
              <a:rPr lang="en-US" altLang="zh-CN"/>
              <a:t>AST</a:t>
            </a:r>
            <a:r>
              <a:t>出错，则编译失败（非</a:t>
            </a:r>
            <a:r>
              <a:rPr lang="en-US" altLang="zh-CN"/>
              <a:t>runtime error</a:t>
            </a:r>
            <a:r>
              <a:t>）</a:t>
            </a:r>
          </a:p>
          <a:p>
            <a:r>
              <a:t>在</a:t>
            </a:r>
            <a:r>
              <a:rPr lang="en-US" altLang="zh-CN"/>
              <a:t>AnnotationProcessor</a:t>
            </a:r>
            <a:r>
              <a:t>中可以获取所有被标记类的信息，所以可以用这些信息来生成代码，一并编译成</a:t>
            </a:r>
            <a:r>
              <a:rPr lang="en-US" altLang="zh-CN"/>
              <a:t>class</a:t>
            </a:r>
            <a:r>
              <a:t>达到替代反射的目的。</a:t>
            </a:r>
          </a:p>
          <a:p>
            <a:r>
              <a:t>生成代码的时候注意</a:t>
            </a:r>
            <a:r>
              <a:rPr lang="en-US" altLang="zh-CN"/>
              <a:t>ProcessEnv</a:t>
            </a:r>
            <a:r>
              <a:t>对象，有</a:t>
            </a:r>
            <a:r>
              <a:rPr lang="en-US" altLang="zh-CN"/>
              <a:t>resource</a:t>
            </a:r>
            <a:r>
              <a:t>和</a:t>
            </a:r>
            <a:r>
              <a:rPr lang="en-US" altLang="zh-CN"/>
              <a:t>source</a:t>
            </a:r>
            <a:r>
              <a:t>之分。如果使用</a:t>
            </a:r>
            <a:r>
              <a:rPr lang="en-US" altLang="zh-CN"/>
              <a:t>resouce</a:t>
            </a:r>
            <a:r>
              <a:t>生成的代码除非特别指定，编译器将不会编译。而</a:t>
            </a:r>
            <a:r>
              <a:rPr lang="en-US" altLang="zh-CN"/>
              <a:t>source</a:t>
            </a:r>
            <a:r>
              <a:t>里面的代码将在</a:t>
            </a:r>
            <a:r>
              <a:rPr lang="en-US" altLang="zh-CN"/>
              <a:t>processor</a:t>
            </a:r>
            <a:r>
              <a:t>完成后编译成</a:t>
            </a:r>
            <a:r>
              <a:rPr lang="en-US" altLang="zh-CN"/>
              <a:t>class</a:t>
            </a:r>
            <a:r>
              <a:t>并作用于对应的生命周期。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noFill/>
        </p:spPr>
        <p:txBody>
          <a:bodyPr vert="horz" wrap="square" lIns="90000" tIns="46800" rIns="90000" bIns="46800" rtlCol="0" anchor="ctr" anchorCtr="0">
            <a:normAutofit/>
          </a:bodyPr>
          <a:lstStyle/>
          <a:p>
            <a:pPr algn="dist"/>
            <a:r>
              <a:rPr dirty="0"/>
              <a:t>性能比较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性能比较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398010" cy="5388610"/>
          </a:xfrm>
        </p:spPr>
        <p:txBody>
          <a:bodyPr/>
          <a:p>
            <a:r>
              <a:rPr lang="zh-CN" altLang="en-US"/>
              <a:t>首先通过</a:t>
            </a:r>
            <a:r>
              <a:rPr lang="en-US" altLang="zh-CN"/>
              <a:t>AST</a:t>
            </a:r>
            <a:r>
              <a:t>生成的代码可以获取对象的所有属性，方法等。所以可以类比成直接赋值。</a:t>
            </a:r>
          </a:p>
          <a:p>
            <a:r>
              <a:t>这里我们模拟一个反序列化的情景</a:t>
            </a:r>
          </a:p>
          <a:p/>
          <a:p/>
          <a:p/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4638675"/>
            <a:ext cx="3886200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85" y="885190"/>
            <a:ext cx="5067300" cy="5753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6155" y="5590540"/>
            <a:ext cx="340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>
                <a:sym typeface="+mn-ea"/>
              </a:rPr>
              <a:t>可以看到，性能差异几乎为</a:t>
            </a:r>
            <a:r>
              <a:rPr lang="en-US" altLang="zh-CN">
                <a:sym typeface="+mn-ea"/>
              </a:rPr>
              <a:t>25</a:t>
            </a:r>
            <a:r>
              <a:rPr>
                <a:sym typeface="+mn-ea"/>
              </a:rPr>
              <a:t>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93515" y="2724150"/>
            <a:ext cx="37395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/>
              <a:t>Thank you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>
            <p:custDataLst>
              <p:tags r:id="rId1"/>
            </p:custDataLst>
          </p:nvPr>
        </p:nvSpPr>
        <p:spPr>
          <a:xfrm>
            <a:off x="1572260" y="542321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"/>
            </p:custDataLst>
          </p:nvPr>
        </p:nvSpPr>
        <p:spPr>
          <a:xfrm>
            <a:off x="2281555" y="5291138"/>
            <a:ext cx="3461385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性能对比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3"/>
            </p:custDataLst>
          </p:nvPr>
        </p:nvSpPr>
        <p:spPr>
          <a:xfrm>
            <a:off x="2281555" y="5730558"/>
            <a:ext cx="346011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性能对比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菱形 51"/>
          <p:cNvSpPr/>
          <p:nvPr>
            <p:custDataLst>
              <p:tags r:id="rId4"/>
            </p:custDataLst>
          </p:nvPr>
        </p:nvSpPr>
        <p:spPr>
          <a:xfrm>
            <a:off x="1572260" y="4181158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281555" y="4049078"/>
            <a:ext cx="3458845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AST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的应用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2282190" y="4487863"/>
            <a:ext cx="3460750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代码生成！减少机械劳动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菱形 47"/>
          <p:cNvSpPr/>
          <p:nvPr>
            <p:custDataLst>
              <p:tags r:id="rId7"/>
            </p:custDataLst>
          </p:nvPr>
        </p:nvSpPr>
        <p:spPr>
          <a:xfrm>
            <a:off x="1577975" y="29390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8"/>
            </p:custDataLst>
          </p:nvPr>
        </p:nvSpPr>
        <p:spPr>
          <a:xfrm>
            <a:off x="2276475" y="2807018"/>
            <a:ext cx="3461385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AST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9"/>
            </p:custDataLst>
          </p:nvPr>
        </p:nvSpPr>
        <p:spPr>
          <a:xfrm>
            <a:off x="2276475" y="324580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AST</a:t>
            </a: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10"/>
            </p:custDataLst>
          </p:nvPr>
        </p:nvSpPr>
        <p:spPr>
          <a:xfrm>
            <a:off x="1577975" y="1696403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2277110" y="1564323"/>
            <a:ext cx="3460115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编译简介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zh-CN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2266315" y="2003743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什么是编译？有哪些过程？</a:t>
            </a:r>
            <a:endParaRPr lang="zh-CN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669807" y="549255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1669807" y="42504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1675522" y="300843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1675522" y="1765737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17"/>
            </p:custDataLst>
          </p:nvPr>
        </p:nvSpPr>
        <p:spPr>
          <a:xfrm>
            <a:off x="2277110" y="4187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noFill/>
        </p:spPr>
        <p:txBody>
          <a:bodyPr vert="horz" wrap="square" lIns="90000" tIns="46800" rIns="90000" bIns="46800" rtlCol="0" anchor="ctr" anchorCtr="0">
            <a:normAutofit/>
          </a:bodyPr>
          <a:lstStyle/>
          <a:p>
            <a:pPr algn="dist"/>
            <a:r>
              <a:rPr b="1" spc="200" dirty="0">
                <a:ea typeface="微软雅黑" panose="020B0503020204020204" pitchFamily="34" charset="-122"/>
                <a:sym typeface="Arial" panose="020B0604020202020204" pitchFamily="34" charset="0"/>
              </a:rPr>
              <a:t>编译简介</a:t>
            </a:r>
            <a:r>
              <a:rPr lang="en-US" altLang="zh-CN" b="1" spc="200" dirty="0"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编译简介 </a:t>
            </a:r>
            <a:r>
              <a:rPr lang="en-US" altLang="zh-CN"/>
              <a:t>- </a:t>
            </a:r>
            <a:r>
              <a:t>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什么是编译？</a:t>
            </a:r>
            <a:endParaRPr lang="zh-CN" altLang="en-US"/>
          </a:p>
          <a:p>
            <a:pPr lvl="1"/>
            <a:r>
              <a:rPr lang="zh-CN" altLang="en-US"/>
              <a:t>利用编译程序从源语言编写的源程序产生目标程序的过程。 </a:t>
            </a:r>
            <a:endParaRPr lang="zh-CN" altLang="en-US"/>
          </a:p>
          <a:p>
            <a:r>
              <a:rPr lang="zh-CN" altLang="en-US"/>
              <a:t>为什么要有编译？</a:t>
            </a:r>
            <a:endParaRPr lang="zh-CN" altLang="en-US"/>
          </a:p>
          <a:p>
            <a:pPr lvl="1"/>
            <a:r>
              <a:rPr>
                <a:sym typeface="+mn-ea"/>
              </a:rPr>
              <a:t>编译就是把高级语言变成计算机可以识别的2进制语言，计算机只认识1和0，编译程序把人们熟悉的语言换成2进制的。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编译简介 </a:t>
            </a:r>
            <a:r>
              <a:rPr lang="en-US" altLang="zh-CN"/>
              <a:t>- </a:t>
            </a:r>
            <a:r>
              <a:t>编译的过程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27" y="952508"/>
            <a:ext cx="10852237" cy="5388907"/>
          </a:xfrm>
        </p:spPr>
        <p:txBody>
          <a:bodyPr/>
          <a:p>
            <a:r>
              <a:rPr lang="zh-CN" altLang="en-US"/>
              <a:t>编译前端</a:t>
            </a:r>
            <a:endParaRPr lang="zh-CN" altLang="en-US"/>
          </a:p>
          <a:p>
            <a:pPr lvl="1"/>
            <a:r>
              <a:rPr lang="zh-CN" altLang="en-US"/>
              <a:t>词法分析</a:t>
            </a:r>
            <a:endParaRPr lang="zh-CN" altLang="en-US"/>
          </a:p>
          <a:p>
            <a:pPr lvl="1"/>
            <a:r>
              <a:rPr lang="zh-CN" altLang="en-US"/>
              <a:t>语法分析</a:t>
            </a:r>
            <a:endParaRPr lang="zh-CN" altLang="en-US"/>
          </a:p>
          <a:p>
            <a:pPr lvl="1"/>
            <a:r>
              <a:rPr lang="zh-CN" altLang="en-US"/>
              <a:t>语义检查</a:t>
            </a:r>
            <a:endParaRPr lang="zh-CN" altLang="en-US"/>
          </a:p>
          <a:p>
            <a:pPr lvl="0"/>
            <a:r>
              <a:rPr lang="zh-CN" altLang="en-US"/>
              <a:t>编译中段</a:t>
            </a:r>
            <a:r>
              <a:rPr lang="en-US" altLang="zh-CN"/>
              <a:t>(</a:t>
            </a:r>
            <a:r>
              <a:t>自称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中间代码生成</a:t>
            </a:r>
            <a:endParaRPr lang="zh-CN" altLang="en-US"/>
          </a:p>
          <a:p>
            <a:pPr lvl="0"/>
            <a:r>
              <a:rPr lang="zh-CN" altLang="en-US"/>
              <a:t>编译后端</a:t>
            </a:r>
            <a:endParaRPr lang="zh-CN" altLang="en-US"/>
          </a:p>
          <a:p>
            <a:pPr lvl="1"/>
            <a:r>
              <a:rPr lang="zh-CN" altLang="en-US"/>
              <a:t>代码优化</a:t>
            </a:r>
            <a:endParaRPr lang="zh-CN" altLang="en-US"/>
          </a:p>
          <a:p>
            <a:pPr lvl="1"/>
            <a:r>
              <a:rPr lang="zh-CN" altLang="en-US"/>
              <a:t>目标代码生成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那么在</a:t>
            </a:r>
            <a:r>
              <a:rPr lang="en-US" altLang="zh-CN"/>
              <a:t>JAVA</a:t>
            </a:r>
            <a:r>
              <a:t>中是怎么样的呢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34835" y="1353185"/>
            <a:ext cx="4714875" cy="3962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4979"/>
            <a:ext cx="10852237" cy="441964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编译简介 </a:t>
            </a: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编译的过程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总所周知，</a:t>
            </a:r>
            <a:r>
              <a:rPr lang="en-US" altLang="zh-CN"/>
              <a:t>CPU</a:t>
            </a:r>
            <a:r>
              <a:rPr lang="zh-CN" altLang="en-US"/>
              <a:t>只能识别二进制指令（</a:t>
            </a:r>
            <a:r>
              <a:rPr lang="en-US" altLang="zh-CN"/>
              <a:t>ASM</a:t>
            </a:r>
            <a:r>
              <a:t>也不行），所以有如下对照</a:t>
            </a:r>
            <a:endParaRPr lang="zh-CN" altLang="en-US"/>
          </a:p>
          <a:p>
            <a:r>
              <a:rPr lang="zh-CN" altLang="en-US"/>
              <a:t>编译前端 </a:t>
            </a:r>
            <a:r>
              <a:rPr lang="en-US" altLang="zh-CN"/>
              <a:t>- Javac</a:t>
            </a:r>
            <a:endParaRPr lang="en-US" altLang="zh-CN"/>
          </a:p>
          <a:p>
            <a:pPr lvl="1"/>
            <a:r>
              <a:rPr>
                <a:sym typeface="+mn-ea"/>
              </a:rPr>
              <a:t>词法分析</a:t>
            </a:r>
            <a:endParaRPr lang="zh-CN" altLang="en-US"/>
          </a:p>
          <a:p>
            <a:pPr lvl="1"/>
            <a:r>
              <a:rPr>
                <a:sym typeface="+mn-ea"/>
              </a:rPr>
              <a:t>语法分析</a:t>
            </a:r>
            <a:endParaRPr lang="zh-CN" altLang="en-US"/>
          </a:p>
          <a:p>
            <a:pPr lvl="1"/>
            <a:r>
              <a:rPr>
                <a:sym typeface="+mn-ea"/>
              </a:rPr>
              <a:t>语义检查</a:t>
            </a:r>
            <a:endParaRPr lang="zh-CN" altLang="en-US"/>
          </a:p>
          <a:p>
            <a:pPr lvl="1"/>
            <a:r>
              <a:rPr>
                <a:sym typeface="+mn-ea"/>
              </a:rPr>
              <a:t>中间代码生成</a:t>
            </a:r>
            <a:r>
              <a:rPr lang="en-US" altLang="zh-CN">
                <a:sym typeface="+mn-ea"/>
              </a:rPr>
              <a:t>(class)</a:t>
            </a:r>
            <a:endParaRPr lang="en-US" altLang="zh-CN"/>
          </a:p>
          <a:p>
            <a:r>
              <a:t>编译后端 </a:t>
            </a:r>
            <a:r>
              <a:rPr lang="en-US" altLang="zh-CN"/>
              <a:t>- JVM</a:t>
            </a:r>
            <a:endParaRPr lang="en-US" altLang="zh-CN"/>
          </a:p>
          <a:p>
            <a:pPr lvl="1"/>
            <a:r>
              <a:rPr>
                <a:sym typeface="+mn-ea"/>
              </a:rPr>
              <a:t>代码优化</a:t>
            </a:r>
            <a:endParaRPr lang="zh-CN" altLang="en-US"/>
          </a:p>
          <a:p>
            <a:pPr lvl="1"/>
            <a:r>
              <a:rPr>
                <a:sym typeface="+mn-ea"/>
              </a:rPr>
              <a:t>目标代码生成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运行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noFill/>
        </p:spPr>
        <p:txBody>
          <a:bodyPr vert="horz" wrap="square" lIns="90000" tIns="46800" rIns="90000" bIns="46800" rtlCol="0" anchor="ctr" anchorCtr="0">
            <a:normAutofit/>
          </a:bodyPr>
          <a:lstStyle/>
          <a:p>
            <a:pPr algn="dist"/>
            <a:r>
              <a:rPr lang="en-US" altLang="zh-CN" b="1" spc="200">
                <a:ea typeface="微软雅黑" panose="020B0503020204020204" pitchFamily="34" charset="-122"/>
                <a:sym typeface="Arial" panose="020B0604020202020204" pitchFamily="34" charset="0"/>
              </a:rPr>
              <a:t>AST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AST - </a:t>
            </a:r>
            <a:r>
              <a:t>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014085" cy="5388610"/>
          </a:xfrm>
        </p:spPr>
        <p:txBody>
          <a:bodyPr/>
          <a:p>
            <a:r>
              <a:rPr lang="zh-CN" altLang="en-US"/>
              <a:t>什么是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en-US" altLang="zh-CN"/>
              <a:t>AST</a:t>
            </a:r>
            <a:r>
              <a:t>全称： </a:t>
            </a:r>
            <a:r>
              <a:rPr lang="en-US" altLang="zh-CN"/>
              <a:t>Abstract Syntax Tree(</a:t>
            </a:r>
            <a:r>
              <a:t>抽象语法树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t>为什么要有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t>编译器在验证过语法相关的校验后，会把源代码组织称树形结构，提取一些特征信息，例如坐标，类型等，这实际上也符合程序的编写直觉。试想小伙伴们在编写程序的时候是否也是在人肉构建一棵树呢？这样再编译的时候可以更好的考虑前后文（临近原理）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3225" y="1491615"/>
            <a:ext cx="5128260" cy="4309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AST - </a:t>
            </a:r>
            <a:r>
              <a:rPr>
                <a:sym typeface="+mn-ea"/>
              </a:rPr>
              <a:t>意义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0845" y="1476375"/>
            <a:ext cx="5200650" cy="390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1238250"/>
            <a:ext cx="59347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AST到底是什么鬼？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1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抽象语法树（Abstract Syntax Tree, AST）是源代码语法结构的一种抽象表示。它以树状的形式表现编程语言的结构，树的每个节点ASTNode都表示源码中的一个结构。Eclipse java的开发工具（JDT）提供了Java源代码的抽象语法树AST。抽象语法树就像是java文件的dom模型，比如dom4j通过标签解析出xml文件。AST把java中的各种元素比如类、属性、方法、代码块、注解、注释等等定义成相应的对象，在编译器编译代码的过程中，语法分析器首先通过AST将源码分析成一个语法树，然后再转换成二进制文件。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650" y="6426835"/>
            <a:ext cx="6890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reference: </a:t>
            </a:r>
            <a:r>
              <a:rPr lang="zh-CN" altLang="en-US" sz="1400"/>
              <a:t>https://blog.csdn.net/peng425/article/details/102814754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REFSHAPE" val="19542787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REFSHAPE" val="19543454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REFSHAPE" val="19543250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REFSHAPE" val="195435084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REFSHAPE" val="19543617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REFSHAPE" val="195430052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9"/>
</p:tagLst>
</file>

<file path=ppt/tags/tag139.xml><?xml version="1.0" encoding="utf-8"?>
<p:tagLst xmlns:p="http://schemas.openxmlformats.org/presentationml/2006/main">
  <p:tag name="REFSHAPE" val="195428964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9"/>
</p:tagLst>
</file>

<file path=ppt/tags/tag14.xml><?xml version="1.0" encoding="utf-8"?>
<p:tagLst xmlns:p="http://schemas.openxmlformats.org/presentationml/2006/main">
  <p:tag name="REFSHAPE" val="195433724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REFSHAPE" val="195429644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REFSHAPE" val="19542842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REFSHAPE" val="19542910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1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6、40、43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；根据需要可酌情增减文字，以便观者可以准确理解您所传达的信息。您的正文已经简明扼要，但信息却错综复杂。"/>
  <p:tag name="KSO_WM_TEMPLATE_CATEGORY" val="custom"/>
  <p:tag name="KSO_WM_TEMPLATE_INDEX" val="20204319"/>
  <p:tag name="KSO_WM_UNIT_ID" val="custom20204319_1*b*1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通用报告"/>
  <p:tag name="KSO_WM_TEMPLATE_CATEGORY" val="custom"/>
  <p:tag name="KSO_WM_TEMPLATE_INDEX" val="20204319"/>
  <p:tag name="KSO_WM_UNIT_ID" val="custom20204319_1*a*1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19"/>
  <p:tag name="KSO_WM_SLIDE_ID" val="custom20204319_1"/>
  <p:tag name="KSO_WM_TEMPLATE_MASTER_THUMB_INDEX" val="12"/>
  <p:tag name="KSO_WM_TEMPLATE_THUMBS_INDEX" val="1、4、7、9、12、16、17、21、24、25、26、27、28、31、36、40、43"/>
</p:tagLst>
</file>

<file path=ppt/tags/tag147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a*1_4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24"/>
  <p:tag name="KSO_WM_UNIT_COLOR_SCHEME_PARENT_PAGE" val="0_3"/>
  <p:tag name="KSO_WM_UNIT_PRESET_TEXT" val="单击此处输入你的正文，请尽量言简意赅的阐述观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f*1_4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REFSHAPE" val="19543481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21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a*1_3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22"/>
  <p:tag name="KSO_WM_UNIT_COLOR_SCHEME_PARENT_PAGE" val="0_3"/>
  <p:tag name="KSO_WM_UNIT_PRESET_TEXT" val="单击此处输入你的正文，请尽量言简意赅的阐述观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f*1_3_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COLOR_SCHEME_SHAPE_ID" val="19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a*1_2_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20"/>
  <p:tag name="KSO_WM_UNIT_COLOR_SCHEME_PARENT_PAGE" val="0_3"/>
  <p:tag name="KSO_WM_UNIT_PRESET_TEXT" val="单击此处输入你的正文，请尽量言简意赅的阐述观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f*1_2_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COLOR_SCHEME_SHAPE_ID" val="17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a*1_1_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18"/>
  <p:tag name="KSO_WM_UNIT_COLOR_SCHEME_PARENT_PAGE" val="0_3"/>
  <p:tag name="KSO_WM_UNIT_PRESET_TEXT" val="单击此处输入你的正文，请尽量言简意赅的阐述观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f*1_1_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4_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REFSHAPE" val="195434676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3_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2_1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19"/>
  <p:tag name="KSO_WM_UNIT_ID" val="custom20204319_4*l_h_i*1_1_1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19"/>
  <p:tag name="KSO_WM_UNIT_ID" val="custom20204319_4*a*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19"/>
  <p:tag name="KSO_WM_SLIDE_ID" val="custom20204319_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19"/>
  <p:tag name="KSO_WM_UNIT_ID" val="custom20204319_7*a*1"/>
</p:tagLst>
</file>

<file path=ppt/tags/tag16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19"/>
  <p:tag name="KSO_WM_SLIDE_ID" val="custom20204319_7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68.xml><?xml version="1.0" encoding="utf-8"?>
<p:tagLst xmlns:p="http://schemas.openxmlformats.org/presentationml/2006/main">
  <p:tag name="KSO_WM_UNIT_PLACING_PICTURE_USER_VIEWPORT" val="{&quot;height&quot;:6240,&quot;width&quot;:7425}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7.xml><?xml version="1.0" encoding="utf-8"?>
<p:tagLst xmlns:p="http://schemas.openxmlformats.org/presentationml/2006/main">
  <p:tag name="REFSHAPE" val="195433316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19"/>
  <p:tag name="KSO_WM_UNIT_ID" val="custom20204319_7*a*1"/>
</p:tagLst>
</file>

<file path=ppt/tags/tag17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19"/>
  <p:tag name="KSO_WM_SLIDE_ID" val="custom20204319_7"/>
</p:tagLst>
</file>

<file path=ppt/tags/tag173.xml><?xml version="1.0" encoding="utf-8"?>
<p:tagLst xmlns:p="http://schemas.openxmlformats.org/presentationml/2006/main">
  <p:tag name="KSO_WM_UNIT_PLACING_PICTURE_USER_VIEWPORT" val="{&quot;height&quot;:6240,&quot;width&quot;:7425}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19"/>
  <p:tag name="KSO_WM_UNIT_ID" val="custom20204319_7*a*1"/>
</p:tagLst>
</file>

<file path=ppt/tags/tag177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19"/>
  <p:tag name="KSO_WM_SLIDE_ID" val="custom20204319_7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79.xml><?xml version="1.0" encoding="utf-8"?>
<p:tagLst xmlns:p="http://schemas.openxmlformats.org/presentationml/2006/main">
  <p:tag name="KSO_WM_UNIT_PLACING_PICTURE_USER_VIEWPORT" val="{&quot;height&quot;:6240,&quot;width&quot;:7425}"/>
</p:tagLst>
</file>

<file path=ppt/tags/tag18.xml><?xml version="1.0" encoding="utf-8"?>
<p:tagLst xmlns:p="http://schemas.openxmlformats.org/presentationml/2006/main">
  <p:tag name="REFSHAPE" val="195434948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19"/>
  <p:tag name="KSO_WM_UNIT_ID" val="custom20204319_7*a*1"/>
</p:tagLst>
</file>

<file path=ppt/tags/tag18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19"/>
  <p:tag name="KSO_WM_SLIDE_ID" val="custom20204319_7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9"/>
</p:tagLst>
</file>

<file path=ppt/tags/tag19.xml><?xml version="1.0" encoding="utf-8"?>
<p:tagLst xmlns:p="http://schemas.openxmlformats.org/presentationml/2006/main">
  <p:tag name="REFSHAPE" val="19543345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REFSHAPE" val="19542991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REFSHAPE" val="19543413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REFSHAPE" val="19543522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REFSHAPE" val="195435356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REFSHAPE" val="19543576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REFSHAPE" val="195433996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REFSHAPE" val="19543386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REFSHAPE" val="195432228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REFSHAPE" val="19543549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REFSHAPE" val="195435628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REFSHAPE" val="19543236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REFSHAPE" val="195428148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REFSHAPE" val="19543590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REFSHAPE" val="19543304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REFSHAPE" val="195433588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REFSHAPE" val="195434268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REFSHAPE" val="19543440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REFSHAPE" val="195436036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REFSHAPE" val="19543685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REFSHAPE" val="19543916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REFSHAPE" val="195437396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REFSHAPE" val="19543930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REFSHAPE" val="195428284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REFSHAPE" val="19544011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REFSHAPE" val="19543658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REFSHAPE" val="19543943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REFSHAPE" val="19543957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REFSHAPE" val="19543726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REFSHAPE" val="195438484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REFSHAPE" val="19544025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REFSHAPE" val="195439844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REFSHAPE" val="19543998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REFSHAPE" val="195436988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REFSHAPE" val="19543902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REFSHAPE" val="19543821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REFSHAPE" val="19544038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REFSHAPE" val="19543862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REFSHAPE" val="195440524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REFSHAPE" val="19544066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REFSHAPE" val="195440796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REFSHAPE" val="19543753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REFSHAPE" val="195437804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REFSHAPE" val="19543794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REFSHAPE" val="19542923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REFSHAPE" val="195438076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REFSHAPE" val="195438348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REFSHAPE" val="195438756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REFSHAPE" val="19543889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REFSHAPE" val="195444468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REFSHAPE" val="19544474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REFSHAPE" val="19544501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REFSHAPE" val="19544161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REFSHAPE" val="195444876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REFSHAPE" val="19544406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REFSHAPE" val="195430188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REFSHAPE" val="195445148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REFSHAPE" val="19544134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REFSHAPE" val="195442564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REFSHAPE" val="195440932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REFSHAPE" val="195443108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REFSHAPE" val="195443652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REFSHAPE" val="195443788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REFSHAPE" val="19543318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REFSHAPE" val="195436308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EEF"/>
      </a:dk2>
      <a:lt2>
        <a:srgbClr val="FBFCFC"/>
      </a:lt2>
      <a:accent1>
        <a:srgbClr val="5EB3C5"/>
      </a:accent1>
      <a:accent2>
        <a:srgbClr val="5CA4D6"/>
      </a:accent2>
      <a:accent3>
        <a:srgbClr val="6C92DA"/>
      </a:accent3>
      <a:accent4>
        <a:srgbClr val="8A7ECB"/>
      </a:accent4>
      <a:accent5>
        <a:srgbClr val="AC6CAA"/>
      </a:accent5>
      <a:accent6>
        <a:srgbClr val="C55E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演示</Application>
  <PresentationFormat>宽屏</PresentationFormat>
  <Paragraphs>146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Office 主题​​</vt:lpstr>
      <vt:lpstr>基于AST的应用</vt:lpstr>
      <vt:lpstr>PowerPoint 演示文稿</vt:lpstr>
      <vt:lpstr>编译简介	</vt:lpstr>
      <vt:lpstr>编译简介 - 意义</vt:lpstr>
      <vt:lpstr>编译简介 - 编译的过程</vt:lpstr>
      <vt:lpstr>编译简介 - 编译的过程</vt:lpstr>
      <vt:lpstr>AST</vt:lpstr>
      <vt:lpstr>AST - 意义</vt:lpstr>
      <vt:lpstr>AST - 意义</vt:lpstr>
      <vt:lpstr>应用</vt:lpstr>
      <vt:lpstr>AST - 应用</vt:lpstr>
      <vt:lpstr>AST - 应用</vt:lpstr>
      <vt:lpstr>AST - 应用</vt:lpstr>
      <vt:lpstr>AST - 注意事项</vt:lpstr>
      <vt:lpstr>性能比较</vt:lpstr>
      <vt:lpstr>性能比较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D.S.Coder</cp:lastModifiedBy>
  <cp:revision>69</cp:revision>
  <dcterms:created xsi:type="dcterms:W3CDTF">2020-06-13T05:16:00Z</dcterms:created>
  <dcterms:modified xsi:type="dcterms:W3CDTF">2020-06-13T06:40:45Z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