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304" r:id="rId10"/>
    <p:sldId id="261" r:id="rId11"/>
    <p:sldId id="278" r:id="rId12"/>
    <p:sldId id="265" r:id="rId13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4" r:id="rId22"/>
    <p:sldId id="273" r:id="rId23"/>
    <p:sldId id="275" r:id="rId24"/>
    <p:sldId id="276" r:id="rId25"/>
    <p:sldId id="277" r:id="rId26"/>
    <p:sldId id="279" r:id="rId27"/>
    <p:sldId id="280" r:id="rId28"/>
    <p:sldId id="284" r:id="rId29"/>
    <p:sldId id="281" r:id="rId30"/>
    <p:sldId id="282" r:id="rId31"/>
    <p:sldId id="283" r:id="rId32"/>
    <p:sldId id="285" r:id="rId33"/>
    <p:sldId id="286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1T09:09:05.84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3" Type="http://schemas.openxmlformats.org/officeDocument/2006/relationships/tags" Target="../tags/tag117.xml"/><Relationship Id="rId22" Type="http://schemas.openxmlformats.org/officeDocument/2006/relationships/tags" Target="../tags/tag116.xml"/><Relationship Id="rId21" Type="http://schemas.openxmlformats.org/officeDocument/2006/relationships/tags" Target="../tags/tag115.xml"/><Relationship Id="rId20" Type="http://schemas.openxmlformats.org/officeDocument/2006/relationships/tags" Target="../tags/tag114.xml"/><Relationship Id="rId2" Type="http://schemas.openxmlformats.org/officeDocument/2006/relationships/tags" Target="../tags/tag96.xml"/><Relationship Id="rId19" Type="http://schemas.openxmlformats.org/officeDocument/2006/relationships/tags" Target="../tags/tag113.xml"/><Relationship Id="rId18" Type="http://schemas.openxmlformats.org/officeDocument/2006/relationships/tags" Target="../tags/tag112.xml"/><Relationship Id="rId17" Type="http://schemas.openxmlformats.org/officeDocument/2006/relationships/tags" Target="../tags/tag111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线连接符 21"/>
          <p:cNvCxnSpPr/>
          <p:nvPr>
            <p:custDataLst>
              <p:tags r:id="rId2"/>
            </p:custDataLst>
          </p:nvPr>
        </p:nvCxnSpPr>
        <p:spPr>
          <a:xfrm>
            <a:off x="1107039" y="4787784"/>
            <a:ext cx="5143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>
            <p:custDataLst>
              <p:tags r:id="rId3"/>
            </p:custDataLst>
          </p:nvPr>
        </p:nvGrpSpPr>
        <p:grpSpPr>
          <a:xfrm>
            <a:off x="1367369" y="985556"/>
            <a:ext cx="381953" cy="373344"/>
            <a:chOff x="1100668" y="795868"/>
            <a:chExt cx="269602" cy="263525"/>
          </a:xfrm>
          <a:solidFill>
            <a:schemeClr val="accent1"/>
          </a:solidFill>
        </p:grpSpPr>
        <p:sp>
          <p:nvSpPr>
            <p:cNvPr id="39" name="矩形 38"/>
            <p:cNvSpPr/>
            <p:nvPr>
              <p:custDataLst>
                <p:tags r:id="rId4"/>
              </p:custDataLst>
            </p:nvPr>
          </p:nvSpPr>
          <p:spPr>
            <a:xfrm>
              <a:off x="1100668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>
              <p:custDataLst>
                <p:tags r:id="rId5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>
              <p:custDataLst>
                <p:tags r:id="rId6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>
              <p:custDataLst>
                <p:tags r:id="rId7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>
            <p:custDataLst>
              <p:tags r:id="rId8"/>
            </p:custDataLst>
          </p:nvPr>
        </p:nvGrpSpPr>
        <p:grpSpPr>
          <a:xfrm>
            <a:off x="5860199" y="-5"/>
            <a:ext cx="6331801" cy="6858005"/>
            <a:chOff x="5860199" y="-5"/>
            <a:chExt cx="6331801" cy="6858005"/>
          </a:xfrm>
        </p:grpSpPr>
        <p:sp>
          <p:nvSpPr>
            <p:cNvPr id="44" name="等腰三角形 43"/>
            <p:cNvSpPr/>
            <p:nvPr>
              <p:custDataLst>
                <p:tags r:id="rId9"/>
              </p:custDataLst>
            </p:nvPr>
          </p:nvSpPr>
          <p:spPr>
            <a:xfrm>
              <a:off x="5860199" y="3429000"/>
              <a:ext cx="2916968" cy="3428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>
              <p:custDataLst>
                <p:tags r:id="rId10"/>
              </p:custDataLst>
            </p:nvPr>
          </p:nvSpPr>
          <p:spPr>
            <a:xfrm>
              <a:off x="6468332" y="3429000"/>
              <a:ext cx="2916968" cy="3428999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6468332" y="0"/>
              <a:ext cx="5723668" cy="6858000"/>
              <a:chOff x="6468332" y="0"/>
              <a:chExt cx="5723668" cy="6858000"/>
            </a:xfrm>
            <a:effectLst>
              <a:outerShdw blurRad="609600" dist="279400" dir="10800000" sx="93000" sy="93000" algn="r" rotWithShape="0">
                <a:schemeClr val="accent1">
                  <a:lumMod val="75000"/>
                  <a:alpha val="40000"/>
                </a:schemeClr>
              </a:outerShdw>
            </a:effectLst>
          </p:grpSpPr>
          <p:sp>
            <p:nvSpPr>
              <p:cNvPr id="53" name="矩形 52"/>
              <p:cNvSpPr/>
              <p:nvPr>
                <p:custDataLst>
                  <p:tags r:id="rId11"/>
                </p:custDataLst>
              </p:nvPr>
            </p:nvSpPr>
            <p:spPr>
              <a:xfrm>
                <a:off x="9385300" y="0"/>
                <a:ext cx="2806700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/>
              <p:cNvSpPr/>
              <p:nvPr>
                <p:custDataLst>
                  <p:tags r:id="rId12"/>
                </p:custDataLst>
              </p:nvPr>
            </p:nvSpPr>
            <p:spPr>
              <a:xfrm rot="10800000">
                <a:off x="6468332" y="0"/>
                <a:ext cx="2916968" cy="6857996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634514" y="0"/>
              <a:ext cx="4557486" cy="6858000"/>
              <a:chOff x="6468332" y="0"/>
              <a:chExt cx="4557486" cy="6858000"/>
            </a:xfrm>
            <a:solidFill>
              <a:srgbClr val="5CABEC"/>
            </a:solidFill>
            <a:effectLst>
              <a:outerShdw blurRad="609600" dist="279400" dir="10800000" sx="93000" sy="93000" algn="r" rotWithShape="0">
                <a:schemeClr val="accent1">
                  <a:lumMod val="75000"/>
                  <a:alpha val="40000"/>
                </a:schemeClr>
              </a:outerShdw>
            </a:effectLst>
          </p:grpSpPr>
          <p:sp>
            <p:nvSpPr>
              <p:cNvPr id="51" name="矩形 50"/>
              <p:cNvSpPr/>
              <p:nvPr>
                <p:custDataLst>
                  <p:tags r:id="rId13"/>
                </p:custDataLst>
              </p:nvPr>
            </p:nvSpPr>
            <p:spPr>
              <a:xfrm>
                <a:off x="9385300" y="0"/>
                <a:ext cx="1640518" cy="685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等腰三角形 51"/>
              <p:cNvSpPr/>
              <p:nvPr>
                <p:custDataLst>
                  <p:tags r:id="rId14"/>
                </p:custDataLst>
              </p:nvPr>
            </p:nvSpPr>
            <p:spPr>
              <a:xfrm rot="10800000">
                <a:off x="6468332" y="0"/>
                <a:ext cx="2916968" cy="6857996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800695" y="-5"/>
              <a:ext cx="3391305" cy="6858001"/>
              <a:chOff x="6468332" y="-5"/>
              <a:chExt cx="3391305" cy="6858001"/>
            </a:xfrm>
            <a:solidFill>
              <a:schemeClr val="accent2"/>
            </a:solidFill>
            <a:effectLst>
              <a:outerShdw blurRad="609600" dist="279400" dir="10800000" sx="93000" sy="93000" algn="r" rotWithShape="0">
                <a:schemeClr val="accent1">
                  <a:lumMod val="75000"/>
                  <a:alpha val="15000"/>
                </a:schemeClr>
              </a:outerShdw>
            </a:effectLst>
          </p:grpSpPr>
          <p:sp>
            <p:nvSpPr>
              <p:cNvPr id="49" name="矩形 48"/>
              <p:cNvSpPr/>
              <p:nvPr>
                <p:custDataLst>
                  <p:tags r:id="rId15"/>
                </p:custDataLst>
              </p:nvPr>
            </p:nvSpPr>
            <p:spPr>
              <a:xfrm>
                <a:off x="9385300" y="-5"/>
                <a:ext cx="474337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>
                <p:custDataLst>
                  <p:tags r:id="rId16"/>
                </p:custDataLst>
              </p:nvPr>
            </p:nvSpPr>
            <p:spPr>
              <a:xfrm rot="10800000">
                <a:off x="6468332" y="0"/>
                <a:ext cx="2916968" cy="6857996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977110" y="2958518"/>
            <a:ext cx="6718424" cy="1137094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5400" b="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991624" y="4145296"/>
            <a:ext cx="6718424" cy="517484"/>
          </a:xfrm>
        </p:spPr>
        <p:txBody>
          <a:bodyPr lIns="101600" tIns="38100" rIns="76200" bIns="381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008884" y="4891378"/>
            <a:ext cx="1831975" cy="31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7" name="文本占位符 4"/>
          <p:cNvSpPr>
            <a:spLocks noGrp="1"/>
          </p:cNvSpPr>
          <p:nvPr>
            <p:ph type="body" sz="quarter" idx="14" hasCustomPrompt="1"/>
            <p:custDataLst>
              <p:tags r:id="rId23"/>
            </p:custDataLst>
          </p:nvPr>
        </p:nvSpPr>
        <p:spPr>
          <a:xfrm>
            <a:off x="1008883" y="5284846"/>
            <a:ext cx="1831975" cy="31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10800000" flipV="1">
            <a:off x="-4334" y="4043346"/>
            <a:ext cx="2394358" cy="2814653"/>
          </a:xfrm>
          <a:prstGeom prst="triangl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10800000" flipV="1">
            <a:off x="-1" y="4394200"/>
            <a:ext cx="2095895" cy="2463799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64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 rot="10800000" flipV="1">
            <a:off x="1" y="0"/>
            <a:ext cx="3465166" cy="6858000"/>
            <a:chOff x="6468332" y="0"/>
            <a:chExt cx="3465166" cy="6858000"/>
          </a:xfrm>
          <a:effectLst>
            <a:outerShdw blurRad="609600" dist="279400" dir="10800000" sx="93000" sy="93000" algn="r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9385300" y="0"/>
              <a:ext cx="54819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6"/>
              </p:custDataLst>
            </p:nvPr>
          </p:nvSpPr>
          <p:spPr>
            <a:xfrm rot="10800000">
              <a:off x="6468332" y="0"/>
              <a:ext cx="2916968" cy="6857996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等腰三角形 10"/>
          <p:cNvSpPr/>
          <p:nvPr>
            <p:custDataLst>
              <p:tags r:id="rId7"/>
            </p:custDataLst>
          </p:nvPr>
        </p:nvSpPr>
        <p:spPr>
          <a:xfrm flipV="1">
            <a:off x="0" y="0"/>
            <a:ext cx="2916968" cy="6857996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等腰三角形 11"/>
          <p:cNvSpPr/>
          <p:nvPr>
            <p:custDataLst>
              <p:tags r:id="rId8"/>
            </p:custDataLst>
          </p:nvPr>
        </p:nvSpPr>
        <p:spPr>
          <a:xfrm flipV="1">
            <a:off x="0" y="0"/>
            <a:ext cx="2390024" cy="5619115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 rot="10800000">
            <a:off x="1443489" y="1632584"/>
            <a:ext cx="486583" cy="475615"/>
            <a:chOff x="1100668" y="795868"/>
            <a:chExt cx="269602" cy="263525"/>
          </a:xfrm>
          <a:solidFill>
            <a:schemeClr val="bg1"/>
          </a:solidFill>
        </p:grpSpPr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10457187" y="5143500"/>
            <a:ext cx="486583" cy="475615"/>
            <a:chOff x="1100668" y="795868"/>
            <a:chExt cx="269602" cy="263525"/>
          </a:xfrm>
          <a:solidFill>
            <a:schemeClr val="accent1"/>
          </a:solidFill>
        </p:grpSpPr>
        <p:sp>
          <p:nvSpPr>
            <p:cNvPr id="18" name="矩形 17"/>
            <p:cNvSpPr/>
            <p:nvPr>
              <p:custDataLst>
                <p:tags r:id="rId14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5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6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4" name="直接连接符 23"/>
          <p:cNvCxnSpPr/>
          <p:nvPr>
            <p:custDataLst>
              <p:tags r:id="rId17"/>
            </p:custDataLst>
          </p:nvPr>
        </p:nvCxnSpPr>
        <p:spPr>
          <a:xfrm>
            <a:off x="3365974" y="4015105"/>
            <a:ext cx="55943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3226833" y="2914657"/>
            <a:ext cx="6374368" cy="1062578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3227388" y="4043363"/>
            <a:ext cx="6374335" cy="9715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23"/>
            </p:custDataLst>
          </p:nvPr>
        </p:nvSpPr>
        <p:spPr>
          <a:xfrm>
            <a:off x="3226833" y="2040956"/>
            <a:ext cx="3330721" cy="816108"/>
          </a:xfrm>
        </p:spPr>
        <p:txBody>
          <a:bodyPr lIns="90000" tIns="46800" rIns="90000" anchor="b" anchorCtr="0">
            <a:norm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 rot="5400000" flipH="1">
            <a:off x="10488168" y="5154168"/>
            <a:ext cx="1016888" cy="2390775"/>
            <a:chOff x="0" y="0"/>
            <a:chExt cx="2916968" cy="6857996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flipV="1">
              <a:off x="0" y="0"/>
              <a:ext cx="2916968" cy="6857996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等腰三角形 6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0" y="0"/>
              <a:ext cx="2390024" cy="5619115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11211736" y="5898029"/>
            <a:ext cx="786329" cy="768604"/>
            <a:chOff x="1100668" y="795868"/>
            <a:chExt cx="269602" cy="263525"/>
          </a:xfrm>
          <a:solidFill>
            <a:schemeClr val="accent1"/>
          </a:solidFill>
        </p:grpSpPr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0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2"/>
            </p:custDataLst>
          </p:nvPr>
        </p:nvGrpSpPr>
        <p:grpSpPr>
          <a:xfrm rot="10800000">
            <a:off x="184410" y="200892"/>
            <a:ext cx="786329" cy="768604"/>
            <a:chOff x="1100668" y="795868"/>
            <a:chExt cx="269602" cy="263525"/>
          </a:xfrm>
          <a:solidFill>
            <a:schemeClr val="accent1"/>
          </a:solidFill>
        </p:grpSpPr>
        <p:sp>
          <p:nvSpPr>
            <p:cNvPr id="14" name="矩形 13"/>
            <p:cNvSpPr/>
            <p:nvPr>
              <p:custDataLst>
                <p:tags r:id="rId13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4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5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5400000">
            <a:off x="184410" y="5849480"/>
            <a:ext cx="786329" cy="768604"/>
            <a:chOff x="1100668" y="795868"/>
            <a:chExt cx="269602" cy="263525"/>
          </a:xfrm>
          <a:solidFill>
            <a:schemeClr val="accent1"/>
          </a:solidFill>
        </p:grpSpPr>
        <p:sp>
          <p:nvSpPr>
            <p:cNvPr id="15" name="矩形 14"/>
            <p:cNvSpPr/>
            <p:nvPr>
              <p:custDataLst>
                <p:tags r:id="rId10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1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2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rot="16200000" flipH="1">
            <a:off x="1128151" y="-1129275"/>
            <a:ext cx="1181103" cy="3439653"/>
            <a:chOff x="0" y="0"/>
            <a:chExt cx="2916968" cy="685799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0" y="0"/>
              <a:ext cx="2916968" cy="6857996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0" y="0"/>
              <a:ext cx="2390024" cy="5619115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 rot="16200000" flipH="1">
            <a:off x="1128151" y="-1129275"/>
            <a:ext cx="1181103" cy="3439653"/>
            <a:chOff x="0" y="0"/>
            <a:chExt cx="2916968" cy="685799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 flipV="1">
              <a:off x="0" y="0"/>
              <a:ext cx="2916968" cy="6857996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0" y="0"/>
              <a:ext cx="2390024" cy="5619115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1463247" y="6163161"/>
            <a:ext cx="381953" cy="373344"/>
            <a:chOff x="1100668" y="795868"/>
            <a:chExt cx="269602" cy="263525"/>
          </a:xfrm>
          <a:solidFill>
            <a:schemeClr val="accent1"/>
          </a:solidFill>
        </p:grpSpPr>
        <p:sp>
          <p:nvSpPr>
            <p:cNvPr id="14" name="矩形 13"/>
            <p:cNvSpPr/>
            <p:nvPr>
              <p:custDataLst>
                <p:tags r:id="rId12"/>
              </p:custDataLst>
            </p:nvPr>
          </p:nvSpPr>
          <p:spPr>
            <a:xfrm>
              <a:off x="1100668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13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15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 rot="16200000" flipH="1">
            <a:off x="1818075" y="-1820477"/>
            <a:ext cx="2266950" cy="5907901"/>
            <a:chOff x="0" y="-1532"/>
            <a:chExt cx="3368984" cy="7916555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1770" y="-1532"/>
              <a:ext cx="3367214" cy="7916555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等腰三角形 8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0" y="0"/>
              <a:ext cx="2916968" cy="6857996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6"/>
              </p:custDataLst>
            </p:nvPr>
          </p:nvSpPr>
          <p:spPr>
            <a:xfrm flipV="1">
              <a:off x="0" y="0"/>
              <a:ext cx="2390024" cy="5619115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7"/>
            </p:custDataLst>
          </p:nvPr>
        </p:nvGrpSpPr>
        <p:grpSpPr>
          <a:xfrm rot="5400000" flipH="1">
            <a:off x="8104574" y="2770574"/>
            <a:ext cx="2266950" cy="5907901"/>
            <a:chOff x="0" y="-1532"/>
            <a:chExt cx="3368984" cy="7916555"/>
          </a:xfrm>
        </p:grpSpPr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 flipV="1">
              <a:off x="1770" y="-1532"/>
              <a:ext cx="3367214" cy="7916555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 flipV="1">
              <a:off x="0" y="0"/>
              <a:ext cx="2916968" cy="6857996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等腰三角形 15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0" y="0"/>
              <a:ext cx="2390024" cy="5619115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rot="10800000" flipV="1">
            <a:off x="3414833" y="3429000"/>
            <a:ext cx="2916968" cy="3428999"/>
          </a:xfrm>
          <a:prstGeom prst="triangl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rot="10800000" flipV="1">
            <a:off x="2806700" y="3429000"/>
            <a:ext cx="2916968" cy="3428999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64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 rot="10800000" flipV="1">
            <a:off x="0" y="0"/>
            <a:ext cx="5723668" cy="6858000"/>
            <a:chOff x="6468332" y="0"/>
            <a:chExt cx="5723668" cy="6858000"/>
          </a:xfrm>
          <a:solidFill>
            <a:schemeClr val="accent1">
              <a:lumMod val="60000"/>
              <a:lumOff val="40000"/>
            </a:schemeClr>
          </a:solidFill>
          <a:effectLst>
            <a:outerShdw blurRad="609600" dist="279400" dir="10800000" sx="93000" sy="93000" algn="r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9385300" y="0"/>
              <a:ext cx="28067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6"/>
              </p:custDataLst>
            </p:nvPr>
          </p:nvSpPr>
          <p:spPr>
            <a:xfrm rot="10800000">
              <a:off x="6468332" y="0"/>
              <a:ext cx="2916968" cy="6857996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 rot="10800000" flipV="1">
            <a:off x="0" y="0"/>
            <a:ext cx="4557486" cy="6858000"/>
            <a:chOff x="6468332" y="0"/>
            <a:chExt cx="4557486" cy="6858000"/>
          </a:xfrm>
          <a:solidFill>
            <a:schemeClr val="accent1"/>
          </a:solidFill>
          <a:effectLst>
            <a:outerShdw blurRad="609600" dist="279400" dir="10800000" sx="93000" sy="93000" algn="r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3" name="矩形 12"/>
            <p:cNvSpPr/>
            <p:nvPr>
              <p:custDataLst>
                <p:tags r:id="rId8"/>
              </p:custDataLst>
            </p:nvPr>
          </p:nvSpPr>
          <p:spPr>
            <a:xfrm>
              <a:off x="9385300" y="0"/>
              <a:ext cx="164051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9"/>
              </p:custDataLst>
            </p:nvPr>
          </p:nvSpPr>
          <p:spPr>
            <a:xfrm rot="10800000">
              <a:off x="6468332" y="0"/>
              <a:ext cx="2916968" cy="6857996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 rot="10800000" flipV="1">
            <a:off x="0" y="-5"/>
            <a:ext cx="3391305" cy="6858001"/>
            <a:chOff x="6468332" y="-5"/>
            <a:chExt cx="3391305" cy="6858001"/>
          </a:xfrm>
          <a:solidFill>
            <a:schemeClr val="accent2"/>
          </a:solidFill>
          <a:effectLst>
            <a:outerShdw blurRad="609600" dist="279400" dir="10800000" sx="93000" sy="93000" algn="r" rotWithShape="0">
              <a:schemeClr val="accent1">
                <a:lumMod val="75000"/>
                <a:alpha val="15000"/>
              </a:schemeClr>
            </a:outerShdw>
          </a:effectLst>
        </p:grpSpPr>
        <p:sp>
          <p:nvSpPr>
            <p:cNvPr id="16" name="矩形 15"/>
            <p:cNvSpPr/>
            <p:nvPr>
              <p:custDataLst>
                <p:tags r:id="rId11"/>
              </p:custDataLst>
            </p:nvPr>
          </p:nvSpPr>
          <p:spPr>
            <a:xfrm>
              <a:off x="9385300" y="-5"/>
              <a:ext cx="47433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2"/>
              </p:custDataLst>
            </p:nvPr>
          </p:nvSpPr>
          <p:spPr>
            <a:xfrm rot="10800000">
              <a:off x="6468332" y="0"/>
              <a:ext cx="2916968" cy="6857996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 rot="10800000">
            <a:off x="1443489" y="1632584"/>
            <a:ext cx="486583" cy="475615"/>
            <a:chOff x="1100668" y="795868"/>
            <a:chExt cx="269602" cy="263525"/>
          </a:xfrm>
          <a:solidFill>
            <a:schemeClr val="bg1"/>
          </a:solidFill>
        </p:grpSpPr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15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6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7"/>
            </p:custDataLst>
          </p:nvPr>
        </p:nvGrpSpPr>
        <p:grpSpPr>
          <a:xfrm>
            <a:off x="10457187" y="5143500"/>
            <a:ext cx="486583" cy="475615"/>
            <a:chOff x="1100668" y="795868"/>
            <a:chExt cx="269602" cy="263525"/>
          </a:xfrm>
          <a:solidFill>
            <a:schemeClr val="accent1"/>
          </a:solidFill>
        </p:grpSpPr>
        <p:sp>
          <p:nvSpPr>
            <p:cNvPr id="28" name="矩形 27"/>
            <p:cNvSpPr/>
            <p:nvPr>
              <p:custDataLst>
                <p:tags r:id="rId18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9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1"/>
            </p:custDataLst>
          </p:nvPr>
        </p:nvSpPr>
        <p:spPr>
          <a:xfrm>
            <a:off x="4581013" y="3135630"/>
            <a:ext cx="5467288" cy="76944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2"/>
            </p:custDataLst>
          </p:nvPr>
        </p:nvSpPr>
        <p:spPr>
          <a:xfrm>
            <a:off x="4581013" y="3957570"/>
            <a:ext cx="5467288" cy="1077985"/>
          </a:xfrm>
        </p:spPr>
        <p:txBody>
          <a:bodyPr lIns="101600" tIns="38100" rIns="76200" bIns="381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7708" y="-5"/>
            <a:ext cx="12199708" cy="6858005"/>
            <a:chOff x="-7708" y="-5"/>
            <a:chExt cx="12199708" cy="6858005"/>
          </a:xfrm>
        </p:grpSpPr>
        <p:grpSp>
          <p:nvGrpSpPr>
            <p:cNvPr id="7" name="组合 6"/>
            <p:cNvGrpSpPr/>
            <p:nvPr/>
          </p:nvGrpSpPr>
          <p:grpSpPr>
            <a:xfrm>
              <a:off x="-7706" y="-5"/>
              <a:ext cx="1695321" cy="3979334"/>
              <a:chOff x="-7706" y="-5"/>
              <a:chExt cx="1695321" cy="3979334"/>
            </a:xfrm>
          </p:grpSpPr>
          <p:sp>
            <p:nvSpPr>
              <p:cNvPr id="14" name="等腰三角形 13"/>
              <p:cNvSpPr/>
              <p:nvPr>
                <p:custDataLst>
                  <p:tags r:id="rId3"/>
                </p:custDataLst>
              </p:nvPr>
            </p:nvSpPr>
            <p:spPr>
              <a:xfrm rot="10800000" flipH="1">
                <a:off x="-4946" y="0"/>
                <a:ext cx="1692561" cy="3979329"/>
              </a:xfrm>
              <a:prstGeom prst="triangle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等腰三角形 14"/>
              <p:cNvSpPr/>
              <p:nvPr>
                <p:custDataLst>
                  <p:tags r:id="rId4"/>
                </p:custDataLst>
              </p:nvPr>
            </p:nvSpPr>
            <p:spPr>
              <a:xfrm rot="10800000" flipH="1">
                <a:off x="-7706" y="-5"/>
                <a:ext cx="1441199" cy="338836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5"/>
                </p:custDataLst>
              </p:nvPr>
            </p:nvSpPr>
            <p:spPr>
              <a:xfrm rot="10800000" flipH="1">
                <a:off x="0" y="-1"/>
                <a:ext cx="1137920" cy="2675329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710334" y="3374500"/>
              <a:ext cx="1481666" cy="3483500"/>
              <a:chOff x="10710334" y="3374500"/>
              <a:chExt cx="1481666" cy="3483500"/>
            </a:xfrm>
          </p:grpSpPr>
          <p:sp>
            <p:nvSpPr>
              <p:cNvPr id="12" name="等腰三角形 11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10710334" y="3374500"/>
                <a:ext cx="1481666" cy="34835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406400" dist="38100" dir="10800000" sx="93000" sy="93000" algn="r" rotWithShape="0">
                  <a:schemeClr val="accent1">
                    <a:lumMod val="75000"/>
                    <a:alpha val="2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等腰三角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201399" y="4529029"/>
                <a:ext cx="990600" cy="232897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-7708" y="6149280"/>
              <a:ext cx="2410683" cy="708720"/>
              <a:chOff x="-7708" y="6149280"/>
              <a:chExt cx="2410683" cy="708720"/>
            </a:xfrm>
          </p:grpSpPr>
          <p:sp>
            <p:nvSpPr>
              <p:cNvPr id="10" name="等腰三角形 9"/>
              <p:cNvSpPr/>
              <p:nvPr>
                <p:custDataLst>
                  <p:tags r:id="rId8"/>
                </p:custDataLst>
              </p:nvPr>
            </p:nvSpPr>
            <p:spPr>
              <a:xfrm rot="5400000" flipH="1">
                <a:off x="843274" y="5298298"/>
                <a:ext cx="708720" cy="2410683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28600" dist="38100" dir="16200000" rotWithShape="0">
                  <a:schemeClr val="accent1">
                    <a:lumMod val="75000"/>
                    <a:alpha val="1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等腰三角形 10"/>
              <p:cNvSpPr/>
              <p:nvPr>
                <p:custDataLst>
                  <p:tags r:id="rId9"/>
                </p:custDataLst>
              </p:nvPr>
            </p:nvSpPr>
            <p:spPr>
              <a:xfrm rot="5400000" flipH="1">
                <a:off x="478765" y="5670515"/>
                <a:ext cx="708720" cy="1666249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648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03.xml"/><Relationship Id="rId24" Type="http://schemas.openxmlformats.org/officeDocument/2006/relationships/tags" Target="../tags/tag202.xml"/><Relationship Id="rId23" Type="http://schemas.openxmlformats.org/officeDocument/2006/relationships/tags" Target="../tags/tag201.xml"/><Relationship Id="rId22" Type="http://schemas.openxmlformats.org/officeDocument/2006/relationships/tags" Target="../tags/tag200.xml"/><Relationship Id="rId21" Type="http://schemas.openxmlformats.org/officeDocument/2006/relationships/tags" Target="../tags/tag199.xml"/><Relationship Id="rId20" Type="http://schemas.openxmlformats.org/officeDocument/2006/relationships/tags" Target="../tags/tag198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230.xml"/><Relationship Id="rId15" Type="http://schemas.openxmlformats.org/officeDocument/2006/relationships/tags" Target="../tags/tag229.xml"/><Relationship Id="rId14" Type="http://schemas.openxmlformats.org/officeDocument/2006/relationships/tags" Target="../tags/tag228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tags" Target="../tags/tag21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tags" Target="../tags/tag2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tags" Target="../tags/tag24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65.xml"/><Relationship Id="rId2" Type="http://schemas.openxmlformats.org/officeDocument/2006/relationships/image" Target="../media/image18.png"/><Relationship Id="rId1" Type="http://schemas.openxmlformats.org/officeDocument/2006/relationships/tags" Target="../tags/tag26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67.xml"/><Relationship Id="rId2" Type="http://schemas.openxmlformats.org/officeDocument/2006/relationships/image" Target="../media/image19.png"/><Relationship Id="rId1" Type="http://schemas.openxmlformats.org/officeDocument/2006/relationships/tags" Target="../tags/tag26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9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26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71.xml"/><Relationship Id="rId2" Type="http://schemas.openxmlformats.org/officeDocument/2006/relationships/image" Target="../media/image22.png"/><Relationship Id="rId1" Type="http://schemas.openxmlformats.org/officeDocument/2006/relationships/tags" Target="../tags/tag27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73.xml"/><Relationship Id="rId2" Type="http://schemas.openxmlformats.org/officeDocument/2006/relationships/image" Target="../media/image23.png"/><Relationship Id="rId1" Type="http://schemas.openxmlformats.org/officeDocument/2006/relationships/tags" Target="../tags/tag2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84.xml"/><Relationship Id="rId10" Type="http://schemas.openxmlformats.org/officeDocument/2006/relationships/tags" Target="../tags/tag283.xml"/><Relationship Id="rId1" Type="http://schemas.openxmlformats.org/officeDocument/2006/relationships/tags" Target="../tags/tag27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8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86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87.xml"/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tags" Target="../tags/tag288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tags" Target="../tags/tag29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tags" Target="../tags/tag317.xml"/><Relationship Id="rId7" Type="http://schemas.openxmlformats.org/officeDocument/2006/relationships/tags" Target="../tags/tag316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20.xml"/><Relationship Id="rId10" Type="http://schemas.openxmlformats.org/officeDocument/2006/relationships/tags" Target="../tags/tag319.xml"/><Relationship Id="rId1" Type="http://schemas.openxmlformats.org/officeDocument/2006/relationships/tags" Target="../tags/tag31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31.xml"/><Relationship Id="rId11" Type="http://schemas.openxmlformats.org/officeDocument/2006/relationships/image" Target="../media/image31.png"/><Relationship Id="rId10" Type="http://schemas.openxmlformats.org/officeDocument/2006/relationships/tags" Target="../tags/tag330.xml"/><Relationship Id="rId1" Type="http://schemas.openxmlformats.org/officeDocument/2006/relationships/tags" Target="../tags/tag32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4" Type="http://schemas.openxmlformats.org/officeDocument/2006/relationships/notesSlide" Target="../notesSlides/notesSlide1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2.xml"/><Relationship Id="rId11" Type="http://schemas.openxmlformats.org/officeDocument/2006/relationships/image" Target="../media/image32.png"/><Relationship Id="rId10" Type="http://schemas.openxmlformats.org/officeDocument/2006/relationships/tags" Target="../tags/tag341.xml"/><Relationship Id="rId1" Type="http://schemas.openxmlformats.org/officeDocument/2006/relationships/tags" Target="../tags/tag33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6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8" Type="http://schemas.openxmlformats.org/officeDocument/2006/relationships/notesSlide" Target="../notesSlides/notesSlide20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64.xml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tags" Target="../tags/tag363.xml"/><Relationship Id="rId1" Type="http://schemas.openxmlformats.org/officeDocument/2006/relationships/tags" Target="../tags/tag354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4" Type="http://schemas.openxmlformats.org/officeDocument/2006/relationships/notesSlide" Target="../notesSlides/notesSlide2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75.xml"/><Relationship Id="rId11" Type="http://schemas.openxmlformats.org/officeDocument/2006/relationships/image" Target="../media/image38.png"/><Relationship Id="rId10" Type="http://schemas.openxmlformats.org/officeDocument/2006/relationships/tags" Target="../tags/tag374.xml"/><Relationship Id="rId1" Type="http://schemas.openxmlformats.org/officeDocument/2006/relationships/tags" Target="../tags/tag365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notesSlide" Target="../notesSlides/notesSlide2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tags" Target="../tags/tag376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tags" Target="../tags/tag393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3" Type="http://schemas.openxmlformats.org/officeDocument/2006/relationships/notesSlide" Target="../notesSlides/notesSlide2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87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3" Type="http://schemas.openxmlformats.org/officeDocument/2006/relationships/notesSlide" Target="../notesSlides/notesSlide2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8.xml"/><Relationship Id="rId10" Type="http://schemas.openxmlformats.org/officeDocument/2006/relationships/tags" Target="../tags/tag407.xml"/><Relationship Id="rId1" Type="http://schemas.openxmlformats.org/officeDocument/2006/relationships/tags" Target="../tags/tag39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20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0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1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1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213.xml"/><Relationship Id="rId7" Type="http://schemas.openxmlformats.org/officeDocument/2006/relationships/image" Target="../media/image17.png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人工</a:t>
            </a:r>
            <a:r>
              <a:rPr lang="zh-CN" altLang="zh-CN" strike="sngStrike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智障</a:t>
            </a:r>
            <a:r>
              <a:rPr lang="zh-CN" altLang="zh-CN"/>
              <a:t>智能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1870" y="4145280"/>
            <a:ext cx="8539480" cy="517525"/>
          </a:xfrm>
        </p:spPr>
        <p:txBody>
          <a:bodyPr>
            <a:normAutofit fontScale="95000"/>
          </a:bodyPr>
          <a:p>
            <a:r>
              <a:rPr lang="zh-CN" altLang="en-US"/>
              <a:t>深度神经网络（</a:t>
            </a:r>
            <a:r>
              <a:rPr lang="en-US" altLang="zh-CN"/>
              <a:t>Deep Neural Network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008884" y="4883123"/>
            <a:ext cx="1831975" cy="317500"/>
          </a:xfrm>
        </p:spPr>
        <p:txBody>
          <a:bodyPr/>
          <a:p>
            <a:r>
              <a:rPr lang="en-US" altLang="zh-CN"/>
              <a:t>DDC </a:t>
            </a:r>
            <a:r>
              <a:rPr lang="zh-CN" altLang="en-US"/>
              <a:t>杨蜀波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zh-CN" altLang="en-US"/>
              <a:t>西南凯亚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人工神经元</a:t>
            </a:r>
            <a:endParaRPr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0515" y="2436495"/>
            <a:ext cx="131953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神经元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70585" y="2042795"/>
            <a:ext cx="91821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70585" y="2640965"/>
            <a:ext cx="91821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70585" y="3239135"/>
            <a:ext cx="91821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70585" y="3846830"/>
            <a:ext cx="91821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9664700" y="3260090"/>
            <a:ext cx="91821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endParaRPr lang="en-US" altLang="zh-CN"/>
          </a:p>
        </p:txBody>
      </p:sp>
      <p:sp>
        <p:nvSpPr>
          <p:cNvPr id="28" name="右箭头 27"/>
          <p:cNvSpPr/>
          <p:nvPr/>
        </p:nvSpPr>
        <p:spPr>
          <a:xfrm>
            <a:off x="1924685" y="2185035"/>
            <a:ext cx="756285" cy="2044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权重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9" name="右箭头 28"/>
          <p:cNvSpPr/>
          <p:nvPr/>
        </p:nvSpPr>
        <p:spPr>
          <a:xfrm>
            <a:off x="1924685" y="2783205"/>
            <a:ext cx="756285" cy="2044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权重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31" name="右箭头 30"/>
          <p:cNvSpPr/>
          <p:nvPr/>
        </p:nvSpPr>
        <p:spPr>
          <a:xfrm>
            <a:off x="1924685" y="3390265"/>
            <a:ext cx="756285" cy="2044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32" name="右箭头 31"/>
          <p:cNvSpPr/>
          <p:nvPr/>
        </p:nvSpPr>
        <p:spPr>
          <a:xfrm>
            <a:off x="1924685" y="3989070"/>
            <a:ext cx="756285" cy="2044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权重</a:t>
            </a:r>
            <a:r>
              <a:rPr lang="en-US" altLang="zh-CN" sz="1200"/>
              <a:t>N</a:t>
            </a:r>
            <a:endParaRPr lang="en-US" altLang="zh-CN" sz="1200"/>
          </a:p>
        </p:txBody>
      </p:sp>
      <p:sp>
        <p:nvSpPr>
          <p:cNvPr id="34" name="矩形 33"/>
          <p:cNvSpPr/>
          <p:nvPr/>
        </p:nvSpPr>
        <p:spPr>
          <a:xfrm>
            <a:off x="869315" y="4502150"/>
            <a:ext cx="91948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偏斜</a:t>
            </a:r>
            <a:endParaRPr lang="zh-CN" altLang="en-US"/>
          </a:p>
          <a:p>
            <a:pPr algn="ctr"/>
            <a:r>
              <a:rPr lang="en-US" altLang="zh-CN"/>
              <a:t>bias</a:t>
            </a:r>
            <a:endParaRPr lang="en-US" altLang="zh-CN"/>
          </a:p>
        </p:txBody>
      </p:sp>
      <p:sp>
        <p:nvSpPr>
          <p:cNvPr id="35" name="右箭头 34"/>
          <p:cNvSpPr/>
          <p:nvPr/>
        </p:nvSpPr>
        <p:spPr>
          <a:xfrm>
            <a:off x="1924685" y="4551680"/>
            <a:ext cx="756285" cy="2044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2850515" y="3185795"/>
            <a:ext cx="131953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94" name="矩形 93"/>
          <p:cNvSpPr/>
          <p:nvPr/>
        </p:nvSpPr>
        <p:spPr>
          <a:xfrm>
            <a:off x="2850515" y="3989070"/>
            <a:ext cx="131953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神经元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5078095" y="3173730"/>
            <a:ext cx="131953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6" name="矩形 95"/>
          <p:cNvSpPr/>
          <p:nvPr/>
        </p:nvSpPr>
        <p:spPr>
          <a:xfrm>
            <a:off x="7345045" y="3155950"/>
            <a:ext cx="131953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神经元</a:t>
            </a:r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97" name="右箭头 96"/>
          <p:cNvSpPr/>
          <p:nvPr/>
        </p:nvSpPr>
        <p:spPr>
          <a:xfrm>
            <a:off x="4248150" y="3408045"/>
            <a:ext cx="756285" cy="2044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98" name="右箭头 97"/>
          <p:cNvSpPr/>
          <p:nvPr/>
        </p:nvSpPr>
        <p:spPr>
          <a:xfrm>
            <a:off x="6503035" y="3408045"/>
            <a:ext cx="756285" cy="2044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99" name="右箭头 98"/>
          <p:cNvSpPr/>
          <p:nvPr/>
        </p:nvSpPr>
        <p:spPr>
          <a:xfrm>
            <a:off x="8792210" y="3408045"/>
            <a:ext cx="756285" cy="2044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>
            <p:custDataLst>
              <p:tags r:id="rId1"/>
            </p:custDataLst>
          </p:nvPr>
        </p:nvGrpSpPr>
        <p:grpSpPr>
          <a:xfrm>
            <a:off x="1034697" y="2953385"/>
            <a:ext cx="486583" cy="475615"/>
            <a:chOff x="1100668" y="795868"/>
            <a:chExt cx="269602" cy="263525"/>
          </a:xfrm>
          <a:solidFill>
            <a:schemeClr val="accent1"/>
          </a:solidFill>
        </p:grpSpPr>
        <p:sp>
          <p:nvSpPr>
            <p:cNvPr id="27" name="矩形 26"/>
            <p:cNvSpPr/>
            <p:nvPr>
              <p:custDataLst>
                <p:tags r:id="rId2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3"/>
              </p:custDataLst>
            </p:nvPr>
          </p:nvSpPr>
          <p:spPr>
            <a:xfrm>
              <a:off x="1100668" y="945093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>
            <a:off x="4878916" y="1032933"/>
            <a:ext cx="0" cy="4910667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5"/>
          <p:cNvSpPr txBox="1"/>
          <p:nvPr>
            <p:custDataLst>
              <p:tags r:id="rId6"/>
            </p:custDataLst>
          </p:nvPr>
        </p:nvSpPr>
        <p:spPr>
          <a:xfrm>
            <a:off x="5326580" y="1094063"/>
            <a:ext cx="687705" cy="58356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7"/>
            </p:custDataLst>
          </p:nvPr>
        </p:nvSpPr>
        <p:spPr>
          <a:xfrm>
            <a:off x="6077150" y="1094063"/>
            <a:ext cx="4654550" cy="1080770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前向传播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forward propagation</a:t>
            </a:r>
            <a:endParaRPr lang="en-US" altLang="zh-CN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文本框 5"/>
          <p:cNvSpPr txBox="1"/>
          <p:nvPr>
            <p:custDataLst>
              <p:tags r:id="rId8"/>
            </p:custDataLst>
          </p:nvPr>
        </p:nvSpPr>
        <p:spPr>
          <a:xfrm>
            <a:off x="5326580" y="3604853"/>
            <a:ext cx="687705" cy="58356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9"/>
            </p:custDataLst>
          </p:nvPr>
        </p:nvSpPr>
        <p:spPr>
          <a:xfrm>
            <a:off x="6077150" y="3604853"/>
            <a:ext cx="4654550" cy="1080770"/>
          </a:xfrm>
          <a:prstGeom prst="rect">
            <a:avLst/>
          </a:prstGeom>
          <a:noFill/>
        </p:spPr>
        <p:txBody>
          <a:bodyPr wrap="square" lIns="91440" tIns="0" rIns="91440" bIns="45720">
            <a:normAutofit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优化算法</a:t>
            </a:r>
            <a:endParaRPr lang="zh-CN" altLang="zh-CN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SGD</a:t>
            </a: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梯度下降算法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"/>
          <p:cNvSpPr txBox="1"/>
          <p:nvPr>
            <p:custDataLst>
              <p:tags r:id="rId10"/>
            </p:custDataLst>
          </p:nvPr>
        </p:nvSpPr>
        <p:spPr>
          <a:xfrm>
            <a:off x="5326580" y="4862788"/>
            <a:ext cx="687705" cy="58356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11"/>
            </p:custDataLst>
          </p:nvPr>
        </p:nvSpPr>
        <p:spPr>
          <a:xfrm>
            <a:off x="6077150" y="4862788"/>
            <a:ext cx="4654550" cy="1080770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反向传播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backward propagation</a:t>
            </a:r>
            <a:endParaRPr lang="en-US" altLang="zh-CN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1666240" y="2695575"/>
            <a:ext cx="2893695" cy="76835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fontScale="80000"/>
          </a:bodyPr>
          <a:lstStyle/>
          <a:p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深度神经网络</a:t>
            </a:r>
            <a:endParaRPr lang="zh-CN" altLang="en-US" sz="4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1666240" y="3495675"/>
            <a:ext cx="3211830" cy="768350"/>
          </a:xfrm>
          <a:prstGeom prst="rect">
            <a:avLst/>
          </a:prstGeom>
          <a:noFill/>
        </p:spPr>
        <p:txBody>
          <a:bodyPr wrap="square" tIns="0" rtlCol="0">
            <a:normAutofit fontScale="50000"/>
          </a:bodyPr>
          <a:lstStyle/>
          <a:p>
            <a:r>
              <a:rPr lang="en-US" altLang="zh-CN" sz="4400">
                <a:sym typeface="+mn-ea"/>
              </a:rPr>
              <a:t>Deep Neural Network</a:t>
            </a:r>
            <a:endParaRPr lang="en-US" altLang="zh-CN" sz="4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endParaRPr lang="en-US" altLang="zh-CN" sz="4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5"/>
          <p:cNvSpPr txBox="1"/>
          <p:nvPr>
            <p:custDataLst>
              <p:tags r:id="rId14"/>
            </p:custDataLst>
          </p:nvPr>
        </p:nvSpPr>
        <p:spPr>
          <a:xfrm>
            <a:off x="5326580" y="2348188"/>
            <a:ext cx="687705" cy="58356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02.</a:t>
            </a:r>
            <a:endParaRPr lang="en-US" altLang="zh-CN" sz="32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6077150" y="2348188"/>
            <a:ext cx="4654550" cy="1080770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fontAlgn="auto">
              <a:lnSpc>
                <a:spcPct val="120000"/>
              </a:lnSpc>
            </a:pPr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主要网络结构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network</a:t>
            </a:r>
            <a:r>
              <a:rPr lang="zh-CN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structure</a:t>
            </a:r>
            <a:endParaRPr lang="en-US" altLang="zh-CN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altLang="en-US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前向传播</a:t>
            </a:r>
            <a:endParaRPr lang="zh-CN" altLang="en-US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675" y="1570990"/>
            <a:ext cx="9538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推荐国外</a:t>
            </a:r>
            <a:r>
              <a:rPr lang="en-US" altLang="zh-CN"/>
              <a:t>UP</a:t>
            </a:r>
            <a:r>
              <a:rPr lang="zh-CN" altLang="en-US"/>
              <a:t>主 </a:t>
            </a:r>
            <a:r>
              <a:rPr lang="en-US" altLang="zh-CN"/>
              <a:t>3B1B</a:t>
            </a:r>
            <a:r>
              <a:rPr lang="zh-CN" altLang="en-US"/>
              <a:t>：https://www.bilibili.com/video/BV1bx411M7Zx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1675" y="2046605"/>
            <a:ext cx="9538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前向传播主要用于</a:t>
            </a:r>
            <a:r>
              <a:rPr lang="en-US" altLang="zh-CN"/>
              <a:t>predict</a:t>
            </a:r>
            <a:r>
              <a:rPr lang="zh-CN" altLang="en-US"/>
              <a:t>，即给定一组输入，得到一组输出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altLang="en-US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前向传播</a:t>
            </a:r>
            <a:endParaRPr lang="zh-CN" altLang="en-US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20465" y="3244850"/>
            <a:ext cx="4750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https://www.bilibili.com/video/BV1bx411M7Zx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主要网络结构</a:t>
            </a:r>
            <a:endParaRPr lang="zh-CN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01675" y="1571625"/>
            <a:ext cx="68599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FC </a:t>
            </a:r>
            <a:r>
              <a:rPr lang="zh-CN" altLang="en-US"/>
              <a:t>全连接网络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基础网络架构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简单任务可用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CNN </a:t>
            </a:r>
            <a:r>
              <a:rPr lang="zh-CN" altLang="en-US"/>
              <a:t>卷积神经网络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擅长特征提取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多用于</a:t>
            </a:r>
            <a:r>
              <a:rPr lang="en-US" altLang="zh-CN"/>
              <a:t>CV</a:t>
            </a:r>
            <a:r>
              <a:rPr lang="zh-CN" altLang="en-US"/>
              <a:t>（</a:t>
            </a:r>
            <a:r>
              <a:rPr lang="en-US" altLang="zh-CN"/>
              <a:t>Computer Vision</a:t>
            </a:r>
            <a:r>
              <a:rPr lang="zh-CN" altLang="en-US"/>
              <a:t>）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RNN </a:t>
            </a:r>
            <a:r>
              <a:rPr lang="zh-CN" altLang="en-US"/>
              <a:t>递归神经网络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拥有记忆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多有用于</a:t>
            </a:r>
            <a:r>
              <a:rPr lang="en-US" altLang="zh-CN"/>
              <a:t>NLP</a:t>
            </a:r>
            <a:r>
              <a:rPr lang="zh-CN" altLang="en-US"/>
              <a:t>（</a:t>
            </a:r>
            <a:r>
              <a:rPr lang="en-US" altLang="zh-CN"/>
              <a:t>natural language process</a:t>
            </a:r>
            <a:r>
              <a:rPr lang="zh-CN" altLang="en-US"/>
              <a:t>）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GAN </a:t>
            </a:r>
            <a:r>
              <a:rPr lang="zh-CN" altLang="en-US"/>
              <a:t>对抗神经网络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无监督学习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多用于内容生成（音频，视频，图片，动画等）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DeepFake</a:t>
            </a:r>
            <a:r>
              <a:rPr lang="zh-CN" altLang="en-US"/>
              <a:t>（换脸，苍老师 </a:t>
            </a:r>
            <a:r>
              <a:rPr lang="en-US" altLang="zh-CN"/>
              <a:t>anywhere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105" y="649760"/>
            <a:ext cx="9626400" cy="723600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FC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全连接网络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2735" y="6193155"/>
            <a:ext cx="6454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ref: </a:t>
            </a:r>
            <a:r>
              <a:rPr lang="zh-CN" altLang="en-US"/>
              <a:t>https://www.cnblogs.com/charlotte77/p/7759802.html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1021715"/>
            <a:ext cx="5521325" cy="4814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3745" y="649760"/>
            <a:ext cx="9626400" cy="723600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CNN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卷积神经网络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370" y="6182995"/>
            <a:ext cx="10118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ref: </a:t>
            </a:r>
            <a:r>
              <a:rPr lang="zh-CN" altLang="en-US"/>
              <a:t>https://www.cnblogs.com/charlotte77/p/7759802.html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22780"/>
            <a:ext cx="5943600" cy="3571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3745" y="649760"/>
            <a:ext cx="9626400" cy="723600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CNN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卷积神经网络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370" y="6182995"/>
            <a:ext cx="10118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ref: </a:t>
            </a:r>
            <a:r>
              <a:rPr lang="zh-CN" altLang="en-US"/>
              <a:t>https://www.cnblogs.com/charlotte77/p/7759802.html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15" y="3373755"/>
            <a:ext cx="4419600" cy="2590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" y="1544955"/>
            <a:ext cx="6858000" cy="1609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2155" y="670080"/>
            <a:ext cx="9626400" cy="723600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RNN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递归神经网络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52320"/>
            <a:ext cx="6858000" cy="2752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2155" y="670080"/>
            <a:ext cx="9626400" cy="723600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GAN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对抗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神经网络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85" y="1633855"/>
            <a:ext cx="7448550" cy="4648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神经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深度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网络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优化算法</a:t>
            </a:r>
            <a:endParaRPr lang="zh-CN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01675" y="1571625"/>
            <a:ext cx="6859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优化算法的意义？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如何优化？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是否最优？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250" y="362585"/>
            <a:ext cx="61798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问题：</a:t>
            </a:r>
            <a:r>
              <a:t>一个人被困在山上，需要从山上下来(找到山的最低点，也就是山谷)。但此时山上的浓雾很大，导致可视度很低；因此，下山的路径就无法确定，必须利用自己周围的信息一步一步地找到下山的路</a:t>
            </a:r>
          </a:p>
          <a:p/>
          <a:p>
            <a:r>
              <a:rPr lang="zh-CN"/>
              <a:t>假设： 山的方程为 </a:t>
            </a:r>
            <a:r>
              <a:rPr lang="en-US" altLang="zh-CN"/>
              <a:t>y=f(x), </a:t>
            </a:r>
            <a:r>
              <a:rPr lang="zh-CN" altLang="zh-CN"/>
              <a:t>当前坐标是（</a:t>
            </a:r>
            <a:r>
              <a:rPr lang="en-US" altLang="zh-CN"/>
              <a:t>x0,f(x0))</a:t>
            </a:r>
            <a:endParaRPr lang="zh-CN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3053715"/>
            <a:ext cx="1990725" cy="590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8785" y="3947795"/>
            <a:ext cx="54121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其中：</a:t>
            </a:r>
            <a:endParaRPr lang="zh-CN" altLang="en-US"/>
          </a:p>
          <a:p>
            <a:r>
              <a:rPr lang="en-US" altLang="zh-CN"/>
              <a:t>α</a:t>
            </a:r>
            <a:r>
              <a:rPr lang="zh-CN" altLang="en-US"/>
              <a:t>：</a:t>
            </a:r>
            <a:r>
              <a:rPr lang="zh-CN" altLang="en-US"/>
              <a:t>学习率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： 方程对于</a:t>
            </a:r>
            <a:r>
              <a:rPr lang="en-US" altLang="zh-CN"/>
              <a:t>x</a:t>
            </a:r>
            <a:r>
              <a:rPr lang="zh-CN" altLang="en-US"/>
              <a:t>的导数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θ</a:t>
            </a:r>
            <a:r>
              <a:rPr lang="en-US" altLang="zh-CN" sz="1000"/>
              <a:t>0</a:t>
            </a:r>
            <a:r>
              <a:rPr lang="zh-CN" altLang="en-US"/>
              <a:t>： 初始状态，即 </a:t>
            </a:r>
            <a:r>
              <a:rPr lang="en-US" altLang="zh-CN"/>
              <a:t>x0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" y="4685030"/>
            <a:ext cx="352425" cy="542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3034665"/>
            <a:ext cx="20764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0" y="2386965"/>
            <a:ext cx="6858000" cy="31813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250" y="362585"/>
            <a:ext cx="617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设</a:t>
            </a:r>
            <a:r>
              <a:rPr lang="en-US" altLang="zh-CN"/>
              <a:t>y = f(x) = x^2, </a:t>
            </a:r>
            <a:r>
              <a:rPr lang="zh-CN" altLang="en-US"/>
              <a:t>初始坐标（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）， </a:t>
            </a:r>
            <a:r>
              <a:rPr lang="en-US" altLang="zh-CN"/>
              <a:t>α=0.4,  dy/dx = 2x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890" y="3316605"/>
            <a:ext cx="4566285" cy="254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817245"/>
            <a:ext cx="1990725" cy="590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8785" y="1711325"/>
            <a:ext cx="54121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其中：</a:t>
            </a:r>
            <a:endParaRPr lang="zh-CN" altLang="en-US"/>
          </a:p>
          <a:p>
            <a:r>
              <a:rPr lang="en-US" altLang="zh-CN"/>
              <a:t>α</a:t>
            </a:r>
            <a:r>
              <a:rPr lang="zh-CN" altLang="en-US"/>
              <a:t>：</a:t>
            </a:r>
            <a:r>
              <a:rPr lang="zh-CN" altLang="en-US"/>
              <a:t>学习率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： 方程对于</a:t>
            </a:r>
            <a:r>
              <a:rPr lang="en-US" altLang="zh-CN"/>
              <a:t>x</a:t>
            </a:r>
            <a:r>
              <a:rPr lang="zh-CN" altLang="en-US"/>
              <a:t>的导数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θ</a:t>
            </a:r>
            <a:r>
              <a:rPr lang="en-US" altLang="zh-CN" sz="1000"/>
              <a:t>0</a:t>
            </a:r>
            <a:r>
              <a:rPr lang="zh-CN" altLang="en-US"/>
              <a:t>： 初始状态，即 </a:t>
            </a:r>
            <a:r>
              <a:rPr lang="en-US" altLang="zh-CN"/>
              <a:t>x0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" y="2448560"/>
            <a:ext cx="352425" cy="542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0" y="798195"/>
            <a:ext cx="207645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" y="3613150"/>
            <a:ext cx="2771775" cy="28670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250" y="362585"/>
            <a:ext cx="617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考虑 </a:t>
            </a:r>
            <a:r>
              <a:rPr lang="en-US" altLang="zh-CN"/>
              <a:t>f(x) = sin(x)^3+cos(e^x/10)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817245"/>
            <a:ext cx="1990725" cy="590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798195"/>
            <a:ext cx="207645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30" y="1874520"/>
            <a:ext cx="6248400" cy="3867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8940" y="1990090"/>
            <a:ext cx="4332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梯度消失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超出浮点的运算精度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例如</a:t>
            </a:r>
            <a:r>
              <a:rPr lang="en-US" altLang="zh-CN"/>
              <a:t>θ99=0.000000000001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梯度爆炸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运算数非常大，导致精度不足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例如</a:t>
            </a:r>
            <a:r>
              <a:rPr lang="en-US" altLang="zh-CN"/>
              <a:t>θ2=10^100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优化算法</a:t>
            </a:r>
            <a:endParaRPr lang="zh-CN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01675" y="1571625"/>
            <a:ext cx="6859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优化算法的意义？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寻找最优解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如何优化？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利用数学工具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是否最优？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不是，局部最优，但是可以多次求解寻找相对最优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正向传播</a:t>
            </a:r>
            <a:endParaRPr lang="zh-CN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031865" y="2469515"/>
            <a:ext cx="5492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/>
              <a:t>权重</a:t>
            </a:r>
            <a:r>
              <a:rPr lang="en-US" altLang="zh-CN"/>
              <a:t>1,2,3,4 = </a:t>
            </a:r>
            <a:r>
              <a:rPr lang="zh-CN" altLang="en-US"/>
              <a:t>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bias = </a:t>
            </a:r>
            <a:r>
              <a:rPr lang="zh-CN" altLang="en-US"/>
              <a:t>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输出的对不对？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3980" y="1817370"/>
            <a:ext cx="1196340" cy="290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激活函数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1675" y="181737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01675" y="241554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01675" y="301371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01675" y="362140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882515" y="271907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>
            <a:off x="1741805" y="193548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权重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0" name="右箭头 19"/>
          <p:cNvSpPr/>
          <p:nvPr/>
        </p:nvSpPr>
        <p:spPr>
          <a:xfrm>
            <a:off x="1741805" y="253365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权重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1" name="右箭头 20"/>
          <p:cNvSpPr/>
          <p:nvPr/>
        </p:nvSpPr>
        <p:spPr>
          <a:xfrm>
            <a:off x="1741805" y="314071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22" name="右箭头 21"/>
          <p:cNvSpPr/>
          <p:nvPr/>
        </p:nvSpPr>
        <p:spPr>
          <a:xfrm>
            <a:off x="1741805" y="3739515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权重</a:t>
            </a:r>
            <a:r>
              <a:rPr lang="en-US" altLang="zh-CN" sz="1200"/>
              <a:t>N</a:t>
            </a:r>
            <a:endParaRPr lang="en-US" altLang="zh-CN" sz="1200"/>
          </a:p>
        </p:txBody>
      </p:sp>
      <p:sp>
        <p:nvSpPr>
          <p:cNvPr id="24" name="右箭头 23"/>
          <p:cNvSpPr/>
          <p:nvPr/>
        </p:nvSpPr>
        <p:spPr>
          <a:xfrm>
            <a:off x="4017010" y="283718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h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701675" y="4302125"/>
            <a:ext cx="834390" cy="66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偏斜</a:t>
            </a:r>
            <a:endParaRPr lang="zh-CN" altLang="en-US"/>
          </a:p>
          <a:p>
            <a:pPr algn="ctr"/>
            <a:r>
              <a:rPr lang="en-US" altLang="zh-CN"/>
              <a:t>bias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1741805" y="4302125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</p:spTree>
    <p:custDataLst>
      <p:tags r:id="rId1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反向传播</a:t>
            </a:r>
            <a:endParaRPr lang="en-US" altLang="zh-CN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281170" y="1975485"/>
            <a:ext cx="1196340" cy="290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激活函数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48865" y="197548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348865" y="257365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348865" y="317182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348865" y="377952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529705" y="321754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348865" y="4460240"/>
            <a:ext cx="834390" cy="66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偏斜</a:t>
            </a:r>
            <a:endParaRPr lang="zh-CN" altLang="en-US"/>
          </a:p>
          <a:p>
            <a:pPr algn="ctr"/>
            <a:r>
              <a:rPr lang="en-US" altLang="zh-CN"/>
              <a:t>bias</a:t>
            </a:r>
            <a:endParaRPr lang="en-US" altLang="zh-CN"/>
          </a:p>
        </p:txBody>
      </p:sp>
      <p:sp>
        <p:nvSpPr>
          <p:cNvPr id="7" name="左箭头 6"/>
          <p:cNvSpPr/>
          <p:nvPr/>
        </p:nvSpPr>
        <p:spPr>
          <a:xfrm>
            <a:off x="5660390" y="3308985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3313430" y="2066290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313430" y="2664460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3313430" y="3308350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3313430" y="3870325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3313430" y="4460240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214360" y="3218180"/>
            <a:ext cx="110363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标准答案</a:t>
            </a:r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7470140" y="3308350"/>
            <a:ext cx="638810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反向传播 </a:t>
            </a:r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 </a:t>
            </a:r>
            <a:r>
              <a:rPr lang="zh-CN" altLang="en-US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损失函数（</a:t>
            </a:r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Loss Function</a:t>
            </a:r>
            <a:r>
              <a:rPr lang="zh-CN" altLang="en-US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036185" y="3925570"/>
            <a:ext cx="19100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/>
              <a:t>其中</a:t>
            </a:r>
            <a:endParaRPr lang="zh-CN" altLang="zh-CN"/>
          </a:p>
          <a:p>
            <a:pPr algn="l"/>
            <a:r>
              <a:rPr lang="en-US" altLang="zh-CN"/>
              <a:t>E</a:t>
            </a:r>
            <a:r>
              <a:rPr lang="zh-CN" altLang="en-US"/>
              <a:t>是错误率</a:t>
            </a:r>
            <a:endParaRPr lang="zh-CN" altLang="en-US"/>
          </a:p>
          <a:p>
            <a:pPr algn="l"/>
            <a:r>
              <a:rPr lang="en-US" altLang="zh-CN"/>
              <a:t>y</a:t>
            </a:r>
            <a:r>
              <a:rPr lang="zh-CN" altLang="en-US"/>
              <a:t>是输入</a:t>
            </a:r>
            <a:endParaRPr lang="zh-CN" altLang="en-US"/>
          </a:p>
          <a:p>
            <a:pPr algn="l"/>
            <a:r>
              <a:rPr lang="en-US" altLang="zh-CN"/>
              <a:t>yhat</a:t>
            </a:r>
            <a:r>
              <a:rPr lang="zh-CN" altLang="en-US"/>
              <a:t>是标准值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称之为损失函数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613660" y="1622425"/>
            <a:ext cx="1196340" cy="290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激活函数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1355" y="162242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681355" y="222059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81355" y="281876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681355" y="342646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4862195" y="286448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681355" y="4107180"/>
            <a:ext cx="834390" cy="66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偏斜</a:t>
            </a:r>
            <a:endParaRPr lang="zh-CN" altLang="en-US"/>
          </a:p>
          <a:p>
            <a:pPr algn="ctr"/>
            <a:r>
              <a:rPr lang="en-US" altLang="zh-CN"/>
              <a:t>bias</a:t>
            </a:r>
            <a:endParaRPr lang="en-US" altLang="zh-CN"/>
          </a:p>
        </p:txBody>
      </p:sp>
      <p:sp>
        <p:nvSpPr>
          <p:cNvPr id="53" name="左箭头 52"/>
          <p:cNvSpPr/>
          <p:nvPr/>
        </p:nvSpPr>
        <p:spPr>
          <a:xfrm>
            <a:off x="3992880" y="2955925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左箭头 53"/>
          <p:cNvSpPr/>
          <p:nvPr/>
        </p:nvSpPr>
        <p:spPr>
          <a:xfrm>
            <a:off x="1645920" y="1713230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左箭头 54"/>
          <p:cNvSpPr/>
          <p:nvPr/>
        </p:nvSpPr>
        <p:spPr>
          <a:xfrm>
            <a:off x="1645920" y="2311400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左箭头 55"/>
          <p:cNvSpPr/>
          <p:nvPr/>
        </p:nvSpPr>
        <p:spPr>
          <a:xfrm>
            <a:off x="1645920" y="2955290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左箭头 56"/>
          <p:cNvSpPr/>
          <p:nvPr/>
        </p:nvSpPr>
        <p:spPr>
          <a:xfrm>
            <a:off x="1645920" y="3517265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箭头 57"/>
          <p:cNvSpPr/>
          <p:nvPr/>
        </p:nvSpPr>
        <p:spPr>
          <a:xfrm>
            <a:off x="1645920" y="4107180"/>
            <a:ext cx="768985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546850" y="2865120"/>
            <a:ext cx="110363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标准</a:t>
            </a:r>
            <a:r>
              <a:rPr lang="en-US" altLang="zh-CN"/>
              <a:t>yhat</a:t>
            </a:r>
            <a:endParaRPr lang="en-US" altLang="zh-CN"/>
          </a:p>
        </p:txBody>
      </p:sp>
      <p:sp>
        <p:nvSpPr>
          <p:cNvPr id="60" name="左箭头 59"/>
          <p:cNvSpPr/>
          <p:nvPr/>
        </p:nvSpPr>
        <p:spPr>
          <a:xfrm>
            <a:off x="5802630" y="2955290"/>
            <a:ext cx="638810" cy="2393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7030" y="2311400"/>
            <a:ext cx="1476375" cy="381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反向传播 </a:t>
            </a:r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 </a:t>
            </a:r>
            <a:r>
              <a:rPr lang="zh-CN" altLang="en-US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损失函数（</a:t>
            </a:r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Loss Function</a:t>
            </a:r>
            <a:r>
              <a:rPr lang="zh-CN" altLang="en-US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01675" y="1382395"/>
            <a:ext cx="84562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具体而言，</a:t>
            </a:r>
            <a:r>
              <a:rPr lang="en-US" altLang="zh-CN"/>
              <a:t>L </a:t>
            </a:r>
            <a:r>
              <a:rPr lang="zh-CN" altLang="en-US"/>
              <a:t>到底是个什么？</a:t>
            </a:r>
            <a:endParaRPr lang="zh-CN" altLang="en-US"/>
          </a:p>
          <a:p>
            <a:r>
              <a:rPr lang="zh-CN" altLang="en-US"/>
              <a:t>其实就是评估</a:t>
            </a:r>
            <a:r>
              <a:rPr lang="en-US" altLang="zh-CN"/>
              <a:t>y</a:t>
            </a:r>
            <a:r>
              <a:rPr lang="zh-CN" altLang="en-US"/>
              <a:t>于</a:t>
            </a:r>
            <a:r>
              <a:rPr lang="en-US" altLang="zh-CN"/>
              <a:t>yhat</a:t>
            </a:r>
            <a:r>
              <a:rPr lang="zh-CN" altLang="en-US"/>
              <a:t>之间差异的函数。 比如 </a:t>
            </a:r>
            <a:r>
              <a:rPr lang="en-US" altLang="zh-CN"/>
              <a:t>L=|</a:t>
            </a:r>
            <a:r>
              <a:rPr lang="en-US" altLang="zh-CN"/>
              <a:t>y-yhat|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简单的如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对于任意一个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，我们的目标是使</a:t>
            </a:r>
            <a:r>
              <a:rPr lang="en-US">
                <a:sym typeface="+mn-ea"/>
              </a:rPr>
              <a:t>L</a:t>
            </a:r>
            <a:r>
              <a:rPr lang="zh-CN" altLang="en-US">
                <a:sym typeface="+mn-ea"/>
              </a:rPr>
              <a:t>值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最小</a:t>
            </a:r>
            <a:endParaRPr lang="zh-CN" altLang="en-US"/>
          </a:p>
          <a:p>
            <a:r>
              <a:rPr lang="zh-CN" altLang="en-US"/>
              <a:t>既然要求最小，那么刚才我们讲的优化算法即可使用。比如</a:t>
            </a:r>
            <a:r>
              <a:rPr lang="en-US" altLang="zh-CN"/>
              <a:t>SGD(</a:t>
            </a:r>
            <a:r>
              <a:rPr lang="zh-CN" altLang="en-US"/>
              <a:t>梯度下降）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9714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常用损失函数：https://blog.csdn.net/qq_14845119/article/details/80787753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675" y="2688590"/>
            <a:ext cx="2514600" cy="6858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反向传播 </a:t>
            </a:r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 </a:t>
            </a:r>
            <a:r>
              <a:rPr lang="zh-CN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训练</a:t>
            </a:r>
            <a:endParaRPr lang="zh-CN" altLang="zh-CN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675" y="1450975"/>
            <a:ext cx="97847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/>
              <a:t>什么叫训练？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训练就是通过反向传播来推导网络中间参数值的过程。主要使用</a:t>
            </a:r>
            <a:r>
              <a:rPr lang="en-US" altLang="zh-CN"/>
              <a:t>loss function</a:t>
            </a:r>
            <a:r>
              <a:rPr lang="zh-CN" altLang="en-US"/>
              <a:t>。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对于给定的</a:t>
            </a:r>
            <a:r>
              <a:rPr lang="en-US" altLang="zh-CN"/>
              <a:t>loss function</a:t>
            </a:r>
            <a:r>
              <a:rPr lang="zh-CN" altLang="en-US"/>
              <a:t>，</a:t>
            </a:r>
            <a:r>
              <a:rPr lang="zh-CN" altLang="en-US"/>
              <a:t>这部分是全自动的。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什么东西可以人为修改？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输入的参数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初始的网络内部参数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loss function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激活函数</a:t>
            </a:r>
            <a:r>
              <a:rPr lang="en-US" altLang="zh-CN"/>
              <a:t>σ</a:t>
            </a:r>
            <a:endParaRPr lang="zh-CN" altLang="en-US"/>
          </a:p>
          <a:p>
            <a:pPr indent="0">
              <a:buNone/>
            </a:pPr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神经元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1285240"/>
            <a:ext cx="5789930" cy="46850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47205" y="2019935"/>
            <a:ext cx="2062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1. </a:t>
            </a:r>
            <a:r>
              <a:rPr lang="zh-CN" altLang="en-US" sz="3600"/>
              <a:t>树突</a:t>
            </a:r>
            <a:endParaRPr lang="zh-CN" altLang="en-US" sz="3600"/>
          </a:p>
          <a:p>
            <a:r>
              <a:rPr lang="en-US" altLang="zh-CN" sz="3600"/>
              <a:t>2. </a:t>
            </a:r>
            <a:r>
              <a:rPr lang="zh-CN" altLang="en-US" sz="3600"/>
              <a:t>细胞体</a:t>
            </a:r>
            <a:endParaRPr lang="zh-CN" altLang="en-US" sz="3600"/>
          </a:p>
          <a:p>
            <a:r>
              <a:rPr lang="en-US" altLang="zh-CN" sz="3600"/>
              <a:t>3. </a:t>
            </a:r>
            <a:r>
              <a:rPr lang="zh-CN" altLang="en-US" sz="3600"/>
              <a:t>突触</a:t>
            </a:r>
            <a:endParaRPr lang="zh-CN" altLang="en-US" sz="36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反向传播 </a:t>
            </a:r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 </a:t>
            </a:r>
            <a:r>
              <a:rPr lang="zh-CN" altLang="en-US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推导</a:t>
            </a:r>
            <a:endParaRPr lang="zh-CN" altLang="en-US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01675" y="155575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7030A0"/>
                </a:solidFill>
              </a:rPr>
              <a:t>x1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675" y="216408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7030A0"/>
                </a:solidFill>
              </a:rPr>
              <a:t>x2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2840" y="1555750"/>
            <a:ext cx="1132840" cy="16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z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03420" y="215773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97930" y="215900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7030A0"/>
                </a:solidFill>
              </a:rPr>
              <a:t>yhat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666240" y="167386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w1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666240" y="228219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w2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669030" y="2275205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σ</a:t>
            </a:r>
            <a:endParaRPr lang="en-US" altLang="zh-CN" sz="1400"/>
          </a:p>
        </p:txBody>
      </p:sp>
      <p:sp>
        <p:nvSpPr>
          <p:cNvPr id="9" name="左右箭头 8"/>
          <p:cNvSpPr/>
          <p:nvPr/>
        </p:nvSpPr>
        <p:spPr>
          <a:xfrm>
            <a:off x="5480685" y="2289175"/>
            <a:ext cx="619125" cy="160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01890" y="1076325"/>
            <a:ext cx="2007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未知量：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w1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w2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bias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01675" y="276034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bias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666240" y="2878455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" name="文本框 12"/>
          <p:cNvSpPr txBox="1"/>
          <p:nvPr/>
        </p:nvSpPr>
        <p:spPr>
          <a:xfrm>
            <a:off x="8703310" y="1028700"/>
            <a:ext cx="2007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已知量：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yhat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x1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x2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α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11835" y="3758565"/>
            <a:ext cx="25958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L=L(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y</a:t>
            </a:r>
            <a:r>
              <a:rPr lang="en-US" altLang="zh-CN">
                <a:sym typeface="+mn-ea"/>
              </a:rPr>
              <a:t>,yhat)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y</a:t>
            </a:r>
            <a:r>
              <a:rPr lang="en-US" altLang="zh-CN">
                <a:sym typeface="+mn-ea"/>
              </a:rPr>
              <a:t>=σ(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z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z</a:t>
            </a:r>
            <a:r>
              <a:rPr lang="en-US" altLang="zh-CN"/>
              <a:t>=</a:t>
            </a:r>
            <a:r>
              <a:rPr lang="en-US" altLang="zh-CN">
                <a:sym typeface="+mn-ea"/>
              </a:rPr>
              <a:t>x1*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w1</a:t>
            </a:r>
            <a:r>
              <a:rPr lang="en-US" altLang="zh-CN">
                <a:sym typeface="+mn-ea"/>
              </a:rPr>
              <a:t>+x2*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w2</a:t>
            </a:r>
            <a:r>
              <a:rPr lang="en-US" altLang="zh-CN">
                <a:sym typeface="+mn-ea"/>
              </a:rPr>
              <a:t>+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bias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7150" y="3455035"/>
            <a:ext cx="2295525" cy="6286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7930" y="3464560"/>
            <a:ext cx="2781300" cy="61912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911850" y="3758565"/>
            <a:ext cx="467995" cy="127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6610" y="4063365"/>
            <a:ext cx="3038475" cy="590550"/>
          </a:xfrm>
          <a:prstGeom prst="rect">
            <a:avLst/>
          </a:prstGeom>
        </p:spPr>
      </p:pic>
      <p:sp>
        <p:nvSpPr>
          <p:cNvPr id="24" name="右箭头 23"/>
          <p:cNvSpPr/>
          <p:nvPr/>
        </p:nvSpPr>
        <p:spPr>
          <a:xfrm>
            <a:off x="4085590" y="4315460"/>
            <a:ext cx="467995" cy="127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4030980" y="4653915"/>
            <a:ext cx="391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</a:t>
            </a:r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5590" y="5612765"/>
            <a:ext cx="3000375" cy="5810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0980" y="6193790"/>
            <a:ext cx="3409950" cy="6096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896985" y="36379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（求导链式法则）</a:t>
            </a:r>
            <a:endParaRPr lang="zh-CN" altLang="zh-CN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3845" y="5022215"/>
            <a:ext cx="3038475" cy="59055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87500"/>
          </a:bodyPr>
          <a:lstStyle/>
          <a:p>
            <a:r>
              <a:rPr 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反向传播 </a:t>
            </a:r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 </a:t>
            </a:r>
            <a:r>
              <a:rPr lang="zh-CN" altLang="en-US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训练</a:t>
            </a:r>
            <a:endParaRPr lang="zh-CN" altLang="en-US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01675" y="1551940"/>
            <a:ext cx="8082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一般情况下我们都会给一组</a:t>
            </a:r>
            <a:r>
              <a:rPr lang="en-US" altLang="zh-CN"/>
              <a:t>x</a:t>
            </a:r>
            <a:r>
              <a:rPr lang="zh-CN" altLang="en-US"/>
              <a:t>（而非一个）</a:t>
            </a:r>
            <a:r>
              <a:rPr lang="zh-CN" altLang="en-US"/>
              <a:t>得到一组</a:t>
            </a:r>
            <a:r>
              <a:rPr lang="en-US" altLang="zh-CN"/>
              <a:t>y</a:t>
            </a:r>
            <a:r>
              <a:rPr lang="zh-CN" altLang="en-US"/>
              <a:t>和</a:t>
            </a:r>
            <a:r>
              <a:rPr lang="en-US" altLang="zh-CN"/>
              <a:t>L</a:t>
            </a:r>
            <a:r>
              <a:rPr lang="zh-CN" altLang="en-US"/>
              <a:t>然后平均得到错误率即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每一个</a:t>
            </a:r>
            <a:r>
              <a:rPr lang="en-US" altLang="zh-CN"/>
              <a:t>x</a:t>
            </a:r>
            <a:r>
              <a:rPr lang="zh-CN" altLang="en-US"/>
              <a:t>进行优化会有过拟合问题以及性能问题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675" y="2033270"/>
            <a:ext cx="2105025" cy="51435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97500"/>
          </a:bodyPr>
          <a:lstStyle/>
          <a:p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DNN</a:t>
            </a:r>
            <a:endParaRPr lang="en-US" altLang="zh-CN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01675" y="1551940"/>
            <a:ext cx="366903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加权求和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优化算法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网络结构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参数优化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初始值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过拟合</a:t>
            </a:r>
            <a:endParaRPr lang="zh-CN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/>
              <a:t>欠拟合</a:t>
            </a:r>
            <a:endParaRPr lang="zh-CN" altLang="en-US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训练数据</a:t>
            </a:r>
            <a:endParaRPr lang="zh-CN" altLang="en-US">
              <a:solidFill>
                <a:srgbClr val="FF0000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zh-CN">
                <a:sym typeface="+mn-ea"/>
              </a:rPr>
              <a:t>有多少智能，就有多少人工</a:t>
            </a:r>
            <a:endParaRPr lang="zh-CN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zh-CN" altLang="en-US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1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97500"/>
          </a:bodyPr>
          <a:lstStyle/>
          <a:p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DEMO TIME</a:t>
            </a:r>
            <a:endParaRPr lang="en-US" altLang="zh-CN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675" y="1621155"/>
            <a:ext cx="560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训练一个</a:t>
            </a:r>
            <a:r>
              <a:rPr lang="en-US" altLang="zh-CN"/>
              <a:t>AI</a:t>
            </a:r>
            <a:r>
              <a:rPr lang="zh-CN" altLang="en-US"/>
              <a:t>，完成</a:t>
            </a:r>
            <a:r>
              <a:rPr lang="en-US" altLang="zh-CN"/>
              <a:t>1-100</a:t>
            </a:r>
            <a:r>
              <a:rPr lang="zh-CN" altLang="en-US"/>
              <a:t>内的两数相加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0710334" y="3374500"/>
            <a:ext cx="1481666" cy="3483500"/>
            <a:chOff x="10710334" y="3374500"/>
            <a:chExt cx="1481666" cy="3483500"/>
          </a:xfrm>
          <a:solidFill>
            <a:schemeClr val="accent1"/>
          </a:solidFill>
        </p:grpSpPr>
        <p:sp>
          <p:nvSpPr>
            <p:cNvPr id="31" name="等腰三角形 30"/>
            <p:cNvSpPr/>
            <p:nvPr>
              <p:custDataLst>
                <p:tags r:id="rId2"/>
              </p:custDataLst>
            </p:nvPr>
          </p:nvSpPr>
          <p:spPr>
            <a:xfrm flipH="1">
              <a:off x="10710334" y="3374500"/>
              <a:ext cx="1481666" cy="34835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06400" dist="38100" dir="10800000" sx="93000" sy="93000" algn="r" rotWithShape="0">
                <a:schemeClr val="accent1">
                  <a:lumMod val="75000"/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等腰三角形 31"/>
            <p:cNvSpPr/>
            <p:nvPr>
              <p:custDataLst>
                <p:tags r:id="rId3"/>
              </p:custDataLst>
            </p:nvPr>
          </p:nvSpPr>
          <p:spPr>
            <a:xfrm flipH="1">
              <a:off x="11201399" y="4529029"/>
              <a:ext cx="990600" cy="232897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4"/>
            </p:custDataLst>
          </p:nvPr>
        </p:nvGrpSpPr>
        <p:grpSpPr>
          <a:xfrm>
            <a:off x="-7708" y="6149280"/>
            <a:ext cx="2410683" cy="708720"/>
            <a:chOff x="-7708" y="6149280"/>
            <a:chExt cx="2410683" cy="708720"/>
          </a:xfrm>
        </p:grpSpPr>
        <p:sp>
          <p:nvSpPr>
            <p:cNvPr id="29" name="等腰三角形 28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843274" y="5298298"/>
              <a:ext cx="708720" cy="241068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>
              <a:outerShdw blurRad="228600" dist="38100" dir="16200000" rotWithShape="0">
                <a:schemeClr val="accent1">
                  <a:lumMod val="75000"/>
                  <a:alpha val="1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等腰三角形 29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478765" y="5670515"/>
              <a:ext cx="708720" cy="166624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64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036611" y="632211"/>
            <a:ext cx="10164788" cy="6299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 fontScale="97500"/>
          </a:bodyPr>
          <a:lstStyle/>
          <a:p>
            <a:r>
              <a:rPr lang="en-US" altLang="zh-CN" sz="36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References</a:t>
            </a:r>
            <a:endParaRPr lang="zh-CN" altLang="en-US" sz="36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>
            <p:custDataLst>
              <p:tags r:id="rId8"/>
            </p:custDataLst>
          </p:nvPr>
        </p:nvGrpSpPr>
        <p:grpSpPr>
          <a:xfrm>
            <a:off x="701437" y="721944"/>
            <a:ext cx="206291" cy="475615"/>
            <a:chOff x="1255970" y="795868"/>
            <a:chExt cx="114300" cy="263525"/>
          </a:xfrm>
          <a:solidFill>
            <a:schemeClr val="accent1"/>
          </a:solidFill>
        </p:grpSpPr>
        <p:sp>
          <p:nvSpPr>
            <p:cNvPr id="40" name="矩形 39"/>
            <p:cNvSpPr/>
            <p:nvPr>
              <p:custDataLst>
                <p:tags r:id="rId9"/>
              </p:custDataLst>
            </p:nvPr>
          </p:nvSpPr>
          <p:spPr>
            <a:xfrm>
              <a:off x="1255970" y="795868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55970" y="945093"/>
              <a:ext cx="114300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1200" y="1501140"/>
            <a:ext cx="9132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公式绘制：https://latex.91maths.com/</a:t>
            </a:r>
            <a:endParaRPr lang="zh-CN" altLang="en-US"/>
          </a:p>
          <a:p>
            <a:pPr algn="l"/>
            <a:r>
              <a:rPr lang="en-US" altLang="zh-CN"/>
              <a:t>3B1B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https://www.bilibili.com/video/BV1bx411M7Zx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The End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神经元</a:t>
            </a:r>
            <a:r>
              <a:t> </a:t>
            </a:r>
            <a:r>
              <a:rPr lang="en-US" altLang="zh-CN"/>
              <a:t>- </a:t>
            </a:r>
            <a:r>
              <a:t>例子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5360000">
            <a:off x="3893820" y="588010"/>
            <a:ext cx="4064000" cy="527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160905"/>
            <a:ext cx="1171575" cy="15240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2301240" y="2827655"/>
            <a:ext cx="773430" cy="18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185" y="4607560"/>
            <a:ext cx="1416685" cy="106299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 rot="16680000">
            <a:off x="3284220" y="3986530"/>
            <a:ext cx="773430" cy="18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445" y="530225"/>
            <a:ext cx="1873885" cy="144081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5220000">
            <a:off x="3762375" y="2141220"/>
            <a:ext cx="593725" cy="14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100" y="4456430"/>
            <a:ext cx="1675765" cy="1214120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 rot="14280000">
            <a:off x="4381500" y="3860165"/>
            <a:ext cx="773430" cy="18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465" y="614045"/>
            <a:ext cx="1327150" cy="123126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 rot="7500000">
            <a:off x="4613275" y="2119630"/>
            <a:ext cx="773430" cy="18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8571865" y="3128645"/>
            <a:ext cx="773430" cy="189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755" y="946785"/>
            <a:ext cx="1675765" cy="121412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295" y="2254885"/>
            <a:ext cx="1416685" cy="10629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830" y="3317875"/>
            <a:ext cx="1327150" cy="12312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095" y="4607560"/>
            <a:ext cx="1873885" cy="14408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20" grpId="0" animBg="1"/>
      <p:bldP spid="20" grpId="1" animBg="1"/>
      <p:bldP spid="15" grpId="0" animBg="1"/>
      <p:bldP spid="15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人工神经元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2550" y="2470150"/>
            <a:ext cx="1196340" cy="290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激活函数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0245" y="247015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30245" y="306832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230245" y="366649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230245" y="4274185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输入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411085" y="3371850"/>
            <a:ext cx="834390" cy="4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>
            <a:off x="4270375" y="258826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权重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0" name="右箭头 19"/>
          <p:cNvSpPr/>
          <p:nvPr/>
        </p:nvSpPr>
        <p:spPr>
          <a:xfrm>
            <a:off x="4270375" y="318643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权重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1" name="右箭头 20"/>
          <p:cNvSpPr/>
          <p:nvPr/>
        </p:nvSpPr>
        <p:spPr>
          <a:xfrm>
            <a:off x="4270375" y="379349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22" name="右箭头 21"/>
          <p:cNvSpPr/>
          <p:nvPr/>
        </p:nvSpPr>
        <p:spPr>
          <a:xfrm>
            <a:off x="4270375" y="4392295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权重</a:t>
            </a:r>
            <a:r>
              <a:rPr lang="en-US" altLang="zh-CN" sz="1200"/>
              <a:t>N</a:t>
            </a:r>
            <a:endParaRPr lang="en-US" altLang="zh-CN" sz="1200"/>
          </a:p>
        </p:txBody>
      </p:sp>
      <p:sp>
        <p:nvSpPr>
          <p:cNvPr id="24" name="右箭头 23"/>
          <p:cNvSpPr/>
          <p:nvPr/>
        </p:nvSpPr>
        <p:spPr>
          <a:xfrm>
            <a:off x="6545580" y="3489960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h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327400" y="1607185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树突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208270" y="1607185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神经细胞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508240" y="1607185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突触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30245" y="4954905"/>
            <a:ext cx="834390" cy="66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偏斜</a:t>
            </a:r>
            <a:endParaRPr lang="zh-CN" altLang="en-US"/>
          </a:p>
          <a:p>
            <a:pPr algn="ctr"/>
            <a:r>
              <a:rPr lang="en-US" altLang="zh-CN"/>
              <a:t>bias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4270375" y="4954905"/>
            <a:ext cx="686435" cy="1860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人工神经元 </a:t>
            </a:r>
            <a:r>
              <a:rPr lang="en-US" altLang="zh-CN"/>
              <a:t>- </a:t>
            </a:r>
            <a:r>
              <a:rPr>
                <a:sym typeface="+mn-ea"/>
              </a:rPr>
              <a:t>激活函数</a:t>
            </a:r>
            <a:r>
              <a:rPr lang="en-US" altLang="zh-CN">
                <a:sym typeface="+mn-ea"/>
              </a:rPr>
              <a:t>(sigma)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6489700"/>
            <a:ext cx="7908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ref: </a:t>
            </a:r>
            <a:r>
              <a:rPr lang="zh-CN" altLang="en-US"/>
              <a:t>https://blog.csdn.net/tyhj_sf/article/details/79932893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56785" y="2585085"/>
            <a:ext cx="6138545" cy="3681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3660" y="1343660"/>
            <a:ext cx="603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经过影射输出当前神经元的结果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60" y="1896745"/>
            <a:ext cx="2352675" cy="571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人工神经元 </a:t>
            </a:r>
            <a:r>
              <a:rPr lang="en-US" altLang="zh-CN"/>
              <a:t>- </a:t>
            </a:r>
            <a:r>
              <a:t>激活函数</a:t>
            </a:r>
            <a:r>
              <a:rPr lang="en-US" altLang="zh-CN"/>
              <a:t>(</a:t>
            </a:r>
            <a:r>
              <a:rPr lang="en-US" altLang="zh-CN"/>
              <a:t>sigma)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1547495"/>
            <a:ext cx="2257425" cy="84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" y="2697480"/>
            <a:ext cx="3724275" cy="2590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0" y="1585595"/>
            <a:ext cx="2209800" cy="771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10" y="2357120"/>
            <a:ext cx="3739515" cy="31959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8635" y="106680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Sigmoid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722235" y="106680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tanh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0" y="6489700"/>
            <a:ext cx="7908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ref: </a:t>
            </a:r>
            <a:r>
              <a:rPr lang="zh-CN" altLang="en-US"/>
              <a:t>https://blog.csdn.net/tyhj_sf/article/details/79932893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人工神经元 </a:t>
            </a:r>
            <a:r>
              <a:rPr lang="en-US" altLang="zh-CN"/>
              <a:t>- </a:t>
            </a:r>
            <a:r>
              <a:t>激活函数</a:t>
            </a:r>
            <a:r>
              <a:rPr lang="en-US" altLang="zh-CN"/>
              <a:t>(</a:t>
            </a:r>
            <a:r>
              <a:rPr lang="en-US" altLang="zh-CN"/>
              <a:t>sigma)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340" y="1843405"/>
            <a:ext cx="2105025" cy="590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2812415"/>
            <a:ext cx="4038600" cy="26955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516495" y="1165225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Softmax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0" y="6489700"/>
            <a:ext cx="119627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400"/>
              <a:t>https://baike.baidu.com/item/softmax%20%E9%80%BB%E8%BE%91%E5%9B%9E%E5%BD%92/22689563?fr=aladdin</a:t>
            </a:r>
            <a:endParaRPr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220" y="2928620"/>
            <a:ext cx="3954780" cy="2651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8420" y="13614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Relu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265" y="1714500"/>
            <a:ext cx="1457325" cy="847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人工神经元 </a:t>
            </a: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例子 </a:t>
            </a:r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740" y="1148080"/>
            <a:ext cx="657860" cy="855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90" y="5715000"/>
            <a:ext cx="982345" cy="7372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05" y="2167255"/>
            <a:ext cx="1190625" cy="9156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05" y="4518660"/>
            <a:ext cx="1225550" cy="8883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3290570"/>
            <a:ext cx="991235" cy="9194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73015" y="967105"/>
            <a:ext cx="1196340" cy="556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Relu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929255" y="1403350"/>
            <a:ext cx="1898650" cy="34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w1=100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2929255" y="2451735"/>
            <a:ext cx="1898650" cy="34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w2=-10000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2907030" y="3577590"/>
            <a:ext cx="1898650" cy="34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w3=-10000</a:t>
            </a:r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>
            <a:off x="2929255" y="4789805"/>
            <a:ext cx="1898650" cy="34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w4=-10000</a:t>
            </a:r>
            <a:endParaRPr lang="en-US" altLang="zh-CN"/>
          </a:p>
        </p:txBody>
      </p:sp>
      <p:sp>
        <p:nvSpPr>
          <p:cNvPr id="16" name="右箭头 15"/>
          <p:cNvSpPr/>
          <p:nvPr/>
        </p:nvSpPr>
        <p:spPr>
          <a:xfrm>
            <a:off x="2907030" y="5910580"/>
            <a:ext cx="1898650" cy="34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w5=-10000</a:t>
            </a:r>
            <a:endParaRPr lang="en-US" altLang="zh-CN"/>
          </a:p>
        </p:txBody>
      </p:sp>
      <p:sp>
        <p:nvSpPr>
          <p:cNvPr id="17" name="右箭头 16"/>
          <p:cNvSpPr/>
          <p:nvPr/>
        </p:nvSpPr>
        <p:spPr>
          <a:xfrm>
            <a:off x="6643370" y="3393440"/>
            <a:ext cx="1354455" cy="550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y = 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225790" y="2750185"/>
            <a:ext cx="989330" cy="182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0: </a:t>
            </a:r>
            <a:r>
              <a:rPr lang="zh-CN" altLang="zh-CN">
                <a:sym typeface="+mn-ea"/>
              </a:rPr>
              <a:t>不理</a:t>
            </a:r>
            <a:br>
              <a:rPr lang="zh-CN" altLang="zh-CN">
                <a:sym typeface="+mn-ea"/>
              </a:rPr>
            </a:b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：理</a:t>
            </a:r>
            <a:endParaRPr lang="zh-CN" altLang="en-US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7850" y="140335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x1=100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77850" y="245173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x2=100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77850" y="357759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x3=100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77850" y="477901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x4=100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77850" y="589915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x5=100</a:t>
            </a:r>
            <a:endParaRPr lang="en-US" altLang="zh-CN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050" y="293370"/>
            <a:ext cx="2352675" cy="5715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5835" y="321945"/>
            <a:ext cx="1790700" cy="4000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11" grpId="1" animBg="1"/>
      <p:bldP spid="20" grpId="1"/>
      <p:bldP spid="12" grpId="0" animBg="1"/>
      <p:bldP spid="22" grpId="0"/>
      <p:bldP spid="12" grpId="1" animBg="1"/>
      <p:bldP spid="22" grpId="1"/>
      <p:bldP spid="13" grpId="0" animBg="1"/>
      <p:bldP spid="23" grpId="0"/>
      <p:bldP spid="13" grpId="1" animBg="1"/>
      <p:bldP spid="23" grpId="1"/>
      <p:bldP spid="15" grpId="0" animBg="1"/>
      <p:bldP spid="24" grpId="0"/>
      <p:bldP spid="15" grpId="1" animBg="1"/>
      <p:bldP spid="24" grpId="1"/>
      <p:bldP spid="16" grpId="0" animBg="1"/>
      <p:bldP spid="25" grpId="0"/>
      <p:bldP spid="16" grpId="1" animBg="1"/>
      <p:bldP spid="25" grpId="1"/>
      <p:bldP spid="17" grpId="0" animBg="1"/>
      <p:bldP spid="17" grpId="1" animBg="1"/>
      <p:bldP spid="18" grpId="0" animBg="1"/>
      <p:bldP spid="18" grpId="1" animBg="1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97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973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10、13、15、17、18、20、22、23、24、27、32、34、35、36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973"/>
  <p:tag name="KSO_WM_TEMPLATE_MASTER_TYPE" val="1"/>
</p:tagLst>
</file>

<file path=ppt/tags/tag204.xml><?xml version="1.0" encoding="utf-8"?>
<p:tagLst xmlns:p="http://schemas.openxmlformats.org/presentationml/2006/main">
  <p:tag name="KSO_WM_TEMPLATE_CATEGORY" val="custom"/>
  <p:tag name="KSO_WM_TEMPLATE_INDEX" val="20204973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209.xml><?xml version="1.0" encoding="utf-8"?>
<p:tagLst xmlns:p="http://schemas.openxmlformats.org/presentationml/2006/main">
  <p:tag name="KSO_WM_UNIT_PLACING_PICTURE_USER_VIEWPORT" val="{&quot;height&quot;:7890,&quot;width&quot;:13155}"/>
</p:tagLst>
</file>

<file path=ppt/tags/tag2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4973_3*i*5"/>
  <p:tag name="KSO_WM_TEMPLATE_CATEGORY" val="custom"/>
  <p:tag name="KSO_WM_TEMPLATE_INDEX" val="2020497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973_3*i*1"/>
  <p:tag name="KSO_WM_TEMPLATE_CATEGORY" val="custom"/>
  <p:tag name="KSO_WM_TEMPLATE_INDEX" val="2020497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4973_3*i*2"/>
  <p:tag name="KSO_WM_TEMPLATE_CATEGORY" val="custom"/>
  <p:tag name="KSO_WM_TEMPLATE_INDEX" val="2020497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4973_3*i*3"/>
  <p:tag name="KSO_WM_TEMPLATE_CATEGORY" val="custom"/>
  <p:tag name="KSO_WM_TEMPLATE_INDEX" val="20204973"/>
  <p:tag name="KSO_WM_UNIT_LAYERLEVEL" val="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4973_3*i*4"/>
  <p:tag name="KSO_WM_TEMPLATE_CATEGORY" val="custom"/>
  <p:tag name="KSO_WM_TEMPLATE_INDEX" val="2020497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973_3*l_h_i*1_1_1"/>
  <p:tag name="KSO_WM_TEMPLATE_CATEGORY" val="custom"/>
  <p:tag name="KSO_WM_TEMPLATE_INDEX" val="2020497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COLOR_SCHEME_SHAPE_ID" val="132"/>
  <p:tag name="KSO_WM_UNIT_COLOR_SCHEME_PARENT_PAGE" val="0_4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973_3*l_h_f*1_1_1"/>
  <p:tag name="KSO_WM_TEMPLATE_CATEGORY" val="custom"/>
  <p:tag name="KSO_WM_TEMPLATE_INDEX" val="2020497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973_3*l_h_i*1_2_1"/>
  <p:tag name="KSO_WM_TEMPLATE_CATEGORY" val="custom"/>
  <p:tag name="KSO_WM_TEMPLATE_INDEX" val="2020497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COLOR_SCHEME_SHAPE_ID" val="132"/>
  <p:tag name="KSO_WM_UNIT_COLOR_SCHEME_PARENT_PAGE" val="0_4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973_3*l_h_f*1_2_1"/>
  <p:tag name="KSO_WM_TEMPLATE_CATEGORY" val="custom"/>
  <p:tag name="KSO_WM_TEMPLATE_INDEX" val="2020497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973_3*l_h_i*1_3_1"/>
  <p:tag name="KSO_WM_TEMPLATE_CATEGORY" val="custom"/>
  <p:tag name="KSO_WM_TEMPLATE_INDEX" val="2020497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COLOR_SCHEME_SHAPE_ID" val="132"/>
  <p:tag name="KSO_WM_UNIT_COLOR_SCHEME_PARENT_PAGE" val="0_4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973_3*l_h_f*1_3_1"/>
  <p:tag name="KSO_WM_TEMPLATE_CATEGORY" val="custom"/>
  <p:tag name="KSO_WM_TEMPLATE_INDEX" val="2020497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973_3*a*1"/>
  <p:tag name="KSO_WM_TEMPLATE_CATEGORY" val="custom"/>
  <p:tag name="KSO_WM_TEMPLATE_INDEX" val="2020497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973_3*b*1"/>
  <p:tag name="KSO_WM_TEMPLATE_CATEGORY" val="custom"/>
  <p:tag name="KSO_WM_TEMPLATE_INDEX" val="2020497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973_3*l_h_i*1_1_1"/>
  <p:tag name="KSO_WM_TEMPLATE_CATEGORY" val="custom"/>
  <p:tag name="KSO_WM_TEMPLATE_INDEX" val="2020497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COLOR_SCHEME_SHAPE_ID" val="132"/>
  <p:tag name="KSO_WM_UNIT_COLOR_SCHEME_PARENT_PAGE" val="0_4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973_3*l_h_f*1_1_1"/>
  <p:tag name="KSO_WM_TEMPLATE_CATEGORY" val="custom"/>
  <p:tag name="KSO_WM_TEMPLATE_INDEX" val="2020497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4973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973"/>
  <p:tag name="KSO_WM_SLIDE_LAYOUT" val="a_b_l"/>
  <p:tag name="KSO_WM_SLIDE_LAYOUT_CNT" val="1_1_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6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ID" val="custom20204973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6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ID" val="custom20204973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6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ID" val="custom20204973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6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ID" val="custom20204973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6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ID" val="custom20204973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85.xml><?xml version="1.0" encoding="utf-8"?>
<p:tagLst xmlns:p="http://schemas.openxmlformats.org/presentationml/2006/main">
  <p:tag name="KSO_WM_SLIDE_ID" val="custom20204973_1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5"/>
  <p:tag name="KSO_WM_SLIDE_SIZE" val="864*457"/>
  <p:tag name="KSO_WM_SLIDE_POSITION" val="47*34"/>
  <p:tag name="KSO_WM_TAG_VERSION" val="1.0"/>
  <p:tag name="KSO_WM_BEAUTIFY_FLAG" val="#wm#"/>
  <p:tag name="KSO_WM_TEMPLATE_CATEGORY" val="custom"/>
  <p:tag name="KSO_WM_TEMPLATE_INDEX" val="20204973"/>
  <p:tag name="KSO_WM_SLIDE_LAYOUT" val="a_d_f"/>
  <p:tag name="KSO_WM_SLIDE_LAYOUT_CNT" val="1_1_1"/>
</p:tagLst>
</file>

<file path=ppt/tags/tag286.xml><?xml version="1.0" encoding="utf-8"?>
<p:tagLst xmlns:p="http://schemas.openxmlformats.org/presentationml/2006/main">
  <p:tag name="KSO_WM_SLIDE_ID" val="custom20204973_1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5"/>
  <p:tag name="KSO_WM_SLIDE_SIZE" val="864*457"/>
  <p:tag name="KSO_WM_SLIDE_POSITION" val="47*34"/>
  <p:tag name="KSO_WM_TAG_VERSION" val="1.0"/>
  <p:tag name="KSO_WM_BEAUTIFY_FLAG" val="#wm#"/>
  <p:tag name="KSO_WM_TEMPLATE_CATEGORY" val="custom"/>
  <p:tag name="KSO_WM_TEMPLATE_INDEX" val="20204973"/>
  <p:tag name="KSO_WM_SLIDE_LAYOUT" val="a_d_f"/>
  <p:tag name="KSO_WM_SLIDE_LAYOUT_CNT" val="1_1_1"/>
</p:tagLst>
</file>

<file path=ppt/tags/tag287.xml><?xml version="1.0" encoding="utf-8"?>
<p:tagLst xmlns:p="http://schemas.openxmlformats.org/presentationml/2006/main">
  <p:tag name="KSO_WM_SLIDE_ID" val="custom20204973_1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5"/>
  <p:tag name="KSO_WM_SLIDE_SIZE" val="864*457"/>
  <p:tag name="KSO_WM_SLIDE_POSITION" val="47*34"/>
  <p:tag name="KSO_WM_TAG_VERSION" val="1.0"/>
  <p:tag name="KSO_WM_BEAUTIFY_FLAG" val="#wm#"/>
  <p:tag name="KSO_WM_TEMPLATE_CATEGORY" val="custom"/>
  <p:tag name="KSO_WM_TEMPLATE_INDEX" val="20204973"/>
  <p:tag name="KSO_WM_SLIDE_LAYOUT" val="a_d_f"/>
  <p:tag name="KSO_WM_SLIDE_LAYOUT_CNT" val="1_1_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3_14*i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973_14*i*4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973_14*i*5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973_14*i*6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973_14*i*7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973_14*i*8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TEXT_PART_ID_V2" val="a-1-1"/>
  <p:tag name="KSO_WM_UNIT_ISCONTENTSTITLE" val="0"/>
  <p:tag name="KSO_WM_UNIT_ISNUMDGMTITLE" val="0"/>
  <p:tag name="KSO_WM_UNIT_PRESET_TEXT" val="单击添加大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3_14*a*1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973_14*i*10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3_14*i*2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973_14*i*3"/>
  <p:tag name="KSO_WM_TEMPLATE_CATEGORY" val="custom"/>
  <p:tag name="KSO_WM_TEMPLATE_INDEX" val="20204973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ID" val="custom20204973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59*557"/>
  <p:tag name="KSO_WM_SLIDE_POSITION" val="0*49"/>
  <p:tag name="KSO_WM_TAG_VERSION" val="1.0"/>
  <p:tag name="KSO_WM_BEAUTIFY_FLAG" val="#wm#"/>
  <p:tag name="KSO_WM_TEMPLATE_CATEGORY" val="custom"/>
  <p:tag name="KSO_WM_TEMPLATE_INDEX" val="20204973"/>
  <p:tag name="KSO_WM_SLIDE_LAYOUT" val="a_f"/>
  <p:tag name="KSO_WM_SLIDE_LAYOUT_CNT" val="1_1"/>
</p:tagLst>
</file>

<file path=ppt/tags/tag4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-12-26">
      <a:dk1>
        <a:sysClr val="windowText" lastClr="000000"/>
      </a:dk1>
      <a:lt1>
        <a:sysClr val="window" lastClr="FFFFFF"/>
      </a:lt1>
      <a:dk2>
        <a:srgbClr val="EAF4FD"/>
      </a:dk2>
      <a:lt2>
        <a:srgbClr val="FFFFFF"/>
      </a:lt2>
      <a:accent1>
        <a:srgbClr val="5BAAEB"/>
      </a:accent1>
      <a:accent2>
        <a:srgbClr val="5FB3EB"/>
      </a:accent2>
      <a:accent3>
        <a:srgbClr val="63BBEB"/>
      </a:accent3>
      <a:accent4>
        <a:srgbClr val="68C4EA"/>
      </a:accent4>
      <a:accent5>
        <a:srgbClr val="6CCCEA"/>
      </a:accent5>
      <a:accent6>
        <a:srgbClr val="70D5E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2513</Words>
  <Application>WPS 演示</Application>
  <PresentationFormat>宽屏</PresentationFormat>
  <Paragraphs>445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人工智障智能</vt:lpstr>
      <vt:lpstr>神经 深度 网络</vt:lpstr>
      <vt:lpstr>神经元</vt:lpstr>
      <vt:lpstr>神经元 - 例子</vt:lpstr>
      <vt:lpstr>人工神经元</vt:lpstr>
      <vt:lpstr>人工神经元 - 激活函数(sigma)</vt:lpstr>
      <vt:lpstr>人工神经元 - 激活函数(sigma)</vt:lpstr>
      <vt:lpstr>人工神经元 - 激活函数(sigma)</vt:lpstr>
      <vt:lpstr>人工神经元 - 例子 </vt:lpstr>
      <vt:lpstr>人工神经元</vt:lpstr>
      <vt:lpstr>PowerPoint 演示文稿</vt:lpstr>
      <vt:lpstr>PowerPoint 演示文稿</vt:lpstr>
      <vt:lpstr>PowerPoint 演示文稿</vt:lpstr>
      <vt:lpstr>PowerPoint 演示文稿</vt:lpstr>
      <vt:lpstr>FC 全连接网络</vt:lpstr>
      <vt:lpstr>CNN 卷积神经网络</vt:lpstr>
      <vt:lpstr>CNN 卷积神经网络</vt:lpstr>
      <vt:lpstr>RNN 递归神经网络</vt:lpstr>
      <vt:lpstr>GAN 对抗神经网络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D.S.Coder</cp:lastModifiedBy>
  <cp:revision>83</cp:revision>
  <dcterms:created xsi:type="dcterms:W3CDTF">2020-09-16T08:56:00Z</dcterms:created>
  <dcterms:modified xsi:type="dcterms:W3CDTF">2020-09-22T09:55:00Z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