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540C8-FB0B-4330-9B04-77F196BF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6E5D97-AC9C-463C-8433-B7A735AB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B9F08-79B7-4CCD-B127-52E05894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9914E-3150-4B21-BC79-1DD4C07E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45F32-D002-429A-B9B1-C21F5C12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F6AA2-F723-4167-B17B-8476006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91520-ED06-48EF-97E0-A50A63CBE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5D32D-5C88-483B-A725-94FBAD37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6E4AF-E577-4FC4-9C79-64BD00A3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D4054-63B3-4662-A39B-39FC2F63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961A8C-9363-4B2D-84C0-FF3513581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51849-B7A0-487B-B3C8-E637F9CD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8FDA7-9D93-4C96-95FA-E58EBE0D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FF861-506B-439D-9DD9-6EC2091C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4EBA7-891A-432A-9083-C1FB89B0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7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8447-32DC-4F55-9930-AC3FDB0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5D584-65A8-4343-B2E3-6BD035C7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C35F0-3AA1-434B-99C7-4FD52F8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E7AA-A72E-4FB9-A8A6-B0E34692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CC207-5BD2-43F6-951A-933486CA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80050-B2EC-43F7-97A1-D0C38648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DF1A2-7D52-4E95-9669-59CE81B4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6ACD5-0251-475F-898E-32286365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D4DA-E045-41CB-8D5B-014871F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FAF00-3B1A-423A-81D3-F28F348F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AA3B-32BF-41B4-BA2E-B7614C54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25D5F-F021-4A61-8A4C-EE177AB5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147CE-134A-4280-82E7-2B13F77E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6987C-76C9-4155-95BE-652D1C42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6AA96-0E2D-4B01-B4B8-79691F22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FE3C8-C4D6-4A4F-8679-58D57526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0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51CA0-EC20-4680-B00F-8010D746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D4D7F-4F31-475F-B009-FFBE5470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006ED-A7DA-4036-B0F3-3E7A0488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DE3FF-DDCB-42D3-9A6A-AFBE9B4D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BFBE5F-55C8-45D6-A1B9-6FA28400B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D8CE7A-3E5B-40BA-8B56-E85DC5F4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FAE7F-7B57-4A74-A145-84E7D27B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66A821-1ED1-4D84-A19F-A3664D89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297CD-FFAF-4F6F-BB08-845F383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4DBF50-A1D2-4676-8625-3D94CA76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DB9DA-09C8-498B-8F13-07539649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8EB76-C30E-410C-892C-6E668EC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497FB-0EC1-4F9A-B291-055EC484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B2BBC-2C85-4650-BBE7-3EC7E336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7E8FE-9AAF-4A0A-AB11-0D679AA1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92EA-FAA6-40A6-A06D-820F2E39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CD76E-6E7E-4FAA-8FA4-DA48B5F7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9F208-0B84-4A13-A22D-AE16FD99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05A2D-BFB8-4D6B-8E15-BA52C2EB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D2C17-B440-44E9-B36C-20D4A2C3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E0276-23AE-4E17-B767-5A8FC4A8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62E9-4233-4694-AA75-ABBEDFD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E8423D-EF54-4429-9108-8AB7BCFC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CF958-72DD-4CF8-B707-C2568E83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2D554-0DDA-439A-A415-AD0FF225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D6627-59ED-4A00-B75F-19470555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AE1E6-38CA-4CF5-B9EC-3D15DD9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69317-A2EB-486B-995D-BFCD03BA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E36E8-6DBA-445C-ABE0-934D0737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14B57-BF63-42A7-93EC-7B8FFEADB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3FA1-BFD0-4FA4-B311-90DE1327F71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14AE2-2A3B-4E59-90F7-6F707C2D4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A6EB2-4315-4DCB-A75D-12781D7FD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8ED2-52AE-4F0F-8F57-870D22929C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B44F18-013C-4852-A23A-F20BADDC2462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FEA209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67437A-568E-4BEF-B916-B91E9D7439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505" y="6343019"/>
            <a:ext cx="1056032" cy="3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896043488029600/90000411109334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3D8350-A532-4CCB-A415-4BE472BDD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49" r="1831" b="57324"/>
          <a:stretch/>
        </p:blipFill>
        <p:spPr>
          <a:xfrm>
            <a:off x="-1" y="127416"/>
            <a:ext cx="12192001" cy="33825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D5BEC2-C844-4160-A401-713AB51E0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212" y="2595147"/>
            <a:ext cx="11547423" cy="2387600"/>
          </a:xfrm>
        </p:spPr>
        <p:txBody>
          <a:bodyPr/>
          <a:lstStyle/>
          <a:p>
            <a:pPr algn="l"/>
            <a:r>
              <a:rPr lang="en-US" altLang="zh-CN" b="1" spc="2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GIT</a:t>
            </a:r>
            <a:r>
              <a:rPr lang="zh-CN" altLang="en-US" b="1" spc="2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的使用与介绍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173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F799-BE5B-034B-B622-0C75BDD6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文件提交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C71358-169A-6448-A305-3A3576DD85DE}"/>
              </a:ext>
            </a:extLst>
          </p:cNvPr>
          <p:cNvSpPr/>
          <p:nvPr/>
        </p:nvSpPr>
        <p:spPr>
          <a:xfrm>
            <a:off x="838199" y="853288"/>
            <a:ext cx="7659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现在，使用两次命令</a:t>
            </a:r>
            <a:r>
              <a:rPr lang="en" altLang="zh-CN" sz="1600" b="1" dirty="0">
                <a:solidFill>
                  <a:srgbClr val="C00000"/>
                </a:solidFill>
              </a:rPr>
              <a:t>git add</a:t>
            </a:r>
            <a:r>
              <a:rPr lang="zh-CN" altLang="en" sz="1600" dirty="0"/>
              <a:t>，</a:t>
            </a:r>
            <a:r>
              <a:rPr lang="zh-CN" altLang="en-US" sz="1600" dirty="0"/>
              <a:t>把</a:t>
            </a:r>
            <a:r>
              <a:rPr lang="en" altLang="zh-CN" sz="1600" b="1" dirty="0" err="1">
                <a:solidFill>
                  <a:srgbClr val="00B050"/>
                </a:solidFill>
              </a:rPr>
              <a:t>readme.txt</a:t>
            </a:r>
            <a:r>
              <a:rPr lang="zh-CN" altLang="en-US" sz="1600" dirty="0"/>
              <a:t>和</a:t>
            </a:r>
            <a:r>
              <a:rPr lang="en" altLang="zh-CN" sz="1600" b="1" dirty="0">
                <a:solidFill>
                  <a:srgbClr val="00B050"/>
                </a:solidFill>
              </a:rPr>
              <a:t>LICENSE</a:t>
            </a:r>
            <a:r>
              <a:rPr lang="zh-CN" altLang="en-US" sz="1600" dirty="0"/>
              <a:t>都添加</a:t>
            </a:r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8A9F9A-EE50-7243-B09D-EC5DF44CFC22}"/>
              </a:ext>
            </a:extLst>
          </p:cNvPr>
          <p:cNvSpPr/>
          <p:nvPr/>
        </p:nvSpPr>
        <p:spPr>
          <a:xfrm>
            <a:off x="838199" y="1239793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暂存区的状态就变成这样了：</a:t>
            </a:r>
            <a:endParaRPr kumimoji="1"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2DB369-BF6E-4C4E-AEB5-8093BB7C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50" y="1239793"/>
            <a:ext cx="5020106" cy="25648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F102D2-A26B-C347-B18F-2E939E1F130B}"/>
              </a:ext>
            </a:extLst>
          </p:cNvPr>
          <p:cNvSpPr/>
          <p:nvPr/>
        </p:nvSpPr>
        <p:spPr>
          <a:xfrm>
            <a:off x="838199" y="3804651"/>
            <a:ext cx="8111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然后，执行</a:t>
            </a:r>
            <a:r>
              <a:rPr lang="en" altLang="zh-CN" sz="1600" b="1" dirty="0">
                <a:solidFill>
                  <a:srgbClr val="C00000"/>
                </a:solidFill>
              </a:rPr>
              <a:t>git commit</a:t>
            </a:r>
            <a:r>
              <a:rPr lang="zh-CN" altLang="en-US" sz="1600" dirty="0"/>
              <a:t>就可以一次性把暂存区的所有修改提交到分支。</a:t>
            </a:r>
            <a:endParaRPr kumimoji="1"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D6944-A0B2-6544-B612-DB48E23ED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51" y="4101828"/>
            <a:ext cx="5020106" cy="2267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D710AE-7F1E-134C-89D7-AFA537737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48207"/>
            <a:ext cx="4267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1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98E8-3DBE-E14F-956D-0FA0A85F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代码提交规范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ADE4B-66EB-2846-A99D-037B34701AFE}"/>
              </a:ext>
            </a:extLst>
          </p:cNvPr>
          <p:cNvSpPr/>
          <p:nvPr/>
        </p:nvSpPr>
        <p:spPr>
          <a:xfrm>
            <a:off x="838200" y="1071627"/>
            <a:ext cx="1135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简单解释一下</a:t>
            </a:r>
            <a:r>
              <a:rPr lang="en" altLang="zh-CN" sz="1600" dirty="0"/>
              <a:t>git commit</a:t>
            </a:r>
            <a:r>
              <a:rPr lang="zh-CN" altLang="en-US" sz="1600" dirty="0"/>
              <a:t>命令，</a:t>
            </a:r>
            <a:r>
              <a:rPr lang="en-US" altLang="zh-CN" sz="1600" dirty="0"/>
              <a:t>-</a:t>
            </a:r>
            <a:r>
              <a:rPr lang="en" altLang="zh-CN" sz="1600" dirty="0"/>
              <a:t>m</a:t>
            </a:r>
            <a:r>
              <a:rPr lang="zh-CN" altLang="en-US" sz="1600" dirty="0"/>
              <a:t>后面输入的是本次提交的说明，可以输入任意内容，当然最好是有意义的，</a:t>
            </a:r>
            <a:endParaRPr lang="en-US" altLang="zh-CN" sz="1600" dirty="0"/>
          </a:p>
          <a:p>
            <a:r>
              <a:rPr lang="zh-CN" altLang="en-US" sz="1600" dirty="0"/>
              <a:t>这样你就能从历史记录里方便地找到改动记录。</a:t>
            </a:r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1DECF-C961-D04B-BFB9-F119BB27A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058"/>
            <a:ext cx="10871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3866A-02DA-1540-9AEA-5B59D168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58" y="353975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撤销修改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619C15-E48F-D24F-948F-D46C11C96717}"/>
              </a:ext>
            </a:extLst>
          </p:cNvPr>
          <p:cNvSpPr/>
          <p:nvPr/>
        </p:nvSpPr>
        <p:spPr>
          <a:xfrm>
            <a:off x="459058" y="772326"/>
            <a:ext cx="11732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假如我们在</a:t>
            </a:r>
            <a:r>
              <a:rPr kumimoji="1" lang="en-US" altLang="zh-CN" sz="1600" dirty="0"/>
              <a:t>add</a:t>
            </a:r>
            <a:r>
              <a:rPr kumimoji="1" lang="zh-CN" altLang="en-US" sz="1600" dirty="0"/>
              <a:t>之前修改了文件，但是发现有一部分是不需要修改的，或是错误的修改，这时候我们可以手动</a:t>
            </a:r>
            <a:endParaRPr kumimoji="1" lang="en-US" altLang="zh-CN" sz="1600" dirty="0"/>
          </a:p>
          <a:p>
            <a:r>
              <a:rPr kumimoji="1" lang="zh-CN" altLang="en-US" sz="1600" dirty="0"/>
              <a:t>删除掉多余的内容，但是呢又忘了本次修改之前的内容是啥，这时候可以使用</a:t>
            </a:r>
            <a:r>
              <a:rPr lang="en" altLang="zh-CN" sz="1600" b="1" dirty="0">
                <a:solidFill>
                  <a:srgbClr val="C00000"/>
                </a:solidFill>
              </a:rPr>
              <a:t>git checkout -- file</a:t>
            </a:r>
            <a:r>
              <a:rPr lang="zh-CN" altLang="en-US" sz="1600" dirty="0"/>
              <a:t>可以丢弃工作区的修改：</a:t>
            </a:r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C3F60-A284-8C47-AF91-CDCF6325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8" y="1459540"/>
            <a:ext cx="5638800" cy="596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7AB65A-36E7-AB40-A97B-DCA8E91570BC}"/>
              </a:ext>
            </a:extLst>
          </p:cNvPr>
          <p:cNvSpPr/>
          <p:nvPr/>
        </p:nvSpPr>
        <p:spPr>
          <a:xfrm>
            <a:off x="459057" y="2056440"/>
            <a:ext cx="11732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命令</a:t>
            </a:r>
            <a:r>
              <a:rPr lang="en" altLang="zh-CN" sz="1600" b="1" dirty="0">
                <a:solidFill>
                  <a:srgbClr val="C00000"/>
                </a:solidFill>
              </a:rPr>
              <a:t>git checkout -- </a:t>
            </a:r>
            <a:r>
              <a:rPr lang="en" altLang="zh-CN" sz="1600" b="1" dirty="0" err="1">
                <a:solidFill>
                  <a:srgbClr val="C00000"/>
                </a:solidFill>
              </a:rPr>
              <a:t>readme.txt</a:t>
            </a:r>
            <a:r>
              <a:rPr lang="zh-CN" altLang="en-US" sz="1600" dirty="0"/>
              <a:t>意思就是，把</a:t>
            </a:r>
            <a:r>
              <a:rPr lang="en" altLang="zh-CN" sz="1600" dirty="0" err="1"/>
              <a:t>readme.txt</a:t>
            </a:r>
            <a:r>
              <a:rPr lang="zh-CN" altLang="en-US" sz="1600" dirty="0"/>
              <a:t>文件在工作区的修改全部撤销，这里有两种情况：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一种是</a:t>
            </a:r>
            <a:r>
              <a:rPr lang="en" altLang="zh-CN" sz="1600" b="1" dirty="0" err="1">
                <a:solidFill>
                  <a:srgbClr val="C00000"/>
                </a:solidFill>
              </a:rPr>
              <a:t>readme.txt</a:t>
            </a:r>
            <a:r>
              <a:rPr lang="zh-CN" altLang="en-US" sz="1600" dirty="0"/>
              <a:t>自修改后还没有被放到暂存区，现在，撤销修改就回到和版本库一模一样的状态；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一种是</a:t>
            </a:r>
            <a:r>
              <a:rPr lang="en" altLang="zh-CN" sz="1600" b="1" dirty="0" err="1">
                <a:solidFill>
                  <a:srgbClr val="C00000"/>
                </a:solidFill>
              </a:rPr>
              <a:t>readme.txt</a:t>
            </a:r>
            <a:r>
              <a:rPr lang="zh-CN" altLang="en-US" sz="1600" dirty="0"/>
              <a:t>已经添加到暂存区后，又作了修改，现在，撤销修改就回到添加到暂存区后的状态。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总之，就是让这个文件回到最近一次</a:t>
            </a:r>
            <a:r>
              <a:rPr lang="en" altLang="zh-CN" sz="1600" b="1" dirty="0">
                <a:solidFill>
                  <a:srgbClr val="C00000"/>
                </a:solidFill>
              </a:rPr>
              <a:t>git commit</a:t>
            </a:r>
            <a:r>
              <a:rPr lang="zh-CN" altLang="en-US" sz="1600" dirty="0"/>
              <a:t>或</a:t>
            </a:r>
            <a:r>
              <a:rPr lang="en" altLang="zh-CN" sz="1600" b="1" dirty="0">
                <a:solidFill>
                  <a:srgbClr val="C00000"/>
                </a:solidFill>
              </a:rPr>
              <a:t>git add</a:t>
            </a:r>
            <a:r>
              <a:rPr lang="zh-CN" altLang="en-US" sz="1600" dirty="0"/>
              <a:t>时的状态。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A125D1-391C-BA41-A644-70D266516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7" y="4007304"/>
            <a:ext cx="5029200" cy="1651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943FE2-9D2C-2A41-B888-82DED7762050}"/>
              </a:ext>
            </a:extLst>
          </p:cNvPr>
          <p:cNvSpPr/>
          <p:nvPr/>
        </p:nvSpPr>
        <p:spPr>
          <a:xfrm>
            <a:off x="381928" y="5793286"/>
            <a:ext cx="11428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b="1" dirty="0">
                <a:solidFill>
                  <a:srgbClr val="C00000"/>
                </a:solidFill>
              </a:rPr>
              <a:t>git checkout -- file</a:t>
            </a:r>
            <a:r>
              <a:rPr lang="zh-CN" altLang="en-US" sz="1600" dirty="0"/>
              <a:t>命令中的</a:t>
            </a:r>
            <a:r>
              <a:rPr lang="en-US" altLang="zh-CN" sz="1600" b="1" dirty="0">
                <a:solidFill>
                  <a:srgbClr val="C00000"/>
                </a:solidFill>
              </a:rPr>
              <a:t>--</a:t>
            </a:r>
            <a:r>
              <a:rPr lang="zh-CN" altLang="en-US" sz="1600" dirty="0"/>
              <a:t>很重要，没有</a:t>
            </a:r>
            <a:r>
              <a:rPr lang="en-US" altLang="zh-CN" sz="1600" b="1" dirty="0">
                <a:solidFill>
                  <a:srgbClr val="C00000"/>
                </a:solidFill>
              </a:rPr>
              <a:t>--</a:t>
            </a:r>
            <a:r>
              <a:rPr lang="zh-CN" altLang="en-US" sz="1600" dirty="0"/>
              <a:t>，就变成了“切换到另一个分支”的命令，我们在后面的分支管理中会</a:t>
            </a:r>
            <a:endParaRPr lang="en-US" altLang="zh-CN" sz="1600" dirty="0"/>
          </a:p>
          <a:p>
            <a:r>
              <a:rPr lang="zh-CN" altLang="en-US" sz="1600" dirty="0"/>
              <a:t>再次遇到</a:t>
            </a:r>
            <a:r>
              <a:rPr lang="en" altLang="zh-CN" sz="1600" dirty="0"/>
              <a:t>git checkout</a:t>
            </a:r>
            <a:r>
              <a:rPr lang="zh-CN" altLang="en-US" sz="1600" dirty="0"/>
              <a:t>命令。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531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97EE8-FC87-4144-825C-E68B1A1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撤销修改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89701C-A208-C44A-997F-C6FC4E22A909}"/>
              </a:ext>
            </a:extLst>
          </p:cNvPr>
          <p:cNvSpPr/>
          <p:nvPr/>
        </p:nvSpPr>
        <p:spPr>
          <a:xfrm>
            <a:off x="525966" y="899675"/>
            <a:ext cx="116660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上次是没有提交，假设这次</a:t>
            </a:r>
            <a:r>
              <a:rPr kumimoji="1" lang="en-US" altLang="zh-CN" sz="1600" b="1" dirty="0" err="1">
                <a:solidFill>
                  <a:srgbClr val="C00000"/>
                </a:solidFill>
              </a:rPr>
              <a:t>git.add</a:t>
            </a:r>
            <a:r>
              <a:rPr kumimoji="1" lang="zh-CN" altLang="en-US" sz="1600" dirty="0"/>
              <a:t>到暂存区了，</a:t>
            </a:r>
            <a:r>
              <a:rPr lang="zh-CN" altLang="en-US" sz="1600" dirty="0"/>
              <a:t>庆幸的是，在</a:t>
            </a:r>
            <a:r>
              <a:rPr lang="en" altLang="zh-CN" sz="1600" b="1" dirty="0">
                <a:solidFill>
                  <a:srgbClr val="C00000"/>
                </a:solidFill>
              </a:rPr>
              <a:t>commit</a:t>
            </a:r>
            <a:r>
              <a:rPr lang="zh-CN" altLang="en-US" sz="1600" dirty="0"/>
              <a:t>之前，你发现了这个问题。</a:t>
            </a:r>
            <a:endParaRPr lang="en-US" altLang="zh-CN" sz="1600" dirty="0"/>
          </a:p>
          <a:p>
            <a:r>
              <a:rPr lang="zh-CN" altLang="en-US" sz="1600" dirty="0"/>
              <a:t>用</a:t>
            </a:r>
            <a:r>
              <a:rPr lang="en" altLang="zh-CN" sz="1600" b="1" dirty="0">
                <a:solidFill>
                  <a:srgbClr val="C00000"/>
                </a:solidFill>
              </a:rPr>
              <a:t>git status</a:t>
            </a:r>
            <a:r>
              <a:rPr lang="zh-CN" altLang="en-US" sz="1600" dirty="0"/>
              <a:t>查看一下，修改只是添加到了暂存区，还没有提交：</a:t>
            </a:r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96FB34-975E-754F-B009-308560B7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4" y="1548249"/>
            <a:ext cx="5341855" cy="1880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4F1CC4-6EAE-4748-965E-FA0ECA7A42C5}"/>
              </a:ext>
            </a:extLst>
          </p:cNvPr>
          <p:cNvSpPr/>
          <p:nvPr/>
        </p:nvSpPr>
        <p:spPr>
          <a:xfrm>
            <a:off x="525966" y="3429000"/>
            <a:ext cx="1150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/>
              <a:t>Git</a:t>
            </a:r>
            <a:r>
              <a:rPr lang="zh-CN" altLang="en-US" sz="1600" dirty="0"/>
              <a:t>同样告诉我们，用命令</a:t>
            </a:r>
            <a:r>
              <a:rPr lang="en" altLang="zh-CN" sz="1600" b="1" dirty="0">
                <a:solidFill>
                  <a:srgbClr val="C00000"/>
                </a:solidFill>
              </a:rPr>
              <a:t>git reset HEAD &lt;file&gt;</a:t>
            </a:r>
            <a:r>
              <a:rPr lang="zh-CN" altLang="en-US" sz="1600" dirty="0"/>
              <a:t>可以把暂存区的修改撤销掉</a:t>
            </a:r>
            <a:r>
              <a:rPr lang="zh-CN" altLang="en-US" sz="1600" dirty="0">
                <a:solidFill>
                  <a:srgbClr val="00C3B6"/>
                </a:solidFill>
              </a:rPr>
              <a:t>（</a:t>
            </a:r>
            <a:r>
              <a:rPr lang="en" altLang="zh-CN" sz="1600" dirty="0" err="1">
                <a:solidFill>
                  <a:srgbClr val="00C3B6"/>
                </a:solidFill>
              </a:rPr>
              <a:t>unstage</a:t>
            </a:r>
            <a:r>
              <a:rPr lang="zh-CN" altLang="en" sz="1600" dirty="0">
                <a:solidFill>
                  <a:srgbClr val="00C3B6"/>
                </a:solidFill>
              </a:rPr>
              <a:t>）</a:t>
            </a:r>
            <a:r>
              <a:rPr lang="zh-CN" altLang="en" sz="1600" dirty="0"/>
              <a:t>，</a:t>
            </a:r>
            <a:r>
              <a:rPr lang="zh-CN" altLang="en-US" sz="1600" dirty="0"/>
              <a:t>重新放回工作区：</a:t>
            </a:r>
            <a:endParaRPr kumimoji="1"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602B7B-CFE0-8C44-B894-E3BEC1AF4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4" y="3924725"/>
            <a:ext cx="4840780" cy="14488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FAB707-4259-6745-94C2-EB2444011928}"/>
              </a:ext>
            </a:extLst>
          </p:cNvPr>
          <p:cNvSpPr/>
          <p:nvPr/>
        </p:nvSpPr>
        <p:spPr>
          <a:xfrm>
            <a:off x="604614" y="5530721"/>
            <a:ext cx="1142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/>
              <a:t>git reset</a:t>
            </a:r>
            <a:r>
              <a:rPr lang="zh-CN" altLang="en-US" sz="1600" dirty="0"/>
              <a:t>命令既可以回退版本，也可以把暂存区的修改回退到工作区。当我们用</a:t>
            </a:r>
            <a:r>
              <a:rPr lang="en" altLang="zh-CN" sz="1600" b="1" dirty="0">
                <a:solidFill>
                  <a:srgbClr val="00C3B6"/>
                </a:solidFill>
              </a:rPr>
              <a:t>HEAD</a:t>
            </a:r>
            <a:r>
              <a:rPr lang="zh-CN" altLang="en-US" sz="1600" dirty="0"/>
              <a:t>时，表示最新的版本。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424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1E29A-45EE-AD4D-A4B6-8AF246C6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7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删除文件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9AB4C-B019-F443-A9A8-1947EF3FDAED}"/>
              </a:ext>
            </a:extLst>
          </p:cNvPr>
          <p:cNvSpPr txBox="1"/>
          <p:nvPr/>
        </p:nvSpPr>
        <p:spPr>
          <a:xfrm>
            <a:off x="669073" y="947854"/>
            <a:ext cx="1109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" altLang="zh-CN" sz="1600" dirty="0"/>
              <a:t>Git</a:t>
            </a:r>
            <a:r>
              <a:rPr lang="zh-CN" altLang="en-US" sz="1600" dirty="0"/>
              <a:t>中，删除也是一个修改操作，假如先添加一个新文件</a:t>
            </a:r>
            <a:r>
              <a:rPr lang="en" altLang="zh-CN" sz="1600" dirty="0" err="1">
                <a:solidFill>
                  <a:srgbClr val="C00000"/>
                </a:solidFill>
              </a:rPr>
              <a:t>test.txt</a:t>
            </a:r>
            <a:r>
              <a:rPr lang="zh-CN" altLang="en-US" sz="1600" dirty="0"/>
              <a:t>到</a:t>
            </a:r>
            <a:r>
              <a:rPr lang="en" altLang="zh-CN" sz="1600" dirty="0"/>
              <a:t>Git</a:t>
            </a:r>
            <a:r>
              <a:rPr lang="zh-CN" altLang="en-US" sz="1600" dirty="0"/>
              <a:t>并且提交：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C99D5-FC2D-984B-838E-E5B820C97DD0}"/>
              </a:ext>
            </a:extLst>
          </p:cNvPr>
          <p:cNvSpPr/>
          <p:nvPr/>
        </p:nvSpPr>
        <p:spPr>
          <a:xfrm>
            <a:off x="669072" y="1553225"/>
            <a:ext cx="11522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一般情况下，你通常直接在文件管理器中把没用的文件删了，或者用</a:t>
            </a:r>
            <a:r>
              <a:rPr lang="en" altLang="zh-CN" sz="1600" dirty="0"/>
              <a:t>rm</a:t>
            </a:r>
            <a:r>
              <a:rPr lang="zh-CN" altLang="en-US" sz="1600" dirty="0"/>
              <a:t>命令删了：</a:t>
            </a:r>
            <a:endParaRPr lang="en-US" altLang="zh-CN" sz="1600" dirty="0"/>
          </a:p>
          <a:p>
            <a:endParaRPr lang="en" altLang="zh-CN" sz="1600" dirty="0"/>
          </a:p>
          <a:p>
            <a:r>
              <a:rPr lang="en" altLang="zh-CN" sz="1600" b="1" dirty="0">
                <a:solidFill>
                  <a:srgbClr val="C00000"/>
                </a:solidFill>
              </a:rPr>
              <a:t>$ rm </a:t>
            </a:r>
            <a:r>
              <a:rPr lang="en" altLang="zh-CN" sz="1600" b="1" dirty="0" err="1">
                <a:solidFill>
                  <a:srgbClr val="C00000"/>
                </a:solidFill>
              </a:rPr>
              <a:t>test.txt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921C91-9749-CB41-8C66-0C4219C790BB}"/>
              </a:ext>
            </a:extLst>
          </p:cNvPr>
          <p:cNvSpPr/>
          <p:nvPr/>
        </p:nvSpPr>
        <p:spPr>
          <a:xfrm>
            <a:off x="669072" y="2651039"/>
            <a:ext cx="1152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这个时候，</a:t>
            </a:r>
            <a:r>
              <a:rPr lang="en" altLang="zh-CN" sz="1600" dirty="0"/>
              <a:t>Git</a:t>
            </a:r>
            <a:r>
              <a:rPr lang="zh-CN" altLang="en-US" sz="1600" dirty="0"/>
              <a:t>知道你删除了文件，因此，工作区和版本库就不一致了，</a:t>
            </a:r>
            <a:r>
              <a:rPr lang="en" altLang="zh-CN" sz="1600" b="1" dirty="0">
                <a:solidFill>
                  <a:srgbClr val="C00000"/>
                </a:solidFill>
              </a:rPr>
              <a:t>git status</a:t>
            </a:r>
            <a:r>
              <a:rPr lang="zh-CN" altLang="en-US" sz="1600" dirty="0"/>
              <a:t>命令会立刻告诉你哪些文件被删除了：</a:t>
            </a:r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590D4-A36C-A849-8DAF-77667F621273}"/>
              </a:ext>
            </a:extLst>
          </p:cNvPr>
          <p:cNvSpPr/>
          <p:nvPr/>
        </p:nvSpPr>
        <p:spPr>
          <a:xfrm>
            <a:off x="669072" y="3222077"/>
            <a:ext cx="10850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现在你有两个选择，一是确实要从版本库中删除该文件，那就用命令</a:t>
            </a:r>
            <a:r>
              <a:rPr lang="en" altLang="zh-CN" sz="1600" dirty="0"/>
              <a:t>git rm</a:t>
            </a:r>
            <a:r>
              <a:rPr lang="zh-CN" altLang="en-US" sz="1600" dirty="0"/>
              <a:t>删掉，并且</a:t>
            </a:r>
            <a:r>
              <a:rPr lang="en" altLang="zh-CN" sz="1600" dirty="0"/>
              <a:t>git commit</a:t>
            </a:r>
            <a:r>
              <a:rPr lang="zh-CN" altLang="en" sz="1600" dirty="0"/>
              <a:t>：</a:t>
            </a:r>
            <a:endParaRPr kumimoji="1"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C6D573-1A0C-2648-8AEE-EBDBC9AC6030}"/>
              </a:ext>
            </a:extLst>
          </p:cNvPr>
          <p:cNvSpPr/>
          <p:nvPr/>
        </p:nvSpPr>
        <p:spPr>
          <a:xfrm>
            <a:off x="669071" y="3793115"/>
            <a:ext cx="11430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另一种情况是删错了，因为版本库里还有呢，所以可以很轻松地把误删的文件恢复到最新版本：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checkout -- </a:t>
            </a:r>
            <a:r>
              <a:rPr lang="en" altLang="zh-CN" sz="1600" b="1" dirty="0" err="1">
                <a:solidFill>
                  <a:srgbClr val="C00000"/>
                </a:solidFill>
              </a:rPr>
              <a:t>test.txt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5E57BE-1372-5E43-8202-47570E61ED77}"/>
              </a:ext>
            </a:extLst>
          </p:cNvPr>
          <p:cNvSpPr/>
          <p:nvPr/>
        </p:nvSpPr>
        <p:spPr>
          <a:xfrm>
            <a:off x="669071" y="4781303"/>
            <a:ext cx="11296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C3B6"/>
                </a:solidFill>
              </a:rPr>
              <a:t>git checkout</a:t>
            </a:r>
            <a:r>
              <a:rPr lang="zh-CN" altLang="en-US" sz="1600" dirty="0">
                <a:solidFill>
                  <a:srgbClr val="00C3B6"/>
                </a:solidFill>
              </a:rPr>
              <a:t>其实是用版本库里的版本替换工作区的版本，无论工作区是修改还是删除，都可以“一键还原”。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3D0021-5DD2-5D4A-A624-12171114C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67" y="5496300"/>
            <a:ext cx="6311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B41A52D-BE45-7B49-B0BD-FDA3E31D0B62}"/>
              </a:ext>
            </a:extLst>
          </p:cNvPr>
          <p:cNvSpPr txBox="1"/>
          <p:nvPr/>
        </p:nvSpPr>
        <p:spPr>
          <a:xfrm>
            <a:off x="865276" y="694368"/>
            <a:ext cx="10936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当你觉得文件修改到一定程度的时候，就可以“保存一个快照”，这个快照在</a:t>
            </a:r>
            <a:r>
              <a:rPr lang="en" altLang="zh-CN" sz="1600" dirty="0"/>
              <a:t>Git</a:t>
            </a:r>
            <a:r>
              <a:rPr lang="zh-CN" altLang="en-US" sz="1600" dirty="0"/>
              <a:t>中被称为</a:t>
            </a:r>
            <a:r>
              <a:rPr lang="en" altLang="zh-CN" sz="1600" dirty="0"/>
              <a:t>commit</a:t>
            </a:r>
            <a:r>
              <a:rPr lang="zh-CN" altLang="en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一旦你把文件改乱了，或者误删了文件，还可以从最近的一个</a:t>
            </a:r>
            <a:r>
              <a:rPr lang="en" altLang="zh-CN" sz="1600" dirty="0"/>
              <a:t>commit</a:t>
            </a:r>
            <a:r>
              <a:rPr lang="zh-CN" altLang="en-US" sz="1600" dirty="0"/>
              <a:t>恢复，然后继续工作，</a:t>
            </a:r>
            <a:endParaRPr lang="en-US" altLang="zh-CN" sz="1600" dirty="0"/>
          </a:p>
          <a:p>
            <a:r>
              <a:rPr lang="zh-CN" altLang="en-US" sz="1600" dirty="0"/>
              <a:t>而不是把几个月的工作成果全部丢失。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当然了，在实际工作中，我们脑子里怎么可能记得一个几千行的文件每次都改了什么内容，不然要版本控制</a:t>
            </a:r>
            <a:endParaRPr lang="en-US" altLang="zh-CN" sz="1600" dirty="0"/>
          </a:p>
          <a:p>
            <a:r>
              <a:rPr lang="zh-CN" altLang="en-US" sz="1600" dirty="0"/>
              <a:t>系统干什么。版本控制系统肯定有某个命令可以告诉我们历史记录，在</a:t>
            </a:r>
            <a:r>
              <a:rPr lang="en" altLang="zh-CN" sz="1600" dirty="0"/>
              <a:t>Git</a:t>
            </a:r>
            <a:r>
              <a:rPr lang="zh-CN" altLang="en-US" sz="1600" dirty="0"/>
              <a:t>中，我们用</a:t>
            </a:r>
            <a:r>
              <a:rPr lang="en" altLang="zh-CN" sz="1600" dirty="0"/>
              <a:t>git log</a:t>
            </a:r>
            <a:r>
              <a:rPr lang="zh-CN" altLang="en-US" sz="1600" dirty="0"/>
              <a:t>命令查看：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7442D9-C96E-8449-8D69-2A2A93DA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" y="2272298"/>
            <a:ext cx="6413500" cy="2971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AB83227-2CDD-0C44-BCDA-124910311697}"/>
              </a:ext>
            </a:extLst>
          </p:cNvPr>
          <p:cNvSpPr txBox="1"/>
          <p:nvPr/>
        </p:nvSpPr>
        <p:spPr>
          <a:xfrm>
            <a:off x="865276" y="5324318"/>
            <a:ext cx="731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如果嫌输出信息太多，看得眼花缭乱的，可以试试加上</a:t>
            </a:r>
            <a:r>
              <a:rPr lang="en-US" altLang="zh-CN" sz="1600" b="1" dirty="0">
                <a:solidFill>
                  <a:srgbClr val="C00000"/>
                </a:solidFill>
              </a:rPr>
              <a:t>--</a:t>
            </a:r>
            <a:r>
              <a:rPr lang="en" altLang="zh-CN" sz="1600" b="1" dirty="0">
                <a:solidFill>
                  <a:srgbClr val="C00000"/>
                </a:solidFill>
              </a:rPr>
              <a:t>pretty=</a:t>
            </a:r>
            <a:r>
              <a:rPr lang="en" altLang="zh-CN" sz="1600" b="1" dirty="0" err="1">
                <a:solidFill>
                  <a:srgbClr val="C00000"/>
                </a:solidFill>
              </a:rPr>
              <a:t>oneline</a:t>
            </a:r>
            <a:r>
              <a:rPr lang="zh-CN" altLang="en-US" sz="1600" dirty="0"/>
              <a:t>参数：</a:t>
            </a:r>
            <a:endParaRPr kumimoji="1"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D64AB7C-1941-E849-8C35-53AF403DA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" y="5725618"/>
            <a:ext cx="7454900" cy="1143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5630898-8470-EA49-8791-2BE3130C16E3}"/>
              </a:ext>
            </a:extLst>
          </p:cNvPr>
          <p:cNvSpPr txBox="1"/>
          <p:nvPr/>
        </p:nvSpPr>
        <p:spPr>
          <a:xfrm>
            <a:off x="865276" y="2244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版本回退</a:t>
            </a:r>
          </a:p>
        </p:txBody>
      </p:sp>
    </p:spTree>
    <p:extLst>
      <p:ext uri="{BB962C8B-B14F-4D97-AF65-F5344CB8AC3E}">
        <p14:creationId xmlns:p14="http://schemas.microsoft.com/office/powerpoint/2010/main" val="175600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04D6AB95-9694-A940-BD66-761AA63C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B6538A-33AE-45EB-868C-14B9E34ED96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A78B02-F203-8549-A7F9-CD34D82AD869}"/>
              </a:ext>
            </a:extLst>
          </p:cNvPr>
          <p:cNvSpPr txBox="1"/>
          <p:nvPr/>
        </p:nvSpPr>
        <p:spPr>
          <a:xfrm>
            <a:off x="162950" y="664670"/>
            <a:ext cx="1189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首先，</a:t>
            </a:r>
            <a:r>
              <a:rPr lang="en" altLang="zh-CN" sz="1600" dirty="0"/>
              <a:t>Git</a:t>
            </a:r>
            <a:r>
              <a:rPr lang="zh-CN" altLang="en-US" sz="1600" dirty="0"/>
              <a:t>必须知道当前版本是哪个版本，在</a:t>
            </a:r>
            <a:r>
              <a:rPr lang="en" altLang="zh-CN" sz="1600" dirty="0"/>
              <a:t>Git</a:t>
            </a:r>
            <a:r>
              <a:rPr lang="zh-CN" altLang="en-US" sz="1600" dirty="0"/>
              <a:t>中，用</a:t>
            </a:r>
            <a:r>
              <a:rPr lang="en" altLang="zh-CN" sz="1600" b="1" dirty="0">
                <a:solidFill>
                  <a:srgbClr val="00C3B6"/>
                </a:solidFill>
              </a:rPr>
              <a:t>HEAD</a:t>
            </a:r>
            <a:r>
              <a:rPr lang="zh-CN" altLang="en-US" sz="1600" dirty="0"/>
              <a:t>表示</a:t>
            </a:r>
            <a:r>
              <a:rPr lang="zh-CN" altLang="en-US" sz="1600" b="1" dirty="0">
                <a:solidFill>
                  <a:srgbClr val="7030A0"/>
                </a:solidFill>
              </a:rPr>
              <a:t>当前版本</a:t>
            </a:r>
            <a:r>
              <a:rPr lang="zh-CN" altLang="en-US" sz="1600" dirty="0"/>
              <a:t>，也就是最新的提交</a:t>
            </a:r>
            <a:r>
              <a:rPr lang="en-US" altLang="zh-CN" sz="1600" dirty="0"/>
              <a:t>1094</a:t>
            </a:r>
            <a:r>
              <a:rPr lang="en" altLang="zh-CN" sz="1600" dirty="0" err="1"/>
              <a:t>adb</a:t>
            </a:r>
            <a:r>
              <a:rPr lang="en" altLang="zh-CN" sz="1600" dirty="0"/>
              <a:t>...</a:t>
            </a:r>
            <a:r>
              <a:rPr lang="zh-CN" altLang="en" sz="1600" dirty="0"/>
              <a:t>（</a:t>
            </a:r>
            <a:r>
              <a:rPr lang="zh-CN" altLang="en-US" sz="1600" dirty="0"/>
              <a:t>注意我的提交</a:t>
            </a:r>
            <a:r>
              <a:rPr lang="en" altLang="zh-CN" sz="1600" dirty="0"/>
              <a:t>ID</a:t>
            </a:r>
            <a:r>
              <a:rPr lang="zh-CN" altLang="en-US" sz="1600" dirty="0"/>
              <a:t>和你的肯定不一样），</a:t>
            </a:r>
            <a:r>
              <a:rPr lang="zh-CN" altLang="en-US" sz="1600" b="1" dirty="0">
                <a:solidFill>
                  <a:srgbClr val="7030A0"/>
                </a:solidFill>
              </a:rPr>
              <a:t>上一个</a:t>
            </a:r>
            <a:r>
              <a:rPr lang="zh-CN" altLang="en-US" sz="1600" dirty="0"/>
              <a:t>版本就是</a:t>
            </a:r>
            <a:r>
              <a:rPr lang="en" altLang="zh-CN" sz="1600" b="1" dirty="0">
                <a:solidFill>
                  <a:srgbClr val="00C3B6"/>
                </a:solidFill>
              </a:rPr>
              <a:t>HEAD^</a:t>
            </a:r>
            <a:r>
              <a:rPr lang="zh-CN" altLang="en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上上一个版本</a:t>
            </a:r>
            <a:r>
              <a:rPr lang="zh-CN" altLang="en-US" sz="1600" dirty="0"/>
              <a:t>就是</a:t>
            </a:r>
            <a:r>
              <a:rPr lang="en" altLang="zh-CN" sz="1600" b="1" dirty="0">
                <a:solidFill>
                  <a:srgbClr val="00C3B6"/>
                </a:solidFill>
              </a:rPr>
              <a:t>HEAD^^</a:t>
            </a:r>
            <a:r>
              <a:rPr lang="zh-CN" altLang="en" sz="1600" dirty="0"/>
              <a:t>，</a:t>
            </a:r>
            <a:r>
              <a:rPr lang="zh-CN" altLang="en-US" sz="1600" dirty="0"/>
              <a:t>当然往上</a:t>
            </a:r>
            <a:r>
              <a:rPr lang="en-US" altLang="zh-CN" sz="1600" dirty="0"/>
              <a:t>100</a:t>
            </a:r>
            <a:r>
              <a:rPr lang="zh-CN" altLang="en-US" sz="1600" dirty="0"/>
              <a:t>个版本写</a:t>
            </a:r>
            <a:r>
              <a:rPr lang="en-US" altLang="zh-CN" sz="1600" dirty="0"/>
              <a:t>100</a:t>
            </a:r>
            <a:r>
              <a:rPr lang="zh-CN" altLang="en-US" sz="1600" dirty="0"/>
              <a:t>个</a:t>
            </a:r>
            <a:r>
              <a:rPr lang="en-US" altLang="zh-CN" sz="1600" dirty="0"/>
              <a:t>^</a:t>
            </a:r>
            <a:r>
              <a:rPr lang="zh-CN" altLang="en-US" sz="1600" dirty="0"/>
              <a:t>比较容易数不过来，所以写成</a:t>
            </a:r>
            <a:r>
              <a:rPr lang="en" altLang="zh-CN" sz="1600" dirty="0"/>
              <a:t>HEAD~100</a:t>
            </a:r>
            <a:r>
              <a:rPr lang="zh-CN" altLang="en" sz="16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74EE0-6758-D649-A9F9-CDE0881970AC}"/>
              </a:ext>
            </a:extLst>
          </p:cNvPr>
          <p:cNvSpPr txBox="1"/>
          <p:nvPr/>
        </p:nvSpPr>
        <p:spPr>
          <a:xfrm>
            <a:off x="201050" y="1625705"/>
            <a:ext cx="997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现在，我们要把当前版本</a:t>
            </a:r>
            <a:r>
              <a:rPr lang="en" altLang="zh-CN" sz="1600" dirty="0"/>
              <a:t>append GPL</a:t>
            </a:r>
            <a:r>
              <a:rPr lang="zh-CN" altLang="en-US" sz="1600" dirty="0"/>
              <a:t>回退到上一个版本</a:t>
            </a:r>
            <a:r>
              <a:rPr lang="en" altLang="zh-CN" sz="1600" dirty="0"/>
              <a:t>add distributed</a:t>
            </a:r>
            <a:r>
              <a:rPr lang="zh-CN" altLang="en" sz="1600" dirty="0"/>
              <a:t>，</a:t>
            </a:r>
            <a:r>
              <a:rPr lang="zh-CN" altLang="en-US" sz="1600" dirty="0"/>
              <a:t>就可以使用</a:t>
            </a:r>
            <a:r>
              <a:rPr lang="en" altLang="zh-CN" sz="1600" b="1" dirty="0">
                <a:solidFill>
                  <a:srgbClr val="C00000"/>
                </a:solidFill>
              </a:rPr>
              <a:t>git reset</a:t>
            </a:r>
            <a:r>
              <a:rPr lang="zh-CN" altLang="en-US" sz="1600" dirty="0"/>
              <a:t>命令：</a:t>
            </a:r>
            <a:endParaRPr kumimoji="1"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FC7F00F-0403-6E4A-A280-2DA7862C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4" y="2071012"/>
            <a:ext cx="4419600" cy="74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BE49C0-AADE-6743-B32C-EC0CB140B711}"/>
              </a:ext>
            </a:extLst>
          </p:cNvPr>
          <p:cNvSpPr txBox="1"/>
          <p:nvPr/>
        </p:nvSpPr>
        <p:spPr>
          <a:xfrm>
            <a:off x="201050" y="2963389"/>
            <a:ext cx="1152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再次</a:t>
            </a:r>
            <a:r>
              <a:rPr lang="en-US" altLang="zh-CN" sz="1600" b="1" dirty="0">
                <a:solidFill>
                  <a:srgbClr val="C00000"/>
                </a:solidFill>
              </a:rPr>
              <a:t>git</a:t>
            </a:r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log</a:t>
            </a:r>
            <a:r>
              <a:rPr lang="zh-CN" altLang="en-US" sz="1600" dirty="0"/>
              <a:t>后，最新的那个版本</a:t>
            </a:r>
            <a:r>
              <a:rPr lang="en" altLang="zh-CN" sz="1600" dirty="0"/>
              <a:t>append GPL</a:t>
            </a:r>
            <a:r>
              <a:rPr lang="zh-CN" altLang="en-US" sz="1600" dirty="0"/>
              <a:t>已经看不到了！如果想再回去，找到那个</a:t>
            </a:r>
            <a:r>
              <a:rPr lang="en" altLang="zh-CN" sz="1600" dirty="0"/>
              <a:t>append GPL</a:t>
            </a:r>
            <a:r>
              <a:rPr lang="zh-CN" altLang="en-US" sz="1600" dirty="0"/>
              <a:t>的</a:t>
            </a:r>
            <a:r>
              <a:rPr lang="en" altLang="zh-CN" sz="1600" dirty="0"/>
              <a:t>commit id</a:t>
            </a:r>
            <a:r>
              <a:rPr lang="zh-CN" altLang="en-US" sz="1600" dirty="0"/>
              <a:t>是</a:t>
            </a:r>
            <a:r>
              <a:rPr lang="en-US" altLang="zh-CN" sz="1600" dirty="0"/>
              <a:t>1094</a:t>
            </a:r>
            <a:r>
              <a:rPr lang="en" altLang="zh-CN" sz="1600" dirty="0" err="1"/>
              <a:t>adb</a:t>
            </a:r>
            <a:r>
              <a:rPr lang="en" altLang="zh-CN" sz="1600" dirty="0"/>
              <a:t>...</a:t>
            </a:r>
            <a:r>
              <a:rPr lang="zh-CN" altLang="en" sz="1600" dirty="0"/>
              <a:t>，</a:t>
            </a:r>
            <a:r>
              <a:rPr lang="zh-CN" altLang="en-US" sz="1600" dirty="0"/>
              <a:t>于是就可以指定回到未来的某个版本：</a:t>
            </a:r>
            <a:endParaRPr kumimoji="1"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13DB88E-A617-0A4D-B8F4-BCDEF15B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0" y="3691241"/>
            <a:ext cx="3924300" cy="762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4ED0B6F-0636-364E-BFEB-645CA86F4AC0}"/>
              </a:ext>
            </a:extLst>
          </p:cNvPr>
          <p:cNvSpPr txBox="1"/>
          <p:nvPr/>
        </p:nvSpPr>
        <p:spPr>
          <a:xfrm>
            <a:off x="162950" y="4613117"/>
            <a:ext cx="10099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/>
              <a:t>Git</a:t>
            </a:r>
            <a:r>
              <a:rPr lang="zh-CN" altLang="en-US" sz="1600" dirty="0"/>
              <a:t>的版本回退速度非常快，因为</a:t>
            </a:r>
            <a:r>
              <a:rPr lang="en" altLang="zh-CN" sz="1600" dirty="0"/>
              <a:t>Git</a:t>
            </a:r>
            <a:r>
              <a:rPr lang="zh-CN" altLang="en-US" sz="1600" dirty="0"/>
              <a:t>在内部有个指向当前版本的</a:t>
            </a:r>
            <a:r>
              <a:rPr lang="en" altLang="zh-CN" sz="1600" b="1" dirty="0">
                <a:solidFill>
                  <a:srgbClr val="00C3B6"/>
                </a:solidFill>
              </a:rPr>
              <a:t>HEAD</a:t>
            </a:r>
            <a:r>
              <a:rPr lang="zh-CN" altLang="en-US" sz="1600" dirty="0"/>
              <a:t>指针，当你回退版本的时候，</a:t>
            </a:r>
            <a:r>
              <a:rPr lang="en" altLang="zh-CN" sz="1600" dirty="0"/>
              <a:t>Git</a:t>
            </a:r>
            <a:r>
              <a:rPr lang="zh-CN" altLang="en-US" sz="1600" dirty="0"/>
              <a:t>仅仅是把</a:t>
            </a:r>
            <a:endParaRPr lang="en-US" altLang="zh-CN" sz="1600" dirty="0"/>
          </a:p>
          <a:p>
            <a:r>
              <a:rPr lang="en" altLang="zh-CN" sz="1600" b="1" dirty="0">
                <a:solidFill>
                  <a:srgbClr val="00C3B6"/>
                </a:solidFill>
              </a:rPr>
              <a:t>HEAD</a:t>
            </a:r>
            <a:r>
              <a:rPr lang="zh-CN" altLang="en-US" sz="1600" dirty="0"/>
              <a:t>从指向</a:t>
            </a:r>
            <a:r>
              <a:rPr lang="en" altLang="zh-CN" sz="1600" b="1" dirty="0">
                <a:solidFill>
                  <a:srgbClr val="C00000"/>
                </a:solidFill>
              </a:rPr>
              <a:t>append GPL</a:t>
            </a:r>
            <a:r>
              <a:rPr lang="zh-CN" altLang="en" sz="1600" dirty="0"/>
              <a:t>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BE1A8B-3350-044F-BEDD-0F276B115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70" y="5015885"/>
            <a:ext cx="3268862" cy="182855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13CF097-7626-3E48-A9F7-C22CF810104D}"/>
              </a:ext>
            </a:extLst>
          </p:cNvPr>
          <p:cNvSpPr txBox="1"/>
          <p:nvPr/>
        </p:nvSpPr>
        <p:spPr>
          <a:xfrm>
            <a:off x="201050" y="168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版本回退</a:t>
            </a:r>
          </a:p>
        </p:txBody>
      </p:sp>
    </p:spTree>
    <p:extLst>
      <p:ext uri="{BB962C8B-B14F-4D97-AF65-F5344CB8AC3E}">
        <p14:creationId xmlns:p14="http://schemas.microsoft.com/office/powerpoint/2010/main" val="424403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0B012ED-6220-C247-B9DA-EDD021D5AB7C}"/>
              </a:ext>
            </a:extLst>
          </p:cNvPr>
          <p:cNvSpPr/>
          <p:nvPr/>
        </p:nvSpPr>
        <p:spPr>
          <a:xfrm>
            <a:off x="865276" y="234996"/>
            <a:ext cx="4838838" cy="52565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版本回退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0E4EFC-ED11-6D41-A9B3-BB3FFAFDEF48}"/>
              </a:ext>
            </a:extLst>
          </p:cNvPr>
          <p:cNvSpPr/>
          <p:nvPr/>
        </p:nvSpPr>
        <p:spPr>
          <a:xfrm>
            <a:off x="638927" y="234996"/>
            <a:ext cx="324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pc="2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 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8687E4-9887-184B-BB28-283CD782FDA7}"/>
              </a:ext>
            </a:extLst>
          </p:cNvPr>
          <p:cNvSpPr txBox="1"/>
          <p:nvPr/>
        </p:nvSpPr>
        <p:spPr>
          <a:xfrm>
            <a:off x="1257953" y="991210"/>
            <a:ext cx="954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现在，你回退到了某个版本，关掉了电脑，第二天早上就后悔了，想恢复到新版本怎么</a:t>
            </a:r>
            <a:endParaRPr lang="en-US" altLang="zh-CN" sz="1600" dirty="0"/>
          </a:p>
          <a:p>
            <a:r>
              <a:rPr lang="zh-CN" altLang="en-US" sz="1600" dirty="0"/>
              <a:t>办？找不到新版本的</a:t>
            </a:r>
            <a:r>
              <a:rPr lang="en" altLang="zh-CN" sz="1600" b="1" dirty="0">
                <a:solidFill>
                  <a:srgbClr val="0075D3"/>
                </a:solidFill>
              </a:rPr>
              <a:t>commit id</a:t>
            </a:r>
            <a:r>
              <a:rPr lang="zh-CN" altLang="en-US" sz="1600" dirty="0"/>
              <a:t>怎么办？在</a:t>
            </a:r>
            <a:r>
              <a:rPr lang="en" altLang="zh-CN" sz="1600" dirty="0"/>
              <a:t>Git</a:t>
            </a:r>
            <a:r>
              <a:rPr lang="zh-CN" altLang="en-US" sz="1600" dirty="0"/>
              <a:t>中，总是有后悔药可以吃的。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当你用</a:t>
            </a:r>
            <a:r>
              <a:rPr lang="en-US" altLang="zh-CN" sz="1600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reset --hard HEAD^</a:t>
            </a:r>
            <a:r>
              <a:rPr lang="zh-CN" altLang="en-US" sz="1600" dirty="0"/>
              <a:t>回退到</a:t>
            </a:r>
            <a:r>
              <a:rPr lang="en" altLang="zh-CN" sz="1600" b="1" dirty="0">
                <a:solidFill>
                  <a:srgbClr val="00C3B6"/>
                </a:solidFill>
              </a:rPr>
              <a:t>add distributed</a:t>
            </a:r>
            <a:r>
              <a:rPr lang="zh-CN" altLang="en-US" sz="1600" dirty="0"/>
              <a:t>版本时，再想恢复到</a:t>
            </a:r>
            <a:r>
              <a:rPr lang="en" altLang="zh-CN" sz="1600" b="1" dirty="0">
                <a:solidFill>
                  <a:srgbClr val="00C3B6"/>
                </a:solidFill>
              </a:rPr>
              <a:t>append GPL</a:t>
            </a:r>
            <a:r>
              <a:rPr lang="zh-CN" altLang="en-US" sz="1600" dirty="0"/>
              <a:t>就</a:t>
            </a:r>
            <a:endParaRPr lang="en-US" altLang="zh-CN" sz="1600" dirty="0"/>
          </a:p>
          <a:p>
            <a:r>
              <a:rPr lang="zh-CN" altLang="en-US" sz="1600" dirty="0"/>
              <a:t>必须找到</a:t>
            </a:r>
            <a:r>
              <a:rPr lang="en" altLang="zh-CN" sz="1600" b="1" dirty="0">
                <a:solidFill>
                  <a:srgbClr val="00C3B6"/>
                </a:solidFill>
              </a:rPr>
              <a:t>append GPL</a:t>
            </a:r>
            <a:r>
              <a:rPr lang="zh-CN" altLang="en-US" sz="1600" dirty="0"/>
              <a:t>的</a:t>
            </a:r>
            <a:r>
              <a:rPr lang="en" altLang="zh-CN" sz="1600" b="1" dirty="0">
                <a:solidFill>
                  <a:srgbClr val="1C3259"/>
                </a:solidFill>
              </a:rPr>
              <a:t>commit id</a:t>
            </a:r>
            <a:r>
              <a:rPr lang="zh-CN" altLang="en" sz="1600" dirty="0"/>
              <a:t>。</a:t>
            </a:r>
            <a:r>
              <a:rPr lang="en" altLang="zh-CN" sz="1600" dirty="0"/>
              <a:t>Git</a:t>
            </a:r>
            <a:r>
              <a:rPr lang="zh-CN" altLang="en-US" sz="1600" dirty="0"/>
              <a:t>提供了一个命令</a:t>
            </a:r>
            <a:r>
              <a:rPr lang="en" altLang="zh-CN" sz="1600" b="1" dirty="0">
                <a:solidFill>
                  <a:srgbClr val="C00000"/>
                </a:solidFill>
              </a:rPr>
              <a:t>git </a:t>
            </a:r>
            <a:r>
              <a:rPr lang="en" altLang="zh-CN" sz="1600" b="1" dirty="0" err="1">
                <a:solidFill>
                  <a:srgbClr val="C00000"/>
                </a:solidFill>
              </a:rPr>
              <a:t>reflog</a:t>
            </a:r>
            <a:r>
              <a:rPr lang="zh-CN" altLang="en-US" sz="1600" dirty="0"/>
              <a:t>用来记录你的每一次命令：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D3FEAD8-9968-F74B-A8AB-DF28DDCB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61" y="2877561"/>
            <a:ext cx="5753100" cy="16129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E133CDE-4369-1D4D-8178-15EC95F16F62}"/>
              </a:ext>
            </a:extLst>
          </p:cNvPr>
          <p:cNvSpPr txBox="1"/>
          <p:nvPr/>
        </p:nvSpPr>
        <p:spPr>
          <a:xfrm>
            <a:off x="591127" y="5069543"/>
            <a:ext cx="993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终于舒了口气，从输出可知，</a:t>
            </a:r>
            <a:r>
              <a:rPr lang="en" altLang="zh-CN" sz="1600" dirty="0"/>
              <a:t>append GPL</a:t>
            </a:r>
            <a:r>
              <a:rPr lang="zh-CN" altLang="en-US" sz="1600" dirty="0"/>
              <a:t>的</a:t>
            </a:r>
            <a:r>
              <a:rPr lang="en" altLang="zh-CN" sz="1600" dirty="0"/>
              <a:t>commit id</a:t>
            </a:r>
            <a:r>
              <a:rPr lang="zh-CN" altLang="en-US" sz="1600" dirty="0"/>
              <a:t>是</a:t>
            </a:r>
            <a:r>
              <a:rPr lang="en-US" altLang="zh-CN" sz="1600" b="1" dirty="0">
                <a:solidFill>
                  <a:srgbClr val="C00000"/>
                </a:solidFill>
              </a:rPr>
              <a:t>1094</a:t>
            </a:r>
            <a:r>
              <a:rPr lang="en" altLang="zh-CN" sz="1600" b="1" dirty="0" err="1">
                <a:solidFill>
                  <a:srgbClr val="C00000"/>
                </a:solidFill>
              </a:rPr>
              <a:t>adb</a:t>
            </a:r>
            <a:r>
              <a:rPr lang="zh-CN" altLang="en" sz="1600" dirty="0"/>
              <a:t>，</a:t>
            </a:r>
            <a:r>
              <a:rPr lang="zh-CN" altLang="en-US" sz="1600" dirty="0"/>
              <a:t>现在，你又可以乘坐时光机回到未来了。</a:t>
            </a:r>
            <a:endParaRPr kumimoji="1"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22B241-689D-1846-AFF0-F8F01B2E9FD2}"/>
              </a:ext>
            </a:extLst>
          </p:cNvPr>
          <p:cNvSpPr txBox="1"/>
          <p:nvPr/>
        </p:nvSpPr>
        <p:spPr>
          <a:xfrm>
            <a:off x="638927" y="2857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版本回退</a:t>
            </a:r>
          </a:p>
        </p:txBody>
      </p:sp>
    </p:spTree>
    <p:extLst>
      <p:ext uri="{BB962C8B-B14F-4D97-AF65-F5344CB8AC3E}">
        <p14:creationId xmlns:p14="http://schemas.microsoft.com/office/powerpoint/2010/main" val="146876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44C2379-71CB-C845-9E65-A5FF1F5E691D}"/>
              </a:ext>
            </a:extLst>
          </p:cNvPr>
          <p:cNvSpPr/>
          <p:nvPr/>
        </p:nvSpPr>
        <p:spPr>
          <a:xfrm>
            <a:off x="865276" y="234996"/>
            <a:ext cx="4838838" cy="52565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创建与合并分支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7D3F0C-E053-F84F-AAA2-E3AE2D6921A8}"/>
              </a:ext>
            </a:extLst>
          </p:cNvPr>
          <p:cNvSpPr/>
          <p:nvPr/>
        </p:nvSpPr>
        <p:spPr>
          <a:xfrm>
            <a:off x="638927" y="234996"/>
            <a:ext cx="324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pc="2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 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F66393-62B1-C249-B610-C92AD9713E6D}"/>
              </a:ext>
            </a:extLst>
          </p:cNvPr>
          <p:cNvSpPr txBox="1"/>
          <p:nvPr/>
        </p:nvSpPr>
        <p:spPr>
          <a:xfrm>
            <a:off x="162950" y="849388"/>
            <a:ext cx="1187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一开始的时候，</a:t>
            </a:r>
            <a:r>
              <a:rPr lang="en" altLang="zh-CN" sz="1600" b="1" dirty="0">
                <a:solidFill>
                  <a:srgbClr val="F3C547"/>
                </a:solidFill>
              </a:rPr>
              <a:t>master</a:t>
            </a:r>
            <a:r>
              <a:rPr lang="zh-CN" altLang="en-US" sz="1600" dirty="0"/>
              <a:t>分支是一条线，</a:t>
            </a:r>
            <a:r>
              <a:rPr lang="en" altLang="zh-CN" sz="1600" dirty="0"/>
              <a:t>Git</a:t>
            </a:r>
            <a:r>
              <a:rPr lang="zh-CN" altLang="en-US" sz="1600" dirty="0"/>
              <a:t>用</a:t>
            </a:r>
            <a:r>
              <a:rPr lang="en" altLang="zh-CN" sz="1600" b="1" dirty="0">
                <a:solidFill>
                  <a:srgbClr val="F3C547"/>
                </a:solidFill>
              </a:rPr>
              <a:t>master</a:t>
            </a:r>
            <a:r>
              <a:rPr lang="zh-CN" altLang="en-US" sz="1600" dirty="0"/>
              <a:t>指向最新的提交，再用</a:t>
            </a:r>
            <a:r>
              <a:rPr lang="en" altLang="zh-CN" sz="1600" b="1" dirty="0">
                <a:solidFill>
                  <a:srgbClr val="1C3259"/>
                </a:solidFill>
              </a:rPr>
              <a:t>HEAD</a:t>
            </a:r>
            <a:r>
              <a:rPr lang="zh-CN" altLang="en-US" sz="1600" dirty="0"/>
              <a:t>指向</a:t>
            </a:r>
            <a:r>
              <a:rPr lang="en" altLang="zh-CN" sz="1600" dirty="0" err="1"/>
              <a:t>rmaste</a:t>
            </a:r>
            <a:r>
              <a:rPr lang="zh-CN" altLang="en" sz="1600" dirty="0"/>
              <a:t>，</a:t>
            </a:r>
            <a:r>
              <a:rPr lang="zh-CN" altLang="en-US" sz="1600" dirty="0"/>
              <a:t>就能确定当前分支，以及当前分支的</a:t>
            </a:r>
            <a:endParaRPr lang="en-US" altLang="zh-CN" sz="1600" dirty="0"/>
          </a:p>
          <a:p>
            <a:r>
              <a:rPr lang="zh-CN" altLang="en-US" sz="1600" dirty="0"/>
              <a:t>提交点：</a:t>
            </a:r>
            <a:endParaRPr kumimoji="1"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F246F7-91E7-6747-956F-138A379E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49" y="1522898"/>
            <a:ext cx="3689348" cy="18446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E99C43-9498-CE4F-888B-50D34CEA7227}"/>
              </a:ext>
            </a:extLst>
          </p:cNvPr>
          <p:cNvSpPr txBox="1"/>
          <p:nvPr/>
        </p:nvSpPr>
        <p:spPr>
          <a:xfrm>
            <a:off x="162950" y="3691890"/>
            <a:ext cx="116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每次提交，</a:t>
            </a:r>
            <a:r>
              <a:rPr lang="en" altLang="zh-CN" sz="1600" dirty="0"/>
              <a:t>master</a:t>
            </a:r>
            <a:r>
              <a:rPr lang="zh-CN" altLang="en-US" sz="1600" dirty="0"/>
              <a:t>分支都会向前移动一步，这样，随着你不断提交，</a:t>
            </a:r>
            <a:r>
              <a:rPr lang="en" altLang="zh-CN" sz="1600" dirty="0"/>
              <a:t>master</a:t>
            </a:r>
            <a:r>
              <a:rPr lang="zh-CN" altLang="en-US" sz="1600" dirty="0"/>
              <a:t>分支的线也越来越长。当我们创建新的分支，例如</a:t>
            </a:r>
            <a:r>
              <a:rPr lang="en" altLang="zh-CN" sz="1600" b="1" dirty="0">
                <a:solidFill>
                  <a:srgbClr val="00C3B6"/>
                </a:solidFill>
              </a:rPr>
              <a:t>dev</a:t>
            </a:r>
            <a:r>
              <a:rPr lang="zh-CN" altLang="en-US" sz="1600" dirty="0"/>
              <a:t>时，</a:t>
            </a:r>
            <a:r>
              <a:rPr lang="en" altLang="zh-CN" sz="1600" dirty="0"/>
              <a:t>Git</a:t>
            </a:r>
            <a:r>
              <a:rPr lang="zh-CN" altLang="en-US" sz="1600" dirty="0"/>
              <a:t>新建了一个指针叫</a:t>
            </a:r>
            <a:r>
              <a:rPr lang="en" altLang="zh-CN" sz="1600" dirty="0"/>
              <a:t>dev</a:t>
            </a:r>
            <a:r>
              <a:rPr lang="zh-CN" altLang="en" sz="1600" dirty="0"/>
              <a:t>，</a:t>
            </a:r>
            <a:r>
              <a:rPr lang="zh-CN" altLang="en-US" sz="1600" dirty="0"/>
              <a:t>指向</a:t>
            </a:r>
            <a:r>
              <a:rPr lang="en" altLang="zh-CN" sz="1600" dirty="0"/>
              <a:t>master</a:t>
            </a:r>
            <a:r>
              <a:rPr lang="zh-CN" altLang="en-US" sz="1600" dirty="0"/>
              <a:t>相同的提交，再把</a:t>
            </a:r>
            <a:r>
              <a:rPr lang="en" altLang="zh-CN" sz="1600" b="1" dirty="0">
                <a:solidFill>
                  <a:srgbClr val="00C3B6"/>
                </a:solidFill>
              </a:rPr>
              <a:t>HEAD</a:t>
            </a:r>
            <a:r>
              <a:rPr lang="zh-CN" altLang="en-US" sz="1600" dirty="0"/>
              <a:t>指向</a:t>
            </a:r>
            <a:r>
              <a:rPr lang="en" altLang="zh-CN" sz="1600" dirty="0"/>
              <a:t>dev</a:t>
            </a:r>
            <a:r>
              <a:rPr lang="zh-CN" altLang="en" sz="1600" dirty="0"/>
              <a:t>，</a:t>
            </a:r>
            <a:r>
              <a:rPr lang="zh-CN" altLang="en-US" sz="1600" dirty="0"/>
              <a:t>就表示当前分支在</a:t>
            </a:r>
            <a:r>
              <a:rPr lang="en" altLang="zh-CN" sz="1600" dirty="0"/>
              <a:t>dev</a:t>
            </a:r>
            <a:r>
              <a:rPr lang="zh-CN" altLang="en-US" sz="1600" dirty="0"/>
              <a:t>上：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6973EC-25A2-A04E-89A3-7BE9CB7A7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30" y="4376921"/>
            <a:ext cx="3840586" cy="24344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60E174-AA4E-BC43-9C71-B4150836C115}"/>
              </a:ext>
            </a:extLst>
          </p:cNvPr>
          <p:cNvSpPr txBox="1"/>
          <p:nvPr/>
        </p:nvSpPr>
        <p:spPr>
          <a:xfrm>
            <a:off x="248656" y="2463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34147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65BDD73-BE17-D449-9D8F-1F637DD2C55B}"/>
              </a:ext>
            </a:extLst>
          </p:cNvPr>
          <p:cNvSpPr txBox="1"/>
          <p:nvPr/>
        </p:nvSpPr>
        <p:spPr>
          <a:xfrm>
            <a:off x="256709" y="909600"/>
            <a:ext cx="11942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你看，</a:t>
            </a:r>
            <a:r>
              <a:rPr lang="en" altLang="zh-CN" sz="1600" dirty="0"/>
              <a:t>Git</a:t>
            </a:r>
            <a:r>
              <a:rPr lang="zh-CN" altLang="en-US" sz="1600" dirty="0"/>
              <a:t>创建一个分支很快，因为除了增加一个</a:t>
            </a:r>
            <a:r>
              <a:rPr lang="en" altLang="zh-CN" sz="1600" dirty="0"/>
              <a:t>dev</a:t>
            </a:r>
            <a:r>
              <a:rPr lang="zh-CN" altLang="en-US" sz="1600" dirty="0"/>
              <a:t>指针，改改</a:t>
            </a:r>
            <a:r>
              <a:rPr lang="en" altLang="zh-CN" sz="1600" dirty="0"/>
              <a:t>HEAD</a:t>
            </a:r>
            <a:r>
              <a:rPr lang="zh-CN" altLang="en-US" sz="1600" dirty="0"/>
              <a:t>的指向，工作区的文件都没有任何变化！不过，从现在开始，</a:t>
            </a:r>
            <a:endParaRPr lang="en-US" altLang="zh-CN" sz="1600" dirty="0"/>
          </a:p>
          <a:p>
            <a:r>
              <a:rPr lang="zh-CN" altLang="en-US" sz="1600" dirty="0"/>
              <a:t>对工作区的修改和提交就是针对</a:t>
            </a:r>
            <a:r>
              <a:rPr lang="en" altLang="zh-CN" sz="1600" dirty="0"/>
              <a:t>dev</a:t>
            </a:r>
            <a:r>
              <a:rPr lang="zh-CN" altLang="en-US" sz="1600" dirty="0"/>
              <a:t>分支了，比如新提交一次后，</a:t>
            </a:r>
            <a:r>
              <a:rPr lang="en" altLang="zh-CN" sz="1600" dirty="0"/>
              <a:t>dev</a:t>
            </a:r>
            <a:r>
              <a:rPr lang="zh-CN" altLang="en-US" sz="1600" dirty="0"/>
              <a:t>指针往前移动一步，而</a:t>
            </a:r>
            <a:r>
              <a:rPr lang="en" altLang="zh-CN" sz="1600" dirty="0"/>
              <a:t>master</a:t>
            </a:r>
            <a:r>
              <a:rPr lang="zh-CN" altLang="en-US" sz="1600" dirty="0"/>
              <a:t>指针不变：</a:t>
            </a:r>
            <a:endParaRPr kumimoji="1"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A9757-22AC-B345-BF6A-3A8493EB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78" y="1494375"/>
            <a:ext cx="4204970" cy="19748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546058-E5F6-FA42-A1A6-F13BA001B087}"/>
              </a:ext>
            </a:extLst>
          </p:cNvPr>
          <p:cNvSpPr txBox="1"/>
          <p:nvPr/>
        </p:nvSpPr>
        <p:spPr>
          <a:xfrm>
            <a:off x="256709" y="3761566"/>
            <a:ext cx="11830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假如我们在</a:t>
            </a:r>
            <a:r>
              <a:rPr lang="en" altLang="zh-CN" sz="1600" dirty="0"/>
              <a:t>dev</a:t>
            </a:r>
            <a:r>
              <a:rPr lang="zh-CN" altLang="en-US" sz="1600" dirty="0"/>
              <a:t>上的工作完成了，就可以把</a:t>
            </a:r>
            <a:r>
              <a:rPr lang="en" altLang="zh-CN" sz="1600" dirty="0"/>
              <a:t>dev</a:t>
            </a:r>
            <a:r>
              <a:rPr lang="zh-CN" altLang="en-US" sz="1600" dirty="0"/>
              <a:t>合并到</a:t>
            </a:r>
            <a:r>
              <a:rPr lang="en" altLang="zh-CN" sz="1600" dirty="0"/>
              <a:t>master</a:t>
            </a:r>
            <a:r>
              <a:rPr lang="zh-CN" altLang="en-US" sz="1600" dirty="0"/>
              <a:t>上。</a:t>
            </a:r>
            <a:r>
              <a:rPr lang="en" altLang="zh-CN" sz="1600" dirty="0"/>
              <a:t>Git</a:t>
            </a:r>
            <a:r>
              <a:rPr lang="zh-CN" altLang="en-US" sz="1600" dirty="0"/>
              <a:t>怎么合并呢？最简单的方法，就是直接把</a:t>
            </a:r>
            <a:r>
              <a:rPr lang="en" altLang="zh-CN" sz="1600" dirty="0"/>
              <a:t>master</a:t>
            </a:r>
            <a:r>
              <a:rPr lang="zh-CN" altLang="en-US" sz="1600" dirty="0"/>
              <a:t>指向</a:t>
            </a:r>
            <a:r>
              <a:rPr lang="en" altLang="zh-CN" sz="1600" dirty="0"/>
              <a:t>dev</a:t>
            </a:r>
            <a:r>
              <a:rPr lang="zh-CN" altLang="en-US" sz="1600" dirty="0"/>
              <a:t>的当前</a:t>
            </a:r>
            <a:endParaRPr lang="en-US" altLang="zh-CN" sz="1600" dirty="0"/>
          </a:p>
          <a:p>
            <a:r>
              <a:rPr lang="zh-CN" altLang="en-US" sz="1600" dirty="0"/>
              <a:t>提交，就完成了合并：</a:t>
            </a:r>
            <a:endParaRPr kumimoji="1"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911089-F7B1-8148-9475-A10AA61B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78" y="4464388"/>
            <a:ext cx="3757221" cy="1976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C0A3F4F-E923-B24C-9D73-062E8B23725E}"/>
              </a:ext>
            </a:extLst>
          </p:cNvPr>
          <p:cNvSpPr/>
          <p:nvPr/>
        </p:nvSpPr>
        <p:spPr>
          <a:xfrm>
            <a:off x="256709" y="34501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383649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76FE4-FB59-450F-9275-123090B4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101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altLang="zh-CN" spc="200" dirty="0">
                <a:solidFill>
                  <a:schemeClr val="accent5">
                    <a:lumMod val="75000"/>
                  </a:schemeClr>
                </a:solidFill>
                <a:cs typeface="Arial Unicode MS" panose="020B0604020202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pc="200" dirty="0">
                <a:solidFill>
                  <a:schemeClr val="accent5">
                    <a:lumMod val="75000"/>
                  </a:schemeClr>
                </a:solidFill>
                <a:cs typeface="Arial Unicode MS" panose="020B0604020202020204" pitchFamily="34" charset="-122"/>
                <a:sym typeface="Arial" panose="020B0604020202020204" pitchFamily="34" charset="0"/>
              </a:rPr>
              <a:t>简介与诞生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0C5F0-A543-4C4F-9A97-6AC8BE5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 defTabSz="608965">
              <a:lnSpc>
                <a:spcPct val="130000"/>
              </a:lnSpc>
            </a:pPr>
            <a:r>
              <a:rPr lang="en" altLang="zh-CN" dirty="0"/>
              <a:t>Git</a:t>
            </a:r>
            <a:r>
              <a:rPr lang="zh-CN" altLang="en-US" dirty="0"/>
              <a:t>是目前世界上最先进的分布式版本控制系统（没有之一）。</a:t>
            </a:r>
            <a:endParaRPr lang="en-US" altLang="zh-CN" dirty="0"/>
          </a:p>
          <a:p>
            <a:pPr algn="ctr" defTabSz="608965">
              <a:lnSpc>
                <a:spcPct val="130000"/>
              </a:lnSpc>
            </a:pPr>
            <a:endParaRPr lang="en-US" altLang="zh-CN" dirty="0"/>
          </a:p>
          <a:p>
            <a:pPr algn="ctr" defTabSz="608965">
              <a:lnSpc>
                <a:spcPct val="130000"/>
              </a:lnSpc>
            </a:pPr>
            <a:r>
              <a:rPr lang="en-US" altLang="zh-CN" dirty="0"/>
              <a:t>2002</a:t>
            </a:r>
            <a:r>
              <a:rPr lang="zh-CN" altLang="en-US" dirty="0"/>
              <a:t>年，</a:t>
            </a:r>
            <a:r>
              <a:rPr lang="en" altLang="zh-CN" dirty="0"/>
              <a:t>Linus</a:t>
            </a:r>
            <a:r>
              <a:rPr lang="zh-CN" altLang="en-US" dirty="0"/>
              <a:t>选择了一个商业的版本控制系统</a:t>
            </a:r>
            <a:r>
              <a:rPr lang="en" altLang="zh-CN" dirty="0" err="1"/>
              <a:t>BitKeeper</a:t>
            </a:r>
            <a:r>
              <a:rPr lang="zh-CN" altLang="en" dirty="0"/>
              <a:t>，</a:t>
            </a:r>
            <a:r>
              <a:rPr lang="en" altLang="zh-CN" dirty="0" err="1"/>
              <a:t>BitKeeper</a:t>
            </a:r>
            <a:r>
              <a:rPr lang="zh-CN" altLang="en-US" dirty="0"/>
              <a:t>的东家</a:t>
            </a:r>
            <a:r>
              <a:rPr lang="en" altLang="zh-CN" dirty="0" err="1"/>
              <a:t>BitMover</a:t>
            </a:r>
            <a:r>
              <a:rPr lang="zh-CN" altLang="en-US" dirty="0"/>
              <a:t>公司出于人道主义精神，授权</a:t>
            </a:r>
            <a:r>
              <a:rPr lang="en" altLang="zh-CN" dirty="0"/>
              <a:t>Linux</a:t>
            </a:r>
            <a:r>
              <a:rPr lang="zh-CN" altLang="en-US" dirty="0"/>
              <a:t>社区免费使用这个版本控制系统。</a:t>
            </a:r>
            <a:endParaRPr lang="en-US" altLang="zh-CN" dirty="0"/>
          </a:p>
          <a:p>
            <a:pPr algn="ctr" defTabSz="608965">
              <a:lnSpc>
                <a:spcPct val="130000"/>
              </a:lnSpc>
            </a:pPr>
            <a:endParaRPr lang="en-US" altLang="zh-CN" dirty="0"/>
          </a:p>
          <a:p>
            <a:pPr algn="ctr" defTabSz="608965">
              <a:lnSpc>
                <a:spcPct val="130000"/>
              </a:lnSpc>
            </a:pPr>
            <a:r>
              <a:rPr lang="en-US" altLang="zh-CN" dirty="0"/>
              <a:t>2005</a:t>
            </a:r>
            <a:r>
              <a:rPr lang="zh-CN" altLang="en-US" dirty="0"/>
              <a:t>年，</a:t>
            </a:r>
            <a:r>
              <a:rPr lang="en" altLang="zh-CN" dirty="0"/>
              <a:t>Linux</a:t>
            </a:r>
            <a:r>
              <a:rPr lang="zh-CN" altLang="en-US" dirty="0"/>
              <a:t>社区牛人聚集，试图破解</a:t>
            </a:r>
            <a:r>
              <a:rPr lang="en" altLang="zh-CN" dirty="0" err="1"/>
              <a:t>BitKeeper</a:t>
            </a:r>
            <a:r>
              <a:rPr lang="zh-CN" altLang="en-US" dirty="0"/>
              <a:t>的协议，被</a:t>
            </a:r>
            <a:r>
              <a:rPr lang="en" altLang="zh-CN" dirty="0" err="1"/>
              <a:t>BitMover</a:t>
            </a:r>
            <a:r>
              <a:rPr lang="zh-CN" altLang="en-US" dirty="0"/>
              <a:t>公司发现了，收回</a:t>
            </a:r>
            <a:r>
              <a:rPr lang="en" altLang="zh-CN" dirty="0"/>
              <a:t>Linux</a:t>
            </a:r>
            <a:r>
              <a:rPr lang="zh-CN" altLang="en-US" dirty="0"/>
              <a:t>社区的免费使用权。</a:t>
            </a:r>
            <a:endParaRPr lang="en-US" altLang="zh-CN" dirty="0"/>
          </a:p>
          <a:p>
            <a:pPr algn="ctr" defTabSz="608965">
              <a:lnSpc>
                <a:spcPct val="13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08965">
              <a:lnSpc>
                <a:spcPct val="13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08965">
              <a:lnSpc>
                <a:spcPct val="130000"/>
              </a:lnSpc>
            </a:pPr>
            <a:r>
              <a:rPr lang="en" altLang="zh-CN" dirty="0"/>
              <a:t>Linus</a:t>
            </a:r>
            <a:r>
              <a:rPr lang="zh-CN" altLang="en-US" dirty="0"/>
              <a:t>花了两周时间自己用</a:t>
            </a:r>
            <a:r>
              <a:rPr lang="en" altLang="zh-CN" dirty="0"/>
              <a:t>C</a:t>
            </a:r>
            <a:r>
              <a:rPr lang="zh-CN" altLang="en-US" dirty="0"/>
              <a:t>写了一个分布式版本控制系统，这就是</a:t>
            </a:r>
            <a:r>
              <a:rPr lang="en" altLang="zh-CN" dirty="0"/>
              <a:t>Git</a:t>
            </a:r>
            <a:r>
              <a:rPr lang="zh-CN" altLang="en" dirty="0"/>
              <a:t>！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47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051E9AC-9F77-9E40-9D16-2CC5B2C4FDA3}"/>
              </a:ext>
            </a:extLst>
          </p:cNvPr>
          <p:cNvSpPr txBox="1"/>
          <p:nvPr/>
        </p:nvSpPr>
        <p:spPr>
          <a:xfrm>
            <a:off x="331470" y="1064156"/>
            <a:ext cx="10774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所以</a:t>
            </a:r>
            <a:r>
              <a:rPr lang="en" altLang="zh-CN" sz="1600" dirty="0"/>
              <a:t>Git</a:t>
            </a:r>
            <a:r>
              <a:rPr lang="zh-CN" altLang="en-US" sz="1600" dirty="0"/>
              <a:t>合并分支也很快！就改改指针，工作区内容也不变！</a:t>
            </a:r>
          </a:p>
          <a:p>
            <a:r>
              <a:rPr lang="zh-CN" altLang="en-US" sz="1600" dirty="0"/>
              <a:t>合并完分支后，甚至可以删除</a:t>
            </a:r>
            <a:r>
              <a:rPr lang="en" altLang="zh-CN" sz="1600" dirty="0"/>
              <a:t>dev</a:t>
            </a:r>
            <a:r>
              <a:rPr lang="zh-CN" altLang="en-US" sz="1600" dirty="0"/>
              <a:t>分支。删除</a:t>
            </a:r>
            <a:r>
              <a:rPr lang="en" altLang="zh-CN" sz="1600" dirty="0"/>
              <a:t>dev</a:t>
            </a:r>
            <a:r>
              <a:rPr lang="zh-CN" altLang="en-US" sz="1600" dirty="0"/>
              <a:t>分支就是把</a:t>
            </a:r>
            <a:r>
              <a:rPr lang="en" altLang="zh-CN" sz="1600" dirty="0"/>
              <a:t>dev</a:t>
            </a:r>
            <a:r>
              <a:rPr lang="zh-CN" altLang="en-US" sz="1600" dirty="0"/>
              <a:t>指针给删掉，删掉后，我们就剩下了一条</a:t>
            </a:r>
            <a:r>
              <a:rPr lang="en" altLang="zh-CN" sz="1600" dirty="0"/>
              <a:t>master</a:t>
            </a:r>
            <a:r>
              <a:rPr lang="zh-CN" altLang="en-US" sz="1600" dirty="0"/>
              <a:t>分支：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0597E9-492B-AC43-9E40-C23C9A14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1710486"/>
            <a:ext cx="4589952" cy="17185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E6711B-6919-D041-A20A-A8F593721E5C}"/>
              </a:ext>
            </a:extLst>
          </p:cNvPr>
          <p:cNvSpPr txBox="1"/>
          <p:nvPr/>
        </p:nvSpPr>
        <p:spPr>
          <a:xfrm>
            <a:off x="331470" y="3726180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下面开始实战。</a:t>
            </a:r>
          </a:p>
          <a:p>
            <a:r>
              <a:rPr lang="zh-CN" altLang="en-US" sz="1600" dirty="0"/>
              <a:t>首先，我们创建</a:t>
            </a:r>
            <a:r>
              <a:rPr lang="en" altLang="zh-CN" sz="1600" dirty="0"/>
              <a:t>dev</a:t>
            </a:r>
            <a:r>
              <a:rPr lang="zh-CN" altLang="en-US" sz="1600" dirty="0"/>
              <a:t>分支，然后切换到</a:t>
            </a:r>
            <a:r>
              <a:rPr lang="en" altLang="zh-CN" sz="1600" dirty="0"/>
              <a:t>dev</a:t>
            </a:r>
            <a:r>
              <a:rPr lang="zh-CN" altLang="en-US" sz="1600" dirty="0"/>
              <a:t>分支：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BB9E76-58A8-1F4D-8AB8-56FBD7699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4437916"/>
            <a:ext cx="5346700" cy="850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F82A91-283A-334F-9C7E-7B6ED3A23CED}"/>
              </a:ext>
            </a:extLst>
          </p:cNvPr>
          <p:cNvSpPr txBox="1"/>
          <p:nvPr/>
        </p:nvSpPr>
        <p:spPr>
          <a:xfrm>
            <a:off x="331470" y="5196762"/>
            <a:ext cx="6486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b="1" dirty="0">
                <a:solidFill>
                  <a:srgbClr val="C00000"/>
                </a:solidFill>
              </a:rPr>
              <a:t>git checkout</a:t>
            </a:r>
            <a:r>
              <a:rPr lang="zh-CN" altLang="en-US" sz="1600" dirty="0"/>
              <a:t>命令加上</a:t>
            </a:r>
            <a:r>
              <a:rPr lang="en-US" altLang="zh-CN" sz="1600" b="1" dirty="0">
                <a:solidFill>
                  <a:srgbClr val="C00000"/>
                </a:solidFill>
              </a:rPr>
              <a:t>-</a:t>
            </a:r>
            <a:r>
              <a:rPr lang="en" altLang="zh-CN" sz="1600" b="1" dirty="0">
                <a:solidFill>
                  <a:srgbClr val="C00000"/>
                </a:solidFill>
              </a:rPr>
              <a:t>b</a:t>
            </a:r>
            <a:r>
              <a:rPr lang="zh-CN" altLang="en-US" sz="1600" dirty="0"/>
              <a:t>参数表示创建并切换，相当于以下两条命令：</a:t>
            </a:r>
            <a:endParaRPr kumimoji="1"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56DBEA-4B52-314B-B74C-42648A0FC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5586094"/>
            <a:ext cx="6184900" cy="12573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66E16DC-9E16-7E4C-888A-6802F1F767BB}"/>
              </a:ext>
            </a:extLst>
          </p:cNvPr>
          <p:cNvSpPr/>
          <p:nvPr/>
        </p:nvSpPr>
        <p:spPr>
          <a:xfrm>
            <a:off x="331470" y="36156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78129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E8569B5-CAF6-A248-BED1-E1F79ECFDF47}"/>
              </a:ext>
            </a:extLst>
          </p:cNvPr>
          <p:cNvSpPr txBox="1"/>
          <p:nvPr/>
        </p:nvSpPr>
        <p:spPr>
          <a:xfrm>
            <a:off x="297180" y="1090546"/>
            <a:ext cx="7601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然后，我们就可以在</a:t>
            </a:r>
            <a:r>
              <a:rPr lang="en" altLang="zh-CN" sz="1600" dirty="0"/>
              <a:t>dev</a:t>
            </a:r>
            <a:r>
              <a:rPr lang="zh-CN" altLang="en-US" sz="1600" dirty="0"/>
              <a:t>分支上正常提交，比如对</a:t>
            </a:r>
            <a:r>
              <a:rPr lang="en" altLang="zh-CN" sz="1600" dirty="0" err="1"/>
              <a:t>readme.txt</a:t>
            </a:r>
            <a:r>
              <a:rPr lang="zh-CN" altLang="en-US" sz="1600" dirty="0"/>
              <a:t>做个修改，加上一行：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A3EC74-EAAE-A543-B41D-B4C90585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414158"/>
            <a:ext cx="4102100" cy="596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131396C-D403-654B-9308-654E745F3B1F}"/>
              </a:ext>
            </a:extLst>
          </p:cNvPr>
          <p:cNvSpPr txBox="1"/>
          <p:nvPr/>
        </p:nvSpPr>
        <p:spPr>
          <a:xfrm>
            <a:off x="388620" y="2125980"/>
            <a:ext cx="515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然后提交：</a:t>
            </a:r>
            <a:endParaRPr lang="en-US" altLang="zh-CN" sz="1600" dirty="0"/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add </a:t>
            </a:r>
            <a:r>
              <a:rPr lang="en" altLang="zh-CN" sz="1600" b="1" dirty="0" err="1">
                <a:solidFill>
                  <a:srgbClr val="C00000"/>
                </a:solidFill>
              </a:rPr>
              <a:t>readme.txt</a:t>
            </a:r>
            <a:r>
              <a:rPr lang="en" altLang="zh-CN" sz="1600" b="1" dirty="0">
                <a:solidFill>
                  <a:srgbClr val="C00000"/>
                </a:solidFill>
              </a:rPr>
              <a:t> </a:t>
            </a:r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commit -m "branch test"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AE1F73-1439-1A43-88E7-EB983C13D3C0}"/>
              </a:ext>
            </a:extLst>
          </p:cNvPr>
          <p:cNvSpPr txBox="1"/>
          <p:nvPr/>
        </p:nvSpPr>
        <p:spPr>
          <a:xfrm>
            <a:off x="480060" y="3049310"/>
            <a:ext cx="5618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现在，</a:t>
            </a:r>
            <a:r>
              <a:rPr lang="en" altLang="zh-CN" sz="1600" dirty="0"/>
              <a:t>dev</a:t>
            </a:r>
            <a:r>
              <a:rPr lang="zh-CN" altLang="en-US" sz="1600" dirty="0"/>
              <a:t>分支的工作完成，我们就可以切换回</a:t>
            </a:r>
            <a:r>
              <a:rPr lang="en" altLang="zh-CN" sz="1600" dirty="0"/>
              <a:t>master</a:t>
            </a:r>
            <a:r>
              <a:rPr lang="zh-CN" altLang="en-US" sz="1600" dirty="0"/>
              <a:t>分支：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checkout master</a:t>
            </a:r>
          </a:p>
          <a:p>
            <a:r>
              <a:rPr lang="en" altLang="zh-CN" sz="1600" b="1" dirty="0">
                <a:solidFill>
                  <a:srgbClr val="00C3B6"/>
                </a:solidFill>
              </a:rPr>
              <a:t>Switched to branch 'master</a:t>
            </a:r>
            <a:r>
              <a:rPr lang="en" altLang="zh-CN" sz="1600" b="1" dirty="0">
                <a:solidFill>
                  <a:srgbClr val="C00000"/>
                </a:solidFill>
              </a:rPr>
              <a:t>'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27322D-98CA-204A-B148-5CC307336A06}"/>
              </a:ext>
            </a:extLst>
          </p:cNvPr>
          <p:cNvSpPr txBox="1"/>
          <p:nvPr/>
        </p:nvSpPr>
        <p:spPr>
          <a:xfrm>
            <a:off x="480060" y="4249639"/>
            <a:ext cx="1004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切换回</a:t>
            </a:r>
            <a:r>
              <a:rPr lang="en" altLang="zh-CN" sz="1600" dirty="0"/>
              <a:t>master</a:t>
            </a:r>
            <a:r>
              <a:rPr lang="zh-CN" altLang="en-US" sz="1600" dirty="0"/>
              <a:t>分支后，再查看一个</a:t>
            </a:r>
            <a:r>
              <a:rPr lang="en" altLang="zh-CN" sz="1600" dirty="0" err="1"/>
              <a:t>readme.txt</a:t>
            </a:r>
            <a:r>
              <a:rPr lang="zh-CN" altLang="en-US" sz="1600" dirty="0"/>
              <a:t>文件，刚才添加的内容不见了！因为那个提交是在</a:t>
            </a:r>
            <a:r>
              <a:rPr lang="en" altLang="zh-CN" sz="1600" dirty="0"/>
              <a:t>dev</a:t>
            </a:r>
            <a:r>
              <a:rPr lang="zh-CN" altLang="en-US" sz="1600" dirty="0"/>
              <a:t>分支上，而</a:t>
            </a:r>
            <a:endParaRPr lang="en-US" altLang="zh-CN" sz="1600" dirty="0"/>
          </a:p>
          <a:p>
            <a:r>
              <a:rPr lang="en" altLang="zh-CN" sz="1600" dirty="0"/>
              <a:t>master</a:t>
            </a:r>
            <a:r>
              <a:rPr lang="zh-CN" altLang="en-US" sz="1600" dirty="0"/>
              <a:t>分支此刻的提交点并没有变：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B9B3FD-8029-3F48-A267-576CB476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51" y="4766763"/>
            <a:ext cx="3680493" cy="195471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96A5C2B-5379-6449-9FA6-B4C001EF51DC}"/>
              </a:ext>
            </a:extLst>
          </p:cNvPr>
          <p:cNvSpPr/>
          <p:nvPr/>
        </p:nvSpPr>
        <p:spPr>
          <a:xfrm>
            <a:off x="388620" y="38675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88491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4714FC7-2DF5-B447-93F3-AD4D60F44B45}"/>
              </a:ext>
            </a:extLst>
          </p:cNvPr>
          <p:cNvSpPr txBox="1"/>
          <p:nvPr/>
        </p:nvSpPr>
        <p:spPr>
          <a:xfrm>
            <a:off x="500132" y="725602"/>
            <a:ext cx="5208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现在，我们把</a:t>
            </a:r>
            <a:r>
              <a:rPr lang="en" altLang="zh-CN" sz="1600" dirty="0"/>
              <a:t>dev</a:t>
            </a:r>
            <a:r>
              <a:rPr lang="zh-CN" altLang="en-US" sz="1600" dirty="0"/>
              <a:t>分支的工作成果合并到</a:t>
            </a:r>
            <a:r>
              <a:rPr lang="en" altLang="zh-CN" sz="1600" dirty="0"/>
              <a:t>master</a:t>
            </a:r>
            <a:r>
              <a:rPr lang="zh-CN" altLang="en-US" sz="1600" dirty="0"/>
              <a:t>分支上：</a:t>
            </a:r>
            <a:endParaRPr kumimoji="1"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EBC7EB-9DB7-C14C-913D-1949269F5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0" y="1268333"/>
            <a:ext cx="4267200" cy="1612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6905709-D31D-6E40-8A45-20E49A963C26}"/>
              </a:ext>
            </a:extLst>
          </p:cNvPr>
          <p:cNvSpPr txBox="1"/>
          <p:nvPr/>
        </p:nvSpPr>
        <p:spPr>
          <a:xfrm>
            <a:off x="648722" y="3085410"/>
            <a:ext cx="98972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/>
              <a:t>git merge</a:t>
            </a:r>
            <a:r>
              <a:rPr lang="zh-CN" altLang="en-US" sz="1600" dirty="0"/>
              <a:t>命令用于合并指定分支到当前分支。合并后，再查看</a:t>
            </a:r>
            <a:r>
              <a:rPr lang="en" altLang="zh-CN" sz="1600" dirty="0" err="1"/>
              <a:t>readme.txt</a:t>
            </a:r>
            <a:r>
              <a:rPr lang="zh-CN" altLang="en-US" sz="1600" dirty="0"/>
              <a:t>的内容，就可以看到，和</a:t>
            </a:r>
            <a:r>
              <a:rPr lang="en" altLang="zh-CN" sz="1600" dirty="0"/>
              <a:t>dev</a:t>
            </a:r>
            <a:r>
              <a:rPr lang="zh-CN" altLang="en-US" sz="1600" dirty="0"/>
              <a:t>分支的</a:t>
            </a:r>
            <a:endParaRPr lang="en-US" altLang="zh-CN" sz="1600" dirty="0"/>
          </a:p>
          <a:p>
            <a:r>
              <a:rPr lang="zh-CN" altLang="en-US" sz="1600" dirty="0"/>
              <a:t>最新提交是完全一样的。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lang="zh-CN" altLang="en-US" sz="1600" dirty="0"/>
              <a:t>合并完成后，就可以放心地删除</a:t>
            </a:r>
            <a:r>
              <a:rPr lang="en" altLang="zh-CN" sz="1600" dirty="0"/>
              <a:t>dev</a:t>
            </a:r>
            <a:r>
              <a:rPr lang="zh-CN" altLang="en-US" sz="1600" dirty="0"/>
              <a:t>分支了：</a:t>
            </a:r>
          </a:p>
          <a:p>
            <a:br>
              <a:rPr lang="zh-CN" altLang="en-US" sz="1600" dirty="0"/>
            </a:br>
            <a:r>
              <a:rPr lang="en" altLang="zh-CN" sz="1600" b="1" dirty="0">
                <a:solidFill>
                  <a:srgbClr val="C00000"/>
                </a:solidFill>
              </a:rPr>
              <a:t>$ git branch -d dev</a:t>
            </a:r>
          </a:p>
          <a:p>
            <a:r>
              <a:rPr lang="en" altLang="zh-CN" sz="1600" b="1" dirty="0">
                <a:solidFill>
                  <a:srgbClr val="C00000"/>
                </a:solidFill>
              </a:rPr>
              <a:t>Deleted branch dev (was b17d20e).</a:t>
            </a:r>
          </a:p>
          <a:p>
            <a:endParaRPr lang="en" altLang="zh-CN" sz="1600" b="1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因为创建、合并和删除分支非常快，所以</a:t>
            </a:r>
            <a:r>
              <a:rPr lang="en" altLang="zh-CN" sz="1600" dirty="0"/>
              <a:t>Git</a:t>
            </a:r>
            <a:r>
              <a:rPr lang="zh-CN" altLang="en-US" sz="1600" dirty="0"/>
              <a:t>鼓励你使用分支完成某个任务，</a:t>
            </a:r>
            <a:endParaRPr lang="en-US" altLang="zh-CN" sz="1600" dirty="0"/>
          </a:p>
          <a:p>
            <a:r>
              <a:rPr lang="zh-CN" altLang="en-US" sz="1600" dirty="0"/>
              <a:t>合并后再删掉分支，这和直接在</a:t>
            </a:r>
            <a:r>
              <a:rPr lang="en" altLang="zh-CN" sz="1600" dirty="0"/>
              <a:t>master</a:t>
            </a:r>
            <a:r>
              <a:rPr lang="zh-CN" altLang="en-US" sz="1600" dirty="0"/>
              <a:t>分支上工作效果是一样的，但过程更安全。</a:t>
            </a:r>
          </a:p>
          <a:p>
            <a:br>
              <a:rPr lang="zh-CN" altLang="en-US" sz="1600" dirty="0"/>
            </a:b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E553C-D6D1-F84E-9D0A-25C853341196}"/>
              </a:ext>
            </a:extLst>
          </p:cNvPr>
          <p:cNvSpPr/>
          <p:nvPr/>
        </p:nvSpPr>
        <p:spPr>
          <a:xfrm>
            <a:off x="500132" y="22939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1388200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F64C2-8084-0C4E-85B2-15004C47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265577"/>
            <a:ext cx="10515600" cy="415460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多人协作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6AF74B-EF27-D646-BA4A-048848C3C9A4}"/>
              </a:ext>
            </a:extLst>
          </p:cNvPr>
          <p:cNvSpPr txBox="1"/>
          <p:nvPr/>
        </p:nvSpPr>
        <p:spPr>
          <a:xfrm>
            <a:off x="737839" y="681037"/>
            <a:ext cx="1004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当你从远程仓库克隆时，实际上</a:t>
            </a:r>
            <a:r>
              <a:rPr lang="en" altLang="zh-CN" sz="1600" dirty="0"/>
              <a:t>Git</a:t>
            </a:r>
            <a:r>
              <a:rPr lang="zh-CN" altLang="en-US" sz="1600" dirty="0"/>
              <a:t>自动把本地的</a:t>
            </a:r>
            <a:r>
              <a:rPr lang="en" altLang="zh-CN" sz="1600" dirty="0"/>
              <a:t>master</a:t>
            </a:r>
            <a:r>
              <a:rPr lang="zh-CN" altLang="en-US" sz="1600" dirty="0"/>
              <a:t>分支和远程的</a:t>
            </a:r>
            <a:r>
              <a:rPr lang="en" altLang="zh-CN" sz="1600" dirty="0"/>
              <a:t>master</a:t>
            </a:r>
            <a:r>
              <a:rPr lang="zh-CN" altLang="en-US" sz="1600" dirty="0"/>
              <a:t>分支对应起来了，并且，远程仓库</a:t>
            </a:r>
            <a:endParaRPr lang="en-US" altLang="zh-CN" sz="1600" dirty="0"/>
          </a:p>
          <a:p>
            <a:r>
              <a:rPr lang="zh-CN" altLang="en-US" sz="1600" dirty="0"/>
              <a:t>的默认名称是</a:t>
            </a:r>
            <a:r>
              <a:rPr lang="en" altLang="zh-CN" sz="1600" dirty="0"/>
              <a:t>origin</a:t>
            </a:r>
            <a:r>
              <a:rPr lang="zh-CN" altLang="en" sz="1600" dirty="0"/>
              <a:t>。</a:t>
            </a:r>
            <a:endParaRPr kumimoji="1"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5A7C1B-7BC4-CC43-8E28-8C09018F91CC}"/>
              </a:ext>
            </a:extLst>
          </p:cNvPr>
          <p:cNvSpPr txBox="1"/>
          <p:nvPr/>
        </p:nvSpPr>
        <p:spPr>
          <a:xfrm>
            <a:off x="825190" y="1371600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</a:t>
            </a:r>
            <a:r>
              <a:rPr lang="en" altLang="zh-CN" sz="1600" dirty="0"/>
              <a:t>git remote -v</a:t>
            </a:r>
            <a:r>
              <a:rPr lang="zh-CN" altLang="en-US" sz="1600" dirty="0"/>
              <a:t>显示更详细的信息：</a:t>
            </a:r>
            <a:endParaRPr kumimoji="1"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4C65C9-9617-424D-8688-7EC81E99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9" y="1799215"/>
            <a:ext cx="5918200" cy="1130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A83C87-96AA-1243-B7B5-AA29732A4CCA}"/>
              </a:ext>
            </a:extLst>
          </p:cNvPr>
          <p:cNvSpPr txBox="1"/>
          <p:nvPr/>
        </p:nvSpPr>
        <p:spPr>
          <a:xfrm>
            <a:off x="825190" y="2929515"/>
            <a:ext cx="1008000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推送分支：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en-US" altLang="zh-CN" sz="1600" dirty="0"/>
          </a:p>
          <a:p>
            <a:r>
              <a:rPr lang="zh-CN" altLang="en-US" sz="1600" dirty="0"/>
              <a:t>推送分支，就是把该分支上的所有本地提交推送到远程库。推送时，要指定本地分支，这样，</a:t>
            </a:r>
            <a:r>
              <a:rPr lang="en" altLang="zh-CN" sz="1600" dirty="0"/>
              <a:t>Git</a:t>
            </a:r>
            <a:r>
              <a:rPr lang="zh-CN" altLang="en-US" sz="1600" dirty="0"/>
              <a:t>就会把该分支</a:t>
            </a:r>
            <a:endParaRPr lang="en-US" altLang="zh-CN" sz="1600" dirty="0"/>
          </a:p>
          <a:p>
            <a:r>
              <a:rPr lang="zh-CN" altLang="en-US" sz="1600" dirty="0"/>
              <a:t>推送到远程库对应的远程分支上：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push origin</a:t>
            </a:r>
            <a:r>
              <a:rPr lang="zh-CN" altLang="en-US" sz="1600" b="1" dirty="0">
                <a:solidFill>
                  <a:srgbClr val="C00000"/>
                </a:solidFill>
              </a:rPr>
              <a:t> 分支的名字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抓取分支：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多人协作时，大家都会往</a:t>
            </a:r>
            <a:r>
              <a:rPr lang="en" altLang="zh-CN" sz="1600" dirty="0"/>
              <a:t>master</a:t>
            </a:r>
            <a:r>
              <a:rPr lang="zh-CN" altLang="en-US" sz="1600" dirty="0"/>
              <a:t>和</a:t>
            </a:r>
            <a:r>
              <a:rPr lang="en" altLang="zh-CN" sz="1600" dirty="0"/>
              <a:t>dev</a:t>
            </a:r>
            <a:r>
              <a:rPr lang="zh-CN" altLang="en-US" sz="1600" dirty="0"/>
              <a:t>分支上推送各自的修改。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" altLang="zh-CN" sz="1600" b="1" dirty="0">
                <a:solidFill>
                  <a:srgbClr val="0070C0"/>
                </a:solidFill>
              </a:rPr>
              <a:t>master</a:t>
            </a:r>
            <a:r>
              <a:rPr lang="zh-CN" altLang="en-US" sz="1600" dirty="0"/>
              <a:t>分支是主分支，因此要时刻与远程同步；</a:t>
            </a:r>
          </a:p>
          <a:p>
            <a:r>
              <a:rPr lang="en" altLang="zh-CN" sz="1600" b="1" dirty="0">
                <a:solidFill>
                  <a:srgbClr val="0070C0"/>
                </a:solidFill>
              </a:rPr>
              <a:t>dev</a:t>
            </a:r>
            <a:r>
              <a:rPr lang="zh-CN" altLang="en-US" sz="1600" dirty="0"/>
              <a:t>分支是开发分支，团队所有成员都需要在上面工作，所以也需要与远程同步；</a:t>
            </a:r>
            <a:endParaRPr lang="zh-CN" altLang="en-US" sz="1600" b="1" dirty="0">
              <a:solidFill>
                <a:srgbClr val="0070C0"/>
              </a:solidFill>
            </a:endParaRPr>
          </a:p>
          <a:p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265BCE-F31C-534A-AB9C-93EC2B22088D}"/>
              </a:ext>
            </a:extLst>
          </p:cNvPr>
          <p:cNvSpPr txBox="1"/>
          <p:nvPr/>
        </p:nvSpPr>
        <p:spPr>
          <a:xfrm>
            <a:off x="412595" y="802888"/>
            <a:ext cx="10358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现在，模拟一个你的小伙伴，可以在另一台电脑（注意要把</a:t>
            </a:r>
            <a:r>
              <a:rPr lang="en" altLang="zh-CN" sz="1600" dirty="0"/>
              <a:t>SSH Key</a:t>
            </a:r>
            <a:r>
              <a:rPr lang="zh-CN" altLang="en-US" sz="1600" dirty="0"/>
              <a:t>添加到</a:t>
            </a:r>
            <a:r>
              <a:rPr lang="en" altLang="zh-CN" sz="1600" dirty="0"/>
              <a:t>GitHub</a:t>
            </a:r>
            <a:r>
              <a:rPr lang="zh-CN" altLang="en" sz="1600" dirty="0"/>
              <a:t>）</a:t>
            </a:r>
            <a:r>
              <a:rPr lang="zh-CN" altLang="en-US" sz="1600" dirty="0"/>
              <a:t>或者同一台电脑的另一个目录</a:t>
            </a:r>
            <a:endParaRPr lang="en-US" altLang="zh-CN" sz="1600" dirty="0"/>
          </a:p>
          <a:p>
            <a:r>
              <a:rPr lang="zh-CN" altLang="en-US" sz="1600" dirty="0"/>
              <a:t>下克隆：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clone </a:t>
            </a:r>
            <a:r>
              <a:rPr lang="en" altLang="zh-CN" sz="1600" b="1" dirty="0" err="1">
                <a:solidFill>
                  <a:srgbClr val="C00000"/>
                </a:solidFill>
              </a:rPr>
              <a:t>git</a:t>
            </a:r>
            <a:r>
              <a:rPr lang="en" altLang="zh-CN" b="1" dirty="0" err="1">
                <a:solidFill>
                  <a:srgbClr val="C00000"/>
                </a:solidFill>
              </a:rPr>
              <a:t>@github</a:t>
            </a:r>
            <a:r>
              <a:rPr lang="en" altLang="zh-CN" sz="1600" b="1" dirty="0" err="1">
                <a:solidFill>
                  <a:srgbClr val="C00000"/>
                </a:solidFill>
              </a:rPr>
              <a:t>.</a:t>
            </a:r>
            <a:r>
              <a:rPr lang="en" altLang="zh-CN" b="1" dirty="0" err="1">
                <a:solidFill>
                  <a:srgbClr val="C00000"/>
                </a:solidFill>
              </a:rPr>
              <a:t>com:</a:t>
            </a:r>
            <a:r>
              <a:rPr lang="en" altLang="zh-CN" sz="1600" b="1" dirty="0" err="1">
                <a:solidFill>
                  <a:srgbClr val="C00000"/>
                </a:solidFill>
              </a:rPr>
              <a:t>michaelliao</a:t>
            </a:r>
            <a:r>
              <a:rPr lang="en" altLang="zh-CN" sz="1600" b="1" dirty="0">
                <a:solidFill>
                  <a:srgbClr val="C00000"/>
                </a:solidFill>
              </a:rPr>
              <a:t>/</a:t>
            </a:r>
            <a:r>
              <a:rPr lang="en" altLang="zh-CN" sz="1600" b="1" dirty="0" err="1">
                <a:solidFill>
                  <a:srgbClr val="C00000"/>
                </a:solidFill>
              </a:rPr>
              <a:t>learngit.git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75749-B956-0044-951C-BD851B26B0E7}"/>
              </a:ext>
            </a:extLst>
          </p:cNvPr>
          <p:cNvSpPr txBox="1"/>
          <p:nvPr/>
        </p:nvSpPr>
        <p:spPr>
          <a:xfrm>
            <a:off x="412595" y="1910884"/>
            <a:ext cx="109744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当你的小伙伴从远程库</a:t>
            </a:r>
            <a:r>
              <a:rPr lang="en" altLang="zh-CN" sz="1600" dirty="0"/>
              <a:t>clone</a:t>
            </a:r>
            <a:r>
              <a:rPr lang="zh-CN" altLang="en-US" sz="1600" dirty="0"/>
              <a:t>时，默认情况下，你的小伙伴只能看到本地的</a:t>
            </a:r>
            <a:r>
              <a:rPr lang="en" altLang="zh-CN" sz="1600" dirty="0"/>
              <a:t>master</a:t>
            </a:r>
            <a:r>
              <a:rPr lang="zh-CN" altLang="en-US" sz="1600" dirty="0"/>
              <a:t>分支。不信可以用</a:t>
            </a:r>
            <a:r>
              <a:rPr lang="en" altLang="zh-CN" sz="1600" dirty="0"/>
              <a:t>git branch</a:t>
            </a:r>
            <a:r>
              <a:rPr lang="zh-CN" altLang="en-US" sz="1600" dirty="0"/>
              <a:t>命令看看：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branch</a:t>
            </a:r>
          </a:p>
          <a:p>
            <a:r>
              <a:rPr lang="en" altLang="zh-CN" sz="1600" dirty="0"/>
              <a:t> </a:t>
            </a:r>
            <a:r>
              <a:rPr lang="en" altLang="zh-CN" sz="1600" dirty="0">
                <a:solidFill>
                  <a:srgbClr val="0070C0"/>
                </a:solidFill>
              </a:rPr>
              <a:t>* master</a:t>
            </a:r>
          </a:p>
          <a:p>
            <a:endParaRPr kumimoji="1" lang="en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现在，你的小伙伴要在</a:t>
            </a:r>
            <a:r>
              <a:rPr lang="en" altLang="zh-CN" sz="1600" dirty="0"/>
              <a:t>dev</a:t>
            </a:r>
            <a:r>
              <a:rPr lang="zh-CN" altLang="en-US" sz="1600" dirty="0"/>
              <a:t>分支上开发，就必须创建远程</a:t>
            </a:r>
            <a:r>
              <a:rPr lang="en" altLang="zh-CN" sz="1600" dirty="0"/>
              <a:t>origin</a:t>
            </a:r>
            <a:r>
              <a:rPr lang="zh-CN" altLang="en-US" sz="1600" dirty="0"/>
              <a:t>的</a:t>
            </a:r>
            <a:r>
              <a:rPr lang="en" altLang="zh-CN" sz="1600" dirty="0"/>
              <a:t>dev</a:t>
            </a:r>
            <a:r>
              <a:rPr lang="zh-CN" altLang="en-US" sz="1600" dirty="0"/>
              <a:t>分支到本地，于是他用这个命令创建本地</a:t>
            </a:r>
            <a:r>
              <a:rPr lang="en" altLang="zh-CN" sz="1600" dirty="0"/>
              <a:t>dev</a:t>
            </a:r>
            <a:r>
              <a:rPr lang="zh-CN" altLang="en-US" sz="1600" dirty="0"/>
              <a:t>分支：</a:t>
            </a:r>
            <a:endParaRPr lang="en-US" altLang="zh-CN" sz="1600" dirty="0"/>
          </a:p>
          <a:p>
            <a:endParaRPr kumimoji="1" lang="en-US" altLang="zh-CN" sz="1600" dirty="0">
              <a:solidFill>
                <a:srgbClr val="0070C0"/>
              </a:solidFill>
            </a:endParaRP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checkout -b dev origin/dev</a:t>
            </a:r>
          </a:p>
          <a:p>
            <a:r>
              <a:rPr lang="zh-CN" altLang="en-US" sz="1600" dirty="0"/>
              <a:t>现在，他就可以在</a:t>
            </a:r>
            <a:r>
              <a:rPr lang="en" altLang="zh-CN" sz="1600" dirty="0"/>
              <a:t>dev</a:t>
            </a:r>
            <a:r>
              <a:rPr lang="zh-CN" altLang="en-US" sz="1600" dirty="0"/>
              <a:t>上继续修改，然后，时不时地把</a:t>
            </a:r>
            <a:r>
              <a:rPr lang="en" altLang="zh-CN" sz="1600" dirty="0"/>
              <a:t>dev</a:t>
            </a:r>
            <a:r>
              <a:rPr lang="zh-CN" altLang="en-US" sz="1600" dirty="0"/>
              <a:t>分支</a:t>
            </a:r>
            <a:r>
              <a:rPr lang="en" altLang="zh-CN" sz="1600" dirty="0"/>
              <a:t>push</a:t>
            </a:r>
            <a:r>
              <a:rPr lang="zh-CN" altLang="en-US" sz="1600" dirty="0"/>
              <a:t>到远程：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3C0B6F-26BA-AE40-831F-52B858A8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4213037"/>
            <a:ext cx="4965700" cy="2413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DE4C64-34E6-E04D-9C9F-1E12EFC67BC3}"/>
              </a:ext>
            </a:extLst>
          </p:cNvPr>
          <p:cNvSpPr txBox="1"/>
          <p:nvPr/>
        </p:nvSpPr>
        <p:spPr>
          <a:xfrm>
            <a:off x="501805" y="356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抓取分支：</a:t>
            </a:r>
          </a:p>
        </p:txBody>
      </p:sp>
    </p:spTree>
    <p:extLst>
      <p:ext uri="{BB962C8B-B14F-4D97-AF65-F5344CB8AC3E}">
        <p14:creationId xmlns:p14="http://schemas.microsoft.com/office/powerpoint/2010/main" val="463866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7F0140-1293-CD47-B4B3-7AE09F56D172}"/>
              </a:ext>
            </a:extLst>
          </p:cNvPr>
          <p:cNvSpPr/>
          <p:nvPr/>
        </p:nvSpPr>
        <p:spPr>
          <a:xfrm>
            <a:off x="133117" y="329181"/>
            <a:ext cx="11925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你的小伙伴已经向</a:t>
            </a:r>
            <a:r>
              <a:rPr lang="en" altLang="zh-CN" sz="1600" dirty="0"/>
              <a:t>origin/dev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分支推送了他的提交，而碰巧你也对同样的文件作了修改，并试图推送：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170860-79D4-3C4E-B7B6-95B578E0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5" y="747132"/>
            <a:ext cx="7734300" cy="1371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887EB77-4E77-FE47-AB37-C28D1C8B7561}"/>
              </a:ext>
            </a:extLst>
          </p:cNvPr>
          <p:cNvSpPr/>
          <p:nvPr/>
        </p:nvSpPr>
        <p:spPr>
          <a:xfrm>
            <a:off x="266234" y="2198129"/>
            <a:ext cx="11925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推送失败，因为你的小伙伴的最新提交和你试图推送的提交有冲突，解决办法也很简单，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已经提示我们，先用</a:t>
            </a:r>
            <a:r>
              <a:rPr lang="en" altLang="zh-CN" sz="1600" dirty="0"/>
              <a:t>git pull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把最新的提交从</a:t>
            </a:r>
            <a:r>
              <a:rPr lang="en" altLang="zh-CN" sz="1600" dirty="0"/>
              <a:t>origin/dev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抓下来，然后，在本地合并，解决冲突，再推送：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9427C2-6B90-BA44-BC97-D428C962F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4" y="2782904"/>
            <a:ext cx="5275922" cy="20172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A0D498-70D8-D948-B72B-936C687F3CAC}"/>
              </a:ext>
            </a:extLst>
          </p:cNvPr>
          <p:cNvSpPr/>
          <p:nvPr/>
        </p:nvSpPr>
        <p:spPr>
          <a:xfrm>
            <a:off x="266234" y="4718077"/>
            <a:ext cx="11792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/>
              <a:t>git pull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也失败了，原因是没有指定本地</a:t>
            </a:r>
            <a:r>
              <a:rPr lang="en" altLang="zh-CN" sz="1600" dirty="0"/>
              <a:t>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分支与远程</a:t>
            </a:r>
            <a:r>
              <a:rPr lang="en" altLang="zh-CN" sz="1600" dirty="0"/>
              <a:t>origin/dev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分支的链接，根据提示，设置</a:t>
            </a:r>
            <a:r>
              <a:rPr lang="en" altLang="zh-CN" sz="1600" dirty="0"/>
              <a:t>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和</a:t>
            </a:r>
            <a:r>
              <a:rPr lang="en" altLang="zh-CN" sz="1600" dirty="0"/>
              <a:t>origin/dev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的链接：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branch </a:t>
            </a:r>
            <a:r>
              <a:rPr lang="en" altLang="zh-CN" b="1" i="1" dirty="0">
                <a:solidFill>
                  <a:srgbClr val="C00000"/>
                </a:solidFill>
              </a:rPr>
              <a:t>--set-upstream-to=origin/dev dev</a:t>
            </a:r>
          </a:p>
          <a:p>
            <a:endParaRPr lang="en" altLang="zh-CN" sz="1600" b="1" i="1" dirty="0">
              <a:solidFill>
                <a:srgbClr val="C00000"/>
              </a:solidFill>
            </a:endParaRPr>
          </a:p>
          <a:p>
            <a:r>
              <a:rPr lang="zh-CN" altLang="en-US" dirty="0"/>
              <a:t>再</a:t>
            </a:r>
            <a:r>
              <a:rPr lang="en" altLang="zh-CN" dirty="0"/>
              <a:t>pull</a:t>
            </a:r>
            <a:r>
              <a:rPr lang="zh-CN" altLang="en" dirty="0"/>
              <a:t>：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49FDC8-3F29-A146-883B-FAD13A068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07" y="5511800"/>
            <a:ext cx="6553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C21259-BC1A-1340-B2DA-FDBD014A7D2D}"/>
              </a:ext>
            </a:extLst>
          </p:cNvPr>
          <p:cNvSpPr txBox="1"/>
          <p:nvPr/>
        </p:nvSpPr>
        <p:spPr>
          <a:xfrm>
            <a:off x="401444" y="602166"/>
            <a:ext cx="114810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这回</a:t>
            </a:r>
            <a:r>
              <a:rPr lang="en" altLang="zh-CN" sz="1600" dirty="0"/>
              <a:t>git pull</a:t>
            </a:r>
            <a:r>
              <a:rPr lang="zh-CN" altLang="en-US" sz="1600" dirty="0"/>
              <a:t>成功，但是合并有冲突，需要手动解决，解决的方法和分支管理中的</a:t>
            </a:r>
            <a:r>
              <a:rPr lang="zh-CN" altLang="en-US" sz="1600" dirty="0">
                <a:hlinkClick r:id="rId2"/>
              </a:rPr>
              <a:t>解决冲突</a:t>
            </a:r>
            <a:r>
              <a:rPr lang="zh-CN" altLang="en-US" sz="1600" dirty="0"/>
              <a:t>完全一样。解决后，提交，再</a:t>
            </a:r>
            <a:r>
              <a:rPr lang="en" altLang="zh-CN" sz="1600" dirty="0"/>
              <a:t>push</a:t>
            </a:r>
            <a:r>
              <a:rPr lang="zh-CN" altLang="en" sz="1600" dirty="0"/>
              <a:t>：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</a:t>
            </a:r>
            <a:r>
              <a:rPr lang="en" altLang="zh-CN" b="1" dirty="0">
                <a:solidFill>
                  <a:srgbClr val="C00000"/>
                </a:solidFill>
              </a:rPr>
              <a:t>commit</a:t>
            </a:r>
            <a:r>
              <a:rPr lang="en" altLang="zh-CN" sz="1600" b="1" dirty="0">
                <a:solidFill>
                  <a:srgbClr val="C00000"/>
                </a:solidFill>
              </a:rPr>
              <a:t> -m </a:t>
            </a:r>
            <a:r>
              <a:rPr lang="en" altLang="zh-CN" b="1" dirty="0">
                <a:solidFill>
                  <a:srgbClr val="C00000"/>
                </a:solidFill>
              </a:rPr>
              <a:t>"fix env conflict”</a:t>
            </a:r>
          </a:p>
          <a:p>
            <a:r>
              <a:rPr lang="en" altLang="zh-CN" sz="1600" dirty="0"/>
              <a:t> [dev </a:t>
            </a:r>
            <a:r>
              <a:rPr lang="en" altLang="zh-CN" dirty="0"/>
              <a:t>57</a:t>
            </a:r>
            <a:r>
              <a:rPr lang="en" altLang="zh-CN" sz="1600" dirty="0"/>
              <a:t>c53ab] fix env conflict </a:t>
            </a:r>
          </a:p>
          <a:p>
            <a:r>
              <a:rPr lang="en" altLang="zh-CN" sz="1600" b="1" dirty="0">
                <a:solidFill>
                  <a:srgbClr val="C00000"/>
                </a:solidFill>
              </a:rPr>
              <a:t>$ git push origin dev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0F66C-4B44-1A4D-BF7A-C90DA8FCDB6A}"/>
              </a:ext>
            </a:extLst>
          </p:cNvPr>
          <p:cNvSpPr/>
          <p:nvPr/>
        </p:nvSpPr>
        <p:spPr>
          <a:xfrm>
            <a:off x="401444" y="2839515"/>
            <a:ext cx="115972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因此，多人协作的工作模式通常是这样：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首先，可以试图用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 push origin &lt;branch-name&gt;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推送自己的修改；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endParaRPr lang="zh-CN" altLang="en-US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如果推送失败，则因为远程分支比你的本地更新，需要先用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 pull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试图合并；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endParaRPr lang="zh-CN" altLang="en-US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如果合并有冲突，则解决冲突，并在本地提交；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endParaRPr lang="zh-CN" altLang="en-US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没有冲突或者解决掉冲突后，再用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 push origin &lt;branch-name&gt;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推送就能成功！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endParaRPr lang="zh-CN" altLang="en-US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如果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 pull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提示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no tracking information</a:t>
            </a:r>
            <a:r>
              <a:rPr lang="zh-CN" altLang="e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则说明本地分支和远程分支的链接关系没有创建，用命令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 branch --set-upstream-to &lt;branch-name&gt; origin/&lt;branch-name&gt;</a:t>
            </a:r>
            <a:r>
              <a:rPr lang="zh-CN" altLang="e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。</a:t>
            </a:r>
            <a:endParaRPr lang="zh-CN" altLang="en" sz="1600" b="0" i="0" dirty="0">
              <a:solidFill>
                <a:srgbClr val="666666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28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B72CA2-6FD9-6B43-9D19-C610B79DBA4D}"/>
              </a:ext>
            </a:extLst>
          </p:cNvPr>
          <p:cNvSpPr/>
          <p:nvPr/>
        </p:nvSpPr>
        <p:spPr>
          <a:xfrm>
            <a:off x="366538" y="345017"/>
            <a:ext cx="1543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b="1" dirty="0">
                <a:solidFill>
                  <a:srgbClr val="0070C0"/>
                </a:solidFill>
                <a:latin typeface="Helvetica Neue" panose="02000503000000020004" pitchFamily="2" charset="0"/>
              </a:rPr>
              <a:t>Feature</a:t>
            </a:r>
            <a:r>
              <a:rPr lang="zh-CN" altLang="en-US" sz="1600" b="1" dirty="0">
                <a:solidFill>
                  <a:srgbClr val="0070C0"/>
                </a:solidFill>
                <a:latin typeface="Helvetica Neue" panose="02000503000000020004" pitchFamily="2" charset="0"/>
              </a:rPr>
              <a:t>分支：</a:t>
            </a:r>
            <a:endParaRPr lang="zh-CN" altLang="en-US" sz="1600" b="1" i="0" dirty="0">
              <a:solidFill>
                <a:srgbClr val="0070C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8DF8D-3340-5944-9214-FC8FA347EA16}"/>
              </a:ext>
            </a:extLst>
          </p:cNvPr>
          <p:cNvSpPr/>
          <p:nvPr/>
        </p:nvSpPr>
        <p:spPr>
          <a:xfrm>
            <a:off x="366538" y="837452"/>
            <a:ext cx="11825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开发一个新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feature</a:t>
            </a:r>
            <a:r>
              <a:rPr lang="zh-CN" altLang="e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最好新建一个分支；</a:t>
            </a:r>
          </a:p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如果要丢弃一个没有被合并过的分支，可以通过</a:t>
            </a:r>
            <a:r>
              <a:rPr lang="en" altLang="zh-CN" sz="1600" b="1" dirty="0">
                <a:solidFill>
                  <a:srgbClr val="C00000"/>
                </a:solidFill>
                <a:latin typeface="Helvetica Neue" panose="02000503000000020004" pitchFamily="2" charset="0"/>
              </a:rPr>
              <a:t>git branch -D &lt;name&gt;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强行删除。</a:t>
            </a:r>
            <a:endParaRPr lang="zh-CN" altLang="en-US" sz="1600" b="0" i="0" dirty="0">
              <a:solidFill>
                <a:srgbClr val="666666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7107B-1E03-B54F-BC8C-17BD60DBE89D}"/>
              </a:ext>
            </a:extLst>
          </p:cNvPr>
          <p:cNvSpPr txBox="1"/>
          <p:nvPr/>
        </p:nvSpPr>
        <p:spPr>
          <a:xfrm>
            <a:off x="366538" y="16838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0070C0"/>
                </a:solidFill>
              </a:rPr>
              <a:t>解决冲突：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3A7753-EC17-FA41-A9B3-D6ED504D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37" y="1566786"/>
            <a:ext cx="7879421" cy="52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A61CA6-6061-F543-AF2B-2F5AED69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61" y="237991"/>
            <a:ext cx="9677773" cy="66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07A000-5709-7549-B0C6-A91C6DD1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6" y="211806"/>
            <a:ext cx="9276063" cy="66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5670-3BE6-404F-A30A-5823B245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集中式管理与分布式管理的区别</a:t>
            </a:r>
            <a:endParaRPr kumimoji="1" lang="en-US" altLang="zh-CN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3BD66A-EDEB-AE4E-84E8-8A3A092B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8" y="321639"/>
            <a:ext cx="3599553" cy="26011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0B1C08-CEE7-5143-B8FF-B16365AD84DA}"/>
              </a:ext>
            </a:extLst>
          </p:cNvPr>
          <p:cNvSpPr txBox="1"/>
          <p:nvPr/>
        </p:nvSpPr>
        <p:spPr>
          <a:xfrm>
            <a:off x="3557588" y="4228037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集中式版本控制系统，</a:t>
            </a:r>
            <a:endParaRPr lang="en-US" altLang="zh-CN" dirty="0"/>
          </a:p>
          <a:p>
            <a:r>
              <a:rPr lang="zh-CN" altLang="en-US" dirty="0"/>
              <a:t>版本库是集中存放在中央服务器的，</a:t>
            </a:r>
            <a:endParaRPr lang="en-US" altLang="zh-CN" dirty="0"/>
          </a:p>
          <a:p>
            <a:r>
              <a:rPr lang="zh-CN" altLang="en-US" dirty="0"/>
              <a:t>而干活的时候，用的都是自己的电脑，</a:t>
            </a:r>
            <a:endParaRPr lang="en-US" altLang="zh-CN" dirty="0"/>
          </a:p>
          <a:p>
            <a:r>
              <a:rPr lang="zh-CN" altLang="en-US" dirty="0"/>
              <a:t>所以要先从中央服务器取得最新的版本，</a:t>
            </a:r>
            <a:endParaRPr lang="en-US" altLang="zh-CN" dirty="0"/>
          </a:p>
          <a:p>
            <a:r>
              <a:rPr lang="zh-CN" altLang="en-US" dirty="0"/>
              <a:t>然后开始干活，干完活了，再把自己的活推送给中央服务器。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缺点：</a:t>
            </a:r>
            <a:r>
              <a:rPr lang="zh-CN" altLang="en-US" dirty="0"/>
              <a:t>必须联网才能工作、网速要求高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0B6D3D-51DB-D94A-B06F-7281BF842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01" y="321639"/>
            <a:ext cx="3544099" cy="28476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B218C9-A3A1-3E4E-8815-52A5194C4780}"/>
              </a:ext>
            </a:extLst>
          </p:cNvPr>
          <p:cNvSpPr txBox="1"/>
          <p:nvPr/>
        </p:nvSpPr>
        <p:spPr>
          <a:xfrm>
            <a:off x="8315325" y="4228037"/>
            <a:ext cx="3876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分布式版本控制系统根本没有“中央服务器”，每个人的电脑上都是一个完整的版本库，就算没有网络，照样可以编写代码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缺点：没有</a:t>
            </a:r>
          </a:p>
        </p:txBody>
      </p:sp>
    </p:spTree>
    <p:extLst>
      <p:ext uri="{BB962C8B-B14F-4D97-AF65-F5344CB8AC3E}">
        <p14:creationId xmlns:p14="http://schemas.microsoft.com/office/powerpoint/2010/main" val="453776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EF9CA5-B85D-9149-924E-A1DE320B5312}"/>
              </a:ext>
            </a:extLst>
          </p:cNvPr>
          <p:cNvSpPr txBox="1"/>
          <p:nvPr/>
        </p:nvSpPr>
        <p:spPr>
          <a:xfrm>
            <a:off x="367990" y="33453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</a:rPr>
              <a:t>BUG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分支：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49A085-0259-6D44-A286-4A20AA870C53}"/>
              </a:ext>
            </a:extLst>
          </p:cNvPr>
          <p:cNvSpPr/>
          <p:nvPr/>
        </p:nvSpPr>
        <p:spPr>
          <a:xfrm>
            <a:off x="367990" y="796202"/>
            <a:ext cx="1182401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软件开发中，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bug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就像家常便饭一样。有了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bug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就需要修复，在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中，由于分支是如此的强大，所以，每个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bug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都可以通过一个新的临时分支来修复，修复后，合并分支，然后将临时分支删除。</a:t>
            </a:r>
          </a:p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当你接到一个修复一个代号</a:t>
            </a:r>
            <a:r>
              <a:rPr lang="en-US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101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的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bug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的任务时，很自然地，你想创建一个分支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issue-101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来修复它，但是，等等，当前正在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上进行的工作还没有提交：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r>
              <a:rPr lang="zh-CN" altLang="en-US" sz="1600" dirty="0"/>
              <a:t>幸好，</a:t>
            </a:r>
            <a:r>
              <a:rPr lang="en" altLang="zh-CN" sz="1600" dirty="0"/>
              <a:t>Git</a:t>
            </a:r>
            <a:r>
              <a:rPr lang="zh-CN" altLang="en-US" sz="1600" dirty="0"/>
              <a:t>还提供了一个</a:t>
            </a:r>
            <a:r>
              <a:rPr lang="en" altLang="zh-CN" sz="1600" b="1" dirty="0">
                <a:solidFill>
                  <a:srgbClr val="C00000"/>
                </a:solidFill>
              </a:rPr>
              <a:t>stash</a:t>
            </a:r>
            <a:r>
              <a:rPr lang="zh-CN" altLang="en-US" sz="1600" dirty="0"/>
              <a:t>功能，可以把当前工作现场“储藏”起来，等以后恢复现场后继续工作：</a:t>
            </a:r>
          </a:p>
          <a:p>
            <a:br>
              <a:rPr lang="zh-CN" altLang="en-US" sz="1600" dirty="0"/>
            </a:br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stash</a:t>
            </a:r>
          </a:p>
          <a:p>
            <a:r>
              <a:rPr lang="en" altLang="zh-CN" dirty="0"/>
              <a:t>Saved</a:t>
            </a:r>
            <a:r>
              <a:rPr lang="en" altLang="zh-CN" sz="1600" dirty="0"/>
              <a:t> working directory </a:t>
            </a:r>
            <a:r>
              <a:rPr lang="en" altLang="zh-CN" b="1" dirty="0"/>
              <a:t>and</a:t>
            </a:r>
            <a:r>
              <a:rPr lang="en" altLang="zh-CN" sz="1600" dirty="0"/>
              <a:t> index state </a:t>
            </a:r>
            <a:r>
              <a:rPr lang="en" altLang="zh-CN" dirty="0"/>
              <a:t>WIP</a:t>
            </a:r>
            <a:r>
              <a:rPr lang="en" altLang="zh-CN" sz="1600" dirty="0"/>
              <a:t> on </a:t>
            </a:r>
            <a:r>
              <a:rPr lang="en" altLang="zh-CN" dirty="0"/>
              <a:t>dev:</a:t>
            </a:r>
            <a:r>
              <a:rPr lang="en" altLang="zh-CN" sz="1600" dirty="0"/>
              <a:t> f52c633 add merge</a:t>
            </a:r>
          </a:p>
          <a:p>
            <a:endParaRPr lang="en" altLang="zh-CN" sz="1600" b="0" i="0" dirty="0">
              <a:solidFill>
                <a:srgbClr val="666666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sz="1600" dirty="0"/>
              <a:t>现在，用</a:t>
            </a:r>
            <a:r>
              <a:rPr lang="en" altLang="zh-CN" sz="1600" b="1" dirty="0">
                <a:solidFill>
                  <a:srgbClr val="C00000"/>
                </a:solidFill>
              </a:rPr>
              <a:t>git status</a:t>
            </a:r>
            <a:r>
              <a:rPr lang="zh-CN" altLang="en-US" sz="1600" dirty="0"/>
              <a:t>查看工作区，就是干净的（除非有没有被</a:t>
            </a:r>
            <a:r>
              <a:rPr lang="en" altLang="zh-CN" sz="1600" dirty="0"/>
              <a:t>Git</a:t>
            </a:r>
            <a:r>
              <a:rPr lang="zh-CN" altLang="en-US" sz="1600" dirty="0"/>
              <a:t>管理的文件），因此可以放心地创建分支来修复</a:t>
            </a:r>
            <a:r>
              <a:rPr lang="en" altLang="zh-CN" sz="1600" dirty="0"/>
              <a:t>bug</a:t>
            </a:r>
            <a:r>
              <a:rPr lang="zh-CN" altLang="en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首先确定要在哪个分支上修复</a:t>
            </a:r>
            <a:r>
              <a:rPr lang="en" altLang="zh-CN" sz="1600" dirty="0"/>
              <a:t>bug</a:t>
            </a:r>
            <a:r>
              <a:rPr lang="zh-CN" altLang="en" sz="1600" dirty="0"/>
              <a:t>，</a:t>
            </a:r>
            <a:r>
              <a:rPr lang="zh-CN" altLang="en-US" sz="1600" dirty="0"/>
              <a:t>假定需要在</a:t>
            </a:r>
            <a:r>
              <a:rPr lang="en" altLang="zh-CN" sz="1600" dirty="0"/>
              <a:t>master</a:t>
            </a:r>
            <a:r>
              <a:rPr lang="zh-CN" altLang="en-US" sz="1600" dirty="0"/>
              <a:t>分支上修复，就从</a:t>
            </a:r>
            <a:r>
              <a:rPr lang="en" altLang="zh-CN" sz="1600" dirty="0"/>
              <a:t>master</a:t>
            </a:r>
            <a:r>
              <a:rPr lang="zh-CN" altLang="en-US" sz="1600" dirty="0"/>
              <a:t>创建临时分支：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checkout master</a:t>
            </a: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checkout -b issue-</a:t>
            </a:r>
            <a:r>
              <a:rPr lang="en" altLang="zh-CN" b="1" dirty="0">
                <a:solidFill>
                  <a:srgbClr val="C00000"/>
                </a:solidFill>
              </a:rPr>
              <a:t>101</a:t>
            </a:r>
          </a:p>
          <a:p>
            <a:endParaRPr lang="en" altLang="zh-CN" b="1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修复完成后，切换到</a:t>
            </a:r>
            <a:r>
              <a:rPr lang="en" altLang="zh-CN" sz="1600" dirty="0"/>
              <a:t>master</a:t>
            </a:r>
            <a:r>
              <a:rPr lang="zh-CN" altLang="en-US" sz="1600" dirty="0"/>
              <a:t>分支，并完成合并，最后删除</a:t>
            </a:r>
            <a:r>
              <a:rPr lang="en" altLang="zh-CN" sz="1600" dirty="0"/>
              <a:t>issue-101</a:t>
            </a:r>
            <a:r>
              <a:rPr lang="zh-CN" altLang="en-US" sz="1600" dirty="0"/>
              <a:t>分支：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checkout master</a:t>
            </a: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merge --no-ff -m </a:t>
            </a:r>
            <a:r>
              <a:rPr lang="en" altLang="zh-CN" b="1" dirty="0">
                <a:solidFill>
                  <a:srgbClr val="C00000"/>
                </a:solidFill>
              </a:rPr>
              <a:t>"merged bug fix 101"</a:t>
            </a:r>
            <a:r>
              <a:rPr lang="en" altLang="zh-CN" sz="1600" b="1" dirty="0">
                <a:solidFill>
                  <a:srgbClr val="C00000"/>
                </a:solidFill>
              </a:rPr>
              <a:t> issue-</a:t>
            </a:r>
            <a:r>
              <a:rPr lang="en" altLang="zh-CN" b="1" dirty="0">
                <a:solidFill>
                  <a:srgbClr val="C00000"/>
                </a:solidFill>
              </a:rPr>
              <a:t>101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4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1AF0FE-6532-5045-B79F-4BB73CC20994}"/>
              </a:ext>
            </a:extLst>
          </p:cNvPr>
          <p:cNvSpPr/>
          <p:nvPr/>
        </p:nvSpPr>
        <p:spPr>
          <a:xfrm>
            <a:off x="241812" y="590344"/>
            <a:ext cx="119501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现在，是时候接着回到</a:t>
            </a:r>
            <a:r>
              <a:rPr lang="en" altLang="zh-CN" sz="1600" dirty="0"/>
              <a:t>dev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分支干活了！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checkout dev</a:t>
            </a: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status</a:t>
            </a:r>
          </a:p>
          <a:p>
            <a:endParaRPr lang="en" altLang="zh-CN" sz="1600" b="1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工作区是干净的，刚才的工作现场用</a:t>
            </a:r>
            <a:r>
              <a:rPr lang="en" altLang="zh-CN" sz="1600" b="1" dirty="0">
                <a:solidFill>
                  <a:srgbClr val="C00000"/>
                </a:solidFill>
              </a:rPr>
              <a:t>git stash list</a:t>
            </a:r>
            <a:r>
              <a:rPr lang="zh-CN" altLang="en-US" sz="1600" dirty="0"/>
              <a:t>命令看看：</a:t>
            </a:r>
            <a:endParaRPr lang="en-US" altLang="zh-CN" sz="1600" dirty="0"/>
          </a:p>
          <a:p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stash list</a:t>
            </a:r>
          </a:p>
          <a:p>
            <a:endParaRPr lang="en" altLang="zh-CN" sz="1600" b="1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工作现场还在，</a:t>
            </a:r>
            <a:r>
              <a:rPr lang="en" altLang="zh-CN" sz="1600" dirty="0"/>
              <a:t>Git</a:t>
            </a:r>
            <a:r>
              <a:rPr lang="zh-CN" altLang="en-US" sz="1600" dirty="0"/>
              <a:t>把</a:t>
            </a:r>
            <a:r>
              <a:rPr lang="en" altLang="zh-CN" sz="1600" dirty="0"/>
              <a:t>stash</a:t>
            </a:r>
            <a:r>
              <a:rPr lang="zh-CN" altLang="en-US" sz="1600" dirty="0"/>
              <a:t>内容存在某个地方了，但是需要恢复一下，有两个办法：</a:t>
            </a:r>
          </a:p>
          <a:p>
            <a:r>
              <a:rPr lang="zh-CN" altLang="en-US" sz="1600" dirty="0"/>
              <a:t>一是用</a:t>
            </a:r>
            <a:r>
              <a:rPr lang="en" altLang="zh-CN" sz="1600" b="1" dirty="0">
                <a:solidFill>
                  <a:srgbClr val="C00000"/>
                </a:solidFill>
              </a:rPr>
              <a:t>git stash apply</a:t>
            </a:r>
            <a:r>
              <a:rPr lang="zh-CN" altLang="en-US" sz="1600" dirty="0"/>
              <a:t>恢复，但是恢复后，</a:t>
            </a:r>
            <a:r>
              <a:rPr lang="en" altLang="zh-CN" sz="1600" dirty="0"/>
              <a:t>stash</a:t>
            </a:r>
            <a:r>
              <a:rPr lang="zh-CN" altLang="en-US" sz="1600" dirty="0"/>
              <a:t>内容并不删除，你需要用</a:t>
            </a:r>
            <a:r>
              <a:rPr lang="en" altLang="zh-CN" sz="1600" b="1" dirty="0">
                <a:solidFill>
                  <a:srgbClr val="C00000"/>
                </a:solidFill>
              </a:rPr>
              <a:t>git stash drop</a:t>
            </a:r>
            <a:r>
              <a:rPr lang="zh-CN" altLang="en-US" sz="1600" dirty="0"/>
              <a:t>来删除；</a:t>
            </a:r>
          </a:p>
          <a:p>
            <a:r>
              <a:rPr lang="zh-CN" altLang="en-US" sz="1600" dirty="0"/>
              <a:t>另一种方式是用</a:t>
            </a:r>
            <a:r>
              <a:rPr lang="en" altLang="zh-CN" sz="1600" b="1" dirty="0">
                <a:solidFill>
                  <a:srgbClr val="C00000"/>
                </a:solidFill>
              </a:rPr>
              <a:t>git stash pop</a:t>
            </a:r>
            <a:r>
              <a:rPr lang="zh-CN" altLang="en" sz="1600" dirty="0"/>
              <a:t>，</a:t>
            </a:r>
            <a:r>
              <a:rPr lang="zh-CN" altLang="en-US" sz="1600" dirty="0"/>
              <a:t>恢复的同时把</a:t>
            </a:r>
            <a:r>
              <a:rPr lang="en" altLang="zh-CN" sz="1600" dirty="0"/>
              <a:t>stash</a:t>
            </a:r>
            <a:r>
              <a:rPr lang="zh-CN" altLang="en-US" sz="1600" dirty="0"/>
              <a:t>内容也删了：</a:t>
            </a:r>
          </a:p>
          <a:p>
            <a:br>
              <a:rPr lang="zh-CN" altLang="en-US" sz="1600" dirty="0"/>
            </a:b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56FA1B-BCA6-5D42-A16A-5210AFF2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2" y="3713588"/>
            <a:ext cx="6708078" cy="31444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F3C2CA-6D3F-1744-8633-A2DE1150A83D}"/>
              </a:ext>
            </a:extLst>
          </p:cNvPr>
          <p:cNvSpPr/>
          <p:nvPr/>
        </p:nvSpPr>
        <p:spPr>
          <a:xfrm>
            <a:off x="6949890" y="4778518"/>
            <a:ext cx="52421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可以多次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stash</a:t>
            </a:r>
            <a:r>
              <a:rPr lang="zh-CN" altLang="e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恢复的时候，先用</a:t>
            </a:r>
            <a:r>
              <a:rPr lang="en" altLang="zh-CN" sz="1600" b="1" dirty="0">
                <a:solidFill>
                  <a:srgbClr val="C00000"/>
                </a:solidFill>
              </a:rPr>
              <a:t>git stash list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查看，然后恢复指定的</a:t>
            </a:r>
            <a:r>
              <a:rPr lang="en" altLang="zh-C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stash</a:t>
            </a:r>
            <a:r>
              <a:rPr lang="zh-CN" altLang="en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1600" dirty="0">
                <a:solidFill>
                  <a:srgbClr val="666666"/>
                </a:solidFill>
                <a:latin typeface="Helvetica Neue" panose="02000503000000020004" pitchFamily="2" charset="0"/>
              </a:rPr>
              <a:t>用命令：</a:t>
            </a:r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Helvetica Neue" panose="02000503000000020004" pitchFamily="2" charset="0"/>
            </a:endParaRPr>
          </a:p>
          <a:p>
            <a:r>
              <a:rPr lang="en" altLang="zh-CN" b="1" dirty="0">
                <a:solidFill>
                  <a:srgbClr val="C00000"/>
                </a:solidFill>
              </a:rPr>
              <a:t>$ </a:t>
            </a:r>
            <a:r>
              <a:rPr lang="en" altLang="zh-CN" sz="1600" b="1" dirty="0">
                <a:solidFill>
                  <a:srgbClr val="C00000"/>
                </a:solidFill>
              </a:rPr>
              <a:t>git stash apply stash@{</a:t>
            </a:r>
            <a:r>
              <a:rPr lang="en" altLang="zh-CN" b="1" dirty="0">
                <a:solidFill>
                  <a:srgbClr val="C00000"/>
                </a:solidFill>
              </a:rPr>
              <a:t>0</a:t>
            </a:r>
            <a:r>
              <a:rPr lang="en" altLang="zh-CN" sz="1600" b="1" dirty="0">
                <a:solidFill>
                  <a:srgbClr val="C00000"/>
                </a:solidFill>
              </a:rPr>
              <a:t>}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DE4280-28B6-7040-89A6-A9AA2F7AF228}"/>
              </a:ext>
            </a:extLst>
          </p:cNvPr>
          <p:cNvSpPr txBox="1"/>
          <p:nvPr/>
        </p:nvSpPr>
        <p:spPr>
          <a:xfrm>
            <a:off x="241812" y="15704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</a:rPr>
              <a:t>Bug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分支：</a:t>
            </a:r>
          </a:p>
        </p:txBody>
      </p:sp>
    </p:spTree>
    <p:extLst>
      <p:ext uri="{BB962C8B-B14F-4D97-AF65-F5344CB8AC3E}">
        <p14:creationId xmlns:p14="http://schemas.microsoft.com/office/powerpoint/2010/main" val="299389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5EDF13-DAF1-C24E-A9CF-87496254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  <a:br>
              <a:rPr kumimoji="1"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zh-CN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谢谢大家</a:t>
            </a:r>
            <a:endParaRPr kumimoji="1" lang="en-US" altLang="zh-CN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033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31A0-52CC-3245-8D9A-22140658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533"/>
            <a:ext cx="10515600" cy="360658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创建版本库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E17E8-A4E3-724D-AF7B-D5E26979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7191"/>
            <a:ext cx="12192000" cy="6320728"/>
          </a:xfrm>
        </p:spPr>
        <p:txBody>
          <a:bodyPr/>
          <a:lstStyle/>
          <a:p>
            <a:r>
              <a:rPr lang="zh-CN" altLang="en-US" sz="1600" dirty="0"/>
              <a:t>版本库又名仓库，英文名</a:t>
            </a:r>
            <a:r>
              <a:rPr lang="en" altLang="zh-CN" sz="1600" b="1" dirty="0"/>
              <a:t>repository</a:t>
            </a:r>
            <a:r>
              <a:rPr lang="zh-CN" altLang="en" sz="1600" dirty="0"/>
              <a:t>，</a:t>
            </a:r>
            <a:r>
              <a:rPr lang="zh-CN" altLang="en-US" sz="1600" dirty="0"/>
              <a:t>你可以简单理解成一个目录，这个目录里面的所有文件都可以被</a:t>
            </a:r>
            <a:r>
              <a:rPr lang="en" altLang="zh-CN" sz="1600" dirty="0"/>
              <a:t>Git</a:t>
            </a:r>
            <a:r>
              <a:rPr lang="zh-CN" altLang="en-US" sz="1600" dirty="0"/>
              <a:t>管理</a:t>
            </a:r>
            <a:endParaRPr lang="en-US" altLang="zh-CN" sz="1600" dirty="0"/>
          </a:p>
          <a:p>
            <a:r>
              <a:rPr lang="zh-CN" altLang="en-US" sz="1600" dirty="0"/>
              <a:t>起来，每个文件的修改、删除，</a:t>
            </a:r>
            <a:r>
              <a:rPr lang="en" altLang="zh-CN" sz="1600" dirty="0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  <a:endParaRPr kumimoji="1" lang="zh-CN" altLang="en-US" sz="1600" dirty="0"/>
          </a:p>
          <a:p>
            <a:r>
              <a:rPr lang="zh-CN" altLang="en-US" sz="1600" dirty="0"/>
              <a:t>首先，选择一个合适的地方，创建一个空目录</a:t>
            </a:r>
            <a:r>
              <a:rPr lang="zh-CN" altLang="en-US" sz="2000" dirty="0"/>
              <a:t>：</a:t>
            </a:r>
            <a:endParaRPr kumimoji="1" lang="zh-CN" altLang="en-US" sz="2000" dirty="0"/>
          </a:p>
          <a:p>
            <a:endParaRPr kumimoji="1"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2C150-FA20-D046-8223-B6638CDE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2" y="1557699"/>
            <a:ext cx="5325929" cy="10254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922971-1CF6-044C-BA4F-10F790D41EF2}"/>
              </a:ext>
            </a:extLst>
          </p:cNvPr>
          <p:cNvSpPr/>
          <p:nvPr/>
        </p:nvSpPr>
        <p:spPr>
          <a:xfrm>
            <a:off x="288972" y="255837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第二步，通过</a:t>
            </a:r>
            <a:r>
              <a:rPr lang="en" altLang="zh-CN" sz="1600" b="1" dirty="0">
                <a:solidFill>
                  <a:srgbClr val="FF0000"/>
                </a:solidFill>
              </a:rPr>
              <a:t>git </a:t>
            </a:r>
            <a:r>
              <a:rPr lang="en" altLang="zh-CN" sz="1600" b="1" dirty="0" err="1">
                <a:solidFill>
                  <a:srgbClr val="FF0000"/>
                </a:solidFill>
              </a:rPr>
              <a:t>init</a:t>
            </a:r>
            <a:r>
              <a:rPr lang="zh-CN" altLang="en-US" sz="1600" dirty="0"/>
              <a:t>命令把这个目录变成</a:t>
            </a:r>
            <a:r>
              <a:rPr lang="en" altLang="zh-CN" sz="1600" dirty="0"/>
              <a:t>Git</a:t>
            </a:r>
            <a:r>
              <a:rPr lang="zh-CN" altLang="en-US" sz="1600" dirty="0"/>
              <a:t>可以管理的库：</a:t>
            </a:r>
            <a:endParaRPr kumimoji="1"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DA813E-A3EA-DF43-B2E8-EC6D3D446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" y="2917710"/>
            <a:ext cx="6388287" cy="6492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C24864-8101-2C4E-A22B-7CB5169E6A04}"/>
              </a:ext>
            </a:extLst>
          </p:cNvPr>
          <p:cNvSpPr/>
          <p:nvPr/>
        </p:nvSpPr>
        <p:spPr>
          <a:xfrm>
            <a:off x="288972" y="3539425"/>
            <a:ext cx="119030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现在我们编写一个</a:t>
            </a:r>
            <a:r>
              <a:rPr lang="en" altLang="zh-CN" sz="1600" b="1" dirty="0" err="1">
                <a:solidFill>
                  <a:srgbClr val="0075D3"/>
                </a:solidFill>
              </a:rPr>
              <a:t>readme.txt</a:t>
            </a:r>
            <a:r>
              <a:rPr lang="zh-CN" altLang="en-US" sz="1600" dirty="0"/>
              <a:t>文件，一定要放到</a:t>
            </a:r>
            <a:r>
              <a:rPr lang="en" altLang="zh-CN" sz="1600" b="1" dirty="0" err="1">
                <a:solidFill>
                  <a:srgbClr val="0075D3"/>
                </a:solidFill>
              </a:rPr>
              <a:t>learngit</a:t>
            </a:r>
            <a:r>
              <a:rPr lang="zh-CN" altLang="en-US" sz="1600" dirty="0"/>
              <a:t>目录下（子目录也行），因为这是一个</a:t>
            </a:r>
            <a:r>
              <a:rPr lang="en" altLang="zh-CN" sz="1600" dirty="0"/>
              <a:t>Git</a:t>
            </a:r>
            <a:r>
              <a:rPr lang="zh-CN" altLang="en-US" sz="1600" dirty="0"/>
              <a:t>仓库，</a:t>
            </a:r>
            <a:endParaRPr lang="en-US" altLang="zh-CN" sz="1600" dirty="0"/>
          </a:p>
          <a:p>
            <a:r>
              <a:rPr lang="zh-CN" altLang="en-US" sz="1600" dirty="0"/>
              <a:t>放到其他地方</a:t>
            </a:r>
            <a:r>
              <a:rPr lang="en" altLang="zh-CN" sz="1600" dirty="0"/>
              <a:t>Git</a:t>
            </a:r>
            <a:r>
              <a:rPr lang="zh-CN" altLang="en-US" sz="1600" dirty="0"/>
              <a:t>再厉害也找不到这个文件。</a:t>
            </a:r>
            <a:endParaRPr lang="en-US" altLang="zh-CN" sz="1600" dirty="0"/>
          </a:p>
          <a:p>
            <a:r>
              <a:rPr lang="zh-CN" altLang="en-US" sz="1600" dirty="0"/>
              <a:t>和把大象放到冰箱需要</a:t>
            </a:r>
            <a:r>
              <a:rPr lang="en-US" altLang="zh-CN" sz="1600" dirty="0"/>
              <a:t>3</a:t>
            </a:r>
            <a:r>
              <a:rPr lang="zh-CN" altLang="en-US" sz="1600" dirty="0"/>
              <a:t>步相比，把一个文件放到</a:t>
            </a:r>
            <a:r>
              <a:rPr lang="en" altLang="zh-CN" sz="1600" dirty="0"/>
              <a:t>Git</a:t>
            </a:r>
            <a:r>
              <a:rPr lang="zh-CN" altLang="en-US" sz="1600" dirty="0"/>
              <a:t>仓库只需要两步。</a:t>
            </a:r>
            <a:endParaRPr lang="en-US" altLang="zh-CN" sz="1600" dirty="0"/>
          </a:p>
          <a:p>
            <a:r>
              <a:rPr lang="zh-CN" altLang="en-US" sz="1600" dirty="0"/>
              <a:t>第一步，用命令</a:t>
            </a:r>
            <a:r>
              <a:rPr lang="en" altLang="zh-CN" sz="1600" b="1" dirty="0">
                <a:solidFill>
                  <a:srgbClr val="FF0000"/>
                </a:solidFill>
              </a:rPr>
              <a:t>git add</a:t>
            </a:r>
            <a:r>
              <a:rPr lang="zh-CN" altLang="en-US" sz="1600" dirty="0"/>
              <a:t>告诉</a:t>
            </a:r>
            <a:r>
              <a:rPr lang="en" altLang="zh-CN" sz="1600" dirty="0"/>
              <a:t>Git</a:t>
            </a:r>
            <a:r>
              <a:rPr lang="zh-CN" altLang="en" sz="1600" dirty="0"/>
              <a:t>，</a:t>
            </a:r>
            <a:r>
              <a:rPr lang="zh-CN" altLang="en-US" sz="1600" dirty="0"/>
              <a:t>把文件添加到仓库：</a:t>
            </a:r>
            <a:endParaRPr kumimoji="1"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8E4963-1A78-5F4C-9312-17107BBBD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4" y="4589148"/>
            <a:ext cx="4622800" cy="520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206775-D8B9-1C43-959A-1EECE13CC24A}"/>
              </a:ext>
            </a:extLst>
          </p:cNvPr>
          <p:cNvSpPr/>
          <p:nvPr/>
        </p:nvSpPr>
        <p:spPr>
          <a:xfrm>
            <a:off x="288972" y="5116090"/>
            <a:ext cx="6740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第二步，用命令</a:t>
            </a:r>
            <a:r>
              <a:rPr lang="en" altLang="zh-CN" sz="1600" b="1" dirty="0">
                <a:solidFill>
                  <a:srgbClr val="FC2A51"/>
                </a:solidFill>
              </a:rPr>
              <a:t>git commit</a:t>
            </a:r>
            <a:r>
              <a:rPr lang="zh-CN" altLang="en-US" sz="1600" dirty="0"/>
              <a:t>告诉</a:t>
            </a:r>
            <a:r>
              <a:rPr lang="en" altLang="zh-CN" sz="1600" dirty="0"/>
              <a:t>Git</a:t>
            </a:r>
            <a:r>
              <a:rPr lang="zh-CN" altLang="en" sz="1600" dirty="0"/>
              <a:t>，</a:t>
            </a:r>
            <a:r>
              <a:rPr lang="zh-CN" altLang="en-US" sz="1600" dirty="0"/>
              <a:t>把文件提交到仓库：</a:t>
            </a:r>
            <a:endParaRPr kumimoji="1"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FF8D17-3C03-DD49-A76E-486D57F08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3" y="5470506"/>
            <a:ext cx="544277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88626F-44AF-1A45-A8AC-65F6B4DC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远程仓库</a:t>
            </a:r>
            <a:endParaRPr kumimoji="1" lang="en-US" altLang="zh-CN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57F976-47AE-8444-B91F-5730079FB953}"/>
              </a:ext>
            </a:extLst>
          </p:cNvPr>
          <p:cNvSpPr/>
          <p:nvPr/>
        </p:nvSpPr>
        <p:spPr>
          <a:xfrm>
            <a:off x="4143374" y="233184"/>
            <a:ext cx="804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你已经在本地创建了一个</a:t>
            </a:r>
            <a:r>
              <a:rPr lang="en" altLang="zh-CN" dirty="0"/>
              <a:t>Git</a:t>
            </a:r>
            <a:r>
              <a:rPr lang="zh-CN" altLang="en-US" dirty="0"/>
              <a:t>仓库后，又想在</a:t>
            </a:r>
            <a:r>
              <a:rPr lang="en" altLang="zh-CN" dirty="0"/>
              <a:t>GitHub</a:t>
            </a:r>
            <a:r>
              <a:rPr lang="zh-CN" altLang="en-US" dirty="0"/>
              <a:t>创建一个</a:t>
            </a:r>
            <a:r>
              <a:rPr lang="en" altLang="zh-CN" dirty="0"/>
              <a:t>Git</a:t>
            </a:r>
            <a:r>
              <a:rPr lang="zh-CN" altLang="en-US" dirty="0"/>
              <a:t>仓库，并且让这两个仓库进行远程同步，这样，</a:t>
            </a:r>
            <a:r>
              <a:rPr lang="en" altLang="zh-CN" dirty="0"/>
              <a:t>GitHub</a:t>
            </a:r>
            <a:r>
              <a:rPr lang="zh-CN" altLang="en-US" dirty="0"/>
              <a:t>上的仓库既可以作为备份，又可以让其他人通过该仓库来协作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C8A59D-FF8F-FB4B-8AF8-703817F77FAD}"/>
              </a:ext>
            </a:extLst>
          </p:cNvPr>
          <p:cNvSpPr/>
          <p:nvPr/>
        </p:nvSpPr>
        <p:spPr>
          <a:xfrm>
            <a:off x="4143374" y="14335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登陆</a:t>
            </a:r>
            <a:r>
              <a:rPr lang="en" altLang="zh-CN" dirty="0"/>
              <a:t>GitHub</a:t>
            </a:r>
            <a:r>
              <a:rPr lang="zh-CN" altLang="en" dirty="0"/>
              <a:t>，</a:t>
            </a:r>
            <a:r>
              <a:rPr lang="zh-CN" altLang="en-US" dirty="0"/>
              <a:t>然后，在右上角找到“</a:t>
            </a:r>
            <a:r>
              <a:rPr lang="en" altLang="zh-CN" dirty="0"/>
              <a:t>Create a new repo”</a:t>
            </a:r>
            <a:r>
              <a:rPr lang="zh-CN" altLang="en-US" dirty="0"/>
              <a:t>按钮，创建一个新的仓库：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16D0CD-3BEA-684F-8898-CB57679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9" y="2079844"/>
            <a:ext cx="6705602" cy="47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7CF59-F536-4D42-AB47-9B4B93CC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70" y="163624"/>
            <a:ext cx="7642005" cy="4221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/>
              <a:t>本地仓库关联远程仓库，与远程仓库建立联系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5F0BB-5CEE-B747-A5C5-2126DEB1C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0" y="644849"/>
            <a:ext cx="4625973" cy="4455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3193D-19D8-9545-A8E4-5FE752219CAF}"/>
              </a:ext>
            </a:extLst>
          </p:cNvPr>
          <p:cNvSpPr/>
          <p:nvPr/>
        </p:nvSpPr>
        <p:spPr>
          <a:xfrm>
            <a:off x="616171" y="1259417"/>
            <a:ext cx="4414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下一步，就可以把本地库的所有内容推送到远程库上：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6B14F-6B8D-C14F-9960-2DFAA7D4C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2" y="1971153"/>
            <a:ext cx="7162800" cy="2616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9C61D7-3FEE-4B4B-83F5-E64252FD03B8}"/>
              </a:ext>
            </a:extLst>
          </p:cNvPr>
          <p:cNvSpPr/>
          <p:nvPr/>
        </p:nvSpPr>
        <p:spPr>
          <a:xfrm>
            <a:off x="616171" y="5094895"/>
            <a:ext cx="8739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由于远程库是空的，我们第一次推送</a:t>
            </a:r>
            <a:r>
              <a:rPr lang="en" altLang="zh-CN" dirty="0"/>
              <a:t>master</a:t>
            </a:r>
            <a:r>
              <a:rPr lang="zh-CN" altLang="en-US" dirty="0"/>
              <a:t>分支时，加上了</a:t>
            </a:r>
            <a:r>
              <a:rPr lang="en-US" altLang="zh-CN" dirty="0"/>
              <a:t>-</a:t>
            </a:r>
            <a:r>
              <a:rPr lang="en" altLang="zh-CN" dirty="0"/>
              <a:t>u</a:t>
            </a:r>
            <a:r>
              <a:rPr lang="zh-CN" altLang="en-US" dirty="0"/>
              <a:t>参数，</a:t>
            </a:r>
            <a:r>
              <a:rPr lang="en" altLang="zh-CN" dirty="0"/>
              <a:t>Git</a:t>
            </a:r>
            <a:r>
              <a:rPr lang="zh-CN" altLang="en-US" dirty="0"/>
              <a:t>不但会把本地的</a:t>
            </a:r>
            <a:r>
              <a:rPr lang="en" altLang="zh-CN" dirty="0"/>
              <a:t>master</a:t>
            </a:r>
            <a:r>
              <a:rPr lang="zh-CN" altLang="en-US" dirty="0"/>
              <a:t>分支内容推送的远程新的</a:t>
            </a:r>
            <a:r>
              <a:rPr lang="en" altLang="zh-CN" dirty="0"/>
              <a:t>master</a:t>
            </a:r>
            <a:r>
              <a:rPr lang="zh-CN" altLang="en-US" dirty="0"/>
              <a:t>分支，还会把本地的</a:t>
            </a:r>
            <a:r>
              <a:rPr lang="en" altLang="zh-CN" dirty="0"/>
              <a:t>master</a:t>
            </a:r>
            <a:r>
              <a:rPr lang="zh-CN" altLang="en-US" dirty="0"/>
              <a:t>分支和远程的</a:t>
            </a:r>
            <a:r>
              <a:rPr lang="en" altLang="zh-CN" dirty="0"/>
              <a:t>master</a:t>
            </a:r>
            <a:r>
              <a:rPr lang="zh-CN" altLang="en-US" dirty="0"/>
              <a:t>分支关联起来，在以后的推送或者拉取时就可以简化命令。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8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620CD-6519-D248-AE6D-0CAD2287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48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工作区和暂存区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00A98-3EE0-8047-B29E-93428A51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579"/>
            <a:ext cx="10515600" cy="3896383"/>
          </a:xfrm>
        </p:spPr>
        <p:txBody>
          <a:bodyPr/>
          <a:lstStyle/>
          <a:p>
            <a:r>
              <a:rPr lang="zh-CN" altLang="en-US" sz="1600" dirty="0"/>
              <a:t>就是你在电脑里能看到的目录，比如我的</a:t>
            </a:r>
            <a:r>
              <a:rPr lang="en" altLang="zh-CN" sz="1600" dirty="0" err="1"/>
              <a:t>learngit</a:t>
            </a:r>
            <a:r>
              <a:rPr lang="zh-CN" altLang="en-US" sz="1600" dirty="0"/>
              <a:t>文件夹就是一个工作区：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19B8B5-95E5-3949-8113-F59BA3590935}"/>
              </a:ext>
            </a:extLst>
          </p:cNvPr>
          <p:cNvSpPr/>
          <p:nvPr/>
        </p:nvSpPr>
        <p:spPr>
          <a:xfrm>
            <a:off x="2256263" y="1003610"/>
            <a:ext cx="792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Git</a:t>
            </a:r>
            <a:r>
              <a:rPr lang="zh-CN" altLang="en-US" dirty="0"/>
              <a:t>和其他版本控制系统如</a:t>
            </a:r>
            <a:r>
              <a:rPr lang="en" altLang="zh-CN" dirty="0"/>
              <a:t>SVN</a:t>
            </a:r>
            <a:r>
              <a:rPr lang="zh-CN" altLang="en-US" dirty="0"/>
              <a:t>的一个不同之处就是有暂存区的概念。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004165-CBA5-434E-825B-41AECCAA21AB}"/>
              </a:ext>
            </a:extLst>
          </p:cNvPr>
          <p:cNvSpPr/>
          <p:nvPr/>
        </p:nvSpPr>
        <p:spPr>
          <a:xfrm>
            <a:off x="838200" y="1457429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工作区（</a:t>
            </a:r>
            <a:r>
              <a:rPr lang="en" altLang="zh-CN" dirty="0"/>
              <a:t>Working Directory</a:t>
            </a:r>
            <a:r>
              <a:rPr lang="zh-CN" altLang="en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FC4860-A629-FB44-803F-759B979EC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06" y="2721700"/>
            <a:ext cx="7066987" cy="43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69D8A-B66A-8645-A19D-2214FDD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232123"/>
            <a:ext cx="10515600" cy="448914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工作区与暂存区</a:t>
            </a:r>
            <a:endParaRPr kumimoji="1"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C96353-0545-B54E-8798-4D76A53D0675}"/>
              </a:ext>
            </a:extLst>
          </p:cNvPr>
          <p:cNvSpPr/>
          <p:nvPr/>
        </p:nvSpPr>
        <p:spPr>
          <a:xfrm>
            <a:off x="715537" y="8086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版本库（</a:t>
            </a:r>
            <a:r>
              <a:rPr lang="en" altLang="zh-CN" dirty="0"/>
              <a:t>Repository</a:t>
            </a:r>
            <a:r>
              <a:rPr lang="zh-CN" altLang="en" dirty="0"/>
              <a:t>）</a:t>
            </a:r>
          </a:p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D89363-8B1E-904C-A7FC-84F11FD55877}"/>
              </a:ext>
            </a:extLst>
          </p:cNvPr>
          <p:cNvSpPr/>
          <p:nvPr/>
        </p:nvSpPr>
        <p:spPr>
          <a:xfrm>
            <a:off x="1085385" y="1270349"/>
            <a:ext cx="877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工作区有一个隐藏目录</a:t>
            </a:r>
            <a:r>
              <a:rPr lang="en-US" altLang="zh-CN" dirty="0"/>
              <a:t>.</a:t>
            </a:r>
            <a:r>
              <a:rPr lang="en" altLang="zh-CN" dirty="0"/>
              <a:t>git</a:t>
            </a:r>
            <a:r>
              <a:rPr lang="zh-CN" altLang="en" dirty="0"/>
              <a:t>，</a:t>
            </a:r>
            <a:r>
              <a:rPr lang="zh-CN" altLang="en-US" dirty="0"/>
              <a:t>这个不算工作区，而是</a:t>
            </a:r>
            <a:r>
              <a:rPr lang="en" altLang="zh-CN" dirty="0"/>
              <a:t>Git</a:t>
            </a:r>
            <a:r>
              <a:rPr lang="zh-CN" altLang="en-US" dirty="0"/>
              <a:t>的版本库。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C5DEDD-5334-9443-80E9-E8C8F9C35299}"/>
              </a:ext>
            </a:extLst>
          </p:cNvPr>
          <p:cNvSpPr/>
          <p:nvPr/>
        </p:nvSpPr>
        <p:spPr>
          <a:xfrm>
            <a:off x="1085385" y="1752884"/>
            <a:ext cx="10268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Git</a:t>
            </a:r>
            <a:r>
              <a:rPr lang="zh-CN" altLang="en-US" dirty="0"/>
              <a:t>的版本库里存了很多东西，其中最重要的就是称为</a:t>
            </a:r>
            <a:r>
              <a:rPr lang="en" altLang="zh-CN" dirty="0"/>
              <a:t>stage</a:t>
            </a:r>
            <a:r>
              <a:rPr lang="zh-CN" altLang="en" dirty="0"/>
              <a:t>（</a:t>
            </a:r>
            <a:r>
              <a:rPr lang="zh-CN" altLang="en-US" dirty="0"/>
              <a:t>或者叫</a:t>
            </a:r>
            <a:r>
              <a:rPr lang="en" altLang="zh-CN" dirty="0"/>
              <a:t>index</a:t>
            </a:r>
            <a:r>
              <a:rPr lang="zh-CN" altLang="en" dirty="0"/>
              <a:t>）</a:t>
            </a:r>
            <a:r>
              <a:rPr lang="zh-CN" altLang="en-US" dirty="0"/>
              <a:t>的暂存区，还有</a:t>
            </a:r>
            <a:r>
              <a:rPr lang="en" altLang="zh-CN" dirty="0"/>
              <a:t>Git</a:t>
            </a:r>
            <a:r>
              <a:rPr lang="zh-CN" altLang="en-US" dirty="0"/>
              <a:t>为我们自动</a:t>
            </a:r>
            <a:endParaRPr lang="en-US" altLang="zh-CN" dirty="0"/>
          </a:p>
          <a:p>
            <a:r>
              <a:rPr lang="zh-CN" altLang="en-US" dirty="0"/>
              <a:t>创建的第一个分支</a:t>
            </a:r>
            <a:r>
              <a:rPr lang="en" altLang="zh-CN" b="1" dirty="0">
                <a:solidFill>
                  <a:srgbClr val="C00000"/>
                </a:solidFill>
              </a:rPr>
              <a:t>master</a:t>
            </a:r>
            <a:r>
              <a:rPr lang="zh-CN" altLang="en" dirty="0"/>
              <a:t>，</a:t>
            </a:r>
            <a:r>
              <a:rPr lang="zh-CN" altLang="en-US" dirty="0"/>
              <a:t>以及指向</a:t>
            </a:r>
            <a:r>
              <a:rPr lang="en" altLang="zh-CN" dirty="0"/>
              <a:t>master</a:t>
            </a:r>
            <a:r>
              <a:rPr lang="zh-CN" altLang="en-US" dirty="0"/>
              <a:t>的一个指针叫</a:t>
            </a:r>
            <a:r>
              <a:rPr lang="en" altLang="zh-CN" b="1" dirty="0">
                <a:solidFill>
                  <a:srgbClr val="C00000"/>
                </a:solidFill>
              </a:rPr>
              <a:t>HEAD</a:t>
            </a:r>
            <a:r>
              <a:rPr lang="zh-CN" altLang="en" dirty="0"/>
              <a:t>。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CDE110F-E981-D34C-B008-5D6D776E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49" y="3114403"/>
            <a:ext cx="6872885" cy="35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B36EA-7107-074E-8F6D-256DDA06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kumimoji="1" lang="zh-CN" altLang="en-US" sz="2000" b="1" dirty="0">
                <a:solidFill>
                  <a:srgbClr val="0070C0"/>
                </a:solidFill>
              </a:rPr>
              <a:t>文件提交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6CE9D-DC65-6E41-AB40-906C97D12E7B}"/>
              </a:ext>
            </a:extLst>
          </p:cNvPr>
          <p:cNvSpPr/>
          <p:nvPr/>
        </p:nvSpPr>
        <p:spPr>
          <a:xfrm>
            <a:off x="838199" y="767642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前面讲了我们把文件往</a:t>
            </a:r>
            <a:r>
              <a:rPr lang="en" altLang="zh-CN" sz="1600" dirty="0"/>
              <a:t>Git</a:t>
            </a:r>
            <a:r>
              <a:rPr lang="zh-CN" altLang="en-US" sz="1600" dirty="0"/>
              <a:t>版本库里添加的时候，是分两步执行的：</a:t>
            </a:r>
          </a:p>
          <a:p>
            <a:r>
              <a:rPr lang="zh-CN" altLang="en-US" sz="1600" dirty="0"/>
              <a:t>第一步是用</a:t>
            </a:r>
            <a:r>
              <a:rPr lang="en" altLang="zh-CN" sz="1600" b="1" dirty="0">
                <a:solidFill>
                  <a:srgbClr val="C00000"/>
                </a:solidFill>
              </a:rPr>
              <a:t>git add</a:t>
            </a:r>
            <a:r>
              <a:rPr lang="zh-CN" altLang="en-US" sz="1600" dirty="0"/>
              <a:t>把文件添加进去，实际上就是把文件修改添加到</a:t>
            </a:r>
            <a:r>
              <a:rPr lang="zh-CN" altLang="en-US" sz="1600" dirty="0">
                <a:solidFill>
                  <a:srgbClr val="C00000"/>
                </a:solidFill>
              </a:rPr>
              <a:t>暂存区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第二步是用</a:t>
            </a:r>
            <a:r>
              <a:rPr lang="en" altLang="zh-CN" sz="1600" b="1" dirty="0">
                <a:solidFill>
                  <a:srgbClr val="C00000"/>
                </a:solidFill>
              </a:rPr>
              <a:t>git commit</a:t>
            </a:r>
            <a:r>
              <a:rPr lang="zh-CN" altLang="en-US" sz="1600" dirty="0"/>
              <a:t>提交更改，实际上就是把暂存区的所有内容提交到</a:t>
            </a:r>
            <a:r>
              <a:rPr lang="zh-CN" altLang="en-US" sz="1600" dirty="0">
                <a:solidFill>
                  <a:srgbClr val="C00000"/>
                </a:solidFill>
              </a:rPr>
              <a:t>当前分支</a:t>
            </a:r>
            <a:r>
              <a:rPr lang="zh-CN" altLang="en-US" sz="1600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56083E-5825-9840-B2AD-9AB08A5C8C9C}"/>
              </a:ext>
            </a:extLst>
          </p:cNvPr>
          <p:cNvSpPr/>
          <p:nvPr/>
        </p:nvSpPr>
        <p:spPr>
          <a:xfrm>
            <a:off x="838199" y="1685243"/>
            <a:ext cx="10515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C3B6"/>
                </a:solidFill>
              </a:rPr>
              <a:t>可以简单理解为，需要提交的文件修改通通放到暂存区，然后，一次性提交暂存区的所有修改。</a:t>
            </a:r>
            <a:endParaRPr kumimoji="1" lang="zh-CN" altLang="en-US" sz="1600" dirty="0">
              <a:solidFill>
                <a:srgbClr val="00C3B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44F0E-6D24-C247-90AE-43A5D08DE78E}"/>
              </a:ext>
            </a:extLst>
          </p:cNvPr>
          <p:cNvSpPr/>
          <p:nvPr/>
        </p:nvSpPr>
        <p:spPr>
          <a:xfrm>
            <a:off x="838198" y="2088210"/>
            <a:ext cx="9130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现在，我们练习一遍，先对</a:t>
            </a:r>
            <a:r>
              <a:rPr lang="en" altLang="zh-CN" sz="1600" b="1" dirty="0" err="1">
                <a:solidFill>
                  <a:srgbClr val="C00000"/>
                </a:solidFill>
              </a:rPr>
              <a:t>readme.txt</a:t>
            </a:r>
            <a:r>
              <a:rPr lang="zh-CN" altLang="en-US" sz="1600" dirty="0"/>
              <a:t>做个修改，比如加上一行内容：</a:t>
            </a:r>
            <a:endParaRPr kumimoji="1"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852C44-3884-904D-B314-9554AF4B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354281"/>
            <a:ext cx="5461000" cy="1206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F5E612D-8455-E34A-B270-6CEB9B73A2D5}"/>
              </a:ext>
            </a:extLst>
          </p:cNvPr>
          <p:cNvSpPr/>
          <p:nvPr/>
        </p:nvSpPr>
        <p:spPr>
          <a:xfrm>
            <a:off x="838198" y="3479297"/>
            <a:ext cx="5673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然后，在工作区新增一个</a:t>
            </a:r>
            <a:r>
              <a:rPr lang="en" altLang="zh-CN" sz="1600" b="1" dirty="0">
                <a:solidFill>
                  <a:srgbClr val="C00000"/>
                </a:solidFill>
              </a:rPr>
              <a:t>LICENSE</a:t>
            </a:r>
            <a:r>
              <a:rPr lang="zh-CN" altLang="en-US" sz="1600" dirty="0"/>
              <a:t>文本文件（内容随便写）。</a:t>
            </a:r>
            <a:endParaRPr lang="en-US" altLang="zh-CN" sz="1600" dirty="0"/>
          </a:p>
          <a:p>
            <a:r>
              <a:rPr lang="zh-CN" altLang="en-US" sz="1600" dirty="0"/>
              <a:t>先用</a:t>
            </a:r>
            <a:r>
              <a:rPr lang="en" altLang="zh-CN" sz="1600" b="1" dirty="0">
                <a:solidFill>
                  <a:srgbClr val="C00000"/>
                </a:solidFill>
              </a:rPr>
              <a:t>git status</a:t>
            </a:r>
            <a:r>
              <a:rPr lang="zh-CN" altLang="en-US" sz="1600" dirty="0"/>
              <a:t>查看一下状态：</a:t>
            </a:r>
            <a:endParaRPr kumimoji="1"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89F415-AF57-1E4B-9D00-CEC8695D5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196269"/>
            <a:ext cx="6211229" cy="25084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AAC3A4-5B96-B64C-917B-510985A57575}"/>
              </a:ext>
            </a:extLst>
          </p:cNvPr>
          <p:cNvSpPr/>
          <p:nvPr/>
        </p:nvSpPr>
        <p:spPr>
          <a:xfrm>
            <a:off x="7049426" y="5172757"/>
            <a:ext cx="5142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/>
              <a:t>Git</a:t>
            </a:r>
            <a:r>
              <a:rPr lang="zh-CN" altLang="en-US" sz="1600" dirty="0"/>
              <a:t>非常清楚地告诉我们，</a:t>
            </a:r>
            <a:r>
              <a:rPr lang="en" altLang="zh-CN" sz="1600" b="1" dirty="0" err="1">
                <a:solidFill>
                  <a:srgbClr val="C00000"/>
                </a:solidFill>
              </a:rPr>
              <a:t>readme.txt</a:t>
            </a:r>
            <a:r>
              <a:rPr lang="zh-CN" altLang="en-US" sz="1600" dirty="0"/>
              <a:t>被修改了，而</a:t>
            </a:r>
            <a:r>
              <a:rPr lang="en" altLang="zh-CN" sz="1600" b="1" dirty="0">
                <a:solidFill>
                  <a:srgbClr val="C00000"/>
                </a:solidFill>
              </a:rPr>
              <a:t>LICENSE</a:t>
            </a:r>
            <a:r>
              <a:rPr lang="zh-CN" altLang="en-US" sz="1600" dirty="0"/>
              <a:t>还从来没有被添加过，所以它的状态是</a:t>
            </a:r>
            <a:r>
              <a:rPr lang="en" altLang="zh-CN" sz="1600" b="1" dirty="0">
                <a:solidFill>
                  <a:srgbClr val="C00000"/>
                </a:solidFill>
              </a:rPr>
              <a:t>Untracked</a:t>
            </a:r>
            <a:r>
              <a:rPr lang="zh-CN" altLang="en" sz="1600" dirty="0"/>
              <a:t>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971566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88835FD400CA545A96507BED5B4FE10" ma:contentTypeVersion="7" ma:contentTypeDescription="新建文档。" ma:contentTypeScope="" ma:versionID="4b79bb7ac82493f3840c1d2d628a1a75">
  <xsd:schema xmlns:xsd="http://www.w3.org/2001/XMLSchema" xmlns:xs="http://www.w3.org/2001/XMLSchema" xmlns:p="http://schemas.microsoft.com/office/2006/metadata/properties" xmlns:ns2="b8731979-3862-45bc-9b53-f634ded77492" xmlns:ns3="c4438ea7-bd40-49f9-965b-4ecb9d0531ed" targetNamespace="http://schemas.microsoft.com/office/2006/metadata/properties" ma:root="true" ma:fieldsID="8746fe928ef6588decb3e208a717ae61" ns2:_="" ns3:_="">
    <xsd:import namespace="b8731979-3862-45bc-9b53-f634ded77492"/>
    <xsd:import namespace="c4438ea7-bd40-49f9-965b-4ecb9d0531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31979-3862-45bc-9b53-f634ded77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38ea7-bd40-49f9-965b-4ecb9d0531e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E7F81-7FE6-4393-9B6E-FF978BC0DF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A5593C-DA5A-43A2-81C8-524DD2F52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A6F0B9-BD07-454C-B9DF-8DF368174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31979-3862-45bc-9b53-f634ded77492"/>
    <ds:schemaRef ds:uri="c4438ea7-bd40-49f9-965b-4ecb9d0531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3490</Words>
  <Application>Microsoft Macintosh PowerPoint</Application>
  <PresentationFormat>宽屏</PresentationFormat>
  <Paragraphs>250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等线 Light</vt:lpstr>
      <vt:lpstr>思源黑体 CN Normal</vt:lpstr>
      <vt:lpstr>Microsoft YaHei</vt:lpstr>
      <vt:lpstr>Microsoft YaHei</vt:lpstr>
      <vt:lpstr>Arial Unicode MS</vt:lpstr>
      <vt:lpstr>Arial</vt:lpstr>
      <vt:lpstr>Helvetica Neue</vt:lpstr>
      <vt:lpstr>1_自定义设计方案</vt:lpstr>
      <vt:lpstr>GIT的使用与介绍</vt:lpstr>
      <vt:lpstr>git简介与诞生</vt:lpstr>
      <vt:lpstr>集中式管理与分布式管理的区别</vt:lpstr>
      <vt:lpstr>创建版本库</vt:lpstr>
      <vt:lpstr>远程仓库</vt:lpstr>
      <vt:lpstr>PowerPoint 演示文稿</vt:lpstr>
      <vt:lpstr>工作区和暂存区</vt:lpstr>
      <vt:lpstr>工作区与暂存区</vt:lpstr>
      <vt:lpstr>文件提交</vt:lpstr>
      <vt:lpstr>文件提交</vt:lpstr>
      <vt:lpstr>代码提交规范</vt:lpstr>
      <vt:lpstr>撤销修改</vt:lpstr>
      <vt:lpstr>撤销修改</vt:lpstr>
      <vt:lpstr>删除文件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多人协作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GIT的使用与介绍</dc:title>
  <dc:creator>丰壮</dc:creator>
  <cp:lastModifiedBy>丰壮</cp:lastModifiedBy>
  <cp:revision>2</cp:revision>
  <dcterms:created xsi:type="dcterms:W3CDTF">2019-07-12T03:08:58Z</dcterms:created>
  <dcterms:modified xsi:type="dcterms:W3CDTF">2019-07-12T03:25:22Z</dcterms:modified>
</cp:coreProperties>
</file>