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5" r:id="rId10"/>
    <p:sldId id="264" r:id="rId11"/>
    <p:sldId id="267"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5FAD078-DDF6-4D01-B838-BA2DE2CBC027}" type="datetimeFigureOut">
              <a:rPr lang="zh-TW" altLang="en-US" smtClean="0"/>
              <a:t>2025/5/13</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3C9BF49-2D8D-4EAD-9830-10BE6242586E}"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957757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FAD078-DDF6-4D01-B838-BA2DE2CBC027}" type="datetimeFigureOut">
              <a:rPr lang="zh-TW" altLang="en-US" smtClean="0"/>
              <a:t>2025/5/13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C9BF49-2D8D-4EAD-9830-10BE6242586E}" type="slidenum">
              <a:rPr lang="zh-TW" altLang="en-US" smtClean="0"/>
              <a:t>‹#›</a:t>
            </a:fld>
            <a:endParaRPr lang="zh-TW" altLang="en-US"/>
          </a:p>
        </p:txBody>
      </p:sp>
    </p:spTree>
    <p:extLst>
      <p:ext uri="{BB962C8B-B14F-4D97-AF65-F5344CB8AC3E}">
        <p14:creationId xmlns:p14="http://schemas.microsoft.com/office/powerpoint/2010/main" val="248901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FAD078-DDF6-4D01-B838-BA2DE2CBC027}" type="datetimeFigureOut">
              <a:rPr lang="zh-TW" altLang="en-US" smtClean="0"/>
              <a:t>2025/5/13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C9BF49-2D8D-4EAD-9830-10BE6242586E}" type="slidenum">
              <a:rPr lang="zh-TW" altLang="en-US" smtClean="0"/>
              <a:t>‹#›</a:t>
            </a:fld>
            <a:endParaRPr lang="zh-TW" altLang="en-US"/>
          </a:p>
        </p:txBody>
      </p:sp>
    </p:spTree>
    <p:extLst>
      <p:ext uri="{BB962C8B-B14F-4D97-AF65-F5344CB8AC3E}">
        <p14:creationId xmlns:p14="http://schemas.microsoft.com/office/powerpoint/2010/main" val="271659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FAD078-DDF6-4D01-B838-BA2DE2CBC027}" type="datetimeFigureOut">
              <a:rPr lang="zh-TW" altLang="en-US" smtClean="0"/>
              <a:t>2025/5/13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C9BF49-2D8D-4EAD-9830-10BE6242586E}" type="slidenum">
              <a:rPr lang="zh-TW" altLang="en-US" smtClean="0"/>
              <a:t>‹#›</a:t>
            </a:fld>
            <a:endParaRPr lang="zh-TW" altLang="en-US"/>
          </a:p>
        </p:txBody>
      </p:sp>
    </p:spTree>
    <p:extLst>
      <p:ext uri="{BB962C8B-B14F-4D97-AF65-F5344CB8AC3E}">
        <p14:creationId xmlns:p14="http://schemas.microsoft.com/office/powerpoint/2010/main" val="114353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5FAD078-DDF6-4D01-B838-BA2DE2CBC027}" type="datetimeFigureOut">
              <a:rPr lang="zh-TW" altLang="en-US" smtClean="0"/>
              <a:t>2025/5/13</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3C9BF49-2D8D-4EAD-9830-10BE6242586E}"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057670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FAD078-DDF6-4D01-B838-BA2DE2CBC027}" type="datetimeFigureOut">
              <a:rPr lang="zh-TW" altLang="en-US" smtClean="0"/>
              <a:t>2025/5/13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3C9BF49-2D8D-4EAD-9830-10BE6242586E}" type="slidenum">
              <a:rPr lang="zh-TW" altLang="en-US" smtClean="0"/>
              <a:t>‹#›</a:t>
            </a:fld>
            <a:endParaRPr lang="zh-TW" altLang="en-US"/>
          </a:p>
        </p:txBody>
      </p:sp>
    </p:spTree>
    <p:extLst>
      <p:ext uri="{BB962C8B-B14F-4D97-AF65-F5344CB8AC3E}">
        <p14:creationId xmlns:p14="http://schemas.microsoft.com/office/powerpoint/2010/main" val="389233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FAD078-DDF6-4D01-B838-BA2DE2CBC027}" type="datetimeFigureOut">
              <a:rPr lang="zh-TW" altLang="en-US" smtClean="0"/>
              <a:t>2025/5/13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3C9BF49-2D8D-4EAD-9830-10BE6242586E}" type="slidenum">
              <a:rPr lang="zh-TW" altLang="en-US" smtClean="0"/>
              <a:t>‹#›</a:t>
            </a:fld>
            <a:endParaRPr lang="zh-TW" altLang="en-US"/>
          </a:p>
        </p:txBody>
      </p:sp>
    </p:spTree>
    <p:extLst>
      <p:ext uri="{BB962C8B-B14F-4D97-AF65-F5344CB8AC3E}">
        <p14:creationId xmlns:p14="http://schemas.microsoft.com/office/powerpoint/2010/main" val="20322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FAD078-DDF6-4D01-B838-BA2DE2CBC027}" type="datetimeFigureOut">
              <a:rPr lang="zh-TW" altLang="en-US" smtClean="0"/>
              <a:t>2025/5/13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3C9BF49-2D8D-4EAD-9830-10BE6242586E}" type="slidenum">
              <a:rPr lang="zh-TW" altLang="en-US" smtClean="0"/>
              <a:t>‹#›</a:t>
            </a:fld>
            <a:endParaRPr lang="zh-TW" altLang="en-US"/>
          </a:p>
        </p:txBody>
      </p:sp>
    </p:spTree>
    <p:extLst>
      <p:ext uri="{BB962C8B-B14F-4D97-AF65-F5344CB8AC3E}">
        <p14:creationId xmlns:p14="http://schemas.microsoft.com/office/powerpoint/2010/main" val="209113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AD078-DDF6-4D01-B838-BA2DE2CBC027}" type="datetimeFigureOut">
              <a:rPr lang="zh-TW" altLang="en-US" smtClean="0"/>
              <a:t>2025/5/13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3C9BF49-2D8D-4EAD-9830-10BE6242586E}" type="slidenum">
              <a:rPr lang="zh-TW" altLang="en-US" smtClean="0"/>
              <a:t>‹#›</a:t>
            </a:fld>
            <a:endParaRPr lang="zh-TW" altLang="en-US"/>
          </a:p>
        </p:txBody>
      </p:sp>
    </p:spTree>
    <p:extLst>
      <p:ext uri="{BB962C8B-B14F-4D97-AF65-F5344CB8AC3E}">
        <p14:creationId xmlns:p14="http://schemas.microsoft.com/office/powerpoint/2010/main" val="413376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5FAD078-DDF6-4D01-B838-BA2DE2CBC027}" type="datetimeFigureOut">
              <a:rPr lang="zh-TW" altLang="en-US" smtClean="0"/>
              <a:t>2025/5/13</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3C9BF49-2D8D-4EAD-9830-10BE6242586E}"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733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5FAD078-DDF6-4D01-B838-BA2DE2CBC027}" type="datetimeFigureOut">
              <a:rPr lang="zh-TW" altLang="en-US" smtClean="0"/>
              <a:t>2025/5/13</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3C9BF49-2D8D-4EAD-9830-10BE6242586E}"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283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5FAD078-DDF6-4D01-B838-BA2DE2CBC027}" type="datetimeFigureOut">
              <a:rPr lang="zh-TW" altLang="en-US" smtClean="0"/>
              <a:t>2025/5/13</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3C9BF49-2D8D-4EAD-9830-10BE6242586E}"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2578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B88969-B149-4267-9F6E-604945EA2CC2}"/>
              </a:ext>
            </a:extLst>
          </p:cNvPr>
          <p:cNvSpPr>
            <a:spLocks noGrp="1"/>
          </p:cNvSpPr>
          <p:nvPr>
            <p:ph type="ctrTitle"/>
          </p:nvPr>
        </p:nvSpPr>
        <p:spPr/>
        <p:txBody>
          <a:bodyPr/>
          <a:lstStyle/>
          <a:p>
            <a:r>
              <a:rPr lang="zh-TW" altLang="en-US" dirty="0"/>
              <a:t>大學專題</a:t>
            </a:r>
          </a:p>
        </p:txBody>
      </p:sp>
      <p:sp>
        <p:nvSpPr>
          <p:cNvPr id="3" name="副標題 2">
            <a:extLst>
              <a:ext uri="{FF2B5EF4-FFF2-40B4-BE49-F238E27FC236}">
                <a16:creationId xmlns:a16="http://schemas.microsoft.com/office/drawing/2014/main" id="{D630C26F-CEB0-4679-9CEE-12262770D7F3}"/>
              </a:ext>
            </a:extLst>
          </p:cNvPr>
          <p:cNvSpPr>
            <a:spLocks noGrp="1"/>
          </p:cNvSpPr>
          <p:nvPr>
            <p:ph type="subTitle" idx="1"/>
          </p:nvPr>
        </p:nvSpPr>
        <p:spPr/>
        <p:txBody>
          <a:bodyPr>
            <a:normAutofit/>
          </a:bodyPr>
          <a:lstStyle/>
          <a:p>
            <a:r>
              <a:rPr lang="zh-TW" altLang="zh-TW" sz="3200" b="1" kern="0" dirty="0">
                <a:solidFill>
                  <a:srgbClr val="000000"/>
                </a:solidFill>
                <a:effectLst/>
                <a:latin typeface="Microsoft JhengHei (標題)"/>
                <a:ea typeface="DFKai-SB" panose="03000509000000000000" pitchFamily="65" charset="-120"/>
              </a:rPr>
              <a:t>利用人臉辨識技術偵測口罩配戴</a:t>
            </a:r>
            <a:endParaRPr lang="zh-TW" altLang="zh-TW" sz="3200" kern="100" dirty="0">
              <a:effectLst/>
              <a:latin typeface="Microsoft JhengHei (標題)"/>
              <a:ea typeface="PMingLiU" panose="02020500000000000000" pitchFamily="18" charset="-120"/>
            </a:endParaRPr>
          </a:p>
          <a:p>
            <a:endParaRPr lang="zh-TW" altLang="en-US" sz="3200" dirty="0">
              <a:latin typeface="Microsoft JhengHei (標題)"/>
            </a:endParaRPr>
          </a:p>
        </p:txBody>
      </p:sp>
    </p:spTree>
    <p:extLst>
      <p:ext uri="{BB962C8B-B14F-4D97-AF65-F5344CB8AC3E}">
        <p14:creationId xmlns:p14="http://schemas.microsoft.com/office/powerpoint/2010/main" val="176086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4C9ECB7-DC15-4ED0-9EF0-90DDF077A0EE}"/>
              </a:ext>
            </a:extLst>
          </p:cNvPr>
          <p:cNvSpPr>
            <a:spLocks noGrp="1"/>
          </p:cNvSpPr>
          <p:nvPr>
            <p:ph idx="1"/>
          </p:nvPr>
        </p:nvSpPr>
        <p:spPr>
          <a:xfrm>
            <a:off x="1060704" y="228600"/>
            <a:ext cx="11036808" cy="3581400"/>
          </a:xfrm>
        </p:spPr>
        <p:txBody>
          <a:bodyPr>
            <a:noAutofit/>
          </a:bodyPr>
          <a:lstStyle/>
          <a:p>
            <a:pPr algn="dist" latinLnBrk="1" hangingPunct="0">
              <a:lnSpc>
                <a:spcPct val="170000"/>
              </a:lnSpc>
            </a:pP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預測性維護</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(Predictive maintenance, </a:t>
            </a:r>
            <a:r>
              <a:rPr lang="en-US" altLang="zh-TW" sz="1800" dirty="0" err="1">
                <a:latin typeface="Times New Roman" panose="02020603050405020304" pitchFamily="18" charset="0"/>
                <a:ea typeface="DFKai-SB" panose="03000509000000000000" pitchFamily="65" charset="-120"/>
                <a:cs typeface="Times New Roman" panose="02020603050405020304" pitchFamily="18" charset="0"/>
              </a:rPr>
              <a:t>PdM</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是智慧製造和工業</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4.0</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的重要組成部分。 然而，故障預測問題帶來了一些獨特的挑戰。包括收集更多損壞樣本需要更高的成本、 高度不平衡的訓練數據、以及數據樣本損壞模式的複雜度等。通常傳統的過採樣技術 將無法捕獲這種複雜性，還可能導致訓練數據的過度擬合。本論文針對預測性維護問 題採用了一種結合長短期記憶網路 </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(Long Short-Term Memory, LSTM)</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與卷積神經網 路</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(Convolutional Neural Networks, CNN)</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的 </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LRCN (Long-term Recurrent Convolutional Network) </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網路模型。在實際應用中，常見的故障數據稀缺性問題往往導致訓練數據 嚴重不平衡。為解決這個問題，我們結合生成對抗網路 </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(Generative Adversarial Networks, GAN)</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，透過同時訓練 </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GAN </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的生成器</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(Generator, G)</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和鑑別器</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(Discriminator, D)</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，合成新的訓練數據以緩解故障數據稀缺性所造成的影響。本論文提出長期遞迴卷 積生成對抗網路</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(Long-term Recurrent Convolutional Generative Adversarial Network, LRCGAN)</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，將 </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LRCN </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設計為 </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GAN </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的生成器和鑑別器，藉由 </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CNN </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卷積神經網路提取 多變量有效特徵和 </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LSTM </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捕獲複雜長短期時間序列的優點，當我們遇到像故障預測這 樣的正常與故障兩類高度不平衡分類及數據稀缺問題時，</a:t>
            </a:r>
            <a:r>
              <a:rPr lang="en-US" altLang="zh-TW" sz="1800" dirty="0">
                <a:latin typeface="Times New Roman" panose="02020603050405020304" pitchFamily="18" charset="0"/>
                <a:ea typeface="DFKai-SB" panose="03000509000000000000" pitchFamily="65" charset="-120"/>
                <a:cs typeface="Times New Roman" panose="02020603050405020304" pitchFamily="18" charset="0"/>
              </a:rPr>
              <a:t>LRCGAN </a:t>
            </a:r>
            <a:r>
              <a:rPr lang="zh-TW" altLang="en-US" sz="1800" dirty="0">
                <a:latin typeface="Times New Roman" panose="02020603050405020304" pitchFamily="18" charset="0"/>
                <a:ea typeface="DFKai-SB" panose="03000509000000000000" pitchFamily="65" charset="-120"/>
                <a:cs typeface="Times New Roman" panose="02020603050405020304" pitchFamily="18" charset="0"/>
              </a:rPr>
              <a:t>有助於減少不必 要的維護及相關成本，確保機器能持續維持正常的運行。</a:t>
            </a:r>
          </a:p>
        </p:txBody>
      </p:sp>
    </p:spTree>
    <p:extLst>
      <p:ext uri="{BB962C8B-B14F-4D97-AF65-F5344CB8AC3E}">
        <p14:creationId xmlns:p14="http://schemas.microsoft.com/office/powerpoint/2010/main" val="237273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4938F1-F5B2-43CE-A3DE-3E20DD09223A}"/>
              </a:ext>
            </a:extLst>
          </p:cNvPr>
          <p:cNvSpPr>
            <a:spLocks noGrp="1"/>
          </p:cNvSpPr>
          <p:nvPr>
            <p:ph type="title"/>
          </p:nvPr>
        </p:nvSpPr>
        <p:spPr>
          <a:xfrm>
            <a:off x="1371600" y="685800"/>
            <a:ext cx="9601200" cy="813816"/>
          </a:xfrm>
        </p:spPr>
        <p:txBody>
          <a:bodyPr/>
          <a:lstStyle/>
          <a:p>
            <a:pPr algn="ctr"/>
            <a:r>
              <a:rPr lang="zh-TW" altLang="en-US" dirty="0"/>
              <a:t>模型架構圖</a:t>
            </a:r>
          </a:p>
        </p:txBody>
      </p:sp>
      <p:pic>
        <p:nvPicPr>
          <p:cNvPr id="5" name="內容版面配置區 4">
            <a:extLst>
              <a:ext uri="{FF2B5EF4-FFF2-40B4-BE49-F238E27FC236}">
                <a16:creationId xmlns:a16="http://schemas.microsoft.com/office/drawing/2014/main" id="{3DD5673D-7F4F-4D8F-A646-4BA36A875333}"/>
              </a:ext>
            </a:extLst>
          </p:cNvPr>
          <p:cNvPicPr>
            <a:picLocks noGrp="1" noChangeAspect="1"/>
          </p:cNvPicPr>
          <p:nvPr>
            <p:ph idx="1"/>
          </p:nvPr>
        </p:nvPicPr>
        <p:blipFill>
          <a:blip r:embed="rId2"/>
          <a:stretch>
            <a:fillRect/>
          </a:stretch>
        </p:blipFill>
        <p:spPr>
          <a:xfrm>
            <a:off x="966216" y="2472237"/>
            <a:ext cx="5129784" cy="3581400"/>
          </a:xfrm>
        </p:spPr>
      </p:pic>
      <p:pic>
        <p:nvPicPr>
          <p:cNvPr id="7" name="圖片 6">
            <a:extLst>
              <a:ext uri="{FF2B5EF4-FFF2-40B4-BE49-F238E27FC236}">
                <a16:creationId xmlns:a16="http://schemas.microsoft.com/office/drawing/2014/main" id="{678E4A6F-29DB-4F3C-9CDE-C2EB8F224204}"/>
              </a:ext>
            </a:extLst>
          </p:cNvPr>
          <p:cNvPicPr>
            <a:picLocks noChangeAspect="1"/>
          </p:cNvPicPr>
          <p:nvPr/>
        </p:nvPicPr>
        <p:blipFill>
          <a:blip r:embed="rId3"/>
          <a:stretch>
            <a:fillRect/>
          </a:stretch>
        </p:blipFill>
        <p:spPr>
          <a:xfrm>
            <a:off x="6346953" y="2468880"/>
            <a:ext cx="5503671" cy="3566469"/>
          </a:xfrm>
          <a:prstGeom prst="rect">
            <a:avLst/>
          </a:prstGeom>
        </p:spPr>
      </p:pic>
      <p:sp>
        <p:nvSpPr>
          <p:cNvPr id="8" name="文字方塊 7">
            <a:extLst>
              <a:ext uri="{FF2B5EF4-FFF2-40B4-BE49-F238E27FC236}">
                <a16:creationId xmlns:a16="http://schemas.microsoft.com/office/drawing/2014/main" id="{29860068-A307-45DA-BA4F-D8CCA3EED898}"/>
              </a:ext>
            </a:extLst>
          </p:cNvPr>
          <p:cNvSpPr txBox="1"/>
          <p:nvPr/>
        </p:nvSpPr>
        <p:spPr>
          <a:xfrm>
            <a:off x="10561320" y="2468880"/>
            <a:ext cx="1289304" cy="369332"/>
          </a:xfrm>
          <a:prstGeom prst="rect">
            <a:avLst/>
          </a:prstGeom>
          <a:solidFill>
            <a:srgbClr val="00B0F0"/>
          </a:solid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LRCGAN</a:t>
            </a:r>
            <a:endParaRPr lang="zh-TW"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2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8B6CD5-CF96-474A-8EF6-9BD13A107B47}"/>
              </a:ext>
            </a:extLst>
          </p:cNvPr>
          <p:cNvSpPr>
            <a:spLocks noGrp="1"/>
          </p:cNvSpPr>
          <p:nvPr>
            <p:ph type="title"/>
          </p:nvPr>
        </p:nvSpPr>
        <p:spPr>
          <a:xfrm>
            <a:off x="1159766" y="658368"/>
            <a:ext cx="10149840" cy="1485900"/>
          </a:xfrm>
        </p:spPr>
        <p:txBody>
          <a:bodyPr>
            <a:normAutofit/>
          </a:bodyPr>
          <a:lstStyle/>
          <a:p>
            <a:r>
              <a:rPr lang="zh-TW" altLang="en-US" sz="2800" dirty="0"/>
              <a:t>模型在微軟訓練集、驗證集和測試集上的損失函數與準確率變化</a:t>
            </a:r>
          </a:p>
        </p:txBody>
      </p:sp>
      <p:pic>
        <p:nvPicPr>
          <p:cNvPr id="5" name="圖片 4">
            <a:extLst>
              <a:ext uri="{FF2B5EF4-FFF2-40B4-BE49-F238E27FC236}">
                <a16:creationId xmlns:a16="http://schemas.microsoft.com/office/drawing/2014/main" id="{D9835E63-5CE7-47EC-80BD-D37FE1FBD0D5}"/>
              </a:ext>
            </a:extLst>
          </p:cNvPr>
          <p:cNvPicPr>
            <a:picLocks noChangeAspect="1"/>
          </p:cNvPicPr>
          <p:nvPr/>
        </p:nvPicPr>
        <p:blipFill>
          <a:blip r:embed="rId2"/>
          <a:stretch>
            <a:fillRect/>
          </a:stretch>
        </p:blipFill>
        <p:spPr>
          <a:xfrm>
            <a:off x="1159766" y="2314769"/>
            <a:ext cx="4564378" cy="4313294"/>
          </a:xfrm>
          <a:prstGeom prst="rect">
            <a:avLst/>
          </a:prstGeom>
        </p:spPr>
      </p:pic>
      <p:pic>
        <p:nvPicPr>
          <p:cNvPr id="7" name="圖片 6">
            <a:extLst>
              <a:ext uri="{FF2B5EF4-FFF2-40B4-BE49-F238E27FC236}">
                <a16:creationId xmlns:a16="http://schemas.microsoft.com/office/drawing/2014/main" id="{5E12462D-E4F6-4D8F-AC2B-54711246247D}"/>
              </a:ext>
            </a:extLst>
          </p:cNvPr>
          <p:cNvPicPr>
            <a:picLocks noChangeAspect="1"/>
          </p:cNvPicPr>
          <p:nvPr/>
        </p:nvPicPr>
        <p:blipFill>
          <a:blip r:embed="rId3"/>
          <a:stretch>
            <a:fillRect/>
          </a:stretch>
        </p:blipFill>
        <p:spPr>
          <a:xfrm>
            <a:off x="5930403" y="2314769"/>
            <a:ext cx="4832086" cy="4229467"/>
          </a:xfrm>
          <a:prstGeom prst="rect">
            <a:avLst/>
          </a:prstGeom>
        </p:spPr>
      </p:pic>
    </p:spTree>
    <p:extLst>
      <p:ext uri="{BB962C8B-B14F-4D97-AF65-F5344CB8AC3E}">
        <p14:creationId xmlns:p14="http://schemas.microsoft.com/office/powerpoint/2010/main" val="174496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864D23-6E2C-46E6-8B09-DED985507ED8}"/>
              </a:ext>
            </a:extLst>
          </p:cNvPr>
          <p:cNvSpPr>
            <a:spLocks noGrp="1"/>
          </p:cNvSpPr>
          <p:nvPr>
            <p:ph type="title"/>
          </p:nvPr>
        </p:nvSpPr>
        <p:spPr/>
        <p:txBody>
          <a:bodyPr/>
          <a:lstStyle/>
          <a:p>
            <a:pPr algn="ctr"/>
            <a:r>
              <a:rPr lang="zh-TW" altLang="en-US" dirty="0"/>
              <a:t>消融研究</a:t>
            </a:r>
          </a:p>
        </p:txBody>
      </p:sp>
      <p:pic>
        <p:nvPicPr>
          <p:cNvPr id="5" name="內容版面配置區 4">
            <a:extLst>
              <a:ext uri="{FF2B5EF4-FFF2-40B4-BE49-F238E27FC236}">
                <a16:creationId xmlns:a16="http://schemas.microsoft.com/office/drawing/2014/main" id="{8A24E319-9B10-4258-B461-52277E1F71D4}"/>
              </a:ext>
            </a:extLst>
          </p:cNvPr>
          <p:cNvPicPr>
            <a:picLocks noGrp="1" noChangeAspect="1"/>
          </p:cNvPicPr>
          <p:nvPr>
            <p:ph idx="1"/>
          </p:nvPr>
        </p:nvPicPr>
        <p:blipFill>
          <a:blip r:embed="rId2"/>
          <a:stretch>
            <a:fillRect/>
          </a:stretch>
        </p:blipFill>
        <p:spPr>
          <a:xfrm>
            <a:off x="1371600" y="2271430"/>
            <a:ext cx="5243014" cy="2110923"/>
          </a:xfrm>
        </p:spPr>
      </p:pic>
      <p:pic>
        <p:nvPicPr>
          <p:cNvPr id="9" name="圖片 8">
            <a:extLst>
              <a:ext uri="{FF2B5EF4-FFF2-40B4-BE49-F238E27FC236}">
                <a16:creationId xmlns:a16="http://schemas.microsoft.com/office/drawing/2014/main" id="{60FC9EC8-8E09-4871-93C9-FEB11EC9EB56}"/>
              </a:ext>
            </a:extLst>
          </p:cNvPr>
          <p:cNvPicPr>
            <a:picLocks noChangeAspect="1"/>
          </p:cNvPicPr>
          <p:nvPr/>
        </p:nvPicPr>
        <p:blipFill>
          <a:blip r:embed="rId3"/>
          <a:stretch>
            <a:fillRect/>
          </a:stretch>
        </p:blipFill>
        <p:spPr>
          <a:xfrm>
            <a:off x="1435608" y="4382353"/>
            <a:ext cx="5179006" cy="1600339"/>
          </a:xfrm>
          <a:prstGeom prst="rect">
            <a:avLst/>
          </a:prstGeom>
        </p:spPr>
      </p:pic>
      <p:pic>
        <p:nvPicPr>
          <p:cNvPr id="11" name="圖片 10">
            <a:extLst>
              <a:ext uri="{FF2B5EF4-FFF2-40B4-BE49-F238E27FC236}">
                <a16:creationId xmlns:a16="http://schemas.microsoft.com/office/drawing/2014/main" id="{B4094D11-29B5-462E-AA4E-F6A99F23363C}"/>
              </a:ext>
            </a:extLst>
          </p:cNvPr>
          <p:cNvPicPr>
            <a:picLocks noChangeAspect="1"/>
          </p:cNvPicPr>
          <p:nvPr/>
        </p:nvPicPr>
        <p:blipFill>
          <a:blip r:embed="rId4"/>
          <a:stretch>
            <a:fillRect/>
          </a:stretch>
        </p:blipFill>
        <p:spPr>
          <a:xfrm>
            <a:off x="6805928" y="2271430"/>
            <a:ext cx="4651504" cy="3711262"/>
          </a:xfrm>
          <a:prstGeom prst="rect">
            <a:avLst/>
          </a:prstGeom>
        </p:spPr>
      </p:pic>
    </p:spTree>
    <p:extLst>
      <p:ext uri="{BB962C8B-B14F-4D97-AF65-F5344CB8AC3E}">
        <p14:creationId xmlns:p14="http://schemas.microsoft.com/office/powerpoint/2010/main" val="386105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3448ECF-801B-4A5B-AB1F-F653B46F0A2B}"/>
              </a:ext>
            </a:extLst>
          </p:cNvPr>
          <p:cNvPicPr>
            <a:picLocks noChangeAspect="1"/>
          </p:cNvPicPr>
          <p:nvPr/>
        </p:nvPicPr>
        <p:blipFill>
          <a:blip r:embed="rId2"/>
          <a:stretch>
            <a:fillRect/>
          </a:stretch>
        </p:blipFill>
        <p:spPr>
          <a:xfrm>
            <a:off x="1143000" y="621792"/>
            <a:ext cx="6005080" cy="1615580"/>
          </a:xfrm>
          <a:prstGeom prst="rect">
            <a:avLst/>
          </a:prstGeom>
        </p:spPr>
      </p:pic>
      <p:pic>
        <p:nvPicPr>
          <p:cNvPr id="7" name="圖片 6">
            <a:extLst>
              <a:ext uri="{FF2B5EF4-FFF2-40B4-BE49-F238E27FC236}">
                <a16:creationId xmlns:a16="http://schemas.microsoft.com/office/drawing/2014/main" id="{5C4F2EBA-A170-4206-A07E-35F01BE69934}"/>
              </a:ext>
            </a:extLst>
          </p:cNvPr>
          <p:cNvPicPr>
            <a:picLocks noChangeAspect="1"/>
          </p:cNvPicPr>
          <p:nvPr/>
        </p:nvPicPr>
        <p:blipFill>
          <a:blip r:embed="rId3"/>
          <a:stretch>
            <a:fillRect/>
          </a:stretch>
        </p:blipFill>
        <p:spPr>
          <a:xfrm>
            <a:off x="1143000" y="2746109"/>
            <a:ext cx="6080760" cy="1562235"/>
          </a:xfrm>
          <a:prstGeom prst="rect">
            <a:avLst/>
          </a:prstGeom>
        </p:spPr>
      </p:pic>
      <p:sp>
        <p:nvSpPr>
          <p:cNvPr id="8" name="文字方塊 7">
            <a:extLst>
              <a:ext uri="{FF2B5EF4-FFF2-40B4-BE49-F238E27FC236}">
                <a16:creationId xmlns:a16="http://schemas.microsoft.com/office/drawing/2014/main" id="{876EEB79-A65B-4127-91F0-7A29F0738ABD}"/>
              </a:ext>
            </a:extLst>
          </p:cNvPr>
          <p:cNvSpPr txBox="1"/>
          <p:nvPr/>
        </p:nvSpPr>
        <p:spPr>
          <a:xfrm>
            <a:off x="1033272" y="237744"/>
            <a:ext cx="4992624" cy="384048"/>
          </a:xfrm>
          <a:prstGeom prst="rect">
            <a:avLst/>
          </a:prstGeom>
          <a:noFill/>
        </p:spPr>
        <p:txBody>
          <a:bodyPr wrap="square" rtlCol="0">
            <a:spAutoFit/>
          </a:bodyPr>
          <a:lstStyle/>
          <a:p>
            <a:r>
              <a:rPr lang="zh-TW" altLang="en-US" dirty="0">
                <a:latin typeface="DFKai-SB" panose="03000509000000000000" pitchFamily="65" charset="-120"/>
                <a:ea typeface="DFKai-SB" panose="03000509000000000000" pitchFamily="65" charset="-120"/>
              </a:rPr>
              <a:t>微軟機器損壞數據集進行預測精確度比較</a:t>
            </a:r>
          </a:p>
        </p:txBody>
      </p:sp>
      <p:sp>
        <p:nvSpPr>
          <p:cNvPr id="9" name="文字方塊 8">
            <a:extLst>
              <a:ext uri="{FF2B5EF4-FFF2-40B4-BE49-F238E27FC236}">
                <a16:creationId xmlns:a16="http://schemas.microsoft.com/office/drawing/2014/main" id="{05D861E5-954A-46EC-AE3E-6896FBF00C45}"/>
              </a:ext>
            </a:extLst>
          </p:cNvPr>
          <p:cNvSpPr txBox="1"/>
          <p:nvPr/>
        </p:nvSpPr>
        <p:spPr>
          <a:xfrm>
            <a:off x="1143000" y="2330266"/>
            <a:ext cx="4992624" cy="384048"/>
          </a:xfrm>
          <a:prstGeom prst="rect">
            <a:avLst/>
          </a:prstGeom>
          <a:noFill/>
        </p:spPr>
        <p:txBody>
          <a:bodyPr wrap="square" rtlCol="0">
            <a:spAutoFit/>
          </a:bodyPr>
          <a:lstStyle/>
          <a:p>
            <a:r>
              <a:rPr lang="en-US" altLang="zh-TW" dirty="0">
                <a:latin typeface="Times New Roman" panose="02020603050405020304" pitchFamily="18" charset="0"/>
                <a:ea typeface="DFKai-SB" panose="03000509000000000000" pitchFamily="65" charset="-120"/>
                <a:cs typeface="Times New Roman" panose="02020603050405020304" pitchFamily="18" charset="0"/>
              </a:rPr>
              <a:t>NASA </a:t>
            </a:r>
            <a:r>
              <a:rPr lang="zh-TW" altLang="en-US" dirty="0">
                <a:latin typeface="Times New Roman" panose="02020603050405020304" pitchFamily="18" charset="0"/>
                <a:ea typeface="DFKai-SB" panose="03000509000000000000" pitchFamily="65" charset="-120"/>
                <a:cs typeface="Times New Roman" panose="02020603050405020304" pitchFamily="18" charset="0"/>
              </a:rPr>
              <a:t>渦輪數據集進行預測精確度比較</a:t>
            </a:r>
          </a:p>
        </p:txBody>
      </p:sp>
    </p:spTree>
    <p:extLst>
      <p:ext uri="{BB962C8B-B14F-4D97-AF65-F5344CB8AC3E}">
        <p14:creationId xmlns:p14="http://schemas.microsoft.com/office/powerpoint/2010/main" val="33448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87FEDDA-29D5-44E2-B96F-EF75CAFB1C5B}"/>
              </a:ext>
            </a:extLst>
          </p:cNvPr>
          <p:cNvSpPr>
            <a:spLocks noGrp="1"/>
          </p:cNvSpPr>
          <p:nvPr>
            <p:ph idx="1"/>
          </p:nvPr>
        </p:nvSpPr>
        <p:spPr>
          <a:xfrm>
            <a:off x="941832" y="173736"/>
            <a:ext cx="11064240" cy="3941064"/>
          </a:xfrm>
        </p:spPr>
        <p:txBody>
          <a:bodyPr>
            <a:noAutofit/>
          </a:bodyPr>
          <a:lstStyle/>
          <a:p>
            <a:pPr latinLnBrk="1">
              <a:lnSpc>
                <a:spcPct val="150000"/>
              </a:lnSpc>
            </a:pP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近年來，人工智慧越來越普及，隨著科技日新月異及影像辨識技術的新起，生物特徵辨識的優勢變得更加厲害並且運用得更廣泛，臉部特徵辨識可以不需要近距離接觸即可識別，可以一次辨識多個目標，省時又省力並且造成失誤少，</a:t>
            </a:r>
            <a:r>
              <a:rPr lang="zh-TW" altLang="en-US" dirty="0">
                <a:effectLst/>
                <a:latin typeface="Times New Roman" panose="02020603050405020304" pitchFamily="18" charset="0"/>
                <a:ea typeface="DFKai-SB" panose="03000509000000000000" pitchFamily="65" charset="-120"/>
                <a:cs typeface="Times New Roman" panose="02020603050405020304" pitchFamily="18" charset="0"/>
              </a:rPr>
              <a:t>利用樹梅派</a:t>
            </a: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可以大量的部屬在公眾空間</a:t>
            </a:r>
            <a:r>
              <a:rPr lang="en-US" altLang="zh-TW" dirty="0">
                <a:effectLst/>
                <a:latin typeface="Times New Roman" panose="02020603050405020304" pitchFamily="18" charset="0"/>
                <a:ea typeface="DFKai-SB" panose="03000509000000000000" pitchFamily="65" charset="-120"/>
                <a:cs typeface="Times New Roman" panose="02020603050405020304" pitchFamily="18" charset="0"/>
              </a:rPr>
              <a:t>(</a:t>
            </a: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例</a:t>
            </a:r>
            <a:r>
              <a:rPr lang="en-US" altLang="zh-TW" dirty="0">
                <a:effectLst/>
                <a:latin typeface="Times New Roman" panose="02020603050405020304" pitchFamily="18" charset="0"/>
                <a:ea typeface="DFKai-SB" panose="03000509000000000000" pitchFamily="65" charset="-120"/>
                <a:cs typeface="Times New Roman" panose="02020603050405020304" pitchFamily="18" charset="0"/>
              </a:rPr>
              <a:t>:</a:t>
            </a: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醫院、車站、學校、百貨公司、超商</a:t>
            </a:r>
            <a:r>
              <a:rPr lang="en-US" altLang="zh-TW" dirty="0">
                <a:effectLst/>
                <a:latin typeface="Times New Roman" panose="02020603050405020304" pitchFamily="18" charset="0"/>
                <a:ea typeface="DFKai-SB" panose="03000509000000000000" pitchFamily="65" charset="-120"/>
                <a:cs typeface="Times New Roman" panose="02020603050405020304" pitchFamily="18" charset="0"/>
              </a:rPr>
              <a:t>)</a:t>
            </a: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人流常常出沒的場所，以機器勸導的方式取代人工勸導更容易避免人與人產生糾紛並且不需要花費大量人力站在每個門口監督每個入內的民眾。因此本專題利用</a:t>
            </a:r>
            <a:r>
              <a:rPr lang="zh-TW" altLang="en-US" dirty="0">
                <a:effectLst/>
                <a:latin typeface="Times New Roman" panose="02020603050405020304" pitchFamily="18" charset="0"/>
                <a:ea typeface="DFKai-SB" panose="03000509000000000000" pitchFamily="65" charset="-120"/>
                <a:cs typeface="Times New Roman" panose="02020603050405020304" pitchFamily="18" charset="0"/>
              </a:rPr>
              <a:t>人</a:t>
            </a: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臉辨識技術採取收集大量網路上人臉的照片集及實拍照片，並且在各種陰影下和配戴角度下的拍攝，之後跟現場實拍影像來進行交叉比對後進而確認是否佩戴口罩，經過反覆模型訓練，不斷的系統測試及模擬靜態照片、動態照片、影片測試到模擬受試者在一般環境下進行測試，最終正確率大約達到</a:t>
            </a:r>
            <a:r>
              <a:rPr lang="en-US" altLang="zh-TW" dirty="0">
                <a:effectLst/>
                <a:latin typeface="Times New Roman" panose="02020603050405020304" pitchFamily="18" charset="0"/>
                <a:ea typeface="DFKai-SB" panose="03000509000000000000" pitchFamily="65" charset="-120"/>
                <a:cs typeface="Times New Roman" panose="02020603050405020304" pitchFamily="18" charset="0"/>
              </a:rPr>
              <a:t>75%</a:t>
            </a: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，可有效的偵測人流同時</a:t>
            </a:r>
            <a:r>
              <a:rPr lang="en-US" altLang="zh-TW" dirty="0">
                <a:effectLst/>
                <a:latin typeface="Times New Roman" panose="02020603050405020304" pitchFamily="18" charset="0"/>
                <a:ea typeface="DFKai-SB" panose="03000509000000000000" pitchFamily="65" charset="-120"/>
                <a:cs typeface="Times New Roman" panose="02020603050405020304" pitchFamily="18" charset="0"/>
              </a:rPr>
              <a:t>5</a:t>
            </a: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個人進入，並達到正確識別是否佩戴口罩，希望這個專題作品能既有效地協助商家落實政府的防疫政策又能減少因勸導口罩配戴而造成的社會亂象。</a:t>
            </a:r>
            <a:endParaRPr lang="zh-TW" altLang="zh-TW" dirty="0">
              <a:effectLst/>
              <a:latin typeface="Times New Roman" panose="02020603050405020304" pitchFamily="18" charset="0"/>
              <a:ea typeface="PMingLiU" panose="02020500000000000000" pitchFamily="18" charset="-120"/>
              <a:cs typeface="Times New Roman" panose="02020603050405020304" pitchFamily="18" charset="0"/>
            </a:endParaRPr>
          </a:p>
          <a:p>
            <a:pPr latinLnBrk="1"/>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04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71E16B-E9B6-45C9-B57E-0FFD52D4BD10}"/>
              </a:ext>
            </a:extLst>
          </p:cNvPr>
          <p:cNvSpPr>
            <a:spLocks noGrp="1"/>
          </p:cNvSpPr>
          <p:nvPr>
            <p:ph type="title"/>
          </p:nvPr>
        </p:nvSpPr>
        <p:spPr>
          <a:xfrm>
            <a:off x="1371600" y="685800"/>
            <a:ext cx="9601200" cy="877824"/>
          </a:xfrm>
        </p:spPr>
        <p:txBody>
          <a:bodyPr/>
          <a:lstStyle/>
          <a:p>
            <a:pPr algn="ctr"/>
            <a:r>
              <a:rPr lang="zh-TW" altLang="en-US" dirty="0"/>
              <a:t>流程架構圖</a:t>
            </a:r>
          </a:p>
        </p:txBody>
      </p:sp>
      <p:pic>
        <p:nvPicPr>
          <p:cNvPr id="7" name="image3.png">
            <a:extLst>
              <a:ext uri="{FF2B5EF4-FFF2-40B4-BE49-F238E27FC236}">
                <a16:creationId xmlns:a16="http://schemas.microsoft.com/office/drawing/2014/main" id="{95563069-A69B-4A3E-8CF0-5FC516602ACD}"/>
              </a:ext>
            </a:extLst>
          </p:cNvPr>
          <p:cNvPicPr/>
          <p:nvPr/>
        </p:nvPicPr>
        <p:blipFill rotWithShape="1">
          <a:blip r:embed="rId2">
            <a:extLst>
              <a:ext uri="{28A0092B-C50C-407E-A947-70E740481C1C}">
                <a14:useLocalDpi xmlns:a14="http://schemas.microsoft.com/office/drawing/2010/main" val="0"/>
              </a:ext>
            </a:extLst>
          </a:blip>
          <a:srcRect r="8849"/>
          <a:stretch/>
        </p:blipFill>
        <p:spPr bwMode="auto">
          <a:xfrm>
            <a:off x="2126869" y="1563624"/>
            <a:ext cx="8410067" cy="4709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557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F1F45B-65DB-47D1-AE65-6923A29AC0EB}"/>
              </a:ext>
            </a:extLst>
          </p:cNvPr>
          <p:cNvSpPr>
            <a:spLocks noGrp="1"/>
          </p:cNvSpPr>
          <p:nvPr>
            <p:ph type="title"/>
          </p:nvPr>
        </p:nvSpPr>
        <p:spPr/>
        <p:txBody>
          <a:bodyPr/>
          <a:lstStyle/>
          <a:p>
            <a:pPr algn="ctr"/>
            <a:r>
              <a:rPr lang="zh-TW" altLang="en-US" dirty="0"/>
              <a:t>模型準確率與損失值</a:t>
            </a:r>
          </a:p>
        </p:txBody>
      </p:sp>
      <p:pic>
        <p:nvPicPr>
          <p:cNvPr id="4" name="內容版面配置區 3">
            <a:extLst>
              <a:ext uri="{FF2B5EF4-FFF2-40B4-BE49-F238E27FC236}">
                <a16:creationId xmlns:a16="http://schemas.microsoft.com/office/drawing/2014/main" id="{1E8048B2-7649-40D8-A115-F7934F13093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4448" y="2473661"/>
            <a:ext cx="4800000" cy="3352381"/>
          </a:xfrm>
          <a:prstGeom prst="rect">
            <a:avLst/>
          </a:prstGeom>
        </p:spPr>
      </p:pic>
      <p:pic>
        <p:nvPicPr>
          <p:cNvPr id="5" name="圖片 4">
            <a:extLst>
              <a:ext uri="{FF2B5EF4-FFF2-40B4-BE49-F238E27FC236}">
                <a16:creationId xmlns:a16="http://schemas.microsoft.com/office/drawing/2014/main" id="{5AFD55F7-3753-4CC1-B243-7E3FE7237132}"/>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473661"/>
            <a:ext cx="4721351" cy="3352381"/>
          </a:xfrm>
          <a:prstGeom prst="rect">
            <a:avLst/>
          </a:prstGeom>
        </p:spPr>
      </p:pic>
    </p:spTree>
    <p:extLst>
      <p:ext uri="{BB962C8B-B14F-4D97-AF65-F5344CB8AC3E}">
        <p14:creationId xmlns:p14="http://schemas.microsoft.com/office/powerpoint/2010/main" val="391277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C067B-BA0F-4814-8E6E-55FD80FFBB6A}"/>
              </a:ext>
            </a:extLst>
          </p:cNvPr>
          <p:cNvSpPr>
            <a:spLocks noGrp="1"/>
          </p:cNvSpPr>
          <p:nvPr>
            <p:ph type="title"/>
          </p:nvPr>
        </p:nvSpPr>
        <p:spPr/>
        <p:txBody>
          <a:bodyPr>
            <a:normAutofit/>
          </a:bodyPr>
          <a:lstStyle/>
          <a:p>
            <a:pPr algn="ctr"/>
            <a:r>
              <a:rPr lang="zh-TW" altLang="en-US" dirty="0">
                <a:latin typeface="Times New Roman" panose="02020603050405020304" pitchFamily="18" charset="0"/>
                <a:ea typeface="DFKai-SB" panose="03000509000000000000" pitchFamily="65" charset="-120"/>
                <a:cs typeface="Times New Roman" panose="02020603050405020304" pitchFamily="18" charset="0"/>
              </a:rPr>
              <a:t>註冊</a:t>
            </a: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辨識系統</a:t>
            </a:r>
            <a:endParaRPr lang="zh-TW" altLang="en-US" dirty="0"/>
          </a:p>
        </p:txBody>
      </p:sp>
      <p:pic>
        <p:nvPicPr>
          <p:cNvPr id="4" name="image5.png">
            <a:extLst>
              <a:ext uri="{FF2B5EF4-FFF2-40B4-BE49-F238E27FC236}">
                <a16:creationId xmlns:a16="http://schemas.microsoft.com/office/drawing/2014/main" id="{90718265-6442-4E28-B7F3-C9E60BCC49A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2295144"/>
            <a:ext cx="3175840" cy="3581400"/>
          </a:xfrm>
          <a:prstGeom prst="rect">
            <a:avLst/>
          </a:prstGeom>
          <a:ln/>
        </p:spPr>
      </p:pic>
      <p:pic>
        <p:nvPicPr>
          <p:cNvPr id="5" name="image13.png">
            <a:extLst>
              <a:ext uri="{FF2B5EF4-FFF2-40B4-BE49-F238E27FC236}">
                <a16:creationId xmlns:a16="http://schemas.microsoft.com/office/drawing/2014/main" id="{CC06505C-E9F6-4FD8-9A7D-C2A26B0BFE17}"/>
              </a:ext>
            </a:extLst>
          </p:cNvPr>
          <p:cNvPicPr/>
          <p:nvPr/>
        </p:nvPicPr>
        <p:blipFill>
          <a:blip r:embed="rId3">
            <a:extLst>
              <a:ext uri="{28A0092B-C50C-407E-A947-70E740481C1C}">
                <a14:useLocalDpi xmlns:a14="http://schemas.microsoft.com/office/drawing/2010/main" val="0"/>
              </a:ext>
            </a:extLst>
          </a:blip>
          <a:srcRect/>
          <a:stretch>
            <a:fillRect/>
          </a:stretch>
        </p:blipFill>
        <p:spPr>
          <a:xfrm>
            <a:off x="7796960" y="2295144"/>
            <a:ext cx="3175840" cy="3581400"/>
          </a:xfrm>
          <a:prstGeom prst="rect">
            <a:avLst/>
          </a:prstGeom>
          <a:ln/>
        </p:spPr>
      </p:pic>
    </p:spTree>
    <p:extLst>
      <p:ext uri="{BB962C8B-B14F-4D97-AF65-F5344CB8AC3E}">
        <p14:creationId xmlns:p14="http://schemas.microsoft.com/office/powerpoint/2010/main" val="184892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08E086-3C9F-411F-A4C1-AB09C661B5BE}"/>
              </a:ext>
            </a:extLst>
          </p:cNvPr>
          <p:cNvSpPr>
            <a:spLocks noGrp="1"/>
          </p:cNvSpPr>
          <p:nvPr>
            <p:ph type="title"/>
          </p:nvPr>
        </p:nvSpPr>
        <p:spPr/>
        <p:txBody>
          <a:bodyPr>
            <a:normAutofit/>
          </a:bodyPr>
          <a:lstStyle/>
          <a:p>
            <a:pPr algn="ctr"/>
            <a:r>
              <a:rPr lang="zh-TW" altLang="zh-TW" dirty="0">
                <a:effectLst/>
                <a:latin typeface="Times New Roman" panose="02020603050405020304" pitchFamily="18" charset="0"/>
                <a:ea typeface="DFKai-SB" panose="03000509000000000000" pitchFamily="65" charset="-120"/>
                <a:cs typeface="Times New Roman" panose="02020603050405020304" pitchFamily="18" charset="0"/>
              </a:rPr>
              <a:t>登入辨識系統</a:t>
            </a:r>
            <a:endParaRPr lang="zh-TW" altLang="en-US" dirty="0"/>
          </a:p>
        </p:txBody>
      </p:sp>
      <p:pic>
        <p:nvPicPr>
          <p:cNvPr id="4" name="image6.png">
            <a:extLst>
              <a:ext uri="{FF2B5EF4-FFF2-40B4-BE49-F238E27FC236}">
                <a16:creationId xmlns:a16="http://schemas.microsoft.com/office/drawing/2014/main" id="{4D5D4FF1-CA5D-49AB-A9D8-A131CB8ABD3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2276856"/>
            <a:ext cx="3223260" cy="3581400"/>
          </a:xfrm>
          <a:prstGeom prst="rect">
            <a:avLst/>
          </a:prstGeom>
          <a:ln/>
        </p:spPr>
      </p:pic>
      <p:pic>
        <p:nvPicPr>
          <p:cNvPr id="7" name="圖片 6">
            <a:extLst>
              <a:ext uri="{FF2B5EF4-FFF2-40B4-BE49-F238E27FC236}">
                <a16:creationId xmlns:a16="http://schemas.microsoft.com/office/drawing/2014/main" id="{306AE22A-2763-47D9-A820-5BDB25D7F19E}"/>
              </a:ext>
            </a:extLst>
          </p:cNvPr>
          <p:cNvPicPr>
            <a:picLocks noChangeAspect="1"/>
          </p:cNvPicPr>
          <p:nvPr/>
        </p:nvPicPr>
        <p:blipFill>
          <a:blip r:embed="rId3"/>
          <a:stretch>
            <a:fillRect/>
          </a:stretch>
        </p:blipFill>
        <p:spPr>
          <a:xfrm>
            <a:off x="7749540" y="2276856"/>
            <a:ext cx="3223260" cy="3581400"/>
          </a:xfrm>
          <a:prstGeom prst="rect">
            <a:avLst/>
          </a:prstGeom>
        </p:spPr>
      </p:pic>
    </p:spTree>
    <p:extLst>
      <p:ext uri="{BB962C8B-B14F-4D97-AF65-F5344CB8AC3E}">
        <p14:creationId xmlns:p14="http://schemas.microsoft.com/office/powerpoint/2010/main" val="8255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70929C-924D-41F2-A082-865663D6F15F}"/>
              </a:ext>
            </a:extLst>
          </p:cNvPr>
          <p:cNvSpPr>
            <a:spLocks noGrp="1"/>
          </p:cNvSpPr>
          <p:nvPr>
            <p:ph type="title"/>
          </p:nvPr>
        </p:nvSpPr>
        <p:spPr/>
        <p:txBody>
          <a:bodyPr/>
          <a:lstStyle/>
          <a:p>
            <a:pPr algn="ctr"/>
            <a:r>
              <a:rPr lang="zh-TW" altLang="en-US" dirty="0"/>
              <a:t>登入後網頁影像瀏覽畫面</a:t>
            </a:r>
          </a:p>
        </p:txBody>
      </p:sp>
      <p:pic>
        <p:nvPicPr>
          <p:cNvPr id="4" name="image15.png">
            <a:extLst>
              <a:ext uri="{FF2B5EF4-FFF2-40B4-BE49-F238E27FC236}">
                <a16:creationId xmlns:a16="http://schemas.microsoft.com/office/drawing/2014/main" id="{28EA6199-8415-4D15-A76C-69AA327102F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371600" y="2286000"/>
            <a:ext cx="9601200" cy="4352544"/>
          </a:xfrm>
          <a:prstGeom prst="rect">
            <a:avLst/>
          </a:prstGeom>
          <a:ln/>
        </p:spPr>
      </p:pic>
    </p:spTree>
    <p:extLst>
      <p:ext uri="{BB962C8B-B14F-4D97-AF65-F5344CB8AC3E}">
        <p14:creationId xmlns:p14="http://schemas.microsoft.com/office/powerpoint/2010/main" val="394100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6D37BF-9A81-4847-9F49-0C6BDE6201BC}"/>
              </a:ext>
            </a:extLst>
          </p:cNvPr>
          <p:cNvSpPr>
            <a:spLocks noGrp="1"/>
          </p:cNvSpPr>
          <p:nvPr>
            <p:ph type="title"/>
          </p:nvPr>
        </p:nvSpPr>
        <p:spPr/>
        <p:txBody>
          <a:bodyPr/>
          <a:lstStyle/>
          <a:p>
            <a:pPr algn="ctr"/>
            <a:r>
              <a:rPr lang="zh-TW" altLang="en-US" dirty="0"/>
              <a:t>影像儲存</a:t>
            </a:r>
          </a:p>
        </p:txBody>
      </p:sp>
      <p:pic>
        <p:nvPicPr>
          <p:cNvPr id="4" name="image16.png">
            <a:extLst>
              <a:ext uri="{FF2B5EF4-FFF2-40B4-BE49-F238E27FC236}">
                <a16:creationId xmlns:a16="http://schemas.microsoft.com/office/drawing/2014/main" id="{6BA2AD97-C5C4-46D5-B748-01A79A2BCC0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371600" y="1938528"/>
            <a:ext cx="9601200" cy="4453128"/>
          </a:xfrm>
          <a:prstGeom prst="rect">
            <a:avLst/>
          </a:prstGeom>
          <a:ln/>
        </p:spPr>
      </p:pic>
    </p:spTree>
    <p:extLst>
      <p:ext uri="{BB962C8B-B14F-4D97-AF65-F5344CB8AC3E}">
        <p14:creationId xmlns:p14="http://schemas.microsoft.com/office/powerpoint/2010/main" val="128251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B88969-B149-4267-9F6E-604945EA2CC2}"/>
              </a:ext>
            </a:extLst>
          </p:cNvPr>
          <p:cNvSpPr>
            <a:spLocks noGrp="1"/>
          </p:cNvSpPr>
          <p:nvPr>
            <p:ph type="ctrTitle"/>
          </p:nvPr>
        </p:nvSpPr>
        <p:spPr/>
        <p:txBody>
          <a:bodyPr/>
          <a:lstStyle/>
          <a:p>
            <a:r>
              <a:rPr lang="zh-TW" altLang="en-US" dirty="0"/>
              <a:t>碩士論文</a:t>
            </a:r>
          </a:p>
        </p:txBody>
      </p:sp>
      <p:sp>
        <p:nvSpPr>
          <p:cNvPr id="3" name="副標題 2">
            <a:extLst>
              <a:ext uri="{FF2B5EF4-FFF2-40B4-BE49-F238E27FC236}">
                <a16:creationId xmlns:a16="http://schemas.microsoft.com/office/drawing/2014/main" id="{D630C26F-CEB0-4679-9CEE-12262770D7F3}"/>
              </a:ext>
            </a:extLst>
          </p:cNvPr>
          <p:cNvSpPr>
            <a:spLocks noGrp="1"/>
          </p:cNvSpPr>
          <p:nvPr>
            <p:ph type="subTitle" idx="1"/>
          </p:nvPr>
        </p:nvSpPr>
        <p:spPr/>
        <p:txBody>
          <a:bodyPr>
            <a:normAutofit/>
          </a:bodyPr>
          <a:lstStyle/>
          <a:p>
            <a:r>
              <a:rPr lang="zh-TW" altLang="zh-TW" sz="3200" b="1" kern="0" dirty="0">
                <a:solidFill>
                  <a:srgbClr val="000000"/>
                </a:solidFill>
                <a:effectLst/>
                <a:latin typeface="Microsoft JhengHei (標題)"/>
                <a:ea typeface="DFKai-SB" panose="03000509000000000000" pitchFamily="65" charset="-120"/>
              </a:rPr>
              <a:t>利用人臉辨識技術偵測口罩配戴</a:t>
            </a:r>
            <a:endParaRPr lang="zh-TW" altLang="zh-TW" sz="3200" kern="100" dirty="0">
              <a:effectLst/>
              <a:latin typeface="Microsoft JhengHei (標題)"/>
              <a:ea typeface="PMingLiU" panose="02020500000000000000" pitchFamily="18" charset="-120"/>
            </a:endParaRPr>
          </a:p>
          <a:p>
            <a:endParaRPr lang="zh-TW" altLang="en-US" sz="3200" dirty="0">
              <a:latin typeface="Microsoft JhengHei (標題)"/>
            </a:endParaRPr>
          </a:p>
        </p:txBody>
      </p:sp>
    </p:spTree>
    <p:extLst>
      <p:ext uri="{BB962C8B-B14F-4D97-AF65-F5344CB8AC3E}">
        <p14:creationId xmlns:p14="http://schemas.microsoft.com/office/powerpoint/2010/main" val="1348548169"/>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72</TotalTime>
  <Words>659</Words>
  <Application>Microsoft Office PowerPoint</Application>
  <PresentationFormat>寬螢幕</PresentationFormat>
  <Paragraphs>18</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DFKai-SB</vt:lpstr>
      <vt:lpstr>Microsoft JhengHei (標題)</vt:lpstr>
      <vt:lpstr>Franklin Gothic Book</vt:lpstr>
      <vt:lpstr>Times New Roman</vt:lpstr>
      <vt:lpstr>裁剪</vt:lpstr>
      <vt:lpstr>大學專題</vt:lpstr>
      <vt:lpstr>PowerPoint 簡報</vt:lpstr>
      <vt:lpstr>流程架構圖</vt:lpstr>
      <vt:lpstr>模型準確率與損失值</vt:lpstr>
      <vt:lpstr>註冊辨識系統</vt:lpstr>
      <vt:lpstr>登入辨識系統</vt:lpstr>
      <vt:lpstr>登入後網頁影像瀏覽畫面</vt:lpstr>
      <vt:lpstr>影像儲存</vt:lpstr>
      <vt:lpstr>碩士論文</vt:lpstr>
      <vt:lpstr>PowerPoint 簡報</vt:lpstr>
      <vt:lpstr>模型架構圖</vt:lpstr>
      <vt:lpstr>模型在微軟訓練集、驗證集和測試集上的損失函數與準確率變化</vt:lpstr>
      <vt:lpstr>消融研究</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大學專題</dc:title>
  <dc:creator>李勝安 李勝安</dc:creator>
  <cp:lastModifiedBy>李勝安 李勝安</cp:lastModifiedBy>
  <cp:revision>8</cp:revision>
  <dcterms:created xsi:type="dcterms:W3CDTF">2025-05-12T13:04:40Z</dcterms:created>
  <dcterms:modified xsi:type="dcterms:W3CDTF">2025-05-13T12:24:07Z</dcterms:modified>
</cp:coreProperties>
</file>