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61" r:id="rId2"/>
    <p:sldId id="329" r:id="rId3"/>
    <p:sldId id="317" r:id="rId4"/>
    <p:sldId id="303" r:id="rId5"/>
    <p:sldId id="337" r:id="rId6"/>
    <p:sldId id="318" r:id="rId7"/>
    <p:sldId id="333" r:id="rId8"/>
    <p:sldId id="338" r:id="rId9"/>
    <p:sldId id="339" r:id="rId10"/>
    <p:sldId id="340" r:id="rId11"/>
    <p:sldId id="335" r:id="rId12"/>
    <p:sldId id="334" r:id="rId13"/>
    <p:sldId id="322" r:id="rId14"/>
    <p:sldId id="297" r:id="rId15"/>
    <p:sldId id="311" r:id="rId16"/>
    <p:sldId id="263" r:id="rId17"/>
    <p:sldId id="264" r:id="rId18"/>
    <p:sldId id="271" r:id="rId19"/>
    <p:sldId id="268" r:id="rId20"/>
    <p:sldId id="269" r:id="rId21"/>
    <p:sldId id="270" r:id="rId22"/>
    <p:sldId id="265" r:id="rId23"/>
    <p:sldId id="266" r:id="rId24"/>
    <p:sldId id="267" r:id="rId25"/>
    <p:sldId id="296" r:id="rId26"/>
    <p:sldId id="298" r:id="rId27"/>
    <p:sldId id="304" r:id="rId28"/>
    <p:sldId id="257" r:id="rId29"/>
    <p:sldId id="258" r:id="rId30"/>
    <p:sldId id="259" r:id="rId31"/>
    <p:sldId id="312" r:id="rId32"/>
    <p:sldId id="313" r:id="rId33"/>
    <p:sldId id="314" r:id="rId34"/>
    <p:sldId id="316" r:id="rId35"/>
    <p:sldId id="260" r:id="rId36"/>
    <p:sldId id="305" r:id="rId37"/>
    <p:sldId id="306" r:id="rId38"/>
    <p:sldId id="307" r:id="rId39"/>
    <p:sldId id="308" r:id="rId40"/>
    <p:sldId id="309" r:id="rId41"/>
    <p:sldId id="310" r:id="rId42"/>
    <p:sldId id="285" r:id="rId43"/>
    <p:sldId id="286" r:id="rId44"/>
    <p:sldId id="299" r:id="rId45"/>
    <p:sldId id="273" r:id="rId46"/>
    <p:sldId id="274" r:id="rId47"/>
    <p:sldId id="275" r:id="rId48"/>
    <p:sldId id="300" r:id="rId49"/>
    <p:sldId id="292" r:id="rId50"/>
    <p:sldId id="293" r:id="rId51"/>
    <p:sldId id="294" r:id="rId52"/>
    <p:sldId id="295" r:id="rId53"/>
    <p:sldId id="341" r:id="rId54"/>
    <p:sldId id="342" r:id="rId55"/>
    <p:sldId id="343" r:id="rId56"/>
    <p:sldId id="344" r:id="rId57"/>
    <p:sldId id="301" r:id="rId58"/>
    <p:sldId id="276" r:id="rId59"/>
    <p:sldId id="277" r:id="rId60"/>
    <p:sldId id="330" r:id="rId61"/>
    <p:sldId id="278" r:id="rId62"/>
    <p:sldId id="279" r:id="rId63"/>
    <p:sldId id="280" r:id="rId64"/>
    <p:sldId id="287" r:id="rId65"/>
    <p:sldId id="288" r:id="rId66"/>
    <p:sldId id="302" r:id="rId67"/>
    <p:sldId id="289" r:id="rId68"/>
    <p:sldId id="331" r:id="rId69"/>
    <p:sldId id="332" r:id="rId70"/>
    <p:sldId id="281" r:id="rId71"/>
    <p:sldId id="290" r:id="rId72"/>
    <p:sldId id="291" r:id="rId73"/>
    <p:sldId id="282" r:id="rId74"/>
    <p:sldId id="283" r:id="rId75"/>
    <p:sldId id="284" r:id="rId7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43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F739E-4221-4740-9D31-51638B414F7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1D2B131-966D-470A-B371-4FAD6969E9AC}">
      <dgm:prSet phldrT="[文字]"/>
      <dgm:spPr/>
      <dgm:t>
        <a:bodyPr/>
        <a:lstStyle/>
        <a:p>
          <a:r>
            <a:rPr lang="zh-TW" altLang="en-US" dirty="0" smtClean="0"/>
            <a:t>分解</a:t>
          </a:r>
          <a:r>
            <a:rPr lang="en-US" altLang="zh-TW" dirty="0" smtClean="0"/>
            <a:t>N</a:t>
          </a:r>
          <a:endParaRPr lang="zh-TW" altLang="en-US" dirty="0"/>
        </a:p>
      </dgm:t>
    </dgm:pt>
    <dgm:pt modelId="{5A7EAAA7-81AA-4383-8C10-28CFE15A0116}" type="par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1B7773DD-C147-4FE2-9CEC-758B558A4C15}" type="sib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CF883B9D-58B1-4CB6-859C-8DE8E7F0589D}">
      <dgm:prSet phldrT="[文字]"/>
      <dgm:spPr/>
      <dgm:t>
        <a:bodyPr/>
        <a:lstStyle/>
        <a:p>
          <a:r>
            <a:rPr lang="zh-TW" altLang="en-US" dirty="0" smtClean="0"/>
            <a:t>用 </a:t>
          </a:r>
          <a:r>
            <a:rPr lang="el-GR" b="0" i="0" dirty="0" smtClean="0"/>
            <a:t>ϕ(</a:t>
          </a:r>
          <a:r>
            <a:rPr lang="en-US" b="0" i="0" dirty="0" smtClean="0"/>
            <a:t>n)</a:t>
          </a:r>
          <a:r>
            <a:rPr lang="en-US" altLang="zh-TW" dirty="0" smtClean="0"/>
            <a:t> </a:t>
          </a:r>
          <a:r>
            <a:rPr lang="zh-TW" altLang="en-US" dirty="0" smtClean="0"/>
            <a:t>和 </a:t>
          </a:r>
          <a:r>
            <a:rPr lang="en-US" altLang="zh-TW" dirty="0" smtClean="0"/>
            <a:t>e </a:t>
          </a:r>
          <a:r>
            <a:rPr lang="zh-TW" altLang="en-US" dirty="0" smtClean="0"/>
            <a:t>算 </a:t>
          </a:r>
          <a:r>
            <a:rPr lang="en-US" altLang="zh-TW" dirty="0" smtClean="0"/>
            <a:t>d</a:t>
          </a:r>
          <a:endParaRPr lang="zh-TW" altLang="en-US" dirty="0"/>
        </a:p>
      </dgm:t>
    </dgm:pt>
    <dgm:pt modelId="{FA4FA75F-CA29-4DC8-BEB3-213A8ED1E709}" type="par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5F10EB85-C667-4B83-A5E7-9C9EFA301599}" type="sib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91F630AD-7F78-4213-A917-848B41AD8F23}">
      <dgm:prSet phldrT="[文字]"/>
      <dgm:spPr/>
      <dgm:t>
        <a:bodyPr/>
        <a:lstStyle/>
        <a:p>
          <a:r>
            <a:rPr lang="zh-TW" altLang="en-US" dirty="0" smtClean="0"/>
            <a:t>用</a:t>
          </a:r>
          <a:r>
            <a:rPr lang="en-US" altLang="zh-TW" dirty="0" smtClean="0"/>
            <a:t>d </a:t>
          </a:r>
          <a:r>
            <a:rPr lang="zh-TW" altLang="en-US" dirty="0" smtClean="0"/>
            <a:t>解密</a:t>
          </a:r>
          <a:endParaRPr lang="zh-TW" altLang="en-US" dirty="0"/>
        </a:p>
      </dgm:t>
    </dgm:pt>
    <dgm:pt modelId="{B0ECA8D7-EBA1-45BD-902E-79EA7005B46B}" type="par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8126101C-629F-40A8-B93F-CE816A58FB02}" type="sib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1AD33B6D-A2FE-41C8-BEE3-2A4069CE9052}">
      <dgm:prSet phldrT="[文字]"/>
      <dgm:spPr/>
      <dgm:t>
        <a:bodyPr/>
        <a:lstStyle/>
        <a:p>
          <a:r>
            <a:rPr lang="zh-TW" altLang="en-US" dirty="0" smtClean="0"/>
            <a:t>得到 </a:t>
          </a:r>
          <a:r>
            <a:rPr lang="en-US" altLang="zh-TW" dirty="0" err="1" smtClean="0"/>
            <a:t>p,q</a:t>
          </a:r>
          <a:endParaRPr lang="zh-TW" altLang="en-US" dirty="0"/>
        </a:p>
      </dgm:t>
    </dgm:pt>
    <dgm:pt modelId="{95ABEADE-F20A-4166-89AA-7AE37A83D489}" type="par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3773A0BD-8C83-4A0E-BD2B-EC4B03DEAEE0}" type="sib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470FFBEB-1284-47E3-AF65-6B1B29EF5660}">
      <dgm:prSet phldrT="[文字]"/>
      <dgm:spPr/>
      <dgm:t>
        <a:bodyPr/>
        <a:lstStyle/>
        <a:p>
          <a:r>
            <a:rPr lang="zh-TW" altLang="en-US" dirty="0" smtClean="0"/>
            <a:t>算 </a:t>
          </a:r>
          <a:r>
            <a:rPr lang="el-GR" b="0" i="0" dirty="0" smtClean="0"/>
            <a:t>ϕ(</a:t>
          </a:r>
          <a:r>
            <a:rPr lang="en-US" b="0" i="0" dirty="0" smtClean="0"/>
            <a:t>n)</a:t>
          </a:r>
          <a:r>
            <a:rPr lang="en-US" altLang="zh-TW" dirty="0" smtClean="0"/>
            <a:t> = (p-1)*(q-1)</a:t>
          </a:r>
          <a:endParaRPr lang="zh-TW" altLang="en-US" dirty="0"/>
        </a:p>
      </dgm:t>
    </dgm:pt>
    <dgm:pt modelId="{A5C77357-B95A-4729-84B9-4BA4D218A3E4}" type="parTrans" cxnId="{D0552549-9CFF-49B0-B2D2-330399540753}">
      <dgm:prSet/>
      <dgm:spPr/>
      <dgm:t>
        <a:bodyPr/>
        <a:lstStyle/>
        <a:p>
          <a:endParaRPr lang="zh-TW" altLang="en-US"/>
        </a:p>
      </dgm:t>
    </dgm:pt>
    <dgm:pt modelId="{95106E79-25AE-4246-AFD9-0CB61CFE3F8E}" type="sibTrans" cxnId="{D0552549-9CFF-49B0-B2D2-330399540753}">
      <dgm:prSet/>
      <dgm:spPr/>
      <dgm:t>
        <a:bodyPr/>
        <a:lstStyle/>
        <a:p>
          <a:endParaRPr lang="zh-TW" altLang="en-US"/>
        </a:p>
      </dgm:t>
    </dgm:pt>
    <dgm:pt modelId="{10DFC58F-B9F9-4D8E-A067-EB55A798A10D}" type="pres">
      <dgm:prSet presAssocID="{574F739E-4221-4740-9D31-51638B414F7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FF16C913-62E0-4896-B6D9-AD1A833E0BB2}" type="pres">
      <dgm:prSet presAssocID="{51D2B131-966D-470A-B371-4FAD6969E9AC}" presName="Accent1" presStyleCnt="0"/>
      <dgm:spPr/>
    </dgm:pt>
    <dgm:pt modelId="{815DC082-482A-4454-8734-60C027AF3221}" type="pres">
      <dgm:prSet presAssocID="{51D2B131-966D-470A-B371-4FAD6969E9AC}" presName="Accent" presStyleLbl="node1" presStyleIdx="0" presStyleCnt="3"/>
      <dgm:spPr/>
    </dgm:pt>
    <dgm:pt modelId="{BFA4AA46-DC61-47BD-98AE-E466B0F08E0F}" type="pres">
      <dgm:prSet presAssocID="{51D2B131-966D-470A-B371-4FAD6969E9AC}" presName="Child1" presStyleLbl="revTx" presStyleIdx="0" presStyleCnt="4" custScaleX="1970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F45845-B10D-416B-BAEB-C14B81033E0E}" type="pres">
      <dgm:prSet presAssocID="{51D2B131-966D-470A-B371-4FAD6969E9AC}" presName="Parent1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23CA3F-8953-43A0-9168-3CA8EA54293E}" type="pres">
      <dgm:prSet presAssocID="{CF883B9D-58B1-4CB6-859C-8DE8E7F0589D}" presName="Accent2" presStyleCnt="0"/>
      <dgm:spPr/>
    </dgm:pt>
    <dgm:pt modelId="{4CEAD6C8-83DB-4D77-84BC-ED58A0E4CC9A}" type="pres">
      <dgm:prSet presAssocID="{CF883B9D-58B1-4CB6-859C-8DE8E7F0589D}" presName="Accent" presStyleLbl="node1" presStyleIdx="1" presStyleCnt="3"/>
      <dgm:spPr/>
    </dgm:pt>
    <dgm:pt modelId="{4C1993BD-FEEE-4FAC-9031-67AABE31AF2D}" type="pres">
      <dgm:prSet presAssocID="{CF883B9D-58B1-4CB6-859C-8DE8E7F0589D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4A1AD3-4110-4BA0-9C6F-2EB2CE408422}" type="pres">
      <dgm:prSet presAssocID="{91F630AD-7F78-4213-A917-848B41AD8F23}" presName="Accent3" presStyleCnt="0"/>
      <dgm:spPr/>
    </dgm:pt>
    <dgm:pt modelId="{6BBDBAFE-6828-4F4B-98FB-4B09AAF7FF56}" type="pres">
      <dgm:prSet presAssocID="{91F630AD-7F78-4213-A917-848B41AD8F23}" presName="Accent" presStyleLbl="node1" presStyleIdx="2" presStyleCnt="3"/>
      <dgm:spPr/>
    </dgm:pt>
    <dgm:pt modelId="{ED4124ED-C185-4D2C-8E1F-A88F799D57A5}" type="pres">
      <dgm:prSet presAssocID="{91F630AD-7F78-4213-A917-848B41AD8F23}" presName="Parent3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91294F3-CECF-42CB-88F9-D1BBC37B4D20}" type="presOf" srcId="{574F739E-4221-4740-9D31-51638B414F72}" destId="{10DFC58F-B9F9-4D8E-A067-EB55A798A10D}" srcOrd="0" destOrd="0" presId="urn:microsoft.com/office/officeart/2009/layout/CircleArrowProcess"/>
    <dgm:cxn modelId="{76E00E53-4106-4D21-B56E-D0370B0E5DBE}" srcId="{51D2B131-966D-470A-B371-4FAD6969E9AC}" destId="{1AD33B6D-A2FE-41C8-BEE3-2A4069CE9052}" srcOrd="0" destOrd="0" parTransId="{95ABEADE-F20A-4166-89AA-7AE37A83D489}" sibTransId="{3773A0BD-8C83-4A0E-BD2B-EC4B03DEAEE0}"/>
    <dgm:cxn modelId="{D0552549-9CFF-49B0-B2D2-330399540753}" srcId="{51D2B131-966D-470A-B371-4FAD6969E9AC}" destId="{470FFBEB-1284-47E3-AF65-6B1B29EF5660}" srcOrd="1" destOrd="0" parTransId="{A5C77357-B95A-4729-84B9-4BA4D218A3E4}" sibTransId="{95106E79-25AE-4246-AFD9-0CB61CFE3F8E}"/>
    <dgm:cxn modelId="{DDBC45DA-5AC5-4026-8F19-3196A5308E2B}" type="presOf" srcId="{91F630AD-7F78-4213-A917-848B41AD8F23}" destId="{ED4124ED-C185-4D2C-8E1F-A88F799D57A5}" srcOrd="0" destOrd="0" presId="urn:microsoft.com/office/officeart/2009/layout/CircleArrowProcess"/>
    <dgm:cxn modelId="{5ABC6EF3-5B5F-475F-B142-7FD6D0434DC7}" type="presOf" srcId="{1AD33B6D-A2FE-41C8-BEE3-2A4069CE9052}" destId="{BFA4AA46-DC61-47BD-98AE-E466B0F08E0F}" srcOrd="0" destOrd="0" presId="urn:microsoft.com/office/officeart/2009/layout/CircleArrowProcess"/>
    <dgm:cxn modelId="{806DF5C0-4EC2-4032-8C98-2E71CB0F613D}" srcId="{574F739E-4221-4740-9D31-51638B414F72}" destId="{91F630AD-7F78-4213-A917-848B41AD8F23}" srcOrd="2" destOrd="0" parTransId="{B0ECA8D7-EBA1-45BD-902E-79EA7005B46B}" sibTransId="{8126101C-629F-40A8-B93F-CE816A58FB02}"/>
    <dgm:cxn modelId="{ADE1D6A0-BECB-4153-A8E3-2402A328C2C0}" type="presOf" srcId="{51D2B131-966D-470A-B371-4FAD6969E9AC}" destId="{58F45845-B10D-416B-BAEB-C14B81033E0E}" srcOrd="0" destOrd="0" presId="urn:microsoft.com/office/officeart/2009/layout/CircleArrowProcess"/>
    <dgm:cxn modelId="{9E4CC5D7-AA6C-4D1F-87E6-3B1EFF9F8C66}" srcId="{574F739E-4221-4740-9D31-51638B414F72}" destId="{CF883B9D-58B1-4CB6-859C-8DE8E7F0589D}" srcOrd="1" destOrd="0" parTransId="{FA4FA75F-CA29-4DC8-BEB3-213A8ED1E709}" sibTransId="{5F10EB85-C667-4B83-A5E7-9C9EFA301599}"/>
    <dgm:cxn modelId="{616EFF60-2F18-42E0-B68C-24E09FB4507B}" type="presOf" srcId="{470FFBEB-1284-47E3-AF65-6B1B29EF5660}" destId="{BFA4AA46-DC61-47BD-98AE-E466B0F08E0F}" srcOrd="0" destOrd="1" presId="urn:microsoft.com/office/officeart/2009/layout/CircleArrowProcess"/>
    <dgm:cxn modelId="{AEA29E3D-0205-413A-BAA4-BAA981E5DD3F}" type="presOf" srcId="{CF883B9D-58B1-4CB6-859C-8DE8E7F0589D}" destId="{4C1993BD-FEEE-4FAC-9031-67AABE31AF2D}" srcOrd="0" destOrd="0" presId="urn:microsoft.com/office/officeart/2009/layout/CircleArrowProcess"/>
    <dgm:cxn modelId="{C05BA274-2EC9-4209-8687-45590EAD5ABD}" srcId="{574F739E-4221-4740-9D31-51638B414F72}" destId="{51D2B131-966D-470A-B371-4FAD6969E9AC}" srcOrd="0" destOrd="0" parTransId="{5A7EAAA7-81AA-4383-8C10-28CFE15A0116}" sibTransId="{1B7773DD-C147-4FE2-9CEC-758B558A4C15}"/>
    <dgm:cxn modelId="{BAD9FB73-C53C-4DA8-BE76-DC1F7523C9D3}" type="presParOf" srcId="{10DFC58F-B9F9-4D8E-A067-EB55A798A10D}" destId="{FF16C913-62E0-4896-B6D9-AD1A833E0BB2}" srcOrd="0" destOrd="0" presId="urn:microsoft.com/office/officeart/2009/layout/CircleArrowProcess"/>
    <dgm:cxn modelId="{AA907B5A-4F3A-40DE-95F1-1ED5EA01A4D2}" type="presParOf" srcId="{FF16C913-62E0-4896-B6D9-AD1A833E0BB2}" destId="{815DC082-482A-4454-8734-60C027AF3221}" srcOrd="0" destOrd="0" presId="urn:microsoft.com/office/officeart/2009/layout/CircleArrowProcess"/>
    <dgm:cxn modelId="{6F84953C-D042-4AB4-8282-4CDA5397CDC6}" type="presParOf" srcId="{10DFC58F-B9F9-4D8E-A067-EB55A798A10D}" destId="{BFA4AA46-DC61-47BD-98AE-E466B0F08E0F}" srcOrd="1" destOrd="0" presId="urn:microsoft.com/office/officeart/2009/layout/CircleArrowProcess"/>
    <dgm:cxn modelId="{22DD4861-D33B-4331-B35C-1945ECD7FCD7}" type="presParOf" srcId="{10DFC58F-B9F9-4D8E-A067-EB55A798A10D}" destId="{58F45845-B10D-416B-BAEB-C14B81033E0E}" srcOrd="2" destOrd="0" presId="urn:microsoft.com/office/officeart/2009/layout/CircleArrowProcess"/>
    <dgm:cxn modelId="{4AB595D3-2178-4D2B-8380-A9AD1A6DB3B7}" type="presParOf" srcId="{10DFC58F-B9F9-4D8E-A067-EB55A798A10D}" destId="{D623CA3F-8953-43A0-9168-3CA8EA54293E}" srcOrd="3" destOrd="0" presId="urn:microsoft.com/office/officeart/2009/layout/CircleArrowProcess"/>
    <dgm:cxn modelId="{68365D37-2EB4-4146-9546-4AF906288980}" type="presParOf" srcId="{D623CA3F-8953-43A0-9168-3CA8EA54293E}" destId="{4CEAD6C8-83DB-4D77-84BC-ED58A0E4CC9A}" srcOrd="0" destOrd="0" presId="urn:microsoft.com/office/officeart/2009/layout/CircleArrowProcess"/>
    <dgm:cxn modelId="{1F5CE770-23D3-4093-98D8-FCF547355EA4}" type="presParOf" srcId="{10DFC58F-B9F9-4D8E-A067-EB55A798A10D}" destId="{4C1993BD-FEEE-4FAC-9031-67AABE31AF2D}" srcOrd="4" destOrd="0" presId="urn:microsoft.com/office/officeart/2009/layout/CircleArrowProcess"/>
    <dgm:cxn modelId="{5DD04F79-BAAD-443F-9BDF-1F11FE9E2C89}" type="presParOf" srcId="{10DFC58F-B9F9-4D8E-A067-EB55A798A10D}" destId="{CD4A1AD3-4110-4BA0-9C6F-2EB2CE408422}" srcOrd="5" destOrd="0" presId="urn:microsoft.com/office/officeart/2009/layout/CircleArrowProcess"/>
    <dgm:cxn modelId="{47D38628-5BA1-4E97-A139-4A4327CA179E}" type="presParOf" srcId="{CD4A1AD3-4110-4BA0-9C6F-2EB2CE408422}" destId="{6BBDBAFE-6828-4F4B-98FB-4B09AAF7FF56}" srcOrd="0" destOrd="0" presId="urn:microsoft.com/office/officeart/2009/layout/CircleArrowProcess"/>
    <dgm:cxn modelId="{047033BC-D341-43C1-BECF-62D165B2641D}" type="presParOf" srcId="{10DFC58F-B9F9-4D8E-A067-EB55A798A10D}" destId="{ED4124ED-C185-4D2C-8E1F-A88F799D57A5}" srcOrd="6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4F739E-4221-4740-9D31-51638B414F7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1D2B131-966D-470A-B371-4FAD6969E9AC}">
      <dgm:prSet phldrT="[文字]"/>
      <dgm:spPr/>
      <dgm:t>
        <a:bodyPr/>
        <a:lstStyle/>
        <a:p>
          <a:r>
            <a:rPr lang="zh-TW" altLang="en-US" dirty="0" smtClean="0">
              <a:solidFill>
                <a:srgbClr val="FF0000"/>
              </a:solidFill>
            </a:rPr>
            <a:t>分解</a:t>
          </a:r>
          <a:r>
            <a:rPr lang="en-US" altLang="zh-TW" dirty="0" smtClean="0">
              <a:solidFill>
                <a:srgbClr val="FF0000"/>
              </a:solidFill>
            </a:rPr>
            <a:t>N</a:t>
          </a:r>
          <a:endParaRPr lang="zh-TW" altLang="en-US" dirty="0">
            <a:solidFill>
              <a:srgbClr val="FF0000"/>
            </a:solidFill>
          </a:endParaRPr>
        </a:p>
      </dgm:t>
    </dgm:pt>
    <dgm:pt modelId="{5A7EAAA7-81AA-4383-8C10-28CFE15A0116}" type="par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1B7773DD-C147-4FE2-9CEC-758B558A4C15}" type="sib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CF883B9D-58B1-4CB6-859C-8DE8E7F0589D}">
      <dgm:prSet phldrT="[文字]"/>
      <dgm:spPr/>
      <dgm:t>
        <a:bodyPr/>
        <a:lstStyle/>
        <a:p>
          <a:r>
            <a:rPr lang="zh-TW" altLang="en-US" dirty="0" smtClean="0"/>
            <a:t>用 </a:t>
          </a:r>
          <a:r>
            <a:rPr lang="el-GR" b="0" i="0" dirty="0" smtClean="0"/>
            <a:t>ϕ(</a:t>
          </a:r>
          <a:r>
            <a:rPr lang="en-US" b="0" i="0" dirty="0" smtClean="0"/>
            <a:t>n)</a:t>
          </a:r>
          <a:r>
            <a:rPr lang="en-US" altLang="zh-TW" dirty="0" smtClean="0"/>
            <a:t> </a:t>
          </a:r>
          <a:r>
            <a:rPr lang="zh-TW" altLang="en-US" dirty="0" smtClean="0"/>
            <a:t>和 </a:t>
          </a:r>
          <a:r>
            <a:rPr lang="en-US" altLang="zh-TW" dirty="0" smtClean="0"/>
            <a:t>e </a:t>
          </a:r>
          <a:r>
            <a:rPr lang="zh-TW" altLang="en-US" dirty="0" smtClean="0"/>
            <a:t>算 </a:t>
          </a:r>
          <a:r>
            <a:rPr lang="en-US" altLang="zh-TW" dirty="0" smtClean="0"/>
            <a:t>d</a:t>
          </a:r>
          <a:endParaRPr lang="zh-TW" altLang="en-US" dirty="0"/>
        </a:p>
      </dgm:t>
    </dgm:pt>
    <dgm:pt modelId="{FA4FA75F-CA29-4DC8-BEB3-213A8ED1E709}" type="par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5F10EB85-C667-4B83-A5E7-9C9EFA301599}" type="sib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91F630AD-7F78-4213-A917-848B41AD8F23}">
      <dgm:prSet phldrT="[文字]"/>
      <dgm:spPr/>
      <dgm:t>
        <a:bodyPr/>
        <a:lstStyle/>
        <a:p>
          <a:r>
            <a:rPr lang="zh-TW" altLang="en-US" dirty="0" smtClean="0"/>
            <a:t>用</a:t>
          </a:r>
          <a:r>
            <a:rPr lang="en-US" altLang="zh-TW" dirty="0" smtClean="0"/>
            <a:t>d </a:t>
          </a:r>
          <a:r>
            <a:rPr lang="zh-TW" altLang="en-US" dirty="0" smtClean="0"/>
            <a:t>解密</a:t>
          </a:r>
          <a:endParaRPr lang="zh-TW" altLang="en-US" dirty="0"/>
        </a:p>
      </dgm:t>
    </dgm:pt>
    <dgm:pt modelId="{B0ECA8D7-EBA1-45BD-902E-79EA7005B46B}" type="par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8126101C-629F-40A8-B93F-CE816A58FB02}" type="sib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1AD33B6D-A2FE-41C8-BEE3-2A4069CE9052}">
      <dgm:prSet phldrT="[文字]"/>
      <dgm:spPr/>
      <dgm:t>
        <a:bodyPr/>
        <a:lstStyle/>
        <a:p>
          <a:r>
            <a:rPr lang="zh-TW" altLang="en-US" dirty="0" smtClean="0">
              <a:solidFill>
                <a:srgbClr val="FF0000"/>
              </a:solidFill>
            </a:rPr>
            <a:t>得到 </a:t>
          </a:r>
          <a:r>
            <a:rPr lang="en-US" altLang="zh-TW" dirty="0" err="1" smtClean="0">
              <a:solidFill>
                <a:srgbClr val="FF0000"/>
              </a:solidFill>
            </a:rPr>
            <a:t>p,q</a:t>
          </a:r>
          <a:endParaRPr lang="zh-TW" altLang="en-US" dirty="0">
            <a:solidFill>
              <a:srgbClr val="FF0000"/>
            </a:solidFill>
          </a:endParaRPr>
        </a:p>
      </dgm:t>
    </dgm:pt>
    <dgm:pt modelId="{95ABEADE-F20A-4166-89AA-7AE37A83D489}" type="par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3773A0BD-8C83-4A0E-BD2B-EC4B03DEAEE0}" type="sib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10DFC58F-B9F9-4D8E-A067-EB55A798A10D}" type="pres">
      <dgm:prSet presAssocID="{574F739E-4221-4740-9D31-51638B414F7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FF16C913-62E0-4896-B6D9-AD1A833E0BB2}" type="pres">
      <dgm:prSet presAssocID="{51D2B131-966D-470A-B371-4FAD6969E9AC}" presName="Accent1" presStyleCnt="0"/>
      <dgm:spPr/>
    </dgm:pt>
    <dgm:pt modelId="{815DC082-482A-4454-8734-60C027AF3221}" type="pres">
      <dgm:prSet presAssocID="{51D2B131-966D-470A-B371-4FAD6969E9AC}" presName="Accent" presStyleLbl="node1" presStyleIdx="0" presStyleCnt="3"/>
      <dgm:spPr/>
    </dgm:pt>
    <dgm:pt modelId="{BFA4AA46-DC61-47BD-98AE-E466B0F08E0F}" type="pres">
      <dgm:prSet presAssocID="{51D2B131-966D-470A-B371-4FAD6969E9AC}" presName="Child1" presStyleLbl="revTx" presStyleIdx="0" presStyleCnt="4" custScaleX="1970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F45845-B10D-416B-BAEB-C14B81033E0E}" type="pres">
      <dgm:prSet presAssocID="{51D2B131-966D-470A-B371-4FAD6969E9AC}" presName="Parent1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23CA3F-8953-43A0-9168-3CA8EA54293E}" type="pres">
      <dgm:prSet presAssocID="{CF883B9D-58B1-4CB6-859C-8DE8E7F0589D}" presName="Accent2" presStyleCnt="0"/>
      <dgm:spPr/>
    </dgm:pt>
    <dgm:pt modelId="{4CEAD6C8-83DB-4D77-84BC-ED58A0E4CC9A}" type="pres">
      <dgm:prSet presAssocID="{CF883B9D-58B1-4CB6-859C-8DE8E7F0589D}" presName="Accent" presStyleLbl="node1" presStyleIdx="1" presStyleCnt="3"/>
      <dgm:spPr/>
    </dgm:pt>
    <dgm:pt modelId="{4C1993BD-FEEE-4FAC-9031-67AABE31AF2D}" type="pres">
      <dgm:prSet presAssocID="{CF883B9D-58B1-4CB6-859C-8DE8E7F0589D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4A1AD3-4110-4BA0-9C6F-2EB2CE408422}" type="pres">
      <dgm:prSet presAssocID="{91F630AD-7F78-4213-A917-848B41AD8F23}" presName="Accent3" presStyleCnt="0"/>
      <dgm:spPr/>
    </dgm:pt>
    <dgm:pt modelId="{6BBDBAFE-6828-4F4B-98FB-4B09AAF7FF56}" type="pres">
      <dgm:prSet presAssocID="{91F630AD-7F78-4213-A917-848B41AD8F23}" presName="Accent" presStyleLbl="node1" presStyleIdx="2" presStyleCnt="3"/>
      <dgm:spPr/>
    </dgm:pt>
    <dgm:pt modelId="{ED4124ED-C185-4D2C-8E1F-A88F799D57A5}" type="pres">
      <dgm:prSet presAssocID="{91F630AD-7F78-4213-A917-848B41AD8F23}" presName="Parent3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91294F3-CECF-42CB-88F9-D1BBC37B4D20}" type="presOf" srcId="{574F739E-4221-4740-9D31-51638B414F72}" destId="{10DFC58F-B9F9-4D8E-A067-EB55A798A10D}" srcOrd="0" destOrd="0" presId="urn:microsoft.com/office/officeart/2009/layout/CircleArrowProcess"/>
    <dgm:cxn modelId="{DDBC45DA-5AC5-4026-8F19-3196A5308E2B}" type="presOf" srcId="{91F630AD-7F78-4213-A917-848B41AD8F23}" destId="{ED4124ED-C185-4D2C-8E1F-A88F799D57A5}" srcOrd="0" destOrd="0" presId="urn:microsoft.com/office/officeart/2009/layout/CircleArrowProcess"/>
    <dgm:cxn modelId="{AEA29E3D-0205-413A-BAA4-BAA981E5DD3F}" type="presOf" srcId="{CF883B9D-58B1-4CB6-859C-8DE8E7F0589D}" destId="{4C1993BD-FEEE-4FAC-9031-67AABE31AF2D}" srcOrd="0" destOrd="0" presId="urn:microsoft.com/office/officeart/2009/layout/CircleArrowProcess"/>
    <dgm:cxn modelId="{5ABC6EF3-5B5F-475F-B142-7FD6D0434DC7}" type="presOf" srcId="{1AD33B6D-A2FE-41C8-BEE3-2A4069CE9052}" destId="{BFA4AA46-DC61-47BD-98AE-E466B0F08E0F}" srcOrd="0" destOrd="0" presId="urn:microsoft.com/office/officeart/2009/layout/CircleArrowProcess"/>
    <dgm:cxn modelId="{806DF5C0-4EC2-4032-8C98-2E71CB0F613D}" srcId="{574F739E-4221-4740-9D31-51638B414F72}" destId="{91F630AD-7F78-4213-A917-848B41AD8F23}" srcOrd="2" destOrd="0" parTransId="{B0ECA8D7-EBA1-45BD-902E-79EA7005B46B}" sibTransId="{8126101C-629F-40A8-B93F-CE816A58FB02}"/>
    <dgm:cxn modelId="{ADE1D6A0-BECB-4153-A8E3-2402A328C2C0}" type="presOf" srcId="{51D2B131-966D-470A-B371-4FAD6969E9AC}" destId="{58F45845-B10D-416B-BAEB-C14B81033E0E}" srcOrd="0" destOrd="0" presId="urn:microsoft.com/office/officeart/2009/layout/CircleArrowProcess"/>
    <dgm:cxn modelId="{C05BA274-2EC9-4209-8687-45590EAD5ABD}" srcId="{574F739E-4221-4740-9D31-51638B414F72}" destId="{51D2B131-966D-470A-B371-4FAD6969E9AC}" srcOrd="0" destOrd="0" parTransId="{5A7EAAA7-81AA-4383-8C10-28CFE15A0116}" sibTransId="{1B7773DD-C147-4FE2-9CEC-758B558A4C15}"/>
    <dgm:cxn modelId="{76E00E53-4106-4D21-B56E-D0370B0E5DBE}" srcId="{51D2B131-966D-470A-B371-4FAD6969E9AC}" destId="{1AD33B6D-A2FE-41C8-BEE3-2A4069CE9052}" srcOrd="0" destOrd="0" parTransId="{95ABEADE-F20A-4166-89AA-7AE37A83D489}" sibTransId="{3773A0BD-8C83-4A0E-BD2B-EC4B03DEAEE0}"/>
    <dgm:cxn modelId="{9E4CC5D7-AA6C-4D1F-87E6-3B1EFF9F8C66}" srcId="{574F739E-4221-4740-9D31-51638B414F72}" destId="{CF883B9D-58B1-4CB6-859C-8DE8E7F0589D}" srcOrd="1" destOrd="0" parTransId="{FA4FA75F-CA29-4DC8-BEB3-213A8ED1E709}" sibTransId="{5F10EB85-C667-4B83-A5E7-9C9EFA301599}"/>
    <dgm:cxn modelId="{BAD9FB73-C53C-4DA8-BE76-DC1F7523C9D3}" type="presParOf" srcId="{10DFC58F-B9F9-4D8E-A067-EB55A798A10D}" destId="{FF16C913-62E0-4896-B6D9-AD1A833E0BB2}" srcOrd="0" destOrd="0" presId="urn:microsoft.com/office/officeart/2009/layout/CircleArrowProcess"/>
    <dgm:cxn modelId="{AA907B5A-4F3A-40DE-95F1-1ED5EA01A4D2}" type="presParOf" srcId="{FF16C913-62E0-4896-B6D9-AD1A833E0BB2}" destId="{815DC082-482A-4454-8734-60C027AF3221}" srcOrd="0" destOrd="0" presId="urn:microsoft.com/office/officeart/2009/layout/CircleArrowProcess"/>
    <dgm:cxn modelId="{6F84953C-D042-4AB4-8282-4CDA5397CDC6}" type="presParOf" srcId="{10DFC58F-B9F9-4D8E-A067-EB55A798A10D}" destId="{BFA4AA46-DC61-47BD-98AE-E466B0F08E0F}" srcOrd="1" destOrd="0" presId="urn:microsoft.com/office/officeart/2009/layout/CircleArrowProcess"/>
    <dgm:cxn modelId="{22DD4861-D33B-4331-B35C-1945ECD7FCD7}" type="presParOf" srcId="{10DFC58F-B9F9-4D8E-A067-EB55A798A10D}" destId="{58F45845-B10D-416B-BAEB-C14B81033E0E}" srcOrd="2" destOrd="0" presId="urn:microsoft.com/office/officeart/2009/layout/CircleArrowProcess"/>
    <dgm:cxn modelId="{4AB595D3-2178-4D2B-8380-A9AD1A6DB3B7}" type="presParOf" srcId="{10DFC58F-B9F9-4D8E-A067-EB55A798A10D}" destId="{D623CA3F-8953-43A0-9168-3CA8EA54293E}" srcOrd="3" destOrd="0" presId="urn:microsoft.com/office/officeart/2009/layout/CircleArrowProcess"/>
    <dgm:cxn modelId="{68365D37-2EB4-4146-9546-4AF906288980}" type="presParOf" srcId="{D623CA3F-8953-43A0-9168-3CA8EA54293E}" destId="{4CEAD6C8-83DB-4D77-84BC-ED58A0E4CC9A}" srcOrd="0" destOrd="0" presId="urn:microsoft.com/office/officeart/2009/layout/CircleArrowProcess"/>
    <dgm:cxn modelId="{1F5CE770-23D3-4093-98D8-FCF547355EA4}" type="presParOf" srcId="{10DFC58F-B9F9-4D8E-A067-EB55A798A10D}" destId="{4C1993BD-FEEE-4FAC-9031-67AABE31AF2D}" srcOrd="4" destOrd="0" presId="urn:microsoft.com/office/officeart/2009/layout/CircleArrowProcess"/>
    <dgm:cxn modelId="{5DD04F79-BAAD-443F-9BDF-1F11FE9E2C89}" type="presParOf" srcId="{10DFC58F-B9F9-4D8E-A067-EB55A798A10D}" destId="{CD4A1AD3-4110-4BA0-9C6F-2EB2CE408422}" srcOrd="5" destOrd="0" presId="urn:microsoft.com/office/officeart/2009/layout/CircleArrowProcess"/>
    <dgm:cxn modelId="{47D38628-5BA1-4E97-A139-4A4327CA179E}" type="presParOf" srcId="{CD4A1AD3-4110-4BA0-9C6F-2EB2CE408422}" destId="{6BBDBAFE-6828-4F4B-98FB-4B09AAF7FF56}" srcOrd="0" destOrd="0" presId="urn:microsoft.com/office/officeart/2009/layout/CircleArrowProcess"/>
    <dgm:cxn modelId="{047033BC-D341-43C1-BECF-62D165B2641D}" type="presParOf" srcId="{10DFC58F-B9F9-4D8E-A067-EB55A798A10D}" destId="{ED4124ED-C185-4D2C-8E1F-A88F799D57A5}" srcOrd="6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4F739E-4221-4740-9D31-51638B414F7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1D2B131-966D-470A-B371-4FAD6969E9AC}">
      <dgm:prSet phldrT="[文字]"/>
      <dgm:spPr/>
      <dgm:t>
        <a:bodyPr/>
        <a:lstStyle/>
        <a:p>
          <a:r>
            <a:rPr lang="zh-TW" altLang="en-US" dirty="0" smtClean="0"/>
            <a:t>分解</a:t>
          </a:r>
          <a:r>
            <a:rPr lang="en-US" altLang="zh-TW" dirty="0" smtClean="0"/>
            <a:t>N</a:t>
          </a:r>
          <a:endParaRPr lang="zh-TW" altLang="en-US" dirty="0"/>
        </a:p>
      </dgm:t>
    </dgm:pt>
    <dgm:pt modelId="{5A7EAAA7-81AA-4383-8C10-28CFE15A0116}" type="par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1B7773DD-C147-4FE2-9CEC-758B558A4C15}" type="sib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CF883B9D-58B1-4CB6-859C-8DE8E7F0589D}">
      <dgm:prSet phldrT="[文字]"/>
      <dgm:spPr/>
      <dgm:t>
        <a:bodyPr/>
        <a:lstStyle/>
        <a:p>
          <a:r>
            <a:rPr lang="zh-TW" altLang="en-US" dirty="0" smtClean="0">
              <a:solidFill>
                <a:srgbClr val="FF0000"/>
              </a:solidFill>
            </a:rPr>
            <a:t>用 </a:t>
          </a:r>
          <a:r>
            <a:rPr lang="el-GR" b="0" i="0" dirty="0" smtClean="0">
              <a:solidFill>
                <a:srgbClr val="FF0000"/>
              </a:solidFill>
            </a:rPr>
            <a:t>ϕ(</a:t>
          </a:r>
          <a:r>
            <a:rPr lang="en-US" b="0" i="0" dirty="0" smtClean="0">
              <a:solidFill>
                <a:srgbClr val="FF0000"/>
              </a:solidFill>
            </a:rPr>
            <a:t>n)</a:t>
          </a:r>
          <a:r>
            <a:rPr lang="en-US" altLang="zh-TW" dirty="0" smtClean="0">
              <a:solidFill>
                <a:srgbClr val="FF0000"/>
              </a:solidFill>
            </a:rPr>
            <a:t> </a:t>
          </a:r>
          <a:r>
            <a:rPr lang="zh-TW" altLang="en-US" dirty="0" smtClean="0">
              <a:solidFill>
                <a:srgbClr val="FF0000"/>
              </a:solidFill>
            </a:rPr>
            <a:t>和 </a:t>
          </a:r>
          <a:r>
            <a:rPr lang="en-US" altLang="zh-TW" dirty="0" smtClean="0">
              <a:solidFill>
                <a:srgbClr val="FF0000"/>
              </a:solidFill>
            </a:rPr>
            <a:t>e </a:t>
          </a:r>
          <a:r>
            <a:rPr lang="zh-TW" altLang="en-US" dirty="0" smtClean="0">
              <a:solidFill>
                <a:srgbClr val="FF0000"/>
              </a:solidFill>
            </a:rPr>
            <a:t>算 </a:t>
          </a:r>
          <a:r>
            <a:rPr lang="en-US" altLang="zh-TW" dirty="0" smtClean="0">
              <a:solidFill>
                <a:srgbClr val="FF0000"/>
              </a:solidFill>
            </a:rPr>
            <a:t>d</a:t>
          </a:r>
          <a:endParaRPr lang="zh-TW" altLang="en-US" dirty="0">
            <a:solidFill>
              <a:srgbClr val="FF0000"/>
            </a:solidFill>
          </a:endParaRPr>
        </a:p>
      </dgm:t>
    </dgm:pt>
    <dgm:pt modelId="{FA4FA75F-CA29-4DC8-BEB3-213A8ED1E709}" type="par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5F10EB85-C667-4B83-A5E7-9C9EFA301599}" type="sib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91F630AD-7F78-4213-A917-848B41AD8F23}">
      <dgm:prSet phldrT="[文字]"/>
      <dgm:spPr/>
      <dgm:t>
        <a:bodyPr/>
        <a:lstStyle/>
        <a:p>
          <a:r>
            <a:rPr lang="zh-TW" altLang="en-US" dirty="0" smtClean="0"/>
            <a:t>用</a:t>
          </a:r>
          <a:r>
            <a:rPr lang="en-US" altLang="zh-TW" dirty="0" smtClean="0"/>
            <a:t>d </a:t>
          </a:r>
          <a:r>
            <a:rPr lang="zh-TW" altLang="en-US" dirty="0" smtClean="0"/>
            <a:t>解密</a:t>
          </a:r>
          <a:endParaRPr lang="zh-TW" altLang="en-US" dirty="0"/>
        </a:p>
      </dgm:t>
    </dgm:pt>
    <dgm:pt modelId="{B0ECA8D7-EBA1-45BD-902E-79EA7005B46B}" type="par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8126101C-629F-40A8-B93F-CE816A58FB02}" type="sib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1AD33B6D-A2FE-41C8-BEE3-2A4069CE9052}">
      <dgm:prSet phldrT="[文字]"/>
      <dgm:spPr/>
      <dgm:t>
        <a:bodyPr/>
        <a:lstStyle/>
        <a:p>
          <a:r>
            <a:rPr lang="zh-TW" altLang="en-US" dirty="0" smtClean="0"/>
            <a:t>得到 </a:t>
          </a:r>
          <a:r>
            <a:rPr lang="en-US" altLang="zh-TW" dirty="0" err="1" smtClean="0"/>
            <a:t>p,q</a:t>
          </a:r>
          <a:endParaRPr lang="zh-TW" altLang="en-US" dirty="0"/>
        </a:p>
      </dgm:t>
    </dgm:pt>
    <dgm:pt modelId="{95ABEADE-F20A-4166-89AA-7AE37A83D489}" type="par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3773A0BD-8C83-4A0E-BD2B-EC4B03DEAEE0}" type="sib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470FFBEB-1284-47E3-AF65-6B1B29EF5660}">
      <dgm:prSet phldrT="[文字]"/>
      <dgm:spPr/>
      <dgm:t>
        <a:bodyPr/>
        <a:lstStyle/>
        <a:p>
          <a:r>
            <a:rPr lang="zh-TW" altLang="en-US" dirty="0" smtClean="0">
              <a:solidFill>
                <a:srgbClr val="FF0000"/>
              </a:solidFill>
            </a:rPr>
            <a:t>算 </a:t>
          </a:r>
          <a:r>
            <a:rPr lang="el-GR" b="0" i="0" dirty="0" smtClean="0">
              <a:solidFill>
                <a:srgbClr val="FF0000"/>
              </a:solidFill>
            </a:rPr>
            <a:t>ϕ(</a:t>
          </a:r>
          <a:r>
            <a:rPr lang="en-US" b="0" i="0" dirty="0" smtClean="0">
              <a:solidFill>
                <a:srgbClr val="FF0000"/>
              </a:solidFill>
            </a:rPr>
            <a:t>n)</a:t>
          </a:r>
          <a:r>
            <a:rPr lang="en-US" altLang="zh-TW" dirty="0" smtClean="0">
              <a:solidFill>
                <a:srgbClr val="FF0000"/>
              </a:solidFill>
            </a:rPr>
            <a:t> = (p-1)*(q-1)</a:t>
          </a:r>
          <a:endParaRPr lang="zh-TW" altLang="en-US" dirty="0">
            <a:solidFill>
              <a:srgbClr val="FF0000"/>
            </a:solidFill>
          </a:endParaRPr>
        </a:p>
      </dgm:t>
    </dgm:pt>
    <dgm:pt modelId="{A5C77357-B95A-4729-84B9-4BA4D218A3E4}" type="parTrans" cxnId="{D0552549-9CFF-49B0-B2D2-330399540753}">
      <dgm:prSet/>
      <dgm:spPr/>
      <dgm:t>
        <a:bodyPr/>
        <a:lstStyle/>
        <a:p>
          <a:endParaRPr lang="zh-TW" altLang="en-US"/>
        </a:p>
      </dgm:t>
    </dgm:pt>
    <dgm:pt modelId="{95106E79-25AE-4246-AFD9-0CB61CFE3F8E}" type="sibTrans" cxnId="{D0552549-9CFF-49B0-B2D2-330399540753}">
      <dgm:prSet/>
      <dgm:spPr/>
      <dgm:t>
        <a:bodyPr/>
        <a:lstStyle/>
        <a:p>
          <a:endParaRPr lang="zh-TW" altLang="en-US"/>
        </a:p>
      </dgm:t>
    </dgm:pt>
    <dgm:pt modelId="{10DFC58F-B9F9-4D8E-A067-EB55A798A10D}" type="pres">
      <dgm:prSet presAssocID="{574F739E-4221-4740-9D31-51638B414F7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FF16C913-62E0-4896-B6D9-AD1A833E0BB2}" type="pres">
      <dgm:prSet presAssocID="{51D2B131-966D-470A-B371-4FAD6969E9AC}" presName="Accent1" presStyleCnt="0"/>
      <dgm:spPr/>
    </dgm:pt>
    <dgm:pt modelId="{815DC082-482A-4454-8734-60C027AF3221}" type="pres">
      <dgm:prSet presAssocID="{51D2B131-966D-470A-B371-4FAD6969E9AC}" presName="Accent" presStyleLbl="node1" presStyleIdx="0" presStyleCnt="3"/>
      <dgm:spPr/>
    </dgm:pt>
    <dgm:pt modelId="{BFA4AA46-DC61-47BD-98AE-E466B0F08E0F}" type="pres">
      <dgm:prSet presAssocID="{51D2B131-966D-470A-B371-4FAD6969E9AC}" presName="Child1" presStyleLbl="revTx" presStyleIdx="0" presStyleCnt="4" custScaleX="1970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F45845-B10D-416B-BAEB-C14B81033E0E}" type="pres">
      <dgm:prSet presAssocID="{51D2B131-966D-470A-B371-4FAD6969E9AC}" presName="Parent1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23CA3F-8953-43A0-9168-3CA8EA54293E}" type="pres">
      <dgm:prSet presAssocID="{CF883B9D-58B1-4CB6-859C-8DE8E7F0589D}" presName="Accent2" presStyleCnt="0"/>
      <dgm:spPr/>
    </dgm:pt>
    <dgm:pt modelId="{4CEAD6C8-83DB-4D77-84BC-ED58A0E4CC9A}" type="pres">
      <dgm:prSet presAssocID="{CF883B9D-58B1-4CB6-859C-8DE8E7F0589D}" presName="Accent" presStyleLbl="node1" presStyleIdx="1" presStyleCnt="3"/>
      <dgm:spPr/>
    </dgm:pt>
    <dgm:pt modelId="{4C1993BD-FEEE-4FAC-9031-67AABE31AF2D}" type="pres">
      <dgm:prSet presAssocID="{CF883B9D-58B1-4CB6-859C-8DE8E7F0589D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4A1AD3-4110-4BA0-9C6F-2EB2CE408422}" type="pres">
      <dgm:prSet presAssocID="{91F630AD-7F78-4213-A917-848B41AD8F23}" presName="Accent3" presStyleCnt="0"/>
      <dgm:spPr/>
    </dgm:pt>
    <dgm:pt modelId="{6BBDBAFE-6828-4F4B-98FB-4B09AAF7FF56}" type="pres">
      <dgm:prSet presAssocID="{91F630AD-7F78-4213-A917-848B41AD8F23}" presName="Accent" presStyleLbl="node1" presStyleIdx="2" presStyleCnt="3"/>
      <dgm:spPr/>
    </dgm:pt>
    <dgm:pt modelId="{ED4124ED-C185-4D2C-8E1F-A88F799D57A5}" type="pres">
      <dgm:prSet presAssocID="{91F630AD-7F78-4213-A917-848B41AD8F23}" presName="Parent3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91294F3-CECF-42CB-88F9-D1BBC37B4D20}" type="presOf" srcId="{574F739E-4221-4740-9D31-51638B414F72}" destId="{10DFC58F-B9F9-4D8E-A067-EB55A798A10D}" srcOrd="0" destOrd="0" presId="urn:microsoft.com/office/officeart/2009/layout/CircleArrowProcess"/>
    <dgm:cxn modelId="{76E00E53-4106-4D21-B56E-D0370B0E5DBE}" srcId="{51D2B131-966D-470A-B371-4FAD6969E9AC}" destId="{1AD33B6D-A2FE-41C8-BEE3-2A4069CE9052}" srcOrd="0" destOrd="0" parTransId="{95ABEADE-F20A-4166-89AA-7AE37A83D489}" sibTransId="{3773A0BD-8C83-4A0E-BD2B-EC4B03DEAEE0}"/>
    <dgm:cxn modelId="{D0552549-9CFF-49B0-B2D2-330399540753}" srcId="{51D2B131-966D-470A-B371-4FAD6969E9AC}" destId="{470FFBEB-1284-47E3-AF65-6B1B29EF5660}" srcOrd="1" destOrd="0" parTransId="{A5C77357-B95A-4729-84B9-4BA4D218A3E4}" sibTransId="{95106E79-25AE-4246-AFD9-0CB61CFE3F8E}"/>
    <dgm:cxn modelId="{DDBC45DA-5AC5-4026-8F19-3196A5308E2B}" type="presOf" srcId="{91F630AD-7F78-4213-A917-848B41AD8F23}" destId="{ED4124ED-C185-4D2C-8E1F-A88F799D57A5}" srcOrd="0" destOrd="0" presId="urn:microsoft.com/office/officeart/2009/layout/CircleArrowProcess"/>
    <dgm:cxn modelId="{5ABC6EF3-5B5F-475F-B142-7FD6D0434DC7}" type="presOf" srcId="{1AD33B6D-A2FE-41C8-BEE3-2A4069CE9052}" destId="{BFA4AA46-DC61-47BD-98AE-E466B0F08E0F}" srcOrd="0" destOrd="0" presId="urn:microsoft.com/office/officeart/2009/layout/CircleArrowProcess"/>
    <dgm:cxn modelId="{806DF5C0-4EC2-4032-8C98-2E71CB0F613D}" srcId="{574F739E-4221-4740-9D31-51638B414F72}" destId="{91F630AD-7F78-4213-A917-848B41AD8F23}" srcOrd="2" destOrd="0" parTransId="{B0ECA8D7-EBA1-45BD-902E-79EA7005B46B}" sibTransId="{8126101C-629F-40A8-B93F-CE816A58FB02}"/>
    <dgm:cxn modelId="{ADE1D6A0-BECB-4153-A8E3-2402A328C2C0}" type="presOf" srcId="{51D2B131-966D-470A-B371-4FAD6969E9AC}" destId="{58F45845-B10D-416B-BAEB-C14B81033E0E}" srcOrd="0" destOrd="0" presId="urn:microsoft.com/office/officeart/2009/layout/CircleArrowProcess"/>
    <dgm:cxn modelId="{9E4CC5D7-AA6C-4D1F-87E6-3B1EFF9F8C66}" srcId="{574F739E-4221-4740-9D31-51638B414F72}" destId="{CF883B9D-58B1-4CB6-859C-8DE8E7F0589D}" srcOrd="1" destOrd="0" parTransId="{FA4FA75F-CA29-4DC8-BEB3-213A8ED1E709}" sibTransId="{5F10EB85-C667-4B83-A5E7-9C9EFA301599}"/>
    <dgm:cxn modelId="{616EFF60-2F18-42E0-B68C-24E09FB4507B}" type="presOf" srcId="{470FFBEB-1284-47E3-AF65-6B1B29EF5660}" destId="{BFA4AA46-DC61-47BD-98AE-E466B0F08E0F}" srcOrd="0" destOrd="1" presId="urn:microsoft.com/office/officeart/2009/layout/CircleArrowProcess"/>
    <dgm:cxn modelId="{AEA29E3D-0205-413A-BAA4-BAA981E5DD3F}" type="presOf" srcId="{CF883B9D-58B1-4CB6-859C-8DE8E7F0589D}" destId="{4C1993BD-FEEE-4FAC-9031-67AABE31AF2D}" srcOrd="0" destOrd="0" presId="urn:microsoft.com/office/officeart/2009/layout/CircleArrowProcess"/>
    <dgm:cxn modelId="{C05BA274-2EC9-4209-8687-45590EAD5ABD}" srcId="{574F739E-4221-4740-9D31-51638B414F72}" destId="{51D2B131-966D-470A-B371-4FAD6969E9AC}" srcOrd="0" destOrd="0" parTransId="{5A7EAAA7-81AA-4383-8C10-28CFE15A0116}" sibTransId="{1B7773DD-C147-4FE2-9CEC-758B558A4C15}"/>
    <dgm:cxn modelId="{BAD9FB73-C53C-4DA8-BE76-DC1F7523C9D3}" type="presParOf" srcId="{10DFC58F-B9F9-4D8E-A067-EB55A798A10D}" destId="{FF16C913-62E0-4896-B6D9-AD1A833E0BB2}" srcOrd="0" destOrd="0" presId="urn:microsoft.com/office/officeart/2009/layout/CircleArrowProcess"/>
    <dgm:cxn modelId="{AA907B5A-4F3A-40DE-95F1-1ED5EA01A4D2}" type="presParOf" srcId="{FF16C913-62E0-4896-B6D9-AD1A833E0BB2}" destId="{815DC082-482A-4454-8734-60C027AF3221}" srcOrd="0" destOrd="0" presId="urn:microsoft.com/office/officeart/2009/layout/CircleArrowProcess"/>
    <dgm:cxn modelId="{6F84953C-D042-4AB4-8282-4CDA5397CDC6}" type="presParOf" srcId="{10DFC58F-B9F9-4D8E-A067-EB55A798A10D}" destId="{BFA4AA46-DC61-47BD-98AE-E466B0F08E0F}" srcOrd="1" destOrd="0" presId="urn:microsoft.com/office/officeart/2009/layout/CircleArrowProcess"/>
    <dgm:cxn modelId="{22DD4861-D33B-4331-B35C-1945ECD7FCD7}" type="presParOf" srcId="{10DFC58F-B9F9-4D8E-A067-EB55A798A10D}" destId="{58F45845-B10D-416B-BAEB-C14B81033E0E}" srcOrd="2" destOrd="0" presId="urn:microsoft.com/office/officeart/2009/layout/CircleArrowProcess"/>
    <dgm:cxn modelId="{4AB595D3-2178-4D2B-8380-A9AD1A6DB3B7}" type="presParOf" srcId="{10DFC58F-B9F9-4D8E-A067-EB55A798A10D}" destId="{D623CA3F-8953-43A0-9168-3CA8EA54293E}" srcOrd="3" destOrd="0" presId="urn:microsoft.com/office/officeart/2009/layout/CircleArrowProcess"/>
    <dgm:cxn modelId="{68365D37-2EB4-4146-9546-4AF906288980}" type="presParOf" srcId="{D623CA3F-8953-43A0-9168-3CA8EA54293E}" destId="{4CEAD6C8-83DB-4D77-84BC-ED58A0E4CC9A}" srcOrd="0" destOrd="0" presId="urn:microsoft.com/office/officeart/2009/layout/CircleArrowProcess"/>
    <dgm:cxn modelId="{1F5CE770-23D3-4093-98D8-FCF547355EA4}" type="presParOf" srcId="{10DFC58F-B9F9-4D8E-A067-EB55A798A10D}" destId="{4C1993BD-FEEE-4FAC-9031-67AABE31AF2D}" srcOrd="4" destOrd="0" presId="urn:microsoft.com/office/officeart/2009/layout/CircleArrowProcess"/>
    <dgm:cxn modelId="{5DD04F79-BAAD-443F-9BDF-1F11FE9E2C89}" type="presParOf" srcId="{10DFC58F-B9F9-4D8E-A067-EB55A798A10D}" destId="{CD4A1AD3-4110-4BA0-9C6F-2EB2CE408422}" srcOrd="5" destOrd="0" presId="urn:microsoft.com/office/officeart/2009/layout/CircleArrowProcess"/>
    <dgm:cxn modelId="{47D38628-5BA1-4E97-A139-4A4327CA179E}" type="presParOf" srcId="{CD4A1AD3-4110-4BA0-9C6F-2EB2CE408422}" destId="{6BBDBAFE-6828-4F4B-98FB-4B09AAF7FF56}" srcOrd="0" destOrd="0" presId="urn:microsoft.com/office/officeart/2009/layout/CircleArrowProcess"/>
    <dgm:cxn modelId="{047033BC-D341-43C1-BECF-62D165B2641D}" type="presParOf" srcId="{10DFC58F-B9F9-4D8E-A067-EB55A798A10D}" destId="{ED4124ED-C185-4D2C-8E1F-A88F799D57A5}" srcOrd="6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F739E-4221-4740-9D31-51638B414F7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1D2B131-966D-470A-B371-4FAD6969E9AC}">
      <dgm:prSet phldrT="[文字]"/>
      <dgm:spPr/>
      <dgm:t>
        <a:bodyPr/>
        <a:lstStyle/>
        <a:p>
          <a:r>
            <a:rPr lang="zh-TW" altLang="en-US" dirty="0" smtClean="0"/>
            <a:t>分解</a:t>
          </a:r>
          <a:r>
            <a:rPr lang="en-US" altLang="zh-TW" dirty="0" smtClean="0"/>
            <a:t>N</a:t>
          </a:r>
          <a:endParaRPr lang="zh-TW" altLang="en-US" dirty="0"/>
        </a:p>
      </dgm:t>
    </dgm:pt>
    <dgm:pt modelId="{5A7EAAA7-81AA-4383-8C10-28CFE15A0116}" type="par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1B7773DD-C147-4FE2-9CEC-758B558A4C15}" type="sib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CF883B9D-58B1-4CB6-859C-8DE8E7F0589D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用 </a:t>
          </a:r>
          <a:r>
            <a:rPr lang="el-GR" b="0" i="0" dirty="0" smtClean="0">
              <a:solidFill>
                <a:schemeClr val="tx1"/>
              </a:solidFill>
            </a:rPr>
            <a:t>ϕ(</a:t>
          </a:r>
          <a:r>
            <a:rPr lang="en-US" b="0" i="0" dirty="0" smtClean="0">
              <a:solidFill>
                <a:schemeClr val="tx1"/>
              </a:solidFill>
            </a:rPr>
            <a:t>n)</a:t>
          </a:r>
          <a:r>
            <a:rPr lang="en-US" altLang="zh-TW" dirty="0" smtClean="0">
              <a:solidFill>
                <a:schemeClr val="tx1"/>
              </a:solidFill>
            </a:rPr>
            <a:t> </a:t>
          </a:r>
          <a:r>
            <a:rPr lang="zh-TW" altLang="en-US" dirty="0" smtClean="0">
              <a:solidFill>
                <a:schemeClr val="tx1"/>
              </a:solidFill>
            </a:rPr>
            <a:t>和 </a:t>
          </a:r>
          <a:r>
            <a:rPr lang="en-US" altLang="zh-TW" dirty="0" smtClean="0">
              <a:solidFill>
                <a:schemeClr val="tx1"/>
              </a:solidFill>
            </a:rPr>
            <a:t>e </a:t>
          </a:r>
          <a:r>
            <a:rPr lang="zh-TW" altLang="en-US" dirty="0" smtClean="0">
              <a:solidFill>
                <a:schemeClr val="tx1"/>
              </a:solidFill>
            </a:rPr>
            <a:t>算 </a:t>
          </a:r>
          <a:r>
            <a:rPr lang="en-US" altLang="zh-TW" dirty="0" smtClean="0">
              <a:solidFill>
                <a:schemeClr val="tx1"/>
              </a:solidFill>
            </a:rPr>
            <a:t>d</a:t>
          </a:r>
          <a:endParaRPr lang="zh-TW" altLang="en-US" dirty="0">
            <a:solidFill>
              <a:schemeClr val="tx1"/>
            </a:solidFill>
          </a:endParaRPr>
        </a:p>
      </dgm:t>
    </dgm:pt>
    <dgm:pt modelId="{FA4FA75F-CA29-4DC8-BEB3-213A8ED1E709}" type="par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5F10EB85-C667-4B83-A5E7-9C9EFA301599}" type="sib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91F630AD-7F78-4213-A917-848B41AD8F23}">
      <dgm:prSet phldrT="[文字]"/>
      <dgm:spPr/>
      <dgm:t>
        <a:bodyPr/>
        <a:lstStyle/>
        <a:p>
          <a:r>
            <a:rPr lang="zh-TW" altLang="en-US" dirty="0" smtClean="0">
              <a:solidFill>
                <a:srgbClr val="FF0000"/>
              </a:solidFill>
            </a:rPr>
            <a:t>用</a:t>
          </a:r>
          <a:r>
            <a:rPr lang="en-US" altLang="zh-TW" dirty="0" smtClean="0">
              <a:solidFill>
                <a:srgbClr val="FF0000"/>
              </a:solidFill>
            </a:rPr>
            <a:t>d </a:t>
          </a:r>
          <a:r>
            <a:rPr lang="zh-TW" altLang="en-US" dirty="0" smtClean="0">
              <a:solidFill>
                <a:srgbClr val="FF0000"/>
              </a:solidFill>
            </a:rPr>
            <a:t>解密</a:t>
          </a:r>
          <a:endParaRPr lang="zh-TW" altLang="en-US" dirty="0">
            <a:solidFill>
              <a:srgbClr val="FF0000"/>
            </a:solidFill>
          </a:endParaRPr>
        </a:p>
      </dgm:t>
    </dgm:pt>
    <dgm:pt modelId="{B0ECA8D7-EBA1-45BD-902E-79EA7005B46B}" type="par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8126101C-629F-40A8-B93F-CE816A58FB02}" type="sib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1AD33B6D-A2FE-41C8-BEE3-2A4069CE9052}">
      <dgm:prSet phldrT="[文字]"/>
      <dgm:spPr/>
      <dgm:t>
        <a:bodyPr/>
        <a:lstStyle/>
        <a:p>
          <a:r>
            <a:rPr lang="zh-TW" altLang="en-US" dirty="0" smtClean="0"/>
            <a:t>得到 </a:t>
          </a:r>
          <a:r>
            <a:rPr lang="en-US" altLang="zh-TW" dirty="0" err="1" smtClean="0"/>
            <a:t>p,q</a:t>
          </a:r>
          <a:endParaRPr lang="zh-TW" altLang="en-US" dirty="0"/>
        </a:p>
      </dgm:t>
    </dgm:pt>
    <dgm:pt modelId="{95ABEADE-F20A-4166-89AA-7AE37A83D489}" type="par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3773A0BD-8C83-4A0E-BD2B-EC4B03DEAEE0}" type="sib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470FFBEB-1284-47E3-AF65-6B1B29EF5660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算 </a:t>
          </a:r>
          <a:r>
            <a:rPr lang="el-GR" b="0" i="0" dirty="0" smtClean="0">
              <a:solidFill>
                <a:schemeClr val="tx1"/>
              </a:solidFill>
            </a:rPr>
            <a:t>ϕ(</a:t>
          </a:r>
          <a:r>
            <a:rPr lang="en-US" b="0" i="0" dirty="0" smtClean="0">
              <a:solidFill>
                <a:schemeClr val="tx1"/>
              </a:solidFill>
            </a:rPr>
            <a:t>n)</a:t>
          </a:r>
          <a:r>
            <a:rPr lang="en-US" altLang="zh-TW" dirty="0" smtClean="0">
              <a:solidFill>
                <a:schemeClr val="tx1"/>
              </a:solidFill>
            </a:rPr>
            <a:t> = (p-1)*(q-1)</a:t>
          </a:r>
          <a:endParaRPr lang="zh-TW" altLang="en-US" dirty="0">
            <a:solidFill>
              <a:schemeClr val="tx1"/>
            </a:solidFill>
          </a:endParaRPr>
        </a:p>
      </dgm:t>
    </dgm:pt>
    <dgm:pt modelId="{A5C77357-B95A-4729-84B9-4BA4D218A3E4}" type="parTrans" cxnId="{D0552549-9CFF-49B0-B2D2-330399540753}">
      <dgm:prSet/>
      <dgm:spPr/>
      <dgm:t>
        <a:bodyPr/>
        <a:lstStyle/>
        <a:p>
          <a:endParaRPr lang="zh-TW" altLang="en-US"/>
        </a:p>
      </dgm:t>
    </dgm:pt>
    <dgm:pt modelId="{95106E79-25AE-4246-AFD9-0CB61CFE3F8E}" type="sibTrans" cxnId="{D0552549-9CFF-49B0-B2D2-330399540753}">
      <dgm:prSet/>
      <dgm:spPr/>
      <dgm:t>
        <a:bodyPr/>
        <a:lstStyle/>
        <a:p>
          <a:endParaRPr lang="zh-TW" altLang="en-US"/>
        </a:p>
      </dgm:t>
    </dgm:pt>
    <dgm:pt modelId="{10DFC58F-B9F9-4D8E-A067-EB55A798A10D}" type="pres">
      <dgm:prSet presAssocID="{574F739E-4221-4740-9D31-51638B414F7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FF16C913-62E0-4896-B6D9-AD1A833E0BB2}" type="pres">
      <dgm:prSet presAssocID="{51D2B131-966D-470A-B371-4FAD6969E9AC}" presName="Accent1" presStyleCnt="0"/>
      <dgm:spPr/>
    </dgm:pt>
    <dgm:pt modelId="{815DC082-482A-4454-8734-60C027AF3221}" type="pres">
      <dgm:prSet presAssocID="{51D2B131-966D-470A-B371-4FAD6969E9AC}" presName="Accent" presStyleLbl="node1" presStyleIdx="0" presStyleCnt="3"/>
      <dgm:spPr/>
    </dgm:pt>
    <dgm:pt modelId="{BFA4AA46-DC61-47BD-98AE-E466B0F08E0F}" type="pres">
      <dgm:prSet presAssocID="{51D2B131-966D-470A-B371-4FAD6969E9AC}" presName="Child1" presStyleLbl="revTx" presStyleIdx="0" presStyleCnt="4" custScaleX="1970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F45845-B10D-416B-BAEB-C14B81033E0E}" type="pres">
      <dgm:prSet presAssocID="{51D2B131-966D-470A-B371-4FAD6969E9AC}" presName="Parent1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23CA3F-8953-43A0-9168-3CA8EA54293E}" type="pres">
      <dgm:prSet presAssocID="{CF883B9D-58B1-4CB6-859C-8DE8E7F0589D}" presName="Accent2" presStyleCnt="0"/>
      <dgm:spPr/>
    </dgm:pt>
    <dgm:pt modelId="{4CEAD6C8-83DB-4D77-84BC-ED58A0E4CC9A}" type="pres">
      <dgm:prSet presAssocID="{CF883B9D-58B1-4CB6-859C-8DE8E7F0589D}" presName="Accent" presStyleLbl="node1" presStyleIdx="1" presStyleCnt="3"/>
      <dgm:spPr/>
    </dgm:pt>
    <dgm:pt modelId="{4C1993BD-FEEE-4FAC-9031-67AABE31AF2D}" type="pres">
      <dgm:prSet presAssocID="{CF883B9D-58B1-4CB6-859C-8DE8E7F0589D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4A1AD3-4110-4BA0-9C6F-2EB2CE408422}" type="pres">
      <dgm:prSet presAssocID="{91F630AD-7F78-4213-A917-848B41AD8F23}" presName="Accent3" presStyleCnt="0"/>
      <dgm:spPr/>
    </dgm:pt>
    <dgm:pt modelId="{6BBDBAFE-6828-4F4B-98FB-4B09AAF7FF56}" type="pres">
      <dgm:prSet presAssocID="{91F630AD-7F78-4213-A917-848B41AD8F23}" presName="Accent" presStyleLbl="node1" presStyleIdx="2" presStyleCnt="3"/>
      <dgm:spPr/>
    </dgm:pt>
    <dgm:pt modelId="{ED4124ED-C185-4D2C-8E1F-A88F799D57A5}" type="pres">
      <dgm:prSet presAssocID="{91F630AD-7F78-4213-A917-848B41AD8F23}" presName="Parent3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91294F3-CECF-42CB-88F9-D1BBC37B4D20}" type="presOf" srcId="{574F739E-4221-4740-9D31-51638B414F72}" destId="{10DFC58F-B9F9-4D8E-A067-EB55A798A10D}" srcOrd="0" destOrd="0" presId="urn:microsoft.com/office/officeart/2009/layout/CircleArrowProcess"/>
    <dgm:cxn modelId="{76E00E53-4106-4D21-B56E-D0370B0E5DBE}" srcId="{51D2B131-966D-470A-B371-4FAD6969E9AC}" destId="{1AD33B6D-A2FE-41C8-BEE3-2A4069CE9052}" srcOrd="0" destOrd="0" parTransId="{95ABEADE-F20A-4166-89AA-7AE37A83D489}" sibTransId="{3773A0BD-8C83-4A0E-BD2B-EC4B03DEAEE0}"/>
    <dgm:cxn modelId="{D0552549-9CFF-49B0-B2D2-330399540753}" srcId="{51D2B131-966D-470A-B371-4FAD6969E9AC}" destId="{470FFBEB-1284-47E3-AF65-6B1B29EF5660}" srcOrd="1" destOrd="0" parTransId="{A5C77357-B95A-4729-84B9-4BA4D218A3E4}" sibTransId="{95106E79-25AE-4246-AFD9-0CB61CFE3F8E}"/>
    <dgm:cxn modelId="{DDBC45DA-5AC5-4026-8F19-3196A5308E2B}" type="presOf" srcId="{91F630AD-7F78-4213-A917-848B41AD8F23}" destId="{ED4124ED-C185-4D2C-8E1F-A88F799D57A5}" srcOrd="0" destOrd="0" presId="urn:microsoft.com/office/officeart/2009/layout/CircleArrowProcess"/>
    <dgm:cxn modelId="{5ABC6EF3-5B5F-475F-B142-7FD6D0434DC7}" type="presOf" srcId="{1AD33B6D-A2FE-41C8-BEE3-2A4069CE9052}" destId="{BFA4AA46-DC61-47BD-98AE-E466B0F08E0F}" srcOrd="0" destOrd="0" presId="urn:microsoft.com/office/officeart/2009/layout/CircleArrowProcess"/>
    <dgm:cxn modelId="{806DF5C0-4EC2-4032-8C98-2E71CB0F613D}" srcId="{574F739E-4221-4740-9D31-51638B414F72}" destId="{91F630AD-7F78-4213-A917-848B41AD8F23}" srcOrd="2" destOrd="0" parTransId="{B0ECA8D7-EBA1-45BD-902E-79EA7005B46B}" sibTransId="{8126101C-629F-40A8-B93F-CE816A58FB02}"/>
    <dgm:cxn modelId="{ADE1D6A0-BECB-4153-A8E3-2402A328C2C0}" type="presOf" srcId="{51D2B131-966D-470A-B371-4FAD6969E9AC}" destId="{58F45845-B10D-416B-BAEB-C14B81033E0E}" srcOrd="0" destOrd="0" presId="urn:microsoft.com/office/officeart/2009/layout/CircleArrowProcess"/>
    <dgm:cxn modelId="{9E4CC5D7-AA6C-4D1F-87E6-3B1EFF9F8C66}" srcId="{574F739E-4221-4740-9D31-51638B414F72}" destId="{CF883B9D-58B1-4CB6-859C-8DE8E7F0589D}" srcOrd="1" destOrd="0" parTransId="{FA4FA75F-CA29-4DC8-BEB3-213A8ED1E709}" sibTransId="{5F10EB85-C667-4B83-A5E7-9C9EFA301599}"/>
    <dgm:cxn modelId="{616EFF60-2F18-42E0-B68C-24E09FB4507B}" type="presOf" srcId="{470FFBEB-1284-47E3-AF65-6B1B29EF5660}" destId="{BFA4AA46-DC61-47BD-98AE-E466B0F08E0F}" srcOrd="0" destOrd="1" presId="urn:microsoft.com/office/officeart/2009/layout/CircleArrowProcess"/>
    <dgm:cxn modelId="{AEA29E3D-0205-413A-BAA4-BAA981E5DD3F}" type="presOf" srcId="{CF883B9D-58B1-4CB6-859C-8DE8E7F0589D}" destId="{4C1993BD-FEEE-4FAC-9031-67AABE31AF2D}" srcOrd="0" destOrd="0" presId="urn:microsoft.com/office/officeart/2009/layout/CircleArrowProcess"/>
    <dgm:cxn modelId="{C05BA274-2EC9-4209-8687-45590EAD5ABD}" srcId="{574F739E-4221-4740-9D31-51638B414F72}" destId="{51D2B131-966D-470A-B371-4FAD6969E9AC}" srcOrd="0" destOrd="0" parTransId="{5A7EAAA7-81AA-4383-8C10-28CFE15A0116}" sibTransId="{1B7773DD-C147-4FE2-9CEC-758B558A4C15}"/>
    <dgm:cxn modelId="{BAD9FB73-C53C-4DA8-BE76-DC1F7523C9D3}" type="presParOf" srcId="{10DFC58F-B9F9-4D8E-A067-EB55A798A10D}" destId="{FF16C913-62E0-4896-B6D9-AD1A833E0BB2}" srcOrd="0" destOrd="0" presId="urn:microsoft.com/office/officeart/2009/layout/CircleArrowProcess"/>
    <dgm:cxn modelId="{AA907B5A-4F3A-40DE-95F1-1ED5EA01A4D2}" type="presParOf" srcId="{FF16C913-62E0-4896-B6D9-AD1A833E0BB2}" destId="{815DC082-482A-4454-8734-60C027AF3221}" srcOrd="0" destOrd="0" presId="urn:microsoft.com/office/officeart/2009/layout/CircleArrowProcess"/>
    <dgm:cxn modelId="{6F84953C-D042-4AB4-8282-4CDA5397CDC6}" type="presParOf" srcId="{10DFC58F-B9F9-4D8E-A067-EB55A798A10D}" destId="{BFA4AA46-DC61-47BD-98AE-E466B0F08E0F}" srcOrd="1" destOrd="0" presId="urn:microsoft.com/office/officeart/2009/layout/CircleArrowProcess"/>
    <dgm:cxn modelId="{22DD4861-D33B-4331-B35C-1945ECD7FCD7}" type="presParOf" srcId="{10DFC58F-B9F9-4D8E-A067-EB55A798A10D}" destId="{58F45845-B10D-416B-BAEB-C14B81033E0E}" srcOrd="2" destOrd="0" presId="urn:microsoft.com/office/officeart/2009/layout/CircleArrowProcess"/>
    <dgm:cxn modelId="{4AB595D3-2178-4D2B-8380-A9AD1A6DB3B7}" type="presParOf" srcId="{10DFC58F-B9F9-4D8E-A067-EB55A798A10D}" destId="{D623CA3F-8953-43A0-9168-3CA8EA54293E}" srcOrd="3" destOrd="0" presId="urn:microsoft.com/office/officeart/2009/layout/CircleArrowProcess"/>
    <dgm:cxn modelId="{68365D37-2EB4-4146-9546-4AF906288980}" type="presParOf" srcId="{D623CA3F-8953-43A0-9168-3CA8EA54293E}" destId="{4CEAD6C8-83DB-4D77-84BC-ED58A0E4CC9A}" srcOrd="0" destOrd="0" presId="urn:microsoft.com/office/officeart/2009/layout/CircleArrowProcess"/>
    <dgm:cxn modelId="{1F5CE770-23D3-4093-98D8-FCF547355EA4}" type="presParOf" srcId="{10DFC58F-B9F9-4D8E-A067-EB55A798A10D}" destId="{4C1993BD-FEEE-4FAC-9031-67AABE31AF2D}" srcOrd="4" destOrd="0" presId="urn:microsoft.com/office/officeart/2009/layout/CircleArrowProcess"/>
    <dgm:cxn modelId="{5DD04F79-BAAD-443F-9BDF-1F11FE9E2C89}" type="presParOf" srcId="{10DFC58F-B9F9-4D8E-A067-EB55A798A10D}" destId="{CD4A1AD3-4110-4BA0-9C6F-2EB2CE408422}" srcOrd="5" destOrd="0" presId="urn:microsoft.com/office/officeart/2009/layout/CircleArrowProcess"/>
    <dgm:cxn modelId="{47D38628-5BA1-4E97-A139-4A4327CA179E}" type="presParOf" srcId="{CD4A1AD3-4110-4BA0-9C6F-2EB2CE408422}" destId="{6BBDBAFE-6828-4F4B-98FB-4B09AAF7FF56}" srcOrd="0" destOrd="0" presId="urn:microsoft.com/office/officeart/2009/layout/CircleArrowProcess"/>
    <dgm:cxn modelId="{047033BC-D341-43C1-BECF-62D165B2641D}" type="presParOf" srcId="{10DFC58F-B9F9-4D8E-A067-EB55A798A10D}" destId="{ED4124ED-C185-4D2C-8E1F-A88F799D57A5}" srcOrd="6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DC082-482A-4454-8734-60C027AF3221}">
      <dsp:nvSpPr>
        <dsp:cNvPr id="0" name=""/>
        <dsp:cNvSpPr/>
      </dsp:nvSpPr>
      <dsp:spPr>
        <a:xfrm>
          <a:off x="2594507" y="0"/>
          <a:ext cx="3300938" cy="330144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4AA46-DC61-47BD-98AE-E466B0F08E0F}">
      <dsp:nvSpPr>
        <dsp:cNvPr id="0" name=""/>
        <dsp:cNvSpPr/>
      </dsp:nvSpPr>
      <dsp:spPr>
        <a:xfrm>
          <a:off x="4934780" y="984123"/>
          <a:ext cx="3903135" cy="132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300" kern="1200" dirty="0" smtClean="0"/>
            <a:t>得到 </a:t>
          </a:r>
          <a:r>
            <a:rPr lang="en-US" altLang="zh-TW" sz="2300" kern="1200" dirty="0" err="1" smtClean="0"/>
            <a:t>p,q</a:t>
          </a:r>
          <a:endParaRPr lang="zh-TW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300" kern="1200" dirty="0" smtClean="0"/>
            <a:t>算 </a:t>
          </a:r>
          <a:r>
            <a:rPr lang="el-GR" sz="2300" b="0" i="0" kern="1200" dirty="0" smtClean="0"/>
            <a:t>ϕ(</a:t>
          </a:r>
          <a:r>
            <a:rPr lang="en-US" sz="2300" b="0" i="0" kern="1200" dirty="0" smtClean="0"/>
            <a:t>n)</a:t>
          </a:r>
          <a:r>
            <a:rPr lang="en-US" altLang="zh-TW" sz="2300" kern="1200" dirty="0" smtClean="0"/>
            <a:t> = (p-1)*(q-1)</a:t>
          </a:r>
          <a:endParaRPr lang="zh-TW" altLang="en-US" sz="2300" kern="1200" dirty="0"/>
        </a:p>
      </dsp:txBody>
      <dsp:txXfrm>
        <a:off x="4934780" y="984123"/>
        <a:ext cx="3903135" cy="1320850"/>
      </dsp:txXfrm>
    </dsp:sp>
    <dsp:sp modelId="{58F45845-B10D-416B-BAEB-C14B81033E0E}">
      <dsp:nvSpPr>
        <dsp:cNvPr id="0" name=""/>
        <dsp:cNvSpPr/>
      </dsp:nvSpPr>
      <dsp:spPr>
        <a:xfrm>
          <a:off x="3324123" y="1191920"/>
          <a:ext cx="1834268" cy="91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分解</a:t>
          </a:r>
          <a:r>
            <a:rPr lang="en-US" altLang="zh-TW" sz="2900" kern="1200" dirty="0" smtClean="0"/>
            <a:t>N</a:t>
          </a:r>
          <a:endParaRPr lang="zh-TW" altLang="en-US" sz="2900" kern="1200" dirty="0"/>
        </a:p>
      </dsp:txBody>
      <dsp:txXfrm>
        <a:off x="3324123" y="1191920"/>
        <a:ext cx="1834268" cy="916914"/>
      </dsp:txXfrm>
    </dsp:sp>
    <dsp:sp modelId="{4CEAD6C8-83DB-4D77-84BC-ED58A0E4CC9A}">
      <dsp:nvSpPr>
        <dsp:cNvPr id="0" name=""/>
        <dsp:cNvSpPr/>
      </dsp:nvSpPr>
      <dsp:spPr>
        <a:xfrm>
          <a:off x="1677683" y="1896922"/>
          <a:ext cx="3300938" cy="330144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993BD-FEEE-4FAC-9031-67AABE31AF2D}">
      <dsp:nvSpPr>
        <dsp:cNvPr id="0" name=""/>
        <dsp:cNvSpPr/>
      </dsp:nvSpPr>
      <dsp:spPr>
        <a:xfrm>
          <a:off x="2411019" y="3099816"/>
          <a:ext cx="1834268" cy="91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用 </a:t>
          </a:r>
          <a:r>
            <a:rPr lang="el-GR" sz="2900" b="0" i="0" kern="1200" dirty="0" smtClean="0"/>
            <a:t>ϕ(</a:t>
          </a:r>
          <a:r>
            <a:rPr lang="en-US" sz="2900" b="0" i="0" kern="1200" dirty="0" smtClean="0"/>
            <a:t>n)</a:t>
          </a:r>
          <a:r>
            <a:rPr lang="en-US" altLang="zh-TW" sz="2900" kern="1200" dirty="0" smtClean="0"/>
            <a:t> </a:t>
          </a:r>
          <a:r>
            <a:rPr lang="zh-TW" altLang="en-US" sz="2900" kern="1200" dirty="0" smtClean="0"/>
            <a:t>和 </a:t>
          </a:r>
          <a:r>
            <a:rPr lang="en-US" altLang="zh-TW" sz="2900" kern="1200" dirty="0" smtClean="0"/>
            <a:t>e </a:t>
          </a:r>
          <a:r>
            <a:rPr lang="zh-TW" altLang="en-US" sz="2900" kern="1200" dirty="0" smtClean="0"/>
            <a:t>算 </a:t>
          </a:r>
          <a:r>
            <a:rPr lang="en-US" altLang="zh-TW" sz="2900" kern="1200" dirty="0" smtClean="0"/>
            <a:t>d</a:t>
          </a:r>
          <a:endParaRPr lang="zh-TW" altLang="en-US" sz="2900" kern="1200" dirty="0"/>
        </a:p>
      </dsp:txBody>
      <dsp:txXfrm>
        <a:off x="2411019" y="3099816"/>
        <a:ext cx="1834268" cy="916914"/>
      </dsp:txXfrm>
    </dsp:sp>
    <dsp:sp modelId="{6BBDBAFE-6828-4F4B-98FB-4B09AAF7FF56}">
      <dsp:nvSpPr>
        <dsp:cNvPr id="0" name=""/>
        <dsp:cNvSpPr/>
      </dsp:nvSpPr>
      <dsp:spPr>
        <a:xfrm>
          <a:off x="2829447" y="4020845"/>
          <a:ext cx="2836017" cy="283715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124ED-C185-4D2C-8E1F-A88F799D57A5}">
      <dsp:nvSpPr>
        <dsp:cNvPr id="0" name=""/>
        <dsp:cNvSpPr/>
      </dsp:nvSpPr>
      <dsp:spPr>
        <a:xfrm>
          <a:off x="3328463" y="5010454"/>
          <a:ext cx="1834268" cy="91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用</a:t>
          </a:r>
          <a:r>
            <a:rPr lang="en-US" altLang="zh-TW" sz="2900" kern="1200" dirty="0" smtClean="0"/>
            <a:t>d </a:t>
          </a:r>
          <a:r>
            <a:rPr lang="zh-TW" altLang="en-US" sz="2900" kern="1200" dirty="0" smtClean="0"/>
            <a:t>解密</a:t>
          </a:r>
          <a:endParaRPr lang="zh-TW" altLang="en-US" sz="2900" kern="1200" dirty="0"/>
        </a:p>
      </dsp:txBody>
      <dsp:txXfrm>
        <a:off x="3328463" y="5010454"/>
        <a:ext cx="1834268" cy="916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DC082-482A-4454-8734-60C027AF3221}">
      <dsp:nvSpPr>
        <dsp:cNvPr id="0" name=""/>
        <dsp:cNvSpPr/>
      </dsp:nvSpPr>
      <dsp:spPr>
        <a:xfrm>
          <a:off x="1522020" y="0"/>
          <a:ext cx="3184030" cy="318451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4AA46-DC61-47BD-98AE-E466B0F08E0F}">
      <dsp:nvSpPr>
        <dsp:cNvPr id="0" name=""/>
        <dsp:cNvSpPr/>
      </dsp:nvSpPr>
      <dsp:spPr>
        <a:xfrm>
          <a:off x="3779408" y="949268"/>
          <a:ext cx="3764899" cy="1274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kern="1200" dirty="0" smtClean="0">
              <a:solidFill>
                <a:srgbClr val="FF0000"/>
              </a:solidFill>
            </a:rPr>
            <a:t>得到 </a:t>
          </a:r>
          <a:r>
            <a:rPr lang="en-US" altLang="zh-TW" sz="2200" kern="1200" dirty="0" err="1" smtClean="0">
              <a:solidFill>
                <a:srgbClr val="FF0000"/>
              </a:solidFill>
            </a:rPr>
            <a:t>p,q</a:t>
          </a:r>
          <a:endParaRPr lang="zh-TW" altLang="en-US" sz="2200" kern="1200" dirty="0">
            <a:solidFill>
              <a:srgbClr val="FF0000"/>
            </a:solidFill>
          </a:endParaRPr>
        </a:p>
      </dsp:txBody>
      <dsp:txXfrm>
        <a:off x="3779408" y="949268"/>
        <a:ext cx="3764899" cy="1274070"/>
      </dsp:txXfrm>
    </dsp:sp>
    <dsp:sp modelId="{58F45845-B10D-416B-BAEB-C14B81033E0E}">
      <dsp:nvSpPr>
        <dsp:cNvPr id="0" name=""/>
        <dsp:cNvSpPr/>
      </dsp:nvSpPr>
      <dsp:spPr>
        <a:xfrm>
          <a:off x="2225795" y="1149706"/>
          <a:ext cx="1769304" cy="88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FF0000"/>
              </a:solidFill>
            </a:rPr>
            <a:t>分解</a:t>
          </a:r>
          <a:r>
            <a:rPr lang="en-US" altLang="zh-TW" sz="2800" kern="1200" dirty="0" smtClean="0">
              <a:solidFill>
                <a:srgbClr val="FF0000"/>
              </a:solidFill>
            </a:rPr>
            <a:t>N</a:t>
          </a:r>
          <a:endParaRPr lang="zh-TW" altLang="en-US" sz="2800" kern="1200" dirty="0">
            <a:solidFill>
              <a:srgbClr val="FF0000"/>
            </a:solidFill>
          </a:endParaRPr>
        </a:p>
      </dsp:txBody>
      <dsp:txXfrm>
        <a:off x="2225795" y="1149706"/>
        <a:ext cx="1769304" cy="884440"/>
      </dsp:txXfrm>
    </dsp:sp>
    <dsp:sp modelId="{4CEAD6C8-83DB-4D77-84BC-ED58A0E4CC9A}">
      <dsp:nvSpPr>
        <dsp:cNvPr id="0" name=""/>
        <dsp:cNvSpPr/>
      </dsp:nvSpPr>
      <dsp:spPr>
        <a:xfrm>
          <a:off x="637666" y="1829740"/>
          <a:ext cx="3184030" cy="318451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993BD-FEEE-4FAC-9031-67AABE31AF2D}">
      <dsp:nvSpPr>
        <dsp:cNvPr id="0" name=""/>
        <dsp:cNvSpPr/>
      </dsp:nvSpPr>
      <dsp:spPr>
        <a:xfrm>
          <a:off x="1345029" y="2990031"/>
          <a:ext cx="1769304" cy="88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用 </a:t>
          </a:r>
          <a:r>
            <a:rPr lang="el-GR" sz="2800" b="0" i="0" kern="1200" dirty="0" smtClean="0"/>
            <a:t>ϕ(</a:t>
          </a:r>
          <a:r>
            <a:rPr lang="en-US" sz="2800" b="0" i="0" kern="1200" dirty="0" smtClean="0"/>
            <a:t>n)</a:t>
          </a:r>
          <a:r>
            <a:rPr lang="en-US" altLang="zh-TW" sz="2800" kern="1200" dirty="0" smtClean="0"/>
            <a:t> </a:t>
          </a:r>
          <a:r>
            <a:rPr lang="zh-TW" altLang="en-US" sz="2800" kern="1200" dirty="0" smtClean="0"/>
            <a:t>和 </a:t>
          </a:r>
          <a:r>
            <a:rPr lang="en-US" altLang="zh-TW" sz="2800" kern="1200" dirty="0" smtClean="0"/>
            <a:t>e </a:t>
          </a:r>
          <a:r>
            <a:rPr lang="zh-TW" altLang="en-US" sz="2800" kern="1200" dirty="0" smtClean="0"/>
            <a:t>算 </a:t>
          </a:r>
          <a:r>
            <a:rPr lang="en-US" altLang="zh-TW" sz="2800" kern="1200" dirty="0" smtClean="0"/>
            <a:t>d</a:t>
          </a:r>
          <a:endParaRPr lang="zh-TW" altLang="en-US" sz="2800" kern="1200" dirty="0"/>
        </a:p>
      </dsp:txBody>
      <dsp:txXfrm>
        <a:off x="1345029" y="2990031"/>
        <a:ext cx="1769304" cy="884440"/>
      </dsp:txXfrm>
    </dsp:sp>
    <dsp:sp modelId="{6BBDBAFE-6828-4F4B-98FB-4B09AAF7FF56}">
      <dsp:nvSpPr>
        <dsp:cNvPr id="0" name=""/>
        <dsp:cNvSpPr/>
      </dsp:nvSpPr>
      <dsp:spPr>
        <a:xfrm>
          <a:off x="1748639" y="3878440"/>
          <a:ext cx="2735575" cy="273667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124ED-C185-4D2C-8E1F-A88F799D57A5}">
      <dsp:nvSpPr>
        <dsp:cNvPr id="0" name=""/>
        <dsp:cNvSpPr/>
      </dsp:nvSpPr>
      <dsp:spPr>
        <a:xfrm>
          <a:off x="2229981" y="4833001"/>
          <a:ext cx="1769304" cy="88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用</a:t>
          </a:r>
          <a:r>
            <a:rPr lang="en-US" altLang="zh-TW" sz="2800" kern="1200" dirty="0" smtClean="0"/>
            <a:t>d </a:t>
          </a:r>
          <a:r>
            <a:rPr lang="zh-TW" altLang="en-US" sz="2800" kern="1200" dirty="0" smtClean="0"/>
            <a:t>解密</a:t>
          </a:r>
          <a:endParaRPr lang="zh-TW" altLang="en-US" sz="2800" kern="1200" dirty="0"/>
        </a:p>
      </dsp:txBody>
      <dsp:txXfrm>
        <a:off x="2229981" y="4833001"/>
        <a:ext cx="1769304" cy="884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DC082-482A-4454-8734-60C027AF3221}">
      <dsp:nvSpPr>
        <dsp:cNvPr id="0" name=""/>
        <dsp:cNvSpPr/>
      </dsp:nvSpPr>
      <dsp:spPr>
        <a:xfrm>
          <a:off x="2594507" y="0"/>
          <a:ext cx="3300938" cy="330144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4AA46-DC61-47BD-98AE-E466B0F08E0F}">
      <dsp:nvSpPr>
        <dsp:cNvPr id="0" name=""/>
        <dsp:cNvSpPr/>
      </dsp:nvSpPr>
      <dsp:spPr>
        <a:xfrm>
          <a:off x="4934780" y="984123"/>
          <a:ext cx="3903135" cy="132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300" kern="1200" dirty="0" smtClean="0"/>
            <a:t>得到 </a:t>
          </a:r>
          <a:r>
            <a:rPr lang="en-US" altLang="zh-TW" sz="2300" kern="1200" dirty="0" err="1" smtClean="0"/>
            <a:t>p,q</a:t>
          </a:r>
          <a:endParaRPr lang="zh-TW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300" kern="1200" dirty="0" smtClean="0">
              <a:solidFill>
                <a:srgbClr val="FF0000"/>
              </a:solidFill>
            </a:rPr>
            <a:t>算 </a:t>
          </a:r>
          <a:r>
            <a:rPr lang="el-GR" sz="2300" b="0" i="0" kern="1200" dirty="0" smtClean="0">
              <a:solidFill>
                <a:srgbClr val="FF0000"/>
              </a:solidFill>
            </a:rPr>
            <a:t>ϕ(</a:t>
          </a:r>
          <a:r>
            <a:rPr lang="en-US" sz="2300" b="0" i="0" kern="1200" dirty="0" smtClean="0">
              <a:solidFill>
                <a:srgbClr val="FF0000"/>
              </a:solidFill>
            </a:rPr>
            <a:t>n)</a:t>
          </a:r>
          <a:r>
            <a:rPr lang="en-US" altLang="zh-TW" sz="2300" kern="1200" dirty="0" smtClean="0">
              <a:solidFill>
                <a:srgbClr val="FF0000"/>
              </a:solidFill>
            </a:rPr>
            <a:t> = (p-1)*(q-1)</a:t>
          </a:r>
          <a:endParaRPr lang="zh-TW" altLang="en-US" sz="2300" kern="1200" dirty="0">
            <a:solidFill>
              <a:srgbClr val="FF0000"/>
            </a:solidFill>
          </a:endParaRPr>
        </a:p>
      </dsp:txBody>
      <dsp:txXfrm>
        <a:off x="4934780" y="984123"/>
        <a:ext cx="3903135" cy="1320850"/>
      </dsp:txXfrm>
    </dsp:sp>
    <dsp:sp modelId="{58F45845-B10D-416B-BAEB-C14B81033E0E}">
      <dsp:nvSpPr>
        <dsp:cNvPr id="0" name=""/>
        <dsp:cNvSpPr/>
      </dsp:nvSpPr>
      <dsp:spPr>
        <a:xfrm>
          <a:off x="3324123" y="1191920"/>
          <a:ext cx="1834268" cy="91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分解</a:t>
          </a:r>
          <a:r>
            <a:rPr lang="en-US" altLang="zh-TW" sz="2900" kern="1200" dirty="0" smtClean="0"/>
            <a:t>N</a:t>
          </a:r>
          <a:endParaRPr lang="zh-TW" altLang="en-US" sz="2900" kern="1200" dirty="0"/>
        </a:p>
      </dsp:txBody>
      <dsp:txXfrm>
        <a:off x="3324123" y="1191920"/>
        <a:ext cx="1834268" cy="916914"/>
      </dsp:txXfrm>
    </dsp:sp>
    <dsp:sp modelId="{4CEAD6C8-83DB-4D77-84BC-ED58A0E4CC9A}">
      <dsp:nvSpPr>
        <dsp:cNvPr id="0" name=""/>
        <dsp:cNvSpPr/>
      </dsp:nvSpPr>
      <dsp:spPr>
        <a:xfrm>
          <a:off x="1677683" y="1896922"/>
          <a:ext cx="3300938" cy="330144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993BD-FEEE-4FAC-9031-67AABE31AF2D}">
      <dsp:nvSpPr>
        <dsp:cNvPr id="0" name=""/>
        <dsp:cNvSpPr/>
      </dsp:nvSpPr>
      <dsp:spPr>
        <a:xfrm>
          <a:off x="2411019" y="3099816"/>
          <a:ext cx="1834268" cy="91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>
              <a:solidFill>
                <a:srgbClr val="FF0000"/>
              </a:solidFill>
            </a:rPr>
            <a:t>用 </a:t>
          </a:r>
          <a:r>
            <a:rPr lang="el-GR" sz="2900" b="0" i="0" kern="1200" dirty="0" smtClean="0">
              <a:solidFill>
                <a:srgbClr val="FF0000"/>
              </a:solidFill>
            </a:rPr>
            <a:t>ϕ(</a:t>
          </a:r>
          <a:r>
            <a:rPr lang="en-US" sz="2900" b="0" i="0" kern="1200" dirty="0" smtClean="0">
              <a:solidFill>
                <a:srgbClr val="FF0000"/>
              </a:solidFill>
            </a:rPr>
            <a:t>n)</a:t>
          </a:r>
          <a:r>
            <a:rPr lang="en-US" altLang="zh-TW" sz="2900" kern="1200" dirty="0" smtClean="0">
              <a:solidFill>
                <a:srgbClr val="FF0000"/>
              </a:solidFill>
            </a:rPr>
            <a:t> </a:t>
          </a:r>
          <a:r>
            <a:rPr lang="zh-TW" altLang="en-US" sz="2900" kern="1200" dirty="0" smtClean="0">
              <a:solidFill>
                <a:srgbClr val="FF0000"/>
              </a:solidFill>
            </a:rPr>
            <a:t>和 </a:t>
          </a:r>
          <a:r>
            <a:rPr lang="en-US" altLang="zh-TW" sz="2900" kern="1200" dirty="0" smtClean="0">
              <a:solidFill>
                <a:srgbClr val="FF0000"/>
              </a:solidFill>
            </a:rPr>
            <a:t>e </a:t>
          </a:r>
          <a:r>
            <a:rPr lang="zh-TW" altLang="en-US" sz="2900" kern="1200" dirty="0" smtClean="0">
              <a:solidFill>
                <a:srgbClr val="FF0000"/>
              </a:solidFill>
            </a:rPr>
            <a:t>算 </a:t>
          </a:r>
          <a:r>
            <a:rPr lang="en-US" altLang="zh-TW" sz="2900" kern="1200" dirty="0" smtClean="0">
              <a:solidFill>
                <a:srgbClr val="FF0000"/>
              </a:solidFill>
            </a:rPr>
            <a:t>d</a:t>
          </a:r>
          <a:endParaRPr lang="zh-TW" altLang="en-US" sz="2900" kern="1200" dirty="0">
            <a:solidFill>
              <a:srgbClr val="FF0000"/>
            </a:solidFill>
          </a:endParaRPr>
        </a:p>
      </dsp:txBody>
      <dsp:txXfrm>
        <a:off x="2411019" y="3099816"/>
        <a:ext cx="1834268" cy="916914"/>
      </dsp:txXfrm>
    </dsp:sp>
    <dsp:sp modelId="{6BBDBAFE-6828-4F4B-98FB-4B09AAF7FF56}">
      <dsp:nvSpPr>
        <dsp:cNvPr id="0" name=""/>
        <dsp:cNvSpPr/>
      </dsp:nvSpPr>
      <dsp:spPr>
        <a:xfrm>
          <a:off x="2829447" y="4020845"/>
          <a:ext cx="2836017" cy="283715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124ED-C185-4D2C-8E1F-A88F799D57A5}">
      <dsp:nvSpPr>
        <dsp:cNvPr id="0" name=""/>
        <dsp:cNvSpPr/>
      </dsp:nvSpPr>
      <dsp:spPr>
        <a:xfrm>
          <a:off x="3328463" y="5010454"/>
          <a:ext cx="1834268" cy="91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用</a:t>
          </a:r>
          <a:r>
            <a:rPr lang="en-US" altLang="zh-TW" sz="2900" kern="1200" dirty="0" smtClean="0"/>
            <a:t>d </a:t>
          </a:r>
          <a:r>
            <a:rPr lang="zh-TW" altLang="en-US" sz="2900" kern="1200" dirty="0" smtClean="0"/>
            <a:t>解密</a:t>
          </a:r>
          <a:endParaRPr lang="zh-TW" altLang="en-US" sz="2900" kern="1200" dirty="0"/>
        </a:p>
      </dsp:txBody>
      <dsp:txXfrm>
        <a:off x="3328463" y="5010454"/>
        <a:ext cx="1834268" cy="916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DC082-482A-4454-8734-60C027AF3221}">
      <dsp:nvSpPr>
        <dsp:cNvPr id="0" name=""/>
        <dsp:cNvSpPr/>
      </dsp:nvSpPr>
      <dsp:spPr>
        <a:xfrm>
          <a:off x="2594507" y="0"/>
          <a:ext cx="3300938" cy="330144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4AA46-DC61-47BD-98AE-E466B0F08E0F}">
      <dsp:nvSpPr>
        <dsp:cNvPr id="0" name=""/>
        <dsp:cNvSpPr/>
      </dsp:nvSpPr>
      <dsp:spPr>
        <a:xfrm>
          <a:off x="4934780" y="984123"/>
          <a:ext cx="3903135" cy="132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300" kern="1200" dirty="0" smtClean="0"/>
            <a:t>得到 </a:t>
          </a:r>
          <a:r>
            <a:rPr lang="en-US" altLang="zh-TW" sz="2300" kern="1200" dirty="0" err="1" smtClean="0"/>
            <a:t>p,q</a:t>
          </a:r>
          <a:endParaRPr lang="zh-TW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300" kern="1200" dirty="0" smtClean="0">
              <a:solidFill>
                <a:schemeClr val="tx1"/>
              </a:solidFill>
            </a:rPr>
            <a:t>算 </a:t>
          </a:r>
          <a:r>
            <a:rPr lang="el-GR" sz="2300" b="0" i="0" kern="1200" dirty="0" smtClean="0">
              <a:solidFill>
                <a:schemeClr val="tx1"/>
              </a:solidFill>
            </a:rPr>
            <a:t>ϕ(</a:t>
          </a:r>
          <a:r>
            <a:rPr lang="en-US" sz="2300" b="0" i="0" kern="1200" dirty="0" smtClean="0">
              <a:solidFill>
                <a:schemeClr val="tx1"/>
              </a:solidFill>
            </a:rPr>
            <a:t>n)</a:t>
          </a:r>
          <a:r>
            <a:rPr lang="en-US" altLang="zh-TW" sz="2300" kern="1200" dirty="0" smtClean="0">
              <a:solidFill>
                <a:schemeClr val="tx1"/>
              </a:solidFill>
            </a:rPr>
            <a:t> = (p-1)*(q-1)</a:t>
          </a:r>
          <a:endParaRPr lang="zh-TW" altLang="en-US" sz="2300" kern="1200" dirty="0">
            <a:solidFill>
              <a:schemeClr val="tx1"/>
            </a:solidFill>
          </a:endParaRPr>
        </a:p>
      </dsp:txBody>
      <dsp:txXfrm>
        <a:off x="4934780" y="984123"/>
        <a:ext cx="3903135" cy="1320850"/>
      </dsp:txXfrm>
    </dsp:sp>
    <dsp:sp modelId="{58F45845-B10D-416B-BAEB-C14B81033E0E}">
      <dsp:nvSpPr>
        <dsp:cNvPr id="0" name=""/>
        <dsp:cNvSpPr/>
      </dsp:nvSpPr>
      <dsp:spPr>
        <a:xfrm>
          <a:off x="3324123" y="1191920"/>
          <a:ext cx="1834268" cy="91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分解</a:t>
          </a:r>
          <a:r>
            <a:rPr lang="en-US" altLang="zh-TW" sz="2900" kern="1200" dirty="0" smtClean="0"/>
            <a:t>N</a:t>
          </a:r>
          <a:endParaRPr lang="zh-TW" altLang="en-US" sz="2900" kern="1200" dirty="0"/>
        </a:p>
      </dsp:txBody>
      <dsp:txXfrm>
        <a:off x="3324123" y="1191920"/>
        <a:ext cx="1834268" cy="916914"/>
      </dsp:txXfrm>
    </dsp:sp>
    <dsp:sp modelId="{4CEAD6C8-83DB-4D77-84BC-ED58A0E4CC9A}">
      <dsp:nvSpPr>
        <dsp:cNvPr id="0" name=""/>
        <dsp:cNvSpPr/>
      </dsp:nvSpPr>
      <dsp:spPr>
        <a:xfrm>
          <a:off x="1677683" y="1896922"/>
          <a:ext cx="3300938" cy="330144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993BD-FEEE-4FAC-9031-67AABE31AF2D}">
      <dsp:nvSpPr>
        <dsp:cNvPr id="0" name=""/>
        <dsp:cNvSpPr/>
      </dsp:nvSpPr>
      <dsp:spPr>
        <a:xfrm>
          <a:off x="2411019" y="3099816"/>
          <a:ext cx="1834268" cy="91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>
              <a:solidFill>
                <a:schemeClr val="tx1"/>
              </a:solidFill>
            </a:rPr>
            <a:t>用 </a:t>
          </a:r>
          <a:r>
            <a:rPr lang="el-GR" sz="2900" b="0" i="0" kern="1200" dirty="0" smtClean="0">
              <a:solidFill>
                <a:schemeClr val="tx1"/>
              </a:solidFill>
            </a:rPr>
            <a:t>ϕ(</a:t>
          </a:r>
          <a:r>
            <a:rPr lang="en-US" sz="2900" b="0" i="0" kern="1200" dirty="0" smtClean="0">
              <a:solidFill>
                <a:schemeClr val="tx1"/>
              </a:solidFill>
            </a:rPr>
            <a:t>n)</a:t>
          </a:r>
          <a:r>
            <a:rPr lang="en-US" altLang="zh-TW" sz="2900" kern="1200" dirty="0" smtClean="0">
              <a:solidFill>
                <a:schemeClr val="tx1"/>
              </a:solidFill>
            </a:rPr>
            <a:t> </a:t>
          </a:r>
          <a:r>
            <a:rPr lang="zh-TW" altLang="en-US" sz="2900" kern="1200" dirty="0" smtClean="0">
              <a:solidFill>
                <a:schemeClr val="tx1"/>
              </a:solidFill>
            </a:rPr>
            <a:t>和 </a:t>
          </a:r>
          <a:r>
            <a:rPr lang="en-US" altLang="zh-TW" sz="2900" kern="1200" dirty="0" smtClean="0">
              <a:solidFill>
                <a:schemeClr val="tx1"/>
              </a:solidFill>
            </a:rPr>
            <a:t>e </a:t>
          </a:r>
          <a:r>
            <a:rPr lang="zh-TW" altLang="en-US" sz="2900" kern="1200" dirty="0" smtClean="0">
              <a:solidFill>
                <a:schemeClr val="tx1"/>
              </a:solidFill>
            </a:rPr>
            <a:t>算 </a:t>
          </a:r>
          <a:r>
            <a:rPr lang="en-US" altLang="zh-TW" sz="2900" kern="1200" dirty="0" smtClean="0">
              <a:solidFill>
                <a:schemeClr val="tx1"/>
              </a:solidFill>
            </a:rPr>
            <a:t>d</a:t>
          </a:r>
          <a:endParaRPr lang="zh-TW" altLang="en-US" sz="2900" kern="1200" dirty="0">
            <a:solidFill>
              <a:schemeClr val="tx1"/>
            </a:solidFill>
          </a:endParaRPr>
        </a:p>
      </dsp:txBody>
      <dsp:txXfrm>
        <a:off x="2411019" y="3099816"/>
        <a:ext cx="1834268" cy="916914"/>
      </dsp:txXfrm>
    </dsp:sp>
    <dsp:sp modelId="{6BBDBAFE-6828-4F4B-98FB-4B09AAF7FF56}">
      <dsp:nvSpPr>
        <dsp:cNvPr id="0" name=""/>
        <dsp:cNvSpPr/>
      </dsp:nvSpPr>
      <dsp:spPr>
        <a:xfrm>
          <a:off x="2829447" y="4020845"/>
          <a:ext cx="2836017" cy="283715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124ED-C185-4D2C-8E1F-A88F799D57A5}">
      <dsp:nvSpPr>
        <dsp:cNvPr id="0" name=""/>
        <dsp:cNvSpPr/>
      </dsp:nvSpPr>
      <dsp:spPr>
        <a:xfrm>
          <a:off x="3328463" y="5010454"/>
          <a:ext cx="1834268" cy="91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>
              <a:solidFill>
                <a:srgbClr val="FF0000"/>
              </a:solidFill>
            </a:rPr>
            <a:t>用</a:t>
          </a:r>
          <a:r>
            <a:rPr lang="en-US" altLang="zh-TW" sz="2900" kern="1200" dirty="0" smtClean="0">
              <a:solidFill>
                <a:srgbClr val="FF0000"/>
              </a:solidFill>
            </a:rPr>
            <a:t>d </a:t>
          </a:r>
          <a:r>
            <a:rPr lang="zh-TW" altLang="en-US" sz="2900" kern="1200" dirty="0" smtClean="0">
              <a:solidFill>
                <a:srgbClr val="FF0000"/>
              </a:solidFill>
            </a:rPr>
            <a:t>解密</a:t>
          </a:r>
          <a:endParaRPr lang="zh-TW" altLang="en-US" sz="2900" kern="1200" dirty="0">
            <a:solidFill>
              <a:srgbClr val="FF0000"/>
            </a:solidFill>
          </a:endParaRPr>
        </a:p>
      </dsp:txBody>
      <dsp:txXfrm>
        <a:off x="3328463" y="5010454"/>
        <a:ext cx="1834268" cy="916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59A74-41B2-4DC1-BFA2-007747FD77DF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491CE-870F-46D3-A637-8670DCEB9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58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http://www.bystudent.com/?p=236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491CE-870F-46D3-A637-8670DCEB940D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83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7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86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98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54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5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54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58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0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61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13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81ECE-8190-41A3-9825-7B6967DDF536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37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3EnjT" TargetMode="External"/><Relationship Id="rId2" Type="http://schemas.openxmlformats.org/officeDocument/2006/relationships/hyperlink" Target="https://tlk.io/crypt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en.wikipedia.org/wiki/Euler's_totient_functio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1007075" y="2857933"/>
            <a:ext cx="9183130" cy="87119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CTF</a:t>
            </a:r>
            <a:r>
              <a:rPr lang="zh-TW" altLang="en-US" dirty="0" smtClean="0">
                <a:solidFill>
                  <a:schemeClr val="bg1"/>
                </a:solidFill>
              </a:rPr>
              <a:t>搶旗大賽中的</a:t>
            </a:r>
            <a:r>
              <a:rPr lang="en-US" altLang="zh-TW" dirty="0" smtClean="0">
                <a:solidFill>
                  <a:schemeClr val="bg1"/>
                </a:solidFill>
              </a:rPr>
              <a:t>RSA</a:t>
            </a:r>
            <a:r>
              <a:rPr lang="zh-TW" altLang="en-US" dirty="0" smtClean="0">
                <a:solidFill>
                  <a:schemeClr val="bg1"/>
                </a:solidFill>
              </a:rPr>
              <a:t>攻擊技法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564"/>
            <a:ext cx="12206976" cy="1057711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172995" y="0"/>
            <a:ext cx="8219303" cy="9679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破密分析</a:t>
            </a:r>
            <a:r>
              <a:rPr lang="en-US" altLang="zh-TW" smtClean="0"/>
              <a:t>-</a:t>
            </a:r>
            <a:r>
              <a:rPr lang="zh-TW" altLang="en-US" sz="3100" smtClean="0"/>
              <a:t>從古典密碼學到現代密碼學</a:t>
            </a:r>
            <a:endParaRPr lang="zh-TW" altLang="en-US" sz="31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172" y="4461700"/>
            <a:ext cx="3066554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概述 </a:t>
            </a:r>
            <a:r>
              <a:rPr lang="en-US" altLang="zh-TW" dirty="0" smtClean="0"/>
              <a:t>– RSA </a:t>
            </a:r>
            <a:r>
              <a:rPr lang="zh-TW" altLang="en-US" dirty="0" smtClean="0"/>
              <a:t>加解密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明文需小於 </a:t>
            </a:r>
            <a:r>
              <a:rPr lang="en-US" altLang="zh-TW" dirty="0"/>
              <a:t>n</a:t>
            </a:r>
          </a:p>
          <a:p>
            <a:r>
              <a:rPr lang="zh-TW" altLang="en-US" dirty="0"/>
              <a:t>加密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E(m) = </a:t>
            </a:r>
            <a:r>
              <a:rPr lang="en-US" altLang="zh-TW" dirty="0" err="1"/>
              <a:t>m^e</a:t>
            </a:r>
            <a:r>
              <a:rPr lang="en-US" altLang="zh-TW" dirty="0"/>
              <a:t> mod n</a:t>
            </a:r>
          </a:p>
          <a:p>
            <a:r>
              <a:rPr lang="zh-TW" altLang="en-US" dirty="0"/>
              <a:t>解密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D(c)  = </a:t>
            </a:r>
            <a:r>
              <a:rPr lang="en-US" altLang="zh-TW" dirty="0" err="1"/>
              <a:t>c^d</a:t>
            </a:r>
            <a:r>
              <a:rPr lang="en-US" altLang="zh-TW" dirty="0"/>
              <a:t>  mod n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953" y="2402079"/>
            <a:ext cx="2211218" cy="90194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H="1">
            <a:off x="4695092" y="3235569"/>
            <a:ext cx="1257300" cy="93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947746" y="4186495"/>
            <a:ext cx="182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內建函數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628" y="2402079"/>
            <a:ext cx="1914525" cy="103822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9425354" y="3304023"/>
            <a:ext cx="1248508" cy="4590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舉例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44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小試</a:t>
            </a:r>
            <a:r>
              <a:rPr lang="zh-TW" altLang="en-US" sz="8000" dirty="0"/>
              <a:t>身手</a:t>
            </a:r>
          </a:p>
        </p:txBody>
      </p:sp>
    </p:spTree>
    <p:extLst>
      <p:ext uri="{BB962C8B-B14F-4D97-AF65-F5344CB8AC3E}">
        <p14:creationId xmlns:p14="http://schemas.microsoft.com/office/powerpoint/2010/main" val="32924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 </a:t>
            </a:r>
            <a:r>
              <a:rPr lang="en-US" altLang="zh-TW" dirty="0" smtClean="0"/>
              <a:t>- </a:t>
            </a:r>
            <a:r>
              <a:rPr lang="zh-TW" altLang="en-US" dirty="0" smtClean="0"/>
              <a:t>不用分解 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2017 </a:t>
            </a:r>
            <a:r>
              <a:rPr lang="en-US" altLang="zh-TW" dirty="0" err="1"/>
              <a:t>pico</a:t>
            </a:r>
            <a:r>
              <a:rPr lang="en-US" altLang="zh-TW" dirty="0"/>
              <a:t> </a:t>
            </a:r>
            <a:r>
              <a:rPr lang="en-US" altLang="zh-TW" dirty="0" err="1"/>
              <a:t>ctf</a:t>
            </a:r>
            <a:r>
              <a:rPr lang="en-US" altLang="zh-TW" dirty="0"/>
              <a:t> </a:t>
            </a:r>
            <a:r>
              <a:rPr lang="en-US" altLang="zh-TW" dirty="0" err="1"/>
              <a:t>ComputeRSA</a:t>
            </a:r>
            <a:endParaRPr lang="en-US" altLang="zh-TW" dirty="0"/>
          </a:p>
          <a:p>
            <a:pPr lvl="1"/>
            <a:r>
              <a:rPr lang="zh-TW" altLang="en-US" dirty="0"/>
              <a:t>有給 </a:t>
            </a:r>
            <a:r>
              <a:rPr lang="en-US" altLang="zh-TW" dirty="0"/>
              <a:t>c/d/n</a:t>
            </a:r>
          </a:p>
          <a:p>
            <a:r>
              <a:rPr lang="en-US" altLang="zh-TW" dirty="0"/>
              <a:t>2016 ice </a:t>
            </a:r>
            <a:r>
              <a:rPr lang="en-US" altLang="zh-TW" dirty="0" err="1"/>
              <a:t>ctf</a:t>
            </a:r>
            <a:r>
              <a:rPr lang="en-US" altLang="zh-TW" dirty="0"/>
              <a:t> RSA</a:t>
            </a:r>
          </a:p>
          <a:p>
            <a:pPr lvl="1"/>
            <a:r>
              <a:rPr lang="zh-TW" altLang="en-US" dirty="0"/>
              <a:t>有給 </a:t>
            </a:r>
            <a:r>
              <a:rPr lang="en-US" altLang="zh-TW" dirty="0" smtClean="0"/>
              <a:t>n/e/</a:t>
            </a:r>
            <a:r>
              <a:rPr lang="el-GR" altLang="zh-TW" dirty="0"/>
              <a:t> ϕ(</a:t>
            </a:r>
            <a:r>
              <a:rPr lang="en-US" altLang="zh-TW" dirty="0"/>
              <a:t>n) </a:t>
            </a:r>
            <a:r>
              <a:rPr lang="en-US" altLang="zh-TW" dirty="0" smtClean="0"/>
              <a:t>/d/c</a:t>
            </a:r>
            <a:endParaRPr lang="en-US" altLang="zh-TW" dirty="0"/>
          </a:p>
          <a:p>
            <a:r>
              <a:rPr lang="en-US" altLang="zh-TW" dirty="0"/>
              <a:t>2017_WhiteHat Challenge 03_Crypto002</a:t>
            </a:r>
          </a:p>
          <a:p>
            <a:pPr lvl="1"/>
            <a:r>
              <a:rPr lang="zh-TW" altLang="en-US" dirty="0"/>
              <a:t>有給 </a:t>
            </a:r>
            <a:r>
              <a:rPr lang="en-US" altLang="zh-TW" dirty="0"/>
              <a:t>n/p/q/e/c</a:t>
            </a:r>
          </a:p>
          <a:p>
            <a:r>
              <a:rPr lang="en-US" altLang="zh-TW" dirty="0"/>
              <a:t>2017 </a:t>
            </a:r>
            <a:r>
              <a:rPr lang="en-US" altLang="zh-TW" dirty="0" err="1"/>
              <a:t>AlexCTF</a:t>
            </a:r>
            <a:r>
              <a:rPr lang="en-US" altLang="zh-TW" dirty="0"/>
              <a:t> CR3: What is this encryption?</a:t>
            </a:r>
          </a:p>
          <a:p>
            <a:pPr lvl="1"/>
            <a:r>
              <a:rPr lang="zh-TW" altLang="en-US" dirty="0"/>
              <a:t>有給 </a:t>
            </a:r>
            <a:r>
              <a:rPr lang="en-US" altLang="zh-TW" dirty="0"/>
              <a:t>p/q/e/c</a:t>
            </a:r>
          </a:p>
          <a:p>
            <a:r>
              <a:rPr lang="en-US" altLang="zh-TW" dirty="0"/>
              <a:t>2016 ice </a:t>
            </a:r>
            <a:r>
              <a:rPr lang="en-US" altLang="zh-TW" dirty="0" err="1"/>
              <a:t>ctf</a:t>
            </a:r>
            <a:r>
              <a:rPr lang="en-US" altLang="zh-TW" dirty="0"/>
              <a:t> RSA?</a:t>
            </a:r>
          </a:p>
          <a:p>
            <a:pPr lvl="1"/>
            <a:r>
              <a:rPr lang="zh-TW" altLang="en-US" dirty="0"/>
              <a:t>有給 </a:t>
            </a:r>
            <a:r>
              <a:rPr lang="en-US" altLang="zh-TW" dirty="0"/>
              <a:t>c/e/n</a:t>
            </a:r>
          </a:p>
          <a:p>
            <a:r>
              <a:rPr lang="en-US" altLang="zh-TW" dirty="0"/>
              <a:t>2016 </a:t>
            </a:r>
            <a:r>
              <a:rPr lang="en-US" altLang="zh-TW" dirty="0" err="1"/>
              <a:t>qiwi</a:t>
            </a:r>
            <a:r>
              <a:rPr lang="en-US" altLang="zh-TW" dirty="0"/>
              <a:t> CTF </a:t>
            </a:r>
            <a:r>
              <a:rPr lang="en-US" altLang="zh-TW" dirty="0" err="1"/>
              <a:t>iRoot</a:t>
            </a:r>
            <a:endParaRPr lang="en-US" altLang="zh-TW" dirty="0"/>
          </a:p>
          <a:p>
            <a:pPr lvl="1"/>
            <a:r>
              <a:rPr lang="zh-TW" altLang="en-US" dirty="0"/>
              <a:t>有給 </a:t>
            </a:r>
            <a:r>
              <a:rPr lang="en-US" altLang="zh-TW" dirty="0" err="1"/>
              <a:t>c/n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489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概述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針對 </a:t>
            </a:r>
            <a:r>
              <a:rPr lang="en-US" altLang="zh-TW" dirty="0" smtClean="0"/>
              <a:t>RSA </a:t>
            </a:r>
            <a:r>
              <a:rPr lang="zh-TW" altLang="en-US" dirty="0" smtClean="0"/>
              <a:t>結構進行攻擊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選兩個質數 </a:t>
            </a:r>
            <a:r>
              <a:rPr lang="en-US" altLang="zh-TW" dirty="0" smtClean="0">
                <a:solidFill>
                  <a:srgbClr val="FF0000"/>
                </a:solidFill>
              </a:rPr>
              <a:t>(p </a:t>
            </a:r>
            <a:r>
              <a:rPr lang="zh-TW" altLang="en-US" dirty="0" smtClean="0">
                <a:solidFill>
                  <a:srgbClr val="FF0000"/>
                </a:solidFill>
              </a:rPr>
              <a:t>和 </a:t>
            </a:r>
            <a:r>
              <a:rPr lang="en-US" altLang="zh-TW" dirty="0" smtClean="0">
                <a:solidFill>
                  <a:srgbClr val="FF0000"/>
                </a:solidFill>
              </a:rPr>
              <a:t>q)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= p * q</a:t>
            </a:r>
          </a:p>
          <a:p>
            <a:pPr marL="971550" lvl="1" indent="-514350">
              <a:buFont typeface="+mj-lt"/>
              <a:buAutoNum type="alphaLcParenR"/>
            </a:pP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 (p-1) * (q-1)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選加密指數 </a:t>
            </a:r>
            <a:r>
              <a:rPr lang="en-US" altLang="zh-TW" dirty="0" smtClean="0">
                <a:solidFill>
                  <a:srgbClr val="FF0000"/>
                </a:solidFill>
              </a:rPr>
              <a:t>e</a:t>
            </a:r>
          </a:p>
          <a:p>
            <a:pPr marL="914400" lvl="1" indent="-457200">
              <a:buFont typeface="+mj-lt"/>
              <a:buAutoNum type="alphaLcParenR"/>
            </a:pPr>
            <a:r>
              <a:rPr lang="zh-TW" altLang="en-US" dirty="0" smtClean="0"/>
              <a:t>算</a:t>
            </a:r>
            <a:r>
              <a:rPr lang="zh-TW" altLang="en-US" dirty="0" smtClean="0">
                <a:solidFill>
                  <a:srgbClr val="FF0000"/>
                </a:solidFill>
              </a:rPr>
              <a:t>解密指數 </a:t>
            </a:r>
            <a:r>
              <a:rPr lang="en-US" altLang="zh-TW" dirty="0" smtClean="0">
                <a:solidFill>
                  <a:srgbClr val="FF0000"/>
                </a:solidFill>
              </a:rPr>
              <a:t>d </a:t>
            </a:r>
          </a:p>
          <a:p>
            <a:pPr marL="914400" lvl="2" indent="0">
              <a:buNone/>
            </a:pPr>
            <a:r>
              <a:rPr lang="en-US" altLang="zh-TW" dirty="0" smtClean="0"/>
              <a:t>e*d </a:t>
            </a:r>
            <a:r>
              <a:rPr lang="zh-TW" altLang="en-US" dirty="0" smtClean="0"/>
              <a:t>≡ </a:t>
            </a:r>
            <a:r>
              <a:rPr lang="en-US" altLang="zh-TW" dirty="0" smtClean="0"/>
              <a:t>1 (mod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))</a:t>
            </a:r>
          </a:p>
          <a:p>
            <a:pPr marL="914400" lvl="2" indent="0">
              <a:buNone/>
            </a:pPr>
            <a:endParaRPr lang="en-US" altLang="zh-TW" dirty="0"/>
          </a:p>
          <a:p>
            <a:pPr marL="914400" lvl="2" indent="0">
              <a:buNone/>
            </a:pPr>
            <a:endParaRPr lang="en-US" altLang="zh-TW" dirty="0" smtClean="0"/>
          </a:p>
          <a:p>
            <a:pPr marL="914400" lvl="2" indent="0">
              <a:buNone/>
            </a:pPr>
            <a:endParaRPr lang="en-US" altLang="zh-TW" dirty="0"/>
          </a:p>
          <a:p>
            <a:pPr marL="914400" lvl="2" indent="0">
              <a:buNone/>
            </a:pPr>
            <a:endParaRPr lang="en-US" altLang="zh-TW" dirty="0" smtClean="0"/>
          </a:p>
          <a:p>
            <a:pPr marL="914400" lvl="2" indent="0">
              <a:buNone/>
            </a:pPr>
            <a:endParaRPr lang="en-US" altLang="zh-TW" dirty="0"/>
          </a:p>
          <a:p>
            <a:pPr marL="914400" lvl="2" indent="0">
              <a:buNone/>
            </a:pPr>
            <a:r>
              <a:rPr lang="zh-TW" altLang="en-US" sz="2800" dirty="0" smtClean="0"/>
              <a:t>公鑰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N, e</a:t>
            </a:r>
          </a:p>
          <a:p>
            <a:pPr marL="914400" lvl="2" indent="0">
              <a:buNone/>
            </a:pPr>
            <a:r>
              <a:rPr lang="zh-TW" altLang="en-US" sz="2800" dirty="0" smtClean="0"/>
              <a:t>私鑰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</a:t>
            </a:r>
            <a:endParaRPr lang="en-US" altLang="zh-TW" dirty="0" smtClean="0"/>
          </a:p>
          <a:p>
            <a:pPr marL="914400" lvl="2" indent="0">
              <a:buNone/>
            </a:pP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>
          <a:xfrm>
            <a:off x="5864469" y="3683977"/>
            <a:ext cx="1723293" cy="5099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攻擊點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440115" y="2206869"/>
            <a:ext cx="1283677" cy="123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692769" y="3842238"/>
            <a:ext cx="2031023" cy="17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578469" y="3437792"/>
            <a:ext cx="1934308" cy="41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01362" y="2576146"/>
            <a:ext cx="3437792" cy="104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密碼攻擊軍火庫</a:t>
            </a:r>
            <a:endParaRPr lang="en-US" altLang="zh-TW" sz="8000" dirty="0" smtClean="0"/>
          </a:p>
        </p:txBody>
      </p:sp>
    </p:spTree>
    <p:extLst>
      <p:ext uri="{BB962C8B-B14F-4D97-AF65-F5344CB8AC3E}">
        <p14:creationId xmlns:p14="http://schemas.microsoft.com/office/powerpoint/2010/main" val="22421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0701"/>
            <a:ext cx="12192000" cy="975335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工具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函式庫介紹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641015" y="2324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50503" y="1889924"/>
            <a:ext cx="3890510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常用的函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式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庫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TW" sz="3200" dirty="0" err="1"/>
              <a:t>pycrypto</a:t>
            </a:r>
            <a:endParaRPr lang="en-US" altLang="zh-TW" sz="3200" dirty="0"/>
          </a:p>
          <a:p>
            <a:pPr lvl="1"/>
            <a:r>
              <a:rPr lang="en-US" altLang="zh-TW" sz="3200" dirty="0" err="1"/>
              <a:t>sympy</a:t>
            </a:r>
            <a:endParaRPr lang="en-US" altLang="zh-TW" sz="3200" dirty="0"/>
          </a:p>
          <a:p>
            <a:pPr lvl="1"/>
            <a:r>
              <a:rPr lang="en-US" altLang="zh-TW" sz="3200" dirty="0"/>
              <a:t>gmpy2</a:t>
            </a:r>
          </a:p>
          <a:p>
            <a:pPr lvl="1"/>
            <a:r>
              <a:rPr lang="en-US" altLang="zh-TW" sz="3200" dirty="0" err="1"/>
              <a:t>rsa</a:t>
            </a:r>
            <a:endParaRPr lang="en-US" altLang="zh-TW" sz="3200" dirty="0"/>
          </a:p>
          <a:p>
            <a:pPr lvl="1"/>
            <a:r>
              <a:rPr lang="en-US" altLang="zh-TW" sz="3200" dirty="0" err="1" smtClean="0"/>
              <a:t>libnum</a:t>
            </a:r>
            <a:endParaRPr lang="en-US" altLang="zh-TW" sz="3200" dirty="0"/>
          </a:p>
        </p:txBody>
      </p:sp>
      <p:sp>
        <p:nvSpPr>
          <p:cNvPr id="9" name="矩形 8"/>
          <p:cNvSpPr/>
          <p:nvPr/>
        </p:nvSpPr>
        <p:spPr>
          <a:xfrm>
            <a:off x="315832" y="1855243"/>
            <a:ext cx="682637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好用的線上網站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5406" y="2463426"/>
            <a:ext cx="268054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factordb.com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質因數分解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分解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N=p*q)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5830" y="3491391"/>
            <a:ext cx="682637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好用的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工具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(Tools)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3109" y="4172684"/>
            <a:ext cx="56293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/>
              <a:t>Sage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好用的數學計算工具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/>
              <a:t>Yafu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用來進行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大質因數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分解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/>
              <a:t>Rsatool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好用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RSA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運算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工具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例如產生私鑰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8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524" y="1991410"/>
            <a:ext cx="10515600" cy="4310218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740877" y="2039658"/>
            <a:ext cx="1468315" cy="117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輸入要分解的數字</a:t>
            </a:r>
            <a:endParaRPr lang="zh-TW" altLang="en-US" dirty="0"/>
          </a:p>
        </p:txBody>
      </p:sp>
      <p:sp>
        <p:nvSpPr>
          <p:cNvPr id="8" name="向左箭號 7"/>
          <p:cNvSpPr/>
          <p:nvPr/>
        </p:nvSpPr>
        <p:spPr>
          <a:xfrm>
            <a:off x="8203223" y="3215796"/>
            <a:ext cx="1160585" cy="1002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568411"/>
            <a:ext cx="12192000" cy="10923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大質因數分解線上網站</a:t>
            </a:r>
            <a:r>
              <a:rPr lang="en-US" altLang="zh-TW" sz="4800" dirty="0"/>
              <a:t>::factordb.com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142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60788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分解大數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Yafu</a:t>
            </a:r>
            <a:r>
              <a:rPr lang="en-US" altLang="zh-TW" dirty="0" smtClean="0"/>
              <a:t> (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945971"/>
            <a:ext cx="10515600" cy="1981444"/>
          </a:xfrm>
        </p:spPr>
        <p:txBody>
          <a:bodyPr/>
          <a:lstStyle/>
          <a:p>
            <a:r>
              <a:rPr lang="en-US" altLang="zh-TW" dirty="0" err="1"/>
              <a:t>wget</a:t>
            </a:r>
            <a:r>
              <a:rPr lang="en-US" altLang="zh-TW" dirty="0"/>
              <a:t> http://sourceforge.net/projects/yafu/files/latest/download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</a:t>
            </a:r>
            <a:r>
              <a:rPr lang="en-US" altLang="zh-TW" dirty="0" err="1"/>
              <a:t>yafu</a:t>
            </a:r>
            <a:r>
              <a:rPr lang="en-US" altLang="zh-TW" dirty="0"/>
              <a:t>/</a:t>
            </a:r>
          </a:p>
          <a:p>
            <a:r>
              <a:rPr lang="en-US" altLang="zh-TW" dirty="0"/>
              <a:t>unzip -d </a:t>
            </a:r>
            <a:r>
              <a:rPr lang="en-US" altLang="zh-TW" dirty="0" err="1"/>
              <a:t>yafu</a:t>
            </a:r>
            <a:r>
              <a:rPr lang="en-US" altLang="zh-TW" dirty="0"/>
              <a:t>/ download &amp;&amp; </a:t>
            </a:r>
            <a:r>
              <a:rPr lang="en-US" altLang="zh-TW" dirty="0" err="1"/>
              <a:t>rm</a:t>
            </a:r>
            <a:r>
              <a:rPr lang="en-US" altLang="zh-TW" dirty="0"/>
              <a:t> download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68411"/>
            <a:ext cx="12192000" cy="10923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使用</a:t>
            </a:r>
            <a:r>
              <a:rPr lang="en-US" altLang="zh-TW" sz="4800" dirty="0" err="1" smtClean="0"/>
              <a:t>Yafu</a:t>
            </a:r>
            <a:r>
              <a:rPr lang="zh-TW" altLang="en-US" sz="4800" dirty="0" smtClean="0"/>
              <a:t>進行大質因數分解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509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7" y="3411843"/>
            <a:ext cx="5581650" cy="3095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092569"/>
            <a:ext cx="7515225" cy="1114425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>
            <a:off x="7220316" y="4121393"/>
            <a:ext cx="1380392" cy="11605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endParaRPr lang="zh-TW" altLang="en-US" dirty="0"/>
          </a:p>
        </p:txBody>
      </p:sp>
      <p:sp>
        <p:nvSpPr>
          <p:cNvPr id="7" name="向左箭號 6"/>
          <p:cNvSpPr/>
          <p:nvPr/>
        </p:nvSpPr>
        <p:spPr>
          <a:xfrm>
            <a:off x="8291147" y="1905884"/>
            <a:ext cx="1248508" cy="1398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給權限和啟動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568411"/>
            <a:ext cx="12192000" cy="10923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使用</a:t>
            </a:r>
            <a:r>
              <a:rPr lang="en-US" altLang="zh-TW" sz="4800" dirty="0" err="1" smtClean="0"/>
              <a:t>Yafu</a:t>
            </a:r>
            <a:r>
              <a:rPr lang="zh-TW" altLang="en-US" sz="4800" dirty="0" smtClean="0"/>
              <a:t>進行大質因數分解</a:t>
            </a:r>
            <a:endParaRPr lang="zh-TW" altLang="en-US" sz="4800" dirty="0"/>
          </a:p>
        </p:txBody>
      </p:sp>
      <p:cxnSp>
        <p:nvCxnSpPr>
          <p:cNvPr id="3" name="直線單箭頭接點 2"/>
          <p:cNvCxnSpPr/>
          <p:nvPr/>
        </p:nvCxnSpPr>
        <p:spPr>
          <a:xfrm>
            <a:off x="5976937" y="5794131"/>
            <a:ext cx="1531694" cy="7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533452" y="5720933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這裡舉例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分解 </a:t>
            </a:r>
            <a:r>
              <a:rPr lang="en-US" altLang="zh-TW" dirty="0" smtClean="0"/>
              <a:t>35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5 * 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60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產生私鑰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rsatool</a:t>
            </a:r>
            <a:r>
              <a:rPr lang="en-US" altLang="zh-TW" dirty="0" smtClean="0"/>
              <a:t> (</a:t>
            </a:r>
            <a:r>
              <a:rPr lang="zh-TW" altLang="en-US" dirty="0" smtClean="0"/>
              <a:t>官方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067" y="1825625"/>
            <a:ext cx="102838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聊天室 </a:t>
            </a:r>
            <a:r>
              <a:rPr lang="en-US" altLang="zh-TW" dirty="0" smtClean="0"/>
              <a:t>(</a:t>
            </a:r>
            <a:r>
              <a:rPr lang="zh-TW" altLang="en-US" dirty="0" smtClean="0"/>
              <a:t>匿名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hlinkClick r:id="rId2"/>
              </a:rPr>
              <a:t>https://</a:t>
            </a:r>
            <a:r>
              <a:rPr lang="en-US" altLang="zh-TW" sz="6600" dirty="0" smtClean="0">
                <a:hlinkClick r:id="rId2"/>
              </a:rPr>
              <a:t>tlk.io/crypto</a:t>
            </a:r>
            <a:endParaRPr lang="en-US" altLang="zh-TW" sz="6600" dirty="0" smtClean="0"/>
          </a:p>
          <a:p>
            <a:endParaRPr lang="en-US" altLang="zh-TW" sz="6600" dirty="0"/>
          </a:p>
          <a:p>
            <a:endParaRPr lang="en-US" altLang="zh-TW" sz="6600" dirty="0" smtClean="0"/>
          </a:p>
          <a:p>
            <a:r>
              <a:rPr lang="en-US" altLang="zh-TW" sz="6600" dirty="0">
                <a:hlinkClick r:id="rId3"/>
              </a:rPr>
              <a:t>https://</a:t>
            </a:r>
            <a:r>
              <a:rPr lang="en-US" altLang="zh-TW" sz="6600" dirty="0" smtClean="0">
                <a:hlinkClick r:id="rId3"/>
              </a:rPr>
              <a:t>goo.gl/f3EnjT</a:t>
            </a:r>
            <a:endParaRPr lang="en-US" altLang="zh-TW" sz="6600" dirty="0" smtClean="0"/>
          </a:p>
          <a:p>
            <a:pPr marL="0" indent="0">
              <a:buNone/>
            </a:pPr>
            <a:endParaRPr lang="zh-TW" altLang="en-US" sz="199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471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/>
              <a:t>RSA_Problem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4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產生私鑰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rsatool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使用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2" y="1762187"/>
            <a:ext cx="6276975" cy="1752600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7315200" y="2022231"/>
            <a:ext cx="1424354" cy="10638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06" y="3780083"/>
            <a:ext cx="6943725" cy="234315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327638" y="4079631"/>
            <a:ext cx="2171700" cy="1608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給 </a:t>
            </a:r>
            <a:r>
              <a:rPr lang="en-US" altLang="zh-TW" dirty="0" smtClean="0"/>
              <a:t>p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q)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0075984" y="4809393"/>
            <a:ext cx="1617785" cy="4747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沒給 </a:t>
            </a:r>
            <a:r>
              <a:rPr lang="en-US" altLang="zh-TW" dirty="0" smtClean="0"/>
              <a:t>e 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預設是 </a:t>
            </a:r>
            <a:r>
              <a:rPr lang="en-US" altLang="zh-TW" dirty="0" smtClean="0"/>
              <a:t>65537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61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Library – gmpy2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使用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562" y="1818604"/>
            <a:ext cx="7086600" cy="1885950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7930662" y="2004646"/>
            <a:ext cx="2154115" cy="13276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安裝方式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(2 </a:t>
            </a:r>
            <a:r>
              <a:rPr lang="zh-TW" altLang="en-US" dirty="0" smtClean="0"/>
              <a:t>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048" y="4282282"/>
            <a:ext cx="5476351" cy="130083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2637692" y="4352192"/>
            <a:ext cx="2725616" cy="1565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簡單使用範例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求 </a:t>
            </a:r>
            <a:r>
              <a:rPr lang="en-US" altLang="zh-TW" dirty="0" smtClean="0"/>
              <a:t>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34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/>
          <a:lstStyle/>
          <a:p>
            <a:r>
              <a:rPr lang="en-US" altLang="zh-TW" dirty="0" smtClean="0"/>
              <a:t>Python Library – </a:t>
            </a:r>
            <a:r>
              <a:rPr lang="en-US" altLang="zh-TW" dirty="0" err="1" smtClean="0"/>
              <a:t>libnum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官方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248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Library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libnum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07" y="1788563"/>
            <a:ext cx="10610737" cy="3143922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7438292" y="4026877"/>
            <a:ext cx="949570" cy="8880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55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Library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libnum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使用範例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885" y="1690688"/>
            <a:ext cx="8113469" cy="435819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5275385" y="4114800"/>
            <a:ext cx="1477107" cy="6682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簡單範例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求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14338" y="2576146"/>
            <a:ext cx="2356339" cy="6770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明文轉數字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58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攻擊</a:t>
            </a:r>
            <a:r>
              <a:rPr lang="en-US" altLang="zh-TW" sz="8000" dirty="0" smtClean="0"/>
              <a:t>RSA</a:t>
            </a:r>
            <a:r>
              <a:rPr lang="zh-TW" altLang="en-US" sz="8000" dirty="0" smtClean="0"/>
              <a:t>之旅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703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2578442"/>
            <a:ext cx="12192000" cy="22530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攻擊</a:t>
            </a:r>
            <a:r>
              <a:rPr lang="en-US" altLang="zh-TW" sz="8000" dirty="0" smtClean="0"/>
              <a:t>RSA</a:t>
            </a:r>
            <a:r>
              <a:rPr lang="zh-TW" altLang="en-US" sz="8000" dirty="0" smtClean="0"/>
              <a:t>之旅</a:t>
            </a:r>
            <a:endParaRPr lang="en-US" altLang="zh-TW" sz="8000" dirty="0" smtClean="0"/>
          </a:p>
          <a:p>
            <a:pPr algn="ctr"/>
            <a:r>
              <a:rPr lang="zh-TW" altLang="en-US" sz="3200" dirty="0"/>
              <a:t>最基本</a:t>
            </a:r>
            <a:r>
              <a:rPr lang="zh-TW" altLang="en-US" sz="3200" dirty="0" smtClean="0"/>
              <a:t>的題</a:t>
            </a:r>
            <a:r>
              <a:rPr lang="zh-TW" altLang="en-US" sz="3200" dirty="0"/>
              <a:t>型</a:t>
            </a:r>
            <a:r>
              <a:rPr lang="zh-TW" altLang="en-US" sz="3200" dirty="0" smtClean="0"/>
              <a:t> </a:t>
            </a:r>
            <a:r>
              <a:rPr lang="en-US" altLang="zh-TW" sz="3200" dirty="0"/>
              <a:t>– </a:t>
            </a:r>
            <a:r>
              <a:rPr lang="zh-TW" altLang="en-US" sz="3200" dirty="0"/>
              <a:t>單純分解 </a:t>
            </a:r>
            <a:r>
              <a:rPr lang="en-US" altLang="zh-TW" sz="3200" dirty="0"/>
              <a:t>N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025783" y="4728944"/>
            <a:ext cx="81404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sz="5400" dirty="0"/>
              <a:t>2015 AIS3 pre exam Crypto2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839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最基本的 </a:t>
            </a:r>
            <a:r>
              <a:rPr lang="en-US" altLang="zh-TW" dirty="0" smtClean="0"/>
              <a:t>RSA </a:t>
            </a:r>
            <a:r>
              <a:rPr lang="zh-TW" altLang="en-US" dirty="0" smtClean="0"/>
              <a:t>題目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單純分解 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分兩種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直接給你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e</a:t>
            </a:r>
          </a:p>
          <a:p>
            <a:pPr lvl="1"/>
            <a:r>
              <a:rPr lang="zh-TW" altLang="en-US" dirty="0" smtClean="0"/>
              <a:t>給你 </a:t>
            </a:r>
            <a:r>
              <a:rPr lang="en-US" altLang="zh-TW" dirty="0" err="1" smtClean="0"/>
              <a:t>public.pem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 </a:t>
            </a:r>
            <a:r>
              <a:rPr lang="en-US" altLang="zh-TW" dirty="0" err="1" smtClean="0"/>
              <a:t>openssl</a:t>
            </a:r>
            <a:r>
              <a:rPr lang="en-US" altLang="zh-TW" dirty="0" smtClean="0"/>
              <a:t> </a:t>
            </a:r>
            <a:r>
              <a:rPr lang="zh-TW" altLang="en-US" dirty="0" smtClean="0"/>
              <a:t>看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e</a:t>
            </a:r>
          </a:p>
          <a:p>
            <a:pPr lvl="2"/>
            <a:r>
              <a:rPr lang="zh-TW" altLang="en-US" dirty="0" smtClean="0"/>
              <a:t>用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看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和 </a:t>
            </a:r>
            <a:r>
              <a:rPr lang="en-US" altLang="zh-TW" dirty="0"/>
              <a:t>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055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解開題目檔案可以看到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37" y="1533526"/>
            <a:ext cx="11515725" cy="5154010"/>
          </a:xfrm>
          <a:prstGeom prst="rect">
            <a:avLst/>
          </a:prstGeom>
        </p:spPr>
      </p:pic>
      <p:sp>
        <p:nvSpPr>
          <p:cNvPr id="5" name="流程圖: 程序 4"/>
          <p:cNvSpPr/>
          <p:nvPr/>
        </p:nvSpPr>
        <p:spPr>
          <a:xfrm>
            <a:off x="7743825" y="1690688"/>
            <a:ext cx="2043113" cy="126682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可以看到有兩個檔案， </a:t>
            </a:r>
            <a:r>
              <a:rPr lang="en-US" altLang="zh-TW" dirty="0" err="1" smtClean="0"/>
              <a:t>flag.enc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是我們要解的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4043362" y="1857375"/>
            <a:ext cx="2871788" cy="49053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624780">
            <a:off x="6155108" y="3359150"/>
            <a:ext cx="357188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/>
          <p:cNvSpPr/>
          <p:nvPr/>
        </p:nvSpPr>
        <p:spPr>
          <a:xfrm>
            <a:off x="6772275" y="3639264"/>
            <a:ext cx="2800350" cy="17614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 </a:t>
            </a:r>
            <a:r>
              <a:rPr lang="zh-TW" altLang="en-US" dirty="0" smtClean="0"/>
              <a:t>很小，可以直接分解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38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RSA </a:t>
            </a:r>
            <a:r>
              <a:rPr lang="zh-TW" altLang="en-US" dirty="0" smtClean="0"/>
              <a:t>基本解密過程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493889"/>
              </p:ext>
            </p:extLst>
          </p:nvPr>
        </p:nvGraphicFramePr>
        <p:xfrm>
          <a:off x="4010025" y="1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0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概述</a:t>
            </a:r>
            <a:endParaRPr lang="en-US" altLang="zh-TW" dirty="0"/>
          </a:p>
          <a:p>
            <a:r>
              <a:rPr lang="zh-TW" altLang="en-US" dirty="0" smtClean="0"/>
              <a:t>工具介紹</a:t>
            </a:r>
            <a:endParaRPr lang="en-US" altLang="zh-TW" dirty="0" smtClean="0"/>
          </a:p>
          <a:p>
            <a:r>
              <a:rPr lang="zh-TW" altLang="en-US" dirty="0" smtClean="0"/>
              <a:t>產生質數上的問題</a:t>
            </a:r>
            <a:r>
              <a:rPr lang="en-US" altLang="zh-TW" dirty="0" smtClean="0"/>
              <a:t>/</a:t>
            </a:r>
            <a:r>
              <a:rPr lang="zh-TW" altLang="en-US" dirty="0" smtClean="0"/>
              <a:t>攻擊</a:t>
            </a:r>
            <a:endParaRPr lang="en-US" altLang="zh-TW" dirty="0" smtClean="0"/>
          </a:p>
          <a:p>
            <a:r>
              <a:rPr lang="zh-TW" altLang="en-US" dirty="0"/>
              <a:t>加</a:t>
            </a:r>
            <a:r>
              <a:rPr lang="zh-TW" altLang="en-US" dirty="0" smtClean="0"/>
              <a:t>密指數攻擊</a:t>
            </a:r>
            <a:endParaRPr lang="en-US" altLang="zh-TW" dirty="0" smtClean="0"/>
          </a:p>
          <a:p>
            <a:r>
              <a:rPr lang="zh-TW" altLang="en-US" dirty="0" smtClean="0"/>
              <a:t>模</a:t>
            </a:r>
            <a:r>
              <a:rPr lang="zh-TW" altLang="en-US" dirty="0"/>
              <a:t>數</a:t>
            </a:r>
            <a:r>
              <a:rPr lang="zh-TW" altLang="en-US" dirty="0" smtClean="0"/>
              <a:t>攻擊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30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" y="1690688"/>
            <a:ext cx="8738331" cy="2767012"/>
          </a:xfrm>
          <a:prstGeom prst="rect">
            <a:avLst/>
          </a:prstGeom>
        </p:spPr>
      </p:pic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178109"/>
              </p:ext>
            </p:extLst>
          </p:nvPr>
        </p:nvGraphicFramePr>
        <p:xfrm>
          <a:off x="7112321" y="0"/>
          <a:ext cx="8181975" cy="661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分解 </a:t>
            </a:r>
            <a:r>
              <a:rPr lang="en-US" altLang="zh-TW" dirty="0" smtClean="0"/>
              <a:t>n –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factordb.com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400050" y="1690688"/>
            <a:ext cx="1371600" cy="881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 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9850963">
            <a:off x="1931991" y="4154115"/>
            <a:ext cx="1314450" cy="1000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得到 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 rot="19850963">
            <a:off x="4972050" y="4154117"/>
            <a:ext cx="1314450" cy="1000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得到 </a:t>
            </a:r>
            <a:r>
              <a:rPr lang="en-US" altLang="zh-TW" dirty="0"/>
              <a:t>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75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 </a:t>
            </a:r>
            <a:r>
              <a:rPr lang="en-US" altLang="zh-TW" dirty="0" smtClean="0"/>
              <a:t>p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q </a:t>
            </a:r>
            <a:r>
              <a:rPr lang="zh-TW" altLang="en-US" dirty="0" smtClean="0"/>
              <a:t>之後 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 = (p-1) * (q-1)</a:t>
            </a:r>
          </a:p>
          <a:p>
            <a:r>
              <a:rPr lang="zh-TW" altLang="en-US" dirty="0" smtClean="0"/>
              <a:t>有了 </a:t>
            </a:r>
            <a:r>
              <a:rPr lang="en-US" altLang="zh-TW" dirty="0" smtClean="0"/>
              <a:t>e </a:t>
            </a:r>
            <a:r>
              <a:rPr lang="zh-TW" altLang="en-US" dirty="0" smtClean="0"/>
              <a:t>和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可以算 </a:t>
            </a:r>
            <a:r>
              <a:rPr lang="en-US" altLang="zh-TW" dirty="0" smtClean="0"/>
              <a:t>d</a:t>
            </a:r>
          </a:p>
          <a:p>
            <a:endParaRPr lang="zh-TW" altLang="en-US" dirty="0"/>
          </a:p>
          <a:p>
            <a:pPr lvl="0"/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370211"/>
              </p:ext>
            </p:extLst>
          </p:nvPr>
        </p:nvGraphicFramePr>
        <p:xfrm>
          <a:off x="4538943" y="-8965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6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算 </a:t>
            </a:r>
            <a:r>
              <a:rPr lang="en-US" altLang="zh-TW" dirty="0" smtClean="0"/>
              <a:t>d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17" y="4802798"/>
            <a:ext cx="3648075" cy="857250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9807" y="1943526"/>
            <a:ext cx="1762125" cy="8096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983" y="3962766"/>
            <a:ext cx="2686050" cy="857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86" y="2588632"/>
            <a:ext cx="3648075" cy="85725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>
            <a:off x="2066192" y="4802798"/>
            <a:ext cx="61546" cy="32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611932" y="4510454"/>
            <a:ext cx="426060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176346" y="4677508"/>
            <a:ext cx="87923" cy="44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685950" y="512591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私鑰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984590" y="51786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公鑰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7992" y="43081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46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 </a:t>
            </a:r>
            <a:r>
              <a:rPr lang="en-US" altLang="zh-TW" dirty="0" smtClean="0"/>
              <a:t>d </a:t>
            </a:r>
            <a:r>
              <a:rPr lang="zh-TW" altLang="en-US" dirty="0" smtClean="0"/>
              <a:t>解密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明文 </a:t>
            </a:r>
            <a:r>
              <a:rPr lang="en-US" altLang="zh-TW" dirty="0" smtClean="0"/>
              <a:t>=</a:t>
            </a:r>
            <a:r>
              <a:rPr lang="zh-TW" altLang="en-US" dirty="0" smtClean="0"/>
              <a:t> 密文的</a:t>
            </a:r>
            <a:r>
              <a:rPr lang="en-US" altLang="zh-TW" dirty="0" smtClean="0"/>
              <a:t>d</a:t>
            </a:r>
            <a:r>
              <a:rPr lang="zh-TW" altLang="en-US" dirty="0" smtClean="0"/>
              <a:t>次方除以</a:t>
            </a:r>
            <a:r>
              <a:rPr lang="en-US" altLang="zh-TW" dirty="0" smtClean="0"/>
              <a:t>N</a:t>
            </a:r>
            <a:r>
              <a:rPr lang="zh-TW" altLang="en-US" dirty="0" smtClean="0"/>
              <a:t>求餘數</a:t>
            </a:r>
            <a:endParaRPr lang="en-US" altLang="zh-TW" dirty="0" smtClean="0"/>
          </a:p>
          <a:p>
            <a:r>
              <a:rPr lang="zh-TW" altLang="en-US" dirty="0" smtClean="0"/>
              <a:t>數學式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D(c</a:t>
            </a:r>
            <a:r>
              <a:rPr lang="en-US" altLang="zh-TW" dirty="0"/>
              <a:t>)  = </a:t>
            </a:r>
            <a:r>
              <a:rPr lang="en-US" altLang="zh-TW" dirty="0" err="1"/>
              <a:t>c^d</a:t>
            </a:r>
            <a:r>
              <a:rPr lang="en-US" altLang="zh-TW" dirty="0"/>
              <a:t>  mod </a:t>
            </a:r>
            <a:r>
              <a:rPr lang="en-US" altLang="zh-TW" dirty="0" smtClean="0"/>
              <a:t>n</a:t>
            </a:r>
          </a:p>
          <a:p>
            <a:r>
              <a:rPr lang="en-US" altLang="zh-TW" dirty="0" smtClean="0"/>
              <a:t>Python: 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713643"/>
              </p:ext>
            </p:extLst>
          </p:nvPr>
        </p:nvGraphicFramePr>
        <p:xfrm>
          <a:off x="4538943" y="-8965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0935" y="2821596"/>
            <a:ext cx="2158008" cy="598439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>
            <a:off x="2743200" y="3420035"/>
            <a:ext cx="421341" cy="7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023100" y="4108398"/>
            <a:ext cx="182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內建函數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82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解密後，需要把數字轉成文字 </a:t>
            </a:r>
            <a:r>
              <a:rPr lang="en-US" altLang="zh-TW" dirty="0" smtClean="0"/>
              <a:t>(in Python)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NTUST </a:t>
            </a:r>
          </a:p>
          <a:p>
            <a:r>
              <a:rPr lang="en-US" altLang="zh-TW" dirty="0"/>
              <a:t>336422327124 </a:t>
            </a:r>
          </a:p>
          <a:p>
            <a:r>
              <a:rPr lang="en-US" altLang="zh-TW" dirty="0"/>
              <a:t>0x4e54555354 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181" y="1825625"/>
            <a:ext cx="2933700" cy="12668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863" y="1825625"/>
            <a:ext cx="1571625" cy="1200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3365"/>
            <a:ext cx="2409825" cy="8763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828800" y="4563208"/>
            <a:ext cx="1415562" cy="483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python2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982" y="3769641"/>
            <a:ext cx="2914650" cy="12477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8181" y="3769641"/>
            <a:ext cx="4019550" cy="866775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5295900" y="4566992"/>
            <a:ext cx="1415562" cy="483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python3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97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38" y="30948"/>
            <a:ext cx="10001249" cy="894512"/>
          </a:xfrm>
        </p:spPr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解密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6" y="801475"/>
            <a:ext cx="11799335" cy="5246688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 rot="20233058">
            <a:off x="4843458" y="1399189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5971103" y="572815"/>
            <a:ext cx="1676400" cy="1314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 </a:t>
            </a:r>
            <a:r>
              <a:rPr lang="zh-TW" altLang="en-US" dirty="0"/>
              <a:t>、</a:t>
            </a:r>
            <a:r>
              <a:rPr lang="zh-TW" altLang="en-US" dirty="0" smtClean="0"/>
              <a:t> </a:t>
            </a:r>
            <a:r>
              <a:rPr lang="en-US" altLang="zh-TW" dirty="0" smtClean="0"/>
              <a:t>e </a:t>
            </a:r>
            <a:r>
              <a:rPr lang="zh-TW" altLang="en-US" dirty="0"/>
              <a:t>、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ciphertext</a:t>
            </a:r>
            <a:r>
              <a:rPr lang="en-US" altLang="zh-TW" dirty="0" smtClean="0"/>
              <a:t> </a:t>
            </a:r>
          </a:p>
          <a:p>
            <a:pPr algn="ctr"/>
            <a:r>
              <a:rPr lang="zh-TW" altLang="en-US" dirty="0" smtClean="0"/>
              <a:t>是題目給的</a:t>
            </a:r>
            <a:endParaRPr lang="en-US" altLang="zh-TW" dirty="0" smtClean="0"/>
          </a:p>
        </p:txBody>
      </p:sp>
      <p:sp>
        <p:nvSpPr>
          <p:cNvPr id="15" name="向右箭號 14"/>
          <p:cNvSpPr/>
          <p:nvPr/>
        </p:nvSpPr>
        <p:spPr>
          <a:xfrm>
            <a:off x="5140278" y="4393423"/>
            <a:ext cx="1661649" cy="50006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09316" y="3010146"/>
            <a:ext cx="3543300" cy="2766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q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n </a:t>
            </a:r>
            <a:r>
              <a:rPr lang="zh-TW" altLang="en-US" dirty="0" smtClean="0"/>
              <a:t>拿去 </a:t>
            </a:r>
            <a:r>
              <a:rPr lang="en-US" altLang="zh-TW" dirty="0" smtClean="0"/>
              <a:t>factordb.com </a:t>
            </a:r>
            <a:r>
              <a:rPr lang="zh-TW" altLang="en-US" dirty="0" smtClean="0"/>
              <a:t>得到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算出的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e </a:t>
            </a:r>
            <a:r>
              <a:rPr lang="zh-TW" altLang="en-US" dirty="0" smtClean="0"/>
              <a:t>可以求出 </a:t>
            </a:r>
            <a:r>
              <a:rPr lang="en-US" altLang="zh-TW" dirty="0" smtClean="0"/>
              <a:t>d</a:t>
            </a:r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之後用 </a:t>
            </a:r>
            <a:r>
              <a:rPr lang="en-US" altLang="zh-TW" dirty="0" smtClean="0"/>
              <a:t>d </a:t>
            </a:r>
            <a:r>
              <a:rPr lang="zh-TW" altLang="en-US" dirty="0" smtClean="0"/>
              <a:t>可以對</a:t>
            </a:r>
            <a:r>
              <a:rPr lang="en-US" altLang="zh-TW" dirty="0" err="1" smtClean="0"/>
              <a:t>ciphertext</a:t>
            </a:r>
            <a:r>
              <a:rPr lang="en-US" altLang="zh-TW" dirty="0" smtClean="0"/>
              <a:t> </a:t>
            </a:r>
            <a:r>
              <a:rPr lang="zh-TW" altLang="en-US" dirty="0" smtClean="0"/>
              <a:t>解密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最後把得到的明文轉字串後印出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529" y="5915590"/>
            <a:ext cx="5526558" cy="603251"/>
          </a:xfrm>
          <a:prstGeom prst="rect">
            <a:avLst/>
          </a:prstGeom>
        </p:spPr>
      </p:pic>
      <p:sp>
        <p:nvSpPr>
          <p:cNvPr id="18" name="向左箭號 17"/>
          <p:cNvSpPr/>
          <p:nvPr/>
        </p:nvSpPr>
        <p:spPr>
          <a:xfrm>
            <a:off x="10009087" y="5882269"/>
            <a:ext cx="1663801" cy="936421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8220808" y="316523"/>
            <a:ext cx="3851030" cy="13452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小提醒</a:t>
            </a:r>
            <a:r>
              <a:rPr lang="en-US" altLang="zh-TW" dirty="0" smtClean="0"/>
              <a:t>:</a:t>
            </a:r>
            <a:r>
              <a:rPr lang="zh-TW" altLang="en-US" dirty="0" smtClean="0"/>
              <a:t> 因為程式碼上打不出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所以我用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 </a:t>
            </a:r>
            <a:r>
              <a:rPr lang="zh-TW" altLang="en-US" dirty="0" smtClean="0"/>
              <a:t>取代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24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altLang="zh-TW" dirty="0"/>
              <a:t>2017 </a:t>
            </a:r>
            <a:r>
              <a:rPr lang="en-US" altLang="zh-TW" dirty="0" err="1"/>
              <a:t>AlexCTF</a:t>
            </a:r>
            <a:r>
              <a:rPr lang="en-US" altLang="zh-TW" dirty="0"/>
              <a:t> </a:t>
            </a:r>
            <a:r>
              <a:rPr lang="en-US" altLang="zh-TW" dirty="0" smtClean="0"/>
              <a:t>crypto200-poor </a:t>
            </a:r>
            <a:r>
              <a:rPr lang="en-US" altLang="zh-TW" dirty="0" err="1" smtClean="0"/>
              <a:t>rsa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給你 </a:t>
            </a:r>
            <a:r>
              <a:rPr lang="en-US" altLang="zh-TW" dirty="0" smtClean="0"/>
              <a:t>public key </a:t>
            </a:r>
            <a:r>
              <a:rPr lang="zh-TW" altLang="en-US" dirty="0" smtClean="0"/>
              <a:t>，單純分解 </a:t>
            </a:r>
            <a:r>
              <a:rPr lang="en-US" altLang="zh-TW" dirty="0" smtClean="0"/>
              <a:t>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28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看題目內</a:t>
            </a:r>
            <a:r>
              <a:rPr lang="zh-TW" altLang="en-US" dirty="0"/>
              <a:t>容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6963"/>
            <a:ext cx="6610350" cy="250507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7420708" y="2092569"/>
            <a:ext cx="536330" cy="36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141677" y="923192"/>
            <a:ext cx="2373923" cy="211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flag.enc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是我們要解的 </a:t>
            </a:r>
            <a:endParaRPr lang="en-US" altLang="zh-TW" dirty="0"/>
          </a:p>
          <a:p>
            <a:pPr algn="ctr"/>
            <a:r>
              <a:rPr lang="zh-TW" altLang="en-US" dirty="0" smtClean="0"/>
              <a:t>密文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750169" y="3965331"/>
            <a:ext cx="1494693" cy="66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420708" y="4325815"/>
            <a:ext cx="3933092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pubkey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是公鑰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裡面有 </a:t>
            </a:r>
            <a:r>
              <a:rPr lang="en-US" altLang="zh-TW" dirty="0"/>
              <a:t>N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85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e - </a:t>
            </a:r>
            <a:r>
              <a:rPr lang="zh-TW" altLang="en-US" dirty="0" smtClean="0"/>
              <a:t>用 </a:t>
            </a:r>
            <a:r>
              <a:rPr lang="en-US" altLang="zh-TW" dirty="0" err="1" smtClean="0"/>
              <a:t>openssl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27" y="1550438"/>
            <a:ext cx="10401300" cy="268605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716823" y="4149969"/>
            <a:ext cx="589085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50731" y="5134708"/>
            <a:ext cx="8308731" cy="14595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Modulus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N (</a:t>
            </a:r>
            <a:r>
              <a:rPr lang="zh-TW" altLang="en-US" dirty="0" smtClean="0"/>
              <a:t>上面顯示的是十六進制</a:t>
            </a:r>
            <a:r>
              <a:rPr lang="en-US" altLang="zh-TW" dirty="0" smtClean="0"/>
              <a:t>)</a:t>
            </a:r>
          </a:p>
          <a:p>
            <a:pPr algn="ctr"/>
            <a:r>
              <a:rPr lang="en-US" altLang="zh-TW" dirty="0" smtClean="0"/>
              <a:t>Exponent </a:t>
            </a:r>
            <a:r>
              <a:rPr lang="zh-TW" altLang="en-US" dirty="0" smtClean="0"/>
              <a:t>是加密指數 </a:t>
            </a:r>
            <a:r>
              <a:rPr lang="en-US" altLang="zh-TW" dirty="0" smtClean="0"/>
              <a:t>e (</a:t>
            </a:r>
            <a:r>
              <a:rPr lang="zh-TW" altLang="en-US" dirty="0" smtClean="0"/>
              <a:t>上面顯示為 </a:t>
            </a:r>
            <a:r>
              <a:rPr lang="en-US" altLang="zh-TW" dirty="0" smtClean="0"/>
              <a:t>65537)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5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e 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6737"/>
            <a:ext cx="10515600" cy="1526589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593731" y="335866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754315" y="3974123"/>
            <a:ext cx="3798277" cy="163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寫程式方便用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1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4314" y="818205"/>
            <a:ext cx="10515600" cy="218036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RSA</a:t>
            </a:r>
            <a:r>
              <a:rPr lang="zh-TW" altLang="en-US" dirty="0" smtClean="0"/>
              <a:t>的安全值基於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難解之質因數分解問題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但因為</a:t>
            </a:r>
            <a:r>
              <a:rPr lang="en-US" altLang="zh-TW" dirty="0" smtClean="0"/>
              <a:t>implementation</a:t>
            </a:r>
            <a:r>
              <a:rPr lang="zh-TW" altLang="en-US" dirty="0" smtClean="0"/>
              <a:t>上的問題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所以產生不同情境下的各種攻擊技法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8858" y="3835657"/>
            <a:ext cx="8701216" cy="489207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http://crypto.stanford.edu/~dabo/papers/RSA-survey.pdf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02601" y="5003113"/>
            <a:ext cx="94880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 smtClean="0"/>
              <a:t>本課程示範一些</a:t>
            </a:r>
            <a:r>
              <a:rPr lang="en-US" altLang="zh-TW" sz="4400" dirty="0" smtClean="0"/>
              <a:t>CTF</a:t>
            </a:r>
            <a:r>
              <a:rPr lang="zh-TW" altLang="en-US" sz="4400" dirty="0" smtClean="0"/>
              <a:t>上常見的攻擊技法</a:t>
            </a:r>
            <a:endParaRPr lang="en-US" altLang="zh-TW" sz="4400" dirty="0" smtClean="0"/>
          </a:p>
        </p:txBody>
      </p:sp>
      <p:sp>
        <p:nvSpPr>
          <p:cNvPr id="7" name="向右箭號 6"/>
          <p:cNvSpPr/>
          <p:nvPr/>
        </p:nvSpPr>
        <p:spPr>
          <a:xfrm>
            <a:off x="607539" y="4915530"/>
            <a:ext cx="461319" cy="9446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 </a:t>
            </a:r>
            <a:r>
              <a:rPr lang="en-US" altLang="zh-TW" dirty="0" smtClean="0"/>
              <a:t>N 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factordb.com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流程跟上一題一樣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解出 </a:t>
            </a:r>
            <a:r>
              <a:rPr lang="en-US" altLang="zh-TW" dirty="0" smtClean="0"/>
              <a:t>p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q</a:t>
            </a:r>
          </a:p>
          <a:p>
            <a:pPr lvl="1"/>
            <a:r>
              <a:rPr lang="zh-TW" altLang="en-US" dirty="0" smtClean="0"/>
              <a:t>算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 = (p-1)*(q-1)</a:t>
            </a:r>
          </a:p>
          <a:p>
            <a:pPr lvl="1"/>
            <a:r>
              <a:rPr lang="zh-TW" altLang="en-US" dirty="0" smtClean="0"/>
              <a:t>用 </a:t>
            </a:r>
            <a:r>
              <a:rPr lang="en-US" altLang="zh-TW" dirty="0" smtClean="0"/>
              <a:t>e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 </a:t>
            </a:r>
            <a:r>
              <a:rPr lang="zh-TW" altLang="en-US" dirty="0" smtClean="0"/>
              <a:t>算 </a:t>
            </a:r>
            <a:r>
              <a:rPr lang="en-US" altLang="zh-TW" dirty="0" smtClean="0"/>
              <a:t>d</a:t>
            </a:r>
          </a:p>
          <a:p>
            <a:pPr lvl="1"/>
            <a:r>
              <a:rPr lang="zh-TW" altLang="en-US" dirty="0" smtClean="0"/>
              <a:t>用 </a:t>
            </a:r>
            <a:r>
              <a:rPr lang="en-US" altLang="zh-TW" dirty="0" smtClean="0"/>
              <a:t>d </a:t>
            </a:r>
            <a:r>
              <a:rPr lang="zh-TW" altLang="en-US" dirty="0" smtClean="0"/>
              <a:t>解密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44" y="4262438"/>
            <a:ext cx="9458325" cy="1914525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7438292" y="5363308"/>
            <a:ext cx="2277208" cy="813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Factordb.com</a:t>
            </a:r>
          </a:p>
          <a:p>
            <a:pPr algn="ctr"/>
            <a:r>
              <a:rPr lang="zh-TW" altLang="en-US" dirty="0" smtClean="0"/>
              <a:t>解 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6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寫程式解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00" y="1690688"/>
            <a:ext cx="8495848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271" y="6042026"/>
            <a:ext cx="4171950" cy="63817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 flipV="1">
            <a:off x="10462846" y="4870938"/>
            <a:ext cx="395654" cy="124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601201" y="4018084"/>
            <a:ext cx="1354016" cy="7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執行結果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1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98466"/>
            <a:ext cx="12192000" cy="854075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攻擊情境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:::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相同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130425"/>
            <a:ext cx="8141043" cy="106585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利用</a:t>
            </a:r>
            <a:r>
              <a:rPr lang="en-US" altLang="zh-TW" dirty="0" smtClean="0"/>
              <a:t>Euler‘s </a:t>
            </a:r>
            <a:r>
              <a:rPr lang="en-US" altLang="zh-TW" dirty="0"/>
              <a:t>totient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的性質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en.wikipedia.org/wiki/Euler's_totient_function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08" y="3413038"/>
            <a:ext cx="8020050" cy="10953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25612" y="4603576"/>
            <a:ext cx="4493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>
                <a:sym typeface="Wingdings" panose="05000000000000000000" pitchFamily="2" charset="2"/>
              </a:rPr>
              <a:t></a:t>
            </a:r>
            <a:r>
              <a:rPr lang="en-US" altLang="zh-TW" sz="4400" dirty="0" err="1" smtClean="0"/>
              <a:t>phi_n</a:t>
            </a:r>
            <a:r>
              <a:rPr lang="en-US" altLang="zh-TW" sz="4400" dirty="0" smtClean="0"/>
              <a:t> </a:t>
            </a:r>
            <a:r>
              <a:rPr lang="en-US" altLang="zh-TW" sz="4400" dirty="0"/>
              <a:t>= p**2 - p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591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4590" y="3094252"/>
            <a:ext cx="10515600" cy="1774310"/>
          </a:xfrm>
        </p:spPr>
        <p:txBody>
          <a:bodyPr/>
          <a:lstStyle/>
          <a:p>
            <a:r>
              <a:rPr lang="zh-TW" altLang="en-US" dirty="0" smtClean="0"/>
              <a:t>將題目的 </a:t>
            </a:r>
            <a:r>
              <a:rPr lang="en-US" altLang="zh-TW" dirty="0" smtClean="0"/>
              <a:t>n </a:t>
            </a:r>
            <a:r>
              <a:rPr lang="zh-TW" altLang="en-US" dirty="0" smtClean="0"/>
              <a:t>拿去 </a:t>
            </a:r>
            <a:r>
              <a:rPr lang="en-US" altLang="zh-TW" dirty="0" smtClean="0"/>
              <a:t>factordb.com </a:t>
            </a:r>
            <a:r>
              <a:rPr lang="zh-TW" altLang="en-US" dirty="0" smtClean="0"/>
              <a:t>分解</a:t>
            </a:r>
            <a:endParaRPr lang="en-US" altLang="zh-TW" dirty="0" smtClean="0"/>
          </a:p>
          <a:p>
            <a:r>
              <a:rPr lang="zh-TW" altLang="en-US" dirty="0" smtClean="0"/>
              <a:t>除了算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和本來的不同之外，其他解密同本來的 </a:t>
            </a:r>
            <a:r>
              <a:rPr lang="en-US" altLang="zh-TW" dirty="0" smtClean="0"/>
              <a:t>RSA</a:t>
            </a:r>
          </a:p>
          <a:p>
            <a:pPr lvl="1"/>
            <a:r>
              <a:rPr lang="zh-TW" altLang="en-US" dirty="0" smtClean="0"/>
              <a:t>本來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的算法是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 = (p-1)*(q-1)</a:t>
            </a:r>
          </a:p>
          <a:p>
            <a:pPr lvl="1"/>
            <a:r>
              <a:rPr lang="zh-TW" altLang="en-US" dirty="0" smtClean="0"/>
              <a:t>現在變成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 = p**2 - 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1406" y="5816083"/>
            <a:ext cx="7364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https://kimiyuki.net/blog/2016/11/19/qiwi-infosec-ctf-2016-crypto-400-2/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1391187"/>
            <a:ext cx="12084908" cy="10168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攻擊情境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:::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相同</a:t>
            </a:r>
            <a:endParaRPr lang="en-US" altLang="zh-TW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 </a:t>
            </a:r>
            <a:r>
              <a:rPr lang="en-US" altLang="zh-TW" sz="3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- 2016 </a:t>
            </a:r>
            <a:r>
              <a:rPr lang="en-US" altLang="zh-TW" sz="3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Qiwi</a:t>
            </a:r>
            <a:r>
              <a:rPr lang="en-US" altLang="zh-TW" sz="3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1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Infosec</a:t>
            </a:r>
            <a:r>
              <a:rPr lang="en-US" altLang="zh-TW" sz="3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CTF 2-400</a:t>
            </a:r>
            <a:endParaRPr lang="zh-TW" altLang="en-US" sz="3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11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2578442"/>
            <a:ext cx="12192000" cy="22530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攻擊</a:t>
            </a:r>
            <a:r>
              <a:rPr lang="en-US" altLang="zh-TW" sz="8000" dirty="0" smtClean="0"/>
              <a:t>RSA</a:t>
            </a:r>
            <a:r>
              <a:rPr lang="zh-TW" altLang="en-US" sz="8000" dirty="0" smtClean="0"/>
              <a:t>之旅</a:t>
            </a:r>
            <a:endParaRPr lang="en-US" altLang="zh-TW" sz="8000" dirty="0" smtClean="0"/>
          </a:p>
          <a:p>
            <a:pPr algn="ctr"/>
            <a:r>
              <a:rPr lang="en-US" altLang="zh-TW" sz="8000" dirty="0"/>
              <a:t>Twin Prime</a:t>
            </a:r>
            <a:endParaRPr lang="zh-TW" altLang="en-US" sz="8000" dirty="0"/>
          </a:p>
        </p:txBody>
      </p:sp>
      <p:sp>
        <p:nvSpPr>
          <p:cNvPr id="3" name="矩形 2"/>
          <p:cNvSpPr/>
          <p:nvPr/>
        </p:nvSpPr>
        <p:spPr>
          <a:xfrm>
            <a:off x="1137742" y="4831491"/>
            <a:ext cx="775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如果 </a:t>
            </a:r>
            <a:r>
              <a:rPr lang="en-US" altLang="zh-TW" sz="2800" dirty="0"/>
              <a:t>p </a:t>
            </a:r>
            <a:r>
              <a:rPr lang="zh-TW" altLang="en-US" sz="2800" dirty="0"/>
              <a:t>是質數且 </a:t>
            </a:r>
            <a:r>
              <a:rPr lang="en-US" altLang="zh-TW" sz="2800" dirty="0"/>
              <a:t>p + 2 </a:t>
            </a:r>
            <a:r>
              <a:rPr lang="zh-TW" altLang="en-US" sz="2800" dirty="0"/>
              <a:t>也是質數，則為 </a:t>
            </a:r>
            <a:r>
              <a:rPr lang="en-US" altLang="zh-TW" sz="2800" dirty="0"/>
              <a:t>twin prime</a:t>
            </a:r>
          </a:p>
        </p:txBody>
      </p:sp>
      <p:sp>
        <p:nvSpPr>
          <p:cNvPr id="6" name="矩形 5"/>
          <p:cNvSpPr/>
          <p:nvPr/>
        </p:nvSpPr>
        <p:spPr>
          <a:xfrm>
            <a:off x="3970638" y="5464944"/>
            <a:ext cx="1285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3 </a:t>
            </a:r>
            <a:r>
              <a:rPr lang="zh-TW" altLang="en-US" dirty="0"/>
              <a:t>和 </a:t>
            </a:r>
            <a:r>
              <a:rPr lang="en-US" altLang="zh-TW" dirty="0"/>
              <a:t>5</a:t>
            </a:r>
          </a:p>
          <a:p>
            <a:r>
              <a:rPr lang="en-US" altLang="zh-TW" dirty="0"/>
              <a:t>11 </a:t>
            </a:r>
            <a:r>
              <a:rPr lang="zh-TW" altLang="en-US" dirty="0"/>
              <a:t>和 </a:t>
            </a:r>
            <a:r>
              <a:rPr lang="en-US" altLang="zh-TW" dirty="0"/>
              <a:t>13</a:t>
            </a:r>
          </a:p>
          <a:p>
            <a:r>
              <a:rPr lang="en-US" altLang="zh-TW" dirty="0"/>
              <a:t>17 </a:t>
            </a:r>
            <a:r>
              <a:rPr lang="zh-TW" altLang="en-US" dirty="0"/>
              <a:t>和 </a:t>
            </a:r>
            <a:r>
              <a:rPr lang="en-US" altLang="zh-TW" dirty="0"/>
              <a:t>19</a:t>
            </a:r>
          </a:p>
          <a:p>
            <a:r>
              <a:rPr lang="en-US" altLang="zh-TW" dirty="0"/>
              <a:t>41 </a:t>
            </a:r>
            <a:r>
              <a:rPr lang="zh-TW" altLang="en-US" dirty="0"/>
              <a:t>和 </a:t>
            </a:r>
            <a:r>
              <a:rPr lang="en-US" altLang="zh-TW" dirty="0"/>
              <a:t>43</a:t>
            </a:r>
          </a:p>
        </p:txBody>
      </p:sp>
      <p:sp>
        <p:nvSpPr>
          <p:cNvPr id="5" name="右大括弧 4"/>
          <p:cNvSpPr/>
          <p:nvPr/>
        </p:nvSpPr>
        <p:spPr>
          <a:xfrm>
            <a:off x="5123856" y="5625492"/>
            <a:ext cx="388921" cy="8792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12777" y="58804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舉例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13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7461"/>
            <a:ext cx="12192000" cy="994118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Twin Prime in RSA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2167" y="1453116"/>
            <a:ext cx="6658233" cy="1695103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題目場景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zh-TW" altLang="en-US" dirty="0" smtClean="0"/>
              <a:t>有兩個 </a:t>
            </a:r>
            <a:r>
              <a:rPr lang="en-US" altLang="zh-TW" dirty="0" smtClean="0"/>
              <a:t>n </a:t>
            </a:r>
            <a:r>
              <a:rPr lang="zh-TW" altLang="en-US" dirty="0" smtClean="0"/>
              <a:t>，分解出來的 </a:t>
            </a:r>
            <a:r>
              <a:rPr lang="en-US" altLang="zh-TW" dirty="0" smtClean="0"/>
              <a:t>p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q </a:t>
            </a:r>
            <a:r>
              <a:rPr lang="zh-TW" altLang="en-US" dirty="0" smtClean="0"/>
              <a:t>互為 </a:t>
            </a:r>
            <a:r>
              <a:rPr lang="en-US" altLang="zh-TW" dirty="0" smtClean="0"/>
              <a:t>twin prime</a:t>
            </a:r>
          </a:p>
          <a:p>
            <a:pPr marL="457200" lvl="1" indent="0">
              <a:buNone/>
            </a:pPr>
            <a:r>
              <a:rPr lang="en-US" altLang="zh-TW" dirty="0"/>
              <a:t>n1 = </a:t>
            </a:r>
            <a:r>
              <a:rPr lang="pt-BR" altLang="zh-TW" dirty="0"/>
              <a:t>p</a:t>
            </a:r>
            <a:r>
              <a:rPr lang="en-US" altLang="zh-TW" dirty="0"/>
              <a:t> * </a:t>
            </a:r>
            <a:r>
              <a:rPr lang="pt-BR" altLang="zh-TW" dirty="0"/>
              <a:t>q</a:t>
            </a:r>
            <a:r>
              <a:rPr lang="en-US" altLang="zh-TW" dirty="0"/>
              <a:t>= 3 * </a:t>
            </a:r>
            <a:r>
              <a:rPr lang="en-US" altLang="zh-TW" dirty="0" smtClean="0"/>
              <a:t>41=</a:t>
            </a:r>
            <a:r>
              <a:rPr lang="pt-BR" altLang="zh-TW" dirty="0"/>
              <a:t> </a:t>
            </a:r>
            <a:r>
              <a:rPr lang="pt-BR" altLang="zh-TW" dirty="0" smtClean="0"/>
              <a:t>p1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pt-BR" altLang="zh-TW" dirty="0" smtClean="0"/>
              <a:t>q1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n2 =(</a:t>
            </a:r>
            <a:r>
              <a:rPr lang="pt-BR" altLang="zh-TW" dirty="0"/>
              <a:t>p+2)</a:t>
            </a:r>
            <a:r>
              <a:rPr lang="en-US" altLang="zh-TW" dirty="0"/>
              <a:t>*(</a:t>
            </a:r>
            <a:r>
              <a:rPr lang="pt-BR" altLang="zh-TW" dirty="0"/>
              <a:t>q+2)</a:t>
            </a:r>
            <a:r>
              <a:rPr lang="en-US" altLang="zh-TW" dirty="0"/>
              <a:t>= 5 * </a:t>
            </a:r>
            <a:r>
              <a:rPr lang="en-US" altLang="zh-TW" dirty="0" smtClean="0"/>
              <a:t>43</a:t>
            </a:r>
            <a:r>
              <a:rPr lang="en-US" altLang="zh-TW" dirty="0"/>
              <a:t>=</a:t>
            </a:r>
            <a:r>
              <a:rPr lang="pt-BR" altLang="zh-TW" dirty="0"/>
              <a:t> </a:t>
            </a:r>
            <a:r>
              <a:rPr lang="pt-BR" altLang="zh-TW" dirty="0" smtClean="0"/>
              <a:t>p2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pt-BR" altLang="zh-TW" dirty="0" smtClean="0"/>
              <a:t>q2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20180" y="3495153"/>
            <a:ext cx="3999787" cy="247152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算法</a:t>
            </a:r>
            <a:r>
              <a:rPr lang="en-US" altLang="zh-TW" dirty="0" smtClean="0"/>
              <a:t>:</a:t>
            </a:r>
          </a:p>
          <a:p>
            <a:pPr algn="ctr"/>
            <a:r>
              <a:rPr lang="en-US" altLang="zh-TW" dirty="0" smtClean="0"/>
              <a:t>Step1::</a:t>
            </a:r>
            <a:r>
              <a:rPr lang="zh-TW" altLang="en-US" dirty="0" smtClean="0"/>
              <a:t>先算 </a:t>
            </a:r>
            <a:r>
              <a:rPr lang="en-US" altLang="zh-TW" dirty="0" err="1" smtClean="0"/>
              <a:t>p+q</a:t>
            </a:r>
            <a:r>
              <a:rPr lang="en-US" altLang="zh-TW" dirty="0" smtClean="0"/>
              <a:t> = (n2 – n1 – 4) / 2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Step2::</a:t>
            </a:r>
            <a:r>
              <a:rPr lang="zh-TW" altLang="en-US" dirty="0" smtClean="0"/>
              <a:t>分別求 </a:t>
            </a:r>
            <a:r>
              <a:rPr lang="en-US" altLang="zh-TW" dirty="0" smtClean="0"/>
              <a:t>n1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n2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:</a:t>
            </a:r>
          </a:p>
          <a:p>
            <a:pPr algn="ctr"/>
            <a:r>
              <a:rPr lang="en-US" altLang="zh-TW" dirty="0" smtClean="0"/>
              <a:t>n1_phi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n1 – (</a:t>
            </a:r>
            <a:r>
              <a:rPr lang="en-US" altLang="zh-TW" dirty="0" err="1" smtClean="0"/>
              <a:t>p+q</a:t>
            </a:r>
            <a:r>
              <a:rPr lang="en-US" altLang="zh-TW" dirty="0" smtClean="0"/>
              <a:t>) + 1</a:t>
            </a:r>
          </a:p>
          <a:p>
            <a:pPr algn="ctr"/>
            <a:r>
              <a:rPr lang="en-US" altLang="zh-TW" dirty="0" smtClean="0"/>
              <a:t>n2_phi = n1 + (</a:t>
            </a:r>
            <a:r>
              <a:rPr lang="en-US" altLang="zh-TW" dirty="0" err="1" smtClean="0"/>
              <a:t>p+q</a:t>
            </a:r>
            <a:r>
              <a:rPr lang="en-US" altLang="zh-TW" dirty="0" smtClean="0"/>
              <a:t>) + 1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Step3::</a:t>
            </a:r>
            <a:r>
              <a:rPr lang="zh-TW" altLang="en-US" dirty="0" smtClean="0"/>
              <a:t>分別求出 </a:t>
            </a:r>
            <a:r>
              <a:rPr lang="en-US" altLang="zh-TW" dirty="0" smtClean="0"/>
              <a:t>d </a:t>
            </a:r>
            <a:r>
              <a:rPr lang="zh-TW" altLang="en-US" dirty="0" smtClean="0"/>
              <a:t>並用其解密</a:t>
            </a:r>
            <a:endParaRPr lang="en-US" altLang="zh-TW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52167" y="3299756"/>
                <a:ext cx="6658233" cy="286232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FF0000"/>
                    </a:solidFill>
                  </a:rPr>
                  <a:t>重點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:::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不用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分解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 </a:t>
                </a:r>
                <a:r>
                  <a:rPr lang="zh-TW" altLang="en-US" dirty="0"/>
                  <a:t>，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可以直接得到 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p+q</a:t>
                </a:r>
                <a:r>
                  <a:rPr lang="en-US" altLang="zh-TW" dirty="0"/>
                  <a:t>) </a:t>
                </a:r>
                <a:r>
                  <a:rPr lang="zh-TW" altLang="en-US" dirty="0"/>
                  <a:t>和 </a:t>
                </a:r>
                <a14:m>
                  <m:oMath xmlns:m="http://schemas.openxmlformats.org/officeDocument/2006/math">
                    <m:r>
                      <a:rPr lang="zh-TW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(n)</a:t>
                </a:r>
                <a:endParaRPr lang="en-US" altLang="zh-TW" dirty="0"/>
              </a:p>
              <a:p>
                <a:r>
                  <a:rPr lang="en-US" altLang="zh-TW" dirty="0"/>
                  <a:t>ex:	</a:t>
                </a:r>
              </a:p>
              <a:p>
                <a:pPr lvl="1"/>
                <a:r>
                  <a:rPr lang="en-US" altLang="zh-TW" dirty="0"/>
                  <a:t>n1 = </a:t>
                </a:r>
                <a:r>
                  <a:rPr lang="pt-BR" altLang="zh-TW" dirty="0"/>
                  <a:t>p</a:t>
                </a:r>
                <a:r>
                  <a:rPr lang="en-US" altLang="zh-TW" dirty="0"/>
                  <a:t> * </a:t>
                </a:r>
                <a:r>
                  <a:rPr lang="pt-BR" altLang="zh-TW" dirty="0" smtClean="0"/>
                  <a:t>q</a:t>
                </a:r>
              </a:p>
              <a:p>
                <a:pPr lvl="1"/>
                <a:r>
                  <a:rPr lang="en-US" altLang="zh-TW" dirty="0" smtClean="0"/>
                  <a:t>n2 </a:t>
                </a:r>
                <a:r>
                  <a:rPr lang="en-US" altLang="zh-TW" dirty="0"/>
                  <a:t>=(</a:t>
                </a:r>
                <a:r>
                  <a:rPr lang="pt-BR" altLang="zh-TW" dirty="0"/>
                  <a:t>p+2)</a:t>
                </a:r>
                <a:r>
                  <a:rPr lang="en-US" altLang="zh-TW" dirty="0"/>
                  <a:t>*(</a:t>
                </a:r>
                <a:r>
                  <a:rPr lang="pt-BR" altLang="zh-TW" dirty="0"/>
                  <a:t>q+2</a:t>
                </a:r>
                <a:r>
                  <a:rPr lang="pt-BR" altLang="zh-TW" dirty="0" smtClean="0"/>
                  <a:t>) </a:t>
                </a:r>
                <a:r>
                  <a:rPr lang="pt-BR" altLang="zh-TW" dirty="0"/>
                  <a:t>= p*q + 2( p+q ) + 4</a:t>
                </a:r>
              </a:p>
              <a:p>
                <a:pPr lvl="1"/>
                <a:r>
                  <a:rPr lang="pt-BR" altLang="zh-TW" dirty="0">
                    <a:sym typeface="Wingdings" panose="05000000000000000000" pitchFamily="2" charset="2"/>
                  </a:rPr>
                  <a:t></a:t>
                </a:r>
                <a:r>
                  <a:rPr lang="pt-BR" altLang="zh-TW" dirty="0"/>
                  <a:t>2( p+q ) = n2 - p*q – 4</a:t>
                </a:r>
              </a:p>
              <a:p>
                <a:pPr lvl="1"/>
                <a:r>
                  <a:rPr lang="pt-BR" altLang="zh-TW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pt-BR" altLang="zh-TW" dirty="0">
                    <a:solidFill>
                      <a:srgbClr val="FF0000"/>
                    </a:solidFill>
                  </a:rPr>
                  <a:t>p+q = ( n2 - n1 - 4 )/</a:t>
                </a:r>
                <a:r>
                  <a:rPr lang="pt-BR" altLang="zh-TW" dirty="0" smtClean="0">
                    <a:solidFill>
                      <a:srgbClr val="FF0000"/>
                    </a:solidFill>
                  </a:rPr>
                  <a:t>2 </a:t>
                </a:r>
                <a:r>
                  <a:rPr lang="pt-BR" altLang="zh-TW" b="1" dirty="0" smtClean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[n1,n2</a:t>
                </a:r>
                <a:r>
                  <a:rPr lang="zh-TW" altLang="en-US" b="1" dirty="0" smtClean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已知</a:t>
                </a:r>
                <a:r>
                  <a:rPr lang="en-US" altLang="zh-TW" b="1" dirty="0" smtClean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r>
                  <a:rPr lang="zh-TW" altLang="en-US" b="1" dirty="0" smtClean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可利用此式算出</a:t>
                </a:r>
                <a:r>
                  <a:rPr lang="en-US" altLang="zh-TW" b="1" dirty="0" err="1" smtClean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p+q</a:t>
                </a:r>
                <a:r>
                  <a:rPr lang="pt-BR" altLang="zh-TW" b="1" dirty="0" smtClean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</a:t>
                </a:r>
                <a:endParaRPr lang="pt-BR" altLang="zh-TW" b="1" dirty="0"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2"/>
                <a:endParaRPr lang="en-US" altLang="zh-TW" dirty="0" smtClean="0"/>
              </a:p>
              <a:p>
                <a:pPr lvl="2"/>
                <a:endParaRPr lang="en-US" altLang="zh-TW" dirty="0"/>
              </a:p>
              <a:p>
                <a:pPr lvl="1"/>
                <a:r>
                  <a:rPr lang="en-US" altLang="zh-TW" dirty="0"/>
                  <a:t>n1_phi = </a:t>
                </a:r>
                <a:r>
                  <a:rPr lang="pt-BR" altLang="zh-TW" dirty="0"/>
                  <a:t>(p-1)*(q-1) = pq - (p+q) + 1 = </a:t>
                </a:r>
                <a:r>
                  <a:rPr lang="pt-BR" altLang="zh-TW" b="1" dirty="0">
                    <a:solidFill>
                      <a:srgbClr val="FF0000"/>
                    </a:solidFill>
                  </a:rPr>
                  <a:t>n1 - (p+q) +1</a:t>
                </a:r>
              </a:p>
              <a:p>
                <a:pPr lvl="1"/>
                <a:r>
                  <a:rPr lang="en-US" altLang="zh-TW" dirty="0"/>
                  <a:t>n2_phi = </a:t>
                </a:r>
                <a:r>
                  <a:rPr lang="pt-BR" altLang="zh-TW" dirty="0"/>
                  <a:t>(p+1)*(q+1) = pq + (p+q) + 1 = </a:t>
                </a:r>
                <a:r>
                  <a:rPr lang="pt-BR" altLang="zh-TW" b="1" dirty="0">
                    <a:solidFill>
                      <a:srgbClr val="FF0000"/>
                    </a:solidFill>
                  </a:rPr>
                  <a:t>n1 + (p+q) +1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67" y="3299756"/>
                <a:ext cx="6658233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824" t="-1064" b="-23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42387" y="5122561"/>
                <a:ext cx="615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pt-BR" altLang="zh-TW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[n1,n2</a:t>
                </a:r>
                <a:r>
                  <a:rPr lang="zh-TW" altLang="en-US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已</a:t>
                </a:r>
                <a:r>
                  <a:rPr lang="zh-TW" altLang="en-US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知</a:t>
                </a:r>
                <a:r>
                  <a:rPr lang="en-US" altLang="zh-TW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+</a:t>
                </a:r>
                <a:r>
                  <a:rPr lang="zh-TW" altLang="en-US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算出的</a:t>
                </a:r>
                <a:r>
                  <a:rPr lang="en-US" altLang="zh-TW" b="1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p+q</a:t>
                </a:r>
                <a:r>
                  <a:rPr lang="pt-BR" altLang="zh-TW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</a:t>
                </a:r>
                <a:r>
                  <a:rPr lang="en-US" altLang="zh-TW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</a:t>
                </a:r>
                <a:r>
                  <a:rPr lang="zh-TW" altLang="en-US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可</a:t>
                </a:r>
                <a:r>
                  <a:rPr lang="zh-TW" altLang="en-US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利用下式算出個別的</a:t>
                </a:r>
                <a14:m>
                  <m:oMath xmlns:m="http://schemas.openxmlformats.org/officeDocument/2006/math">
                    <m:r>
                      <a:rPr lang="zh-TW" altLang="en-US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(n)</a:t>
                </a:r>
                <a:endParaRPr lang="pt-BR" altLang="zh-TW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7" y="5122561"/>
                <a:ext cx="6151043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1475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92" y="448674"/>
            <a:ext cx="12183208" cy="942059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範例練習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- 2016 - MMA CTF - Twin Primes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06" y="2394299"/>
            <a:ext cx="2451562" cy="193025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1272" y="4298928"/>
            <a:ext cx="3671701" cy="18135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key1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key 2 </a:t>
            </a:r>
            <a:r>
              <a:rPr lang="zh-TW" altLang="en-US" dirty="0" smtClean="0"/>
              <a:t>裡面有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e</a:t>
            </a:r>
          </a:p>
          <a:p>
            <a:endParaRPr lang="en-US" altLang="zh-TW" dirty="0"/>
          </a:p>
          <a:p>
            <a:r>
              <a:rPr lang="en-US" altLang="zh-TW" dirty="0" smtClean="0"/>
              <a:t>encrypted </a:t>
            </a:r>
            <a:r>
              <a:rPr lang="zh-TW" altLang="en-US" dirty="0" smtClean="0"/>
              <a:t>是我們要解密的檔案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encrypt.py </a:t>
            </a:r>
            <a:r>
              <a:rPr lang="zh-TW" altLang="en-US" dirty="0" smtClean="0"/>
              <a:t>可以觀察該 </a:t>
            </a:r>
            <a:r>
              <a:rPr lang="en-US" altLang="zh-TW" dirty="0" smtClean="0"/>
              <a:t>code </a:t>
            </a:r>
            <a:r>
              <a:rPr lang="zh-TW" altLang="en-US" dirty="0" smtClean="0"/>
              <a:t>來了解整個加解密過程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858" y="2506072"/>
            <a:ext cx="3905250" cy="2733675"/>
          </a:xfrm>
          <a:prstGeom prst="rect">
            <a:avLst/>
          </a:prstGeom>
        </p:spPr>
      </p:pic>
      <p:sp>
        <p:nvSpPr>
          <p:cNvPr id="11" name="向左箭號 10"/>
          <p:cNvSpPr/>
          <p:nvPr/>
        </p:nvSpPr>
        <p:spPr>
          <a:xfrm>
            <a:off x="7529662" y="2722821"/>
            <a:ext cx="2092569" cy="12732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可以知道是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twin prime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490" y="1501747"/>
            <a:ext cx="578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題目給你一個壓縮檔</a:t>
            </a:r>
            <a:r>
              <a:rPr lang="en-US" altLang="zh-TW" sz="2800" dirty="0" smtClean="0"/>
              <a:t>::twin-primes.7z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04490" y="2024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解開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後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四個檔案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770687" y="2677297"/>
            <a:ext cx="3658048" cy="247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72858" y="2080853"/>
            <a:ext cx="3456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用來加密的</a:t>
            </a:r>
            <a:r>
              <a:rPr lang="en-US" altLang="zh-TW" dirty="0" smtClean="0"/>
              <a:t>encrypt.py[</a:t>
            </a:r>
            <a:r>
              <a:rPr lang="zh-TW" altLang="en-US" dirty="0" smtClean="0"/>
              <a:t>程式片段</a:t>
            </a:r>
            <a:r>
              <a:rPr lang="en-US" altLang="zh-TW" dirty="0" smtClean="0"/>
              <a:t>]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2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872" y="1152102"/>
            <a:ext cx="10371189" cy="43513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44995" y="5580238"/>
            <a:ext cx="2497015" cy="10742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照公式一個個列上去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之後先用 </a:t>
            </a:r>
            <a:r>
              <a:rPr lang="en-US" altLang="zh-TW" dirty="0" smtClean="0"/>
              <a:t>key2 </a:t>
            </a:r>
            <a:r>
              <a:rPr lang="zh-TW" altLang="en-US" dirty="0" smtClean="0"/>
              <a:t>解密再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用 </a:t>
            </a:r>
            <a:r>
              <a:rPr lang="en-US" altLang="zh-TW" dirty="0" smtClean="0"/>
              <a:t>key1 </a:t>
            </a:r>
            <a:r>
              <a:rPr lang="zh-TW" altLang="en-US" dirty="0" smtClean="0"/>
              <a:t>解密得到明文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02660" y="2850734"/>
            <a:ext cx="3999787" cy="24346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算法</a:t>
            </a:r>
            <a:r>
              <a:rPr lang="en-US" altLang="zh-TW" dirty="0" smtClean="0"/>
              <a:t>:</a:t>
            </a:r>
          </a:p>
          <a:p>
            <a:pPr algn="ctr"/>
            <a:r>
              <a:rPr lang="en-US" altLang="zh-TW" dirty="0" smtClean="0"/>
              <a:t>Step1::</a:t>
            </a:r>
            <a:r>
              <a:rPr lang="zh-TW" altLang="en-US" dirty="0" smtClean="0"/>
              <a:t>先算 </a:t>
            </a:r>
            <a:r>
              <a:rPr lang="en-US" altLang="zh-TW" dirty="0" err="1" smtClean="0"/>
              <a:t>p+q</a:t>
            </a:r>
            <a:r>
              <a:rPr lang="en-US" altLang="zh-TW" dirty="0" smtClean="0"/>
              <a:t> = (n2 – n1 – 4) / 2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Step2::</a:t>
            </a:r>
            <a:r>
              <a:rPr lang="zh-TW" altLang="en-US" dirty="0" smtClean="0"/>
              <a:t>分別求 </a:t>
            </a:r>
            <a:r>
              <a:rPr lang="en-US" altLang="zh-TW" dirty="0" smtClean="0"/>
              <a:t>n1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n2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:</a:t>
            </a:r>
          </a:p>
          <a:p>
            <a:pPr algn="ctr"/>
            <a:r>
              <a:rPr lang="en-US" altLang="zh-TW" dirty="0" smtClean="0"/>
              <a:t>n1_phi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n1 – (</a:t>
            </a:r>
            <a:r>
              <a:rPr lang="en-US" altLang="zh-TW" dirty="0" err="1" smtClean="0"/>
              <a:t>p+q</a:t>
            </a:r>
            <a:r>
              <a:rPr lang="en-US" altLang="zh-TW" dirty="0" smtClean="0"/>
              <a:t>) + 1</a:t>
            </a:r>
          </a:p>
          <a:p>
            <a:pPr algn="ctr"/>
            <a:r>
              <a:rPr lang="en-US" altLang="zh-TW" dirty="0" smtClean="0"/>
              <a:t>n2_phi = n1 + (</a:t>
            </a:r>
            <a:r>
              <a:rPr lang="en-US" altLang="zh-TW" dirty="0" err="1" smtClean="0"/>
              <a:t>p+q</a:t>
            </a:r>
            <a:r>
              <a:rPr lang="en-US" altLang="zh-TW" dirty="0" smtClean="0"/>
              <a:t>) + 1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Step3::</a:t>
            </a:r>
            <a:r>
              <a:rPr lang="zh-TW" altLang="en-US" dirty="0" smtClean="0"/>
              <a:t>分別求出 </a:t>
            </a:r>
            <a:r>
              <a:rPr lang="en-US" altLang="zh-TW" dirty="0" smtClean="0"/>
              <a:t>d </a:t>
            </a:r>
            <a:r>
              <a:rPr lang="zh-TW" altLang="en-US" dirty="0" smtClean="0"/>
              <a:t>並用其解密</a:t>
            </a:r>
            <a:endParaRPr lang="en-US" altLang="zh-TW" dirty="0" smtClean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792" y="304778"/>
            <a:ext cx="12183208" cy="770526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範例練習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- 2016 - MMA CTF - Twin Primes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4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3138615"/>
            <a:ext cx="12192000" cy="22530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攻擊</a:t>
            </a:r>
            <a:r>
              <a:rPr lang="en-US" altLang="zh-TW" sz="8000" dirty="0" smtClean="0"/>
              <a:t>RSA</a:t>
            </a:r>
            <a:r>
              <a:rPr lang="zh-TW" altLang="en-US" sz="8000" dirty="0" smtClean="0"/>
              <a:t>之旅</a:t>
            </a:r>
            <a:endParaRPr lang="en-US" altLang="zh-TW" sz="8000" dirty="0" smtClean="0"/>
          </a:p>
          <a:p>
            <a:pPr algn="ctr"/>
            <a:r>
              <a:rPr lang="en-US" altLang="zh-TW" sz="8000" dirty="0"/>
              <a:t>common factor attack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9123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factor attack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q </a:t>
            </a:r>
            <a:r>
              <a:rPr lang="zh-TW" altLang="en-US" dirty="0" smtClean="0"/>
              <a:t>重用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利用解最大公因數很快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2012</a:t>
            </a:r>
            <a:r>
              <a:rPr lang="zh-TW" altLang="en-US" dirty="0" smtClean="0"/>
              <a:t>年論文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Mining </a:t>
            </a:r>
            <a:r>
              <a:rPr lang="en-US" altLang="zh-TW" dirty="0"/>
              <a:t>Your Ps and Qs: Detection of Widespread Weak Keys in Network </a:t>
            </a:r>
            <a:r>
              <a:rPr lang="en-US" altLang="zh-TW" dirty="0" smtClean="0"/>
              <a:t>Devices</a:t>
            </a:r>
          </a:p>
          <a:p>
            <a:r>
              <a:rPr lang="zh-TW" altLang="en-US" dirty="0"/>
              <a:t>實際社會案例</a:t>
            </a:r>
          </a:p>
          <a:p>
            <a:r>
              <a:rPr lang="zh-TW" altLang="en-US" dirty="0" smtClean="0"/>
              <a:t>舉例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n1 = p1 * q1 = 3 * 5</a:t>
            </a:r>
          </a:p>
          <a:p>
            <a:pPr lvl="1"/>
            <a:r>
              <a:rPr lang="en-US" altLang="zh-TW" dirty="0" smtClean="0"/>
              <a:t>n2 = p2 * q2 = 3 * 17</a:t>
            </a:r>
          </a:p>
          <a:p>
            <a:pPr lvl="1"/>
            <a:r>
              <a:rPr lang="zh-TW" altLang="en-US" dirty="0" smtClean="0"/>
              <a:t>則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 (n1,n2) = 3</a:t>
            </a:r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142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" y="4585986"/>
            <a:ext cx="4933163" cy="99712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題外話</a:t>
            </a:r>
            <a:r>
              <a:rPr lang="en-US" altLang="zh-TW" dirty="0" smtClean="0"/>
              <a:t>… string </a:t>
            </a:r>
            <a:r>
              <a:rPr lang="en-US" altLang="zh-TW" dirty="0">
                <a:sym typeface="Wingdings" panose="05000000000000000000" pitchFamily="2" charset="2"/>
              </a:rPr>
              <a:t> </a:t>
            </a:r>
            <a:r>
              <a:rPr lang="en-US" altLang="zh-TW" dirty="0" smtClean="0">
                <a:sym typeface="Wingdings" panose="05000000000000000000" pitchFamily="2" charset="2"/>
              </a:rPr>
              <a:t>integer </a:t>
            </a:r>
            <a:r>
              <a:rPr lang="en-US" altLang="zh-TW" dirty="0" smtClean="0"/>
              <a:t>(in Python)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加密過程中，會先將明文轉成數字做數學運算，之後轉回文字</a:t>
            </a:r>
            <a:endParaRPr lang="en-US" altLang="zh-TW" dirty="0"/>
          </a:p>
          <a:p>
            <a:r>
              <a:rPr lang="zh-TW" altLang="en-US" dirty="0" smtClean="0"/>
              <a:t>解密</a:t>
            </a:r>
            <a:r>
              <a:rPr lang="zh-TW" altLang="en-US" dirty="0"/>
              <a:t>過程中，會先</a:t>
            </a:r>
            <a:r>
              <a:rPr lang="zh-TW" altLang="en-US" dirty="0" smtClean="0"/>
              <a:t>將密文</a:t>
            </a:r>
            <a:r>
              <a:rPr lang="zh-TW" altLang="en-US" dirty="0"/>
              <a:t>轉成數字做數學運算，之後轉回文字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569859" y="5492882"/>
            <a:ext cx="1415562" cy="483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python2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49" y="3277830"/>
            <a:ext cx="4065117" cy="100463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065" y="3277830"/>
            <a:ext cx="4367548" cy="114533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913156"/>
            <a:ext cx="4379962" cy="10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factor </a:t>
            </a:r>
            <a:r>
              <a:rPr lang="en-US" altLang="zh-TW" dirty="0" smtClean="0"/>
              <a:t>attack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CTF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常見題目給一堆的 </a:t>
            </a:r>
            <a:r>
              <a:rPr lang="en-US" altLang="zh-TW" dirty="0" smtClean="0"/>
              <a:t>Public key</a:t>
            </a:r>
          </a:p>
          <a:p>
            <a:r>
              <a:rPr lang="zh-TW" altLang="en-US" dirty="0" smtClean="0"/>
              <a:t>兩兩求最大公因數，找結果不是 </a:t>
            </a:r>
            <a:r>
              <a:rPr lang="en-US" altLang="zh-TW" dirty="0" smtClean="0"/>
              <a:t>1 </a:t>
            </a:r>
            <a:r>
              <a:rPr lang="zh-TW" altLang="en-US" dirty="0" smtClean="0"/>
              <a:t>的即為其中一個質數</a:t>
            </a:r>
            <a:endParaRPr lang="en-US" altLang="zh-TW" dirty="0" smtClean="0"/>
          </a:p>
          <a:p>
            <a:r>
              <a:rPr lang="zh-TW" altLang="en-US" dirty="0" smtClean="0"/>
              <a:t>把得到的質數和 </a:t>
            </a:r>
            <a:r>
              <a:rPr lang="en-US" altLang="zh-TW" dirty="0" smtClean="0"/>
              <a:t>n </a:t>
            </a:r>
            <a:r>
              <a:rPr lang="zh-TW" altLang="en-US" dirty="0" smtClean="0"/>
              <a:t>相除得到另一個質數後就可以解 </a:t>
            </a:r>
            <a:r>
              <a:rPr lang="en-US" altLang="zh-TW" dirty="0" err="1" smtClean="0"/>
              <a:t>rsa</a:t>
            </a:r>
            <a:endParaRPr lang="en-US" altLang="zh-TW" dirty="0" smtClean="0"/>
          </a:p>
          <a:p>
            <a:r>
              <a:rPr lang="zh-TW" altLang="en-US" dirty="0" smtClean="0"/>
              <a:t>因為一般題目給很多公鑰，很多都是沒用的，要寫程式跑迴圈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5" y="4238686"/>
            <a:ext cx="11517989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範例練習 </a:t>
            </a:r>
            <a:r>
              <a:rPr lang="en-US" altLang="zh-TW" dirty="0" smtClean="0"/>
              <a:t>- </a:t>
            </a:r>
            <a:r>
              <a:rPr lang="pt-BR" altLang="zh-TW" dirty="0"/>
              <a:t>2016 AIS3 pre exam Crypto </a:t>
            </a:r>
            <a:r>
              <a:rPr lang="pt-BR" altLang="zh-TW" dirty="0" smtClean="0"/>
              <a:t>03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4831"/>
            <a:ext cx="11007793" cy="244713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286000" y="4229100"/>
            <a:ext cx="171450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100513" y="4406106"/>
            <a:ext cx="2586037" cy="2094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題目給了 </a:t>
            </a:r>
            <a:r>
              <a:rPr lang="en-US" altLang="zh-TW" dirty="0" smtClean="0"/>
              <a:t>100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public key </a:t>
            </a:r>
            <a:r>
              <a:rPr lang="zh-TW" altLang="en-US" dirty="0" smtClean="0"/>
              <a:t>和 一個 </a:t>
            </a:r>
            <a:r>
              <a:rPr lang="en-US" altLang="zh-TW" dirty="0" err="1" smtClean="0"/>
              <a:t>flag.enc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0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135" y="1954213"/>
            <a:ext cx="6024929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35" y="611188"/>
            <a:ext cx="5495925" cy="134302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6715125" y="2428875"/>
            <a:ext cx="600075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429500" y="914400"/>
            <a:ext cx="3714750" cy="360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寫一個迴圈兩兩看最大公因數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如果不是 </a:t>
            </a:r>
            <a:r>
              <a:rPr lang="en-US" altLang="zh-TW" dirty="0" smtClean="0"/>
              <a:t>1 </a:t>
            </a:r>
            <a:r>
              <a:rPr lang="zh-TW" altLang="en-US" dirty="0" smtClean="0"/>
              <a:t>的話就代表得到 </a:t>
            </a:r>
            <a:r>
              <a:rPr lang="en-US" altLang="zh-TW" dirty="0" smtClean="0"/>
              <a:t>p</a:t>
            </a:r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然後算出 </a:t>
            </a:r>
            <a:r>
              <a:rPr lang="en-US" altLang="zh-TW" dirty="0" smtClean="0"/>
              <a:t>q </a:t>
            </a:r>
            <a:r>
              <a:rPr lang="zh-TW" altLang="en-US" dirty="0" smtClean="0"/>
              <a:t>後，嘗試解 </a:t>
            </a:r>
            <a:r>
              <a:rPr lang="en-US" altLang="zh-TW" dirty="0" err="1" smtClean="0"/>
              <a:t>flag.enc</a:t>
            </a:r>
            <a:endParaRPr lang="en-US" altLang="zh-TW" dirty="0" smtClean="0"/>
          </a:p>
          <a:p>
            <a:pPr algn="ctr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80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 </a:t>
            </a:r>
            <a:r>
              <a:rPr lang="en-US" altLang="zh-TW" dirty="0" smtClean="0"/>
              <a:t>– SECCON CTF </a:t>
            </a:r>
            <a:r>
              <a:rPr lang="en-US" altLang="zh-TW" dirty="0" err="1" smtClean="0"/>
              <a:t>Quals</a:t>
            </a:r>
            <a:r>
              <a:rPr lang="en-US" altLang="zh-TW" dirty="0"/>
              <a:t> 2017 Ps and Qs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706" y="1690688"/>
            <a:ext cx="1304925" cy="86677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039815" y="2013438"/>
            <a:ext cx="3077308" cy="14507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打開題目有三個檔案</a:t>
            </a:r>
            <a:r>
              <a:rPr lang="en-US" altLang="zh-TW" dirty="0" smtClean="0"/>
              <a:t>: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cipher: </a:t>
            </a:r>
            <a:r>
              <a:rPr lang="zh-TW" altLang="en-US" dirty="0" smtClean="0"/>
              <a:t>我們要解密的密文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Pub1.pub: </a:t>
            </a:r>
            <a:r>
              <a:rPr lang="zh-TW" altLang="en-US" dirty="0" smtClean="0"/>
              <a:t>第一把金鑰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Pub2.pub: </a:t>
            </a:r>
            <a:r>
              <a:rPr lang="zh-TW" altLang="en-US" dirty="0" smtClean="0"/>
              <a:t>第二把金鑰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5" y="4183308"/>
            <a:ext cx="8867775" cy="15525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85" y="3973758"/>
            <a:ext cx="6619875" cy="209550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8238392" y="5627077"/>
            <a:ext cx="3622431" cy="9671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用 </a:t>
            </a:r>
            <a:r>
              <a:rPr lang="en-US" altLang="zh-TW" dirty="0" err="1" smtClean="0"/>
              <a:t>openssl</a:t>
            </a:r>
            <a:r>
              <a:rPr lang="en-US" altLang="zh-TW" dirty="0" smtClean="0"/>
              <a:t> </a:t>
            </a:r>
            <a:r>
              <a:rPr lang="zh-TW" altLang="en-US" dirty="0" smtClean="0"/>
              <a:t>看公鑰內容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Exponent </a:t>
            </a:r>
            <a:r>
              <a:rPr lang="zh-TW" altLang="en-US" dirty="0" smtClean="0"/>
              <a:t>是加密指數 </a:t>
            </a:r>
            <a:r>
              <a:rPr lang="en-US" altLang="zh-TW" dirty="0" smtClean="0"/>
              <a:t>e</a:t>
            </a:r>
          </a:p>
          <a:p>
            <a:pPr algn="ctr"/>
            <a:r>
              <a:rPr lang="en-US" altLang="zh-TW" dirty="0" smtClean="0"/>
              <a:t>Modulus </a:t>
            </a:r>
            <a:r>
              <a:rPr lang="zh-TW" altLang="en-US" dirty="0" smtClean="0"/>
              <a:t>是模數 </a:t>
            </a:r>
            <a:r>
              <a:rPr lang="en-US" altLang="zh-TW" dirty="0" smtClean="0"/>
              <a:t>N</a:t>
            </a:r>
          </a:p>
          <a:p>
            <a:pPr algn="ctr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833693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改用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看金鑰內容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5198161" cy="51673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24854" y="2083776"/>
            <a:ext cx="5090745" cy="61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左邊三行指令是把</a:t>
            </a:r>
            <a:r>
              <a:rPr lang="en-US" altLang="zh-TW" dirty="0" smtClean="0"/>
              <a:t>2</a:t>
            </a:r>
            <a:r>
              <a:rPr lang="zh-TW" altLang="en-US" dirty="0" smtClean="0"/>
              <a:t>把金鑰分別存到兩個變數 </a:t>
            </a:r>
            <a:r>
              <a:rPr lang="en-US" altLang="zh-TW" dirty="0" smtClean="0"/>
              <a:t>key1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key2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5424854" y="2980592"/>
            <a:ext cx="5090745" cy="29630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key1.n </a:t>
            </a:r>
            <a:r>
              <a:rPr lang="zh-TW" altLang="en-US" sz="2800" dirty="0" smtClean="0"/>
              <a:t>看 </a:t>
            </a:r>
            <a:r>
              <a:rPr lang="en-US" altLang="zh-TW" sz="2800" dirty="0" smtClean="0"/>
              <a:t>pub1.pub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N</a:t>
            </a:r>
          </a:p>
          <a:p>
            <a:pPr algn="ctr"/>
            <a:r>
              <a:rPr lang="en-US" altLang="zh-TW" sz="2800" dirty="0" smtClean="0"/>
              <a:t>Key1.e</a:t>
            </a:r>
            <a:r>
              <a:rPr lang="zh-TW" altLang="en-US" sz="2800" dirty="0" smtClean="0"/>
              <a:t> 看 </a:t>
            </a:r>
            <a:r>
              <a:rPr lang="en-US" altLang="zh-TW" sz="2800" dirty="0" smtClean="0"/>
              <a:t>pub1.pub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e</a:t>
            </a:r>
          </a:p>
          <a:p>
            <a:pPr algn="ctr"/>
            <a:endParaRPr lang="en-US" altLang="zh-TW" sz="2800" dirty="0"/>
          </a:p>
          <a:p>
            <a:pPr algn="ctr"/>
            <a:r>
              <a:rPr lang="en-US" altLang="zh-TW" sz="2800" dirty="0" smtClean="0"/>
              <a:t>key2.n </a:t>
            </a:r>
            <a:r>
              <a:rPr lang="zh-TW" altLang="en-US" sz="2800" dirty="0"/>
              <a:t>看 </a:t>
            </a:r>
            <a:r>
              <a:rPr lang="en-US" altLang="zh-TW" sz="2800" dirty="0" smtClean="0"/>
              <a:t>pub2.pub </a:t>
            </a:r>
            <a:r>
              <a:rPr lang="zh-TW" altLang="en-US" sz="2800" dirty="0"/>
              <a:t>的 </a:t>
            </a:r>
            <a:r>
              <a:rPr lang="en-US" altLang="zh-TW" sz="2800" dirty="0"/>
              <a:t>N</a:t>
            </a:r>
          </a:p>
          <a:p>
            <a:pPr algn="ctr"/>
            <a:r>
              <a:rPr lang="en-US" altLang="zh-TW" sz="2800" dirty="0" smtClean="0"/>
              <a:t>Key2.e</a:t>
            </a:r>
            <a:r>
              <a:rPr lang="zh-TW" altLang="en-US" sz="2800" dirty="0" smtClean="0"/>
              <a:t> </a:t>
            </a:r>
            <a:r>
              <a:rPr lang="zh-TW" altLang="en-US" sz="2800" dirty="0"/>
              <a:t>看 </a:t>
            </a:r>
            <a:r>
              <a:rPr lang="en-US" altLang="zh-TW" sz="2800" dirty="0" smtClean="0"/>
              <a:t>pub2.pub </a:t>
            </a:r>
            <a:r>
              <a:rPr lang="zh-TW" altLang="en-US" sz="2800" dirty="0"/>
              <a:t>的 </a:t>
            </a:r>
            <a:r>
              <a:rPr lang="en-US" altLang="zh-TW" sz="2800" dirty="0"/>
              <a:t>e</a:t>
            </a:r>
            <a:endParaRPr lang="zh-TW" altLang="en-US" sz="2800" dirty="0"/>
          </a:p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13299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對兩把金鑰做最大公因數發現不是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05475" cy="151447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5196254" y="2892669"/>
            <a:ext cx="6356838" cy="30597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如果不是 </a:t>
            </a:r>
            <a:r>
              <a:rPr lang="en-US" altLang="zh-TW" dirty="0" smtClean="0"/>
              <a:t>1 </a:t>
            </a:r>
            <a:r>
              <a:rPr lang="zh-TW" altLang="en-US" dirty="0" smtClean="0"/>
              <a:t>，代表得到的這個數字是這兩把金鑰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共同的質數 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所以我們可以透過 </a:t>
            </a:r>
            <a:r>
              <a:rPr lang="en-US" altLang="zh-TW" dirty="0" smtClean="0"/>
              <a:t>key1.n </a:t>
            </a:r>
            <a:r>
              <a:rPr lang="zh-TW" altLang="en-US" dirty="0" smtClean="0"/>
              <a:t>除以這個數來得到</a:t>
            </a:r>
            <a:r>
              <a:rPr lang="en-US" altLang="zh-TW" dirty="0" smtClean="0"/>
              <a:t>key1 </a:t>
            </a:r>
            <a:r>
              <a:rPr lang="zh-TW" altLang="en-US" dirty="0" smtClean="0"/>
              <a:t>的另一個質數 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Key2 </a:t>
            </a:r>
            <a:r>
              <a:rPr lang="zh-TW" altLang="en-US" dirty="0" smtClean="0"/>
              <a:t>也是一樣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16581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嘗試用</a:t>
            </a:r>
            <a:r>
              <a:rPr lang="en-US" altLang="zh-TW" dirty="0" smtClean="0"/>
              <a:t>pub1.pub </a:t>
            </a:r>
            <a:r>
              <a:rPr lang="zh-TW" altLang="en-US" dirty="0" smtClean="0"/>
              <a:t>這把金鑰來解密文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4147"/>
            <a:ext cx="5696570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772" y="5629835"/>
            <a:ext cx="9761228" cy="122816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5056094" y="1690688"/>
            <a:ext cx="1918447" cy="5504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完整程式碼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827059" y="5513294"/>
            <a:ext cx="1147482" cy="5020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0919012" y="5925485"/>
            <a:ext cx="941294" cy="4663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315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3311611"/>
            <a:ext cx="12192000" cy="2014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攻擊</a:t>
            </a:r>
            <a:r>
              <a:rPr lang="en-US" altLang="zh-TW" sz="8000" dirty="0" smtClean="0"/>
              <a:t>RSA</a:t>
            </a:r>
            <a:r>
              <a:rPr lang="zh-TW" altLang="en-US" sz="8000" dirty="0" smtClean="0"/>
              <a:t>之旅</a:t>
            </a:r>
            <a:endParaRPr lang="en-US" altLang="zh-TW" sz="8000" dirty="0" smtClean="0"/>
          </a:p>
          <a:p>
            <a:pPr algn="ctr"/>
            <a:r>
              <a:rPr lang="zh-TW" altLang="en-US" sz="4400" dirty="0"/>
              <a:t>加密指數攻擊 </a:t>
            </a:r>
            <a:r>
              <a:rPr lang="en-US" altLang="zh-TW" sz="4400" dirty="0"/>
              <a:t>- </a:t>
            </a:r>
            <a:r>
              <a:rPr lang="en-US" altLang="zh-TW" sz="4400" dirty="0" err="1"/>
              <a:t>Hastad’s</a:t>
            </a:r>
            <a:r>
              <a:rPr lang="en-US" altLang="zh-TW" sz="4400" dirty="0"/>
              <a:t> Broadcast Attack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371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加密指數攻擊 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Hastad’s</a:t>
            </a:r>
            <a:r>
              <a:rPr lang="en-US" altLang="zh-TW" dirty="0" smtClean="0"/>
              <a:t> </a:t>
            </a:r>
            <a:r>
              <a:rPr lang="en-US" altLang="zh-TW" dirty="0"/>
              <a:t>Broadcast Attack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84436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中國剩餘定理攻擊</a:t>
            </a:r>
            <a:endParaRPr lang="en-US" altLang="zh-TW" dirty="0" smtClean="0"/>
          </a:p>
          <a:p>
            <a:r>
              <a:rPr lang="zh-TW" altLang="en-US" dirty="0"/>
              <a:t>常見情境</a:t>
            </a:r>
            <a:r>
              <a:rPr lang="en-US" altLang="zh-TW" dirty="0"/>
              <a:t>:</a:t>
            </a:r>
            <a:endParaRPr lang="zh-TW" altLang="en-US" dirty="0"/>
          </a:p>
          <a:p>
            <a:pPr lvl="1"/>
            <a:r>
              <a:rPr lang="zh-TW" altLang="en-US" dirty="0"/>
              <a:t>小明</a:t>
            </a:r>
            <a:r>
              <a:rPr lang="zh-TW" altLang="en-US" dirty="0" smtClean="0"/>
              <a:t>要將</a:t>
            </a:r>
            <a:r>
              <a:rPr lang="zh-TW" altLang="en-US" dirty="0" smtClean="0">
                <a:solidFill>
                  <a:srgbClr val="FF0000"/>
                </a:solidFill>
              </a:rPr>
              <a:t>同一</a:t>
            </a:r>
            <a:r>
              <a:rPr lang="zh-TW" altLang="en-US" dirty="0">
                <a:solidFill>
                  <a:srgbClr val="FF0000"/>
                </a:solidFill>
              </a:rPr>
              <a:t>個</a:t>
            </a:r>
            <a:r>
              <a:rPr lang="zh-TW" altLang="en-US" dirty="0" smtClean="0"/>
              <a:t>訊息</a:t>
            </a:r>
            <a:r>
              <a:rPr lang="en-US" altLang="zh-TW" dirty="0" smtClean="0"/>
              <a:t>M(</a:t>
            </a:r>
            <a:r>
              <a:rPr lang="zh-TW" altLang="en-US" dirty="0"/>
              <a:t>明文</a:t>
            </a:r>
            <a:r>
              <a:rPr lang="en-US" altLang="zh-TW" dirty="0" smtClean="0"/>
              <a:t>)</a:t>
            </a:r>
            <a:r>
              <a:rPr lang="zh-TW" altLang="en-US" dirty="0" smtClean="0"/>
              <a:t>加</a:t>
            </a:r>
            <a:r>
              <a:rPr lang="zh-TW" altLang="en-US" dirty="0"/>
              <a:t>密後送出</a:t>
            </a:r>
            <a:r>
              <a:rPr lang="zh-TW" altLang="en-US" dirty="0" smtClean="0"/>
              <a:t>去給很多人</a:t>
            </a:r>
            <a:r>
              <a:rPr lang="en-US" altLang="zh-TW" dirty="0" smtClean="0"/>
              <a:t>,</a:t>
            </a:r>
            <a:r>
              <a:rPr lang="zh-TW" altLang="en-US" dirty="0"/>
              <a:t>小明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ni,e</a:t>
            </a:r>
            <a:r>
              <a:rPr lang="en-US" altLang="zh-TW" dirty="0" smtClean="0"/>
              <a:t>)</a:t>
            </a:r>
            <a:r>
              <a:rPr lang="zh-TW" altLang="en-US" dirty="0" smtClean="0"/>
              <a:t>來加密明文，若 </a:t>
            </a:r>
            <a:r>
              <a:rPr lang="en-US" altLang="zh-TW" dirty="0">
                <a:solidFill>
                  <a:srgbClr val="FF0000"/>
                </a:solidFill>
              </a:rPr>
              <a:t>e = 3 </a:t>
            </a:r>
            <a:r>
              <a:rPr lang="zh-TW" altLang="en-US" dirty="0"/>
              <a:t>，</a:t>
            </a:r>
            <a:r>
              <a:rPr lang="zh-TW" altLang="en-US" dirty="0" smtClean="0"/>
              <a:t>則可證明只需</a:t>
            </a:r>
            <a:r>
              <a:rPr lang="zh-TW" altLang="en-US" dirty="0">
                <a:solidFill>
                  <a:srgbClr val="FF0000"/>
                </a:solidFill>
              </a:rPr>
              <a:t>截獲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該明文加密後的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密文三次</a:t>
            </a:r>
            <a:r>
              <a:rPr lang="zh-TW" altLang="en-US" dirty="0"/>
              <a:t>即可</a:t>
            </a:r>
            <a:r>
              <a:rPr lang="zh-TW" altLang="en-US" dirty="0" smtClean="0"/>
              <a:t>解出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/>
              <a:t>(n</a:t>
            </a:r>
            <a:r>
              <a:rPr lang="zh-TW" altLang="en-US" dirty="0"/>
              <a:t>都不同</a:t>
            </a:r>
            <a:r>
              <a:rPr lang="en-US" altLang="zh-TW" dirty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zh-TW" altLang="en-US" dirty="0"/>
              <a:t>條件</a:t>
            </a:r>
            <a:endParaRPr lang="en-US" altLang="zh-TW" dirty="0"/>
          </a:p>
          <a:p>
            <a:pPr lvl="1"/>
            <a:r>
              <a:rPr lang="en-US" altLang="zh-TW" dirty="0"/>
              <a:t>M / e </a:t>
            </a:r>
            <a:r>
              <a:rPr lang="zh-TW" altLang="en-US" dirty="0"/>
              <a:t>需不變</a:t>
            </a:r>
            <a:endParaRPr lang="en-US" altLang="zh-TW" dirty="0"/>
          </a:p>
          <a:p>
            <a:pPr lvl="1"/>
            <a:r>
              <a:rPr lang="zh-TW" altLang="en-US" dirty="0"/>
              <a:t>密文數量要有 </a:t>
            </a:r>
            <a:r>
              <a:rPr lang="en-US" altLang="zh-TW" dirty="0"/>
              <a:t>e </a:t>
            </a:r>
            <a:r>
              <a:rPr lang="zh-TW" altLang="en-US" dirty="0"/>
              <a:t>這麼多 </a:t>
            </a:r>
            <a:r>
              <a:rPr lang="en-US" altLang="zh-TW" dirty="0"/>
              <a:t>(ex: e = 3 , </a:t>
            </a:r>
            <a:r>
              <a:rPr lang="zh-TW" altLang="en-US" dirty="0"/>
              <a:t>則最少要有 </a:t>
            </a:r>
            <a:r>
              <a:rPr lang="en-US" altLang="zh-TW" dirty="0"/>
              <a:t>c1,c2,c3) (n </a:t>
            </a:r>
            <a:r>
              <a:rPr lang="zh-TW" altLang="en-US" dirty="0"/>
              <a:t>都不同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6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79060"/>
            <a:ext cx="10515600" cy="868057"/>
          </a:xfrm>
        </p:spPr>
        <p:txBody>
          <a:bodyPr/>
          <a:lstStyle/>
          <a:p>
            <a:r>
              <a:rPr lang="zh-TW" altLang="en-US" dirty="0"/>
              <a:t>中國剩餘</a:t>
            </a:r>
            <a:r>
              <a:rPr lang="zh-TW" altLang="en-US" dirty="0" smtClean="0"/>
              <a:t>定理</a:t>
            </a:r>
            <a:r>
              <a:rPr lang="en-US" altLang="zh-TW" dirty="0" smtClean="0"/>
              <a:t>(CRT)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韓信點兵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4986" y="1581005"/>
            <a:ext cx="5781923" cy="169909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/>
              <a:t>有物不知其數，三三數之剩二，五五數之剩三，七七數之剩二。問物幾何</a:t>
            </a:r>
            <a:r>
              <a:rPr lang="zh-TW" altLang="en-US" sz="3600" dirty="0" smtClean="0"/>
              <a:t>？</a:t>
            </a:r>
            <a:endParaRPr lang="en-US" altLang="zh-TW" sz="3600" dirty="0"/>
          </a:p>
        </p:txBody>
      </p:sp>
      <p:sp>
        <p:nvSpPr>
          <p:cNvPr id="4" name="矩形 3"/>
          <p:cNvSpPr/>
          <p:nvPr/>
        </p:nvSpPr>
        <p:spPr>
          <a:xfrm>
            <a:off x="470277" y="4047836"/>
            <a:ext cx="5911340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200" dirty="0"/>
              <a:t>解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模數相異</a:t>
            </a:r>
            <a:r>
              <a:rPr lang="zh-TW" altLang="en-US" sz="3200" dirty="0"/>
              <a:t>且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互質</a:t>
            </a:r>
            <a:r>
              <a:rPr lang="zh-TW" altLang="en-US" sz="3200" dirty="0"/>
              <a:t>的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同餘方程組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/>
              <a:t>X </a:t>
            </a:r>
            <a:r>
              <a:rPr lang="zh-TW" altLang="en-US" sz="3200" dirty="0"/>
              <a:t>≡ </a:t>
            </a:r>
            <a:r>
              <a:rPr lang="en-US" altLang="zh-TW" sz="3200" dirty="0"/>
              <a:t>c1 (mod n1)</a:t>
            </a:r>
          </a:p>
          <a:p>
            <a:r>
              <a:rPr lang="en-US" altLang="zh-TW" sz="3200" dirty="0"/>
              <a:t>X </a:t>
            </a:r>
            <a:r>
              <a:rPr lang="zh-TW" altLang="en-US" sz="3200" dirty="0"/>
              <a:t>≡ </a:t>
            </a:r>
            <a:r>
              <a:rPr lang="en-US" altLang="zh-TW" sz="3200" dirty="0"/>
              <a:t>c2 (mod n2)</a:t>
            </a:r>
          </a:p>
          <a:p>
            <a:r>
              <a:rPr lang="en-US" altLang="zh-TW" sz="3200" dirty="0"/>
              <a:t>X </a:t>
            </a:r>
            <a:r>
              <a:rPr lang="zh-TW" altLang="en-US" sz="3200" dirty="0"/>
              <a:t>≡ </a:t>
            </a:r>
            <a:r>
              <a:rPr lang="en-US" altLang="zh-TW" sz="3200" dirty="0"/>
              <a:t>c3 (mod n3)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27" y="1690688"/>
            <a:ext cx="4347598" cy="39444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0277" y="3499706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現代數學表達法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2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概述 </a:t>
            </a:r>
            <a:r>
              <a:rPr lang="en-US" altLang="zh-TW" dirty="0" smtClean="0"/>
              <a:t>– RSA </a:t>
            </a:r>
            <a:r>
              <a:rPr lang="zh-TW" altLang="en-US" dirty="0" smtClean="0"/>
              <a:t>產生金鑰過程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 numCol="2"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選兩個質數 </a:t>
            </a:r>
            <a:r>
              <a:rPr lang="en-US" altLang="zh-TW" dirty="0" smtClean="0"/>
              <a:t>(p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q)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altLang="zh-TW" dirty="0" smtClean="0"/>
              <a:t>N = p * q</a:t>
            </a:r>
          </a:p>
          <a:p>
            <a:pPr marL="971550" lvl="1" indent="-514350">
              <a:buFont typeface="+mj-lt"/>
              <a:buAutoNum type="alphaLcParenR"/>
            </a:pP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 (p-1) * (q-1)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選加密指數 </a:t>
            </a:r>
            <a:r>
              <a:rPr lang="en-US" altLang="zh-TW" dirty="0" smtClean="0"/>
              <a:t>e</a:t>
            </a:r>
          </a:p>
          <a:p>
            <a:pPr marL="914400" lvl="1" indent="-457200">
              <a:buFont typeface="+mj-lt"/>
              <a:buAutoNum type="alphaLcParenR"/>
            </a:pPr>
            <a:r>
              <a:rPr lang="zh-TW" altLang="en-US" dirty="0"/>
              <a:t>算解密指數 </a:t>
            </a:r>
            <a:r>
              <a:rPr lang="en-US" altLang="zh-TW" dirty="0"/>
              <a:t>d </a:t>
            </a:r>
          </a:p>
          <a:p>
            <a:pPr marL="914400" lvl="2" indent="0">
              <a:buNone/>
            </a:pPr>
            <a:r>
              <a:rPr lang="en-US" altLang="zh-TW" dirty="0"/>
              <a:t>e*d </a:t>
            </a:r>
            <a:r>
              <a:rPr lang="zh-TW" altLang="en-US" dirty="0"/>
              <a:t>≡ </a:t>
            </a:r>
            <a:r>
              <a:rPr lang="en-US" altLang="zh-TW" dirty="0"/>
              <a:t>1 (mod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))</a:t>
            </a:r>
          </a:p>
          <a:p>
            <a:pPr marL="914400" lvl="2" indent="0">
              <a:buNone/>
            </a:pPr>
            <a:endParaRPr lang="en-US" altLang="zh-TW" dirty="0"/>
          </a:p>
          <a:p>
            <a:r>
              <a:rPr lang="zh-TW" altLang="en-US" sz="2400" dirty="0" smtClean="0"/>
              <a:t>選兩個質數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 = 11 , q = 17</a:t>
            </a:r>
          </a:p>
          <a:p>
            <a:pPr lvl="1"/>
            <a:r>
              <a:rPr lang="en-US" altLang="zh-TW" sz="1800" dirty="0" smtClean="0"/>
              <a:t>N = 11 * 17 = 187</a:t>
            </a:r>
          </a:p>
          <a:p>
            <a:pPr lvl="1"/>
            <a:r>
              <a:rPr lang="el-GR" altLang="zh-TW" sz="1800" dirty="0"/>
              <a:t>ϕ(</a:t>
            </a:r>
            <a:r>
              <a:rPr lang="en-US" altLang="zh-TW" sz="1800" dirty="0"/>
              <a:t>n</a:t>
            </a:r>
            <a:r>
              <a:rPr lang="en-US" altLang="zh-TW" sz="1800" dirty="0" smtClean="0"/>
              <a:t>) = 10 * 16 = 160</a:t>
            </a:r>
          </a:p>
          <a:p>
            <a:r>
              <a:rPr lang="zh-TW" altLang="en-US" sz="2400" dirty="0" smtClean="0"/>
              <a:t>選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e = 3</a:t>
            </a:r>
          </a:p>
          <a:p>
            <a:pPr lvl="1"/>
            <a:r>
              <a:rPr lang="en-US" altLang="zh-TW" sz="1800" dirty="0" smtClean="0"/>
              <a:t>d = 107</a:t>
            </a:r>
          </a:p>
          <a:p>
            <a:pPr lvl="1"/>
            <a:r>
              <a:rPr lang="en-US" altLang="zh-TW" sz="1800" dirty="0" smtClean="0"/>
              <a:t>e *d mod </a:t>
            </a:r>
            <a:r>
              <a:rPr lang="el-GR" altLang="zh-TW" sz="1800" dirty="0"/>
              <a:t>ϕ(</a:t>
            </a:r>
            <a:r>
              <a:rPr lang="en-US" altLang="zh-TW" sz="1800" dirty="0" smtClean="0"/>
              <a:t>n) = 321 mod 160 = 1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sz="2800" dirty="0" smtClean="0"/>
              <a:t>公鑰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N, e</a:t>
            </a:r>
          </a:p>
          <a:p>
            <a:pPr marL="914400" lvl="2" indent="0">
              <a:buNone/>
            </a:pPr>
            <a:r>
              <a:rPr lang="zh-TW" altLang="en-US" sz="2800" dirty="0" smtClean="0"/>
              <a:t>私鑰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</a:t>
            </a:r>
          </a:p>
          <a:p>
            <a:pPr marL="914400" lvl="2" indent="0">
              <a:buNone/>
            </a:pPr>
            <a:endParaRPr lang="en-US" altLang="zh-TW" sz="2800" dirty="0" smtClean="0"/>
          </a:p>
          <a:p>
            <a:pPr marL="914400" lvl="2" indent="0">
              <a:buNone/>
            </a:pPr>
            <a:r>
              <a:rPr lang="zh-TW" altLang="en-US" sz="2800" dirty="0" smtClean="0"/>
              <a:t>明文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M</a:t>
            </a:r>
          </a:p>
          <a:p>
            <a:pPr marL="914400" lvl="2" indent="0">
              <a:buNone/>
            </a:pPr>
            <a:r>
              <a:rPr lang="zh-TW" altLang="en-US" sz="2800" dirty="0" smtClean="0"/>
              <a:t>密文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</a:t>
            </a:r>
          </a:p>
          <a:p>
            <a:pPr marL="914400" lvl="2" indent="0">
              <a:buNone/>
            </a:pPr>
            <a:endParaRPr lang="en-US" altLang="zh-TW" sz="2800" dirty="0"/>
          </a:p>
          <a:p>
            <a:pPr marL="914400" lvl="2" indent="0">
              <a:buNone/>
            </a:pPr>
            <a:r>
              <a:rPr lang="zh-TW" altLang="en-US" sz="2800" dirty="0" smtClean="0"/>
              <a:t>加密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 = </a:t>
            </a:r>
            <a:r>
              <a:rPr lang="en-US" altLang="zh-TW" sz="2800" dirty="0" err="1" smtClean="0"/>
              <a:t>M^e</a:t>
            </a:r>
            <a:r>
              <a:rPr lang="en-US" altLang="zh-TW" sz="2800" dirty="0" smtClean="0"/>
              <a:t> mod N</a:t>
            </a:r>
          </a:p>
          <a:p>
            <a:pPr marL="914400" lvl="2" indent="0">
              <a:buNone/>
            </a:pPr>
            <a:r>
              <a:rPr lang="zh-TW" altLang="en-US" sz="2800" dirty="0" smtClean="0"/>
              <a:t>解密</a:t>
            </a:r>
            <a:r>
              <a:rPr lang="en-US" altLang="zh-TW" sz="2800" dirty="0" smtClean="0"/>
              <a:t>: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M= </a:t>
            </a:r>
            <a:r>
              <a:rPr lang="en-US" altLang="zh-TW" sz="2800" dirty="0" err="1" smtClean="0"/>
              <a:t>C^d</a:t>
            </a:r>
            <a:r>
              <a:rPr lang="en-US" altLang="zh-TW" sz="2800" dirty="0" smtClean="0"/>
              <a:t> mod N</a:t>
            </a:r>
          </a:p>
          <a:p>
            <a:pPr marL="914400" lvl="2" indent="0">
              <a:buNone/>
            </a:pPr>
            <a:endParaRPr lang="en-US" altLang="zh-TW" dirty="0" smtClean="0"/>
          </a:p>
          <a:p>
            <a:pPr marL="914400" lvl="2" indent="0">
              <a:buNone/>
            </a:pPr>
            <a:endParaRPr lang="en-US" altLang="zh-TW" dirty="0"/>
          </a:p>
        </p:txBody>
      </p:sp>
      <p:sp>
        <p:nvSpPr>
          <p:cNvPr id="5" name="右大括弧 4"/>
          <p:cNvSpPr/>
          <p:nvPr/>
        </p:nvSpPr>
        <p:spPr>
          <a:xfrm>
            <a:off x="5143500" y="4900613"/>
            <a:ext cx="571500" cy="1757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886450" y="5543550"/>
            <a:ext cx="785813" cy="47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舉</a:t>
            </a:r>
            <a:r>
              <a:rPr lang="zh-TW" altLang="en-US" sz="2000" dirty="0"/>
              <a:t>例</a:t>
            </a:r>
          </a:p>
        </p:txBody>
      </p:sp>
      <p:sp>
        <p:nvSpPr>
          <p:cNvPr id="4" name="右大括弧 3"/>
          <p:cNvSpPr/>
          <p:nvPr/>
        </p:nvSpPr>
        <p:spPr>
          <a:xfrm>
            <a:off x="4747846" y="1951892"/>
            <a:ext cx="465992" cy="22684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275385" y="2769576"/>
            <a:ext cx="1494692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產生過程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01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79060"/>
            <a:ext cx="10515600" cy="868057"/>
          </a:xfrm>
        </p:spPr>
        <p:txBody>
          <a:bodyPr/>
          <a:lstStyle/>
          <a:p>
            <a:r>
              <a:rPr lang="zh-TW" altLang="en-US" dirty="0"/>
              <a:t>中國剩餘</a:t>
            </a:r>
            <a:r>
              <a:rPr lang="zh-TW" altLang="en-US" dirty="0" smtClean="0"/>
              <a:t>定理</a:t>
            </a:r>
            <a:r>
              <a:rPr lang="en-US" altLang="zh-TW" dirty="0" smtClean="0"/>
              <a:t>(CRT)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韓信點兵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4986" y="1581005"/>
            <a:ext cx="5781923" cy="169909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/>
              <a:t>有物不知其數，三三數之剩二，五五數之剩三，七七數之剩二。問物幾何</a:t>
            </a:r>
            <a:r>
              <a:rPr lang="zh-TW" altLang="en-US" sz="3600" dirty="0" smtClean="0"/>
              <a:t>？</a:t>
            </a:r>
            <a:endParaRPr lang="en-US" altLang="zh-TW" sz="3600" dirty="0"/>
          </a:p>
        </p:txBody>
      </p:sp>
      <p:sp>
        <p:nvSpPr>
          <p:cNvPr id="4" name="矩形 3"/>
          <p:cNvSpPr/>
          <p:nvPr/>
        </p:nvSpPr>
        <p:spPr>
          <a:xfrm>
            <a:off x="470277" y="4047836"/>
            <a:ext cx="5911340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200" dirty="0"/>
              <a:t>解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模數相異</a:t>
            </a:r>
            <a:r>
              <a:rPr lang="zh-TW" altLang="en-US" sz="3200" dirty="0"/>
              <a:t>且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互質</a:t>
            </a:r>
            <a:r>
              <a:rPr lang="zh-TW" altLang="en-US" sz="3200" dirty="0"/>
              <a:t>的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同餘方程組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/>
              <a:t>X </a:t>
            </a:r>
            <a:r>
              <a:rPr lang="zh-TW" altLang="en-US" sz="3200" dirty="0"/>
              <a:t>≡ </a:t>
            </a:r>
            <a:r>
              <a:rPr lang="en-US" altLang="zh-TW" sz="3200" dirty="0"/>
              <a:t>c1 (mod n1)</a:t>
            </a:r>
          </a:p>
          <a:p>
            <a:r>
              <a:rPr lang="en-US" altLang="zh-TW" sz="3200" dirty="0"/>
              <a:t>X </a:t>
            </a:r>
            <a:r>
              <a:rPr lang="zh-TW" altLang="en-US" sz="3200" dirty="0"/>
              <a:t>≡ </a:t>
            </a:r>
            <a:r>
              <a:rPr lang="en-US" altLang="zh-TW" sz="3200" dirty="0"/>
              <a:t>c2 (mod n2)</a:t>
            </a:r>
          </a:p>
          <a:p>
            <a:r>
              <a:rPr lang="en-US" altLang="zh-TW" sz="3200" dirty="0"/>
              <a:t>X </a:t>
            </a:r>
            <a:r>
              <a:rPr lang="zh-TW" altLang="en-US" sz="3200" dirty="0"/>
              <a:t>≡ </a:t>
            </a:r>
            <a:r>
              <a:rPr lang="en-US" altLang="zh-TW" sz="3200" dirty="0"/>
              <a:t>c3 (mod n3)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27" y="1690688"/>
            <a:ext cx="4347598" cy="39444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0277" y="3499706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現代數學表達法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13638" y="4730262"/>
            <a:ext cx="3323493" cy="2127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4400" dirty="0" smtClean="0"/>
          </a:p>
          <a:p>
            <a:r>
              <a:rPr lang="en-US" altLang="zh-TW" sz="4400" dirty="0" smtClean="0"/>
              <a:t>X </a:t>
            </a:r>
            <a:r>
              <a:rPr lang="zh-TW" altLang="en-US" sz="4400" dirty="0"/>
              <a:t>≡ </a:t>
            </a:r>
            <a:r>
              <a:rPr lang="en-US" altLang="zh-TW" sz="4400" dirty="0"/>
              <a:t>2</a:t>
            </a:r>
            <a:r>
              <a:rPr lang="en-US" altLang="zh-TW" sz="4400" dirty="0" smtClean="0"/>
              <a:t> </a:t>
            </a:r>
            <a:r>
              <a:rPr lang="en-US" altLang="zh-TW" sz="4400" dirty="0"/>
              <a:t>(mod 3</a:t>
            </a:r>
            <a:r>
              <a:rPr lang="en-US" altLang="zh-TW" sz="4400" dirty="0" smtClean="0"/>
              <a:t>)</a:t>
            </a:r>
            <a:endParaRPr lang="en-US" altLang="zh-TW" sz="4400" dirty="0"/>
          </a:p>
          <a:p>
            <a:r>
              <a:rPr lang="en-US" altLang="zh-TW" sz="4400" dirty="0"/>
              <a:t>X </a:t>
            </a:r>
            <a:r>
              <a:rPr lang="zh-TW" altLang="en-US" sz="4400" dirty="0"/>
              <a:t>≡ </a:t>
            </a:r>
            <a:r>
              <a:rPr lang="en-US" altLang="zh-TW" sz="4400" dirty="0"/>
              <a:t>3</a:t>
            </a:r>
            <a:r>
              <a:rPr lang="en-US" altLang="zh-TW" sz="4400" dirty="0" smtClean="0"/>
              <a:t> (</a:t>
            </a:r>
            <a:r>
              <a:rPr lang="en-US" altLang="zh-TW" sz="4400" dirty="0"/>
              <a:t>mod 5</a:t>
            </a:r>
            <a:r>
              <a:rPr lang="en-US" altLang="zh-TW" sz="4400" dirty="0" smtClean="0"/>
              <a:t>)</a:t>
            </a:r>
            <a:endParaRPr lang="en-US" altLang="zh-TW" sz="4400" dirty="0"/>
          </a:p>
          <a:p>
            <a:r>
              <a:rPr lang="en-US" altLang="zh-TW" sz="4400" dirty="0"/>
              <a:t>X </a:t>
            </a:r>
            <a:r>
              <a:rPr lang="zh-TW" altLang="en-US" sz="4400" dirty="0"/>
              <a:t>≡ </a:t>
            </a:r>
            <a:r>
              <a:rPr lang="en-US" altLang="zh-TW" sz="4400" dirty="0"/>
              <a:t>2</a:t>
            </a:r>
            <a:r>
              <a:rPr lang="en-US" altLang="zh-TW" sz="4400" dirty="0" smtClean="0"/>
              <a:t> (</a:t>
            </a:r>
            <a:r>
              <a:rPr lang="en-US" altLang="zh-TW" sz="4400" dirty="0"/>
              <a:t>mod 7</a:t>
            </a:r>
            <a:r>
              <a:rPr lang="en-US" altLang="zh-TW" sz="4400" dirty="0" smtClean="0"/>
              <a:t>)</a:t>
            </a:r>
            <a:endParaRPr lang="en-US" altLang="zh-TW" sz="4400" dirty="0"/>
          </a:p>
          <a:p>
            <a:pPr algn="ctr"/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981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CRT – </a:t>
            </a:r>
            <a:r>
              <a:rPr lang="zh-TW" altLang="en-US" dirty="0" smtClean="0"/>
              <a:t>解方程式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111314" cy="240038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 計算</a:t>
            </a:r>
            <a:r>
              <a:rPr lang="zh-TW" altLang="en-US" dirty="0"/>
              <a:t>共同模數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N = n1 * n2 * n3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 </a:t>
            </a:r>
            <a:r>
              <a:rPr lang="zh-TW" altLang="en-US" dirty="0"/>
              <a:t>計</a:t>
            </a:r>
            <a:r>
              <a:rPr lang="zh-TW" altLang="en-US" dirty="0" smtClean="0"/>
              <a:t>算 </a:t>
            </a:r>
            <a:r>
              <a:rPr lang="en-US" altLang="zh-TW" dirty="0"/>
              <a:t>N1 = N/n1 , N2 = N/n2 , N3 = N/n3 , …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 </a:t>
            </a:r>
            <a:r>
              <a:rPr lang="zh-TW" altLang="en-US" dirty="0" smtClean="0"/>
              <a:t>分別求出</a:t>
            </a:r>
            <a:r>
              <a:rPr lang="en-US" altLang="zh-TW" dirty="0"/>
              <a:t>N1’ , N2’ , N3</a:t>
            </a:r>
            <a:r>
              <a:rPr lang="en-US" altLang="zh-TW" dirty="0" smtClean="0"/>
              <a:t>’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N1</a:t>
            </a:r>
            <a:r>
              <a:rPr lang="en-US" altLang="zh-TW" dirty="0"/>
              <a:t>’ </a:t>
            </a:r>
            <a:r>
              <a:rPr lang="en-US" altLang="zh-TW" dirty="0" smtClean="0"/>
              <a:t>=N1 </a:t>
            </a:r>
            <a:r>
              <a:rPr lang="en-US" altLang="zh-TW" dirty="0"/>
              <a:t>mod n1 </a:t>
            </a:r>
            <a:r>
              <a:rPr lang="zh-TW" altLang="en-US" dirty="0"/>
              <a:t>的乘法反元素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 </a:t>
            </a:r>
            <a:r>
              <a:rPr lang="en-US" altLang="zh-TW" dirty="0"/>
              <a:t>N2’ </a:t>
            </a:r>
            <a:r>
              <a:rPr lang="en-US" altLang="zh-TW" dirty="0" smtClean="0"/>
              <a:t>=N2 </a:t>
            </a:r>
            <a:r>
              <a:rPr lang="en-US" altLang="zh-TW" dirty="0"/>
              <a:t>mod n2 </a:t>
            </a:r>
            <a:r>
              <a:rPr lang="zh-TW" altLang="en-US" dirty="0"/>
              <a:t>的乘法反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…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5001" y="4495969"/>
            <a:ext cx="10125761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200" dirty="0"/>
              <a:t>最後求解方程式的答案為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X = </a:t>
            </a:r>
            <a:r>
              <a:rPr lang="pt-BR" altLang="zh-TW" sz="3200" dirty="0"/>
              <a:t>(c1 * N1 * N1’ + c2 * N2 * N2’ + c3 * N3 * N3’ ) mod </a:t>
            </a:r>
            <a:r>
              <a:rPr lang="pt-BR" altLang="zh-TW" sz="3200" dirty="0" smtClean="0"/>
              <a:t>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57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CRT – </a:t>
            </a:r>
            <a:r>
              <a:rPr lang="zh-TW" altLang="en-US" dirty="0"/>
              <a:t>韓信點兵舉例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4101" y="1624784"/>
            <a:ext cx="7317261" cy="46359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X </a:t>
            </a:r>
            <a:r>
              <a:rPr lang="zh-TW" altLang="en-US" dirty="0"/>
              <a:t>≡ </a:t>
            </a:r>
            <a:r>
              <a:rPr lang="en-US" altLang="zh-TW" dirty="0"/>
              <a:t>2 (mod 3)</a:t>
            </a:r>
            <a:r>
              <a:rPr lang="zh-TW" altLang="en-US" dirty="0"/>
              <a:t> </a:t>
            </a:r>
            <a:r>
              <a:rPr lang="en-US" altLang="zh-TW" dirty="0"/>
              <a:t>,     X mod 3 = 2</a:t>
            </a:r>
          </a:p>
          <a:p>
            <a:pPr marL="0" indent="0">
              <a:buNone/>
            </a:pPr>
            <a:r>
              <a:rPr lang="en-US" altLang="zh-TW" dirty="0"/>
              <a:t>X </a:t>
            </a:r>
            <a:r>
              <a:rPr lang="zh-TW" altLang="en-US" dirty="0"/>
              <a:t>≡ </a:t>
            </a:r>
            <a:r>
              <a:rPr lang="en-US" altLang="zh-TW" dirty="0"/>
              <a:t>3 (mod 5) ,     X mod 5 = 3</a:t>
            </a:r>
          </a:p>
          <a:p>
            <a:pPr marL="0" indent="0">
              <a:buNone/>
            </a:pPr>
            <a:r>
              <a:rPr lang="en-US" altLang="zh-TW" dirty="0"/>
              <a:t>X </a:t>
            </a:r>
            <a:r>
              <a:rPr lang="zh-TW" altLang="en-US" dirty="0"/>
              <a:t>≡ </a:t>
            </a:r>
            <a:r>
              <a:rPr lang="en-US" altLang="zh-TW" dirty="0"/>
              <a:t>2 (mod 7) ,     X mod 7 = 2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N </a:t>
            </a:r>
            <a:r>
              <a:rPr lang="en-US" altLang="zh-TW" dirty="0"/>
              <a:t>= 3 * 5 * 7 = 105</a:t>
            </a:r>
          </a:p>
          <a:p>
            <a:pPr marL="0" indent="0">
              <a:buNone/>
            </a:pPr>
            <a:r>
              <a:rPr lang="en-US" altLang="zh-TW" dirty="0"/>
              <a:t>N1 = 105/3 =&gt; 35 , N2 = 105/5 =&gt; 21 , N3 = 105/7 =&gt; 15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N1</a:t>
            </a:r>
            <a:r>
              <a:rPr lang="en-US" altLang="zh-TW" dirty="0"/>
              <a:t>’ = 2 (35 </a:t>
            </a:r>
            <a:r>
              <a:rPr lang="zh-TW" altLang="en-US" dirty="0"/>
              <a:t>在 </a:t>
            </a:r>
            <a:r>
              <a:rPr lang="en-US" altLang="zh-TW" dirty="0"/>
              <a:t>mod 3 </a:t>
            </a:r>
            <a:r>
              <a:rPr lang="zh-TW" altLang="en-US" dirty="0"/>
              <a:t>下的乘法反元素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N2</a:t>
            </a:r>
            <a:r>
              <a:rPr lang="en-US" altLang="zh-TW" dirty="0"/>
              <a:t>’ = 1 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N3’ </a:t>
            </a:r>
            <a:r>
              <a:rPr lang="en-US" altLang="zh-TW" dirty="0"/>
              <a:t>= 1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X </a:t>
            </a:r>
            <a:r>
              <a:rPr lang="en-US" altLang="zh-TW" dirty="0"/>
              <a:t>= (2 * 35 * 2 + 3 * 21 * 1 + 2 * 15 * 1) mod 105 =&gt; 23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983891" y="1378851"/>
            <a:ext cx="5781923" cy="16044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 smtClean="0"/>
              <a:t>有物不知其數，</a:t>
            </a:r>
            <a:endParaRPr lang="en-US" altLang="zh-TW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 smtClean="0"/>
              <a:t>三三數之剩二，</a:t>
            </a:r>
            <a:endParaRPr lang="en-US" altLang="zh-TW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 smtClean="0"/>
              <a:t>五五數之剩三，</a:t>
            </a:r>
            <a:endParaRPr lang="en-US" altLang="zh-TW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 smtClean="0"/>
              <a:t>七七數之剩二。問物幾何？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8245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回頭看 </a:t>
            </a:r>
            <a:r>
              <a:rPr lang="en-US" altLang="zh-TW" dirty="0" err="1"/>
              <a:t>Hastad’s</a:t>
            </a:r>
            <a:r>
              <a:rPr lang="en-US" altLang="zh-TW" dirty="0"/>
              <a:t> Broadcast Attack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83972" y="2656102"/>
                <a:ext cx="11213758" cy="3489325"/>
              </a:xfrm>
            </p:spPr>
            <p:txBody>
              <a:bodyPr numCol="2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(n1 , e)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mod n1 = c1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(n2 , e)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mod n2 = c2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(n3 , e)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mod n3 = c3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中國剩餘定理 </a:t>
                </a:r>
                <a:r>
                  <a:rPr lang="en-US" altLang="zh-TW" dirty="0"/>
                  <a:t>, CRT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C’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mod (n1 * n2 * n3)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altLang="zh-TW" dirty="0"/>
                  <a:t> C’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算</a:t>
                </a:r>
                <a:r>
                  <a:rPr lang="zh-TW" altLang="en-US" dirty="0"/>
                  <a:t>法過程</a:t>
                </a:r>
                <a:r>
                  <a:rPr lang="en-US" altLang="zh-TW" dirty="0"/>
                  <a:t>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N = n1 * n2 * n3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N1 = N/n1 , N2 = N/n2 , N3 = N/n3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N1’ = N1 </a:t>
                </a:r>
                <a:r>
                  <a:rPr lang="zh-TW" altLang="en-US" dirty="0"/>
                  <a:t>在 </a:t>
                </a:r>
                <a:r>
                  <a:rPr lang="en-US" altLang="zh-TW" dirty="0"/>
                  <a:t>mod n1 </a:t>
                </a:r>
                <a:r>
                  <a:rPr lang="zh-TW" altLang="en-US" dirty="0"/>
                  <a:t>下的乘法反元素</a:t>
                </a:r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 = (c1*N1*N1’ + c2*N2*N2’ + c3*N3*N3’) mod N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972" y="2656102"/>
                <a:ext cx="11213758" cy="3489325"/>
              </a:xfrm>
              <a:blipFill>
                <a:blip r:embed="rId2"/>
                <a:stretch>
                  <a:fillRect l="-978" t="-3671" r="-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838200" y="169068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假設 </a:t>
            </a:r>
            <a:r>
              <a:rPr lang="en-US" altLang="zh-TW" sz="3200" dirty="0" smtClean="0"/>
              <a:t>e = 3 </a:t>
            </a:r>
            <a:r>
              <a:rPr lang="zh-TW" altLang="en-US" sz="3200" dirty="0" smtClean="0"/>
              <a:t>且獲取用不同金鑰加密同一個明文的密文三次</a:t>
            </a:r>
            <a:endParaRPr lang="en-US" altLang="zh-TW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699238" y="4994031"/>
                <a:ext cx="3094893" cy="186396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TW" sz="32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sz="320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 </a:t>
                </a:r>
                <a:r>
                  <a:rPr lang="zh-TW" altLang="en-US" sz="3200" dirty="0"/>
                  <a:t>≡ </a:t>
                </a:r>
                <a:r>
                  <a:rPr lang="en-US" altLang="zh-TW" sz="3200" dirty="0" smtClean="0"/>
                  <a:t>c1 (</a:t>
                </a:r>
                <a:r>
                  <a:rPr lang="en-US" altLang="zh-TW" sz="3200" dirty="0"/>
                  <a:t>mod </a:t>
                </a:r>
                <a:r>
                  <a:rPr lang="en-US" altLang="zh-TW" sz="3200" dirty="0" smtClean="0"/>
                  <a:t>n1)</a:t>
                </a:r>
                <a:endParaRPr lang="en-US" altLang="zh-TW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sz="320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 </a:t>
                </a:r>
                <a:r>
                  <a:rPr lang="zh-TW" altLang="en-US" sz="3200" dirty="0"/>
                  <a:t>≡ </a:t>
                </a:r>
                <a:r>
                  <a:rPr lang="en-US" altLang="zh-TW" sz="3200" dirty="0" smtClean="0"/>
                  <a:t>c2 (</a:t>
                </a:r>
                <a:r>
                  <a:rPr lang="en-US" altLang="zh-TW" sz="3200" dirty="0"/>
                  <a:t>mod </a:t>
                </a:r>
                <a:r>
                  <a:rPr lang="en-US" altLang="zh-TW" sz="3200" dirty="0" smtClean="0"/>
                  <a:t>n2)</a:t>
                </a:r>
                <a:endParaRPr lang="en-US" altLang="zh-TW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sz="320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 </a:t>
                </a:r>
                <a:r>
                  <a:rPr lang="zh-TW" altLang="en-US" sz="3200" dirty="0"/>
                  <a:t>≡ </a:t>
                </a:r>
                <a:r>
                  <a:rPr lang="en-US" altLang="zh-TW" sz="3200" dirty="0" smtClean="0"/>
                  <a:t>c3 (</a:t>
                </a:r>
                <a:r>
                  <a:rPr lang="en-US" altLang="zh-TW" sz="3200" dirty="0"/>
                  <a:t>mod </a:t>
                </a:r>
                <a:r>
                  <a:rPr lang="en-US" altLang="zh-TW" sz="3200" dirty="0" smtClean="0"/>
                  <a:t>n3)</a:t>
                </a:r>
                <a:endParaRPr lang="en-US" altLang="zh-TW" sz="3200" dirty="0"/>
              </a:p>
              <a:p>
                <a:pPr algn="ctr"/>
                <a:endParaRPr lang="zh-TW" altLang="en-US" sz="3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238" y="4994031"/>
                <a:ext cx="3094893" cy="1863969"/>
              </a:xfrm>
              <a:prstGeom prst="rect">
                <a:avLst/>
              </a:prstGeom>
              <a:blipFill>
                <a:blip r:embed="rId3"/>
                <a:stretch>
                  <a:fillRect r="-4715" b="-25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8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 </a:t>
            </a:r>
            <a:r>
              <a:rPr lang="en-US" altLang="zh-TW" dirty="0"/>
              <a:t>- 2017 </a:t>
            </a:r>
            <a:r>
              <a:rPr lang="en-US" altLang="zh-TW" dirty="0" err="1"/>
              <a:t>picoCTF</a:t>
            </a:r>
            <a:r>
              <a:rPr lang="en-US" altLang="zh-TW" dirty="0"/>
              <a:t> </a:t>
            </a:r>
            <a:r>
              <a:rPr lang="en-US" altLang="zh-TW" dirty="0" smtClean="0"/>
              <a:t>Broadcast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5" y="1690688"/>
            <a:ext cx="11203116" cy="32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651" y="496887"/>
            <a:ext cx="10446922" cy="53684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59180" y="4374292"/>
            <a:ext cx="6046572" cy="75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這裡直接使用 </a:t>
            </a:r>
            <a:r>
              <a:rPr lang="en-US" altLang="zh-TW" dirty="0" err="1" smtClean="0"/>
              <a:t>libnum</a:t>
            </a:r>
            <a:r>
              <a:rPr lang="en-US" altLang="zh-TW" dirty="0" smtClean="0"/>
              <a:t> </a:t>
            </a:r>
            <a:r>
              <a:rPr lang="zh-TW" altLang="en-US" dirty="0" smtClean="0"/>
              <a:t>裡面的函數解 </a:t>
            </a:r>
            <a:r>
              <a:rPr lang="en-US" altLang="zh-TW" dirty="0" err="1" smtClean="0"/>
              <a:t>crt</a:t>
            </a:r>
            <a:r>
              <a:rPr lang="en-US" altLang="zh-TW" dirty="0" smtClean="0"/>
              <a:t> 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libnum.solve_crt</a:t>
            </a:r>
            <a:r>
              <a:rPr lang="en-US" altLang="zh-TW" dirty="0" smtClean="0"/>
              <a:t>() )</a:t>
            </a:r>
            <a:endParaRPr lang="en-US" altLang="zh-TW" dirty="0"/>
          </a:p>
          <a:p>
            <a:pPr algn="ctr"/>
            <a:r>
              <a:rPr lang="en-US" altLang="zh-TW" dirty="0" err="1" smtClean="0"/>
              <a:t>libnum.nroot</a:t>
            </a:r>
            <a:r>
              <a:rPr lang="en-US" altLang="zh-TW" dirty="0" smtClean="0"/>
              <a:t>(4,2) </a:t>
            </a:r>
            <a:r>
              <a:rPr lang="zh-TW" altLang="en-US" dirty="0" smtClean="0"/>
              <a:t>指將 </a:t>
            </a:r>
            <a:r>
              <a:rPr lang="en-US" altLang="zh-TW" dirty="0" smtClean="0"/>
              <a:t>4 </a:t>
            </a:r>
            <a:r>
              <a:rPr lang="zh-TW" altLang="en-US" dirty="0" smtClean="0"/>
              <a:t>開二次方根</a:t>
            </a:r>
            <a:endParaRPr lang="en-US" altLang="zh-TW" dirty="0" smtClean="0"/>
          </a:p>
        </p:txBody>
      </p:sp>
      <p:sp>
        <p:nvSpPr>
          <p:cNvPr id="2" name="圓角矩形 1"/>
          <p:cNvSpPr/>
          <p:nvPr/>
        </p:nvSpPr>
        <p:spPr>
          <a:xfrm>
            <a:off x="5855677" y="325315"/>
            <a:ext cx="2250831" cy="571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Python </a:t>
            </a:r>
            <a:r>
              <a:rPr lang="zh-TW" altLang="en-US" sz="2800" dirty="0" smtClean="0"/>
              <a:t>解密</a:t>
            </a:r>
            <a:endParaRPr lang="zh-TW" altLang="en-US" sz="2800" dirty="0"/>
          </a:p>
        </p:txBody>
      </p:sp>
      <p:sp>
        <p:nvSpPr>
          <p:cNvPr id="3" name="圓角矩形 2"/>
          <p:cNvSpPr/>
          <p:nvPr/>
        </p:nvSpPr>
        <p:spPr>
          <a:xfrm>
            <a:off x="3771900" y="5380892"/>
            <a:ext cx="4739054" cy="11605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這裡用 </a:t>
            </a:r>
            <a:r>
              <a:rPr lang="en-US" altLang="zh-TW" dirty="0" err="1" smtClean="0"/>
              <a:t>libnum.solve_crt</a:t>
            </a:r>
            <a:r>
              <a:rPr lang="en-US" altLang="zh-TW" dirty="0" smtClean="0"/>
              <a:t> </a:t>
            </a:r>
            <a:r>
              <a:rPr lang="zh-TW" altLang="en-US" dirty="0" smtClean="0"/>
              <a:t>得到的 </a:t>
            </a:r>
            <a:r>
              <a:rPr lang="en-US" altLang="zh-TW" dirty="0" smtClean="0"/>
              <a:t>key </a:t>
            </a:r>
            <a:r>
              <a:rPr lang="zh-TW" altLang="en-US" dirty="0" smtClean="0"/>
              <a:t>是 </a:t>
            </a:r>
            <a:r>
              <a:rPr lang="en-US" altLang="zh-TW" dirty="0" err="1" smtClean="0"/>
              <a:t>M^e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所以需要把 </a:t>
            </a:r>
            <a:r>
              <a:rPr lang="en-US" altLang="zh-TW" dirty="0" smtClean="0"/>
              <a:t>key </a:t>
            </a:r>
            <a:r>
              <a:rPr lang="zh-TW" altLang="en-US" dirty="0" smtClean="0"/>
              <a:t>開 </a:t>
            </a:r>
            <a:r>
              <a:rPr lang="en-US" altLang="zh-TW" dirty="0" smtClean="0"/>
              <a:t>e </a:t>
            </a:r>
            <a:r>
              <a:rPr lang="zh-TW" altLang="en-US" dirty="0" smtClean="0"/>
              <a:t>次方根來得到 </a:t>
            </a:r>
            <a:r>
              <a:rPr lang="en-US" altLang="zh-TW" dirty="0" smtClean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8122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3311611"/>
            <a:ext cx="12192000" cy="2014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攻擊</a:t>
            </a:r>
            <a:r>
              <a:rPr lang="en-US" altLang="zh-TW" sz="8000" dirty="0" smtClean="0"/>
              <a:t>RSA</a:t>
            </a:r>
            <a:r>
              <a:rPr lang="zh-TW" altLang="en-US" sz="8000" dirty="0" smtClean="0"/>
              <a:t>之旅</a:t>
            </a:r>
            <a:endParaRPr lang="en-US" altLang="zh-TW" sz="8000" dirty="0" smtClean="0"/>
          </a:p>
          <a:p>
            <a:pPr algn="ctr"/>
            <a:r>
              <a:rPr lang="zh-TW" altLang="en-US" sz="4400" dirty="0"/>
              <a:t>模數攻擊 </a:t>
            </a:r>
            <a:r>
              <a:rPr lang="en-US" altLang="zh-TW" sz="4400" dirty="0"/>
              <a:t>- common modulus attack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409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模數攻擊 </a:t>
            </a:r>
            <a:r>
              <a:rPr lang="en-US" altLang="zh-TW" dirty="0" smtClean="0"/>
              <a:t>- common </a:t>
            </a:r>
            <a:r>
              <a:rPr lang="en-US" altLang="zh-TW" dirty="0"/>
              <a:t>modulus attack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廣播攻擊的一種</a:t>
            </a:r>
            <a:endParaRPr lang="en-US" altLang="zh-TW" dirty="0" smtClean="0"/>
          </a:p>
          <a:p>
            <a:r>
              <a:rPr lang="zh-TW" altLang="en-US" dirty="0"/>
              <a:t>使用條件</a:t>
            </a:r>
            <a:endParaRPr lang="en-US" altLang="zh-TW" dirty="0"/>
          </a:p>
          <a:p>
            <a:pPr lvl="1"/>
            <a:r>
              <a:rPr lang="en-US" altLang="zh-TW" dirty="0"/>
              <a:t>m </a:t>
            </a:r>
            <a:r>
              <a:rPr lang="zh-TW" altLang="en-US" dirty="0"/>
              <a:t>相同 </a:t>
            </a:r>
            <a:r>
              <a:rPr lang="en-US" altLang="zh-TW" dirty="0"/>
              <a:t>/ n </a:t>
            </a:r>
            <a:r>
              <a:rPr lang="zh-TW" altLang="en-US" dirty="0"/>
              <a:t>相同 </a:t>
            </a:r>
            <a:r>
              <a:rPr lang="en-US" altLang="zh-TW" dirty="0"/>
              <a:t>/ e </a:t>
            </a:r>
            <a:r>
              <a:rPr lang="zh-TW" altLang="en-US" dirty="0"/>
              <a:t>不同的廣播</a:t>
            </a:r>
            <a:endParaRPr lang="en-US" altLang="zh-TW" dirty="0"/>
          </a:p>
          <a:p>
            <a:pPr lvl="1"/>
            <a:r>
              <a:rPr lang="en-US" altLang="zh-TW" dirty="0"/>
              <a:t>e </a:t>
            </a:r>
            <a:r>
              <a:rPr lang="zh-TW" altLang="en-US" dirty="0"/>
              <a:t>需互</a:t>
            </a:r>
            <a:r>
              <a:rPr lang="zh-TW" altLang="en-US" dirty="0" smtClean="0"/>
              <a:t>質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5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攻擊場景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有一家公司，在員工通訊系統上使用 </a:t>
            </a:r>
            <a:r>
              <a:rPr lang="en-US" altLang="zh-TW" dirty="0" err="1"/>
              <a:t>rsa</a:t>
            </a:r>
            <a:r>
              <a:rPr lang="en-US" altLang="zh-TW" dirty="0"/>
              <a:t> </a:t>
            </a:r>
            <a:r>
              <a:rPr lang="zh-TW" altLang="en-US" dirty="0"/>
              <a:t>來加密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r>
              <a:rPr lang="zh-TW" altLang="en-US" dirty="0" smtClean="0"/>
              <a:t>首先</a:t>
            </a:r>
            <a:r>
              <a:rPr lang="zh-TW" altLang="en-US" dirty="0"/>
              <a:t>他們先產生兩個大質數 </a:t>
            </a:r>
            <a:r>
              <a:rPr lang="en-US" altLang="zh-TW" dirty="0"/>
              <a:t>p </a:t>
            </a:r>
            <a:r>
              <a:rPr lang="zh-TW" altLang="en-US" dirty="0"/>
              <a:t>和 </a:t>
            </a:r>
            <a:r>
              <a:rPr lang="en-US" altLang="zh-TW" dirty="0"/>
              <a:t>q </a:t>
            </a:r>
            <a:r>
              <a:rPr lang="zh-TW" altLang="en-US" dirty="0"/>
              <a:t>，取得 </a:t>
            </a:r>
            <a:r>
              <a:rPr lang="en-US" altLang="zh-TW" dirty="0"/>
              <a:t>N = </a:t>
            </a:r>
            <a:r>
              <a:rPr lang="en-US" altLang="zh-TW" dirty="0" smtClean="0"/>
              <a:t>p*q</a:t>
            </a:r>
            <a:endParaRPr lang="en-US" altLang="zh-TW" dirty="0"/>
          </a:p>
          <a:p>
            <a:r>
              <a:rPr lang="zh-TW" altLang="en-US" dirty="0" smtClean="0"/>
              <a:t>並且</a:t>
            </a:r>
            <a:r>
              <a:rPr lang="zh-TW" altLang="en-US" dirty="0"/>
              <a:t>生成很多把公鑰跟私鑰，並將所有公鑰</a:t>
            </a:r>
            <a:r>
              <a:rPr lang="zh-TW" altLang="en-US" dirty="0" smtClean="0"/>
              <a:t>公開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zh-TW" altLang="en-US" dirty="0"/>
              <a:t>不同員工得到不同的私鑰，如</a:t>
            </a:r>
            <a:r>
              <a:rPr lang="en-US" altLang="zh-TW" dirty="0"/>
              <a:t>: a</a:t>
            </a:r>
            <a:r>
              <a:rPr lang="zh-TW" altLang="en-US" dirty="0"/>
              <a:t>員工得到 私鑰 </a:t>
            </a:r>
            <a:r>
              <a:rPr lang="en-US" altLang="zh-TW" dirty="0"/>
              <a:t>d1 </a:t>
            </a:r>
            <a:r>
              <a:rPr lang="zh-TW" altLang="en-US" dirty="0"/>
              <a:t>，</a:t>
            </a:r>
            <a:r>
              <a:rPr lang="en-US" altLang="zh-TW" dirty="0"/>
              <a:t>b</a:t>
            </a:r>
            <a:r>
              <a:rPr lang="zh-TW" altLang="en-US" dirty="0"/>
              <a:t>員工得到私鑰 </a:t>
            </a:r>
            <a:r>
              <a:rPr lang="en-US" altLang="zh-TW" dirty="0" smtClean="0"/>
              <a:t>d2</a:t>
            </a:r>
          </a:p>
          <a:p>
            <a:endParaRPr lang="en-US" altLang="zh-TW" dirty="0"/>
          </a:p>
          <a:p>
            <a:r>
              <a:rPr lang="zh-TW" altLang="en-US" dirty="0" smtClean="0"/>
              <a:t>這個攻擊的大前提是，生成金鑰的過程中，重用 </a:t>
            </a:r>
            <a:r>
              <a:rPr lang="en-US" altLang="zh-TW" dirty="0" smtClean="0"/>
              <a:t>N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相同 ， </a:t>
            </a:r>
            <a:r>
              <a:rPr lang="en-US" altLang="zh-TW" dirty="0" smtClean="0"/>
              <a:t>e </a:t>
            </a:r>
            <a:r>
              <a:rPr lang="zh-TW" altLang="en-US" dirty="0" smtClean="0"/>
              <a:t>不同且互質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攻擊場景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有一家公司，在員工通訊系統上使用 </a:t>
            </a:r>
            <a:r>
              <a:rPr lang="en-US" altLang="zh-TW" dirty="0" err="1"/>
              <a:t>rsa</a:t>
            </a:r>
            <a:r>
              <a:rPr lang="en-US" altLang="zh-TW" dirty="0"/>
              <a:t> </a:t>
            </a:r>
            <a:r>
              <a:rPr lang="zh-TW" altLang="en-US" dirty="0"/>
              <a:t>來加密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r>
              <a:rPr lang="zh-TW" altLang="en-US" dirty="0" smtClean="0"/>
              <a:t>首先</a:t>
            </a:r>
            <a:r>
              <a:rPr lang="zh-TW" altLang="en-US" dirty="0"/>
              <a:t>他們先產生兩個大質數 </a:t>
            </a:r>
            <a:r>
              <a:rPr lang="en-US" altLang="zh-TW" dirty="0"/>
              <a:t>p </a:t>
            </a:r>
            <a:r>
              <a:rPr lang="zh-TW" altLang="en-US" dirty="0"/>
              <a:t>和 </a:t>
            </a:r>
            <a:r>
              <a:rPr lang="en-US" altLang="zh-TW" dirty="0"/>
              <a:t>q </a:t>
            </a:r>
            <a:r>
              <a:rPr lang="zh-TW" altLang="en-US" dirty="0"/>
              <a:t>，取得 </a:t>
            </a:r>
            <a:r>
              <a:rPr lang="en-US" altLang="zh-TW" dirty="0"/>
              <a:t>N = </a:t>
            </a:r>
            <a:r>
              <a:rPr lang="en-US" altLang="zh-TW" dirty="0" smtClean="0"/>
              <a:t>p*q</a:t>
            </a:r>
            <a:endParaRPr lang="en-US" altLang="zh-TW" dirty="0"/>
          </a:p>
          <a:p>
            <a:r>
              <a:rPr lang="zh-TW" altLang="en-US" dirty="0" smtClean="0"/>
              <a:t>並且</a:t>
            </a:r>
            <a:r>
              <a:rPr lang="zh-TW" altLang="en-US" dirty="0"/>
              <a:t>生成很多把公鑰跟私鑰，並將所有公鑰</a:t>
            </a:r>
            <a:r>
              <a:rPr lang="zh-TW" altLang="en-US" dirty="0" smtClean="0"/>
              <a:t>公開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zh-TW" altLang="en-US" dirty="0"/>
              <a:t>不同員工得到不同的私鑰，如</a:t>
            </a:r>
            <a:r>
              <a:rPr lang="en-US" altLang="zh-TW" dirty="0"/>
              <a:t>: a</a:t>
            </a:r>
            <a:r>
              <a:rPr lang="zh-TW" altLang="en-US" dirty="0"/>
              <a:t>員工得到 私鑰 </a:t>
            </a:r>
            <a:r>
              <a:rPr lang="en-US" altLang="zh-TW" dirty="0"/>
              <a:t>d1 </a:t>
            </a:r>
            <a:r>
              <a:rPr lang="zh-TW" altLang="en-US" dirty="0"/>
              <a:t>，</a:t>
            </a:r>
            <a:r>
              <a:rPr lang="en-US" altLang="zh-TW" dirty="0"/>
              <a:t>b</a:t>
            </a:r>
            <a:r>
              <a:rPr lang="zh-TW" altLang="en-US" dirty="0"/>
              <a:t>員工得到私鑰 </a:t>
            </a:r>
            <a:r>
              <a:rPr lang="en-US" altLang="zh-TW" dirty="0" smtClean="0"/>
              <a:t>d2</a:t>
            </a:r>
          </a:p>
          <a:p>
            <a:endParaRPr lang="en-US" altLang="zh-TW" dirty="0"/>
          </a:p>
          <a:p>
            <a:r>
              <a:rPr lang="zh-TW" altLang="en-US" dirty="0" smtClean="0"/>
              <a:t>這個攻擊的大前提是，生成金鑰的過程中，重用 </a:t>
            </a:r>
            <a:r>
              <a:rPr lang="en-US" altLang="zh-TW" dirty="0" smtClean="0"/>
              <a:t>N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相同 ， </a:t>
            </a:r>
            <a:r>
              <a:rPr lang="en-US" altLang="zh-TW" dirty="0" smtClean="0"/>
              <a:t>e </a:t>
            </a:r>
            <a:r>
              <a:rPr lang="zh-TW" altLang="en-US" dirty="0" smtClean="0"/>
              <a:t>不同且互質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54977" y="4369777"/>
            <a:ext cx="11834446" cy="23387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假設公司要傳訊息給 </a:t>
            </a:r>
            <a:r>
              <a:rPr lang="en-US" altLang="zh-TW" dirty="0" smtClean="0"/>
              <a:t>a </a:t>
            </a:r>
            <a:r>
              <a:rPr lang="zh-TW" altLang="en-US" dirty="0" smtClean="0"/>
              <a:t>員工和 </a:t>
            </a:r>
            <a:r>
              <a:rPr lang="en-US" altLang="zh-TW" dirty="0" smtClean="0"/>
              <a:t>b</a:t>
            </a:r>
            <a:r>
              <a:rPr lang="zh-TW" altLang="en-US" dirty="0" smtClean="0"/>
              <a:t> 員工，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用其公鑰加密 </a:t>
            </a:r>
            <a:r>
              <a:rPr lang="en-US" altLang="zh-TW" dirty="0"/>
              <a:t>C</a:t>
            </a:r>
            <a:r>
              <a:rPr lang="en-US" altLang="zh-TW" dirty="0" smtClean="0"/>
              <a:t>1 = M^e1 mod N </a:t>
            </a:r>
            <a:r>
              <a:rPr lang="zh-TW" altLang="en-US" dirty="0" smtClean="0"/>
              <a:t>給 </a:t>
            </a:r>
            <a:r>
              <a:rPr lang="en-US" altLang="zh-TW" dirty="0" smtClean="0"/>
              <a:t>a </a:t>
            </a:r>
            <a:r>
              <a:rPr lang="zh-TW" altLang="en-US" dirty="0" smtClean="0"/>
              <a:t>員工 ， </a:t>
            </a:r>
            <a:r>
              <a:rPr lang="en-US" altLang="zh-TW" dirty="0" smtClean="0"/>
              <a:t>C2 </a:t>
            </a:r>
            <a:r>
              <a:rPr lang="en-US" altLang="zh-TW" dirty="0"/>
              <a:t>= </a:t>
            </a:r>
            <a:r>
              <a:rPr lang="en-US" altLang="zh-TW" dirty="0" smtClean="0"/>
              <a:t>M^e2 </a:t>
            </a:r>
            <a:r>
              <a:rPr lang="en-US" altLang="zh-TW" dirty="0"/>
              <a:t>mod N </a:t>
            </a:r>
            <a:r>
              <a:rPr lang="zh-TW" altLang="en-US" dirty="0"/>
              <a:t>給 </a:t>
            </a:r>
            <a:r>
              <a:rPr lang="en-US" altLang="zh-TW" dirty="0" smtClean="0"/>
              <a:t>b </a:t>
            </a:r>
            <a:r>
              <a:rPr lang="zh-TW" altLang="en-US" dirty="0" smtClean="0"/>
              <a:t>員工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則攻擊者經由側錄可以得到 </a:t>
            </a:r>
            <a:r>
              <a:rPr lang="en-US" altLang="zh-TW" dirty="0" smtClean="0"/>
              <a:t>C1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C2 </a:t>
            </a:r>
            <a:r>
              <a:rPr lang="zh-TW" altLang="en-US" dirty="0" smtClean="0"/>
              <a:t>，而公鑰本身就是公開的，所以也可以得到 </a:t>
            </a:r>
            <a:r>
              <a:rPr lang="en-US" altLang="zh-TW" dirty="0" smtClean="0"/>
              <a:t>N , e1 , e2</a:t>
            </a:r>
          </a:p>
          <a:p>
            <a:pPr algn="ctr"/>
            <a:r>
              <a:rPr lang="zh-TW" altLang="en-US" dirty="0" smtClean="0"/>
              <a:t>這時攻擊者可以不用得到</a:t>
            </a:r>
            <a:r>
              <a:rPr lang="en-US" altLang="zh-TW" dirty="0" smtClean="0"/>
              <a:t>a </a:t>
            </a:r>
            <a:r>
              <a:rPr lang="zh-TW" altLang="en-US" dirty="0" smtClean="0"/>
              <a:t>員工和 </a:t>
            </a:r>
            <a:r>
              <a:rPr lang="en-US" altLang="zh-TW" dirty="0" smtClean="0"/>
              <a:t>b</a:t>
            </a:r>
            <a:r>
              <a:rPr lang="zh-TW" altLang="en-US" dirty="0" smtClean="0"/>
              <a:t> 員工的私鑰，就可對 </a:t>
            </a:r>
            <a:r>
              <a:rPr lang="en-US" altLang="zh-TW" dirty="0" smtClean="0"/>
              <a:t>C1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C2 </a:t>
            </a:r>
            <a:r>
              <a:rPr lang="zh-TW" altLang="en-US" dirty="0" smtClean="0"/>
              <a:t>解密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79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基本破解 </a:t>
            </a:r>
            <a:r>
              <a:rPr lang="en-US" altLang="zh-TW" dirty="0" smtClean="0"/>
              <a:t>RSA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>
                <a:solidFill>
                  <a:srgbClr val="FF0000"/>
                </a:solidFill>
              </a:rPr>
              <a:t>假設可以分解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983"/>
          </a:xfrm>
        </p:spPr>
        <p:txBody>
          <a:bodyPr>
            <a:normAutofit lnSpcReduction="10000"/>
          </a:bodyPr>
          <a:lstStyle/>
          <a:p>
            <a:r>
              <a:rPr lang="zh-TW" altLang="en-US" sz="4400" dirty="0" smtClean="0"/>
              <a:t>一般題目會給你密文</a:t>
            </a:r>
            <a:r>
              <a:rPr lang="en-US" altLang="zh-TW" sz="4400" dirty="0" smtClean="0"/>
              <a:t>(C)</a:t>
            </a:r>
            <a:r>
              <a:rPr lang="zh-TW" altLang="en-US" sz="4400" dirty="0" smtClean="0"/>
              <a:t>和公鑰</a:t>
            </a:r>
            <a:r>
              <a:rPr lang="en-US" altLang="zh-TW" sz="4400" dirty="0" smtClean="0"/>
              <a:t>(N, e)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分解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可以從中得到 </a:t>
            </a:r>
            <a:r>
              <a:rPr lang="en-US" altLang="zh-TW" dirty="0" smtClean="0"/>
              <a:t>p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q</a:t>
            </a:r>
          </a:p>
          <a:p>
            <a:pPr lvl="1"/>
            <a:r>
              <a:rPr lang="en-US" altLang="zh-TW" dirty="0" smtClean="0"/>
              <a:t>N = p*q</a:t>
            </a:r>
          </a:p>
          <a:p>
            <a:r>
              <a:rPr lang="zh-TW" altLang="en-US" dirty="0" smtClean="0"/>
              <a:t>有 </a:t>
            </a:r>
            <a:r>
              <a:rPr lang="en-US" altLang="zh-TW" dirty="0" smtClean="0"/>
              <a:t>p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q </a:t>
            </a:r>
            <a:r>
              <a:rPr lang="zh-TW" altLang="en-US" dirty="0" smtClean="0"/>
              <a:t>可以算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 = (p-1) * (q-1)</a:t>
            </a:r>
          </a:p>
          <a:p>
            <a:r>
              <a:rPr lang="zh-TW" altLang="en-US" dirty="0" smtClean="0"/>
              <a:t>有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e </a:t>
            </a:r>
            <a:r>
              <a:rPr lang="zh-TW" altLang="en-US" dirty="0" smtClean="0"/>
              <a:t>後，可以算出 </a:t>
            </a:r>
            <a:r>
              <a:rPr lang="en-US" altLang="zh-TW" dirty="0" smtClean="0"/>
              <a:t>d</a:t>
            </a:r>
          </a:p>
          <a:p>
            <a:pPr lvl="1"/>
            <a:r>
              <a:rPr lang="en-US" altLang="zh-TW" dirty="0" smtClean="0"/>
              <a:t>e * d mod </a:t>
            </a:r>
            <a:r>
              <a:rPr lang="el-GR" altLang="zh-TW" dirty="0"/>
              <a:t>ϕ(</a:t>
            </a:r>
            <a:r>
              <a:rPr lang="en-US" altLang="zh-TW" dirty="0"/>
              <a:t>n)</a:t>
            </a:r>
            <a:r>
              <a:rPr lang="en-US" altLang="zh-TW" dirty="0" smtClean="0"/>
              <a:t> = 1</a:t>
            </a:r>
          </a:p>
          <a:p>
            <a:r>
              <a:rPr lang="zh-TW" altLang="en-US" dirty="0" smtClean="0"/>
              <a:t>有 </a:t>
            </a:r>
            <a:r>
              <a:rPr lang="en-US" altLang="zh-TW" dirty="0" smtClean="0"/>
              <a:t>d </a:t>
            </a:r>
            <a:r>
              <a:rPr lang="zh-TW" altLang="en-US" dirty="0" smtClean="0"/>
              <a:t>可以解密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 = </a:t>
            </a:r>
            <a:r>
              <a:rPr lang="en-US" altLang="zh-TW" dirty="0" err="1" smtClean="0"/>
              <a:t>C^d</a:t>
            </a:r>
            <a:r>
              <a:rPr lang="en-US" altLang="zh-TW" dirty="0" smtClean="0"/>
              <a:t> mod N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6585438" y="3006969"/>
            <a:ext cx="114300" cy="334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585438" y="3661844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/>
              <a:t>解密過程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3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模數攻擊 </a:t>
            </a:r>
            <a:r>
              <a:rPr lang="en-US" altLang="zh-TW" dirty="0"/>
              <a:t>- common modulus attack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C1 = m^e1 mod n</a:t>
            </a:r>
          </a:p>
          <a:p>
            <a:r>
              <a:rPr lang="en-US" altLang="zh-TW" dirty="0"/>
              <a:t>C2 = m^e2 mod n</a:t>
            </a:r>
          </a:p>
          <a:p>
            <a:r>
              <a:rPr lang="en-US" altLang="zh-TW" dirty="0" err="1"/>
              <a:t>gcd</a:t>
            </a:r>
            <a:r>
              <a:rPr lang="en-US" altLang="zh-TW" dirty="0"/>
              <a:t>(e1,e2) = 1</a:t>
            </a:r>
          </a:p>
          <a:p>
            <a:pPr lvl="1"/>
            <a:r>
              <a:rPr lang="en-US" altLang="zh-TW" sz="2600" dirty="0">
                <a:solidFill>
                  <a:srgbClr val="FF0000"/>
                </a:solidFill>
              </a:rPr>
              <a:t>e1*s1 + e2*s2 = 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C1^s1 * C2^s2 = </a:t>
            </a:r>
            <a:r>
              <a:rPr lang="en-US" altLang="zh-TW" dirty="0"/>
              <a:t>(m^e1 mod n )^s1 * (m^e2 mod n)^s2</a:t>
            </a:r>
          </a:p>
          <a:p>
            <a:pPr marL="0" indent="0">
              <a:buNone/>
            </a:pPr>
            <a:r>
              <a:rPr lang="en-US" altLang="zh-TW" dirty="0"/>
              <a:t>   =&gt; m^s1e1 * m^s2e2 mod n </a:t>
            </a:r>
          </a:p>
          <a:p>
            <a:pPr marL="0" indent="0">
              <a:buNone/>
            </a:pPr>
            <a:r>
              <a:rPr lang="en-US" altLang="zh-TW" dirty="0"/>
              <a:t>   =&gt; m^(s1eB+s2eC) mod n</a:t>
            </a:r>
          </a:p>
          <a:p>
            <a:pPr marL="0" indent="0">
              <a:buNone/>
            </a:pPr>
            <a:r>
              <a:rPr lang="en-US" altLang="zh-TW" dirty="0"/>
              <a:t>   =&gt;</a:t>
            </a:r>
            <a:r>
              <a:rPr lang="en-US" altLang="zh-TW" dirty="0">
                <a:solidFill>
                  <a:srgbClr val="FF0000"/>
                </a:solidFill>
              </a:rPr>
              <a:t> m mod n</a:t>
            </a:r>
          </a:p>
          <a:p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5614988" y="2757488"/>
            <a:ext cx="1843087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00988" y="1543050"/>
            <a:ext cx="3900487" cy="211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只要先求出 </a:t>
            </a:r>
            <a:r>
              <a:rPr lang="en-US" altLang="zh-TW" dirty="0" smtClean="0"/>
              <a:t>s1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s2 </a:t>
            </a:r>
            <a:r>
              <a:rPr lang="zh-TW" altLang="en-US" dirty="0" smtClean="0"/>
              <a:t>，之後算密文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s1 </a:t>
            </a:r>
            <a:r>
              <a:rPr lang="zh-TW" altLang="en-US" dirty="0" smtClean="0"/>
              <a:t>次方去乘</a:t>
            </a:r>
            <a:r>
              <a:rPr lang="zh-TW" altLang="en-US" dirty="0"/>
              <a:t>密</a:t>
            </a:r>
            <a:r>
              <a:rPr lang="zh-TW" altLang="en-US" dirty="0" smtClean="0"/>
              <a:t>文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s2 </a:t>
            </a:r>
            <a:r>
              <a:rPr lang="zh-TW" altLang="en-US" dirty="0"/>
              <a:t>次</a:t>
            </a:r>
            <a:r>
              <a:rPr lang="zh-TW" altLang="en-US" dirty="0" smtClean="0"/>
              <a:t>方，就等於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明文 </a:t>
            </a:r>
            <a:r>
              <a:rPr lang="en-US" altLang="zh-TW" dirty="0" smtClean="0"/>
              <a:t>mod n </a:t>
            </a:r>
          </a:p>
        </p:txBody>
      </p:sp>
    </p:spTree>
    <p:extLst>
      <p:ext uri="{BB962C8B-B14F-4D97-AF65-F5344CB8AC3E}">
        <p14:creationId xmlns:p14="http://schemas.microsoft.com/office/powerpoint/2010/main" val="27528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次方負數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除法</a:t>
            </a:r>
            <a:endParaRPr lang="en-US" altLang="zh-TW" dirty="0"/>
          </a:p>
          <a:p>
            <a:r>
              <a:rPr lang="en-US" altLang="zh-TW" dirty="0" err="1"/>
              <a:t>A^b</a:t>
            </a:r>
            <a:r>
              <a:rPr lang="en-US" altLang="zh-TW" dirty="0"/>
              <a:t>  /  </a:t>
            </a:r>
            <a:r>
              <a:rPr lang="en-US" altLang="zh-TW" dirty="0" err="1"/>
              <a:t>A^c</a:t>
            </a:r>
            <a:r>
              <a:rPr lang="en-US" altLang="zh-TW" dirty="0"/>
              <a:t>  =  A^(b-c)</a:t>
            </a:r>
          </a:p>
          <a:p>
            <a:r>
              <a:rPr lang="en-US" altLang="zh-TW" dirty="0"/>
              <a:t>3^(-2) </a:t>
            </a:r>
          </a:p>
          <a:p>
            <a:pPr marL="0" indent="0">
              <a:buNone/>
            </a:pPr>
            <a:r>
              <a:rPr lang="en-US" altLang="zh-TW" dirty="0"/>
              <a:t>      =&gt; 3^0   /   3^(2)</a:t>
            </a:r>
          </a:p>
          <a:p>
            <a:pPr marL="0" indent="0">
              <a:buNone/>
            </a:pPr>
            <a:r>
              <a:rPr lang="en-US" altLang="zh-TW" dirty="0"/>
              <a:t>      =&gt; 1   /   3^(2)</a:t>
            </a:r>
          </a:p>
          <a:p>
            <a:pPr marL="0" indent="0">
              <a:buNone/>
            </a:pPr>
            <a:r>
              <a:rPr lang="en-US" altLang="zh-TW" dirty="0"/>
              <a:t>      =&gt; 1   /   9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706207" y="1027906"/>
            <a:ext cx="4970585" cy="199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用擴展歐</a:t>
            </a:r>
            <a:r>
              <a:rPr lang="zh-TW" altLang="en-US" dirty="0"/>
              <a:t>幾里</a:t>
            </a:r>
            <a:r>
              <a:rPr lang="zh-TW" altLang="en-US" dirty="0" smtClean="0"/>
              <a:t>得演算法可以求出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e1 * s1 + e2*s2 = 1</a:t>
            </a:r>
          </a:p>
          <a:p>
            <a:pPr algn="ctr"/>
            <a:r>
              <a:rPr lang="zh-TW" altLang="en-US" dirty="0" smtClean="0"/>
              <a:t>其中 </a:t>
            </a:r>
            <a:r>
              <a:rPr lang="en-US" altLang="zh-TW" dirty="0" smtClean="0"/>
              <a:t>s1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s2 </a:t>
            </a:r>
            <a:r>
              <a:rPr lang="zh-TW" altLang="en-US" dirty="0" smtClean="0"/>
              <a:t>一定會有一個數字是負數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假設 </a:t>
            </a:r>
            <a:r>
              <a:rPr lang="en-US" altLang="zh-TW" dirty="0" smtClean="0"/>
              <a:t>s1 </a:t>
            </a:r>
            <a:r>
              <a:rPr lang="zh-TW" altLang="en-US" dirty="0" smtClean="0"/>
              <a:t>是負數，則假設 </a:t>
            </a:r>
            <a:r>
              <a:rPr lang="en-US" altLang="zh-TW" dirty="0" smtClean="0"/>
              <a:t>C1 = 3 , s1 = 2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可以得到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3 ^ -2 = 1 / 3^2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68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餘數除法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餘數乘法的反運算</a:t>
            </a:r>
            <a:endParaRPr lang="en-US" altLang="zh-TW" dirty="0"/>
          </a:p>
          <a:p>
            <a:pPr lvl="1"/>
            <a:r>
              <a:rPr lang="zh-TW" altLang="en-US" dirty="0"/>
              <a:t>先求反元素再計算</a:t>
            </a:r>
            <a:endParaRPr lang="en-US" altLang="zh-TW" dirty="0"/>
          </a:p>
          <a:p>
            <a:r>
              <a:rPr lang="da-DK" altLang="zh-TW" dirty="0"/>
              <a:t>? × 7 ≡ 1 (mod 5) -&gt; 3 × 7 ≡ 1 (mod 5) -&gt; 1 ÷ 7 ≡ 3 (mod 5)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1 / 7 ≡ ?  (mod 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? * 7 ≡ 1 (mod 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? * 7 * 7’ ≡ 1 * 7’ (mod 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? ≡ 1 * 7’ (mod 5)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829300" y="3596054"/>
            <a:ext cx="5433646" cy="3042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上一頁假設 </a:t>
            </a:r>
            <a:r>
              <a:rPr lang="en-US" altLang="zh-TW" dirty="0" smtClean="0"/>
              <a:t>C1 = 3 , s1 = 2 </a:t>
            </a:r>
            <a:r>
              <a:rPr lang="zh-TW" altLang="en-US" dirty="0" smtClean="0"/>
              <a:t>且 </a:t>
            </a:r>
            <a:r>
              <a:rPr lang="en-US" altLang="zh-TW" dirty="0" smtClean="0"/>
              <a:t>C1^-s1 = 1 / C1^s1</a:t>
            </a:r>
          </a:p>
          <a:p>
            <a:pPr algn="ctr"/>
            <a:r>
              <a:rPr lang="en-US" altLang="zh-TW" dirty="0" smtClean="0"/>
              <a:t>(1 / 3^2 )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1 / C1^s1 = 1 </a:t>
            </a:r>
            <a:r>
              <a:rPr lang="zh-TW" altLang="en-US" dirty="0" smtClean="0"/>
              <a:t>* </a:t>
            </a:r>
            <a:r>
              <a:rPr lang="en-US" altLang="zh-TW" dirty="0" smtClean="0"/>
              <a:t>C1’ * s1</a:t>
            </a:r>
          </a:p>
          <a:p>
            <a:pPr algn="ctr"/>
            <a:r>
              <a:rPr lang="en-US" altLang="zh-TW" dirty="0" smtClean="0"/>
              <a:t>C1’ =</a:t>
            </a:r>
            <a:r>
              <a:rPr lang="zh-TW" altLang="en-US" dirty="0" smtClean="0"/>
              <a:t> </a:t>
            </a:r>
            <a:r>
              <a:rPr lang="en-US" altLang="zh-TW" dirty="0" smtClean="0"/>
              <a:t>C1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mod N </a:t>
            </a:r>
            <a:r>
              <a:rPr lang="zh-TW" altLang="en-US" dirty="0" smtClean="0"/>
              <a:t>下的乘法反元素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(python):  C1’ = gmpy2.invert(C1,N)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2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modulus </a:t>
            </a:r>
            <a:r>
              <a:rPr lang="en-US" altLang="zh-TW" dirty="0" smtClean="0"/>
              <a:t>attack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練習自己寫 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8286" y="1578490"/>
            <a:ext cx="497771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altLang="zh-TW" dirty="0"/>
              <a:t>import gmpy2</a:t>
            </a:r>
          </a:p>
          <a:p>
            <a:pPr marL="0" indent="0">
              <a:buNone/>
            </a:pPr>
            <a:r>
              <a:rPr lang="pt-BR" altLang="zh-TW" dirty="0"/>
              <a:t>def common_modulus_attack(c1, c2, e1, e2, n):</a:t>
            </a:r>
          </a:p>
          <a:p>
            <a:pPr marL="0" indent="0">
              <a:buNone/>
            </a:pPr>
            <a:r>
              <a:rPr lang="pt-BR" altLang="zh-TW" dirty="0"/>
              <a:t>    _ , s1, s2 = gmpy2.gcdext(e1, e2)</a:t>
            </a:r>
          </a:p>
          <a:p>
            <a:pPr marL="0" indent="0">
              <a:buNone/>
            </a:pPr>
            <a:r>
              <a:rPr lang="pt-BR" altLang="zh-TW" dirty="0"/>
              <a:t>    if s1 &lt; 0:</a:t>
            </a:r>
          </a:p>
          <a:p>
            <a:pPr marL="0" indent="0">
              <a:buNone/>
            </a:pPr>
            <a:r>
              <a:rPr lang="pt-BR" altLang="zh-TW" dirty="0"/>
              <a:t>        s1 = -s1</a:t>
            </a:r>
          </a:p>
          <a:p>
            <a:pPr marL="0" indent="0">
              <a:buNone/>
            </a:pPr>
            <a:r>
              <a:rPr lang="pt-BR" altLang="zh-TW" dirty="0"/>
              <a:t>        c1 = gmpy2.invert(c1, n)</a:t>
            </a:r>
          </a:p>
          <a:p>
            <a:pPr marL="0" indent="0">
              <a:buNone/>
            </a:pPr>
            <a:r>
              <a:rPr lang="pt-BR" altLang="zh-TW" dirty="0"/>
              <a:t>    elif s2 &lt; 0:</a:t>
            </a:r>
          </a:p>
          <a:p>
            <a:pPr marL="0" indent="0">
              <a:buNone/>
            </a:pPr>
            <a:r>
              <a:rPr lang="pt-BR" altLang="zh-TW" dirty="0"/>
              <a:t>        s2 = -s2</a:t>
            </a:r>
          </a:p>
          <a:p>
            <a:pPr marL="0" indent="0">
              <a:buNone/>
            </a:pPr>
            <a:r>
              <a:rPr lang="pt-BR" altLang="zh-TW" dirty="0"/>
              <a:t>        c2 = gmpy2.invert(c2, n)</a:t>
            </a:r>
          </a:p>
          <a:p>
            <a:pPr marL="0" indent="0">
              <a:buNone/>
            </a:pPr>
            <a:r>
              <a:rPr lang="pt-BR" altLang="zh-TW" dirty="0"/>
              <a:t>    c1s1 = pow(c1, s1, n)</a:t>
            </a:r>
          </a:p>
          <a:p>
            <a:pPr marL="0" indent="0">
              <a:buNone/>
            </a:pPr>
            <a:r>
              <a:rPr lang="pt-BR" altLang="zh-TW" dirty="0"/>
              <a:t>    c2s2 = pow(c2, s2, n)</a:t>
            </a:r>
          </a:p>
          <a:p>
            <a:pPr marL="0" indent="0">
              <a:buNone/>
            </a:pPr>
            <a:r>
              <a:rPr lang="pt-BR" altLang="zh-TW" dirty="0"/>
              <a:t>    m = (c1s1 * c2s2) % n</a:t>
            </a:r>
          </a:p>
          <a:p>
            <a:pPr marL="0" indent="0">
              <a:buNone/>
            </a:pPr>
            <a:r>
              <a:rPr lang="pt-BR" altLang="zh-TW" dirty="0"/>
              <a:t>    return 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47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範例練習 </a:t>
            </a:r>
            <a:r>
              <a:rPr lang="en-US" altLang="zh-TW" dirty="0"/>
              <a:t>- TW </a:t>
            </a:r>
            <a:r>
              <a:rPr lang="en-US" altLang="zh-TW" dirty="0" err="1"/>
              <a:t>edu</a:t>
            </a:r>
            <a:r>
              <a:rPr lang="en-US" altLang="zh-TW" dirty="0"/>
              <a:t> 2015 - share (crypto 150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134" y="1690687"/>
            <a:ext cx="6917254" cy="4967287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6586538" y="2486025"/>
            <a:ext cx="1828800" cy="7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601075" y="1900238"/>
            <a:ext cx="3214688" cy="390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題目給兩個檔案，一個是其程式碼，另一個是輸出的結果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從程式碼中可以猜是考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共模</a:t>
            </a:r>
            <a:r>
              <a:rPr lang="zh-TW" altLang="en-US" dirty="0"/>
              <a:t>攻擊</a:t>
            </a:r>
          </a:p>
        </p:txBody>
      </p:sp>
    </p:spTree>
    <p:extLst>
      <p:ext uri="{BB962C8B-B14F-4D97-AF65-F5344CB8AC3E}">
        <p14:creationId xmlns:p14="http://schemas.microsoft.com/office/powerpoint/2010/main" val="9456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解密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925638"/>
            <a:ext cx="5076825" cy="34671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986088" y="4586288"/>
            <a:ext cx="571500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43188" y="5129213"/>
            <a:ext cx="1857375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把題目給的東西先放進來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6" y="1795462"/>
            <a:ext cx="5619750" cy="3981450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8543925" y="5530452"/>
            <a:ext cx="700088" cy="4929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44013" y="5514975"/>
            <a:ext cx="1885950" cy="1171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把前面寫的函數放進來直接使用得到 </a:t>
            </a:r>
            <a:r>
              <a:rPr lang="en-US" altLang="zh-TW" dirty="0" smtClean="0"/>
              <a:t>flag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38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如何求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倒數相乘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</a:p>
          <a:p>
            <a:pPr lvl="1"/>
            <a:r>
              <a:rPr lang="en-US" altLang="zh-TW" dirty="0" smtClean="0"/>
              <a:t>3 * 1/3 = 1</a:t>
            </a:r>
          </a:p>
          <a:p>
            <a:r>
              <a:rPr lang="en-US" altLang="zh-TW" dirty="0" smtClean="0"/>
              <a:t>7 * ? mod 19 = 1 (7 * ? </a:t>
            </a:r>
            <a:r>
              <a:rPr lang="zh-TW" altLang="en-US" dirty="0" smtClean="0"/>
              <a:t>之後除以</a:t>
            </a:r>
            <a:r>
              <a:rPr lang="en-US" altLang="zh-TW" dirty="0" smtClean="0"/>
              <a:t>19 = 1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專業的講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?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7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mod 19 </a:t>
            </a:r>
            <a:r>
              <a:rPr lang="zh-TW" altLang="en-US" dirty="0" smtClean="0"/>
              <a:t>下的乘法反元素</a:t>
            </a:r>
            <a:endParaRPr lang="en-US" altLang="zh-TW" dirty="0" smtClean="0"/>
          </a:p>
          <a:p>
            <a:r>
              <a:rPr lang="en-US" altLang="zh-TW" dirty="0" smtClean="0"/>
              <a:t>RSA </a:t>
            </a:r>
            <a:r>
              <a:rPr lang="zh-TW" altLang="en-US" dirty="0" smtClean="0"/>
              <a:t>中， </a:t>
            </a:r>
            <a:r>
              <a:rPr lang="en-US" altLang="zh-TW" dirty="0" smtClean="0"/>
              <a:t>e * d mod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 = 1 </a:t>
            </a:r>
            <a:endParaRPr lang="en-US" altLang="zh-TW" dirty="0"/>
          </a:p>
          <a:p>
            <a:pPr lvl="1"/>
            <a:r>
              <a:rPr lang="en-US" altLang="zh-TW" dirty="0" smtClean="0"/>
              <a:t>d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e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mod </a:t>
            </a:r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zh-TW" altLang="en-US" dirty="0" smtClean="0"/>
              <a:t>下的乘法反元素</a:t>
            </a:r>
            <a:endParaRPr lang="en-US" altLang="zh-TW" dirty="0" smtClean="0"/>
          </a:p>
          <a:p>
            <a:r>
              <a:rPr lang="zh-TW" altLang="en-US" dirty="0" smtClean="0"/>
              <a:t>求法有三種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暴力窮舉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只適用於數字很小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費馬小定理</a:t>
            </a:r>
            <a:endParaRPr lang="en-US" altLang="zh-TW" dirty="0" smtClean="0"/>
          </a:p>
          <a:p>
            <a:pPr lvl="2"/>
            <a:r>
              <a:rPr lang="zh-TW" altLang="en-US" dirty="0"/>
              <a:t>只適用於數字很</a:t>
            </a:r>
            <a:r>
              <a:rPr lang="zh-TW" altLang="en-US" dirty="0" smtClean="0"/>
              <a:t>小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輾轉</a:t>
            </a:r>
            <a:r>
              <a:rPr lang="zh-TW" altLang="en-US" dirty="0">
                <a:solidFill>
                  <a:srgbClr val="FF0000"/>
                </a:solidFill>
              </a:rPr>
              <a:t>相除法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5345723" y="4378569"/>
            <a:ext cx="5547946" cy="23387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舉例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 = 7 </a:t>
            </a:r>
            <a:r>
              <a:rPr lang="zh-TW" altLang="en-US" sz="2400" dirty="0" smtClean="0"/>
              <a:t>，</a:t>
            </a:r>
            <a:r>
              <a:rPr lang="el-GR" altLang="zh-TW" sz="2400" dirty="0"/>
              <a:t> ϕ(</a:t>
            </a:r>
            <a:r>
              <a:rPr lang="en-US" altLang="zh-TW" sz="2400" dirty="0"/>
              <a:t>n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19</a:t>
            </a:r>
            <a:r>
              <a:rPr lang="zh-TW" altLang="en-US" sz="2400" dirty="0" smtClean="0"/>
              <a:t>，則算出 </a:t>
            </a:r>
            <a:r>
              <a:rPr lang="en-US" altLang="zh-TW" sz="2400" dirty="0" smtClean="0"/>
              <a:t>d = 11</a:t>
            </a:r>
          </a:p>
          <a:p>
            <a:pPr algn="ctr"/>
            <a:endParaRPr lang="en-US" altLang="zh-TW" sz="2400" dirty="0" smtClean="0"/>
          </a:p>
          <a:p>
            <a:pPr algn="ctr"/>
            <a:r>
              <a:rPr lang="en-US" altLang="zh-TW" sz="2400" dirty="0" smtClean="0"/>
              <a:t>e * d mod </a:t>
            </a:r>
            <a:r>
              <a:rPr lang="el-GR" altLang="zh-TW" sz="2400" dirty="0"/>
              <a:t>ϕ(</a:t>
            </a:r>
            <a:r>
              <a:rPr lang="en-US" altLang="zh-TW" sz="2400" dirty="0"/>
              <a:t>n</a:t>
            </a:r>
            <a:r>
              <a:rPr lang="en-US" altLang="zh-TW" sz="2400" dirty="0" smtClean="0"/>
              <a:t>) = 1</a:t>
            </a:r>
          </a:p>
          <a:p>
            <a:pPr algn="ctr"/>
            <a:r>
              <a:rPr lang="en-US" altLang="zh-TW" sz="2400" dirty="0" smtClean="0"/>
              <a:t>7 * 11 mod 19 = 1</a:t>
            </a:r>
          </a:p>
          <a:p>
            <a:pPr algn="ctr"/>
            <a:r>
              <a:rPr lang="en-US" altLang="zh-TW" sz="2400" dirty="0" smtClean="0"/>
              <a:t>77 mod 19 = 1</a:t>
            </a:r>
          </a:p>
        </p:txBody>
      </p:sp>
    </p:spTree>
    <p:extLst>
      <p:ext uri="{BB962C8B-B14F-4D97-AF65-F5344CB8AC3E}">
        <p14:creationId xmlns:p14="http://schemas.microsoft.com/office/powerpoint/2010/main" val="38009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算 </a:t>
            </a:r>
            <a:r>
              <a:rPr lang="en-US" altLang="zh-TW" dirty="0" smtClean="0"/>
              <a:t>d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17" y="4802798"/>
            <a:ext cx="3648075" cy="857250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9807" y="1943526"/>
            <a:ext cx="1762125" cy="8096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983" y="3962766"/>
            <a:ext cx="2686050" cy="857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86" y="2588632"/>
            <a:ext cx="3648075" cy="85725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>
            <a:off x="2066192" y="4802798"/>
            <a:ext cx="61546" cy="32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611932" y="4510454"/>
            <a:ext cx="426060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176346" y="4677508"/>
            <a:ext cx="87923" cy="44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685950" y="512591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私鑰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984590" y="51786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公鑰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7992" y="43081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l-GR" altLang="zh-TW" dirty="0"/>
              <a:t>ϕ(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1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3686</Words>
  <Application>Microsoft Office PowerPoint</Application>
  <PresentationFormat>寬螢幕</PresentationFormat>
  <Paragraphs>612</Paragraphs>
  <Slides>75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75</vt:i4>
      </vt:variant>
    </vt:vector>
  </HeadingPairs>
  <TitlesOfParts>
    <vt:vector size="83" baseType="lpstr">
      <vt:lpstr>新細明體</vt:lpstr>
      <vt:lpstr>Arial</vt:lpstr>
      <vt:lpstr>Calibri</vt:lpstr>
      <vt:lpstr>Calibri Light</vt:lpstr>
      <vt:lpstr>Cambria Math</vt:lpstr>
      <vt:lpstr>Symbol</vt:lpstr>
      <vt:lpstr>Wingdings</vt:lpstr>
      <vt:lpstr>Office 佈景主題</vt:lpstr>
      <vt:lpstr>PowerPoint 簡報</vt:lpstr>
      <vt:lpstr>聊天室 (匿名)</vt:lpstr>
      <vt:lpstr>Outline</vt:lpstr>
      <vt:lpstr>RSA的安全值基於難解之質因數分解問題 但因為implementation上的問題 所以產生不同情境下的各種攻擊技法</vt:lpstr>
      <vt:lpstr>題外話… string  integer (in Python)</vt:lpstr>
      <vt:lpstr>概述 – RSA 產生金鑰過程</vt:lpstr>
      <vt:lpstr>基本破解 RSA – 假設可以分解 N</vt:lpstr>
      <vt:lpstr>如何求 d</vt:lpstr>
      <vt:lpstr>用 python 算 d </vt:lpstr>
      <vt:lpstr>概述 – RSA 加解密</vt:lpstr>
      <vt:lpstr>PowerPoint 簡報</vt:lpstr>
      <vt:lpstr>練習 - 不用分解 N</vt:lpstr>
      <vt:lpstr>概述 – 針對 RSA 結構進行攻擊</vt:lpstr>
      <vt:lpstr>PowerPoint 簡報</vt:lpstr>
      <vt:lpstr>工具 / 網站/ 函式庫介紹</vt:lpstr>
      <vt:lpstr>PowerPoint 簡報</vt:lpstr>
      <vt:lpstr>分解大數 – Yafu (安裝)</vt:lpstr>
      <vt:lpstr>PowerPoint 簡報</vt:lpstr>
      <vt:lpstr>產生私鑰 – rsatool (官方)</vt:lpstr>
      <vt:lpstr>產生私鑰 – rsatool (安裝 &amp; 使用)</vt:lpstr>
      <vt:lpstr>Python Library – gmpy2 (安裝 &amp; 使用)</vt:lpstr>
      <vt:lpstr>Python Library – libnum (官方)</vt:lpstr>
      <vt:lpstr>Python Library – libnum (安裝)</vt:lpstr>
      <vt:lpstr>Python Library – libnum (使用範例)</vt:lpstr>
      <vt:lpstr>PowerPoint 簡報</vt:lpstr>
      <vt:lpstr>PowerPoint 簡報</vt:lpstr>
      <vt:lpstr>最基本的 RSA 題目 – 單純分解 N</vt:lpstr>
      <vt:lpstr>解開題目檔案可以看到</vt:lpstr>
      <vt:lpstr>RSA 基本解密過程</vt:lpstr>
      <vt:lpstr>分解 n – 使用 factordb.com</vt:lpstr>
      <vt:lpstr>有 p 和 q 之後 …</vt:lpstr>
      <vt:lpstr>用 python 算 d </vt:lpstr>
      <vt:lpstr>用 d 解密</vt:lpstr>
      <vt:lpstr>解密後，需要把數字轉成文字 (in Python)</vt:lpstr>
      <vt:lpstr>python 解密</vt:lpstr>
      <vt:lpstr>2017 AlexCTF crypto200-poor rsa</vt:lpstr>
      <vt:lpstr>看題目內容</vt:lpstr>
      <vt:lpstr>看 N 和 e - 用 openssl</vt:lpstr>
      <vt:lpstr>看 N 和 e 用 Python</vt:lpstr>
      <vt:lpstr>解 N 用 factordb.com</vt:lpstr>
      <vt:lpstr>寫程式解</vt:lpstr>
      <vt:lpstr>攻擊情境:::如果 P 和 Q 相同</vt:lpstr>
      <vt:lpstr>PowerPoint 簡報</vt:lpstr>
      <vt:lpstr>PowerPoint 簡報</vt:lpstr>
      <vt:lpstr>Twin Prime in RSA</vt:lpstr>
      <vt:lpstr>範例練習 - 2016 - MMA CTF - Twin Primes</vt:lpstr>
      <vt:lpstr>範例練習 - 2016 - MMA CTF - Twin Primes</vt:lpstr>
      <vt:lpstr>PowerPoint 簡報</vt:lpstr>
      <vt:lpstr>common factor attack</vt:lpstr>
      <vt:lpstr>common factor attack in CTF</vt:lpstr>
      <vt:lpstr>範例練習 - 2016 AIS3 pre exam Crypto 03</vt:lpstr>
      <vt:lpstr>PowerPoint 簡報</vt:lpstr>
      <vt:lpstr>練習 – SECCON CTF Quals 2017 Ps and Qs</vt:lpstr>
      <vt:lpstr>改用 python 看金鑰內容</vt:lpstr>
      <vt:lpstr>對兩把金鑰做最大公因數發現不是 1</vt:lpstr>
      <vt:lpstr>嘗試用pub1.pub 這把金鑰來解密文</vt:lpstr>
      <vt:lpstr>PowerPoint 簡報</vt:lpstr>
      <vt:lpstr>加密指數攻擊 - Hastad’s Broadcast Attack</vt:lpstr>
      <vt:lpstr>中國剩餘定理(CRT) – 韓信點兵</vt:lpstr>
      <vt:lpstr>中國剩餘定理(CRT) – 韓信點兵</vt:lpstr>
      <vt:lpstr>CRT – 解方程式</vt:lpstr>
      <vt:lpstr>CRT – 韓信點兵舉例</vt:lpstr>
      <vt:lpstr>回頭看 Hastad’s Broadcast Attack</vt:lpstr>
      <vt:lpstr>範例 - 2017 picoCTF Broadcast</vt:lpstr>
      <vt:lpstr>PowerPoint 簡報</vt:lpstr>
      <vt:lpstr>PowerPoint 簡報</vt:lpstr>
      <vt:lpstr>模數攻擊 - common modulus attack</vt:lpstr>
      <vt:lpstr>攻擊場景</vt:lpstr>
      <vt:lpstr>攻擊場景</vt:lpstr>
      <vt:lpstr>模數攻擊 - common modulus attack</vt:lpstr>
      <vt:lpstr>次方負數</vt:lpstr>
      <vt:lpstr>餘數除法</vt:lpstr>
      <vt:lpstr>common modulus attack - 練習自己寫 code</vt:lpstr>
      <vt:lpstr>範例練習 - TW edu 2015 - share (crypto 150)</vt:lpstr>
      <vt:lpstr>Python 解密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基本解題舉例 2015 AIS3 pre exam Crypto2</dc:title>
  <dc:creator>SoL</dc:creator>
  <cp:lastModifiedBy>SoL</cp:lastModifiedBy>
  <cp:revision>154</cp:revision>
  <dcterms:created xsi:type="dcterms:W3CDTF">2017-10-13T11:52:18Z</dcterms:created>
  <dcterms:modified xsi:type="dcterms:W3CDTF">2017-12-17T03:45:12Z</dcterms:modified>
</cp:coreProperties>
</file>