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75" r:id="rId3"/>
    <p:sldId id="276" r:id="rId4"/>
    <p:sldId id="277" r:id="rId5"/>
    <p:sldId id="287" r:id="rId6"/>
    <p:sldId id="288" r:id="rId7"/>
    <p:sldId id="280" r:id="rId8"/>
    <p:sldId id="281" r:id="rId9"/>
    <p:sldId id="283" r:id="rId10"/>
    <p:sldId id="285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6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8730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4"/>
            <a:ext cx="2926080" cy="519289"/>
          </a:xfrm>
          <a:prstGeom prst="rect">
            <a:avLst/>
          </a:prstGeom>
        </p:spPr>
        <p:txBody>
          <a:bodyPr/>
          <a:lstStyle/>
          <a:p>
            <a:fld id="{DD95C596-A8D8-4D04-A0D1-F11B437D62F7}" type="datetimeFigureOut">
              <a:rPr lang="zh-TW" altLang="en-US" smtClean="0"/>
              <a:t>2018/7/14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4"/>
            <a:ext cx="4389120" cy="519289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2683" y="9296400"/>
            <a:ext cx="352662" cy="348813"/>
          </a:xfrm>
        </p:spPr>
        <p:txBody>
          <a:bodyPr/>
          <a:lstStyle/>
          <a:p>
            <a:fld id="{8E06C15C-1514-4D80-A681-C246988794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56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大標題文字</a:t>
            </a:r>
          </a:p>
        </p:txBody>
      </p:sp>
      <p:sp>
        <p:nvSpPr>
          <p:cNvPr id="4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7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影像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影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王大明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–王大明</a:t>
            </a:r>
          </a:p>
        </p:txBody>
      </p:sp>
      <p:sp>
        <p:nvSpPr>
          <p:cNvPr id="94" name="「在此輸入名言語錄。」"/>
          <p:cNvSpPr txBox="1">
            <a:spLocks noGrp="1"/>
          </p:cNvSpPr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「在此輸入名言語錄。」</a:t>
            </a:r>
          </a:p>
        </p:txBody>
      </p:sp>
      <p:sp>
        <p:nvSpPr>
          <p:cNvPr id="9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1" r:id="rId10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ASH 攻擊"/>
          <p:cNvSpPr txBox="1">
            <a:spLocks noGrp="1"/>
          </p:cNvSpPr>
          <p:nvPr>
            <p:ph type="ctrTitle"/>
          </p:nvPr>
        </p:nvSpPr>
        <p:spPr>
          <a:xfrm>
            <a:off x="1072292" y="4337221"/>
            <a:ext cx="10464800" cy="1233273"/>
          </a:xfrm>
          <a:prstGeom prst="rect">
            <a:avLst/>
          </a:prstGeo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dirty="0">
                <a:solidFill>
                  <a:schemeClr val="bg1"/>
                </a:solidFill>
              </a:rPr>
              <a:t>HASH </a:t>
            </a:r>
            <a:r>
              <a:rPr dirty="0" err="1">
                <a:solidFill>
                  <a:schemeClr val="bg1"/>
                </a:solidFill>
              </a:rPr>
              <a:t>攻擊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72996" y="0"/>
            <a:ext cx="8773296" cy="1398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25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zh-TW" altLang="en-US" dirty="0" smtClean="0"/>
              <a:t>破密分析</a:t>
            </a:r>
            <a:r>
              <a:rPr lang="en-US" altLang="zh-TW" dirty="0" smtClean="0"/>
              <a:t>-</a:t>
            </a:r>
            <a:r>
              <a:rPr lang="zh-TW" altLang="en-US" sz="3100" dirty="0" smtClean="0"/>
              <a:t>從古典密碼學到現代密碼學</a:t>
            </a:r>
            <a:endParaRPr lang="zh-TW" altLang="en-US" sz="31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02896"/>
            <a:ext cx="13004800" cy="11448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78" y="6537634"/>
            <a:ext cx="4114384" cy="244572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779942" y="5678895"/>
            <a:ext cx="17443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chemeClr val="tx1"/>
                </a:solidFill>
              </a:rPr>
              <a:t>By </a:t>
            </a:r>
            <a:r>
              <a:rPr lang="zh-TW" altLang="en-US" sz="2800" dirty="0" smtClean="0">
                <a:solidFill>
                  <a:schemeClr val="tx1"/>
                </a:solidFill>
              </a:rPr>
              <a:t>外星人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478511"/>
              </p:ext>
            </p:extLst>
          </p:nvPr>
        </p:nvGraphicFramePr>
        <p:xfrm>
          <a:off x="230296" y="1604781"/>
          <a:ext cx="12447735" cy="7646295"/>
        </p:xfrm>
        <a:graphic>
          <a:graphicData uri="http://schemas.openxmlformats.org/drawingml/2006/table">
            <a:tbl>
              <a:tblPr/>
              <a:tblGrid>
                <a:gridCol w="2351552"/>
                <a:gridCol w="10096183"/>
              </a:tblGrid>
              <a:tr h="412571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Common functions</a:t>
                      </a:r>
                    </a:p>
                  </a:txBody>
                  <a:tcPr marL="25786" marR="25786" marT="12892" marB="12892" anchor="ctr">
                    <a:lnL>
                      <a:noFill/>
                    </a:lnL>
                    <a:lnR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Tx/>
                        <a:buNone/>
                      </a:pP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MD5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SHA-1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SHA-2</a:t>
                      </a:r>
                      <a:r>
                        <a:rPr lang="en-US" sz="20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SHA-3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BLAKE2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25786" marR="25786" marT="12892" marB="12892" anchor="ctr">
                    <a:lnL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412571">
                <a:tc>
                  <a:txBody>
                    <a:bodyPr/>
                    <a:lstStyle/>
                    <a:p>
                      <a:pPr algn="l"/>
                      <a:r>
                        <a:rPr lang="en-US" sz="20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SHA-3 finalists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25786" marR="25786" marT="12892" marB="12892" anchor="ctr">
                    <a:lnL>
                      <a:noFill/>
                    </a:lnL>
                    <a:lnR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Tx/>
                        <a:buNone/>
                      </a:pP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BLAKE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</a:t>
                      </a:r>
                      <a:r>
                        <a:rPr lang="en-US" sz="2000" b="1" u="none" strike="noStrike" dirty="0" err="1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Grøstl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J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Skein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Keccak </a:t>
                      </a:r>
                      <a:r>
                        <a:rPr lang="en-US" sz="20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(winner)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25786" marR="25786" marT="12892" marB="12892" anchor="ctr">
                    <a:lnL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326531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Other functions</a:t>
                      </a:r>
                    </a:p>
                  </a:txBody>
                  <a:tcPr marL="25786" marR="25786" marT="12892" marB="12892" anchor="ctr">
                    <a:lnL>
                      <a:noFill/>
                    </a:lnL>
                    <a:lnR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Tx/>
                        <a:buNone/>
                      </a:pP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ECOH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FSB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GOST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HAS-160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HAVAL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</a:t>
                      </a:r>
                      <a:r>
                        <a:rPr lang="en-US" sz="2000" b="1" u="none" strike="noStrike" dirty="0" err="1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Kupyna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LM hash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MD2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l">
                        <a:buFontTx/>
                        <a:buNone/>
                      </a:pP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MD4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MD6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MDC-2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N-Hash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RIPEMD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</a:t>
                      </a:r>
                      <a:r>
                        <a:rPr lang="en-US" sz="2000" b="1" u="none" strike="noStrike" dirty="0" err="1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RadioGatún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SWIFFT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l">
                        <a:buFontTx/>
                        <a:buNone/>
                      </a:pP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Snefru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  <a:r>
                        <a:rPr lang="en-US" sz="2000" b="1" u="none" strike="noStrike" dirty="0" err="1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Streebog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Tiger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VSH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WHIRLPOOL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25786" marR="25786" marT="12892" marB="12892" anchor="ctr">
                    <a:lnL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632676">
                <a:tc>
                  <a:txBody>
                    <a:bodyPr/>
                    <a:lstStyle/>
                    <a:p>
                      <a:pPr algn="l"/>
                      <a:r>
                        <a:rPr lang="en-US" sz="20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Key derivation functions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25786" marR="25786" marT="12892" marB="12892" anchor="ctr">
                    <a:lnL>
                      <a:noFill/>
                    </a:lnL>
                    <a:lnR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Tx/>
                        <a:buNone/>
                      </a:pPr>
                      <a:r>
                        <a:rPr lang="en-US" sz="2000" b="1" u="none" strike="noStrike" dirty="0" err="1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Bcrypt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crypt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PBKDF2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</a:t>
                      </a:r>
                      <a:r>
                        <a:rPr lang="en-US" sz="2000" b="1" u="none" strike="noStrike" dirty="0" err="1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scrypt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Argon2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Lyra2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25786" marR="25786" marT="12892" marB="12892" anchor="ctr">
                    <a:lnL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44642">
                <a:tc>
                  <a:txBody>
                    <a:bodyPr/>
                    <a:lstStyle/>
                    <a:p>
                      <a:pPr algn="l"/>
                      <a:r>
                        <a:rPr lang="en-US" sz="20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MAC functions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25786" marR="25786" marT="12892" marB="12892" anchor="ctr">
                    <a:lnL>
                      <a:noFill/>
                    </a:lnL>
                    <a:lnR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Tx/>
                        <a:buNone/>
                      </a:pP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DAA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CBC-MAC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HMAC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OMAC</a:t>
                      </a:r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/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CMAC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PMAC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VMAC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UMAC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Poly1305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25786" marR="25786" marT="12892" marB="12892" anchor="ctr">
                    <a:lnL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32676">
                <a:tc>
                  <a:txBody>
                    <a:bodyPr/>
                    <a:lstStyle/>
                    <a:p>
                      <a:pPr algn="l"/>
                      <a:r>
                        <a:rPr lang="en-US" sz="20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Authenticated</a:t>
                      </a:r>
                      <a:br>
                        <a:rPr lang="en-US" sz="20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encryption</a:t>
                      </a: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modes</a:t>
                      </a:r>
                    </a:p>
                  </a:txBody>
                  <a:tcPr marL="25786" marR="25786" marT="12892" marB="12892" anchor="ctr">
                    <a:lnL>
                      <a:noFill/>
                    </a:lnL>
                    <a:lnR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Tx/>
                        <a:buNone/>
                      </a:pP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CCM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CWC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EAX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GCM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IAPM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OCB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25786" marR="25786" marT="12892" marB="12892" anchor="ctr">
                    <a:lnL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67306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Attacks</a:t>
                      </a:r>
                    </a:p>
                    <a:p>
                      <a:pPr algn="l"/>
                      <a:r>
                        <a:rPr lang="zh-TW" alt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遭受到的攻擊模式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25786" marR="25786" marT="12892" marB="12892" anchor="ctr">
                    <a:lnL>
                      <a:noFill/>
                    </a:lnL>
                    <a:lnR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Tx/>
                        <a:buNone/>
                      </a:pPr>
                      <a:endParaRPr lang="en-US" sz="2000" b="1" u="none" strike="noStrike" dirty="0" smtClean="0">
                        <a:solidFill>
                          <a:srgbClr val="0B008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l">
                        <a:buFontTx/>
                        <a:buNone/>
                      </a:pPr>
                      <a:r>
                        <a:rPr lang="en-US" sz="34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Collision attack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Preimage attack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Birthday attack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Brute-force </a:t>
                      </a:r>
                      <a:r>
                        <a:rPr lang="en-US" sz="20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attack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l">
                        <a:buFontTx/>
                        <a:buNone/>
                      </a:pPr>
                      <a:r>
                        <a:rPr lang="en-US" sz="28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Rainbow </a:t>
                      </a:r>
                      <a:r>
                        <a:rPr lang="en-US" sz="28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table</a:t>
                      </a:r>
                      <a:r>
                        <a:rPr lang="en-US" sz="28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Side-channel attack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</a:t>
                      </a:r>
                      <a:r>
                        <a:rPr lang="en-US" sz="34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Length </a:t>
                      </a:r>
                      <a:r>
                        <a:rPr lang="en-US" sz="34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extension </a:t>
                      </a:r>
                      <a:r>
                        <a:rPr lang="en-US" sz="34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attack</a:t>
                      </a:r>
                    </a:p>
                    <a:p>
                      <a:pPr algn="l">
                        <a:buFontTx/>
                        <a:buNone/>
                      </a:pP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25786" marR="25786" marT="12892" marB="12892" anchor="ctr">
                    <a:lnL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632676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Design</a:t>
                      </a:r>
                    </a:p>
                  </a:txBody>
                  <a:tcPr marL="25786" marR="25786" marT="12892" marB="12892" anchor="ctr">
                    <a:lnL>
                      <a:noFill/>
                    </a:lnL>
                    <a:lnR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Tx/>
                        <a:buNone/>
                      </a:pPr>
                      <a:r>
                        <a:rPr lang="en-US" sz="20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Avalanche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effect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Hash collision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</a:t>
                      </a:r>
                      <a:r>
                        <a:rPr lang="en-US" sz="2000" b="1" u="none" strike="noStrike" dirty="0" err="1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Merkle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–</a:t>
                      </a:r>
                      <a:r>
                        <a:rPr lang="en-US" sz="2000" b="1" u="none" strike="noStrike" dirty="0" err="1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Damgård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sz="20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construction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l">
                        <a:buFontTx/>
                        <a:buNone/>
                      </a:pPr>
                      <a:r>
                        <a:rPr lang="en-US" sz="20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Sponge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function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HAIFA construction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</a:t>
                      </a:r>
                      <a:r>
                        <a:rPr lang="en-US" sz="2000" b="1" u="none" strike="noStrike" dirty="0" smtClean="0">
                          <a:solidFill>
                            <a:srgbClr val="A5585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Unique </a:t>
                      </a:r>
                      <a:r>
                        <a:rPr lang="en-US" sz="2000" b="1" u="none" strike="noStrike" dirty="0">
                          <a:solidFill>
                            <a:srgbClr val="A5585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Block </a:t>
                      </a:r>
                      <a:r>
                        <a:rPr lang="en-US" sz="2000" b="1" u="none" strike="noStrike" dirty="0" smtClean="0">
                          <a:solidFill>
                            <a:srgbClr val="A5585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Iteration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25786" marR="25786" marT="12892" marB="12892" anchor="ctr">
                    <a:lnL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32676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Standardization</a:t>
                      </a:r>
                    </a:p>
                    <a:p>
                      <a:pPr algn="l"/>
                      <a:r>
                        <a:rPr lang="zh-TW" alt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標準化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25786" marR="25786" marT="12892" marB="12892" anchor="ctr">
                    <a:lnL>
                      <a:noFill/>
                    </a:lnL>
                    <a:lnR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Tx/>
                        <a:buNone/>
                      </a:pP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CRYPTREC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NESSIE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NIST </a:t>
                      </a:r>
                      <a:r>
                        <a:rPr lang="en-US" sz="20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hash function competition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25786" marR="25786" marT="12892" marB="12892" anchor="ctr">
                    <a:lnL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632676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Utilization</a:t>
                      </a:r>
                    </a:p>
                  </a:txBody>
                  <a:tcPr marL="25786" marR="25786" marT="12892" marB="12892" anchor="ctr">
                    <a:lnL>
                      <a:noFill/>
                    </a:lnL>
                    <a:lnR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Tx/>
                        <a:buNone/>
                      </a:pPr>
                      <a:r>
                        <a:rPr lang="en-US" sz="20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Hash-based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cryptography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Key stretching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</a:t>
                      </a:r>
                      <a:r>
                        <a:rPr lang="en-US" sz="2000" b="1" u="sng" dirty="0" err="1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Merkle</a:t>
                      </a:r>
                      <a:r>
                        <a:rPr lang="en-US" sz="2000" b="1" u="sng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sz="2000" b="1" u="sng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tree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l">
                        <a:buFontTx/>
                        <a:buNone/>
                      </a:pPr>
                      <a:r>
                        <a:rPr lang="en-US" sz="20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Message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authentication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Proof </a:t>
                      </a:r>
                      <a:r>
                        <a:rPr lang="en-US" sz="20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 </a:t>
                      </a:r>
                      <a:r>
                        <a:rPr lang="en-US" sz="2000" b="1" u="none" strike="noStrike" dirty="0" smtClean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work</a:t>
                      </a:r>
                      <a:r>
                        <a:rPr lang="en-US" sz="2000" b="1" u="none" strike="noStrike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</a:t>
                      </a:r>
                      <a:r>
                        <a:rPr lang="en-US" sz="2000" b="1" u="none" strike="noStrike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Salt(</a:t>
                      </a:r>
                      <a:r>
                        <a:rPr lang="zh-TW" altLang="en-US" sz="2000" b="1" u="none" strike="noStrike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加鹽</a:t>
                      </a:r>
                      <a:r>
                        <a:rPr lang="en-US" sz="2000" b="1" u="none" strike="noStrike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en-US" sz="20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25786" marR="25786" marT="12892" marB="12892" anchor="ctr">
                    <a:lnL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5" name="矩形圖說文字 4"/>
          <p:cNvSpPr/>
          <p:nvPr/>
        </p:nvSpPr>
        <p:spPr>
          <a:xfrm>
            <a:off x="0" y="3"/>
            <a:ext cx="13004800" cy="1314027"/>
          </a:xfrm>
          <a:prstGeom prst="wedgeRectCallou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982" dirty="0">
                <a:solidFill>
                  <a:schemeClr val="bg1"/>
                </a:solidFill>
              </a:rPr>
              <a:t>Cryptographic hash functions </a:t>
            </a:r>
          </a:p>
          <a:p>
            <a:r>
              <a:rPr lang="en-US" altLang="zh-TW" sz="3982" dirty="0">
                <a:solidFill>
                  <a:schemeClr val="bg1"/>
                </a:solidFill>
              </a:rPr>
              <a:t>&amp; message authentication codes(MAC)</a:t>
            </a:r>
          </a:p>
        </p:txBody>
      </p:sp>
      <p:sp>
        <p:nvSpPr>
          <p:cNvPr id="6" name="矩形 5"/>
          <p:cNvSpPr/>
          <p:nvPr/>
        </p:nvSpPr>
        <p:spPr>
          <a:xfrm>
            <a:off x="7945662" y="1464062"/>
            <a:ext cx="3751347" cy="617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/>
              <a:t>https://en.wikipedia.org/wiki/SHA</a:t>
            </a:r>
            <a:r>
              <a:rPr lang="en-US" altLang="zh-TW" sz="3413" dirty="0"/>
              <a:t>-2</a:t>
            </a:r>
            <a:endParaRPr lang="zh-TW" altLang="en-US" sz="3413" dirty="0"/>
          </a:p>
        </p:txBody>
      </p:sp>
    </p:spTree>
    <p:extLst>
      <p:ext uri="{BB962C8B-B14F-4D97-AF65-F5344CB8AC3E}">
        <p14:creationId xmlns:p14="http://schemas.microsoft.com/office/powerpoint/2010/main" val="202446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9387" dirty="0"/>
              <a:t>HASH </a:t>
            </a:r>
          </a:p>
          <a:p>
            <a:r>
              <a:rPr lang="zh-TW" altLang="en-US" sz="9387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單向</a:t>
            </a:r>
            <a:r>
              <a:rPr lang="zh-TW" altLang="en-US" sz="9387" dirty="0"/>
              <a:t>雜湊函數</a:t>
            </a:r>
            <a:endParaRPr lang="en-US" altLang="zh-TW" sz="9387" dirty="0"/>
          </a:p>
        </p:txBody>
      </p:sp>
    </p:spTree>
    <p:extLst>
      <p:ext uri="{BB962C8B-B14F-4D97-AF65-F5344CB8AC3E}">
        <p14:creationId xmlns:p14="http://schemas.microsoft.com/office/powerpoint/2010/main" val="163698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圖說文字 4"/>
          <p:cNvSpPr/>
          <p:nvPr/>
        </p:nvSpPr>
        <p:spPr>
          <a:xfrm>
            <a:off x="0" y="3"/>
            <a:ext cx="13004800" cy="1595661"/>
          </a:xfrm>
          <a:prstGeom prst="wedgeRectCallou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5120" dirty="0"/>
              <a:t>HASH </a:t>
            </a:r>
            <a:r>
              <a:rPr lang="zh-TW" altLang="en-US" sz="512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單向</a:t>
            </a:r>
            <a:r>
              <a:rPr lang="zh-TW" altLang="en-US" sz="5120" dirty="0"/>
              <a:t>雜湊函數</a:t>
            </a:r>
            <a:endParaRPr lang="en-US" altLang="zh-TW" sz="5120" dirty="0"/>
          </a:p>
          <a:p>
            <a:r>
              <a:rPr lang="zh-TW" altLang="en-US" sz="2276" dirty="0"/>
              <a:t>訊息摘要函數</a:t>
            </a:r>
            <a:r>
              <a:rPr lang="en-US" altLang="zh-TW" sz="2276" dirty="0"/>
              <a:t>message digest function </a:t>
            </a:r>
          </a:p>
          <a:p>
            <a:r>
              <a:rPr lang="zh-TW" altLang="en-US" sz="2276" dirty="0"/>
              <a:t>密碼雜湊函數</a:t>
            </a:r>
            <a:r>
              <a:rPr lang="en-US" altLang="zh-TW" sz="2276" dirty="0"/>
              <a:t>cryptographic hash function </a:t>
            </a:r>
            <a:endParaRPr lang="zh-TW" altLang="en-US" sz="2276" dirty="0"/>
          </a:p>
        </p:txBody>
      </p:sp>
      <p:sp>
        <p:nvSpPr>
          <p:cNvPr id="6" name="矩形 5"/>
          <p:cNvSpPr/>
          <p:nvPr/>
        </p:nvSpPr>
        <p:spPr>
          <a:xfrm>
            <a:off x="4382787" y="9126991"/>
            <a:ext cx="8351784" cy="114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413" dirty="0"/>
              <a:t>http://www.unixwiz.net/techtips/iguide-crypto-hashes.html</a:t>
            </a:r>
            <a:endParaRPr lang="zh-TW" altLang="en-US" sz="3413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779" y="1730775"/>
            <a:ext cx="5848018" cy="711493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14002" y="2381397"/>
            <a:ext cx="3428538" cy="14355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413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</a:t>
            </a:r>
          </a:p>
          <a:p>
            <a:pPr algn="ctr"/>
            <a:r>
              <a:rPr lang="zh-TW" altLang="en-US" sz="3413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訊息</a:t>
            </a:r>
          </a:p>
        </p:txBody>
      </p:sp>
      <p:sp>
        <p:nvSpPr>
          <p:cNvPr id="9" name="矩形 8"/>
          <p:cNvSpPr/>
          <p:nvPr/>
        </p:nvSpPr>
        <p:spPr>
          <a:xfrm>
            <a:off x="714000" y="4675534"/>
            <a:ext cx="1807161" cy="1435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413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單向</a:t>
            </a:r>
            <a:r>
              <a:rPr lang="zh-TW" altLang="en-US" sz="3413" dirty="0">
                <a:solidFill>
                  <a:schemeClr val="tx1"/>
                </a:solidFill>
              </a:rPr>
              <a:t>雜湊函數</a:t>
            </a:r>
            <a:endParaRPr lang="en-US" altLang="zh-TW" sz="3413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1338906" y="3816995"/>
            <a:ext cx="0" cy="8585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338906" y="6246246"/>
            <a:ext cx="0" cy="8585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02824" y="7201114"/>
            <a:ext cx="3428537" cy="143559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41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 Value</a:t>
            </a:r>
          </a:p>
          <a:p>
            <a:pPr algn="ctr"/>
            <a:r>
              <a:rPr lang="zh-TW" altLang="en-US" sz="341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雜湊值</a:t>
            </a:r>
            <a:endParaRPr lang="zh-TW" altLang="en-US" sz="3413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 flipV="1">
            <a:off x="3222071" y="4246263"/>
            <a:ext cx="25334" cy="28585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2842058" y="4246262"/>
            <a:ext cx="743131" cy="14292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2842061" y="4246264"/>
            <a:ext cx="785353" cy="14292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580796" y="4581234"/>
            <a:ext cx="2841208" cy="16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41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無法從雜湊值</a:t>
            </a:r>
          </a:p>
          <a:p>
            <a:r>
              <a:rPr lang="zh-TW" altLang="en-US" sz="341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反算出訊息</a:t>
            </a:r>
            <a:endParaRPr lang="en-US" altLang="zh-TW" sz="341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341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所以叫</a:t>
            </a:r>
            <a:r>
              <a:rPr lang="zh-TW" altLang="en-US" sz="3413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單向</a:t>
            </a:r>
          </a:p>
        </p:txBody>
      </p:sp>
      <p:sp>
        <p:nvSpPr>
          <p:cNvPr id="28" name="矩形 27"/>
          <p:cNvSpPr/>
          <p:nvPr/>
        </p:nvSpPr>
        <p:spPr>
          <a:xfrm>
            <a:off x="8336215" y="1703479"/>
            <a:ext cx="1935145" cy="617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41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只有</a:t>
            </a:r>
            <a:r>
              <a:rPr lang="zh-TW" altLang="en-US" sz="3413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單向</a:t>
            </a:r>
            <a:endParaRPr lang="zh-TW" altLang="en-US" sz="3413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86015" y="1796263"/>
            <a:ext cx="3119765" cy="617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413" dirty="0"/>
              <a:t>原像</a:t>
            </a:r>
            <a:r>
              <a:rPr lang="en-US" altLang="zh-TW" sz="3413" dirty="0"/>
              <a:t>pre-image</a:t>
            </a:r>
            <a:endParaRPr lang="zh-TW" altLang="en-US" sz="3413" dirty="0"/>
          </a:p>
        </p:txBody>
      </p:sp>
      <p:sp>
        <p:nvSpPr>
          <p:cNvPr id="30" name="矩形 29"/>
          <p:cNvSpPr/>
          <p:nvPr/>
        </p:nvSpPr>
        <p:spPr>
          <a:xfrm>
            <a:off x="593001" y="8661101"/>
            <a:ext cx="3731383" cy="16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41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訊息摘要</a:t>
            </a:r>
            <a:r>
              <a:rPr lang="en-US" altLang="zh-TW" sz="341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 digest </a:t>
            </a:r>
          </a:p>
          <a:p>
            <a:r>
              <a:rPr lang="zh-TW" altLang="en-US" sz="341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指紋</a:t>
            </a:r>
            <a:r>
              <a:rPr lang="en-US" altLang="zh-TW" sz="3413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finger</a:t>
            </a:r>
            <a:r>
              <a:rPr lang="en-US" altLang="zh-TW" sz="341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endParaRPr lang="zh-TW" altLang="en-US" sz="341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805305" y="7607514"/>
            <a:ext cx="5436104" cy="1142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413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任意長度的訊息</a:t>
            </a:r>
            <a:r>
              <a:rPr lang="zh-TW" altLang="en-US" sz="3413" dirty="0"/>
              <a:t>計算後得到</a:t>
            </a:r>
            <a:endParaRPr lang="en-US" altLang="zh-TW" sz="3413" dirty="0"/>
          </a:p>
          <a:p>
            <a:r>
              <a:rPr lang="zh-TW" altLang="en-US" sz="3413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固定長度的雜湊值</a:t>
            </a:r>
          </a:p>
        </p:txBody>
      </p:sp>
    </p:spTree>
    <p:extLst>
      <p:ext uri="{BB962C8B-B14F-4D97-AF65-F5344CB8AC3E}">
        <p14:creationId xmlns:p14="http://schemas.microsoft.com/office/powerpoint/2010/main" val="15393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5028319"/>
              </p:ext>
            </p:extLst>
          </p:nvPr>
        </p:nvGraphicFramePr>
        <p:xfrm>
          <a:off x="149015" y="1690624"/>
          <a:ext cx="12619803" cy="8094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868"/>
                <a:gridCol w="11309935"/>
              </a:tblGrid>
              <a:tr h="303445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130048" marR="130048" marT="65024" marB="65024"/>
                </a:tc>
              </a:tr>
              <a:tr h="736939"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MD4</a:t>
                      </a:r>
                      <a:endParaRPr lang="zh-TW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30048" marR="130048" marT="65024" marB="6502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altLang="zh-TW" sz="20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Rivest</a:t>
                      </a:r>
                      <a:r>
                        <a:rPr lang="en-US" altLang="zh-TW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(1990) | </a:t>
                      </a:r>
                      <a:r>
                        <a:rPr lang="zh-TW" alt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雜湊值的長度為</a:t>
                      </a:r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128 </a:t>
                      </a:r>
                      <a:r>
                        <a:rPr lang="zh-TW" altLang="en-US" sz="20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位元</a:t>
                      </a:r>
                      <a:r>
                        <a:rPr lang="en-US" altLang="zh-TW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(RFC 1186 </a:t>
                      </a:r>
                      <a:r>
                        <a:rPr lang="zh-TW" alt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，修改版</a:t>
                      </a:r>
                      <a:r>
                        <a:rPr lang="en-US" altLang="zh-TW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RFC 1320)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altLang="zh-TW" sz="20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Dobbeertin</a:t>
                      </a:r>
                      <a:r>
                        <a:rPr lang="en-US" altLang="zh-TW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zh-TW" alt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發現了</a:t>
                      </a:r>
                      <a:r>
                        <a:rPr lang="en-US" altLang="zh-TW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MD4 </a:t>
                      </a:r>
                      <a:r>
                        <a:rPr lang="zh-TW" alt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雜湊值的碰撞方法，所以並不安全。</a:t>
                      </a:r>
                      <a:endParaRPr lang="zh-TW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30048" marR="130048" marT="65024" marB="6502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36939"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MD5</a:t>
                      </a:r>
                      <a:endParaRPr lang="zh-TW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30048" marR="130048" marT="65024" marB="6502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altLang="zh-TW" sz="20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Rivest</a:t>
                      </a:r>
                      <a:r>
                        <a:rPr lang="en-US" altLang="zh-TW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(1991) |</a:t>
                      </a:r>
                      <a:r>
                        <a:rPr lang="zh-TW" alt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雜湊值的長度為</a:t>
                      </a:r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128 </a:t>
                      </a:r>
                      <a:r>
                        <a:rPr lang="zh-TW" altLang="en-US" sz="20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位元</a:t>
                      </a:r>
                      <a:r>
                        <a:rPr lang="en-US" altLang="zh-TW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(RFC</a:t>
                      </a:r>
                      <a:r>
                        <a:rPr lang="zh-TW" alt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l321)</a:t>
                      </a:r>
                      <a:endParaRPr lang="zh-TW" altLang="en-US" sz="20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altLang="zh-TW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MD5 </a:t>
                      </a:r>
                      <a:r>
                        <a:rPr lang="zh-TW" alt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的強碰撞抵抗性已經被破解</a:t>
                      </a:r>
                      <a:endParaRPr lang="zh-TW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30048" marR="130048" marT="65024" marB="6502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647275">
                <a:tc>
                  <a:txBody>
                    <a:bodyPr/>
                    <a:lstStyle/>
                    <a:p>
                      <a:r>
                        <a:rPr lang="en-US" altLang="zh-TW" sz="2000" b="1" dirty="0" smtClean="0"/>
                        <a:t>SHA-1</a:t>
                      </a:r>
                      <a:endParaRPr lang="zh-TW" altLang="en-US" sz="20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2000" b="1" dirty="0" smtClean="0"/>
                        <a:t>NIST (National Institute of Standards and Technology)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p"/>
                      </a:pPr>
                      <a:r>
                        <a:rPr lang="zh-TW" altLang="en-US" sz="2000" b="1" dirty="0" smtClean="0"/>
                        <a:t>雜湊值的長度為</a:t>
                      </a:r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160 </a:t>
                      </a:r>
                      <a:r>
                        <a:rPr lang="zh-TW" altLang="en-US" sz="20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位元</a:t>
                      </a:r>
                      <a:endParaRPr lang="en-US" altLang="zh-TW" sz="2000" b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2000" b="1" dirty="0" smtClean="0"/>
                        <a:t>1993 </a:t>
                      </a:r>
                      <a:r>
                        <a:rPr lang="zh-TW" altLang="en-US" sz="2000" b="1" dirty="0" smtClean="0"/>
                        <a:t>年美國發表 </a:t>
                      </a:r>
                      <a:r>
                        <a:rPr lang="en-US" altLang="zh-TW" sz="2000" b="1" dirty="0" smtClean="0"/>
                        <a:t>FIPS PUB 180 </a:t>
                      </a:r>
                      <a:r>
                        <a:rPr lang="zh-TW" altLang="en-US" sz="2000" b="1" dirty="0" smtClean="0"/>
                        <a:t>稱為</a:t>
                      </a:r>
                      <a:r>
                        <a:rPr lang="en-US" altLang="zh-TW" sz="2000" b="1" dirty="0" smtClean="0"/>
                        <a:t>SHA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2000" b="1" dirty="0" smtClean="0"/>
                        <a:t>1995 </a:t>
                      </a:r>
                      <a:r>
                        <a:rPr lang="zh-TW" altLang="en-US" sz="2000" b="1" dirty="0" smtClean="0"/>
                        <a:t>年發表的修改版</a:t>
                      </a:r>
                      <a:r>
                        <a:rPr lang="en-US" altLang="zh-TW" sz="2000" b="1" dirty="0" smtClean="0"/>
                        <a:t>FIPS PUB 180-1 </a:t>
                      </a:r>
                      <a:r>
                        <a:rPr lang="zh-TW" altLang="en-US" sz="2000" b="1" dirty="0" smtClean="0"/>
                        <a:t>稱作</a:t>
                      </a:r>
                      <a:r>
                        <a:rPr lang="en-US" altLang="zh-TW" sz="2000" b="1" dirty="0" smtClean="0"/>
                        <a:t>SHA-1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2000" b="1" dirty="0" smtClean="0"/>
                        <a:t>2005 </a:t>
                      </a:r>
                      <a:r>
                        <a:rPr lang="zh-TW" altLang="en-US" sz="2000" b="1" dirty="0" smtClean="0"/>
                        <a:t>年</a:t>
                      </a:r>
                      <a:r>
                        <a:rPr lang="en-US" altLang="zh-TW" sz="2000" b="1" dirty="0" smtClean="0"/>
                        <a:t>SHA-I </a:t>
                      </a:r>
                      <a:r>
                        <a:rPr lang="zh-TW" altLang="en-US" sz="2000" b="1" dirty="0" smtClean="0"/>
                        <a:t>的強碰撞抵抗性被破解</a:t>
                      </a:r>
                      <a:endParaRPr lang="zh-TW" altLang="en-US" sz="2000" b="1" dirty="0"/>
                    </a:p>
                  </a:txBody>
                  <a:tcPr marL="130048" marR="130048" marT="65024" marB="65024"/>
                </a:tc>
              </a:tr>
              <a:tr h="1647275">
                <a:tc>
                  <a:txBody>
                    <a:bodyPr/>
                    <a:lstStyle/>
                    <a:p>
                      <a:r>
                        <a:rPr lang="en-US" altLang="zh-TW" sz="2000" b="1" dirty="0" smtClean="0"/>
                        <a:t>SHA-2</a:t>
                      </a:r>
                      <a:endParaRPr lang="zh-TW" altLang="en-US" sz="20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en-US" altLang="zh-TW" sz="2000" b="1" dirty="0" smtClean="0"/>
                        <a:t>NIST (National Institute of Standards and Technology)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u"/>
                      </a:pPr>
                      <a:r>
                        <a:rPr lang="en-US" altLang="zh-TW" sz="2000" b="1" dirty="0" smtClean="0"/>
                        <a:t>SHA-256 </a:t>
                      </a:r>
                      <a:r>
                        <a:rPr lang="zh-TW" altLang="en-US" sz="2000" b="1" dirty="0" smtClean="0"/>
                        <a:t>、</a:t>
                      </a:r>
                      <a:r>
                        <a:rPr lang="en-US" altLang="zh-TW" sz="2000" b="1" dirty="0" smtClean="0"/>
                        <a:t>SHA-384 </a:t>
                      </a:r>
                      <a:r>
                        <a:rPr lang="zh-TW" altLang="en-US" sz="2000" b="1" dirty="0" smtClean="0"/>
                        <a:t>、</a:t>
                      </a:r>
                      <a:r>
                        <a:rPr lang="en-US" altLang="zh-TW" sz="2000" b="1" dirty="0" smtClean="0"/>
                        <a:t>SHA-512 </a:t>
                      </a:r>
                      <a:r>
                        <a:rPr lang="zh-TW" altLang="en-US" sz="2000" b="1" dirty="0" smtClean="0"/>
                        <a:t>雜湊值的長度分別是</a:t>
                      </a:r>
                      <a:r>
                        <a:rPr lang="en-US" altLang="zh-TW" sz="2000" b="1" dirty="0" smtClean="0"/>
                        <a:t>256 </a:t>
                      </a:r>
                      <a:r>
                        <a:rPr lang="zh-TW" altLang="en-US" sz="2000" b="1" dirty="0" smtClean="0"/>
                        <a:t>位元、</a:t>
                      </a:r>
                      <a:r>
                        <a:rPr lang="en-US" altLang="zh-TW" sz="2000" b="1" dirty="0" smtClean="0"/>
                        <a:t>384 </a:t>
                      </a:r>
                      <a:r>
                        <a:rPr lang="zh-TW" altLang="en-US" sz="2000" b="1" dirty="0" smtClean="0"/>
                        <a:t>位元、</a:t>
                      </a:r>
                      <a:r>
                        <a:rPr lang="en-US" altLang="zh-TW" sz="2000" b="1" dirty="0" smtClean="0"/>
                        <a:t>512 </a:t>
                      </a:r>
                      <a:r>
                        <a:rPr lang="zh-TW" altLang="en-US" sz="2000" b="1" dirty="0" smtClean="0"/>
                        <a:t>位元。這些單向雜湊函數統稱為</a:t>
                      </a:r>
                      <a:r>
                        <a:rPr lang="en-US" altLang="zh-TW" sz="2000" b="1" dirty="0" smtClean="0"/>
                        <a:t>SHA-2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u"/>
                      </a:pPr>
                      <a:r>
                        <a:rPr lang="zh-TW" altLang="en-US" sz="2000" b="1" dirty="0" smtClean="0"/>
                        <a:t>訊息的長度有限制</a:t>
                      </a:r>
                      <a:r>
                        <a:rPr lang="en-US" altLang="zh-TW" sz="2000" b="1" dirty="0" smtClean="0"/>
                        <a:t>(SHA-256 </a:t>
                      </a:r>
                      <a:r>
                        <a:rPr lang="zh-TW" altLang="en-US" sz="2000" b="1" dirty="0" smtClean="0"/>
                        <a:t>是不超過</a:t>
                      </a:r>
                      <a:r>
                        <a:rPr lang="en-US" altLang="zh-TW" sz="2000" b="1" dirty="0" smtClean="0"/>
                        <a:t>264 </a:t>
                      </a:r>
                      <a:r>
                        <a:rPr lang="zh-TW" altLang="en-US" sz="2000" b="1" dirty="0" smtClean="0"/>
                        <a:t>位元， </a:t>
                      </a:r>
                      <a:r>
                        <a:rPr lang="en-US" altLang="zh-TW" sz="2000" b="1" dirty="0" smtClean="0"/>
                        <a:t>SHA-384 </a:t>
                      </a:r>
                      <a:r>
                        <a:rPr lang="zh-TW" altLang="en-US" sz="2000" b="1" dirty="0" smtClean="0"/>
                        <a:t>與</a:t>
                      </a:r>
                      <a:r>
                        <a:rPr lang="en-US" altLang="zh-TW" sz="2000" b="1" dirty="0" smtClean="0"/>
                        <a:t>SHA-512 </a:t>
                      </a:r>
                      <a:r>
                        <a:rPr lang="zh-TW" altLang="en-US" sz="2000" b="1" dirty="0" smtClean="0"/>
                        <a:t>是不超過</a:t>
                      </a:r>
                      <a:r>
                        <a:rPr lang="en-US" altLang="zh-TW" sz="2000" b="1" dirty="0" smtClean="0"/>
                        <a:t>2128 </a:t>
                      </a:r>
                      <a:r>
                        <a:rPr lang="zh-TW" altLang="en-US" sz="2000" b="1" dirty="0" smtClean="0"/>
                        <a:t>位元</a:t>
                      </a:r>
                      <a:r>
                        <a:rPr lang="en-US" altLang="zh-TW" sz="2000" b="1" dirty="0" smtClean="0"/>
                        <a:t>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u"/>
                      </a:pPr>
                      <a:r>
                        <a:rPr lang="zh-TW" altLang="en-US" sz="2000" b="1" dirty="0" smtClean="0"/>
                        <a:t>這些</a:t>
                      </a:r>
                      <a:r>
                        <a:rPr lang="en-US" altLang="zh-TW" sz="2000" b="1" dirty="0" smtClean="0"/>
                        <a:t>SHA-2</a:t>
                      </a:r>
                      <a:r>
                        <a:rPr lang="zh-TW" altLang="en-US" sz="2000" b="1" dirty="0" smtClean="0"/>
                        <a:t>單向雜湊函數與</a:t>
                      </a:r>
                      <a:r>
                        <a:rPr lang="en-US" altLang="zh-TW" sz="2000" b="1" dirty="0" smtClean="0"/>
                        <a:t>SHA-1 </a:t>
                      </a:r>
                      <a:r>
                        <a:rPr lang="zh-TW" altLang="en-US" sz="2000" b="1" dirty="0" smtClean="0"/>
                        <a:t>公開為</a:t>
                      </a:r>
                      <a:r>
                        <a:rPr lang="en-US" altLang="zh-TW" sz="2000" b="1" dirty="0" smtClean="0"/>
                        <a:t>FIPS</a:t>
                      </a:r>
                      <a:r>
                        <a:rPr lang="zh-TW" altLang="en-US" sz="2000" b="1" dirty="0" smtClean="0"/>
                        <a:t> </a:t>
                      </a:r>
                      <a:r>
                        <a:rPr lang="en-US" altLang="zh-TW" sz="2000" b="1" dirty="0" smtClean="0"/>
                        <a:t>PUB 180-2(2002</a:t>
                      </a:r>
                      <a:r>
                        <a:rPr lang="zh-TW" altLang="en-US" sz="2000" b="1" dirty="0" smtClean="0"/>
                        <a:t>年</a:t>
                      </a:r>
                      <a:r>
                        <a:rPr lang="en-US" altLang="zh-TW" sz="2000" b="1" dirty="0" smtClean="0"/>
                        <a:t>)</a:t>
                      </a:r>
                      <a:endParaRPr lang="zh-TW" altLang="en-US" sz="2000" b="1" dirty="0"/>
                    </a:p>
                  </a:txBody>
                  <a:tcPr marL="130048" marR="130048" marT="65024" marB="65024"/>
                </a:tc>
              </a:tr>
              <a:tr h="19507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/>
                        <a:t>RIPEMD-160</a:t>
                      </a:r>
                      <a:endParaRPr lang="zh-TW" altLang="en-US" sz="2000" b="1" dirty="0" smtClean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/>
                        <a:t>European Union PIPE </a:t>
                      </a:r>
                      <a:r>
                        <a:rPr lang="zh-TW" altLang="en-US" sz="2000" b="1" dirty="0" smtClean="0"/>
                        <a:t>計畫設計出的</a:t>
                      </a:r>
                      <a:r>
                        <a:rPr lang="en-US" altLang="zh-TW" sz="2000" b="1" dirty="0" smtClean="0"/>
                        <a:t>RIPEMD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/>
                        <a:t>RIPEMD-160</a:t>
                      </a:r>
                      <a:r>
                        <a:rPr lang="zh-TW" altLang="en-US" sz="2000" b="1" dirty="0" smtClean="0"/>
                        <a:t>是</a:t>
                      </a:r>
                      <a:r>
                        <a:rPr lang="en-US" altLang="zh-TW" sz="2000" b="1" dirty="0" smtClean="0"/>
                        <a:t>RIPEMD</a:t>
                      </a:r>
                      <a:r>
                        <a:rPr lang="zh-TW" altLang="en-US" sz="2000" b="1" dirty="0" smtClean="0"/>
                        <a:t>修訂版</a:t>
                      </a:r>
                      <a:r>
                        <a:rPr lang="en-US" altLang="zh-TW" sz="2000" b="1" dirty="0" smtClean="0"/>
                        <a:t>,</a:t>
                      </a:r>
                      <a:r>
                        <a:rPr lang="zh-TW" altLang="en-US" sz="2000" b="1" dirty="0" smtClean="0"/>
                        <a:t>雜湊值長度為</a:t>
                      </a:r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160 </a:t>
                      </a:r>
                      <a:r>
                        <a:rPr lang="zh-TW" altLang="en-US" sz="20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位元</a:t>
                      </a:r>
                      <a:endParaRPr lang="en-US" altLang="zh-TW" sz="2000" b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/>
                        <a:t>Hans </a:t>
                      </a:r>
                      <a:r>
                        <a:rPr lang="en-US" altLang="zh-TW" sz="2000" b="1" dirty="0" err="1" smtClean="0"/>
                        <a:t>Dobbertin</a:t>
                      </a:r>
                      <a:r>
                        <a:rPr lang="en-US" altLang="zh-TW" sz="2000" b="1" dirty="0" smtClean="0"/>
                        <a:t> </a:t>
                      </a:r>
                      <a:r>
                        <a:rPr lang="zh-TW" altLang="en-US" sz="2000" b="1" dirty="0" smtClean="0"/>
                        <a:t>、</a:t>
                      </a:r>
                      <a:r>
                        <a:rPr lang="en-US" altLang="zh-TW" sz="2000" b="1" dirty="0" err="1" smtClean="0"/>
                        <a:t>Antoon</a:t>
                      </a:r>
                      <a:r>
                        <a:rPr lang="en-US" altLang="zh-TW" sz="2000" b="1" dirty="0" smtClean="0"/>
                        <a:t> </a:t>
                      </a:r>
                      <a:r>
                        <a:rPr lang="en-US" altLang="zh-TW" sz="2000" b="1" dirty="0" err="1" smtClean="0"/>
                        <a:t>Bosselaers</a:t>
                      </a:r>
                      <a:r>
                        <a:rPr lang="en-US" altLang="zh-TW" sz="2000" b="1" dirty="0" smtClean="0"/>
                        <a:t> </a:t>
                      </a:r>
                      <a:r>
                        <a:rPr lang="zh-TW" altLang="en-US" sz="2000" b="1" dirty="0" smtClean="0"/>
                        <a:t>、</a:t>
                      </a:r>
                      <a:r>
                        <a:rPr lang="en-US" altLang="zh-TW" sz="2000" b="1" dirty="0" smtClean="0"/>
                        <a:t>Bart </a:t>
                      </a:r>
                      <a:r>
                        <a:rPr lang="en-US" altLang="zh-TW" sz="2000" b="1" dirty="0" err="1" smtClean="0"/>
                        <a:t>Preneel</a:t>
                      </a:r>
                      <a:r>
                        <a:rPr lang="en-US" altLang="zh-TW" sz="2000" b="1" dirty="0" smtClean="0"/>
                        <a:t>(1996)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/>
                        <a:t>還有</a:t>
                      </a:r>
                      <a:r>
                        <a:rPr lang="en-US" altLang="zh-TW" sz="2000" b="1" dirty="0" smtClean="0"/>
                        <a:t>RIPEMD-128 </a:t>
                      </a:r>
                      <a:r>
                        <a:rPr lang="zh-TW" altLang="en-US" sz="2000" b="1" dirty="0" smtClean="0"/>
                        <a:t>、</a:t>
                      </a:r>
                      <a:r>
                        <a:rPr lang="en-US" altLang="zh-TW" sz="2000" b="1" dirty="0" smtClean="0"/>
                        <a:t>RIPEMD-256 </a:t>
                      </a:r>
                      <a:r>
                        <a:rPr lang="zh-TW" altLang="en-US" sz="2000" b="1" dirty="0" smtClean="0"/>
                        <a:t>、</a:t>
                      </a:r>
                      <a:r>
                        <a:rPr lang="en-US" altLang="zh-TW" sz="2000" b="1" dirty="0" smtClean="0"/>
                        <a:t>RIPEMD-320 </a:t>
                      </a:r>
                      <a:r>
                        <a:rPr lang="zh-TW" altLang="en-US" sz="2000" b="1" dirty="0" smtClean="0"/>
                        <a:t>等版本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/>
                        <a:t>RIPE MD </a:t>
                      </a:r>
                      <a:r>
                        <a:rPr lang="zh-TW" altLang="en-US" sz="2000" b="1" dirty="0" smtClean="0"/>
                        <a:t>的強碰撞抵抗性在</a:t>
                      </a:r>
                      <a:r>
                        <a:rPr lang="en-US" altLang="zh-TW" sz="2000" b="1" dirty="0" smtClean="0"/>
                        <a:t>2004 </a:t>
                      </a:r>
                      <a:r>
                        <a:rPr lang="zh-TW" altLang="en-US" sz="2000" b="1" dirty="0" smtClean="0"/>
                        <a:t>年被破解，但是</a:t>
                      </a:r>
                      <a:r>
                        <a:rPr lang="en-US" altLang="zh-TW" sz="2000" b="1" dirty="0" smtClean="0"/>
                        <a:t>RIPEMD-160 </a:t>
                      </a:r>
                      <a:r>
                        <a:rPr lang="zh-TW" altLang="en-US" sz="2000" b="1" dirty="0" smtClean="0"/>
                        <a:t>還未被破解</a:t>
                      </a:r>
                      <a:endParaRPr lang="en-US" altLang="zh-TW" sz="2000" b="1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/>
                        <a:t>比特幣使用</a:t>
                      </a:r>
                      <a:r>
                        <a:rPr lang="en-US" altLang="zh-TW" sz="2000" b="1" dirty="0" smtClean="0"/>
                        <a:t>RIPEMD-160</a:t>
                      </a:r>
                      <a:endParaRPr lang="zh-TW" altLang="en-US" sz="2000" b="1" dirty="0" smtClean="0"/>
                    </a:p>
                  </a:txBody>
                  <a:tcPr marL="130048" marR="130048" marT="65024" marB="65024"/>
                </a:tc>
              </a:tr>
              <a:tr h="1040384">
                <a:tc>
                  <a:txBody>
                    <a:bodyPr/>
                    <a:lstStyle/>
                    <a:p>
                      <a:r>
                        <a:rPr lang="en-US" altLang="zh-TW" sz="2000" b="1" dirty="0" smtClean="0"/>
                        <a:t>SHA-3</a:t>
                      </a:r>
                      <a:endParaRPr lang="zh-TW" altLang="en-US" sz="20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/>
                        <a:t>NIST (National Institute of Standards and Technology) </a:t>
                      </a:r>
                    </a:p>
                    <a:p>
                      <a:pPr algn="l"/>
                      <a:r>
                        <a:rPr lang="en-US" altLang="zh-TW" sz="2000" b="1" dirty="0" smtClean="0"/>
                        <a:t>2007|2012(KECCAK </a:t>
                      </a:r>
                      <a:r>
                        <a:rPr lang="zh-TW" altLang="en-US" sz="2000" b="1" dirty="0" smtClean="0"/>
                        <a:t>演算法</a:t>
                      </a:r>
                      <a:r>
                        <a:rPr lang="en-US" altLang="zh-TW" sz="2000" b="1" dirty="0" smtClean="0"/>
                        <a:t>)</a:t>
                      </a:r>
                    </a:p>
                    <a:p>
                      <a:pPr algn="l"/>
                      <a:r>
                        <a:rPr lang="en-US" altLang="zh-TW" sz="2000" b="1" dirty="0" smtClean="0"/>
                        <a:t>SHA-3 </a:t>
                      </a:r>
                      <a:r>
                        <a:rPr lang="zh-TW" altLang="en-US" sz="2000" b="1" dirty="0" smtClean="0"/>
                        <a:t>在</a:t>
                      </a:r>
                      <a:r>
                        <a:rPr lang="en-US" altLang="zh-TW" sz="2000" b="1" dirty="0" smtClean="0"/>
                        <a:t>2015</a:t>
                      </a:r>
                      <a:r>
                        <a:rPr lang="zh-TW" altLang="en-US" sz="2000" b="1" dirty="0" smtClean="0"/>
                        <a:t>年</a:t>
                      </a:r>
                      <a:r>
                        <a:rPr lang="en-US" altLang="zh-TW" sz="2000" b="1" dirty="0" smtClean="0"/>
                        <a:t>8</a:t>
                      </a:r>
                      <a:r>
                        <a:rPr lang="zh-TW" altLang="en-US" sz="2000" b="1" dirty="0" smtClean="0"/>
                        <a:t>月</a:t>
                      </a:r>
                      <a:r>
                        <a:rPr lang="en-US" altLang="zh-TW" sz="2000" b="1" dirty="0" smtClean="0"/>
                        <a:t>5</a:t>
                      </a:r>
                      <a:r>
                        <a:rPr lang="zh-TW" altLang="en-US" sz="2000" b="1" dirty="0" smtClean="0"/>
                        <a:t>日由 </a:t>
                      </a:r>
                      <a:r>
                        <a:rPr lang="en-US" altLang="zh-TW" sz="2000" b="1" dirty="0" smtClean="0"/>
                        <a:t>NIST </a:t>
                      </a:r>
                      <a:r>
                        <a:rPr lang="zh-TW" altLang="en-US" sz="2000" b="1" dirty="0" smtClean="0"/>
                        <a:t>通過 </a:t>
                      </a:r>
                      <a:r>
                        <a:rPr lang="en-US" altLang="zh-TW" sz="2000" b="1" dirty="0" smtClean="0"/>
                        <a:t>FIPS 202 </a:t>
                      </a:r>
                      <a:r>
                        <a:rPr lang="zh-TW" altLang="en-US" sz="2000" b="1" dirty="0" smtClean="0"/>
                        <a:t>正式發表</a:t>
                      </a:r>
                      <a:endParaRPr lang="zh-TW" altLang="en-US" sz="2000" b="1" dirty="0"/>
                    </a:p>
                  </a:txBody>
                  <a:tcPr marL="130048" marR="130048" marT="65024" marB="65024"/>
                </a:tc>
              </a:tr>
            </a:tbl>
          </a:graphicData>
        </a:graphic>
      </p:graphicFrame>
      <p:sp>
        <p:nvSpPr>
          <p:cNvPr id="4" name="矩形圖說文字 3"/>
          <p:cNvSpPr/>
          <p:nvPr/>
        </p:nvSpPr>
        <p:spPr>
          <a:xfrm>
            <a:off x="0" y="4"/>
            <a:ext cx="13004800" cy="1503680"/>
          </a:xfrm>
          <a:prstGeom prst="wedgeRectCallou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6827" dirty="0"/>
              <a:t>著名的</a:t>
            </a:r>
            <a:r>
              <a:rPr lang="en-US" altLang="zh-TW" sz="6827" dirty="0"/>
              <a:t>Hash function</a:t>
            </a:r>
          </a:p>
          <a:p>
            <a:r>
              <a:rPr lang="en-US" altLang="zh-TW" sz="284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TW" altLang="en-US" sz="284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這些演算法及其不同程式的實作</a:t>
            </a:r>
            <a:r>
              <a:rPr lang="en-US" altLang="zh-TW" sz="2844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2844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python,c</a:t>
            </a:r>
            <a:r>
              <a:rPr lang="en-US" altLang="zh-TW" sz="284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TW" sz="2844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</a:t>
            </a:r>
            <a:r>
              <a:rPr lang="en-US" altLang="zh-TW" sz="284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,ruby</a:t>
            </a:r>
            <a:r>
              <a:rPr lang="en-US" altLang="zh-TW" sz="2844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,…)</a:t>
            </a:r>
            <a:r>
              <a:rPr lang="zh-TW" altLang="en-US" sz="2844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844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</a:t>
            </a:r>
            <a:r>
              <a:rPr lang="zh-TW" altLang="en-US" sz="284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上大學在學</a:t>
            </a:r>
            <a:r>
              <a:rPr lang="en-US" altLang="zh-TW" sz="284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zh-TW" altLang="en-US" sz="2844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57517" y="2694074"/>
            <a:ext cx="3158237" cy="33855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TW" sz="1600" dirty="0"/>
              <a:t>MD ==Message Digest </a:t>
            </a:r>
            <a:r>
              <a:rPr lang="zh-TW" altLang="en-US" sz="1600" dirty="0"/>
              <a:t>訊息摘要</a:t>
            </a:r>
          </a:p>
        </p:txBody>
      </p:sp>
      <p:sp>
        <p:nvSpPr>
          <p:cNvPr id="7" name="矩形 6"/>
          <p:cNvSpPr/>
          <p:nvPr/>
        </p:nvSpPr>
        <p:spPr>
          <a:xfrm>
            <a:off x="8538229" y="3874008"/>
            <a:ext cx="3387466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TW" sz="1800" dirty="0"/>
              <a:t>SHA ==Secure Hash Algorithm</a:t>
            </a:r>
            <a:endParaRPr lang="zh-TW" alt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8178972" y="8786538"/>
            <a:ext cx="3942105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TW" sz="1800" dirty="0"/>
              <a:t>https://zh.wikipedia.org/wiki/SHA-3</a:t>
            </a:r>
            <a:endParaRPr lang="zh-TW" alt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8469300" y="5087231"/>
            <a:ext cx="3525324" cy="33855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TW" sz="1600" dirty="0"/>
              <a:t>https://zh.wikipedia.org/wiki/SHA-2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9822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03543"/>
            <a:ext cx="13004800" cy="196985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7040" dirty="0"/>
              <a:t>Ha</a:t>
            </a:r>
            <a:r>
              <a:rPr lang="en-US" altLang="zh-TW" sz="7040" dirty="0">
                <a:solidFill>
                  <a:srgbClr val="00B050"/>
                </a:solidFill>
              </a:rPr>
              <a:t>sh</a:t>
            </a:r>
            <a:r>
              <a:rPr lang="en-US" altLang="zh-TW" sz="7040" dirty="0"/>
              <a:t>ing with </a:t>
            </a:r>
            <a:r>
              <a:rPr lang="en-US" altLang="zh-TW" sz="704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openssl</a:t>
            </a:r>
            <a:r>
              <a:rPr lang="zh-TW" altLang="en-US" sz="7040" dirty="0"/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508511"/>
            <a:ext cx="9753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https://www.openfoundry.org/en/tech-column/8608-opensource-security-algorithm-tool-openssl1-basic-function-and-hash-algorithms-</a:t>
            </a:r>
            <a:endParaRPr lang="zh-TW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411383" y="3560541"/>
            <a:ext cx="116771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dirty="0"/>
              <a:t>OpenSSL </a:t>
            </a:r>
            <a:r>
              <a:rPr lang="zh-TW" altLang="en-US" dirty="0"/>
              <a:t>支援常見的雜湊演算法 </a:t>
            </a:r>
            <a:r>
              <a:rPr lang="en-US" altLang="zh-TW" dirty="0"/>
              <a:t>(Hash algorithms)</a:t>
            </a:r>
            <a:r>
              <a:rPr lang="zh-TW" altLang="en-US" dirty="0"/>
              <a:t>，如 </a:t>
            </a:r>
            <a:r>
              <a:rPr lang="en-US" altLang="zh-TW" dirty="0"/>
              <a:t>MD5, SHA1, SHA256 </a:t>
            </a:r>
            <a:r>
              <a:rPr lang="zh-TW" altLang="en-US" dirty="0"/>
              <a:t>等。</a:t>
            </a:r>
          </a:p>
          <a:p>
            <a:pPr algn="l"/>
            <a:endParaRPr lang="en-US" altLang="zh-TW" dirty="0" smtClean="0"/>
          </a:p>
          <a:p>
            <a:pPr algn="l"/>
            <a:r>
              <a:rPr lang="en-US" altLang="zh-TW" dirty="0" smtClean="0"/>
              <a:t>1</a:t>
            </a:r>
            <a:r>
              <a:rPr lang="en-US" altLang="zh-TW" dirty="0"/>
              <a:t>.</a:t>
            </a:r>
            <a:r>
              <a:rPr lang="zh-TW" altLang="en-US" dirty="0"/>
              <a:t>列出所有支援的雜湊</a:t>
            </a:r>
            <a:r>
              <a:rPr lang="zh-TW" altLang="en-US" dirty="0" smtClean="0"/>
              <a:t>演算法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openssl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dgst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dirty="0"/>
              <a:t>-help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988019" y="5091989"/>
            <a:ext cx="8906605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TW" dirty="0">
                <a:solidFill>
                  <a:srgbClr val="FF0000"/>
                </a:solidFill>
              </a:rPr>
              <a:t>-md5            to use the md5 message digest algorithm (default)</a:t>
            </a:r>
          </a:p>
          <a:p>
            <a:pPr algn="l"/>
            <a:r>
              <a:rPr lang="en-US" altLang="zh-TW" dirty="0"/>
              <a:t>-md4            to use the md4 message digest algorithm</a:t>
            </a:r>
          </a:p>
          <a:p>
            <a:pPr algn="l"/>
            <a:r>
              <a:rPr lang="en-US" altLang="zh-TW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-md2            to use the md2 message digest algorithm</a:t>
            </a:r>
          </a:p>
          <a:p>
            <a:pPr algn="l"/>
            <a:r>
              <a:rPr lang="en-US" altLang="zh-TW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-sha1           to use the sha1 message digest algorithm</a:t>
            </a:r>
          </a:p>
          <a:p>
            <a:pPr algn="l"/>
            <a:r>
              <a:rPr lang="en-US" altLang="zh-TW" dirty="0"/>
              <a:t>-</a:t>
            </a:r>
            <a:r>
              <a:rPr lang="en-US" altLang="zh-TW" dirty="0" err="1"/>
              <a:t>sha</a:t>
            </a:r>
            <a:r>
              <a:rPr lang="en-US" altLang="zh-TW" dirty="0"/>
              <a:t>            to use the </a:t>
            </a:r>
            <a:r>
              <a:rPr lang="en-US" altLang="zh-TW" dirty="0" err="1"/>
              <a:t>sha</a:t>
            </a:r>
            <a:r>
              <a:rPr lang="en-US" altLang="zh-TW" dirty="0"/>
              <a:t> message digest algorithm</a:t>
            </a:r>
          </a:p>
          <a:p>
            <a:pPr algn="l"/>
            <a:r>
              <a:rPr lang="en-US" altLang="zh-TW" dirty="0"/>
              <a:t>-sha224         to use the sha224 message digest algorithm</a:t>
            </a:r>
          </a:p>
          <a:p>
            <a:pPr algn="l"/>
            <a:r>
              <a:rPr lang="en-US" altLang="zh-TW" dirty="0"/>
              <a:t>-sha256         to use the sha256 message digest algorithm</a:t>
            </a:r>
          </a:p>
          <a:p>
            <a:pPr algn="l"/>
            <a:r>
              <a:rPr lang="en-US" altLang="zh-TW" dirty="0"/>
              <a:t>-sha384         to use the sha384 message digest algorithm</a:t>
            </a:r>
          </a:p>
          <a:p>
            <a:pPr algn="l"/>
            <a:r>
              <a:rPr lang="en-US" altLang="zh-TW" dirty="0"/>
              <a:t>-sha512         to use the sha512 message digest algorithm</a:t>
            </a:r>
          </a:p>
          <a:p>
            <a:pPr algn="l"/>
            <a:r>
              <a:rPr lang="en-US" altLang="zh-TW" dirty="0"/>
              <a:t>-mdc2           to use the mdc2 message digest algorithm</a:t>
            </a:r>
          </a:p>
          <a:p>
            <a:pPr algn="l"/>
            <a:r>
              <a:rPr lang="en-US" altLang="zh-TW" dirty="0"/>
              <a:t>-ripemd160      to use the ripemd160 message digest algorithm</a:t>
            </a:r>
          </a:p>
        </p:txBody>
      </p:sp>
    </p:spTree>
    <p:extLst>
      <p:ext uri="{BB962C8B-B14F-4D97-AF65-F5344CB8AC3E}">
        <p14:creationId xmlns:p14="http://schemas.microsoft.com/office/powerpoint/2010/main" val="58461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03543"/>
            <a:ext cx="13004800" cy="196985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7040" dirty="0"/>
              <a:t>Ha</a:t>
            </a:r>
            <a:r>
              <a:rPr lang="en-US" altLang="zh-TW" sz="7040" dirty="0">
                <a:solidFill>
                  <a:srgbClr val="00B050"/>
                </a:solidFill>
              </a:rPr>
              <a:t>sh</a:t>
            </a:r>
            <a:r>
              <a:rPr lang="en-US" altLang="zh-TW" sz="7040" dirty="0"/>
              <a:t>ing with </a:t>
            </a:r>
            <a:r>
              <a:rPr lang="en-US" altLang="zh-TW" sz="704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openssl</a:t>
            </a:r>
            <a:r>
              <a:rPr lang="zh-TW" altLang="en-US" sz="7040" dirty="0"/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508511"/>
            <a:ext cx="9753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https://www.openfoundry.org/en/tech-column/8608-opensource-security-algorithm-tool-openssl1-basic-function-and-hash-algorithms-</a:t>
            </a:r>
            <a:endParaRPr lang="zh-TW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544073" y="5170614"/>
            <a:ext cx="9232014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TW" dirty="0"/>
              <a:t>echo '</a:t>
            </a:r>
            <a:r>
              <a:rPr lang="en-US" altLang="zh-TW" dirty="0" err="1"/>
              <a:t>HappyHackingDay</a:t>
            </a:r>
            <a:r>
              <a:rPr lang="en-US" altLang="zh-TW" dirty="0"/>
              <a:t>' &gt; </a:t>
            </a:r>
            <a:r>
              <a:rPr lang="en-US" altLang="zh-TW" dirty="0" smtClean="0"/>
              <a:t>test.txt</a:t>
            </a:r>
          </a:p>
          <a:p>
            <a:pPr algn="l"/>
            <a:endParaRPr lang="en-US" altLang="zh-TW" dirty="0" smtClean="0"/>
          </a:p>
          <a:p>
            <a:pPr algn="l"/>
            <a:r>
              <a:rPr lang="en-US" altLang="zh-TW" dirty="0" err="1" smtClean="0"/>
              <a:t>openssl</a:t>
            </a:r>
            <a:r>
              <a:rPr lang="en-US" altLang="zh-TW" dirty="0" smtClean="0"/>
              <a:t> </a:t>
            </a:r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dgst</a:t>
            </a:r>
            <a:r>
              <a:rPr lang="en-US" altLang="zh-TW" dirty="0"/>
              <a:t> -md5 -c test.txt</a:t>
            </a:r>
          </a:p>
          <a:p>
            <a:pPr algn="l"/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MD5(test.txt</a:t>
            </a:r>
            <a:r>
              <a:rPr lang="en-US" altLang="zh-TW" dirty="0"/>
              <a:t>)= 79:50:86:fd:74:d8:48:fe:7b:de:d8:77:10:a1:20:b4</a:t>
            </a:r>
          </a:p>
          <a:p>
            <a:pPr algn="l"/>
            <a:endParaRPr lang="en-US" altLang="zh-TW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md5sum </a:t>
            </a:r>
            <a:r>
              <a:rPr lang="en-US" altLang="zh-TW" dirty="0"/>
              <a:t>test.txt </a:t>
            </a:r>
          </a:p>
          <a:p>
            <a:pPr algn="l"/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795086fd74d848fe7bded87710a120b4  test.txt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979794" y="4507807"/>
            <a:ext cx="4267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計算與</a:t>
            </a:r>
            <a:r>
              <a:rPr lang="zh-TW" altLang="en-US" dirty="0"/>
              <a:t>驗證</a:t>
            </a:r>
            <a:r>
              <a:rPr lang="zh-TW" altLang="en-US" dirty="0" smtClean="0"/>
              <a:t>檔案的</a:t>
            </a:r>
            <a:r>
              <a:rPr lang="en-US" altLang="zh-TW" dirty="0" smtClean="0"/>
              <a:t>md5</a:t>
            </a:r>
            <a:r>
              <a:rPr lang="zh-TW" altLang="en-US" dirty="0" smtClean="0"/>
              <a:t> </a:t>
            </a:r>
            <a:r>
              <a:rPr lang="en-US" altLang="zh-TW" dirty="0" smtClean="0"/>
              <a:t>hash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160080" y="5834099"/>
            <a:ext cx="3095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計算檔案的</a:t>
            </a:r>
            <a:r>
              <a:rPr lang="en-US" altLang="zh-TW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md5</a:t>
            </a:r>
            <a:r>
              <a:rPr lang="zh-TW" alt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</a:t>
            </a:r>
            <a:endParaRPr lang="zh-TW" alt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41032" y="7030641"/>
            <a:ext cx="3095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驗證檔案的</a:t>
            </a:r>
            <a:r>
              <a:rPr lang="en-US" altLang="zh-TW" dirty="0">
                <a:solidFill>
                  <a:srgbClr val="FF0000"/>
                </a:solidFill>
              </a:rPr>
              <a:t>md5 hash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40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03543"/>
            <a:ext cx="13004800" cy="196985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7040" dirty="0"/>
              <a:t>Ha</a:t>
            </a:r>
            <a:r>
              <a:rPr lang="en-US" altLang="zh-TW" sz="7040" dirty="0">
                <a:solidFill>
                  <a:srgbClr val="00B050"/>
                </a:solidFill>
              </a:rPr>
              <a:t>sh</a:t>
            </a:r>
            <a:r>
              <a:rPr lang="en-US" altLang="zh-TW" sz="7040" dirty="0"/>
              <a:t>ing with </a:t>
            </a:r>
            <a:r>
              <a:rPr lang="en-US" altLang="zh-TW" sz="704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openssl</a:t>
            </a:r>
            <a:r>
              <a:rPr lang="zh-TW" altLang="en-US" sz="7040" dirty="0"/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508511"/>
            <a:ext cx="9753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https://www.openfoundry.org/en/tech-column/8608-opensource-security-algorithm-tool-openssl1-basic-function-and-hash-algorithms-</a:t>
            </a:r>
            <a:endParaRPr lang="zh-TW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321651" y="4890169"/>
            <a:ext cx="10984097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TW" dirty="0" err="1"/>
              <a:t>openssl</a:t>
            </a:r>
            <a:r>
              <a:rPr lang="en-US" altLang="zh-TW" dirty="0"/>
              <a:t> </a:t>
            </a:r>
            <a:r>
              <a:rPr lang="en-US" altLang="zh-TW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dgst</a:t>
            </a:r>
            <a:r>
              <a:rPr lang="en-US" altLang="zh-TW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-sha1 </a:t>
            </a:r>
            <a:r>
              <a:rPr lang="en-US" altLang="zh-TW" dirty="0"/>
              <a:t>-c test.txt </a:t>
            </a:r>
          </a:p>
          <a:p>
            <a:pPr algn="l"/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SHA1(test.txt</a:t>
            </a:r>
            <a:r>
              <a:rPr lang="en-US" altLang="zh-TW" dirty="0"/>
              <a:t>)= 64:56:39:fe:1d:f6:40:25:c9:1e:69:43:3b:d5:aa:b3:b2:87:2b:82</a:t>
            </a:r>
          </a:p>
          <a:p>
            <a:pPr algn="l"/>
            <a:endParaRPr lang="en-US" altLang="zh-TW" dirty="0" smtClean="0"/>
          </a:p>
          <a:p>
            <a:pPr algn="l"/>
            <a:r>
              <a:rPr lang="en-US" altLang="zh-TW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</a:t>
            </a:r>
            <a:r>
              <a:rPr lang="en-US" altLang="zh-TW" sz="2800" dirty="0" err="1" smtClean="0"/>
              <a:t>sum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test.txt </a:t>
            </a:r>
          </a:p>
          <a:p>
            <a:pPr algn="l"/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 smtClean="0"/>
              <a:t>645639fe1df64025c91e69433bd5aab3b2872b82  </a:t>
            </a:r>
            <a:r>
              <a:rPr lang="en-US" altLang="zh-TW" dirty="0"/>
              <a:t>test.txt</a:t>
            </a:r>
          </a:p>
          <a:p>
            <a:pPr algn="l"/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755583" y="4123204"/>
            <a:ext cx="4387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計算與</a:t>
            </a:r>
            <a:r>
              <a:rPr lang="zh-TW" altLang="en-US" dirty="0"/>
              <a:t>驗證</a:t>
            </a:r>
            <a:r>
              <a:rPr lang="zh-TW" altLang="en-US" dirty="0" smtClean="0"/>
              <a:t>檔案的</a:t>
            </a:r>
            <a:r>
              <a:rPr lang="en-US" altLang="zh-TW" dirty="0" smtClean="0"/>
              <a:t>SHA1</a:t>
            </a:r>
            <a:r>
              <a:rPr lang="zh-TW" altLang="en-US" dirty="0" smtClean="0"/>
              <a:t> </a:t>
            </a:r>
            <a:r>
              <a:rPr lang="en-US" altLang="zh-TW" dirty="0" smtClean="0"/>
              <a:t>hash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11178" y="4890169"/>
            <a:ext cx="3215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計算檔案的</a:t>
            </a:r>
            <a:r>
              <a:rPr lang="en-US" altLang="zh-TW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SHA1</a:t>
            </a:r>
            <a:r>
              <a:rPr lang="zh-TW" alt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</a:t>
            </a:r>
            <a:endParaRPr lang="zh-TW" alt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11177" y="6136664"/>
            <a:ext cx="3215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驗證檔案</a:t>
            </a:r>
            <a:r>
              <a:rPr lang="zh-TW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TW" dirty="0" smtClean="0">
                <a:solidFill>
                  <a:srgbClr val="FF0000"/>
                </a:solidFill>
              </a:rPr>
              <a:t>SHA1 </a:t>
            </a:r>
            <a:r>
              <a:rPr lang="en-US" altLang="zh-TW" dirty="0">
                <a:solidFill>
                  <a:srgbClr val="FF0000"/>
                </a:solidFill>
              </a:rPr>
              <a:t>hash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81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72204"/>
            <a:ext cx="13004800" cy="132305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7040" dirty="0"/>
              <a:t>Ha</a:t>
            </a:r>
            <a:r>
              <a:rPr lang="en-US" altLang="zh-TW" sz="7040" dirty="0">
                <a:solidFill>
                  <a:srgbClr val="00B050"/>
                </a:solidFill>
              </a:rPr>
              <a:t>sh</a:t>
            </a:r>
            <a:r>
              <a:rPr lang="en-US" altLang="zh-TW" sz="7040" dirty="0"/>
              <a:t>ing with </a:t>
            </a:r>
            <a:r>
              <a:rPr lang="en-US" altLang="zh-TW" sz="704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endParaRPr lang="en-US" altLang="zh-TW" sz="704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5005" y="4218707"/>
            <a:ext cx="892020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dirty="0"/>
              <a:t>import </a:t>
            </a:r>
            <a:r>
              <a:rPr lang="en-US" altLang="zh-TW" dirty="0" err="1"/>
              <a:t>hashlib</a:t>
            </a:r>
            <a:endParaRPr lang="en-US" altLang="zh-TW" dirty="0"/>
          </a:p>
          <a:p>
            <a:pPr algn="l"/>
            <a:endParaRPr lang="en-US" altLang="zh-TW" dirty="0"/>
          </a:p>
          <a:p>
            <a:pPr algn="l"/>
            <a:r>
              <a:rPr lang="en-US" altLang="zh-TW" dirty="0"/>
              <a:t>a = </a:t>
            </a:r>
            <a:r>
              <a:rPr lang="en-US" altLang="zh-TW" dirty="0" smtClean="0"/>
              <a:t>‘</a:t>
            </a:r>
            <a:r>
              <a:rPr lang="en-US" altLang="zh-TW" dirty="0" err="1" smtClean="0"/>
              <a:t>HappyCTFP</a:t>
            </a:r>
            <a:r>
              <a:rPr lang="en-US" altLang="zh-TW" dirty="0" smtClean="0"/>
              <a:t>{It is FUN hashing with python </a:t>
            </a:r>
            <a:r>
              <a:rPr lang="en-US" altLang="zh-TW" dirty="0" err="1" smtClean="0"/>
              <a:t>hashlib</a:t>
            </a:r>
            <a:r>
              <a:rPr lang="en-US" altLang="zh-TW" dirty="0" smtClean="0"/>
              <a:t>}’</a:t>
            </a:r>
            <a:endParaRPr lang="en-US" altLang="zh-TW" dirty="0"/>
          </a:p>
          <a:p>
            <a:pPr algn="l"/>
            <a:endParaRPr lang="en-US" altLang="zh-TW" dirty="0" smtClean="0"/>
          </a:p>
          <a:p>
            <a:pPr algn="l"/>
            <a:r>
              <a:rPr lang="en-US" altLang="zh-TW" dirty="0" smtClean="0"/>
              <a:t>print </a:t>
            </a:r>
            <a:r>
              <a:rPr lang="en-US" altLang="zh-TW" dirty="0"/>
              <a:t>hashlib.md5(a).</a:t>
            </a:r>
            <a:r>
              <a:rPr lang="en-US" altLang="zh-TW" dirty="0" err="1"/>
              <a:t>hexdigest</a:t>
            </a:r>
            <a:r>
              <a:rPr lang="en-US" altLang="zh-TW" dirty="0"/>
              <a:t>()</a:t>
            </a:r>
          </a:p>
          <a:p>
            <a:pPr algn="l"/>
            <a:r>
              <a:rPr lang="en-US" altLang="zh-TW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hashlib.sha1(a).</a:t>
            </a:r>
            <a:r>
              <a:rPr lang="en-US" altLang="zh-TW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hexdigest</a:t>
            </a:r>
            <a:r>
              <a:rPr lang="en-US" altLang="zh-TW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algn="l"/>
            <a:r>
              <a:rPr lang="en-US" altLang="zh-TW" dirty="0"/>
              <a:t>print hashlib.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sha224</a:t>
            </a:r>
            <a:r>
              <a:rPr lang="en-US" altLang="zh-TW" dirty="0"/>
              <a:t>(a).</a:t>
            </a:r>
            <a:r>
              <a:rPr lang="en-US" altLang="zh-TW" dirty="0" err="1"/>
              <a:t>hexdigest</a:t>
            </a:r>
            <a:r>
              <a:rPr lang="en-US" altLang="zh-TW" dirty="0"/>
              <a:t>()</a:t>
            </a:r>
          </a:p>
          <a:p>
            <a:pPr algn="l"/>
            <a:r>
              <a:rPr lang="en-US" altLang="zh-TW" dirty="0"/>
              <a:t>print hashlib.</a:t>
            </a:r>
            <a:r>
              <a:rPr lang="en-US" altLang="zh-TW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sha256</a:t>
            </a:r>
            <a:r>
              <a:rPr lang="en-US" altLang="zh-TW" dirty="0"/>
              <a:t>(a).</a:t>
            </a:r>
            <a:r>
              <a:rPr lang="en-US" altLang="zh-TW" dirty="0" err="1"/>
              <a:t>hexdigest</a:t>
            </a:r>
            <a:r>
              <a:rPr lang="en-US" altLang="zh-TW" dirty="0"/>
              <a:t>()</a:t>
            </a:r>
          </a:p>
          <a:p>
            <a:pPr algn="l"/>
            <a:r>
              <a:rPr lang="en-US" altLang="zh-TW" dirty="0"/>
              <a:t>print hashlib.sha384(a).</a:t>
            </a:r>
            <a:r>
              <a:rPr lang="en-US" altLang="zh-TW" dirty="0" err="1"/>
              <a:t>hexdigest</a:t>
            </a:r>
            <a:r>
              <a:rPr lang="en-US" altLang="zh-TW" dirty="0"/>
              <a:t>()</a:t>
            </a:r>
          </a:p>
          <a:p>
            <a:pPr algn="l"/>
            <a:r>
              <a:rPr lang="en-US" altLang="zh-TW" dirty="0"/>
              <a:t>print hashlib.sha512(a).</a:t>
            </a:r>
            <a:r>
              <a:rPr lang="en-US" altLang="zh-TW" dirty="0" err="1"/>
              <a:t>hexdigest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92108" y="5612687"/>
            <a:ext cx="5553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2df8404191835aef870ee32ae6870317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92108" y="6016733"/>
            <a:ext cx="6812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fb2f51e7f2973bfed59218a1c446b9571ff3ac9d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98346" y="8040185"/>
            <a:ext cx="94698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cf526656fe98363230e603a8f975c623a288e183839103041392c9e1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05458" y="8501850"/>
            <a:ext cx="108725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bc395528e192147f03915733e47b89f8afe632404a559132a2236502b1afba71</a:t>
            </a:r>
            <a:endParaRPr lang="zh-TW" alt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7047" y="2364532"/>
            <a:ext cx="11210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每一個程式語言</a:t>
            </a:r>
            <a:r>
              <a:rPr lang="en-US" altLang="zh-TW" sz="3200" dirty="0" smtClean="0"/>
              <a:t>(Python/ruby)</a:t>
            </a:r>
            <a:r>
              <a:rPr lang="zh-TW" altLang="en-US" sz="3200" dirty="0" smtClean="0"/>
              <a:t>幾乎都有</a:t>
            </a:r>
            <a:r>
              <a:rPr lang="en-US" altLang="zh-TW" sz="3200" dirty="0" smtClean="0"/>
              <a:t>Hash</a:t>
            </a:r>
            <a:r>
              <a:rPr lang="zh-TW" altLang="en-US" sz="3200" dirty="0" smtClean="0"/>
              <a:t>運算的相關模組 </a:t>
            </a:r>
            <a:endParaRPr lang="zh-TW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5433014" y="3127570"/>
            <a:ext cx="702842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https://docs.python.org/2/library/hashlib.html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98346" y="3145483"/>
            <a:ext cx="2534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TW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Hashlib</a:t>
            </a:r>
            <a:r>
              <a:rPr lang="zh-TW" alt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模組</a:t>
            </a:r>
            <a:r>
              <a:rPr lang="zh-TW" altLang="en-US" dirty="0">
                <a:solidFill>
                  <a:srgbClr val="00B0F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749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94" y="1820486"/>
            <a:ext cx="1237295" cy="142039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03702" y="3711841"/>
            <a:ext cx="8922212" cy="3046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#!/</a:t>
            </a:r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usr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/bin/ruby -w</a:t>
            </a:r>
          </a:p>
          <a:p>
            <a:pPr algn="l"/>
            <a:endParaRPr lang="en-US" altLang="zh-TW" dirty="0"/>
          </a:p>
          <a:p>
            <a:pPr algn="l"/>
            <a:r>
              <a:rPr lang="en-US" altLang="zh-TW" dirty="0"/>
              <a:t>require 'digest'</a:t>
            </a:r>
          </a:p>
          <a:p>
            <a:pPr algn="l"/>
            <a:endParaRPr lang="en-US" altLang="zh-TW" dirty="0"/>
          </a:p>
          <a:p>
            <a:pPr algn="l"/>
            <a:r>
              <a:rPr lang="en-US" altLang="zh-TW" dirty="0"/>
              <a:t>puts Digest::</a:t>
            </a:r>
            <a:r>
              <a:rPr lang="en-US" altLang="zh-TW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SHA256</a:t>
            </a:r>
            <a:r>
              <a:rPr lang="en-US" altLang="zh-TW" dirty="0"/>
              <a:t>.hexdigest "Hello World"</a:t>
            </a:r>
          </a:p>
          <a:p>
            <a:pPr algn="l"/>
            <a:r>
              <a:rPr lang="en-US" altLang="zh-TW" dirty="0">
                <a:solidFill>
                  <a:srgbClr val="7030A0"/>
                </a:solidFill>
              </a:rPr>
              <a:t>puts Digest::SHA256.hexdigest "Hello </a:t>
            </a:r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TW" dirty="0" err="1">
                <a:solidFill>
                  <a:srgbClr val="7030A0"/>
                </a:solidFill>
              </a:rPr>
              <a:t>World</a:t>
            </a:r>
            <a:r>
              <a:rPr lang="en-US" altLang="zh-TW" dirty="0"/>
              <a:t>"</a:t>
            </a:r>
          </a:p>
          <a:p>
            <a:pPr algn="l"/>
            <a:r>
              <a:rPr lang="en-US" altLang="zh-TW" dirty="0"/>
              <a:t>puts Digest::</a:t>
            </a:r>
            <a:r>
              <a:rPr lang="en-US" altLang="zh-TW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MD5</a:t>
            </a:r>
            <a:r>
              <a:rPr lang="en-US" altLang="zh-TW" dirty="0"/>
              <a:t>.hexdigest "Hello World"</a:t>
            </a:r>
          </a:p>
          <a:p>
            <a:pPr algn="l"/>
            <a:r>
              <a:rPr lang="en-US" altLang="zh-TW" dirty="0"/>
              <a:t>puts Digest::MD5.hexdigest "Hello </a:t>
            </a:r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TW" dirty="0" err="1"/>
              <a:t>World</a:t>
            </a:r>
            <a:r>
              <a:rPr lang="en-US" altLang="zh-TW" dirty="0" smtClean="0"/>
              <a:t>“</a:t>
            </a:r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9030635" y="2033054"/>
            <a:ext cx="3974165" cy="617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3413" dirty="0" err="1"/>
              <a:t>gedit</a:t>
            </a:r>
            <a:r>
              <a:rPr lang="en-US" altLang="zh-TW" sz="3413" dirty="0"/>
              <a:t> </a:t>
            </a:r>
            <a:r>
              <a:rPr lang="en-US" altLang="zh-TW" sz="3413" dirty="0" err="1"/>
              <a:t>ruby_hash.rb</a:t>
            </a:r>
            <a:endParaRPr lang="en-US" altLang="zh-TW" sz="3413" dirty="0"/>
          </a:p>
        </p:txBody>
      </p:sp>
      <p:sp>
        <p:nvSpPr>
          <p:cNvPr id="12" name="矩形 11"/>
          <p:cNvSpPr/>
          <p:nvPr/>
        </p:nvSpPr>
        <p:spPr>
          <a:xfrm>
            <a:off x="7969447" y="3152872"/>
            <a:ext cx="5035353" cy="617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3413" dirty="0" err="1"/>
              <a:t>chmod</a:t>
            </a:r>
            <a:r>
              <a:rPr lang="en-US" altLang="zh-TW" sz="3413" dirty="0"/>
              <a:t> +x </a:t>
            </a:r>
            <a:r>
              <a:rPr lang="en-US" altLang="zh-TW" sz="3413" dirty="0" err="1"/>
              <a:t>ruby_hash.rb</a:t>
            </a:r>
            <a:r>
              <a:rPr lang="en-US" altLang="zh-TW" sz="3413" dirty="0"/>
              <a:t> </a:t>
            </a:r>
            <a:endParaRPr lang="zh-TW" altLang="en-US" sz="3413" dirty="0"/>
          </a:p>
        </p:txBody>
      </p:sp>
      <p:sp>
        <p:nvSpPr>
          <p:cNvPr id="13" name="矩形 12"/>
          <p:cNvSpPr/>
          <p:nvPr/>
        </p:nvSpPr>
        <p:spPr>
          <a:xfrm>
            <a:off x="9806489" y="4386962"/>
            <a:ext cx="3198311" cy="617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3413" dirty="0"/>
              <a:t>./</a:t>
            </a:r>
            <a:r>
              <a:rPr lang="en-US" altLang="zh-TW" sz="3413" dirty="0" err="1"/>
              <a:t>ruby_hash.rb</a:t>
            </a:r>
            <a:r>
              <a:rPr lang="en-US" altLang="zh-TW" sz="3413" dirty="0"/>
              <a:t> </a:t>
            </a:r>
            <a:endParaRPr lang="zh-TW" altLang="en-US" sz="3413" dirty="0"/>
          </a:p>
        </p:txBody>
      </p:sp>
      <p:sp>
        <p:nvSpPr>
          <p:cNvPr id="3" name="矩形 2"/>
          <p:cNvSpPr/>
          <p:nvPr/>
        </p:nvSpPr>
        <p:spPr>
          <a:xfrm>
            <a:off x="974741" y="7485337"/>
            <a:ext cx="98744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a591a6d40bf420404a011733cfb7b190d62c65bf0bcda32b57b277d9ad9f146e</a:t>
            </a:r>
          </a:p>
          <a:p>
            <a:pPr algn="l"/>
            <a:r>
              <a:rPr lang="en-US" altLang="zh-TW" sz="2000" dirty="0">
                <a:solidFill>
                  <a:srgbClr val="7030A0"/>
                </a:solidFill>
              </a:rPr>
              <a:t>dad0dd87b309c3d8b364541f2a69bdb347832ccec172ac8ebfa0f02945d9172d</a:t>
            </a:r>
          </a:p>
          <a:p>
            <a:pPr algn="l"/>
            <a:r>
              <a:rPr lang="en-US" altLang="zh-TW" sz="2000" dirty="0"/>
              <a:t>b10a8db164e0754105b7a99be72e3fe5</a:t>
            </a:r>
          </a:p>
          <a:p>
            <a:pPr algn="l"/>
            <a:r>
              <a:rPr lang="en-US" altLang="zh-TW" sz="2000" dirty="0" smtClean="0"/>
              <a:t>2ad6f329c9f3a968941a38affa0af2fe</a:t>
            </a:r>
            <a:endParaRPr lang="en-US" altLang="zh-TW" sz="2000" dirty="0"/>
          </a:p>
        </p:txBody>
      </p:sp>
      <p:cxnSp>
        <p:nvCxnSpPr>
          <p:cNvPr id="4" name="直線接點 3"/>
          <p:cNvCxnSpPr/>
          <p:nvPr/>
        </p:nvCxnSpPr>
        <p:spPr>
          <a:xfrm flipH="1">
            <a:off x="481914" y="5782962"/>
            <a:ext cx="33218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直線接點 7"/>
          <p:cNvCxnSpPr/>
          <p:nvPr/>
        </p:nvCxnSpPr>
        <p:spPr>
          <a:xfrm>
            <a:off x="481914" y="5782962"/>
            <a:ext cx="24713" cy="219950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直線單箭頭接點 13"/>
          <p:cNvCxnSpPr/>
          <p:nvPr/>
        </p:nvCxnSpPr>
        <p:spPr>
          <a:xfrm flipV="1">
            <a:off x="477895" y="7976287"/>
            <a:ext cx="451614" cy="1235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矩形 14"/>
          <p:cNvSpPr/>
          <p:nvPr/>
        </p:nvSpPr>
        <p:spPr>
          <a:xfrm>
            <a:off x="929509" y="6955803"/>
            <a:ext cx="43107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只差一個字母</a:t>
            </a:r>
            <a:r>
              <a:rPr lang="en-US" altLang="zh-TW" dirty="0" smtClean="0"/>
              <a:t>,hash</a:t>
            </a:r>
            <a:r>
              <a:rPr lang="zh-TW" altLang="en-US" dirty="0" smtClean="0"/>
              <a:t>後完全不同</a:t>
            </a:r>
            <a:endParaRPr lang="en-US" altLang="zh-TW" dirty="0"/>
          </a:p>
        </p:txBody>
      </p:sp>
      <p:sp>
        <p:nvSpPr>
          <p:cNvPr id="16" name="矩形 15"/>
          <p:cNvSpPr/>
          <p:nvPr/>
        </p:nvSpPr>
        <p:spPr>
          <a:xfrm>
            <a:off x="0" y="377934"/>
            <a:ext cx="13004800" cy="12750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7040" dirty="0"/>
              <a:t>Ha</a:t>
            </a:r>
            <a:r>
              <a:rPr lang="en-US" altLang="zh-TW" sz="7040" dirty="0">
                <a:solidFill>
                  <a:srgbClr val="00B050"/>
                </a:solidFill>
              </a:rPr>
              <a:t>sh</a:t>
            </a:r>
            <a:r>
              <a:rPr lang="en-US" altLang="zh-TW" sz="7040" dirty="0"/>
              <a:t>ing with </a:t>
            </a:r>
            <a:r>
              <a:rPr lang="en-US" altLang="zh-TW" sz="704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ruby</a:t>
            </a:r>
            <a:r>
              <a:rPr lang="zh-TW" altLang="en-US" sz="704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848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895</Words>
  <Application>Microsoft Office PowerPoint</Application>
  <PresentationFormat>自訂</PresentationFormat>
  <Paragraphs>161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Helvetica Light</vt:lpstr>
      <vt:lpstr>Helvetica Neue</vt:lpstr>
      <vt:lpstr>Helvetica Neue Light</vt:lpstr>
      <vt:lpstr>Helvetica Neue Medium</vt:lpstr>
      <vt:lpstr>Helvetica Neue Thin</vt:lpstr>
      <vt:lpstr>Wingdings</vt:lpstr>
      <vt:lpstr>White</vt:lpstr>
      <vt:lpstr>HASH 攻擊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攻擊</dc:title>
  <dc:creator>ksu</dc:creator>
  <cp:lastModifiedBy>BREAKALLCTF{Letmeseesee}</cp:lastModifiedBy>
  <cp:revision>16</cp:revision>
  <dcterms:modified xsi:type="dcterms:W3CDTF">2018-07-14T07:25:20Z</dcterms:modified>
</cp:coreProperties>
</file>