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93" r:id="rId3"/>
    <p:sldId id="337" r:id="rId4"/>
    <p:sldId id="317" r:id="rId5"/>
    <p:sldId id="392" r:id="rId6"/>
    <p:sldId id="318" r:id="rId7"/>
    <p:sldId id="319" r:id="rId8"/>
    <p:sldId id="320" r:id="rId9"/>
    <p:sldId id="321" r:id="rId10"/>
    <p:sldId id="394" r:id="rId11"/>
    <p:sldId id="334" r:id="rId12"/>
    <p:sldId id="335" r:id="rId13"/>
    <p:sldId id="336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6C30B-7356-401A-98F6-628C773FC5B2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0CC15-BFE6-4E94-9EEB-AB020D7803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7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AD60-E376-4610-B3D1-64D6665E8060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36B7-6F50-41CB-8525-C61BCB4BE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37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FB94-52C2-4497-9520-E14BFD74854A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36B7-6F50-41CB-8525-C61BCB4BE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60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AF27-F73F-43D3-986A-FAA9710B2FB6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36B7-6F50-41CB-8525-C61BCB4BE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10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7EFD-4608-4641-9345-661D094BB904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36B7-6F50-41CB-8525-C61BCB4BE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15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DB49-5D54-4AEC-8206-E44154C27E72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36B7-6F50-41CB-8525-C61BCB4BE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3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02AC-D6B2-4F50-AE5B-87DEC7157CC9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36B7-6F50-41CB-8525-C61BCB4BE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84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42B8-2F92-422C-B031-AC1116A6F431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36B7-6F50-41CB-8525-C61BCB4BE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67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B4E8-12D1-46DE-AC0A-9BB39B8BA152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36B7-6F50-41CB-8525-C61BCB4BE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18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E2FF1-949E-4069-B3BC-F9E9A66E6CDD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36B7-6F50-41CB-8525-C61BCB4BE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718B-156B-4978-A8DC-082328DA647F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36B7-6F50-41CB-8525-C61BCB4BE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9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52B2-E8DA-4D64-825E-FC99A0C074A2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36B7-6F50-41CB-8525-C61BCB4BE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5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C81AE-9786-4099-A2EE-6001A685D1F2}" type="datetime1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236B7-6F50-41CB-8525-C61BCB4BE4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61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D_1_Objdump</a:t>
            </a:r>
            <a:r>
              <a:rPr lang="zh-TW" altLang="en-US" dirty="0"/>
              <a:t>逆向工程技術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36B7-6F50-41CB-8525-C61BCB4BE4A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32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36B7-6F50-41CB-8525-C61BCB4BE4A9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51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36B7-6F50-41CB-8525-C61BCB4BE4A9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4686" y="1293937"/>
            <a:ext cx="171380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800" dirty="0" err="1"/>
              <a:t>int</a:t>
            </a:r>
            <a:r>
              <a:rPr lang="en-US" altLang="zh-TW" sz="2800" dirty="0"/>
              <a:t> main</a:t>
            </a:r>
            <a:r>
              <a:rPr lang="en-US" altLang="zh-TW" sz="2800" dirty="0" smtClean="0"/>
              <a:t>(){</a:t>
            </a:r>
          </a:p>
          <a:p>
            <a:r>
              <a:rPr lang="en-US" altLang="zh-TW" sz="2800" dirty="0" smtClean="0"/>
              <a:t>}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384844" y="4112192"/>
            <a:ext cx="3578224" cy="19082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00000574 &lt;__x86.get_pc_thunk.ax&gt;:</a:t>
            </a:r>
          </a:p>
          <a:p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574:	</a:t>
            </a:r>
            <a:r>
              <a:rPr lang="en-US" altLang="zh-TW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eax,DWORD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PTR [</a:t>
            </a:r>
            <a:r>
              <a:rPr lang="en-US" altLang="zh-TW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577:	ret    </a:t>
            </a:r>
          </a:p>
          <a:p>
            <a:r>
              <a:rPr lang="en-US" altLang="zh-TW" dirty="0"/>
              <a:t> 578:	</a:t>
            </a:r>
            <a:r>
              <a:rPr lang="en-US" altLang="zh-TW" dirty="0" err="1"/>
              <a:t>xchg</a:t>
            </a:r>
            <a:r>
              <a:rPr lang="en-US" altLang="zh-TW" dirty="0"/>
              <a:t>   </a:t>
            </a:r>
            <a:r>
              <a:rPr lang="en-US" altLang="zh-TW" dirty="0" err="1"/>
              <a:t>ax,ax</a:t>
            </a:r>
            <a:endParaRPr lang="en-US" altLang="zh-TW" dirty="0"/>
          </a:p>
          <a:p>
            <a:r>
              <a:rPr lang="en-US" altLang="zh-TW" dirty="0"/>
              <a:t> 57a:	</a:t>
            </a:r>
            <a:r>
              <a:rPr lang="en-US" altLang="zh-TW" dirty="0" err="1"/>
              <a:t>xchg</a:t>
            </a:r>
            <a:r>
              <a:rPr lang="en-US" altLang="zh-TW" dirty="0"/>
              <a:t>   </a:t>
            </a:r>
            <a:r>
              <a:rPr lang="en-US" altLang="zh-TW" dirty="0" err="1"/>
              <a:t>ax,ax</a:t>
            </a:r>
            <a:endParaRPr lang="en-US" altLang="zh-TW" dirty="0"/>
          </a:p>
          <a:p>
            <a:r>
              <a:rPr lang="en-US" altLang="zh-TW" dirty="0"/>
              <a:t> 57c:	</a:t>
            </a:r>
            <a:r>
              <a:rPr lang="en-US" altLang="zh-TW" dirty="0" err="1"/>
              <a:t>xchg</a:t>
            </a:r>
            <a:r>
              <a:rPr lang="en-US" altLang="zh-TW" dirty="0"/>
              <a:t>   </a:t>
            </a:r>
            <a:r>
              <a:rPr lang="en-US" altLang="zh-TW" dirty="0" err="1"/>
              <a:t>ax,ax</a:t>
            </a:r>
            <a:endParaRPr lang="en-US" altLang="zh-TW" dirty="0"/>
          </a:p>
          <a:p>
            <a:r>
              <a:rPr lang="en-US" altLang="zh-TW" dirty="0"/>
              <a:t> 57e:	</a:t>
            </a:r>
            <a:r>
              <a:rPr lang="en-US" altLang="zh-TW" dirty="0" err="1"/>
              <a:t>xchg</a:t>
            </a:r>
            <a:r>
              <a:rPr lang="en-US" altLang="zh-TW" dirty="0"/>
              <a:t>   </a:t>
            </a:r>
            <a:r>
              <a:rPr lang="en-US" altLang="zh-TW" dirty="0" err="1"/>
              <a:t>ax,ax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509739"/>
            <a:ext cx="5054600" cy="367516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sz="4400" dirty="0"/>
              <a:t>00000560 &lt;main&gt;:</a:t>
            </a:r>
          </a:p>
          <a:p>
            <a:pPr marL="0" indent="0">
              <a:buNone/>
            </a:pPr>
            <a:r>
              <a:rPr lang="en-US" altLang="zh-TW" sz="4400" dirty="0" err="1"/>
              <a:t>int</a:t>
            </a:r>
            <a:r>
              <a:rPr lang="en-US" altLang="zh-TW" sz="4400" dirty="0"/>
              <a:t> main(){}</a:t>
            </a:r>
          </a:p>
          <a:p>
            <a:pPr marL="0" indent="0">
              <a:buNone/>
            </a:pPr>
            <a:r>
              <a:rPr lang="en-US" altLang="zh-TW" sz="4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560:	push   </a:t>
            </a:r>
            <a:r>
              <a:rPr lang="en-US" altLang="zh-TW" sz="44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</a:t>
            </a:r>
            <a:endParaRPr lang="en-US" altLang="zh-TW" sz="4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4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561:	</a:t>
            </a:r>
            <a:r>
              <a:rPr lang="en-US" altLang="zh-TW" sz="44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en-US" altLang="zh-TW" sz="4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sz="44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ebp,esp</a:t>
            </a:r>
            <a:endParaRPr lang="en-US" altLang="zh-TW" sz="4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4400" dirty="0"/>
              <a:t> </a:t>
            </a:r>
            <a:r>
              <a:rPr lang="en-US" altLang="zh-TW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563:	call   574 &lt;__x86.get_pc_thunk.ax&gt;</a:t>
            </a:r>
          </a:p>
          <a:p>
            <a:pPr marL="0" indent="0">
              <a:buNone/>
            </a:pPr>
            <a:r>
              <a:rPr lang="en-US" altLang="zh-TW" sz="4400" dirty="0"/>
              <a:t> 568:	add    eax,0x1a98</a:t>
            </a:r>
          </a:p>
          <a:p>
            <a:pPr marL="0" indent="0">
              <a:buNone/>
            </a:pPr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56d:	</a:t>
            </a:r>
            <a:r>
              <a:rPr lang="en-US" altLang="zh-TW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eax,0x0</a:t>
            </a:r>
          </a:p>
          <a:p>
            <a:pPr marL="0" indent="0">
              <a:buNone/>
            </a:pPr>
            <a:r>
              <a:rPr lang="en-US" altLang="zh-TW" sz="4400" dirty="0">
                <a:solidFill>
                  <a:srgbClr val="0070C0"/>
                </a:solidFill>
              </a:rPr>
              <a:t> 572:	pop    </a:t>
            </a:r>
            <a:r>
              <a:rPr lang="en-US" altLang="zh-TW" sz="4400" dirty="0" err="1">
                <a:solidFill>
                  <a:srgbClr val="0070C0"/>
                </a:solidFill>
              </a:rPr>
              <a:t>ebp</a:t>
            </a:r>
            <a:endParaRPr lang="en-US" altLang="zh-TW" sz="4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4400" dirty="0">
                <a:solidFill>
                  <a:srgbClr val="0070C0"/>
                </a:solidFill>
              </a:rPr>
              <a:t> 573:	ret    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0" y="0"/>
            <a:ext cx="9144000" cy="1066800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77788" y="3258942"/>
            <a:ext cx="2946400" cy="728483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77788" y="5091699"/>
            <a:ext cx="2679700" cy="819724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333875" y="4229100"/>
            <a:ext cx="990600" cy="127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6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9369" y="1679575"/>
            <a:ext cx="3714763" cy="486568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/>
              <a:t>00000560 &lt;main&gt;: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stdio.h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int</a:t>
            </a:r>
            <a:r>
              <a:rPr lang="en-US" altLang="zh-TW" dirty="0"/>
              <a:t> main(){}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560:	push   </a:t>
            </a:r>
            <a:r>
              <a:rPr lang="en-US" altLang="zh-TW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</a:t>
            </a:r>
            <a:endParaRPr lang="en-US" altLang="zh-TW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561:	</a:t>
            </a:r>
            <a:r>
              <a:rPr lang="en-US" altLang="zh-TW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ebp,esp</a:t>
            </a:r>
            <a:endParaRPr lang="en-US" altLang="zh-TW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dirty="0"/>
              <a:t> 563:	call   574 &lt;__x86.get_pc_thunk.ax&gt;</a:t>
            </a:r>
          </a:p>
          <a:p>
            <a:pPr marL="0" indent="0">
              <a:buNone/>
            </a:pPr>
            <a:r>
              <a:rPr lang="en-US" altLang="zh-TW" dirty="0"/>
              <a:t> 568:	add    eax,0x1a98</a:t>
            </a:r>
          </a:p>
          <a:p>
            <a:pPr marL="0" indent="0">
              <a:buNone/>
            </a:pPr>
            <a:r>
              <a:rPr lang="en-US" altLang="zh-TW" dirty="0"/>
              <a:t> 56d:	</a:t>
            </a:r>
            <a:r>
              <a:rPr lang="en-US" altLang="zh-TW" dirty="0" err="1"/>
              <a:t>mov</a:t>
            </a:r>
            <a:r>
              <a:rPr lang="en-US" altLang="zh-TW" dirty="0"/>
              <a:t>    eax,0x0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572:	pop    </a:t>
            </a:r>
            <a:r>
              <a:rPr lang="en-US" altLang="zh-TW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</a:t>
            </a:r>
            <a:endParaRPr lang="en-US" altLang="zh-TW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573:	ret   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00000574 &lt;__x86.get_pc_thunk.ax&gt;:</a:t>
            </a:r>
          </a:p>
          <a:p>
            <a:pPr marL="0" indent="0">
              <a:buNone/>
            </a:pPr>
            <a:r>
              <a:rPr lang="en-US" altLang="zh-TW" dirty="0"/>
              <a:t> 574:	</a:t>
            </a:r>
            <a:r>
              <a:rPr lang="en-US" altLang="zh-TW" dirty="0" err="1"/>
              <a:t>mov</a:t>
            </a:r>
            <a:r>
              <a:rPr lang="en-US" altLang="zh-TW" dirty="0"/>
              <a:t>    </a:t>
            </a:r>
            <a:r>
              <a:rPr lang="en-US" altLang="zh-TW" dirty="0" err="1"/>
              <a:t>eax,DWORD</a:t>
            </a:r>
            <a:r>
              <a:rPr lang="en-US" altLang="zh-TW" dirty="0"/>
              <a:t> PTR [</a:t>
            </a:r>
            <a:r>
              <a:rPr lang="en-US" altLang="zh-TW" dirty="0" err="1"/>
              <a:t>esp</a:t>
            </a:r>
            <a:r>
              <a:rPr lang="en-US" altLang="zh-TW" dirty="0"/>
              <a:t>]</a:t>
            </a:r>
          </a:p>
          <a:p>
            <a:pPr marL="0" indent="0">
              <a:buNone/>
            </a:pPr>
            <a:r>
              <a:rPr lang="en-US" altLang="zh-TW" dirty="0"/>
              <a:t> 577:	ret    </a:t>
            </a:r>
          </a:p>
          <a:p>
            <a:pPr marL="0" indent="0">
              <a:buNone/>
            </a:pPr>
            <a:r>
              <a:rPr lang="en-US" altLang="zh-TW" dirty="0"/>
              <a:t> 578:	</a:t>
            </a:r>
            <a:r>
              <a:rPr lang="en-US" altLang="zh-TW" dirty="0" err="1"/>
              <a:t>xchg</a:t>
            </a:r>
            <a:r>
              <a:rPr lang="en-US" altLang="zh-TW" dirty="0"/>
              <a:t>   </a:t>
            </a:r>
            <a:r>
              <a:rPr lang="en-US" altLang="zh-TW" dirty="0" err="1"/>
              <a:t>ax,ax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57a:	</a:t>
            </a:r>
            <a:r>
              <a:rPr lang="en-US" altLang="zh-TW" dirty="0" err="1"/>
              <a:t>xchg</a:t>
            </a:r>
            <a:r>
              <a:rPr lang="en-US" altLang="zh-TW" dirty="0"/>
              <a:t>   </a:t>
            </a:r>
            <a:r>
              <a:rPr lang="en-US" altLang="zh-TW" dirty="0" err="1"/>
              <a:t>ax,ax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57c:	</a:t>
            </a:r>
            <a:r>
              <a:rPr lang="en-US" altLang="zh-TW" dirty="0" err="1"/>
              <a:t>xchg</a:t>
            </a:r>
            <a:r>
              <a:rPr lang="en-US" altLang="zh-TW" dirty="0"/>
              <a:t>   </a:t>
            </a:r>
            <a:r>
              <a:rPr lang="en-US" altLang="zh-TW" dirty="0" err="1"/>
              <a:t>ax,ax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57e:	</a:t>
            </a:r>
            <a:r>
              <a:rPr lang="en-US" altLang="zh-TW" dirty="0" err="1"/>
              <a:t>xchg</a:t>
            </a:r>
            <a:r>
              <a:rPr lang="en-US" altLang="zh-TW" dirty="0"/>
              <a:t>   </a:t>
            </a:r>
            <a:r>
              <a:rPr lang="en-US" altLang="zh-TW" dirty="0" err="1" smtClean="0"/>
              <a:t>ax,ax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36B7-6F50-41CB-8525-C61BCB4BE4A9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772025" y="1747837"/>
            <a:ext cx="3743325" cy="4843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00000560 &lt;main&gt;: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err="1" smtClean="0"/>
              <a:t>int</a:t>
            </a:r>
            <a:r>
              <a:rPr lang="en-US" altLang="zh-TW" dirty="0" smtClean="0"/>
              <a:t> main(){}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560:	push   </a:t>
            </a:r>
            <a:r>
              <a:rPr lang="en-US" altLang="zh-TW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</a:t>
            </a:r>
            <a:endParaRPr lang="en-US" altLang="zh-TW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561:	</a:t>
            </a:r>
            <a:r>
              <a:rPr lang="en-US" altLang="zh-TW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en-US" altLang="zh-TW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ebp,esp</a:t>
            </a:r>
            <a:endParaRPr lang="en-US" altLang="zh-TW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563:	call   574 &lt;__x86.get_pc_thunk.ax&gt;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568:	add    eax,0x1a98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56d:	</a:t>
            </a:r>
            <a:r>
              <a:rPr lang="en-US" altLang="zh-TW" dirty="0" err="1" smtClean="0"/>
              <a:t>mov</a:t>
            </a:r>
            <a:r>
              <a:rPr lang="en-US" altLang="zh-TW" dirty="0" smtClean="0"/>
              <a:t>    eax,0x0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572:	pop    </a:t>
            </a:r>
            <a:r>
              <a:rPr lang="en-US" altLang="zh-TW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</a:t>
            </a:r>
            <a:endParaRPr lang="en-US" altLang="zh-TW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573:	ret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00000574 &lt;__x86.get_pc_thunk.ax&gt;: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574:	</a:t>
            </a:r>
            <a:r>
              <a:rPr lang="en-US" altLang="zh-TW" dirty="0" err="1" smtClean="0"/>
              <a:t>mov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eax,DWORD</a:t>
            </a:r>
            <a:r>
              <a:rPr lang="en-US" altLang="zh-TW" dirty="0" smtClean="0"/>
              <a:t> PTR [</a:t>
            </a:r>
            <a:r>
              <a:rPr lang="en-US" altLang="zh-TW" dirty="0" err="1" smtClean="0"/>
              <a:t>esp</a:t>
            </a:r>
            <a:r>
              <a:rPr lang="en-US" altLang="zh-TW" dirty="0" smtClean="0"/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577:	ret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578:	</a:t>
            </a:r>
            <a:r>
              <a:rPr lang="en-US" altLang="zh-TW" dirty="0" err="1" smtClean="0"/>
              <a:t>xchg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ax,ax</a:t>
            </a: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57a:	</a:t>
            </a:r>
            <a:r>
              <a:rPr lang="en-US" altLang="zh-TW" dirty="0" err="1" smtClean="0"/>
              <a:t>xchg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ax,ax</a:t>
            </a: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57c:	</a:t>
            </a:r>
            <a:r>
              <a:rPr lang="en-US" altLang="zh-TW" dirty="0" err="1" smtClean="0"/>
              <a:t>xchg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ax,ax</a:t>
            </a:r>
            <a:endParaRPr lang="en-US" altLang="zh-TW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 57e:	</a:t>
            </a:r>
            <a:r>
              <a:rPr lang="en-US" altLang="zh-TW" dirty="0" err="1" smtClean="0"/>
              <a:t>xchg</a:t>
            </a:r>
            <a:r>
              <a:rPr lang="en-US" altLang="zh-TW" dirty="0" smtClean="0"/>
              <a:t>   </a:t>
            </a:r>
            <a:r>
              <a:rPr lang="en-US" altLang="zh-TW" dirty="0" err="1" smtClean="0"/>
              <a:t>ax,ax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9" name="矩形圖說文字 8"/>
          <p:cNvSpPr/>
          <p:nvPr/>
        </p:nvSpPr>
        <p:spPr>
          <a:xfrm>
            <a:off x="0" y="0"/>
            <a:ext cx="9144000" cy="1066800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38245" y="605135"/>
            <a:ext cx="241302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stdio.h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main</a:t>
            </a:r>
            <a:r>
              <a:rPr lang="en-US" altLang="zh-TW" dirty="0" smtClean="0"/>
              <a:t>(){</a:t>
            </a:r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67314" y="737176"/>
            <a:ext cx="11700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/>
              <a:t>int main</a:t>
            </a:r>
            <a:r>
              <a:rPr lang="en-US" altLang="zh-TW" smtClean="0"/>
              <a:t>(){</a:t>
            </a:r>
          </a:p>
          <a:p>
            <a:r>
              <a:rPr lang="en-US" altLang="zh-TW" smtClean="0"/>
              <a:t>}</a:t>
            </a:r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779982" y="2244290"/>
            <a:ext cx="2946400" cy="541533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871570" y="3759706"/>
            <a:ext cx="2679700" cy="575561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4772025" y="3603634"/>
            <a:ext cx="2679700" cy="575561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023957" y="2582667"/>
            <a:ext cx="2946400" cy="541533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6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圖說文字 9"/>
          <p:cNvSpPr/>
          <p:nvPr/>
        </p:nvSpPr>
        <p:spPr>
          <a:xfrm>
            <a:off x="0" y="0"/>
            <a:ext cx="9144000" cy="1066800"/>
          </a:xfrm>
          <a:prstGeom prst="wedgeRectCallou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7975" y="617541"/>
            <a:ext cx="4438649" cy="592137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/>
              <a:t>000005a0 &lt;main&gt;:</a:t>
            </a:r>
          </a:p>
          <a:p>
            <a:pPr marL="0" indent="0">
              <a:buNone/>
            </a:pPr>
            <a:r>
              <a:rPr lang="en-US" altLang="zh-TW" sz="2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#include&lt;</a:t>
            </a:r>
            <a:r>
              <a:rPr lang="en-US" altLang="zh-TW" sz="29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stdio.h</a:t>
            </a:r>
            <a:r>
              <a:rPr lang="en-US" altLang="zh-TW" sz="2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endParaRPr lang="en-US" altLang="zh-TW" sz="2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29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TW" sz="2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main(){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5a0:	lea    </a:t>
            </a:r>
            <a:r>
              <a:rPr lang="en-US" altLang="zh-TW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,[esp+0x4]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5a4:	and    esp,0xfffffff0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5a7:	push   DWORD PTR [ecx-0x4]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5aa:	push   </a:t>
            </a:r>
            <a:r>
              <a:rPr lang="en-US" altLang="zh-TW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</a:t>
            </a:r>
            <a:endParaRPr lang="en-US" altLang="zh-TW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5ab:	</a:t>
            </a:r>
            <a:r>
              <a:rPr lang="en-US" altLang="zh-TW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ebp,esp</a:t>
            </a:r>
            <a:endParaRPr lang="en-US" altLang="zh-TW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5ad:	push   </a:t>
            </a:r>
            <a:r>
              <a:rPr lang="en-US" altLang="zh-TW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ebx</a:t>
            </a:r>
            <a:endParaRPr lang="en-US" altLang="zh-TW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5ae:	push   </a:t>
            </a:r>
            <a:r>
              <a:rPr lang="en-US" altLang="zh-TW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TW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5af:	call   5dc &lt;__x86.get_pc_thunk.ax&gt;</a:t>
            </a:r>
          </a:p>
          <a:p>
            <a:pPr marL="0" indent="0">
              <a:buNone/>
            </a:pPr>
            <a:r>
              <a:rPr lang="en-US" altLang="zh-TW" dirty="0"/>
              <a:t> 5b4:	add    eax,0x1a4c</a:t>
            </a:r>
          </a:p>
          <a:p>
            <a:pPr marL="0" indent="0">
              <a:buNone/>
            </a:pPr>
            <a:r>
              <a:rPr lang="en-US" altLang="zh-TW" sz="3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zh-TW" sz="3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("Hello </a:t>
            </a:r>
            <a:r>
              <a:rPr lang="en-US" altLang="zh-TW" sz="3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CTFer</a:t>
            </a:r>
            <a:r>
              <a:rPr lang="en-US" altLang="zh-TW" sz="3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!");</a:t>
            </a:r>
          </a:p>
          <a:p>
            <a:pPr marL="0" indent="0">
              <a:buNone/>
            </a:pPr>
            <a:r>
              <a:rPr lang="en-US" altLang="zh-TW" dirty="0"/>
              <a:t> 5b9:	sub    esp,0xc</a:t>
            </a:r>
          </a:p>
          <a:p>
            <a:pPr marL="0" indent="0">
              <a:buNone/>
            </a:pPr>
            <a:r>
              <a:rPr lang="en-US" altLang="zh-TW" dirty="0"/>
              <a:t> 5bc:	lea    </a:t>
            </a:r>
            <a:r>
              <a:rPr lang="en-US" altLang="zh-TW" dirty="0" err="1"/>
              <a:t>edx</a:t>
            </a:r>
            <a:r>
              <a:rPr lang="en-US" altLang="zh-TW" dirty="0"/>
              <a:t>,[eax-0x19a0]</a:t>
            </a:r>
          </a:p>
          <a:p>
            <a:pPr marL="0" indent="0">
              <a:buNone/>
            </a:pPr>
            <a:r>
              <a:rPr lang="en-US" altLang="zh-TW" dirty="0"/>
              <a:t> 5c2:	push   </a:t>
            </a:r>
            <a:r>
              <a:rPr lang="en-US" altLang="zh-TW" dirty="0" err="1"/>
              <a:t>edx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5c3:	</a:t>
            </a:r>
            <a:r>
              <a:rPr lang="en-US" altLang="zh-TW" dirty="0" err="1"/>
              <a:t>mov</a:t>
            </a:r>
            <a:r>
              <a:rPr lang="en-US" altLang="zh-TW" dirty="0"/>
              <a:t>    </a:t>
            </a:r>
            <a:r>
              <a:rPr lang="en-US" altLang="zh-TW" dirty="0" err="1"/>
              <a:t>ebx,eax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5c5:	call   400 &lt;</a:t>
            </a:r>
            <a:r>
              <a:rPr lang="en-US" altLang="zh-TW" dirty="0" err="1"/>
              <a:t>printf@plt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/>
              <a:t> 5ca:	add    esp,0x10</a:t>
            </a:r>
          </a:p>
          <a:p>
            <a:pPr marL="0" indent="0">
              <a:buNone/>
            </a:pPr>
            <a:r>
              <a:rPr lang="en-US" altLang="zh-TW" dirty="0"/>
              <a:t> 5cd:	</a:t>
            </a:r>
            <a:r>
              <a:rPr lang="en-US" altLang="zh-TW" dirty="0" err="1"/>
              <a:t>mov</a:t>
            </a:r>
            <a:r>
              <a:rPr lang="en-US" altLang="zh-TW" dirty="0"/>
              <a:t>    eax,0x0</a:t>
            </a: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36B7-6F50-41CB-8525-C61BCB4BE4A9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879974" y="1658941"/>
            <a:ext cx="386715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 5d2:	lea    </a:t>
            </a:r>
            <a:r>
              <a:rPr lang="en-US" altLang="zh-TW" dirty="0" err="1">
                <a:solidFill>
                  <a:srgbClr val="0070C0"/>
                </a:solidFill>
              </a:rPr>
              <a:t>esp</a:t>
            </a:r>
            <a:r>
              <a:rPr lang="en-US" altLang="zh-TW" dirty="0">
                <a:solidFill>
                  <a:srgbClr val="0070C0"/>
                </a:solidFill>
              </a:rPr>
              <a:t>,[ebp-0x8]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5d5:	pop    </a:t>
            </a:r>
            <a:r>
              <a:rPr lang="en-US" altLang="zh-TW" dirty="0" err="1">
                <a:solidFill>
                  <a:srgbClr val="0070C0"/>
                </a:solidFill>
              </a:rPr>
              <a:t>ecx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5d6:	pop    </a:t>
            </a:r>
            <a:r>
              <a:rPr lang="en-US" altLang="zh-TW" dirty="0" err="1">
                <a:solidFill>
                  <a:srgbClr val="0070C0"/>
                </a:solidFill>
              </a:rPr>
              <a:t>ebx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5d7:	pop    </a:t>
            </a:r>
            <a:r>
              <a:rPr lang="en-US" altLang="zh-TW" dirty="0" err="1">
                <a:solidFill>
                  <a:srgbClr val="0070C0"/>
                </a:solidFill>
              </a:rPr>
              <a:t>ebp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5d8:	lea    </a:t>
            </a:r>
            <a:r>
              <a:rPr lang="en-US" altLang="zh-TW" dirty="0" err="1">
                <a:solidFill>
                  <a:srgbClr val="0070C0"/>
                </a:solidFill>
              </a:rPr>
              <a:t>esp</a:t>
            </a:r>
            <a:r>
              <a:rPr lang="en-US" altLang="zh-TW" dirty="0">
                <a:solidFill>
                  <a:srgbClr val="0070C0"/>
                </a:solidFill>
              </a:rPr>
              <a:t>,[ecx-0x4]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5db:	ret    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endParaRPr lang="en-US" altLang="zh-TW" dirty="0"/>
          </a:p>
          <a:p>
            <a:r>
              <a:rPr lang="en-US" altLang="zh-TW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000005dc 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&lt;__x86.get_pc_thunk.ax&gt;:</a:t>
            </a:r>
          </a:p>
          <a:p>
            <a:r>
              <a:rPr lang="en-US" altLang="zh-TW" dirty="0"/>
              <a:t> 5dc:	</a:t>
            </a:r>
            <a:r>
              <a:rPr lang="en-US" altLang="zh-TW" dirty="0" err="1"/>
              <a:t>mov</a:t>
            </a:r>
            <a:r>
              <a:rPr lang="en-US" altLang="zh-TW" dirty="0"/>
              <a:t>    </a:t>
            </a:r>
            <a:r>
              <a:rPr lang="en-US" altLang="zh-TW" dirty="0" err="1"/>
              <a:t>eax,DWORD</a:t>
            </a:r>
            <a:r>
              <a:rPr lang="en-US" altLang="zh-TW" dirty="0"/>
              <a:t> PTR [</a:t>
            </a:r>
            <a:r>
              <a:rPr lang="en-US" altLang="zh-TW" dirty="0" err="1"/>
              <a:t>esp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 5df:	</a:t>
            </a:r>
            <a:r>
              <a:rPr lang="en-US" altLang="zh-TW" dirty="0" smtClean="0"/>
              <a:t>ret</a:t>
            </a:r>
          </a:p>
          <a:p>
            <a:r>
              <a:rPr lang="en-US" altLang="zh-TW" dirty="0" smtClean="0"/>
              <a:t>……………………………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822701" y="3702052"/>
            <a:ext cx="1057273" cy="63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4879974" y="1658941"/>
            <a:ext cx="2968626" cy="1772973"/>
          </a:xfrm>
          <a:prstGeom prst="round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07974" y="1658942"/>
            <a:ext cx="3057525" cy="191928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2514601" y="3924300"/>
            <a:ext cx="2533649" cy="533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822701" y="1504950"/>
            <a:ext cx="0" cy="207327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2943225" y="4283073"/>
            <a:ext cx="3176" cy="207327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981950" y="1358636"/>
            <a:ext cx="3176" cy="207327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84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zh-TW" alt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讀</a:t>
            </a:r>
            <a:r>
              <a:rPr lang="zh-TW" altLang="en-US" sz="4400" dirty="0"/>
              <a:t>關鍵組合語言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36B7-6F50-41CB-8525-C61BCB4BE4A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1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13" y="672090"/>
            <a:ext cx="7822430" cy="586682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36B7-6F50-41CB-8525-C61BCB4BE4A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4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371725" y="1101725"/>
          <a:ext cx="6762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暫存器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r>
                        <a:rPr lang="en-US" altLang="zh-TW" dirty="0" smtClean="0"/>
                        <a:t>AX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r>
                        <a:rPr lang="en-US" altLang="zh-TW" dirty="0" smtClean="0"/>
                        <a:t>BX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r>
                        <a:rPr lang="en-US" altLang="zh-TW" dirty="0" smtClean="0"/>
                        <a:t>CX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r>
                        <a:rPr lang="en-US" altLang="zh-TW" dirty="0" smtClean="0"/>
                        <a:t>DX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33089"/>
              </p:ext>
            </p:extLst>
          </p:nvPr>
        </p:nvGraphicFramePr>
        <p:xfrm>
          <a:off x="7172322" y="829489"/>
          <a:ext cx="1438275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024300" y="211950"/>
            <a:ext cx="1734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Memory </a:t>
            </a:r>
            <a:r>
              <a:rPr lang="zh-TW" altLang="en-US" dirty="0" smtClean="0"/>
              <a:t>記憶體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3094" y="751553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32bit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0525" y="3286937"/>
            <a:ext cx="282545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MOV destination , source</a:t>
            </a:r>
            <a:endParaRPr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390525" y="3958231"/>
            <a:ext cx="6244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兩個運算元必須具有相同的大小。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兩個運算元不能都是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記憶體運算元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指令指標暫存器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(IP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EIP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RIP)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不可以當作目的運算元。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29617" y="3244334"/>
            <a:ext cx="160069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 err="1" smtClean="0"/>
              <a:t>mov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eax</a:t>
            </a:r>
            <a:r>
              <a:rPr lang="en-US" altLang="zh-TW" sz="2400" dirty="0" smtClean="0"/>
              <a:t> , 0</a:t>
            </a:r>
            <a:endParaRPr lang="zh-TW" altLang="en-US" sz="24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3961335" y="1041339"/>
          <a:ext cx="8286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　</a:t>
                      </a:r>
                      <a:r>
                        <a:rPr lang="en-US" altLang="zh-TW" sz="1800" dirty="0" smtClean="0"/>
                        <a:t>0</a:t>
                      </a:r>
                      <a:endParaRPr lang="zh-TW" alt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 flipV="1">
            <a:off x="3086631" y="1628775"/>
            <a:ext cx="874704" cy="190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835849" y="3213843"/>
            <a:ext cx="125258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 err="1" smtClean="0"/>
              <a:t>eax</a:t>
            </a:r>
            <a:r>
              <a:rPr lang="en-US" altLang="zh-TW" sz="2400" dirty="0" smtClean="0"/>
              <a:t> &lt;-- 0</a:t>
            </a:r>
            <a:endParaRPr lang="zh-TW" altLang="en-US" sz="2400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4499342" y="3813114"/>
            <a:ext cx="908725" cy="159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內容版面配置區 3"/>
          <p:cNvGraphicFramePr>
            <a:graphicFrameLocks/>
          </p:cNvGraphicFramePr>
          <p:nvPr>
            <p:extLst/>
          </p:nvPr>
        </p:nvGraphicFramePr>
        <p:xfrm>
          <a:off x="590550" y="1010389"/>
          <a:ext cx="14928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1200" dirty="0" smtClean="0"/>
                        <a:t>暫存器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</a:t>
                      </a:r>
                      <a:r>
                        <a:rPr lang="en-US" altLang="zh-TW" dirty="0" smtClean="0"/>
                        <a:t>AX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</a:t>
                      </a:r>
                      <a:r>
                        <a:rPr lang="en-US" altLang="zh-TW" dirty="0" smtClean="0"/>
                        <a:t>BX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</a:t>
                      </a:r>
                      <a:r>
                        <a:rPr lang="en-US" altLang="zh-TW" dirty="0" smtClean="0"/>
                        <a:t>CX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</a:t>
                      </a:r>
                      <a:r>
                        <a:rPr lang="en-US" altLang="zh-TW" dirty="0" smtClean="0"/>
                        <a:t>DX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546020" y="641057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64bit</a:t>
            </a:r>
            <a:endParaRPr lang="zh-TW" altLang="en-US" dirty="0"/>
          </a:p>
        </p:txBody>
      </p:sp>
      <p:sp>
        <p:nvSpPr>
          <p:cNvPr id="2" name="弧形箭號 (下彎) 1"/>
          <p:cNvSpPr/>
          <p:nvPr/>
        </p:nvSpPr>
        <p:spPr>
          <a:xfrm rot="723075">
            <a:off x="4925623" y="1560495"/>
            <a:ext cx="2317919" cy="3086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弧形箭號 (下彎) 17"/>
          <p:cNvSpPr/>
          <p:nvPr/>
        </p:nvSpPr>
        <p:spPr>
          <a:xfrm rot="11149506">
            <a:off x="4753175" y="2454348"/>
            <a:ext cx="2327979" cy="222436"/>
          </a:xfrm>
          <a:prstGeom prst="curvedDownArrow">
            <a:avLst>
              <a:gd name="adj1" fmla="val 19488"/>
              <a:gd name="adj2" fmla="val 86388"/>
              <a:gd name="adj3" fmla="val 227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05575" y="287893"/>
            <a:ext cx="9401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CPU</a:t>
            </a:r>
          </a:p>
          <a:p>
            <a:r>
              <a:rPr lang="en-US" altLang="zh-TW" dirty="0" smtClean="0"/>
              <a:t>Register</a:t>
            </a:r>
            <a:endParaRPr lang="zh-TW" altLang="en-US" dirty="0"/>
          </a:p>
        </p:txBody>
      </p:sp>
      <p:sp>
        <p:nvSpPr>
          <p:cNvPr id="8" name="弧形向右箭號 7"/>
          <p:cNvSpPr/>
          <p:nvPr/>
        </p:nvSpPr>
        <p:spPr>
          <a:xfrm>
            <a:off x="3478015" y="1942512"/>
            <a:ext cx="427560" cy="8571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弧形向右箭號 18"/>
          <p:cNvSpPr/>
          <p:nvPr/>
        </p:nvSpPr>
        <p:spPr>
          <a:xfrm>
            <a:off x="6701817" y="4704762"/>
            <a:ext cx="427560" cy="8571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21" name="直線接點 20"/>
          <p:cNvCxnSpPr/>
          <p:nvPr/>
        </p:nvCxnSpPr>
        <p:spPr>
          <a:xfrm flipH="1">
            <a:off x="6562725" y="4419896"/>
            <a:ext cx="609597" cy="119032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519780" y="4495800"/>
            <a:ext cx="748689" cy="11144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7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/>
              <a:t>HOWTO</a:t>
            </a:r>
          </a:p>
          <a:p>
            <a:pPr algn="ctr"/>
            <a:r>
              <a:rPr lang="zh-TW" altLang="en-US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產生</a:t>
            </a:r>
            <a:endParaRPr lang="en-US" altLang="zh-TW" sz="4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4400" dirty="0" smtClean="0"/>
              <a:t>關鍵</a:t>
            </a:r>
            <a:r>
              <a:rPr lang="zh-TW" altLang="en-US" sz="4400" dirty="0"/>
              <a:t>組合語言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36B7-6F50-41CB-8525-C61BCB4BE4A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1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598894" y="654423"/>
            <a:ext cx="1470212" cy="7261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Ｃ</a:t>
            </a:r>
            <a:r>
              <a:rPr lang="zh-TW" altLang="en-US" dirty="0"/>
              <a:t>程式</a:t>
            </a:r>
          </a:p>
        </p:txBody>
      </p:sp>
      <p:sp>
        <p:nvSpPr>
          <p:cNvPr id="5" name="矩形 4"/>
          <p:cNvSpPr/>
          <p:nvPr/>
        </p:nvSpPr>
        <p:spPr>
          <a:xfrm>
            <a:off x="358589" y="1697939"/>
            <a:ext cx="416858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gcc</a:t>
            </a:r>
            <a:r>
              <a:rPr lang="en-US" altLang="zh-TW" dirty="0"/>
              <a:t> -S -</a:t>
            </a:r>
            <a:r>
              <a:rPr lang="en-US" altLang="zh-TW" dirty="0" err="1"/>
              <a:t>masm</a:t>
            </a:r>
            <a:r>
              <a:rPr lang="en-US" altLang="zh-TW" dirty="0"/>
              <a:t>=intel </a:t>
            </a:r>
            <a:r>
              <a:rPr lang="en-US" altLang="zh-TW" dirty="0" err="1" smtClean="0"/>
              <a:t>my_XXX.c</a:t>
            </a:r>
            <a:r>
              <a:rPr lang="en-US" altLang="zh-TW" dirty="0" smtClean="0"/>
              <a:t> </a:t>
            </a:r>
            <a:r>
              <a:rPr lang="en-US" altLang="zh-TW" dirty="0"/>
              <a:t>-o </a:t>
            </a:r>
            <a:r>
              <a:rPr lang="en-US" altLang="zh-TW" dirty="0" err="1" smtClean="0"/>
              <a:t>my_XXX.s</a:t>
            </a:r>
            <a:r>
              <a:rPr lang="en-US" altLang="zh-TW" dirty="0" smtClean="0"/>
              <a:t> 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fno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-asynchronous-unwind-tables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直線單箭頭接點 6"/>
          <p:cNvCxnSpPr>
            <a:stCxn id="4" idx="2"/>
          </p:cNvCxnSpPr>
          <p:nvPr/>
        </p:nvCxnSpPr>
        <p:spPr>
          <a:xfrm flipH="1">
            <a:off x="2743200" y="1380565"/>
            <a:ext cx="2590800" cy="19274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圓角矩形 7"/>
          <p:cNvSpPr/>
          <p:nvPr/>
        </p:nvSpPr>
        <p:spPr>
          <a:xfrm>
            <a:off x="1891553" y="3393140"/>
            <a:ext cx="1470212" cy="7261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Intel</a:t>
            </a:r>
            <a:r>
              <a:rPr lang="zh-TW" altLang="en-US" dirty="0" smtClean="0"/>
              <a:t>格式的組合程式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5495365" y="1380565"/>
            <a:ext cx="1810870" cy="4012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6803271" y="5393167"/>
            <a:ext cx="1470212" cy="7261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執行檔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ELF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154740" y="2415782"/>
            <a:ext cx="262571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gcc</a:t>
            </a:r>
            <a:r>
              <a:rPr lang="en-US" altLang="zh-TW" dirty="0"/>
              <a:t> </a:t>
            </a:r>
            <a:r>
              <a:rPr lang="en-US" altLang="zh-TW" dirty="0" err="1" smtClean="0"/>
              <a:t>my_XXX.c</a:t>
            </a:r>
            <a:r>
              <a:rPr lang="en-US" altLang="zh-TW" dirty="0" smtClean="0"/>
              <a:t> </a:t>
            </a:r>
            <a:r>
              <a:rPr lang="en-US" altLang="zh-TW" dirty="0"/>
              <a:t>-o </a:t>
            </a:r>
            <a:r>
              <a:rPr lang="en-US" altLang="zh-TW" dirty="0" err="1" smtClean="0"/>
              <a:t>my_XXX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14" name="矩形 13"/>
          <p:cNvSpPr/>
          <p:nvPr/>
        </p:nvSpPr>
        <p:spPr>
          <a:xfrm>
            <a:off x="7002600" y="4039951"/>
            <a:ext cx="114537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smtClean="0"/>
              <a:t>./</a:t>
            </a:r>
            <a:r>
              <a:rPr lang="en-US" altLang="zh-TW" dirty="0" err="1" smtClean="0"/>
              <a:t>my_XXX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5618397" y="4224617"/>
            <a:ext cx="1607156" cy="116855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4527177" y="3372969"/>
            <a:ext cx="1470212" cy="7261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反組</a:t>
            </a:r>
            <a:r>
              <a:rPr lang="zh-TW" altLang="en-US" dirty="0"/>
              <a:t>譯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組合程式</a:t>
            </a:r>
            <a:endParaRPr lang="zh-TW" altLang="en-US" dirty="0"/>
          </a:p>
        </p:txBody>
      </p:sp>
      <p:sp>
        <p:nvSpPr>
          <p:cNvPr id="19" name="左-右雙向箭號 18"/>
          <p:cNvSpPr/>
          <p:nvPr/>
        </p:nvSpPr>
        <p:spPr>
          <a:xfrm>
            <a:off x="3558988" y="3572434"/>
            <a:ext cx="770965" cy="367553"/>
          </a:xfrm>
          <a:prstGeom prst="left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322829" y="4481463"/>
            <a:ext cx="337534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objdump</a:t>
            </a:r>
            <a:r>
              <a:rPr lang="en-US" altLang="zh-TW" dirty="0"/>
              <a:t> </a:t>
            </a:r>
            <a:r>
              <a:rPr lang="en-US" altLang="zh-TW" dirty="0" smtClean="0"/>
              <a:t>–S -D </a:t>
            </a:r>
            <a:r>
              <a:rPr lang="en-US" altLang="zh-TW" dirty="0"/>
              <a:t>-M intel  ./</a:t>
            </a:r>
            <a:r>
              <a:rPr lang="en-US" altLang="zh-TW" dirty="0" err="1" smtClean="0"/>
              <a:t>my_XXX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093152" y="1646841"/>
            <a:ext cx="280044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gcc</a:t>
            </a:r>
            <a:r>
              <a:rPr lang="en-US" altLang="zh-TW" dirty="0"/>
              <a:t> </a:t>
            </a:r>
            <a:r>
              <a:rPr lang="en-US" altLang="zh-TW" dirty="0" err="1" smtClean="0"/>
              <a:t>my_XXX.c</a:t>
            </a:r>
            <a:r>
              <a:rPr lang="en-US" altLang="zh-TW" dirty="0" smtClean="0"/>
              <a:t> </a:t>
            </a:r>
            <a:r>
              <a:rPr lang="en-US" altLang="zh-TW" dirty="0"/>
              <a:t>-o </a:t>
            </a:r>
            <a:r>
              <a:rPr lang="en-US" altLang="zh-TW" dirty="0" err="1" smtClean="0"/>
              <a:t>my_XXX</a:t>
            </a:r>
            <a:r>
              <a:rPr lang="en-US" altLang="zh-TW" dirty="0" smtClean="0"/>
              <a:t> </a:t>
            </a:r>
            <a:r>
              <a:rPr lang="zh-TW" altLang="en-US" dirty="0"/>
              <a:t> </a:t>
            </a:r>
            <a:r>
              <a:rPr lang="en-US" altLang="zh-TW" dirty="0" smtClean="0"/>
              <a:t>-g</a:t>
            </a:r>
            <a:endParaRPr lang="en-US" altLang="zh-TW" dirty="0"/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4662535" y="5827519"/>
            <a:ext cx="2071285" cy="1280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031255" y="5591858"/>
            <a:ext cx="149592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db</a:t>
            </a:r>
            <a:r>
              <a:rPr lang="en-US" altLang="zh-TW" dirty="0" smtClean="0"/>
              <a:t> ./</a:t>
            </a:r>
            <a:r>
              <a:rPr lang="en-US" altLang="zh-TW" dirty="0" err="1" smtClean="0"/>
              <a:t>my_XXX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368303" y="6072705"/>
            <a:ext cx="2724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set disassembly-flavor intel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470178" y="5010001"/>
            <a:ext cx="56791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/>
              <a:t>objdump</a:t>
            </a:r>
            <a:r>
              <a:rPr lang="en-US" altLang="zh-TW" dirty="0"/>
              <a:t> -S -j .text -M intel </a:t>
            </a:r>
            <a:r>
              <a:rPr lang="en-US" altLang="zh-TW" dirty="0" err="1"/>
              <a:t>helloCTFer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--no-show-raw-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insn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843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7444" y="2588616"/>
            <a:ext cx="5672562" cy="40500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00000590 &lt;main&gt;:</a:t>
            </a:r>
          </a:p>
          <a:p>
            <a:pPr marL="0" indent="0">
              <a:buNone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stdio.h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</a:p>
          <a:p>
            <a:pPr marL="0" indent="0">
              <a:buNone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altLang="zh-TW" sz="2200" dirty="0"/>
              <a:t> 590:	8d 4c 24 04          	lea    0x4(%</a:t>
            </a:r>
            <a:r>
              <a:rPr lang="en-US" altLang="zh-TW" sz="2200" dirty="0" err="1"/>
              <a:t>esp</a:t>
            </a:r>
            <a:r>
              <a:rPr lang="en-US" altLang="zh-TW" sz="2200" dirty="0"/>
              <a:t>),%</a:t>
            </a:r>
            <a:r>
              <a:rPr lang="en-US" altLang="zh-TW" sz="2200" dirty="0" err="1"/>
              <a:t>ecx</a:t>
            </a:r>
            <a:endParaRPr lang="en-US" altLang="zh-TW" sz="2200" dirty="0"/>
          </a:p>
          <a:p>
            <a:pPr marL="0" indent="0">
              <a:buNone/>
            </a:pPr>
            <a:r>
              <a:rPr lang="en-US" altLang="zh-TW" sz="2200" dirty="0"/>
              <a:t> 594:	83 e4 f0             	and    $0xfffffff0,%esp</a:t>
            </a:r>
          </a:p>
          <a:p>
            <a:pPr marL="0" indent="0">
              <a:buNone/>
            </a:pPr>
            <a:r>
              <a:rPr lang="en-US" altLang="zh-TW" sz="2200" dirty="0"/>
              <a:t> 597:	</a:t>
            </a:r>
            <a:r>
              <a:rPr lang="en-US" altLang="zh-TW" sz="2200" dirty="0" err="1"/>
              <a:t>ff</a:t>
            </a:r>
            <a:r>
              <a:rPr lang="en-US" altLang="zh-TW" sz="2200" dirty="0"/>
              <a:t> 71 fc             	</a:t>
            </a:r>
            <a:r>
              <a:rPr lang="en-US" altLang="zh-TW" sz="2200" dirty="0" err="1"/>
              <a:t>pushl</a:t>
            </a:r>
            <a:r>
              <a:rPr lang="en-US" altLang="zh-TW" sz="2200" dirty="0"/>
              <a:t>  -0x4(%</a:t>
            </a:r>
            <a:r>
              <a:rPr lang="en-US" altLang="zh-TW" sz="2200" dirty="0" err="1"/>
              <a:t>ecx</a:t>
            </a:r>
            <a:r>
              <a:rPr lang="en-US" altLang="zh-TW" sz="2200" dirty="0"/>
              <a:t>)</a:t>
            </a:r>
          </a:p>
          <a:p>
            <a:pPr marL="0" indent="0">
              <a:buNone/>
            </a:pPr>
            <a:r>
              <a:rPr lang="en-US" altLang="zh-TW" sz="2200" dirty="0"/>
              <a:t> </a:t>
            </a:r>
            <a:r>
              <a:rPr lang="en-US" altLang="zh-TW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59a:	55                   	push   %</a:t>
            </a:r>
            <a:r>
              <a:rPr lang="en-US" altLang="zh-TW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</a:t>
            </a:r>
            <a:endParaRPr lang="en-US" altLang="zh-TW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59b:	89 e5                	</a:t>
            </a:r>
            <a:r>
              <a:rPr lang="en-US" altLang="zh-TW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en-US" altLang="zh-TW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%</a:t>
            </a:r>
            <a:r>
              <a:rPr lang="en-US" altLang="zh-TW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</a:t>
            </a:r>
            <a:r>
              <a:rPr lang="en-US" altLang="zh-TW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,%</a:t>
            </a:r>
            <a:r>
              <a:rPr lang="en-US" altLang="zh-TW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</a:t>
            </a:r>
            <a:endParaRPr lang="en-US" altLang="zh-TW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2200" dirty="0"/>
              <a:t> 59d:	53                   	push   %</a:t>
            </a:r>
            <a:r>
              <a:rPr lang="en-US" altLang="zh-TW" sz="2200" dirty="0" err="1"/>
              <a:t>ebx</a:t>
            </a:r>
            <a:endParaRPr lang="en-US" altLang="zh-TW" sz="2200" dirty="0"/>
          </a:p>
          <a:p>
            <a:pPr marL="0" indent="0">
              <a:buNone/>
            </a:pPr>
            <a:r>
              <a:rPr lang="en-US" altLang="zh-TW" sz="2200" dirty="0"/>
              <a:t> 59e:	51                   	push   %</a:t>
            </a:r>
            <a:r>
              <a:rPr lang="en-US" altLang="zh-TW" sz="2200" dirty="0" err="1"/>
              <a:t>ecx</a:t>
            </a:r>
            <a:endParaRPr lang="en-US" altLang="zh-TW" sz="2200" dirty="0"/>
          </a:p>
          <a:p>
            <a:pPr marL="0" indent="0">
              <a:buNone/>
            </a:pPr>
            <a:r>
              <a:rPr lang="en-US" altLang="zh-TW" sz="2200" dirty="0"/>
              <a:t> 59f:	e8 28 00 00 00       	call   5cc &lt;__x86.get_pc_thunk.ax&gt;</a:t>
            </a:r>
          </a:p>
          <a:p>
            <a:pPr marL="0" indent="0">
              <a:buNone/>
            </a:pPr>
            <a:r>
              <a:rPr lang="en-US" altLang="zh-TW" sz="2200" dirty="0"/>
              <a:t> 5a4:	05 5c 1a 00 00       	add    $0x1a5c,%</a:t>
            </a:r>
            <a:r>
              <a:rPr lang="en-US" altLang="zh-TW" sz="2200" dirty="0" smtClean="0"/>
              <a:t>eax</a:t>
            </a:r>
            <a:endParaRPr lang="en-US" altLang="zh-TW" sz="2200" dirty="0"/>
          </a:p>
        </p:txBody>
      </p:sp>
      <p:sp>
        <p:nvSpPr>
          <p:cNvPr id="5" name="矩形圖說文字 4"/>
          <p:cNvSpPr/>
          <p:nvPr/>
        </p:nvSpPr>
        <p:spPr>
          <a:xfrm>
            <a:off x="0" y="0"/>
            <a:ext cx="9144000" cy="731543"/>
          </a:xfrm>
          <a:prstGeom prst="wedgeRectCallo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err="1">
                <a:solidFill>
                  <a:srgbClr val="FFFF00"/>
                </a:solidFill>
              </a:rPr>
              <a:t>obj</a:t>
            </a:r>
            <a:r>
              <a:rPr lang="en-US" altLang="zh-TW" sz="2800" dirty="0" err="1">
                <a:solidFill>
                  <a:srgbClr val="00B050"/>
                </a:solidFill>
              </a:rPr>
              <a:t>dump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FF00"/>
                </a:solidFill>
              </a:rPr>
              <a:t>-S </a:t>
            </a:r>
            <a:r>
              <a:rPr lang="en-US" altLang="zh-TW" sz="2800" dirty="0" err="1"/>
              <a:t>helloCTFer</a:t>
            </a:r>
            <a:endParaRPr lang="zh-TW" altLang="en-US" sz="2800" dirty="0"/>
          </a:p>
          <a:p>
            <a:r>
              <a:rPr lang="zh-TW" altLang="en-US" dirty="0" smtClean="0"/>
              <a:t>注意編譯時要加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en-US" altLang="zh-TW" dirty="0" err="1"/>
              <a:t>helloCTFer.c</a:t>
            </a:r>
            <a:r>
              <a:rPr lang="en-US" altLang="zh-TW" dirty="0"/>
              <a:t> -o </a:t>
            </a:r>
            <a:r>
              <a:rPr lang="en-US" altLang="zh-TW" dirty="0" err="1"/>
              <a:t>helloCTFer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</a:t>
            </a:r>
            <a:endParaRPr lang="zh-TW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82702" y="736026"/>
            <a:ext cx="4961298" cy="3170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("Hello </a:t>
            </a:r>
            <a:r>
              <a:rPr lang="en-US" altLang="zh-TW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CTFer</a:t>
            </a:r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\n");</a:t>
            </a:r>
          </a:p>
          <a:p>
            <a:r>
              <a:rPr lang="en-US" altLang="zh-TW" sz="1200" dirty="0"/>
              <a:t> 5a9:	83 </a:t>
            </a:r>
            <a:r>
              <a:rPr lang="en-US" altLang="zh-TW" sz="1200" dirty="0" err="1"/>
              <a:t>ec</a:t>
            </a:r>
            <a:r>
              <a:rPr lang="en-US" altLang="zh-TW" sz="1200" dirty="0"/>
              <a:t> 0c             	sub    $0xc,%esp</a:t>
            </a:r>
          </a:p>
          <a:p>
            <a:r>
              <a:rPr lang="en-US" altLang="zh-TW" sz="1200" dirty="0"/>
              <a:t> 5ac:	8d 90 50 e6 </a:t>
            </a:r>
            <a:r>
              <a:rPr lang="en-US" altLang="zh-TW" sz="1200" dirty="0" err="1"/>
              <a:t>ff</a:t>
            </a:r>
            <a:r>
              <a:rPr lang="en-US" altLang="zh-TW" sz="1200" dirty="0"/>
              <a:t> </a:t>
            </a:r>
            <a:r>
              <a:rPr lang="en-US" altLang="zh-TW" sz="1200" dirty="0" err="1"/>
              <a:t>ff</a:t>
            </a:r>
            <a:r>
              <a:rPr lang="en-US" altLang="zh-TW" sz="1200" dirty="0"/>
              <a:t>    	lea    -0x19b0(%</a:t>
            </a:r>
            <a:r>
              <a:rPr lang="en-US" altLang="zh-TW" sz="1200" dirty="0" err="1"/>
              <a:t>eax</a:t>
            </a:r>
            <a:r>
              <a:rPr lang="en-US" altLang="zh-TW" sz="1200" dirty="0"/>
              <a:t>),%</a:t>
            </a:r>
            <a:r>
              <a:rPr lang="en-US" altLang="zh-TW" sz="1200" dirty="0" err="1"/>
              <a:t>edx</a:t>
            </a:r>
            <a:endParaRPr lang="en-US" altLang="zh-TW" sz="1200" dirty="0"/>
          </a:p>
          <a:p>
            <a:r>
              <a:rPr lang="en-US" altLang="zh-TW" sz="1200" dirty="0"/>
              <a:t> 5b2:	52                   	push   %</a:t>
            </a:r>
            <a:r>
              <a:rPr lang="en-US" altLang="zh-TW" sz="1200" dirty="0" err="1"/>
              <a:t>edx</a:t>
            </a:r>
            <a:endParaRPr lang="en-US" altLang="zh-TW" sz="1200" dirty="0"/>
          </a:p>
          <a:p>
            <a:r>
              <a:rPr lang="en-US" altLang="zh-TW" sz="1200" dirty="0"/>
              <a:t> 5b3:	89 c3                	</a:t>
            </a:r>
            <a:r>
              <a:rPr lang="en-US" altLang="zh-TW" sz="1200" dirty="0" err="1"/>
              <a:t>mov</a:t>
            </a:r>
            <a:r>
              <a:rPr lang="en-US" altLang="zh-TW" sz="1200" dirty="0"/>
              <a:t>    %</a:t>
            </a:r>
            <a:r>
              <a:rPr lang="en-US" altLang="zh-TW" sz="1200" dirty="0" err="1"/>
              <a:t>eax</a:t>
            </a:r>
            <a:r>
              <a:rPr lang="en-US" altLang="zh-TW" sz="1200" dirty="0"/>
              <a:t>,%</a:t>
            </a:r>
            <a:r>
              <a:rPr lang="en-US" altLang="zh-TW" sz="1200" dirty="0" err="1"/>
              <a:t>ebx</a:t>
            </a:r>
            <a:endParaRPr lang="en-US" altLang="zh-TW" sz="1200" dirty="0"/>
          </a:p>
          <a:p>
            <a:r>
              <a:rPr lang="en-US" altLang="zh-TW" sz="1200" dirty="0"/>
              <a:t> 5b5:	e8 36 </a:t>
            </a:r>
            <a:r>
              <a:rPr lang="en-US" altLang="zh-TW" sz="1200" dirty="0" err="1"/>
              <a:t>fe</a:t>
            </a:r>
            <a:r>
              <a:rPr lang="en-US" altLang="zh-TW" sz="1200" dirty="0"/>
              <a:t> </a:t>
            </a:r>
            <a:r>
              <a:rPr lang="en-US" altLang="zh-TW" sz="1200" dirty="0" err="1"/>
              <a:t>ff</a:t>
            </a:r>
            <a:r>
              <a:rPr lang="en-US" altLang="zh-TW" sz="1200" dirty="0"/>
              <a:t> </a:t>
            </a:r>
            <a:r>
              <a:rPr lang="en-US" altLang="zh-TW" sz="1200" dirty="0" err="1"/>
              <a:t>ff</a:t>
            </a:r>
            <a:r>
              <a:rPr lang="en-US" altLang="zh-TW" sz="1200" dirty="0"/>
              <a:t>       	call   3f0 &lt;</a:t>
            </a:r>
            <a:r>
              <a:rPr lang="en-US" altLang="zh-TW" sz="1200" dirty="0" err="1"/>
              <a:t>puts@plt</a:t>
            </a:r>
            <a:r>
              <a:rPr lang="en-US" altLang="zh-TW" sz="1200" dirty="0"/>
              <a:t>&gt;</a:t>
            </a:r>
          </a:p>
          <a:p>
            <a:r>
              <a:rPr lang="en-US" altLang="zh-TW" sz="1200" dirty="0"/>
              <a:t> 5ba:	83 c4 10             	add    $0x10,%esp</a:t>
            </a:r>
          </a:p>
          <a:p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return 0;</a:t>
            </a:r>
          </a:p>
          <a:p>
            <a:r>
              <a:rPr lang="en-US" altLang="zh-TW" sz="1200" dirty="0"/>
              <a:t> 5bd:	b8 00 00 00 00       	</a:t>
            </a:r>
            <a:r>
              <a:rPr lang="en-US" altLang="zh-TW" sz="1200" dirty="0" err="1"/>
              <a:t>mov</a:t>
            </a:r>
            <a:r>
              <a:rPr lang="en-US" altLang="zh-TW" sz="1200" dirty="0"/>
              <a:t>    $0x0,%eax</a:t>
            </a:r>
          </a:p>
          <a:p>
            <a:r>
              <a:rPr lang="en-US" altLang="zh-TW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r>
              <a:rPr lang="en-US" altLang="zh-TW" sz="1200" dirty="0"/>
              <a:t> 5c2:	8d 65 f8             	lea    -0x8(%</a:t>
            </a:r>
            <a:r>
              <a:rPr lang="en-US" altLang="zh-TW" sz="1200" dirty="0" err="1"/>
              <a:t>ebp</a:t>
            </a:r>
            <a:r>
              <a:rPr lang="en-US" altLang="zh-TW" sz="1200" dirty="0"/>
              <a:t>),%</a:t>
            </a:r>
            <a:r>
              <a:rPr lang="en-US" altLang="zh-TW" sz="1200" dirty="0" err="1"/>
              <a:t>esp</a:t>
            </a:r>
            <a:endParaRPr lang="en-US" altLang="zh-TW" sz="1200" dirty="0"/>
          </a:p>
          <a:p>
            <a:r>
              <a:rPr lang="en-US" altLang="zh-TW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5c5:	59                   	pop    %</a:t>
            </a:r>
            <a:r>
              <a:rPr lang="en-US" altLang="zh-TW" sz="1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TW" sz="1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5c6:	5b                   	pop    %</a:t>
            </a:r>
            <a:r>
              <a:rPr lang="en-US" altLang="zh-TW" sz="1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ebx</a:t>
            </a:r>
            <a:endParaRPr lang="en-US" altLang="zh-TW" sz="1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5c7:	5d                   	pop    %</a:t>
            </a:r>
            <a:r>
              <a:rPr lang="en-US" altLang="zh-TW" sz="1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</a:t>
            </a:r>
            <a:endParaRPr lang="en-US" altLang="zh-TW" sz="1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200" dirty="0"/>
              <a:t> 5c8:	8d 61 fc             	lea    -0x4(%</a:t>
            </a:r>
            <a:r>
              <a:rPr lang="en-US" altLang="zh-TW" sz="1200" dirty="0" err="1"/>
              <a:t>ecx</a:t>
            </a:r>
            <a:r>
              <a:rPr lang="en-US" altLang="zh-TW" sz="1200" dirty="0"/>
              <a:t>),%</a:t>
            </a:r>
            <a:r>
              <a:rPr lang="en-US" altLang="zh-TW" sz="1200" dirty="0" err="1"/>
              <a:t>esp</a:t>
            </a:r>
            <a:endParaRPr lang="en-US" altLang="zh-TW" sz="1200" dirty="0"/>
          </a:p>
          <a:p>
            <a:r>
              <a:rPr lang="en-US" altLang="zh-TW" sz="1200" dirty="0"/>
              <a:t> 5cb:	c3                   	ret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841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53348" y="1195115"/>
            <a:ext cx="5672562" cy="422479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00000590 &lt;main&gt;:</a:t>
            </a:r>
          </a:p>
          <a:p>
            <a:pPr marL="0" indent="0">
              <a:buNone/>
            </a:pPr>
            <a:r>
              <a:rPr lang="en-US" altLang="zh-TW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zh-TW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stdio.h</a:t>
            </a:r>
            <a:r>
              <a:rPr lang="en-US" altLang="zh-TW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endParaRPr lang="en-US" altLang="zh-TW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3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TW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</a:p>
          <a:p>
            <a:pPr marL="0" indent="0">
              <a:buNone/>
            </a:pPr>
            <a:r>
              <a:rPr lang="en-US" altLang="zh-TW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altLang="zh-TW" dirty="0"/>
              <a:t> 590:	8d 4c 24 04          	lea    </a:t>
            </a:r>
            <a:r>
              <a:rPr lang="en-US" altLang="zh-TW" dirty="0" err="1"/>
              <a:t>ecx</a:t>
            </a:r>
            <a:r>
              <a:rPr lang="en-US" altLang="zh-TW" dirty="0"/>
              <a:t>,[esp+0x4]</a:t>
            </a:r>
          </a:p>
          <a:p>
            <a:pPr marL="0" indent="0">
              <a:buNone/>
            </a:pPr>
            <a:r>
              <a:rPr lang="en-US" altLang="zh-TW" dirty="0"/>
              <a:t> 594:	83 e4 f0             	and    esp,0xfffffff0</a:t>
            </a:r>
          </a:p>
          <a:p>
            <a:pPr marL="0" indent="0">
              <a:buNone/>
            </a:pPr>
            <a:r>
              <a:rPr lang="en-US" altLang="zh-TW" dirty="0"/>
              <a:t> 597:	</a:t>
            </a:r>
            <a:r>
              <a:rPr lang="en-US" altLang="zh-TW" dirty="0" err="1"/>
              <a:t>ff</a:t>
            </a:r>
            <a:r>
              <a:rPr lang="en-US" altLang="zh-TW" dirty="0"/>
              <a:t> 71 fc             	push   DWORD PTR [ecx-0x4]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59a:	55                   	push  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</a:t>
            </a:r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59b:	89 e5                	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ebp,esp</a:t>
            </a:r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59d:	53                   	push  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ebx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59e:	51                   	push  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ecx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dirty="0"/>
              <a:t> 59f:	e8 28 00 00 00       	call   5cc &lt;__x86.get_pc_thunk.ax&gt;</a:t>
            </a:r>
          </a:p>
          <a:p>
            <a:pPr marL="0" indent="0">
              <a:buNone/>
            </a:pPr>
            <a:r>
              <a:rPr lang="en-US" altLang="zh-TW" dirty="0"/>
              <a:t> 5a4:	05 5c 1a 00 00       	add    eax,0x1a5c</a:t>
            </a:r>
          </a:p>
        </p:txBody>
      </p:sp>
      <p:sp>
        <p:nvSpPr>
          <p:cNvPr id="5" name="矩形圖說文字 4"/>
          <p:cNvSpPr/>
          <p:nvPr/>
        </p:nvSpPr>
        <p:spPr>
          <a:xfrm>
            <a:off x="0" y="0"/>
            <a:ext cx="9144000" cy="731543"/>
          </a:xfrm>
          <a:prstGeom prst="wedgeRectCallo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err="1"/>
              <a:t>objdump</a:t>
            </a:r>
            <a:r>
              <a:rPr lang="en-US" altLang="zh-TW" sz="2800" dirty="0"/>
              <a:t> </a:t>
            </a:r>
            <a:r>
              <a:rPr lang="en-US" altLang="zh-TW" sz="28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 </a:t>
            </a:r>
            <a:r>
              <a:rPr lang="en-US" altLang="zh-TW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-M intel </a:t>
            </a:r>
            <a:r>
              <a:rPr lang="en-US" altLang="zh-TW" sz="2800" dirty="0" err="1"/>
              <a:t>helloCTFer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1753348" y="2667000"/>
            <a:ext cx="697752" cy="275291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642348" y="2667000"/>
            <a:ext cx="1345452" cy="275291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377562" y="2667000"/>
            <a:ext cx="3048348" cy="2752912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6057900" y="4043456"/>
            <a:ext cx="1244600" cy="5080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組合語言</a:t>
            </a:r>
            <a:endParaRPr lang="zh-TW" altLang="en-US" b="1" dirty="0"/>
          </a:p>
        </p:txBody>
      </p:sp>
      <p:sp>
        <p:nvSpPr>
          <p:cNvPr id="9" name="圓角矩形 8"/>
          <p:cNvSpPr/>
          <p:nvPr/>
        </p:nvSpPr>
        <p:spPr>
          <a:xfrm>
            <a:off x="3086100" y="4175312"/>
            <a:ext cx="1244600" cy="508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機器碼</a:t>
            </a:r>
            <a:endParaRPr lang="zh-TW" altLang="en-US" b="1" dirty="0"/>
          </a:p>
        </p:txBody>
      </p:sp>
      <p:sp>
        <p:nvSpPr>
          <p:cNvPr id="10" name="圓角矩形 9"/>
          <p:cNvSpPr/>
          <p:nvPr/>
        </p:nvSpPr>
        <p:spPr>
          <a:xfrm>
            <a:off x="413124" y="4137212"/>
            <a:ext cx="1422400" cy="508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記憶體位址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1324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圖說文字 3"/>
          <p:cNvSpPr/>
          <p:nvPr/>
        </p:nvSpPr>
        <p:spPr>
          <a:xfrm>
            <a:off x="0" y="0"/>
            <a:ext cx="9144000" cy="731543"/>
          </a:xfrm>
          <a:prstGeom prst="wedgeRectCallou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err="1" smtClean="0"/>
              <a:t>objdump</a:t>
            </a:r>
            <a:r>
              <a:rPr lang="en-US" altLang="zh-TW" sz="2800" dirty="0" smtClean="0"/>
              <a:t> </a:t>
            </a:r>
            <a:r>
              <a:rPr lang="en-US" altLang="zh-TW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solidFill>
                  <a:srgbClr val="FFC000"/>
                </a:solidFill>
              </a:rPr>
              <a:t>-j .text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-M intel </a:t>
            </a:r>
            <a:r>
              <a:rPr lang="en-US" altLang="zh-TW" sz="2800" dirty="0" err="1" smtClean="0"/>
              <a:t>helloCTFer</a:t>
            </a:r>
            <a:r>
              <a:rPr lang="zh-TW" altLang="en-US" sz="2800" dirty="0" smtClean="0"/>
              <a:t> </a:t>
            </a:r>
            <a:r>
              <a:rPr lang="en-US" altLang="zh-TW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</a:t>
            </a:r>
            <a:r>
              <a:rPr lang="en-US" altLang="zh-TW" sz="2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no-show-raw-</a:t>
            </a:r>
            <a:r>
              <a:rPr lang="en-US" altLang="zh-TW" sz="2800" b="1" dirty="0" err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insn</a:t>
            </a:r>
            <a:r>
              <a:rPr lang="en-US" altLang="zh-TW" sz="2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TW" altLang="en-US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20299" y="1690689"/>
            <a:ext cx="3395051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("Hello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CTFer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\n");</a:t>
            </a:r>
          </a:p>
          <a:p>
            <a:r>
              <a:rPr lang="en-US" altLang="zh-TW" dirty="0"/>
              <a:t> 5a9:	sub    esp,0xc</a:t>
            </a:r>
          </a:p>
          <a:p>
            <a:r>
              <a:rPr lang="en-US" altLang="zh-TW" dirty="0"/>
              <a:t> 5ac:	lea    </a:t>
            </a:r>
            <a:r>
              <a:rPr lang="en-US" altLang="zh-TW" dirty="0" err="1"/>
              <a:t>edx</a:t>
            </a:r>
            <a:r>
              <a:rPr lang="en-US" altLang="zh-TW" dirty="0"/>
              <a:t>,[eax-0x19b0]</a:t>
            </a:r>
          </a:p>
          <a:p>
            <a:r>
              <a:rPr lang="en-US" altLang="zh-TW" dirty="0"/>
              <a:t> 5b2:	push   </a:t>
            </a:r>
            <a:r>
              <a:rPr lang="en-US" altLang="zh-TW" dirty="0" err="1"/>
              <a:t>edx</a:t>
            </a:r>
            <a:endParaRPr lang="en-US" altLang="zh-TW" dirty="0"/>
          </a:p>
          <a:p>
            <a:r>
              <a:rPr lang="en-US" altLang="zh-TW" dirty="0"/>
              <a:t> 5b3:	</a:t>
            </a:r>
            <a:r>
              <a:rPr lang="en-US" altLang="zh-TW" dirty="0" err="1"/>
              <a:t>mov</a:t>
            </a:r>
            <a:r>
              <a:rPr lang="en-US" altLang="zh-TW" dirty="0"/>
              <a:t>    </a:t>
            </a:r>
            <a:r>
              <a:rPr lang="en-US" altLang="zh-TW" dirty="0" err="1"/>
              <a:t>ebx,eax</a:t>
            </a:r>
            <a:endParaRPr lang="en-US" altLang="zh-TW" dirty="0"/>
          </a:p>
          <a:p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5b5:	call   3f0 &lt;</a:t>
            </a:r>
            <a:r>
              <a:rPr lang="en-US" altLang="zh-TW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puts@plt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r>
              <a:rPr lang="en-US" altLang="zh-TW" dirty="0"/>
              <a:t> 5ba:	add    esp,0x10</a:t>
            </a:r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return 0;</a:t>
            </a:r>
          </a:p>
          <a:p>
            <a:r>
              <a:rPr lang="en-US" altLang="zh-TW" dirty="0"/>
              <a:t> 5bd:	</a:t>
            </a:r>
            <a:r>
              <a:rPr lang="en-US" altLang="zh-TW" dirty="0" err="1"/>
              <a:t>mov</a:t>
            </a:r>
            <a:r>
              <a:rPr lang="en-US" altLang="zh-TW" dirty="0"/>
              <a:t>    eax,0x0</a:t>
            </a:r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r>
              <a:rPr lang="en-US" altLang="zh-TW" dirty="0"/>
              <a:t> 5c2:	lea    </a:t>
            </a:r>
            <a:r>
              <a:rPr lang="en-US" altLang="zh-TW" dirty="0" err="1"/>
              <a:t>esp</a:t>
            </a:r>
            <a:r>
              <a:rPr lang="en-US" altLang="zh-TW" dirty="0"/>
              <a:t>,[ebp-0x8]</a:t>
            </a:r>
          </a:p>
          <a:p>
            <a:r>
              <a:rPr lang="en-US" altLang="zh-TW" dirty="0"/>
              <a:t> 5c5:	pop    </a:t>
            </a:r>
            <a:r>
              <a:rPr lang="en-US" altLang="zh-TW" dirty="0" err="1"/>
              <a:t>ecx</a:t>
            </a:r>
            <a:endParaRPr lang="en-US" altLang="zh-TW" dirty="0"/>
          </a:p>
          <a:p>
            <a:r>
              <a:rPr lang="en-US" altLang="zh-TW" dirty="0"/>
              <a:t> 5c6:	pop    </a:t>
            </a:r>
            <a:r>
              <a:rPr lang="en-US" altLang="zh-TW" dirty="0" err="1"/>
              <a:t>ebx</a:t>
            </a:r>
            <a:endParaRPr lang="en-US" altLang="zh-TW" dirty="0"/>
          </a:p>
          <a:p>
            <a:r>
              <a:rPr lang="en-US" altLang="zh-TW" dirty="0"/>
              <a:t> 5c7:	pop    </a:t>
            </a:r>
            <a:r>
              <a:rPr lang="en-US" altLang="zh-TW" dirty="0" err="1"/>
              <a:t>ebp</a:t>
            </a:r>
            <a:endParaRPr lang="en-US" altLang="zh-TW" dirty="0"/>
          </a:p>
          <a:p>
            <a:r>
              <a:rPr lang="en-US" altLang="zh-TW" dirty="0"/>
              <a:t> 5c8:	lea    </a:t>
            </a:r>
            <a:r>
              <a:rPr lang="en-US" altLang="zh-TW" dirty="0" err="1"/>
              <a:t>esp</a:t>
            </a:r>
            <a:r>
              <a:rPr lang="en-US" altLang="zh-TW" dirty="0"/>
              <a:t>,[ecx-0x4]</a:t>
            </a:r>
          </a:p>
          <a:p>
            <a:r>
              <a:rPr lang="en-US" altLang="zh-TW" dirty="0"/>
              <a:t> 5cb:	ret 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272" y="1011429"/>
            <a:ext cx="4572000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/>
              <a:t>00000590 &lt;main&gt;:</a:t>
            </a:r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stdio.h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main()</a:t>
            </a:r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r>
              <a:rPr lang="en-US" altLang="zh-TW" dirty="0"/>
              <a:t> 590:	lea    </a:t>
            </a:r>
            <a:r>
              <a:rPr lang="en-US" altLang="zh-TW" dirty="0" err="1"/>
              <a:t>ecx</a:t>
            </a:r>
            <a:r>
              <a:rPr lang="en-US" altLang="zh-TW" dirty="0"/>
              <a:t>,[esp+0x4]</a:t>
            </a:r>
          </a:p>
          <a:p>
            <a:r>
              <a:rPr lang="en-US" altLang="zh-TW" dirty="0"/>
              <a:t> 594:	and    esp,0xfffffff0</a:t>
            </a:r>
          </a:p>
          <a:p>
            <a:r>
              <a:rPr lang="en-US" altLang="zh-TW" dirty="0"/>
              <a:t> 597:	push   DWORD PTR [ecx-0x4]</a:t>
            </a:r>
          </a:p>
          <a:p>
            <a:r>
              <a:rPr lang="en-US" altLang="zh-TW" dirty="0"/>
              <a:t> 59a:	push   </a:t>
            </a:r>
            <a:r>
              <a:rPr lang="en-US" altLang="zh-TW" dirty="0" err="1"/>
              <a:t>ebp</a:t>
            </a:r>
            <a:endParaRPr lang="en-US" altLang="zh-TW" dirty="0"/>
          </a:p>
          <a:p>
            <a:r>
              <a:rPr lang="en-US" altLang="zh-TW" dirty="0"/>
              <a:t> 59b:	</a:t>
            </a:r>
            <a:r>
              <a:rPr lang="en-US" altLang="zh-TW" dirty="0" err="1"/>
              <a:t>mov</a:t>
            </a:r>
            <a:r>
              <a:rPr lang="en-US" altLang="zh-TW" dirty="0"/>
              <a:t>    </a:t>
            </a:r>
            <a:r>
              <a:rPr lang="en-US" altLang="zh-TW" dirty="0" err="1"/>
              <a:t>ebp,esp</a:t>
            </a:r>
            <a:endParaRPr lang="en-US" altLang="zh-TW" dirty="0"/>
          </a:p>
          <a:p>
            <a:r>
              <a:rPr lang="en-US" altLang="zh-TW" dirty="0"/>
              <a:t> 59d:	push   </a:t>
            </a:r>
            <a:r>
              <a:rPr lang="en-US" altLang="zh-TW" dirty="0" err="1"/>
              <a:t>ebx</a:t>
            </a:r>
            <a:endParaRPr lang="en-US" altLang="zh-TW" dirty="0"/>
          </a:p>
          <a:p>
            <a:r>
              <a:rPr lang="en-US" altLang="zh-TW" dirty="0"/>
              <a:t> 59e:	push   </a:t>
            </a:r>
            <a:r>
              <a:rPr lang="en-US" altLang="zh-TW" dirty="0" err="1"/>
              <a:t>ecx</a:t>
            </a:r>
            <a:endParaRPr lang="en-US" altLang="zh-TW" dirty="0"/>
          </a:p>
          <a:p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59f:	call   5cc &lt;__x86.get_pc_thunk.ax&gt;</a:t>
            </a:r>
          </a:p>
          <a:p>
            <a:r>
              <a:rPr lang="en-US" altLang="zh-TW" dirty="0"/>
              <a:t> 5a4:	add    eax,0x1a5c</a:t>
            </a:r>
          </a:p>
        </p:txBody>
      </p:sp>
      <p:sp>
        <p:nvSpPr>
          <p:cNvPr id="2" name="矩形圖說文字 1"/>
          <p:cNvSpPr/>
          <p:nvPr/>
        </p:nvSpPr>
        <p:spPr>
          <a:xfrm>
            <a:off x="5676900" y="739672"/>
            <a:ext cx="2070100" cy="479528"/>
          </a:xfrm>
          <a:prstGeom prst="wedgeRectCallout">
            <a:avLst>
              <a:gd name="adj1" fmla="val -20312"/>
              <a:gd name="adj2" fmla="val -7461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/>
              <a:t>去掉機器碼</a:t>
            </a:r>
            <a:endParaRPr lang="zh-TW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1205737" y="2314575"/>
            <a:ext cx="3585338" cy="2752912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3675771" y="3468565"/>
            <a:ext cx="1244600" cy="48428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組合語言</a:t>
            </a:r>
            <a:endParaRPr lang="zh-TW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343373" y="2334249"/>
            <a:ext cx="697752" cy="275291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232149" y="5194487"/>
            <a:ext cx="1422400" cy="508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/>
              <a:t>記憶體位址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585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5705</TotalTime>
  <Words>340</Words>
  <Application>Microsoft Office PowerPoint</Application>
  <PresentationFormat>如螢幕大小 (4:3)</PresentationFormat>
  <Paragraphs>225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Wingdings</vt:lpstr>
      <vt:lpstr>Office 佈景主題</vt:lpstr>
      <vt:lpstr>D_1_Objdump逆向工程技術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MASM組合語言</dc:title>
  <dc:creator>ksu</dc:creator>
  <cp:lastModifiedBy>user</cp:lastModifiedBy>
  <cp:revision>125</cp:revision>
  <dcterms:created xsi:type="dcterms:W3CDTF">2017-07-08T18:26:07Z</dcterms:created>
  <dcterms:modified xsi:type="dcterms:W3CDTF">2021-03-11T11:12:15Z</dcterms:modified>
</cp:coreProperties>
</file>