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73" r:id="rId11"/>
    <p:sldId id="263" r:id="rId12"/>
    <p:sldId id="264" r:id="rId13"/>
    <p:sldId id="265" r:id="rId14"/>
    <p:sldId id="266" r:id="rId15"/>
    <p:sldId id="267" r:id="rId16"/>
    <p:sldId id="268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6" r:id="rId26"/>
    <p:sldId id="288" r:id="rId27"/>
    <p:sldId id="287" r:id="rId28"/>
    <p:sldId id="282" r:id="rId29"/>
    <p:sldId id="283" r:id="rId30"/>
    <p:sldId id="284" r:id="rId31"/>
    <p:sldId id="285" r:id="rId32"/>
    <p:sldId id="291" r:id="rId33"/>
    <p:sldId id="289" r:id="rId34"/>
    <p:sldId id="290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C38404E-D144-4939-B1A5-8D061486B72F}">
          <p14:sldIdLst>
            <p14:sldId id="256"/>
            <p14:sldId id="269"/>
          </p14:sldIdLst>
        </p14:section>
        <p14:section name="建置Python開發環境" id="{797B6149-A1D8-4AB6-BB81-A4DF65854F5B}">
          <p14:sldIdLst>
            <p14:sldId id="271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Flask網站應用程式開發" id="{71D8A5B2-268A-4A87-9F5A-E90F22ABF812}">
          <p14:sldIdLst>
            <p14:sldId id="273"/>
            <p14:sldId id="263"/>
            <p14:sldId id="264"/>
            <p14:sldId id="265"/>
            <p14:sldId id="266"/>
            <p14:sldId id="267"/>
            <p14:sldId id="268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6"/>
            <p14:sldId id="288"/>
            <p14:sldId id="287"/>
            <p14:sldId id="282"/>
            <p14:sldId id="283"/>
            <p14:sldId id="284"/>
            <p14:sldId id="285"/>
          </p14:sldIdLst>
        </p14:section>
        <p14:section name="PostagreSQL資料庫" id="{FAE2FA47-D96A-4450-86E0-6E1E3ACBE9CC}">
          <p14:sldIdLst>
            <p14:sldId id="291"/>
            <p14:sldId id="289"/>
            <p14:sldId id="290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7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tw.com/%E7%A8%8B%E5%BC%8F%E8%AA%9E%E8%A8%80/33161/" TargetMode="External"/><Relationship Id="rId2" Type="http://schemas.openxmlformats.org/officeDocument/2006/relationships/hyperlink" Target="https://foofish.net/python-decorator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astman.net/%E6%95%99%E5%AD%B8/2018/01/27/python-name-mai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gisrover.blogspot.com/2011/10/stack-builder-postgis_23.html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eilihmen.medium.com/%E9%97%9C%E6%96%BCpython%E7%9A%84%E9%A1%9E%E5%88%A5-class-%E5%9F%BA%E6%9C%AC%E7%AF%87-5468812c58f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31600197" TargetMode="External"/><Relationship Id="rId2" Type="http://schemas.openxmlformats.org/officeDocument/2006/relationships/hyperlink" Target="https://medium.com/@yeyuting0307/%E5%A6%82%E4%BD%95%E6%9B%B4%E6%94%B9jupyter%E7%9A%84%E9%A0%90%E8%A8%AD%E5%B7%A5%E4%BD%9C%E7%9B%AE%E9%8C%84-%E9%A0%90%E8%A8%AD%E7%80%8F%E8%A6%BD%E5%99%A8-%E7%94%9A%E8%87%B3%E4%BB%A5%E7%84%A1%E7%97%95%E6%A8%A1%E5%BC%8F%E9%96%8B%E5%95%9F-e338e1c834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8312B-5F1B-4249-B898-6797B4E37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聊天機器人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F05530-3AB2-485A-A055-1B8FE9438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 / 03 / 08</a:t>
            </a:r>
            <a:r>
              <a:rPr lang="zh-TW" altLang="en-US" sz="4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445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1D4EE-94DB-4B7E-98B5-07A434F7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網站應用程式開發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4A62E0-DA07-42FE-88E1-0AA8A5275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https://blog.techbridge.cc/2017/06/03/python-web-flask101-tutorial-introduction-and-environment-setup/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537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770D0-1476-4762-B6A3-C7199C70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Python:</a:t>
            </a:r>
            <a:br>
              <a:rPr lang="en-US" altLang="zh-TW" dirty="0"/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@ 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裝飾器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F5C229-F0E2-499C-BD68-73CC33BBE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043" y="1853248"/>
            <a:ext cx="8946541" cy="4762854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https://foofish.net/python-decorator.html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https://codertw.com/%E7%A8%8B%E5%BC%8F%E8%AA%9E%E8%A8%80/33161/</a:t>
            </a:r>
            <a:endParaRPr lang="en-US" altLang="zh-CN" dirty="0"/>
          </a:p>
          <a:p>
            <a:r>
              <a:rPr lang="en-US" altLang="zh-CN" dirty="0"/>
              <a:t>Python </a:t>
            </a:r>
            <a:r>
              <a:rPr lang="zh-CN" altLang="en-US" dirty="0"/>
              <a:t>中的函数和 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不太一</a:t>
            </a:r>
            <a:r>
              <a:rPr lang="zh-TW" altLang="en-US" dirty="0"/>
              <a:t>樣</a:t>
            </a:r>
            <a:r>
              <a:rPr lang="zh-CN" altLang="en-US" dirty="0"/>
              <a:t>，</a:t>
            </a:r>
            <a:r>
              <a:rPr lang="en-US" altLang="zh-CN" dirty="0"/>
              <a:t>Python </a:t>
            </a:r>
            <a:r>
              <a:rPr lang="zh-CN" altLang="en-US" dirty="0"/>
              <a:t>中的函数可以像普通</a:t>
            </a:r>
            <a:r>
              <a:rPr lang="zh-TW" altLang="en-US" dirty="0"/>
              <a:t>變</a:t>
            </a:r>
            <a:r>
              <a:rPr lang="zh-CN" altLang="en-US" dirty="0"/>
              <a:t>量一样</a:t>
            </a:r>
            <a:r>
              <a:rPr lang="zh-TW" altLang="en-US" dirty="0"/>
              <a:t>當</a:t>
            </a:r>
            <a:r>
              <a:rPr lang="zh-CN" altLang="en-US" dirty="0"/>
              <a:t>做参数</a:t>
            </a:r>
            <a:r>
              <a:rPr lang="zh-TW" altLang="en-US" dirty="0"/>
              <a:t>傳遞</a:t>
            </a:r>
            <a:r>
              <a:rPr lang="zh-CN" altLang="en-US" dirty="0"/>
              <a:t>给另外一个函数</a:t>
            </a:r>
            <a:endParaRPr lang="en-US" altLang="zh-TW" dirty="0"/>
          </a:p>
          <a:p>
            <a:r>
              <a:rPr lang="zh-TW" altLang="en-US" dirty="0"/>
              <a:t>裝飾</a:t>
            </a:r>
            <a:r>
              <a:rPr lang="zh-CN" altLang="en-US" dirty="0"/>
              <a:t>器的作用就是</a:t>
            </a:r>
            <a:r>
              <a:rPr lang="zh-TW" altLang="en-US" dirty="0"/>
              <a:t>為</a:t>
            </a:r>
            <a:r>
              <a:rPr lang="zh-CN" altLang="en-US" dirty="0"/>
              <a:t>已</a:t>
            </a:r>
            <a:r>
              <a:rPr lang="zh-TW" altLang="en-US" dirty="0"/>
              <a:t>經</a:t>
            </a:r>
            <a:r>
              <a:rPr lang="zh-CN" altLang="en-US" dirty="0"/>
              <a:t>存在的</a:t>
            </a:r>
            <a:r>
              <a:rPr lang="zh-TW" altLang="en-US" dirty="0"/>
              <a:t>對</a:t>
            </a:r>
            <a:r>
              <a:rPr lang="zh-CN" altLang="en-US" dirty="0"/>
              <a:t>象添加</a:t>
            </a:r>
            <a:r>
              <a:rPr lang="zh-TW" altLang="en-US" dirty="0"/>
              <a:t>額</a:t>
            </a:r>
            <a:r>
              <a:rPr lang="zh-CN" altLang="en-US" dirty="0"/>
              <a:t>外的功能。</a:t>
            </a:r>
            <a:endParaRPr lang="en-US" altLang="zh-CN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5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B6FF9D-EB56-470E-8B42-8CAFAC37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if __name__ == '__main__'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涵義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4D0BAD-3D4D-4A34-9930-3DA5596B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http://blog.castman.net/%E6%95%99%E5%AD%B8/2018/01/27/python-name-main.html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4492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5FF73-7E19-4EB4-BD17-511E717C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應用程式架構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5C7240-0330-4FEE-B452-8DE081EF3917}"/>
              </a:ext>
            </a:extLst>
          </p:cNvPr>
          <p:cNvSpPr txBox="1"/>
          <p:nvPr/>
        </p:nvSpPr>
        <p:spPr>
          <a:xfrm>
            <a:off x="646111" y="1401107"/>
            <a:ext cx="5353050" cy="378565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基本架構</a:t>
            </a:r>
            <a:r>
              <a:rPr lang="en-US" altLang="zh-TW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flask import Flask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 = Flask(__name__)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路由一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路由二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__name__ == ‘__main__’: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app.run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351DA5-5DF4-490E-8697-A76BFC372483}"/>
              </a:ext>
            </a:extLst>
          </p:cNvPr>
          <p:cNvSpPr txBox="1"/>
          <p:nvPr/>
        </p:nvSpPr>
        <p:spPr>
          <a:xfrm>
            <a:off x="6838950" y="1401107"/>
            <a:ext cx="4706939" cy="1569660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建立路由</a:t>
            </a:r>
            <a:r>
              <a:rPr lang="en-US" altLang="zh-TW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@app.route(‘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網頁路徑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函式名稱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():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處理程式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291433-E0B4-4AE8-BFF9-E20D552D1C0F}"/>
              </a:ext>
            </a:extLst>
          </p:cNvPr>
          <p:cNvSpPr txBox="1"/>
          <p:nvPr/>
        </p:nvSpPr>
        <p:spPr>
          <a:xfrm>
            <a:off x="6838950" y="3293933"/>
            <a:ext cx="4706938" cy="286232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網頁路徑</a:t>
            </a:r>
            <a:r>
              <a:rPr lang="en-US" altLang="zh-TW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網頁路徑設為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”/”,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表示網站首頁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:http://127.0.0.1:5000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網頁路徑設為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表示網站首頁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:http://127.0.0.1:5000/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函式名稱</a:t>
            </a:r>
            <a:r>
              <a:rPr lang="en-US" altLang="zh-TW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可以任意指定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通常會和網頁路徑名稱相同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03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1ABEC-FA18-47F5-A6EE-E3762E0E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運行應用程式與執行結果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009601-F99A-4751-BD60-4C886FAA1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007587"/>
            <a:ext cx="4711476" cy="465038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1EF9495-4F59-46C9-888F-700D808F1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5" y="2007587"/>
            <a:ext cx="6284589" cy="18011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6FD1AA5-3167-4472-BFF7-B1F6BC43A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75" y="3963093"/>
            <a:ext cx="6619875" cy="180116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EF92153-B4A1-4DAD-91BF-35B5EE218226}"/>
              </a:ext>
            </a:extLst>
          </p:cNvPr>
          <p:cNvSpPr txBox="1"/>
          <p:nvPr/>
        </p:nvSpPr>
        <p:spPr>
          <a:xfrm>
            <a:off x="5791200" y="5867400"/>
            <a:ext cx="5362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停止運行</a:t>
            </a:r>
            <a:r>
              <a:rPr lang="en-US" altLang="zh-TW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 + c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8C97511-E4A8-44A9-887D-F2CF3310E8E1}"/>
              </a:ext>
            </a:extLst>
          </p:cNvPr>
          <p:cNvCxnSpPr>
            <a:cxnSpLocks/>
          </p:cNvCxnSpPr>
          <p:nvPr/>
        </p:nvCxnSpPr>
        <p:spPr>
          <a:xfrm flipV="1">
            <a:off x="4219575" y="4907702"/>
            <a:ext cx="4733925" cy="821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6ADA55E-500D-4C9E-8456-CABCFE2D6A8B}"/>
              </a:ext>
            </a:extLst>
          </p:cNvPr>
          <p:cNvCxnSpPr/>
          <p:nvPr/>
        </p:nvCxnSpPr>
        <p:spPr>
          <a:xfrm>
            <a:off x="8877300" y="4793402"/>
            <a:ext cx="4667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4FEEF98-A51A-427F-9BB2-4734B50B68CC}"/>
              </a:ext>
            </a:extLst>
          </p:cNvPr>
          <p:cNvCxnSpPr>
            <a:cxnSpLocks/>
          </p:cNvCxnSpPr>
          <p:nvPr/>
        </p:nvCxnSpPr>
        <p:spPr>
          <a:xfrm>
            <a:off x="3114675" y="4907702"/>
            <a:ext cx="84772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6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87677-3E59-47BD-B3A0-905E96F1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多網址對應相同函式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B98C00-7591-4C9B-8DEE-1845D9141DB2}"/>
              </a:ext>
            </a:extLst>
          </p:cNvPr>
          <p:cNvSpPr txBox="1"/>
          <p:nvPr/>
        </p:nvSpPr>
        <p:spPr>
          <a:xfrm>
            <a:off x="6696074" y="1152983"/>
            <a:ext cx="4219575" cy="1938992"/>
          </a:xfrm>
          <a:prstGeom prst="rect">
            <a:avLst/>
          </a:prstGeom>
          <a:noFill/>
          <a:ln w="762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@app.route(‘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網頁路徑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1’)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@app.route(‘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網頁路徑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2’)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函式名稱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():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處理程式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6E93D3B-A489-4E95-88B2-3ADC622E0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4" y="1384114"/>
            <a:ext cx="6239746" cy="51251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A85CF6E-7086-4A99-B623-E650FF0B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4" y="3274775"/>
            <a:ext cx="4391638" cy="167663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012E3D4-DEEE-4E3F-87CE-2975DC65E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4" y="5042853"/>
            <a:ext cx="4858428" cy="1686160"/>
          </a:xfrm>
          <a:prstGeom prst="rect">
            <a:avLst/>
          </a:prstGeom>
        </p:spPr>
      </p:pic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C84A725-AEB7-407B-9147-5E3D148B4265}"/>
              </a:ext>
            </a:extLst>
          </p:cNvPr>
          <p:cNvCxnSpPr>
            <a:cxnSpLocks/>
          </p:cNvCxnSpPr>
          <p:nvPr/>
        </p:nvCxnSpPr>
        <p:spPr>
          <a:xfrm>
            <a:off x="10915649" y="5400675"/>
            <a:ext cx="5334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26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0CBDA-F00A-4058-B70A-B4743012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app.run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6AF3696-3E25-49DB-9957-80B8FBA4D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51631"/>
              </p:ext>
            </p:extLst>
          </p:nvPr>
        </p:nvGraphicFramePr>
        <p:xfrm>
          <a:off x="646111" y="1280160"/>
          <a:ext cx="10574339" cy="4297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80217">
                  <a:extLst>
                    <a:ext uri="{9D8B030D-6E8A-4147-A177-3AD203B41FA5}">
                      <a16:colId xmlns:a16="http://schemas.microsoft.com/office/drawing/2014/main" val="2549539506"/>
                    </a:ext>
                  </a:extLst>
                </a:gridCol>
                <a:gridCol w="7894122">
                  <a:extLst>
                    <a:ext uri="{9D8B030D-6E8A-4147-A177-3AD203B41FA5}">
                      <a16:colId xmlns:a16="http://schemas.microsoft.com/office/drawing/2014/main" val="4162414791"/>
                    </a:ext>
                  </a:extLst>
                </a:gridCol>
              </a:tblGrid>
              <a:tr h="3454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861907"/>
                  </a:ext>
                </a:extLst>
              </a:tr>
              <a:tr h="1813508">
                <a:tc>
                  <a:txBody>
                    <a:bodyPr/>
                    <a:lstStyle/>
                    <a:p>
                      <a:pPr algn="ctr"/>
                      <a:endParaRPr lang="en-US" altLang="zh-TW" sz="4000" dirty="0"/>
                    </a:p>
                    <a:p>
                      <a:pPr algn="ctr"/>
                      <a:r>
                        <a:rPr lang="en-US" altLang="zh-TW" sz="4000" dirty="0"/>
                        <a:t>host</a:t>
                      </a:r>
                      <a:endParaRPr lang="en-US" altLang="zh-TW" sz="4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設定伺服器的位址，預設值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為「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127.0.0.1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」。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若設為「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0.0.0.0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」表示無論</a:t>
                      </a: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本地位址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真實位址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都能連上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Flask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伺服器。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當網站開發完成時需設此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讓所有人都能瀏覽網站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33191"/>
                  </a:ext>
                </a:extLst>
              </a:tr>
              <a:tr h="6620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port</a:t>
                      </a:r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設定埠號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預設值為「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5000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」。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44965"/>
                  </a:ext>
                </a:extLst>
              </a:tr>
              <a:tr h="1283804">
                <a:tc>
                  <a:txBody>
                    <a:bodyPr/>
                    <a:lstStyle/>
                    <a:p>
                      <a:pPr algn="ctr"/>
                      <a:endParaRPr lang="en-US" altLang="zh-TW" sz="3200" dirty="0"/>
                    </a:p>
                    <a:p>
                      <a:pPr algn="ctr"/>
                      <a:r>
                        <a:rPr lang="en-US" altLang="zh-TW" sz="3200" dirty="0"/>
                        <a:t>debug</a:t>
                      </a:r>
                      <a:endParaRPr lang="en-US" altLang="zh-TW" sz="3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設定是否顯示錯誤訊息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預設值為「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」。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當網站完成開發時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需將此參數設為「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」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否則會有極大的安全疑慮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1508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84C51897-DC22-4F02-B48E-EA4D6C5034F6}"/>
              </a:ext>
            </a:extLst>
          </p:cNvPr>
          <p:cNvSpPr txBox="1"/>
          <p:nvPr/>
        </p:nvSpPr>
        <p:spPr>
          <a:xfrm>
            <a:off x="1000125" y="5820049"/>
            <a:ext cx="10574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app.run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(host=‘0.0.0.0’ ,  port=80  ,  debug=false)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3749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2D174-C690-4992-BB34-C382431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路由參數傳遞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EEDB0B-DE05-4A3D-A9B6-852D76516594}"/>
              </a:ext>
            </a:extLst>
          </p:cNvPr>
          <p:cNvSpPr txBox="1"/>
          <p:nvPr/>
        </p:nvSpPr>
        <p:spPr>
          <a:xfrm>
            <a:off x="361950" y="1591638"/>
            <a:ext cx="11706225" cy="52322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@app.route(‘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網頁路徑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&lt;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1&gt;/&lt;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2&gt;/…..)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70E106-4043-455C-A685-E2C3063465C5}"/>
              </a:ext>
            </a:extLst>
          </p:cNvPr>
          <p:cNvSpPr txBox="1"/>
          <p:nvPr/>
        </p:nvSpPr>
        <p:spPr>
          <a:xfrm>
            <a:off x="4818061" y="2228850"/>
            <a:ext cx="6030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參數以「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」及「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」符號包圍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B8189AA-6FC8-406C-B9DC-85C3DF897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78383"/>
              </p:ext>
            </p:extLst>
          </p:nvPr>
        </p:nvGraphicFramePr>
        <p:xfrm>
          <a:off x="361950" y="2814665"/>
          <a:ext cx="9119816" cy="30206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65200">
                  <a:extLst>
                    <a:ext uri="{9D8B030D-6E8A-4147-A177-3AD203B41FA5}">
                      <a16:colId xmlns:a16="http://schemas.microsoft.com/office/drawing/2014/main" val="513095462"/>
                    </a:ext>
                  </a:extLst>
                </a:gridCol>
                <a:gridCol w="6654616">
                  <a:extLst>
                    <a:ext uri="{9D8B030D-6E8A-4147-A177-3AD203B41FA5}">
                      <a16:colId xmlns:a16="http://schemas.microsoft.com/office/drawing/2014/main" val="46838847"/>
                    </a:ext>
                  </a:extLst>
                </a:gridCol>
              </a:tblGrid>
              <a:tr h="6041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780216"/>
                  </a:ext>
                </a:extLst>
              </a:tr>
              <a:tr h="6041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可以輸入任何字串</a:t>
                      </a:r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此為預設值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87864"/>
                  </a:ext>
                </a:extLst>
              </a:tr>
              <a:tr h="6041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可輸入整數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133626"/>
                  </a:ext>
                </a:extLst>
              </a:tr>
              <a:tr h="6041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float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可輸入浮點數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03319"/>
                  </a:ext>
                </a:extLst>
              </a:tr>
              <a:tr h="6041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path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可輸入包含「</a:t>
                      </a:r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」字元的路徑名稱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10361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F7321D2-9CB0-4EC8-9DD5-6E2BA976B685}"/>
              </a:ext>
            </a:extLst>
          </p:cNvPr>
          <p:cNvSpPr txBox="1"/>
          <p:nvPr/>
        </p:nvSpPr>
        <p:spPr>
          <a:xfrm>
            <a:off x="361950" y="6011937"/>
            <a:ext cx="884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參數的資料型態可以省略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預設值為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endParaRPr lang="zh-TW" altLang="en-US" sz="2800" b="1" dirty="0">
              <a:solidFill>
                <a:schemeClr val="accent3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6762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C869E-FDBC-4F88-8FFC-D736F59D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E92897-B4F5-45A2-BC75-00873CC14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699" y="2133857"/>
            <a:ext cx="5860477" cy="441573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2F0F0EF-1A85-416E-B346-25A71ABF1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788" y="2209520"/>
            <a:ext cx="4643886" cy="196075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A8735B6-B05F-4A3D-B072-379E2DF10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788" y="4314579"/>
            <a:ext cx="5441421" cy="22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85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00B07-8B71-4F4C-BDC7-0E7C26C7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方式傳送資料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88C7AA-DF20-4D75-8A17-75B5E35B83F7}"/>
              </a:ext>
            </a:extLst>
          </p:cNvPr>
          <p:cNvSpPr txBox="1"/>
          <p:nvPr/>
        </p:nvSpPr>
        <p:spPr>
          <a:xfrm>
            <a:off x="885825" y="1476375"/>
            <a:ext cx="10420350" cy="584775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@app.route( ‘ 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網頁路徑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method=[‘GET’] 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EE3405-1D67-4AC4-B4BA-F52BE013854F}"/>
              </a:ext>
            </a:extLst>
          </p:cNvPr>
          <p:cNvSpPr txBox="1"/>
          <p:nvPr/>
        </p:nvSpPr>
        <p:spPr>
          <a:xfrm>
            <a:off x="800100" y="2257425"/>
            <a:ext cx="996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在路由中不設定</a:t>
            </a:r>
            <a:r>
              <a:rPr lang="en-US" altLang="zh-TW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</a:t>
            </a:r>
            <a:r>
              <a:rPr lang="zh-TW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en-US" altLang="zh-TW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預設就是用</a:t>
            </a:r>
            <a:r>
              <a:rPr lang="en-US" altLang="zh-TW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的方式接收參數。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BE9B9A7-C5AA-45F8-BF9B-007CEF364FB2}"/>
              </a:ext>
            </a:extLst>
          </p:cNvPr>
          <p:cNvSpPr txBox="1"/>
          <p:nvPr/>
        </p:nvSpPr>
        <p:spPr>
          <a:xfrm>
            <a:off x="800100" y="2976920"/>
            <a:ext cx="10906125" cy="3539430"/>
          </a:xfrm>
          <a:prstGeom prst="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中是以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模組取得參數值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因此要匯入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flask import request</a:t>
            </a: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模組後就可以用「</a:t>
            </a:r>
            <a:r>
              <a:rPr lang="en-US" altLang="zh-TW" sz="28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args.get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」方法取的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的參數值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request.args.get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‘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參數名稱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‘)</a:t>
            </a: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參數值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request.args.get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(‘name’)</a:t>
            </a:r>
          </a:p>
        </p:txBody>
      </p:sp>
    </p:spTree>
    <p:extLst>
      <p:ext uri="{BB962C8B-B14F-4D97-AF65-F5344CB8AC3E}">
        <p14:creationId xmlns:p14="http://schemas.microsoft.com/office/powerpoint/2010/main" val="102459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8CFF1-B577-4705-8E16-B9E3D446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FD1565-E4BD-4748-BD45-8881A2053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3927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54B29-A2E5-43AC-9752-CB4E3EF8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6C31AD6-2BAB-4890-A0AF-4ACDE7C62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1" y="228145"/>
            <a:ext cx="7907339" cy="455340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4B1F963-2465-4FA1-8EDE-A7071E48F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1" y="4972274"/>
            <a:ext cx="904048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1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55984-10F9-4CB5-B989-B961E6ED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方式傳遞資料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0692D2-50A6-4D66-BA9D-39D81E527F27}"/>
              </a:ext>
            </a:extLst>
          </p:cNvPr>
          <p:cNvSpPr txBox="1"/>
          <p:nvPr/>
        </p:nvSpPr>
        <p:spPr>
          <a:xfrm>
            <a:off x="152400" y="1933575"/>
            <a:ext cx="11887200" cy="584775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@app.route( ‘ 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網頁路徑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method=[‘GET’, ‘POST’] 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F76CC2-1552-4783-BC28-DFEBFE9E7D79}"/>
              </a:ext>
            </a:extLst>
          </p:cNvPr>
          <p:cNvSpPr txBox="1"/>
          <p:nvPr/>
        </p:nvSpPr>
        <p:spPr>
          <a:xfrm>
            <a:off x="800100" y="2976920"/>
            <a:ext cx="10906125" cy="3539430"/>
          </a:xfrm>
          <a:prstGeom prst="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中是以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模組取得參數值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因此要匯入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flask import request</a:t>
            </a: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模組後就以「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values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」方法取的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的參數值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request.values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 ‘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參數名稱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‘]</a:t>
            </a: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參數值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request.values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[‘name’]</a:t>
            </a:r>
          </a:p>
        </p:txBody>
      </p:sp>
    </p:spTree>
    <p:extLst>
      <p:ext uri="{BB962C8B-B14F-4D97-AF65-F5344CB8AC3E}">
        <p14:creationId xmlns:p14="http://schemas.microsoft.com/office/powerpoint/2010/main" val="1753872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64CEDBC-BDA9-498E-8FF4-A308C8425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85138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EAFFB8-D5A5-4532-9B8B-61CABD2DA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538" y="0"/>
            <a:ext cx="3321112" cy="264024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3CDC9BA-33AD-446C-AC6B-34E4FD19D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538" y="3012037"/>
            <a:ext cx="3321112" cy="131726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CECA7D0-98E0-47FF-821B-108FDED41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538" y="4701096"/>
            <a:ext cx="3321113" cy="132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12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E2E57-5426-45F7-AE5E-F979BEA4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使用模板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(Template)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600EBFE-12CA-411D-8881-7E002D6D7C76}"/>
              </a:ext>
            </a:extLst>
          </p:cNvPr>
          <p:cNvSpPr txBox="1"/>
          <p:nvPr/>
        </p:nvSpPr>
        <p:spPr>
          <a:xfrm>
            <a:off x="668339" y="1465323"/>
            <a:ext cx="10877550" cy="3539430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render_template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模組讀取網頁檔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flask import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render_template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render_template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讀取網頁檔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render_template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網頁檔案名稱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&lt;hello.html&gt;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網頁檔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render_template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(‘hello.html’)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2D194B1-0F33-4064-B337-27FB0E717B6C}"/>
              </a:ext>
            </a:extLst>
          </p:cNvPr>
          <p:cNvSpPr txBox="1"/>
          <p:nvPr/>
        </p:nvSpPr>
        <p:spPr>
          <a:xfrm>
            <a:off x="771525" y="5381625"/>
            <a:ext cx="10477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的網頁檔案需放在</a:t>
            </a:r>
            <a:r>
              <a:rPr lang="en-US" altLang="zh-TW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程式路徑的</a:t>
            </a:r>
            <a:r>
              <a:rPr lang="en-US" altLang="zh-TW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&lt;templates&gt;</a:t>
            </a:r>
            <a:r>
              <a:rPr lang="zh-TW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資料夾中</a:t>
            </a:r>
            <a:r>
              <a:rPr lang="en-US" altLang="zh-TW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系統才能讀取</a:t>
            </a:r>
          </a:p>
        </p:txBody>
      </p:sp>
    </p:spTree>
    <p:extLst>
      <p:ext uri="{BB962C8B-B14F-4D97-AF65-F5344CB8AC3E}">
        <p14:creationId xmlns:p14="http://schemas.microsoft.com/office/powerpoint/2010/main" val="2950051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47BE404-EF2A-4E2F-AD00-2E2144715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955193" cy="434596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2F31A57-26D1-42D6-AB13-E008C083A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333" y="3158949"/>
            <a:ext cx="4753667" cy="372438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E5148A6-583D-40AE-A85D-75F1F723E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32" y="4345969"/>
            <a:ext cx="5319812" cy="25373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5A3FCA2-C45C-40C6-A274-0A2690792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194" y="0"/>
            <a:ext cx="3964325" cy="3158949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F453FCB-20B6-4BF8-9089-0460A9CAFE9A}"/>
              </a:ext>
            </a:extLst>
          </p:cNvPr>
          <p:cNvSpPr/>
          <p:nvPr/>
        </p:nvSpPr>
        <p:spPr>
          <a:xfrm>
            <a:off x="4191856" y="4520629"/>
            <a:ext cx="1654140" cy="55480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589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EAAE7E-EAC9-4EFD-A619-06D2D6E3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傳送參數及變數給網頁檔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AD6A9F-FCAE-48FC-80CE-D798F231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344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C506AB-86C7-42C2-99B8-70238F71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7C14D0-E035-432D-AEA0-5EDA176F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692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DB8B2-DA6F-45CA-B951-A7F4F13C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網頁檔使用靜態檔案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586C03-F973-436F-81BB-944C76F60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591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8F8F9BE-5CFA-480D-8B5D-80F1B061E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72328" cy="32898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204CCE8-E81B-43FB-ACC4-7EF7A4E96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37" y="3989535"/>
            <a:ext cx="4489281" cy="25336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A3C2D08-26B8-413C-9A6B-BADA5103A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402" y="2617657"/>
            <a:ext cx="6698773" cy="424034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D7B2265-8E1D-4675-B736-FB8B5AE18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961" y="0"/>
            <a:ext cx="4371039" cy="3086362"/>
          </a:xfrm>
          <a:prstGeom prst="rect">
            <a:avLst/>
          </a:prstGeom>
        </p:spPr>
      </p:pic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7795401-C6CA-4DB1-AE8E-C324F877D05C}"/>
              </a:ext>
            </a:extLst>
          </p:cNvPr>
          <p:cNvSpPr/>
          <p:nvPr/>
        </p:nvSpPr>
        <p:spPr>
          <a:xfrm>
            <a:off x="4448175" y="2181225"/>
            <a:ext cx="990600" cy="56197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02CFF1F-CC2D-4F06-86F9-735865325439}"/>
              </a:ext>
            </a:extLst>
          </p:cNvPr>
          <p:cNvSpPr/>
          <p:nvPr/>
        </p:nvSpPr>
        <p:spPr>
          <a:xfrm>
            <a:off x="3892568" y="3989535"/>
            <a:ext cx="727057" cy="4191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B7445C5-4743-483F-83F7-570B1B20827C}"/>
              </a:ext>
            </a:extLst>
          </p:cNvPr>
          <p:cNvSpPr/>
          <p:nvPr/>
        </p:nvSpPr>
        <p:spPr>
          <a:xfrm>
            <a:off x="7181850" y="3989535"/>
            <a:ext cx="4371039" cy="3252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F6E2A4F-17A9-4E27-9224-A4B7B3263CBF}"/>
              </a:ext>
            </a:extLst>
          </p:cNvPr>
          <p:cNvSpPr/>
          <p:nvPr/>
        </p:nvSpPr>
        <p:spPr>
          <a:xfrm>
            <a:off x="7316136" y="4931070"/>
            <a:ext cx="4371039" cy="3252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184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5842F-44F9-4CF5-818E-574F6746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Template</a:t>
            </a:r>
            <a:r>
              <a:rPr lang="zh-TW" altLang="en-US" dirty="0"/>
              <a:t>語言</a:t>
            </a:r>
          </a:p>
        </p:txBody>
      </p:sp>
    </p:spTree>
    <p:extLst>
      <p:ext uri="{BB962C8B-B14F-4D97-AF65-F5344CB8AC3E}">
        <p14:creationId xmlns:p14="http://schemas.microsoft.com/office/powerpoint/2010/main" val="410157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F73965-18C8-483F-9A42-1AB2B5D2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3EAE57-586B-4F34-88B0-770D5C6CB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608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1586DF6-42ED-4474-862F-D67ED4C79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277948" cy="394843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7837148-69DA-45F0-A868-0C8BB972A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021" y="3219450"/>
            <a:ext cx="3410810" cy="35513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37A8F9E-96D2-4683-A1C2-4D39ABA38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831" y="2481397"/>
            <a:ext cx="5472604" cy="4376603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8F1648B8-829C-4B80-944E-AAF4F0332813}"/>
              </a:ext>
            </a:extLst>
          </p:cNvPr>
          <p:cNvSpPr/>
          <p:nvPr/>
        </p:nvSpPr>
        <p:spPr>
          <a:xfrm>
            <a:off x="9292133" y="5105400"/>
            <a:ext cx="1833067" cy="581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05FB010-D167-4991-8853-EA946640C200}"/>
              </a:ext>
            </a:extLst>
          </p:cNvPr>
          <p:cNvSpPr/>
          <p:nvPr/>
        </p:nvSpPr>
        <p:spPr>
          <a:xfrm>
            <a:off x="10033316" y="5686425"/>
            <a:ext cx="1463359" cy="3143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0A701B7-33BB-49E9-8977-32CBA1CF72D9}"/>
              </a:ext>
            </a:extLst>
          </p:cNvPr>
          <p:cNvSpPr/>
          <p:nvPr/>
        </p:nvSpPr>
        <p:spPr>
          <a:xfrm>
            <a:off x="1057275" y="1679621"/>
            <a:ext cx="6543675" cy="5891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6841D49-8C04-40F9-B37E-FD3B61C3A4D2}"/>
              </a:ext>
            </a:extLst>
          </p:cNvPr>
          <p:cNvSpPr/>
          <p:nvPr/>
        </p:nvSpPr>
        <p:spPr>
          <a:xfrm>
            <a:off x="5286375" y="2133600"/>
            <a:ext cx="1200150" cy="4953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760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A61E497-7653-4A8B-81A5-7994140AE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627" y="0"/>
            <a:ext cx="5715373" cy="487019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6E058F9-DDD7-4D95-9B28-6A8066F9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6702940" cy="44481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5B2AD66-C23B-445D-A09B-2813D0B0E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951" y="3358134"/>
            <a:ext cx="3867499" cy="3499866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2B37B91-715C-4F63-9160-B9F7162B0147}"/>
              </a:ext>
            </a:extLst>
          </p:cNvPr>
          <p:cNvSpPr/>
          <p:nvPr/>
        </p:nvSpPr>
        <p:spPr>
          <a:xfrm>
            <a:off x="8431703" y="2085974"/>
            <a:ext cx="3171825" cy="3714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EFCC6B5-8952-4894-8EFC-95CBB6165617}"/>
              </a:ext>
            </a:extLst>
          </p:cNvPr>
          <p:cNvSpPr/>
          <p:nvPr/>
        </p:nvSpPr>
        <p:spPr>
          <a:xfrm>
            <a:off x="8024813" y="3762374"/>
            <a:ext cx="2319313" cy="3714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152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2D3F161-9F9E-487D-987E-32B88D83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PostagreSQL</a:t>
            </a:r>
            <a:r>
              <a:rPr lang="zh-TW" altLang="en-US" dirty="0"/>
              <a:t>資料庫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D2AC36-A13E-48CD-BB37-7CA57191F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185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DE6CD7E8-8B90-43D7-B454-737F6F48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3FA5BCB1-9697-4080-8AC2-51C311092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01E032-9907-4096-AD62-274BF9C4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2" y="2209799"/>
            <a:ext cx="5702402" cy="4462749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BB6FA4-8F81-4B3D-A5E4-F9CD6B317300}"/>
              </a:ext>
            </a:extLst>
          </p:cNvPr>
          <p:cNvSpPr/>
          <p:nvPr/>
        </p:nvSpPr>
        <p:spPr>
          <a:xfrm>
            <a:off x="131759" y="3943349"/>
            <a:ext cx="1507012" cy="1902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5D9F8A-310C-4A59-81BC-57AAFD9E65D1}"/>
              </a:ext>
            </a:extLst>
          </p:cNvPr>
          <p:cNvSpPr txBox="1"/>
          <p:nvPr/>
        </p:nvSpPr>
        <p:spPr>
          <a:xfrm>
            <a:off x="287231" y="4619782"/>
            <a:ext cx="5186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取消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 Builder 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</a:t>
            </a:r>
            <a:endParaRPr lang="en-US" altLang="zh-TW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i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何謂</a:t>
            </a:r>
            <a:r>
              <a:rPr lang="en-US" altLang="zh-TW" sz="2400" b="1" i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Stack Builder</a:t>
            </a:r>
            <a:endParaRPr lang="zh-TW" altLang="en-US" sz="2400" b="1" i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CBA618F-2078-4B17-8927-3132BC66D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487" y="2209799"/>
            <a:ext cx="5702402" cy="446274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AE176D7-C9A3-4D01-8C40-2396258C7D77}"/>
              </a:ext>
            </a:extLst>
          </p:cNvPr>
          <p:cNvSpPr txBox="1"/>
          <p:nvPr/>
        </p:nvSpPr>
        <p:spPr>
          <a:xfrm>
            <a:off x="6096000" y="4133606"/>
            <a:ext cx="4957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預設管理者</a:t>
            </a:r>
            <a:r>
              <a:rPr lang="en-US" altLang="zh-TW" sz="2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prostgres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的密碼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建議設定簡單易記的內容，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因為每次開啟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PostgreSQL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管理工具時會要求輸入此密碼。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8527B3A7-3AA6-4BFA-939A-A9A1857C0312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</a:p>
        </p:txBody>
      </p:sp>
    </p:spTree>
    <p:extLst>
      <p:ext uri="{BB962C8B-B14F-4D97-AF65-F5344CB8AC3E}">
        <p14:creationId xmlns:p14="http://schemas.microsoft.com/office/powerpoint/2010/main" val="4279326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7D12E1A-3924-4228-9BD1-46CFF6B9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19B7C6C-86E8-44E9-919D-48123AF3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1" y="1853248"/>
            <a:ext cx="5606128" cy="438740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F8D9ECE-9C9C-4901-A074-7F61F02A3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047" y="1853248"/>
            <a:ext cx="5755296" cy="45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15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EDD526-1B90-4E94-B0E0-774CEA3C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建立管理者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447FC40-AE90-4D09-8EB2-C5345E830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61329"/>
            <a:ext cx="3667637" cy="414395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3DC2DBF-3BAF-468C-86DD-CDA8914DB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582" y="2061951"/>
            <a:ext cx="6239349" cy="273409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D68DD30-6D95-49B2-8886-F6DE09C20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628" y="5004753"/>
            <a:ext cx="4610743" cy="172426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8B5606A-3FDB-4AEC-9E23-C6D849F31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4362" y="4575443"/>
            <a:ext cx="3667638" cy="22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46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77FEF2-2C0B-4F3D-BE5F-B1B2C05F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F9C1C3-7255-48B2-8F3E-AF11E3D99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67" y="954128"/>
            <a:ext cx="4789482" cy="53058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038D6CD-65A9-43AF-BF3D-C451DE21A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908161"/>
            <a:ext cx="4419901" cy="539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46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B38ED-B454-41C5-BCD0-55448082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新增資料庫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47F857-ED12-46D6-9301-E87587592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6" y="1514340"/>
            <a:ext cx="5964239" cy="14746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EA407A6-0DF3-4F42-B48F-AABBA4E5F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1" y="3648074"/>
            <a:ext cx="6659564" cy="14721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022273-7212-40E3-AA92-487D3C4F4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540" y="1385934"/>
            <a:ext cx="4258269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18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1AFFB-87A2-4A3E-8658-6DA00F24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Flask-</a:t>
            </a:r>
            <a:r>
              <a:rPr lang="en-US" altLang="zh-TW" dirty="0" err="1"/>
              <a:t>SQLAlchemy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C05FF58-34E8-4F49-8A70-9C053CA7214D}"/>
              </a:ext>
            </a:extLst>
          </p:cNvPr>
          <p:cNvSpPr txBox="1"/>
          <p:nvPr/>
        </p:nvSpPr>
        <p:spPr>
          <a:xfrm>
            <a:off x="761997" y="1345416"/>
            <a:ext cx="4800603" cy="1015663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安裝模組</a:t>
            </a:r>
            <a:r>
              <a:rPr lang="en-US" altLang="zh-TW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	install –U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flask_sqlalchemy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	install –U psycopg2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638C8F9-B090-45AF-98ED-30FF5C674126}"/>
              </a:ext>
            </a:extLst>
          </p:cNvPr>
          <p:cNvSpPr txBox="1"/>
          <p:nvPr/>
        </p:nvSpPr>
        <p:spPr>
          <a:xfrm>
            <a:off x="761997" y="2745946"/>
            <a:ext cx="10429878" cy="353943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設定資料庫連線</a:t>
            </a:r>
            <a:r>
              <a:rPr lang="en-US" altLang="zh-TW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,(</a:t>
            </a:r>
            <a:r>
              <a:rPr lang="zh-TW" alt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PostgreSQL</a:t>
            </a:r>
            <a:r>
              <a:rPr lang="zh-TW" alt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  <a:r>
              <a:rPr lang="en-US" altLang="zh-TW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flask import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Flask,request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flask_sqlalchemy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import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SQLAlchemy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app=Flask(__name__)</a:t>
            </a:r>
          </a:p>
          <a:p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['SQLALCHEMY_DATABASE_URL']=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postgresql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://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管理者帳號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管理者密碼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@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資料庫位址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5432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資料庫名稱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</a:p>
          <a:p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SQLAlchemy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(app)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5999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E683-10D6-45B0-9AC5-05988460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F6EC1A-1776-4FE8-BF24-D6881F7B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https://weilihmen.medium.com/%E9%97%9C%E6%96%BCpython%E7%9A%84%E9%A1%9E%E5%88%A5-class-%E5%9F%BA%E6%9C%AC%E7%AF%87-5468812c58f2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072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ACC7A-F714-4513-8437-5F399F68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4107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22BE11A-195F-46B8-A65C-64242EE76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002" y="2177425"/>
            <a:ext cx="5387330" cy="4195762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4BF185E-5033-4225-B12F-A9DD10B7B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669" y="2209520"/>
            <a:ext cx="5320206" cy="4131573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DCC6324-3DE9-4BD3-94FF-FF0CB4B7B219}"/>
              </a:ext>
            </a:extLst>
          </p:cNvPr>
          <p:cNvSpPr/>
          <p:nvPr/>
        </p:nvSpPr>
        <p:spPr>
          <a:xfrm>
            <a:off x="6619875" y="3429000"/>
            <a:ext cx="4067175" cy="93345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576E0CC-8F21-464C-8BFF-835B15D2D12B}"/>
              </a:ext>
            </a:extLst>
          </p:cNvPr>
          <p:cNvSpPr txBox="1"/>
          <p:nvPr/>
        </p:nvSpPr>
        <p:spPr>
          <a:xfrm>
            <a:off x="7038974" y="1523860"/>
            <a:ext cx="406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勾選加入環境變數</a:t>
            </a:r>
          </a:p>
        </p:txBody>
      </p:sp>
    </p:spTree>
    <p:extLst>
      <p:ext uri="{BB962C8B-B14F-4D97-AF65-F5344CB8AC3E}">
        <p14:creationId xmlns:p14="http://schemas.microsoft.com/office/powerpoint/2010/main" val="172705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AF86A-5D1C-4AE1-88B1-F72C0EE2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F92BB34-E902-47C8-A21F-1F5161103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221" y="1995488"/>
            <a:ext cx="5389383" cy="4195762"/>
          </a:xfrm>
        </p:spPr>
      </p:pic>
    </p:spTree>
    <p:extLst>
      <p:ext uri="{BB962C8B-B14F-4D97-AF65-F5344CB8AC3E}">
        <p14:creationId xmlns:p14="http://schemas.microsoft.com/office/powerpoint/2010/main" val="428410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87F80-AD27-4BB7-834A-97AAE57C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F0B3CA7-D398-46A5-9987-149A46C9E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254" y="2302411"/>
            <a:ext cx="3715268" cy="3696216"/>
          </a:xfrm>
        </p:spPr>
      </p:pic>
    </p:spTree>
    <p:extLst>
      <p:ext uri="{BB962C8B-B14F-4D97-AF65-F5344CB8AC3E}">
        <p14:creationId xmlns:p14="http://schemas.microsoft.com/office/powerpoint/2010/main" val="352452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B4D814-F985-4088-9D26-3337BA08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204051"/>
            <a:ext cx="9404723" cy="140053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 Prompt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管理模組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8B876295-E652-473A-887A-80262BEB5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433408"/>
            <a:ext cx="4135439" cy="1687134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B031C85-FC7C-4D38-B999-6EC9F145324D}"/>
              </a:ext>
            </a:extLst>
          </p:cNvPr>
          <p:cNvSpPr txBox="1"/>
          <p:nvPr/>
        </p:nvSpPr>
        <p:spPr>
          <a:xfrm>
            <a:off x="4867275" y="1013272"/>
            <a:ext cx="605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安裝指令</a:t>
            </a:r>
            <a:r>
              <a:rPr lang="en-US" altLang="zh-TW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有些模組會指定特別一種才能安裝</a:t>
            </a:r>
            <a:r>
              <a:rPr lang="en-US" altLang="zh-TW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2A75570B-3639-4078-BD04-C5FB760CE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33497"/>
              </p:ext>
            </p:extLst>
          </p:nvPr>
        </p:nvGraphicFramePr>
        <p:xfrm>
          <a:off x="646110" y="34290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405125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664087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20760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pip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conda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3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查詢模組列表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pip list 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conda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list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更新模組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pip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install –U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模組名稱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conda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update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模組名稱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07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安裝模組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pip install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模組名稱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conda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install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模組名稱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1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移除模組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pip uninstall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模組名稱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conda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remove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模組名稱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58332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08C35E-61D2-4FB8-BCE0-F37B7BDBC6FA}"/>
              </a:ext>
            </a:extLst>
          </p:cNvPr>
          <p:cNvSpPr txBox="1"/>
          <p:nvPr/>
        </p:nvSpPr>
        <p:spPr>
          <a:xfrm>
            <a:off x="646110" y="5453620"/>
            <a:ext cx="11393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list –outdated      </a:t>
            </a:r>
            <a:r>
              <a:rPr lang="en-US" altLang="zh-TW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顯示可更新的模組名稱</a:t>
            </a:r>
            <a:r>
              <a:rPr lang="en-US" altLang="zh-TW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安裝版本</a:t>
            </a:r>
            <a:r>
              <a:rPr lang="en-US" altLang="zh-TW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及最新版本 </a:t>
            </a:r>
            <a:r>
              <a:rPr lang="en-US" altLang="zh-TW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show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模組名稱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查詢模組詳細資料 </a:t>
            </a:r>
            <a:r>
              <a:rPr lang="en-US" altLang="zh-TW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模組名稱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版本號   </a:t>
            </a:r>
            <a:r>
              <a:rPr lang="en-US" altLang="zh-TW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指定安裝版本 </a:t>
            </a:r>
            <a:r>
              <a:rPr lang="en-US" altLang="zh-TW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C06E2BD-7BEA-4C65-A9AE-4DCAA6582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637" y="1699010"/>
            <a:ext cx="5433595" cy="1197913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7670D8-D7AC-4045-B915-0E4EF318743F}"/>
              </a:ext>
            </a:extLst>
          </p:cNvPr>
          <p:cNvSpPr txBox="1"/>
          <p:nvPr/>
        </p:nvSpPr>
        <p:spPr>
          <a:xfrm>
            <a:off x="5038725" y="2896924"/>
            <a:ext cx="700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10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更新及移除模組時須以系統管理員身分執行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FF9EB11-16EF-4940-943A-A808EBFA8226}"/>
              </a:ext>
            </a:extLst>
          </p:cNvPr>
          <p:cNvSpPr/>
          <p:nvPr/>
        </p:nvSpPr>
        <p:spPr>
          <a:xfrm>
            <a:off x="8191500" y="2533650"/>
            <a:ext cx="2175732" cy="36327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44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D4FE33-3CE8-4F95-A8C8-2CD27C0F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5057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Spyder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9A31E-DC96-4C6C-8CD7-FE9B7346B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62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 +  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    </a:t>
            </a:r>
            <a:r>
              <a:rPr lang="en-US" altLang="zh-TW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調整字體大小</a:t>
            </a:r>
            <a:r>
              <a:rPr lang="en-US" altLang="zh-TW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accent3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B3FC33-B98A-4E0C-8702-74FC55AB8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925240"/>
            <a:ext cx="8362950" cy="470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9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FEA0F-3C58-4270-9AAE-6305C7F6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0FEB5C-373F-4525-8F0B-0B49BB68A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如何更改</a:t>
            </a:r>
            <a:r>
              <a:rPr lang="en-US" altLang="zh-TW" dirty="0" err="1">
                <a:hlinkClick r:id="rId2"/>
              </a:rPr>
              <a:t>Jupyter</a:t>
            </a:r>
            <a:r>
              <a:rPr lang="zh-TW" altLang="en-US" dirty="0">
                <a:hlinkClick r:id="rId2"/>
              </a:rPr>
              <a:t>的預設工作目錄、預設瀏覽器，甚至以無痕模式開啟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>
                <a:hlinkClick r:id="rId3"/>
              </a:rPr>
              <a:t>Jupyter</a:t>
            </a:r>
            <a:r>
              <a:rPr lang="zh-TW" altLang="en-US" dirty="0">
                <a:hlinkClick r:id="rId3"/>
              </a:rPr>
              <a:t>預設目錄和預設瀏覽器修改</a:t>
            </a:r>
            <a:endParaRPr lang="en-US" altLang="zh-TW" dirty="0">
              <a:hlinkClick r:id="rId3"/>
            </a:endParaRPr>
          </a:p>
          <a:p>
            <a:r>
              <a:rPr lang="en-US" altLang="zh-TW" dirty="0" err="1">
                <a:hlinkClick r:id="rId3"/>
              </a:rPr>
              <a:t>jupyter</a:t>
            </a:r>
            <a:r>
              <a:rPr lang="en-US" altLang="zh-TW" dirty="0">
                <a:hlinkClick r:id="rId3"/>
              </a:rPr>
              <a:t> notebook </a:t>
            </a:r>
            <a:r>
              <a:rPr lang="zh-TW" altLang="en-US" dirty="0">
                <a:hlinkClick r:id="rId3"/>
              </a:rPr>
              <a:t>如何修改一开始打开的文件夹路径？ </a:t>
            </a:r>
            <a:r>
              <a:rPr lang="en-US" altLang="zh-TW" dirty="0">
                <a:hlinkClick r:id="rId3"/>
              </a:rPr>
              <a:t>- </a:t>
            </a:r>
            <a:r>
              <a:rPr lang="zh-TW" altLang="en-US" dirty="0">
                <a:hlinkClick r:id="rId3"/>
              </a:rPr>
              <a:t>知乎 </a:t>
            </a:r>
            <a:r>
              <a:rPr lang="en-US" altLang="zh-TW" dirty="0">
                <a:hlinkClick r:id="rId3"/>
              </a:rPr>
              <a:t>(zhihu.com)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4A70A3-EB10-4A62-B732-F0D6C6451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352" y="2561700"/>
            <a:ext cx="8130240" cy="136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38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563</TotalTime>
  <Words>1137</Words>
  <Application>Microsoft Office PowerPoint</Application>
  <PresentationFormat>寬螢幕</PresentationFormat>
  <Paragraphs>171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4" baseType="lpstr">
      <vt:lpstr>微軟正黑體</vt:lpstr>
      <vt:lpstr>Arial</vt:lpstr>
      <vt:lpstr>Century Gothic</vt:lpstr>
      <vt:lpstr>Wingdings 3</vt:lpstr>
      <vt:lpstr>離子</vt:lpstr>
      <vt:lpstr>Line Bot 聊天機器人 實作</vt:lpstr>
      <vt:lpstr>agenda</vt:lpstr>
      <vt:lpstr>建置Python開發環境</vt:lpstr>
      <vt:lpstr>Anaconda安裝</vt:lpstr>
      <vt:lpstr>PowerPoint 簡報</vt:lpstr>
      <vt:lpstr>PowerPoint 簡報</vt:lpstr>
      <vt:lpstr>Anaconda Prompt管理模組</vt:lpstr>
      <vt:lpstr>Spyder編輯器</vt:lpstr>
      <vt:lpstr>Jupyter Notebook編輯器</vt:lpstr>
      <vt:lpstr>Flask網站應用程式開發</vt:lpstr>
      <vt:lpstr>Python:       @ : 裝飾器</vt:lpstr>
      <vt:lpstr>Python:       if __name__ == '__main__' 涵義</vt:lpstr>
      <vt:lpstr>Flask應用程式架構</vt:lpstr>
      <vt:lpstr>運行應用程式與執行結果</vt:lpstr>
      <vt:lpstr>多網址對應相同函式</vt:lpstr>
      <vt:lpstr>app.run()參數</vt:lpstr>
      <vt:lpstr>路由參數傳遞</vt:lpstr>
      <vt:lpstr>PowerPoint 簡報</vt:lpstr>
      <vt:lpstr>用GET方式傳送資料</vt:lpstr>
      <vt:lpstr>PowerPoint 簡報</vt:lpstr>
      <vt:lpstr>用post方式傳遞資料</vt:lpstr>
      <vt:lpstr>PowerPoint 簡報</vt:lpstr>
      <vt:lpstr>使用模板(Template)</vt:lpstr>
      <vt:lpstr>PowerPoint 簡報</vt:lpstr>
      <vt:lpstr>傳送參數及變數給網頁檔</vt:lpstr>
      <vt:lpstr>PowerPoint 簡報</vt:lpstr>
      <vt:lpstr>網頁檔使用靜態檔案</vt:lpstr>
      <vt:lpstr>PowerPoint 簡報</vt:lpstr>
      <vt:lpstr>Template語言</vt:lpstr>
      <vt:lpstr>PowerPoint 簡報</vt:lpstr>
      <vt:lpstr>PowerPoint 簡報</vt:lpstr>
      <vt:lpstr>PostagreSQL資料庫</vt:lpstr>
      <vt:lpstr>PowerPoint 簡報</vt:lpstr>
      <vt:lpstr>PowerPoint 簡報</vt:lpstr>
      <vt:lpstr>建立管理者</vt:lpstr>
      <vt:lpstr>PowerPoint 簡報</vt:lpstr>
      <vt:lpstr>新增資料庫</vt:lpstr>
      <vt:lpstr>Flask-SQLAlchemy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rubydog0501@gmail.com</dc:creator>
  <cp:lastModifiedBy>rubydog0501@gmail.com</cp:lastModifiedBy>
  <cp:revision>60</cp:revision>
  <dcterms:created xsi:type="dcterms:W3CDTF">2021-03-08T01:14:58Z</dcterms:created>
  <dcterms:modified xsi:type="dcterms:W3CDTF">2021-03-11T04:02:59Z</dcterms:modified>
</cp:coreProperties>
</file>