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A6q/tNPuXt3NynsnPt7y6brL6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3"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4"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5"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6"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2"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idx="1"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2"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3"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2"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3"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2"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3"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2"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"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2"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3"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4"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5"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6"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idx="1"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3"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3"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/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/>
        </p:nvSpPr>
        <p:spPr>
          <a:xfrm>
            <a:off x="504000" y="470375"/>
            <a:ext cx="9071700" cy="208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94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lt1"/>
                </a:solidFill>
              </a:rPr>
              <a:t>探討</a:t>
            </a:r>
            <a:r>
              <a:rPr lang="zh-TW" sz="4400">
                <a:solidFill>
                  <a:srgbClr val="FFFFFF"/>
                </a:solidFill>
              </a:rPr>
              <a:t>科普文章是否</a:t>
            </a:r>
            <a:r>
              <a:rPr lang="zh-TW" sz="4400">
                <a:solidFill>
                  <a:schemeClr val="lt1"/>
                </a:solidFill>
              </a:rPr>
              <a:t>影響</a:t>
            </a:r>
            <a:endParaRPr sz="4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FFFFFF"/>
                </a:solidFill>
              </a:rPr>
              <a:t>大眾與學術界討論時間差距</a:t>
            </a:r>
            <a:endParaRPr sz="44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FFFFFF"/>
                </a:solidFill>
              </a:rPr>
              <a:t>—以...議題為例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504025" y="2554475"/>
            <a:ext cx="90717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組名</a:t>
            </a:r>
            <a:r>
              <a:rPr lang="zh-TW" sz="2400">
                <a:solidFill>
                  <a:srgbClr val="FFFFFF"/>
                </a:solidFill>
              </a:rPr>
              <a:t>： Multiply*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組員：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劉庭妤 / 40623206L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林遠邦 / 40747016S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黃冠棠 / 40947025S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釋永生 / 40947059S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陳柏聿 / 40947069S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300" u="none" cap="none" strike="noStrike">
                <a:latin typeface="Arial"/>
                <a:ea typeface="Arial"/>
                <a:cs typeface="Arial"/>
                <a:sym typeface="Arial"/>
              </a:rPr>
              <a:t>What is the problem?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504000" y="1326600"/>
            <a:ext cx="87909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這個題目是什麼，它能解決什麼問題？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驗證科普文章對推廣議題的效果，如果證實有效，就可以對其投注更多心力;如果效果不佳，需要考慮用其他方法推廣議題。</a:t>
            </a:r>
            <a:endParaRPr sz="24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300" u="none" cap="none" strike="noStrike">
                <a:latin typeface="Arial"/>
                <a:ea typeface="Arial"/>
                <a:cs typeface="Arial"/>
                <a:sym typeface="Arial"/>
              </a:rPr>
              <a:t>Why this is important?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504000" y="1326600"/>
            <a:ext cx="90717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這個題目的緣起動機是什麼？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學術討論和大眾討論有時間落差，我們想知道科普文能不能縮短這個延遲時間</a:t>
            </a:r>
            <a:endParaRPr sz="2400"/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你注意到什麼需求、現象、問題？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有很多人推廣科普文，但沒有客觀的證據說明科普文的效果有多好。</a:t>
            </a:r>
            <a:endParaRPr sz="2400"/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為什麼這個問題值得被解決？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如果驗證的結果是「科普文章有用」，那就可以為科普文提供一個客觀的證據，如果驗證的結果是「科普文章沒用」，也可避免人們將心力投注在沒用的事情上。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504000" y="225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300" u="none" cap="none" strike="noStrike">
                <a:latin typeface="Arial"/>
                <a:ea typeface="Arial"/>
                <a:cs typeface="Arial"/>
                <a:sym typeface="Arial"/>
              </a:rPr>
              <a:t>What to do and how you do it?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04000" y="1104200"/>
            <a:ext cx="9071700" cy="4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你需要做什麼來解決這個問題？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找社群網站和科普網站與特定議題相關的文章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分析社群網站與該議題相關的文章在各時期的熱度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比較科普文出現前後的熱度，驗證科普文的效果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你要做的這些事情裡的先後順序是什麼？</a:t>
            </a:r>
            <a:endParaRPr sz="2400"/>
          </a:p>
          <a:p>
            <a:pPr indent="-381000" lvl="1" marL="914400" marR="0" rtl="0" algn="l">
              <a:spcBef>
                <a:spcPts val="106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先從各大平台蒐集待分析文本。而後以關鍵字挑選出與所選議題相關的文章，並提取文章發布時間。最後以來源將文章分類並分析科普文章發布前後的議題討論聲量。</a:t>
            </a:r>
            <a:endParaRPr sz="2400"/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你會需要哪些工具？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spcBef>
                <a:spcPts val="106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articut(斷詞、標記詞性)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300" u="none" cap="none" strike="noStrike">
                <a:latin typeface="Arial"/>
                <a:ea typeface="Arial"/>
                <a:cs typeface="Arial"/>
                <a:sym typeface="Arial"/>
              </a:rPr>
              <a:t>Where do the data come from?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04000" y="1326600"/>
            <a:ext cx="90717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你的資料從哪裡來？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學術期刊網站，例：Science、Nature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社群網站，例：Facebook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科普網站，例：泛科學</a:t>
            </a:r>
            <a:endParaRPr sz="2400"/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怎麼收集？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spcBef>
                <a:spcPts val="106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爬蟲</a:t>
            </a:r>
            <a:endParaRPr sz="2400"/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怎麼知道量夠不夠？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spcBef>
                <a:spcPts val="106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我也不知道，總之盡量爬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504000" y="453975"/>
            <a:ext cx="9071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300" u="none" cap="none" strike="noStrike">
                <a:latin typeface="Arial"/>
                <a:ea typeface="Arial"/>
                <a:cs typeface="Arial"/>
                <a:sym typeface="Arial"/>
              </a:rPr>
              <a:t>Work flow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018900" y="541325"/>
            <a:ext cx="2789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程式流程方塊圖</a:t>
            </a:r>
            <a:endParaRPr sz="2400"/>
          </a:p>
        </p:txBody>
      </p:sp>
      <p:sp>
        <p:nvSpPr>
          <p:cNvPr id="149" name="Google Shape;149;p6"/>
          <p:cNvSpPr/>
          <p:nvPr/>
        </p:nvSpPr>
        <p:spPr>
          <a:xfrm>
            <a:off x="2644025" y="1174200"/>
            <a:ext cx="1201800" cy="508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文章</a:t>
            </a:r>
            <a:endParaRPr sz="1900"/>
          </a:p>
        </p:txBody>
      </p:sp>
      <p:sp>
        <p:nvSpPr>
          <p:cNvPr id="150" name="Google Shape;150;p6"/>
          <p:cNvSpPr/>
          <p:nvPr/>
        </p:nvSpPr>
        <p:spPr>
          <a:xfrm>
            <a:off x="2166300" y="2046818"/>
            <a:ext cx="2157275" cy="508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是科普文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2166288" y="3240543"/>
            <a:ext cx="2157275" cy="508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是學術文章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2644038" y="4046450"/>
            <a:ext cx="1201800" cy="5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分析熱度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2644013" y="4785225"/>
            <a:ext cx="1201800" cy="5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4568413" y="2046818"/>
            <a:ext cx="2157275" cy="508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與議題相關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7064713" y="2046825"/>
            <a:ext cx="1201800" cy="5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</a:t>
            </a:r>
            <a:endParaRPr/>
          </a:p>
        </p:txBody>
      </p:sp>
      <p:cxnSp>
        <p:nvCxnSpPr>
          <p:cNvPr id="156" name="Google Shape;156;p6"/>
          <p:cNvCxnSpPr>
            <a:endCxn id="150" idx="0"/>
          </p:cNvCxnSpPr>
          <p:nvPr/>
        </p:nvCxnSpPr>
        <p:spPr>
          <a:xfrm>
            <a:off x="3234138" y="1681418"/>
            <a:ext cx="10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6"/>
          <p:cNvCxnSpPr>
            <a:endCxn id="154" idx="1"/>
          </p:cNvCxnSpPr>
          <p:nvPr/>
        </p:nvCxnSpPr>
        <p:spPr>
          <a:xfrm flipH="1" rot="10800000">
            <a:off x="4297213" y="2301068"/>
            <a:ext cx="271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6"/>
          <p:cNvCxnSpPr>
            <a:stCxn id="154" idx="3"/>
            <a:endCxn id="155" idx="1"/>
          </p:cNvCxnSpPr>
          <p:nvPr/>
        </p:nvCxnSpPr>
        <p:spPr>
          <a:xfrm>
            <a:off x="6725688" y="2301068"/>
            <a:ext cx="3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6"/>
          <p:cNvCxnSpPr>
            <a:stCxn id="150" idx="2"/>
            <a:endCxn id="151" idx="0"/>
          </p:cNvCxnSpPr>
          <p:nvPr/>
        </p:nvCxnSpPr>
        <p:spPr>
          <a:xfrm>
            <a:off x="3244938" y="2555318"/>
            <a:ext cx="0" cy="6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6"/>
          <p:cNvCxnSpPr>
            <a:stCxn id="151" idx="2"/>
            <a:endCxn id="152" idx="0"/>
          </p:cNvCxnSpPr>
          <p:nvPr/>
        </p:nvCxnSpPr>
        <p:spPr>
          <a:xfrm>
            <a:off x="3244925" y="3749043"/>
            <a:ext cx="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6"/>
          <p:cNvCxnSpPr>
            <a:stCxn id="152" idx="2"/>
            <a:endCxn id="153" idx="0"/>
          </p:cNvCxnSpPr>
          <p:nvPr/>
        </p:nvCxnSpPr>
        <p:spPr>
          <a:xfrm>
            <a:off x="3244938" y="4554950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6"/>
          <p:cNvCxnSpPr>
            <a:stCxn id="153" idx="1"/>
          </p:cNvCxnSpPr>
          <p:nvPr/>
        </p:nvCxnSpPr>
        <p:spPr>
          <a:xfrm rot="10800000">
            <a:off x="2000213" y="1433475"/>
            <a:ext cx="643800" cy="360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6"/>
          <p:cNvCxnSpPr>
            <a:endCxn id="149" idx="1"/>
          </p:cNvCxnSpPr>
          <p:nvPr/>
        </p:nvCxnSpPr>
        <p:spPr>
          <a:xfrm flipH="1" rot="10800000">
            <a:off x="2013125" y="1428450"/>
            <a:ext cx="6309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6"/>
          <p:cNvCxnSpPr>
            <a:endCxn id="149" idx="3"/>
          </p:cNvCxnSpPr>
          <p:nvPr/>
        </p:nvCxnSpPr>
        <p:spPr>
          <a:xfrm flipH="1">
            <a:off x="3845825" y="1403850"/>
            <a:ext cx="46890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6"/>
          <p:cNvCxnSpPr/>
          <p:nvPr/>
        </p:nvCxnSpPr>
        <p:spPr>
          <a:xfrm rot="10800000">
            <a:off x="7652300" y="1411200"/>
            <a:ext cx="19500" cy="6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6"/>
          <p:cNvSpPr txBox="1"/>
          <p:nvPr/>
        </p:nvSpPr>
        <p:spPr>
          <a:xfrm>
            <a:off x="4282650" y="1975750"/>
            <a:ext cx="3390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6721050" y="1975750"/>
            <a:ext cx="3390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5594100" y="2808300"/>
            <a:ext cx="339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3292050" y="2509150"/>
            <a:ext cx="3390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3292050" y="3668450"/>
            <a:ext cx="3390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4609338" y="3229843"/>
            <a:ext cx="2157275" cy="508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與議題相關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7909788" y="3229850"/>
            <a:ext cx="1201800" cy="5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6188763" y="2638325"/>
            <a:ext cx="1201800" cy="5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丟棄</a:t>
            </a:r>
            <a:endParaRPr/>
          </a:p>
        </p:txBody>
      </p:sp>
      <p:cxnSp>
        <p:nvCxnSpPr>
          <p:cNvPr id="174" name="Google Shape;174;p6"/>
          <p:cNvCxnSpPr>
            <a:stCxn id="151" idx="3"/>
            <a:endCxn id="171" idx="1"/>
          </p:cNvCxnSpPr>
          <p:nvPr/>
        </p:nvCxnSpPr>
        <p:spPr>
          <a:xfrm flipH="1" rot="10800000">
            <a:off x="4323563" y="3483993"/>
            <a:ext cx="285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6"/>
          <p:cNvCxnSpPr>
            <a:stCxn id="171" idx="3"/>
            <a:endCxn id="172" idx="1"/>
          </p:cNvCxnSpPr>
          <p:nvPr/>
        </p:nvCxnSpPr>
        <p:spPr>
          <a:xfrm>
            <a:off x="6766613" y="3484093"/>
            <a:ext cx="11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6"/>
          <p:cNvCxnSpPr>
            <a:stCxn id="172" idx="0"/>
          </p:cNvCxnSpPr>
          <p:nvPr/>
        </p:nvCxnSpPr>
        <p:spPr>
          <a:xfrm flipH="1" rot="10800000">
            <a:off x="8510688" y="1391750"/>
            <a:ext cx="24000" cy="18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6"/>
          <p:cNvSpPr txBox="1"/>
          <p:nvPr/>
        </p:nvSpPr>
        <p:spPr>
          <a:xfrm>
            <a:off x="4422525" y="3050850"/>
            <a:ext cx="339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5616975" y="2555321"/>
            <a:ext cx="339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7052400" y="3173700"/>
            <a:ext cx="339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</a:t>
            </a:r>
            <a:endParaRPr/>
          </a:p>
        </p:txBody>
      </p:sp>
      <p:cxnSp>
        <p:nvCxnSpPr>
          <p:cNvPr id="180" name="Google Shape;180;p6"/>
          <p:cNvCxnSpPr>
            <a:stCxn id="171" idx="0"/>
            <a:endCxn id="173" idx="1"/>
          </p:cNvCxnSpPr>
          <p:nvPr/>
        </p:nvCxnSpPr>
        <p:spPr>
          <a:xfrm flipH="1" rot="10800000">
            <a:off x="5687975" y="2892643"/>
            <a:ext cx="5007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6"/>
          <p:cNvCxnSpPr>
            <a:stCxn id="154" idx="2"/>
            <a:endCxn id="173" idx="1"/>
          </p:cNvCxnSpPr>
          <p:nvPr/>
        </p:nvCxnSpPr>
        <p:spPr>
          <a:xfrm>
            <a:off x="5647050" y="2555318"/>
            <a:ext cx="5418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300" u="none" cap="none" strike="noStrike">
                <a:latin typeface="Arial"/>
                <a:ea typeface="Arial"/>
                <a:cs typeface="Arial"/>
                <a:sym typeface="Arial"/>
              </a:rPr>
              <a:t>Who did what in your team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h-TW" sz="2400" u="none" cap="none" strike="noStrike">
                <a:latin typeface="Arial"/>
                <a:ea typeface="Arial"/>
                <a:cs typeface="Arial"/>
                <a:sym typeface="Arial"/>
              </a:rPr>
              <a:t>請介紹你的組員工作分配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劉庭妤:主題發想、內容討論、投影片製作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林遠邦:</a:t>
            </a:r>
            <a:r>
              <a:rPr lang="zh-TW" sz="2400">
                <a:solidFill>
                  <a:schemeClr val="dk1"/>
                </a:solidFill>
              </a:rPr>
              <a:t>內容討論、爬蟲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陳柏聿:</a:t>
            </a:r>
            <a:r>
              <a:rPr lang="zh-TW" sz="2400">
                <a:solidFill>
                  <a:schemeClr val="dk1"/>
                </a:solidFill>
              </a:rPr>
              <a:t>內容討論、上台報告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釋永生:</a:t>
            </a:r>
            <a:r>
              <a:rPr lang="zh-TW" sz="2400">
                <a:solidFill>
                  <a:schemeClr val="dk1"/>
                </a:solidFill>
              </a:rPr>
              <a:t>內容討論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黃冠棠:</a:t>
            </a:r>
            <a:r>
              <a:rPr lang="zh-TW" sz="2400">
                <a:solidFill>
                  <a:schemeClr val="dk1"/>
                </a:solidFill>
              </a:rPr>
              <a:t>內容討論、投影片製作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1260000" y="5220000"/>
            <a:ext cx="7200000" cy="29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work is licensed under a Creative Commons Attribution-ShareAlike 3.0 Unported License.</a:t>
            </a:r>
            <a:br>
              <a:rPr b="0" i="0" lang="zh-TW" sz="1800" u="none" cap="none" strike="noStrike"/>
            </a:br>
            <a:r>
              <a:rPr b="0" i="0" lang="zh-TW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makes use of the works of Mateus Machado Luna.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5220000"/>
            <a:ext cx="83772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1980000" y="2014200"/>
            <a:ext cx="54000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2020-12-15T13:38:10Z</dcterms:created>
  <dc:creator>Peter Wolf</dc:creator>
</cp:coreProperties>
</file>