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FAD"/>
    <a:srgbClr val="94B8DD"/>
    <a:srgbClr val="3F7C9F"/>
    <a:srgbClr val="376B8E"/>
    <a:srgbClr val="77A0BD"/>
    <a:srgbClr val="E77224"/>
    <a:srgbClr val="F3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94AF-620F-401D-84AD-60B5D938F1B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4E7F-1715-4926-9BAA-F0A4D064D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41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94AF-620F-401D-84AD-60B5D938F1B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4E7F-1715-4926-9BAA-F0A4D064D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69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94AF-620F-401D-84AD-60B5D938F1B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4E7F-1715-4926-9BAA-F0A4D064D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8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94AF-620F-401D-84AD-60B5D938F1B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4E7F-1715-4926-9BAA-F0A4D064D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33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94AF-620F-401D-84AD-60B5D938F1B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4E7F-1715-4926-9BAA-F0A4D064D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41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94AF-620F-401D-84AD-60B5D938F1B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4E7F-1715-4926-9BAA-F0A4D064D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81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94AF-620F-401D-84AD-60B5D938F1B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4E7F-1715-4926-9BAA-F0A4D064D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35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94AF-620F-401D-84AD-60B5D938F1B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4E7F-1715-4926-9BAA-F0A4D064D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94AF-620F-401D-84AD-60B5D938F1B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4E7F-1715-4926-9BAA-F0A4D064D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10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94AF-620F-401D-84AD-60B5D938F1B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4E7F-1715-4926-9BAA-F0A4D064D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8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94AF-620F-401D-84AD-60B5D938F1B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4E7F-1715-4926-9BAA-F0A4D064D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37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94AF-620F-401D-84AD-60B5D938F1B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D4E7F-1715-4926-9BAA-F0A4D064D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59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cendalirit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endalirit.blogspot.com/2019/11/blog-post_29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/>
          <p:cNvSpPr txBox="1"/>
          <p:nvPr/>
        </p:nvSpPr>
        <p:spPr>
          <a:xfrm>
            <a:off x="1656033" y="1434157"/>
            <a:ext cx="5266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latin typeface="Rockwell" panose="02060603020205020403" pitchFamily="18" charset="0"/>
              </a:rPr>
              <a:t>POETRY NLP</a:t>
            </a:r>
            <a:endParaRPr lang="zh-TW" altLang="en-US" sz="7200" dirty="0">
              <a:latin typeface="Rockwell" panose="020606030202050204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1336" y="4841732"/>
            <a:ext cx="5189290" cy="250828"/>
          </a:xfrm>
          <a:prstGeom prst="rect">
            <a:avLst/>
          </a:prstGeom>
          <a:solidFill>
            <a:srgbClr val="5C8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969081" y="4527408"/>
            <a:ext cx="3226550" cy="1312859"/>
          </a:xfrm>
          <a:prstGeom prst="rect">
            <a:avLst/>
          </a:prstGeom>
          <a:solidFill>
            <a:srgbClr val="3F7C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423480" y="3719249"/>
            <a:ext cx="6065593" cy="1055098"/>
          </a:xfrm>
          <a:prstGeom prst="rect">
            <a:avLst/>
          </a:prstGeom>
          <a:solidFill>
            <a:srgbClr val="9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876576" y="1717982"/>
            <a:ext cx="5114925" cy="3251201"/>
          </a:xfrm>
          <a:prstGeom prst="rect">
            <a:avLst/>
          </a:prstGeom>
          <a:solidFill>
            <a:srgbClr val="E7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37906" y="4213083"/>
            <a:ext cx="3836742" cy="996950"/>
          </a:xfrm>
          <a:prstGeom prst="rect">
            <a:avLst/>
          </a:prstGeom>
          <a:solidFill>
            <a:srgbClr val="77A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7251531" y="4395648"/>
            <a:ext cx="1636462" cy="476246"/>
          </a:xfrm>
          <a:prstGeom prst="rect">
            <a:avLst/>
          </a:prstGeom>
          <a:solidFill>
            <a:srgbClr val="376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195631" y="906521"/>
            <a:ext cx="167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套索 11"/>
          <p:cNvSpPr/>
          <p:nvPr/>
        </p:nvSpPr>
        <p:spPr>
          <a:xfrm>
            <a:off x="6430687" y="1873883"/>
            <a:ext cx="190980" cy="1034280"/>
          </a:xfrm>
          <a:prstGeom prst="chord">
            <a:avLst>
              <a:gd name="adj1" fmla="val 2762179"/>
              <a:gd name="adj2" fmla="val 162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套索 12"/>
          <p:cNvSpPr/>
          <p:nvPr/>
        </p:nvSpPr>
        <p:spPr>
          <a:xfrm>
            <a:off x="6888072" y="1711374"/>
            <a:ext cx="414055" cy="1463682"/>
          </a:xfrm>
          <a:prstGeom prst="chord">
            <a:avLst>
              <a:gd name="adj1" fmla="val 2762179"/>
              <a:gd name="adj2" fmla="val 162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套索 16"/>
          <p:cNvSpPr/>
          <p:nvPr/>
        </p:nvSpPr>
        <p:spPr>
          <a:xfrm>
            <a:off x="7568532" y="1374621"/>
            <a:ext cx="422415" cy="2101858"/>
          </a:xfrm>
          <a:prstGeom prst="chord">
            <a:avLst>
              <a:gd name="adj1" fmla="val 2762179"/>
              <a:gd name="adj2" fmla="val 162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套索 17"/>
          <p:cNvSpPr/>
          <p:nvPr/>
        </p:nvSpPr>
        <p:spPr>
          <a:xfrm>
            <a:off x="8305998" y="1088547"/>
            <a:ext cx="416201" cy="2621186"/>
          </a:xfrm>
          <a:prstGeom prst="chord">
            <a:avLst>
              <a:gd name="adj1" fmla="val 2762179"/>
              <a:gd name="adj2" fmla="val 162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-1750772" y="-555584"/>
            <a:ext cx="7021867" cy="31182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0302807" y="4214997"/>
            <a:ext cx="1377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  <a:cs typeface="ZWAdobeF" pitchFamily="2" charset="0"/>
              </a:rPr>
              <a:t>詩</a:t>
            </a:r>
            <a:endParaRPr lang="zh-TW" altLang="en-US" sz="4000" b="1" dirty="0">
              <a:latin typeface="Adobe 黑体 Std R" panose="020B0400000000000000" pitchFamily="34" charset="-128"/>
              <a:ea typeface="Adobe 黑体 Std R" panose="020B0400000000000000" pitchFamily="34" charset="-128"/>
              <a:cs typeface="ZWAdobeF" pitchFamily="2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41485" y="64372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TW" altLang="en-US" sz="16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  <a:cs typeface="Tahoma" pitchFamily="2"/>
              </a:rPr>
              <a:t>黃智遠  </a:t>
            </a:r>
            <a:r>
              <a:rPr lang="en-US" altLang="zh-TW" sz="16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  <a:cs typeface="Tahoma" pitchFamily="2"/>
              </a:rPr>
              <a:t>40571203H   /   </a:t>
            </a:r>
            <a:r>
              <a:rPr lang="zh-TW" altLang="en-US" sz="16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  <a:cs typeface="Tahoma" pitchFamily="2"/>
              </a:rPr>
              <a:t>陳俊維  </a:t>
            </a:r>
            <a:r>
              <a:rPr lang="en-US" altLang="zh-TW" sz="16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  <a:cs typeface="Tahoma" pitchFamily="2"/>
              </a:rPr>
              <a:t>40671115H  /   </a:t>
            </a:r>
            <a:r>
              <a:rPr lang="zh-TW" altLang="en-US" sz="16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  <a:cs typeface="Tahoma" pitchFamily="2"/>
              </a:rPr>
              <a:t>黃婕姝  </a:t>
            </a:r>
            <a:r>
              <a:rPr lang="en-US" altLang="zh-TW" sz="16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  <a:cs typeface="Tahoma" pitchFamily="2"/>
              </a:rPr>
              <a:t>40706219E  /  </a:t>
            </a:r>
            <a:r>
              <a:rPr lang="zh-TW" altLang="en-US" sz="16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  <a:cs typeface="Tahoma" pitchFamily="2"/>
              </a:rPr>
              <a:t>陳彥寧  </a:t>
            </a:r>
            <a:r>
              <a:rPr lang="en-US" altLang="zh-TW" sz="1600" b="1" smtClean="0">
                <a:latin typeface="Adobe 黑体 Std R" panose="020B0400000000000000" pitchFamily="34" charset="-128"/>
                <a:ea typeface="Adobe 黑体 Std R" panose="020B0400000000000000" pitchFamily="34" charset="-128"/>
                <a:cs typeface="Tahoma" pitchFamily="2"/>
              </a:rPr>
              <a:t>40671109H   </a:t>
            </a:r>
            <a:endParaRPr lang="zh-TW" altLang="en-US" sz="1600" b="1" dirty="0" smtClean="0">
              <a:latin typeface="Adobe 黑体 Std R" panose="020B0400000000000000" pitchFamily="34" charset="-128"/>
              <a:ea typeface="Adobe 黑体 Std R" panose="020B0400000000000000" pitchFamily="34" charset="-128"/>
              <a:cs typeface="Tahoma" pitchFamily="2"/>
            </a:endParaRPr>
          </a:p>
          <a:p>
            <a:pPr algn="ctr"/>
            <a:endParaRPr lang="zh-TW" altLang="en-US" sz="1600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08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884250" y="5663010"/>
            <a:ext cx="6065593" cy="1055098"/>
          </a:xfrm>
          <a:prstGeom prst="rect">
            <a:avLst/>
          </a:prstGeom>
          <a:solidFill>
            <a:srgbClr val="9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7685" y="5434052"/>
            <a:ext cx="3836742" cy="996950"/>
          </a:xfrm>
          <a:prstGeom prst="rect">
            <a:avLst/>
          </a:prstGeom>
          <a:solidFill>
            <a:srgbClr val="77A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794935" y="6564412"/>
            <a:ext cx="5189290" cy="250828"/>
          </a:xfrm>
          <a:prstGeom prst="rect">
            <a:avLst/>
          </a:prstGeom>
          <a:solidFill>
            <a:srgbClr val="5C8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172030" y="5885592"/>
            <a:ext cx="3226550" cy="1312859"/>
          </a:xfrm>
          <a:prstGeom prst="rect">
            <a:avLst/>
          </a:prstGeom>
          <a:solidFill>
            <a:srgbClr val="3F7C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200108" y="-1213221"/>
            <a:ext cx="5114925" cy="6167186"/>
          </a:xfrm>
          <a:prstGeom prst="rect">
            <a:avLst/>
          </a:prstGeom>
          <a:solidFill>
            <a:srgbClr val="E7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4392355" y="6003322"/>
            <a:ext cx="1636462" cy="476246"/>
          </a:xfrm>
          <a:prstGeom prst="rect">
            <a:avLst/>
          </a:prstGeom>
          <a:solidFill>
            <a:srgbClr val="376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1176614" y="4256127"/>
            <a:ext cx="167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8864938" y="1272226"/>
            <a:ext cx="2291512" cy="2621186"/>
            <a:chOff x="6407632" y="1456989"/>
            <a:chExt cx="2291512" cy="2621186"/>
          </a:xfrm>
        </p:grpSpPr>
        <p:sp>
          <p:nvSpPr>
            <p:cNvPr id="12" name="套索 11"/>
            <p:cNvSpPr/>
            <p:nvPr/>
          </p:nvSpPr>
          <p:spPr>
            <a:xfrm>
              <a:off x="6407632" y="2242325"/>
              <a:ext cx="190980" cy="1034280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套索 12"/>
            <p:cNvSpPr/>
            <p:nvPr/>
          </p:nvSpPr>
          <p:spPr>
            <a:xfrm>
              <a:off x="6865017" y="2079816"/>
              <a:ext cx="414055" cy="1463682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套索 16"/>
            <p:cNvSpPr/>
            <p:nvPr/>
          </p:nvSpPr>
          <p:spPr>
            <a:xfrm>
              <a:off x="7545477" y="1743063"/>
              <a:ext cx="422415" cy="2101858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套索 17"/>
            <p:cNvSpPr/>
            <p:nvPr/>
          </p:nvSpPr>
          <p:spPr>
            <a:xfrm>
              <a:off x="8282943" y="1456989"/>
              <a:ext cx="416201" cy="2621186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2" name="直線接點 21"/>
          <p:cNvCxnSpPr/>
          <p:nvPr/>
        </p:nvCxnSpPr>
        <p:spPr>
          <a:xfrm flipH="1">
            <a:off x="-1840524" y="-1640300"/>
            <a:ext cx="7021867" cy="31182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144634" y="69253"/>
            <a:ext cx="692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Rockwell" panose="02060603020205020403" pitchFamily="18" charset="0"/>
              </a:rPr>
              <a:t>POETRY  NLP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19551" y="730212"/>
            <a:ext cx="7419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atin typeface="Rockwell" panose="02060603020205020403" pitchFamily="18" charset="0"/>
              </a:rPr>
              <a:t>What is the problem ?</a:t>
            </a:r>
            <a:endParaRPr lang="zh-TW" altLang="en-US" sz="5400" dirty="0">
              <a:latin typeface="Rockwell" panose="02060603020205020403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65613" y="1849642"/>
            <a:ext cx="531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嘗試尋找詩基礎的美感形式</a:t>
            </a:r>
            <a:r>
              <a:rPr lang="en-US" altLang="zh-TW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危險</a:t>
            </a:r>
            <a:r>
              <a:rPr lang="en-US" altLang="zh-TW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!!)</a:t>
            </a:r>
            <a:endParaRPr lang="zh-TW" altLang="en-US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29389" y="3419012"/>
            <a:ext cx="531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特定作者</a:t>
            </a:r>
            <a:r>
              <a:rPr lang="en-US" altLang="zh-TW" sz="24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sz="24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派別有沒有慣用的組構方式</a:t>
            </a:r>
            <a:endParaRPr lang="zh-TW" altLang="en-US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13212" y="2646322"/>
            <a:ext cx="653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給文學麻瓜如我，獲得一個被問這詩寫得如何的可能依據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942455" y="4209991"/>
            <a:ext cx="653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可以判別派別，或是想要仿照寫法時作為輔助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644752" y="6061670"/>
            <a:ext cx="653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也許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……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也許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……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可以嘗試去做高級的產生器 ！？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5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92401" y="5419655"/>
            <a:ext cx="6065593" cy="1055098"/>
          </a:xfrm>
          <a:prstGeom prst="rect">
            <a:avLst/>
          </a:prstGeom>
          <a:solidFill>
            <a:srgbClr val="9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425082" y="6003322"/>
            <a:ext cx="3836742" cy="996950"/>
          </a:xfrm>
          <a:prstGeom prst="rect">
            <a:avLst/>
          </a:prstGeom>
          <a:solidFill>
            <a:srgbClr val="77A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07131" y="5938803"/>
            <a:ext cx="5189290" cy="250828"/>
          </a:xfrm>
          <a:prstGeom prst="rect">
            <a:avLst/>
          </a:prstGeom>
          <a:solidFill>
            <a:srgbClr val="5C8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002783" y="5166709"/>
            <a:ext cx="3226550" cy="1312859"/>
          </a:xfrm>
          <a:prstGeom prst="rect">
            <a:avLst/>
          </a:prstGeom>
          <a:solidFill>
            <a:srgbClr val="3F7C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2990629" y="-950399"/>
            <a:ext cx="7382984" cy="2845452"/>
          </a:xfrm>
          <a:prstGeom prst="rect">
            <a:avLst/>
          </a:prstGeom>
          <a:solidFill>
            <a:srgbClr val="E7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864938" y="5379649"/>
            <a:ext cx="1636462" cy="476246"/>
          </a:xfrm>
          <a:prstGeom prst="rect">
            <a:avLst/>
          </a:prstGeom>
          <a:solidFill>
            <a:srgbClr val="376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-490631" y="5657652"/>
            <a:ext cx="167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9605749" y="-1391825"/>
            <a:ext cx="2291512" cy="2621186"/>
            <a:chOff x="6407632" y="1456989"/>
            <a:chExt cx="2291512" cy="2621186"/>
          </a:xfrm>
        </p:grpSpPr>
        <p:sp>
          <p:nvSpPr>
            <p:cNvPr id="12" name="套索 11"/>
            <p:cNvSpPr/>
            <p:nvPr/>
          </p:nvSpPr>
          <p:spPr>
            <a:xfrm>
              <a:off x="6407632" y="2242325"/>
              <a:ext cx="190980" cy="1034280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套索 12"/>
            <p:cNvSpPr/>
            <p:nvPr/>
          </p:nvSpPr>
          <p:spPr>
            <a:xfrm>
              <a:off x="6865017" y="2079816"/>
              <a:ext cx="414055" cy="1463682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套索 16"/>
            <p:cNvSpPr/>
            <p:nvPr/>
          </p:nvSpPr>
          <p:spPr>
            <a:xfrm>
              <a:off x="7545477" y="1743063"/>
              <a:ext cx="422415" cy="2101858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套索 17"/>
            <p:cNvSpPr/>
            <p:nvPr/>
          </p:nvSpPr>
          <p:spPr>
            <a:xfrm>
              <a:off x="8282943" y="1456989"/>
              <a:ext cx="416201" cy="2621186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2" name="直線接點 21"/>
          <p:cNvCxnSpPr/>
          <p:nvPr/>
        </p:nvCxnSpPr>
        <p:spPr>
          <a:xfrm flipH="1">
            <a:off x="-1840524" y="-1640300"/>
            <a:ext cx="7021867" cy="31182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8429423" y="6473159"/>
            <a:ext cx="692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Rockwell" panose="02060603020205020403" pitchFamily="18" charset="0"/>
              </a:rPr>
              <a:t>POETRY  NLP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85769" y="670853"/>
            <a:ext cx="8627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>
                <a:latin typeface="Rockwell" panose="02060603020205020403" pitchFamily="18" charset="0"/>
              </a:rPr>
              <a:t>Why this is important ?</a:t>
            </a:r>
            <a:endParaRPr lang="zh-TW" altLang="en-US" sz="6000" dirty="0">
              <a:latin typeface="Rockwell" panose="02060603020205020403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98538" y="2253713"/>
            <a:ext cx="872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  <a:cs typeface="Tahoma" pitchFamily="2"/>
              </a:rPr>
              <a:t>這個題目的緣起動機是什麼？你注意到什麼需求、現象、問題？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998538" y="4122251"/>
            <a:ext cx="531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  <a:cs typeface="Tahoma" pitchFamily="2"/>
              </a:rPr>
              <a:t>為什麼這個問題值得被解決？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2888821" y="2968324"/>
            <a:ext cx="6536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被問你覺得這首詩如何，感到腦袋空白一片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沒有甚麼辦法產出創作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如果有個模式可以理解，甚至能輔助產出好像不錯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888820" y="4682778"/>
            <a:ext cx="653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能假裝成好像有料ㄉ文藝青年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75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894977" y="6330451"/>
            <a:ext cx="6065593" cy="1055098"/>
          </a:xfrm>
          <a:prstGeom prst="rect">
            <a:avLst/>
          </a:prstGeom>
          <a:solidFill>
            <a:srgbClr val="9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1551305" y="5698494"/>
            <a:ext cx="3836742" cy="996950"/>
          </a:xfrm>
          <a:prstGeom prst="rect">
            <a:avLst/>
          </a:prstGeom>
          <a:solidFill>
            <a:srgbClr val="77A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09290" y="6113533"/>
            <a:ext cx="5189290" cy="250828"/>
          </a:xfrm>
          <a:prstGeom prst="rect">
            <a:avLst/>
          </a:prstGeom>
          <a:solidFill>
            <a:srgbClr val="5C8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19482" y="6194352"/>
            <a:ext cx="3226550" cy="1312859"/>
          </a:xfrm>
          <a:prstGeom prst="rect">
            <a:avLst/>
          </a:prstGeom>
          <a:solidFill>
            <a:srgbClr val="3F7C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169542" y="-453325"/>
            <a:ext cx="5114925" cy="6167186"/>
          </a:xfrm>
          <a:prstGeom prst="rect">
            <a:avLst/>
          </a:prstGeom>
          <a:solidFill>
            <a:srgbClr val="E7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3544881" y="6291780"/>
            <a:ext cx="1636462" cy="476246"/>
          </a:xfrm>
          <a:prstGeom prst="rect">
            <a:avLst/>
          </a:prstGeom>
          <a:solidFill>
            <a:srgbClr val="376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0657555" y="-424996"/>
            <a:ext cx="167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11192720" y="5243966"/>
            <a:ext cx="821590" cy="939790"/>
            <a:chOff x="6407632" y="1456989"/>
            <a:chExt cx="2291512" cy="2621186"/>
          </a:xfrm>
        </p:grpSpPr>
        <p:sp>
          <p:nvSpPr>
            <p:cNvPr id="12" name="套索 11"/>
            <p:cNvSpPr/>
            <p:nvPr/>
          </p:nvSpPr>
          <p:spPr>
            <a:xfrm>
              <a:off x="6407632" y="2242325"/>
              <a:ext cx="190980" cy="1034280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套索 12"/>
            <p:cNvSpPr/>
            <p:nvPr/>
          </p:nvSpPr>
          <p:spPr>
            <a:xfrm>
              <a:off x="6865017" y="2079816"/>
              <a:ext cx="414055" cy="1463682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套索 16"/>
            <p:cNvSpPr/>
            <p:nvPr/>
          </p:nvSpPr>
          <p:spPr>
            <a:xfrm>
              <a:off x="7545477" y="1743063"/>
              <a:ext cx="422415" cy="2101858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套索 17"/>
            <p:cNvSpPr/>
            <p:nvPr/>
          </p:nvSpPr>
          <p:spPr>
            <a:xfrm>
              <a:off x="8282943" y="1456989"/>
              <a:ext cx="416201" cy="2621186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2" name="直線接點 21"/>
          <p:cNvCxnSpPr/>
          <p:nvPr/>
        </p:nvCxnSpPr>
        <p:spPr>
          <a:xfrm flipH="1">
            <a:off x="-1840524" y="-1640300"/>
            <a:ext cx="7021867" cy="31182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593890" y="6445908"/>
            <a:ext cx="692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Rockwell" panose="02060603020205020403" pitchFamily="18" charset="0"/>
              </a:rPr>
              <a:t>POETRY  NLP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99823" y="420407"/>
            <a:ext cx="10504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latin typeface="Rockwell" panose="02060603020205020403" pitchFamily="18" charset="0"/>
              </a:rPr>
              <a:t>What to do and how you do it ?</a:t>
            </a:r>
            <a:endParaRPr lang="zh-TW" altLang="en-US" sz="4800" dirty="0">
              <a:latin typeface="Rockwell" panose="02060603020205020403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5627" y="1527871"/>
            <a:ext cx="6270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1400" dirty="0" smtClean="0">
                <a:latin typeface="Adobe 黑体 Std R" panose="020B0400000000000000" pitchFamily="34" charset="-128"/>
                <a:ea typeface="Adobe 黑体 Std R" panose="020B0400000000000000" pitchFamily="34" charset="-128"/>
                <a:cs typeface="Tahoma" pitchFamily="2"/>
              </a:rPr>
              <a:t>你需要做什麼來解決這個問題？</a:t>
            </a:r>
            <a:endParaRPr lang="en-US" altLang="zh-TW" sz="1400" dirty="0" smtClean="0">
              <a:latin typeface="Adobe 黑体 Std R" panose="020B0400000000000000" pitchFamily="34" charset="-128"/>
              <a:ea typeface="Adobe 黑体 Std R" panose="020B0400000000000000" pitchFamily="34" charset="-128"/>
              <a:cs typeface="Tahoma" pitchFamily="2"/>
            </a:endParaRPr>
          </a:p>
          <a:p>
            <a:pPr lvl="0"/>
            <a:r>
              <a:rPr lang="zh-TW" altLang="en-US" sz="1400" dirty="0" smtClean="0">
                <a:latin typeface="Adobe 黑体 Std R" panose="020B0400000000000000" pitchFamily="34" charset="-128"/>
                <a:ea typeface="Adobe 黑体 Std R" panose="020B0400000000000000" pitchFamily="34" charset="-128"/>
                <a:cs typeface="Tahoma" pitchFamily="2"/>
              </a:rPr>
              <a:t>你要做的這些事情裡的先後順序是什麼？</a:t>
            </a:r>
            <a:endParaRPr lang="en-US" altLang="zh-TW" sz="1400" dirty="0" smtClean="0">
              <a:latin typeface="Adobe 黑体 Std R" panose="020B0400000000000000" pitchFamily="34" charset="-128"/>
              <a:ea typeface="Adobe 黑体 Std R" panose="020B0400000000000000" pitchFamily="34" charset="-128"/>
              <a:cs typeface="Tahoma" pitchFamily="2"/>
            </a:endParaRPr>
          </a:p>
          <a:p>
            <a:endParaRPr lang="zh-TW" altLang="en-US" sz="1600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87199" y="3725569"/>
            <a:ext cx="5315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  <a:cs typeface="Tahoma" pitchFamily="2"/>
              </a:rPr>
              <a:t>哪些工具？</a:t>
            </a:r>
            <a:endParaRPr lang="zh-TW" altLang="en-US" sz="2000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86670" y="2180192"/>
            <a:ext cx="8655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資料收集</a:t>
            </a:r>
            <a:r>
              <a:rPr lang="en-US" altLang="zh-TW" sz="2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&gt;&gt;&gt;</a:t>
            </a:r>
            <a:r>
              <a:rPr lang="zh-TW" altLang="en-US" sz="2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文本分析</a:t>
            </a:r>
            <a:r>
              <a:rPr lang="en-US" altLang="zh-TW" sz="2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確定樣本可用不然要換方向重來</a:t>
            </a:r>
            <a:r>
              <a:rPr lang="en-US" altLang="zh-TW" sz="2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zh-TW" altLang="en-US" sz="2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                    </a:t>
            </a:r>
            <a:r>
              <a:rPr lang="en-US" altLang="zh-TW" sz="2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&gt;&gt;&gt;</a:t>
            </a:r>
            <a:r>
              <a:rPr lang="zh-TW" altLang="en-US" sz="2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找出模式</a:t>
            </a:r>
            <a:r>
              <a:rPr lang="en-US" altLang="zh-TW" sz="2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&gt;&gt;&gt;</a:t>
            </a:r>
            <a:r>
              <a:rPr lang="zh-TW" altLang="en-US" sz="2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做出分派別的構句字詞推薦</a:t>
            </a:r>
            <a:endParaRPr lang="en-US" altLang="zh-TW" sz="2000" b="1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zh-TW" altLang="en-US" sz="2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                                                                </a:t>
            </a:r>
            <a:r>
              <a:rPr lang="en-US" altLang="zh-TW" sz="2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&gt;&gt;&gt;</a:t>
            </a:r>
            <a:r>
              <a:rPr lang="zh-TW" altLang="en-US" sz="20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努力做出高級產生器</a:t>
            </a:r>
            <a:endParaRPr lang="en-US" altLang="zh-TW" sz="2000" b="1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299823" y="4157412"/>
            <a:ext cx="653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Rockwell" panose="02060603020205020403" pitchFamily="18" charset="0"/>
                <a:ea typeface="Adobe 宋体 Std L" panose="02020300000000000000" pitchFamily="18" charset="-128"/>
              </a:rPr>
              <a:t>Beautiful Soup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1368328" y="4526744"/>
            <a:ext cx="653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latin typeface="Rockwell" panose="02060603020205020403" pitchFamily="18" charset="0"/>
                <a:ea typeface="Adobe 宋体 Std L" panose="02020300000000000000" pitchFamily="18" charset="-128"/>
              </a:rPr>
              <a:t>Articut</a:t>
            </a:r>
            <a:r>
              <a:rPr lang="en-US" altLang="zh-TW" sz="2400" dirty="0" smtClean="0">
                <a:latin typeface="Rockwell" panose="02060603020205020403" pitchFamily="18" charset="0"/>
                <a:ea typeface="Adobe 宋体 Std L" panose="02020300000000000000" pitchFamily="18" charset="-128"/>
              </a:rPr>
              <a:t> API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1355619" y="4889657"/>
            <a:ext cx="653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hangingPunct="0">
              <a:spcBef>
                <a:spcPts val="1060"/>
              </a:spcBef>
              <a:buSzPct val="75000"/>
            </a:pPr>
            <a:r>
              <a:rPr lang="en-US" altLang="zh-TW" sz="2400" dirty="0" err="1" smtClean="0">
                <a:highlight>
                  <a:scrgbClr r="0" g="0" b="0">
                    <a:alpha val="0"/>
                  </a:scrgbClr>
                </a:highlight>
                <a:latin typeface="Rockwell" panose="02060603020205020403" pitchFamily="18" charset="0"/>
                <a:ea typeface="Noto Serif CJK TC" pitchFamily="2"/>
                <a:cs typeface="Tahoma" pitchFamily="2"/>
              </a:rPr>
              <a:t>Matplotlib</a:t>
            </a:r>
            <a:endParaRPr lang="en-US" altLang="zh-TW" sz="2400" dirty="0">
              <a:highlight>
                <a:scrgbClr r="0" g="0" b="0">
                  <a:alpha val="0"/>
                </a:scrgbClr>
              </a:highlight>
              <a:latin typeface="Rockwell" panose="02060603020205020403" pitchFamily="18" charset="0"/>
              <a:ea typeface="Noto Serif CJK T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025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252835" y="5440754"/>
            <a:ext cx="6065593" cy="1055098"/>
          </a:xfrm>
          <a:prstGeom prst="rect">
            <a:avLst/>
          </a:prstGeom>
          <a:solidFill>
            <a:srgbClr val="9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425082" y="6003322"/>
            <a:ext cx="3836742" cy="996950"/>
          </a:xfrm>
          <a:prstGeom prst="rect">
            <a:avLst/>
          </a:prstGeom>
          <a:solidFill>
            <a:srgbClr val="77A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121462" y="6279075"/>
            <a:ext cx="5189290" cy="250828"/>
          </a:xfrm>
          <a:prstGeom prst="rect">
            <a:avLst/>
          </a:prstGeom>
          <a:solidFill>
            <a:srgbClr val="5C8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730061" y="5065609"/>
            <a:ext cx="3226550" cy="1312859"/>
          </a:xfrm>
          <a:prstGeom prst="rect">
            <a:avLst/>
          </a:prstGeom>
          <a:solidFill>
            <a:srgbClr val="3F7C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39122" y="-1203968"/>
            <a:ext cx="11753871" cy="2590748"/>
          </a:xfrm>
          <a:prstGeom prst="rect">
            <a:avLst/>
          </a:prstGeom>
          <a:solidFill>
            <a:srgbClr val="E7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864938" y="5379649"/>
            <a:ext cx="1636462" cy="476246"/>
          </a:xfrm>
          <a:prstGeom prst="rect">
            <a:avLst/>
          </a:prstGeom>
          <a:solidFill>
            <a:srgbClr val="376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-490631" y="5657652"/>
            <a:ext cx="167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5998782" y="986895"/>
            <a:ext cx="3823283" cy="778488"/>
            <a:chOff x="6407632" y="1456989"/>
            <a:chExt cx="2291512" cy="2621186"/>
          </a:xfrm>
        </p:grpSpPr>
        <p:sp>
          <p:nvSpPr>
            <p:cNvPr id="12" name="套索 11"/>
            <p:cNvSpPr/>
            <p:nvPr/>
          </p:nvSpPr>
          <p:spPr>
            <a:xfrm>
              <a:off x="6407632" y="2242325"/>
              <a:ext cx="190980" cy="1034280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套索 12"/>
            <p:cNvSpPr/>
            <p:nvPr/>
          </p:nvSpPr>
          <p:spPr>
            <a:xfrm>
              <a:off x="6865017" y="2079816"/>
              <a:ext cx="414055" cy="1463682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套索 16"/>
            <p:cNvSpPr/>
            <p:nvPr/>
          </p:nvSpPr>
          <p:spPr>
            <a:xfrm>
              <a:off x="7545477" y="1743063"/>
              <a:ext cx="422415" cy="2101858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套索 17"/>
            <p:cNvSpPr/>
            <p:nvPr/>
          </p:nvSpPr>
          <p:spPr>
            <a:xfrm>
              <a:off x="8282943" y="1456989"/>
              <a:ext cx="416201" cy="2621186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2" name="直線接點 21"/>
          <p:cNvCxnSpPr/>
          <p:nvPr/>
        </p:nvCxnSpPr>
        <p:spPr>
          <a:xfrm flipH="1">
            <a:off x="-1840524" y="-1640300"/>
            <a:ext cx="7021867" cy="31182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hlinkClick r:id="rId2"/>
          </p:cNvPr>
          <p:cNvSpPr txBox="1"/>
          <p:nvPr/>
        </p:nvSpPr>
        <p:spPr>
          <a:xfrm>
            <a:off x="8429423" y="6473159"/>
            <a:ext cx="692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Rockwell" panose="02060603020205020403" pitchFamily="18" charset="0"/>
              </a:rPr>
              <a:t>POETRY  NLP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002783" y="509617"/>
            <a:ext cx="11902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atin typeface="Rockwell" panose="02060603020205020403" pitchFamily="18" charset="0"/>
              </a:rPr>
              <a:t>Work </a:t>
            </a:r>
          </a:p>
          <a:p>
            <a:r>
              <a:rPr lang="en-US" altLang="zh-TW" sz="5400" dirty="0" smtClean="0">
                <a:latin typeface="Rockwell" panose="02060603020205020403" pitchFamily="18" charset="0"/>
              </a:rPr>
              <a:t> </a:t>
            </a:r>
            <a:endParaRPr lang="zh-TW" altLang="en-US" sz="5400" dirty="0">
              <a:latin typeface="Rockwell" panose="02060603020205020403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60611" y="2271816"/>
            <a:ext cx="6096000" cy="2128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44444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〈</a:t>
            </a:r>
            <a:r>
              <a:rPr lang="zh-TW" altLang="en-US" dirty="0">
                <a:solidFill>
                  <a:srgbClr val="44444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深淵</a:t>
            </a:r>
            <a:r>
              <a:rPr lang="en-US" altLang="zh-TW" dirty="0" smtClean="0">
                <a:solidFill>
                  <a:srgbClr val="44444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〉</a:t>
            </a:r>
            <a:r>
              <a:rPr lang="zh-TW" altLang="en-US" dirty="0" smtClean="0">
                <a:solidFill>
                  <a:srgbClr val="44444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瘂弦（</a:t>
            </a:r>
            <a:r>
              <a:rPr lang="zh-TW" altLang="en-US" dirty="0">
                <a:solidFill>
                  <a:srgbClr val="44444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節錄）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4444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哈里路亞！我仍活著。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4444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工作，散步，向壞人致敬，微笑和不朽。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4444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為生存而生存，為看雲而看雲，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4444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厚著臉皮佔地球的一部份</a:t>
            </a:r>
            <a:r>
              <a:rPr lang="en-US" altLang="zh-TW" dirty="0">
                <a:solidFill>
                  <a:srgbClr val="44444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……</a:t>
            </a:r>
            <a:endParaRPr lang="en-US" altLang="zh-TW" b="0" i="0" dirty="0">
              <a:solidFill>
                <a:srgbClr val="444444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3164" y="798636"/>
            <a:ext cx="448743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endParaRPr lang="zh-TW" altLang="en-US" sz="16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fontAlgn="base"/>
            <a:r>
              <a:rPr lang="en-US" altLang="zh-TW" sz="16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〈</a:t>
            </a:r>
            <a:r>
              <a:rPr lang="zh-TW" altLang="en-US" sz="16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眾荷喧譁</a:t>
            </a:r>
            <a:r>
              <a:rPr lang="en-US" altLang="zh-TW" sz="16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〉</a:t>
            </a:r>
            <a:r>
              <a:rPr lang="zh-TW" altLang="en-US" sz="16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洛夫</a:t>
            </a:r>
            <a:endParaRPr lang="en-US" altLang="zh-TW" sz="1600" b="1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fontAlgn="base"/>
            <a:endParaRPr lang="zh-TW" altLang="en-US" sz="1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眾荷喧譁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而你是挨我最近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最靜，最最溫婉的一朵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要看，就看荷去吧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我就喜歡看你撐著一把碧油傘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從水中升起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我向池心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輕輕扔過去一拉石子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你的臉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便譁然紅了起來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驚起的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一隻水鳥</a:t>
            </a:r>
          </a:p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endParaRPr lang="en-US" altLang="zh-TW" sz="1600" i="0" dirty="0">
              <a:solidFill>
                <a:srgbClr val="444444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25030" y="2835206"/>
            <a:ext cx="44874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如火焰般掠過對岸的柳枝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再靠近一些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只要再靠我近一點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便可聽到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水珠在你掌心滴溜溜地轉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你是喧譁的荷池中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一朵最最安靜的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夕陽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蟬鳴依舊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依舊如你獨立眾荷中時的寂寂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我走了，走了一半又停住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等你</a:t>
            </a:r>
          </a:p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等你輕聲喚我</a:t>
            </a:r>
          </a:p>
          <a:p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endParaRPr lang="en-US" altLang="zh-TW" sz="1600" i="0" dirty="0">
              <a:solidFill>
                <a:srgbClr val="444444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380257" y="4760372"/>
            <a:ext cx="252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https://www.facebook.com/cendalirit/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252835" y="5440754"/>
            <a:ext cx="6065593" cy="1055098"/>
          </a:xfrm>
          <a:prstGeom prst="rect">
            <a:avLst/>
          </a:prstGeom>
          <a:solidFill>
            <a:srgbClr val="9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425082" y="6003322"/>
            <a:ext cx="3836742" cy="996950"/>
          </a:xfrm>
          <a:prstGeom prst="rect">
            <a:avLst/>
          </a:prstGeom>
          <a:solidFill>
            <a:srgbClr val="77A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121462" y="6279075"/>
            <a:ext cx="5189290" cy="250828"/>
          </a:xfrm>
          <a:prstGeom prst="rect">
            <a:avLst/>
          </a:prstGeom>
          <a:solidFill>
            <a:srgbClr val="5C8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663259" y="5307658"/>
            <a:ext cx="3226550" cy="971417"/>
          </a:xfrm>
          <a:prstGeom prst="rect">
            <a:avLst/>
          </a:prstGeom>
          <a:solidFill>
            <a:srgbClr val="3F7C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39122" y="-1203968"/>
            <a:ext cx="11753871" cy="2590748"/>
          </a:xfrm>
          <a:prstGeom prst="rect">
            <a:avLst/>
          </a:prstGeom>
          <a:solidFill>
            <a:srgbClr val="E7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10322586" y="5085150"/>
            <a:ext cx="1636462" cy="476246"/>
          </a:xfrm>
          <a:prstGeom prst="rect">
            <a:avLst/>
          </a:prstGeom>
          <a:solidFill>
            <a:srgbClr val="376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-490631" y="5657652"/>
            <a:ext cx="167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5998782" y="986895"/>
            <a:ext cx="3823283" cy="778488"/>
            <a:chOff x="6407632" y="1456989"/>
            <a:chExt cx="2291512" cy="2621186"/>
          </a:xfrm>
        </p:grpSpPr>
        <p:sp>
          <p:nvSpPr>
            <p:cNvPr id="12" name="套索 11"/>
            <p:cNvSpPr/>
            <p:nvPr/>
          </p:nvSpPr>
          <p:spPr>
            <a:xfrm>
              <a:off x="6407632" y="2242325"/>
              <a:ext cx="190980" cy="1034280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套索 12"/>
            <p:cNvSpPr/>
            <p:nvPr/>
          </p:nvSpPr>
          <p:spPr>
            <a:xfrm>
              <a:off x="6865017" y="2079816"/>
              <a:ext cx="414055" cy="1463682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套索 16"/>
            <p:cNvSpPr/>
            <p:nvPr/>
          </p:nvSpPr>
          <p:spPr>
            <a:xfrm>
              <a:off x="7545477" y="1743063"/>
              <a:ext cx="422415" cy="2101858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套索 17"/>
            <p:cNvSpPr/>
            <p:nvPr/>
          </p:nvSpPr>
          <p:spPr>
            <a:xfrm>
              <a:off x="8282943" y="1456989"/>
              <a:ext cx="416201" cy="2621186"/>
            </a:xfrm>
            <a:prstGeom prst="chord">
              <a:avLst>
                <a:gd name="adj1" fmla="val 2762179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2" name="直線接點 21"/>
          <p:cNvCxnSpPr/>
          <p:nvPr/>
        </p:nvCxnSpPr>
        <p:spPr>
          <a:xfrm flipH="1">
            <a:off x="-1840524" y="-1640300"/>
            <a:ext cx="7021867" cy="31182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hlinkClick r:id="rId2"/>
          </p:cNvPr>
          <p:cNvSpPr txBox="1"/>
          <p:nvPr/>
        </p:nvSpPr>
        <p:spPr>
          <a:xfrm>
            <a:off x="8429423" y="6473159"/>
            <a:ext cx="692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Rockwell" panose="02060603020205020403" pitchFamily="18" charset="0"/>
              </a:rPr>
              <a:t>POETRY  NLP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002783" y="509617"/>
            <a:ext cx="11902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atin typeface="Rockwell" panose="02060603020205020403" pitchFamily="18" charset="0"/>
              </a:rPr>
              <a:t>Work </a:t>
            </a:r>
          </a:p>
          <a:p>
            <a:r>
              <a:rPr lang="en-US" altLang="zh-TW" sz="5400" dirty="0" smtClean="0">
                <a:latin typeface="Rockwell" panose="02060603020205020403" pitchFamily="18" charset="0"/>
              </a:rPr>
              <a:t> </a:t>
            </a:r>
            <a:endParaRPr lang="zh-TW" altLang="en-US" sz="5400" dirty="0">
              <a:latin typeface="Rockwell" panose="02060603020205020403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2235" y="1132861"/>
            <a:ext cx="44874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TW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〈</a:t>
            </a:r>
            <a: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白酒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蛤蜊沉默</a:t>
            </a:r>
            <a: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記</a:t>
            </a:r>
            <a:r>
              <a:rPr lang="en-US" altLang="zh-TW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〉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　◎蘇禹安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　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我們曾經無所事事地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吃飯，讀詩，整個夏日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午後是緊貼的唇語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愛意如葡萄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朝酒的方向醞釀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書頁的四手聯彈──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有些句子曾經，像傘。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　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想你後來總是不語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任句義破敗任我獨自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撐破傘淋雨。若沉默是菌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冷淡是孳生的氧氣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白酒尷尬成醋的第五幕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該怪罪霉雨，還是你？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　</a:t>
            </a:r>
            <a:b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endParaRPr lang="en-US" altLang="zh-TW" sz="1600" i="0" dirty="0">
              <a:solidFill>
                <a:srgbClr val="444444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41988" y="2956334"/>
            <a:ext cx="44874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　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想我們後來都有了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各自的頹靡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能隨意煮食節日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比如白酒蛤蜊彷彿曾經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無酒，也能以醋和孤寂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慢燉未開的蛤蜊不忍丟棄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且獨自吃食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鍋子墊著詩集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　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endParaRPr lang="en-US" altLang="zh-TW" sz="1600" i="0" dirty="0">
              <a:solidFill>
                <a:srgbClr val="444444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67034" y="2029765"/>
            <a:ext cx="44874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　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畢竟一個人的節日不過是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在詩裡發現自己的歧義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那樣奇怪的表情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曾經的傘，橫看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就成了毒蕈，側看</a:t>
            </a: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又是都市的雲</a:t>
            </a:r>
            <a:r>
              <a:rPr lang="en-US" altLang="zh-TW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……</a:t>
            </a:r>
            <a:endParaRPr lang="en-US" altLang="zh-TW" sz="1600" i="0" dirty="0">
              <a:solidFill>
                <a:srgbClr val="444444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14384" y="1421071"/>
            <a:ext cx="44874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zh-TW" altLang="en-US" sz="16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　</a:t>
            </a:r>
            <a:b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自從你形狀美好的耳朵</a:t>
            </a:r>
            <a:b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不再借我，就像死</a:t>
            </a:r>
            <a:b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都緊閉的蛤蜊</a:t>
            </a:r>
            <a:b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揮發最後的詩意──</a:t>
            </a:r>
            <a:b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腐敗等同體質憂鬱。</a:t>
            </a:r>
            <a:b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　</a:t>
            </a:r>
            <a:br>
              <a:rPr lang="zh-TW" altLang="en-US" sz="1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endParaRPr lang="en-US" altLang="zh-TW" sz="1600" i="0" dirty="0">
              <a:solidFill>
                <a:srgbClr val="444444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372342" y="4742443"/>
            <a:ext cx="383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http://cendalirit.blogspot.com/2019/11/blog-post_29.html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568281" y="5210174"/>
            <a:ext cx="5189290" cy="250828"/>
          </a:xfrm>
          <a:prstGeom prst="rect">
            <a:avLst/>
          </a:prstGeom>
          <a:solidFill>
            <a:srgbClr val="5C8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946026" y="4895850"/>
            <a:ext cx="3226550" cy="1312859"/>
          </a:xfrm>
          <a:prstGeom prst="rect">
            <a:avLst/>
          </a:prstGeom>
          <a:solidFill>
            <a:srgbClr val="3F7C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400425" y="4087691"/>
            <a:ext cx="6065593" cy="1055098"/>
          </a:xfrm>
          <a:prstGeom prst="rect">
            <a:avLst/>
          </a:prstGeom>
          <a:solidFill>
            <a:srgbClr val="9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899820" y="1733547"/>
            <a:ext cx="5114925" cy="3251201"/>
          </a:xfrm>
          <a:prstGeom prst="rect">
            <a:avLst/>
          </a:prstGeom>
          <a:solidFill>
            <a:srgbClr val="E77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14851" y="4581525"/>
            <a:ext cx="3836742" cy="996950"/>
          </a:xfrm>
          <a:prstGeom prst="rect">
            <a:avLst/>
          </a:prstGeom>
          <a:solidFill>
            <a:srgbClr val="77A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7228476" y="4764090"/>
            <a:ext cx="1636462" cy="476246"/>
          </a:xfrm>
          <a:prstGeom prst="rect">
            <a:avLst/>
          </a:prstGeom>
          <a:solidFill>
            <a:srgbClr val="376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606576" y="1204008"/>
            <a:ext cx="876951" cy="8769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套索 11"/>
          <p:cNvSpPr/>
          <p:nvPr/>
        </p:nvSpPr>
        <p:spPr>
          <a:xfrm>
            <a:off x="8931333" y="1090817"/>
            <a:ext cx="190980" cy="1034280"/>
          </a:xfrm>
          <a:prstGeom prst="chord">
            <a:avLst>
              <a:gd name="adj1" fmla="val 2762179"/>
              <a:gd name="adj2" fmla="val 162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套索 12"/>
          <p:cNvSpPr/>
          <p:nvPr/>
        </p:nvSpPr>
        <p:spPr>
          <a:xfrm>
            <a:off x="9388718" y="928308"/>
            <a:ext cx="414055" cy="1463682"/>
          </a:xfrm>
          <a:prstGeom prst="chord">
            <a:avLst>
              <a:gd name="adj1" fmla="val 2762179"/>
              <a:gd name="adj2" fmla="val 162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套索 16"/>
          <p:cNvSpPr/>
          <p:nvPr/>
        </p:nvSpPr>
        <p:spPr>
          <a:xfrm>
            <a:off x="10069178" y="591555"/>
            <a:ext cx="422415" cy="2101858"/>
          </a:xfrm>
          <a:prstGeom prst="chord">
            <a:avLst>
              <a:gd name="adj1" fmla="val 2762179"/>
              <a:gd name="adj2" fmla="val 162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套索 17"/>
          <p:cNvSpPr/>
          <p:nvPr/>
        </p:nvSpPr>
        <p:spPr>
          <a:xfrm>
            <a:off x="10806644" y="305481"/>
            <a:ext cx="416201" cy="2621186"/>
          </a:xfrm>
          <a:prstGeom prst="chord">
            <a:avLst>
              <a:gd name="adj1" fmla="val 2762179"/>
              <a:gd name="adj2" fmla="val 162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-1750772" y="-555584"/>
            <a:ext cx="7021867" cy="31182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760161" y="1743061"/>
            <a:ext cx="5266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latin typeface="Rockwell" panose="02060603020205020403" pitchFamily="18" charset="0"/>
              </a:rPr>
              <a:t>Q &amp; A</a:t>
            </a:r>
            <a:endParaRPr lang="zh-TW" altLang="en-US" sz="9600" dirty="0">
              <a:latin typeface="Rockwell" panose="02060603020205020403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946026" y="3283488"/>
            <a:ext cx="5266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Rockwell" panose="02060603020205020403" pitchFamily="18" charset="0"/>
              </a:rPr>
              <a:t>POETRY </a:t>
            </a:r>
          </a:p>
          <a:p>
            <a:r>
              <a:rPr lang="en-US" altLang="zh-TW" sz="4000" dirty="0" smtClean="0">
                <a:latin typeface="Rockwell" panose="02060603020205020403" pitchFamily="18" charset="0"/>
              </a:rPr>
              <a:t>NLP</a:t>
            </a:r>
            <a:endParaRPr lang="zh-TW" altLang="en-US" sz="4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438</Words>
  <Application>Microsoft Office PowerPoint</Application>
  <PresentationFormat>寬螢幕</PresentationFormat>
  <Paragraphs>78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Adobe 宋体 Std L</vt:lpstr>
      <vt:lpstr>Adobe 黑体 Std R</vt:lpstr>
      <vt:lpstr>Noto Serif CJK TC</vt:lpstr>
      <vt:lpstr>新細明體</vt:lpstr>
      <vt:lpstr>Arial</vt:lpstr>
      <vt:lpstr>Calibri</vt:lpstr>
      <vt:lpstr>Calibri Light</vt:lpstr>
      <vt:lpstr>Rockwell</vt:lpstr>
      <vt:lpstr>Tahoma</vt:lpstr>
      <vt:lpstr>ZWAdobeF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黃智遠</dc:creator>
  <cp:lastModifiedBy>黃智遠</cp:lastModifiedBy>
  <cp:revision>23</cp:revision>
  <dcterms:created xsi:type="dcterms:W3CDTF">2020-12-22T05:14:31Z</dcterms:created>
  <dcterms:modified xsi:type="dcterms:W3CDTF">2020-12-29T08:39:30Z</dcterms:modified>
</cp:coreProperties>
</file>