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</p:sldIdLst>
  <p:sldSz cx="14630400" cy="8229600"/>
  <p:notesSz cx="8229600" cy="146304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10"/>
  </p:normalViewPr>
  <p:slideViewPr>
    <p:cSldViewPr snapToGrid="0" snapToObjects="1">
      <p:cViewPr>
        <p:scale>
          <a:sx n="128" d="100"/>
          <a:sy n="128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11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file:////Users/user/Library/Group%20Containers/UBF8T346G9.ms/WebArchiveCopyPasteTempFiles/com.microsoft.Word/page1image6000496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171477" y="229819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Image Compression Using Discrete Cosine Transform.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495616" y="1770869"/>
            <a:ext cx="7556421" cy="596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lvl="1" algn="l">
              <a:lnSpc>
                <a:spcPts val="2850"/>
              </a:lnSpc>
              <a:buSzPct val="100000"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495615" y="236702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lvl="1" algn="l">
              <a:lnSpc>
                <a:spcPts val="2850"/>
              </a:lnSpc>
              <a:buSzPct val="100000"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495615" y="300697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lvl="1" algn="l">
              <a:lnSpc>
                <a:spcPts val="2850"/>
              </a:lnSpc>
              <a:buSzPct val="100000"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9268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Takeaways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541627"/>
            <a:ext cx="3664863" cy="3136702"/>
          </a:xfrm>
          <a:prstGeom prst="roundRect">
            <a:avLst>
              <a:gd name="adj" fmla="val 303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H"/>
          </a:p>
        </p:txBody>
      </p:sp>
      <p:sp>
        <p:nvSpPr>
          <p:cNvPr id="5" name="Text 2"/>
          <p:cNvSpPr/>
          <p:nvPr/>
        </p:nvSpPr>
        <p:spPr>
          <a:xfrm>
            <a:off x="1028224" y="2776061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Compression Techniques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620810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Image compression techniques like DCT, WHT, and Haar Transform play a crucial role in reducing file size and improving efficiency.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541627"/>
            <a:ext cx="3664863" cy="3136702"/>
          </a:xfrm>
          <a:prstGeom prst="roundRect">
            <a:avLst>
              <a:gd name="adj" fmla="val 303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H"/>
          </a:p>
        </p:txBody>
      </p:sp>
      <p:sp>
        <p:nvSpPr>
          <p:cNvPr id="8" name="Text 5"/>
          <p:cNvSpPr/>
          <p:nvPr/>
        </p:nvSpPr>
        <p:spPr>
          <a:xfrm>
            <a:off x="4919901" y="27760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Applications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266480"/>
            <a:ext cx="319599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These techniques have numerous applications in image processing, computer vision, and multimedia, contributing to advancements in various fields.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28224" y="6139577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0208BD75-366E-F22B-A781-4CC9AC9A4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114E96B4-4164-F68D-8099-D77CC2320999}"/>
              </a:ext>
            </a:extLst>
          </p:cNvPr>
          <p:cNvSpPr/>
          <p:nvPr/>
        </p:nvSpPr>
        <p:spPr>
          <a:xfrm>
            <a:off x="793790" y="8007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Image Compression: A Deep Dive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A3696A3A-3ABA-E1B6-1127-B3C4E0154835}"/>
              </a:ext>
            </a:extLst>
          </p:cNvPr>
          <p:cNvSpPr/>
          <p:nvPr/>
        </p:nvSpPr>
        <p:spPr>
          <a:xfrm>
            <a:off x="495615" y="2344488"/>
            <a:ext cx="7556421" cy="596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Reduction of image file size without significantly degrading quality.</a:t>
            </a:r>
            <a:endParaRPr lang="en-US" sz="17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1A8D591-B848-4C96-3974-C52BC8C48BD6}"/>
              </a:ext>
            </a:extLst>
          </p:cNvPr>
          <p:cNvSpPr/>
          <p:nvPr/>
        </p:nvSpPr>
        <p:spPr>
          <a:xfrm>
            <a:off x="495615" y="300697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Types: Lossy (e.g., JPEG) and Lossless (e.g., PNG).</a:t>
            </a:r>
            <a:endParaRPr lang="en-US" sz="17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37DFBD9-5A24-EB12-470C-E0F0907071B4}"/>
              </a:ext>
            </a:extLst>
          </p:cNvPr>
          <p:cNvSpPr/>
          <p:nvPr/>
        </p:nvSpPr>
        <p:spPr>
          <a:xfrm>
            <a:off x="495615" y="366295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Techniques: RLE, DWT, DCT, HUFFMAN CODING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01047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4520" y="723279"/>
            <a:ext cx="800873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Use Image Compression?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674517" y="196774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Saves storage space and bandwidth.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674517" y="26848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Faster transmission over networks</a:t>
            </a: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674517" y="343541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Processing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75738" y="6491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Discrete Cosine Transform (DCT)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227257" y="202577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Transforms an image from the spatial domain (pixel values) to the frequency domain.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227257" y="289211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Separates an image into parts based on frequency (low and high frequencies).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96832" y="343647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Lossy Compression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4581" y="662878"/>
            <a:ext cx="71054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DCT Uses and Applications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64581" y="178139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Image  Compression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64577" y="237257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Audio Compression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64577" y="307987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  Extraction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64576" y="378717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Water Marking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5B166D-62B3-2A6A-2BE8-2DCEA8B98C40}"/>
              </a:ext>
            </a:extLst>
          </p:cNvPr>
          <p:cNvSpPr txBox="1"/>
          <p:nvPr/>
        </p:nvSpPr>
        <p:spPr>
          <a:xfrm>
            <a:off x="1399823" y="1192696"/>
            <a:ext cx="3435236" cy="777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H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DCT</a:t>
            </a:r>
            <a:r>
              <a:rPr lang="en-GH" dirty="0"/>
              <a:t> </a:t>
            </a:r>
            <a:r>
              <a:rPr lang="en-GH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FORMULA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A6800CD-2B2E-A5A6-16CF-B1A3BB2C3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626" y="2613991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H"/>
          </a:p>
        </p:txBody>
      </p:sp>
      <p:pic>
        <p:nvPicPr>
          <p:cNvPr id="1025" name="Picture 3" descr="page1image6000496">
            <a:extLst>
              <a:ext uri="{FF2B5EF4-FFF2-40B4-BE49-F238E27FC236}">
                <a16:creationId xmlns:a16="http://schemas.microsoft.com/office/drawing/2014/main" id="{83FDFABA-C0A9-4FFB-863E-BCE3DB897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147" y="2753140"/>
            <a:ext cx="57277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50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8742" y="322183"/>
            <a:ext cx="4623554" cy="364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250" b="1" kern="0" spc="-69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Steps for DCT Image Compression</a:t>
            </a:r>
            <a:endParaRPr lang="en-US" sz="2250" dirty="0"/>
          </a:p>
        </p:txBody>
      </p:sp>
      <p:sp>
        <p:nvSpPr>
          <p:cNvPr id="3" name="Shape 1"/>
          <p:cNvSpPr/>
          <p:nvPr/>
        </p:nvSpPr>
        <p:spPr>
          <a:xfrm>
            <a:off x="576263" y="920591"/>
            <a:ext cx="15240" cy="6986707"/>
          </a:xfrm>
          <a:prstGeom prst="roundRect">
            <a:avLst>
              <a:gd name="adj" fmla="val 321871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GH"/>
          </a:p>
        </p:txBody>
      </p:sp>
      <p:sp>
        <p:nvSpPr>
          <p:cNvPr id="4" name="Shape 2"/>
          <p:cNvSpPr/>
          <p:nvPr/>
        </p:nvSpPr>
        <p:spPr>
          <a:xfrm>
            <a:off x="700028" y="1175623"/>
            <a:ext cx="408742" cy="15240"/>
          </a:xfrm>
          <a:prstGeom prst="roundRect">
            <a:avLst>
              <a:gd name="adj" fmla="val 321871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GH"/>
          </a:p>
        </p:txBody>
      </p:sp>
      <p:sp>
        <p:nvSpPr>
          <p:cNvPr id="5" name="Shape 3"/>
          <p:cNvSpPr/>
          <p:nvPr/>
        </p:nvSpPr>
        <p:spPr>
          <a:xfrm>
            <a:off x="452497" y="1051917"/>
            <a:ext cx="262771" cy="262771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H" dirty="0"/>
          </a:p>
        </p:txBody>
      </p:sp>
      <p:sp>
        <p:nvSpPr>
          <p:cNvPr id="6" name="Text 4"/>
          <p:cNvSpPr/>
          <p:nvPr/>
        </p:nvSpPr>
        <p:spPr>
          <a:xfrm>
            <a:off x="548700" y="1095732"/>
            <a:ext cx="70366" cy="175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350" b="1" kern="0" spc="-4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1260694" y="912700"/>
            <a:ext cx="1459825" cy="1824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100" b="1" kern="0" spc="-3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Image Preparation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1226225" y="1289685"/>
            <a:ext cx="12995434" cy="186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image is divided into blocks of pixels, typically 8x8, for processing.</a:t>
            </a:r>
            <a:endParaRPr lang="en-US" sz="900" dirty="0"/>
          </a:p>
        </p:txBody>
      </p:sp>
      <p:sp>
        <p:nvSpPr>
          <p:cNvPr id="9" name="Shape 7"/>
          <p:cNvSpPr/>
          <p:nvPr/>
        </p:nvSpPr>
        <p:spPr>
          <a:xfrm>
            <a:off x="700028" y="1964888"/>
            <a:ext cx="408742" cy="15240"/>
          </a:xfrm>
          <a:prstGeom prst="roundRect">
            <a:avLst>
              <a:gd name="adj" fmla="val 321871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GH"/>
          </a:p>
        </p:txBody>
      </p:sp>
      <p:sp>
        <p:nvSpPr>
          <p:cNvPr id="10" name="Shape 8"/>
          <p:cNvSpPr/>
          <p:nvPr/>
        </p:nvSpPr>
        <p:spPr>
          <a:xfrm>
            <a:off x="452497" y="1841183"/>
            <a:ext cx="262771" cy="262771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H" dirty="0"/>
          </a:p>
        </p:txBody>
      </p:sp>
      <p:sp>
        <p:nvSpPr>
          <p:cNvPr id="11" name="Text 9"/>
          <p:cNvSpPr/>
          <p:nvPr/>
        </p:nvSpPr>
        <p:spPr>
          <a:xfrm>
            <a:off x="531316" y="1884997"/>
            <a:ext cx="105132" cy="175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350" b="1" kern="0" spc="-4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1226225" y="1826538"/>
            <a:ext cx="1459825" cy="1824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100" b="1" kern="0" spc="-3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DCT Transformation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1226225" y="2078950"/>
            <a:ext cx="12995434" cy="186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DCT is applied to each block, transforming it into frequency coefficients.</a:t>
            </a:r>
            <a:endParaRPr lang="en-US" sz="900" dirty="0"/>
          </a:p>
        </p:txBody>
      </p:sp>
      <p:sp>
        <p:nvSpPr>
          <p:cNvPr id="14" name="Shape 12"/>
          <p:cNvSpPr/>
          <p:nvPr/>
        </p:nvSpPr>
        <p:spPr>
          <a:xfrm>
            <a:off x="700028" y="2754154"/>
            <a:ext cx="408742" cy="15240"/>
          </a:xfrm>
          <a:prstGeom prst="roundRect">
            <a:avLst>
              <a:gd name="adj" fmla="val 321871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GH"/>
          </a:p>
        </p:txBody>
      </p:sp>
      <p:sp>
        <p:nvSpPr>
          <p:cNvPr id="15" name="Shape 13"/>
          <p:cNvSpPr/>
          <p:nvPr/>
        </p:nvSpPr>
        <p:spPr>
          <a:xfrm>
            <a:off x="452497" y="2630448"/>
            <a:ext cx="262771" cy="262771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H"/>
          </a:p>
        </p:txBody>
      </p:sp>
      <p:sp>
        <p:nvSpPr>
          <p:cNvPr id="16" name="Text 14"/>
          <p:cNvSpPr/>
          <p:nvPr/>
        </p:nvSpPr>
        <p:spPr>
          <a:xfrm>
            <a:off x="529888" y="2674263"/>
            <a:ext cx="107871" cy="175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350" b="1" kern="0" spc="-4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1350" dirty="0"/>
          </a:p>
        </p:txBody>
      </p:sp>
      <p:sp>
        <p:nvSpPr>
          <p:cNvPr id="17" name="Text 15"/>
          <p:cNvSpPr/>
          <p:nvPr/>
        </p:nvSpPr>
        <p:spPr>
          <a:xfrm>
            <a:off x="1226225" y="2615803"/>
            <a:ext cx="1459825" cy="1824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100" b="1" kern="0" spc="-3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Compression</a:t>
            </a:r>
            <a:endParaRPr lang="en-US" sz="1100" dirty="0"/>
          </a:p>
        </p:txBody>
      </p:sp>
      <p:sp>
        <p:nvSpPr>
          <p:cNvPr id="18" name="Text 16"/>
          <p:cNvSpPr/>
          <p:nvPr/>
        </p:nvSpPr>
        <p:spPr>
          <a:xfrm>
            <a:off x="1226225" y="2868216"/>
            <a:ext cx="12995434" cy="186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Less important frequency coefficients are discarded, reducing the amount of data.</a:t>
            </a:r>
            <a:endParaRPr lang="en-US" sz="900" dirty="0"/>
          </a:p>
        </p:txBody>
      </p:sp>
      <p:sp>
        <p:nvSpPr>
          <p:cNvPr id="19" name="Shape 17"/>
          <p:cNvSpPr/>
          <p:nvPr/>
        </p:nvSpPr>
        <p:spPr>
          <a:xfrm>
            <a:off x="700028" y="3543419"/>
            <a:ext cx="408742" cy="15240"/>
          </a:xfrm>
          <a:prstGeom prst="roundRect">
            <a:avLst>
              <a:gd name="adj" fmla="val 321871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GH"/>
          </a:p>
        </p:txBody>
      </p:sp>
      <p:sp>
        <p:nvSpPr>
          <p:cNvPr id="20" name="Shape 18"/>
          <p:cNvSpPr/>
          <p:nvPr/>
        </p:nvSpPr>
        <p:spPr>
          <a:xfrm>
            <a:off x="452497" y="3419713"/>
            <a:ext cx="262771" cy="262771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H"/>
          </a:p>
        </p:txBody>
      </p:sp>
      <p:sp>
        <p:nvSpPr>
          <p:cNvPr id="21" name="Text 19"/>
          <p:cNvSpPr/>
          <p:nvPr/>
        </p:nvSpPr>
        <p:spPr>
          <a:xfrm>
            <a:off x="527268" y="3463528"/>
            <a:ext cx="113228" cy="175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350" b="1" kern="0" spc="-4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1350" dirty="0"/>
          </a:p>
        </p:txBody>
      </p:sp>
      <p:sp>
        <p:nvSpPr>
          <p:cNvPr id="22" name="Text 20"/>
          <p:cNvSpPr/>
          <p:nvPr/>
        </p:nvSpPr>
        <p:spPr>
          <a:xfrm>
            <a:off x="1226225" y="3405068"/>
            <a:ext cx="1459825" cy="1824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100" b="1" kern="0" spc="-3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Quantization</a:t>
            </a:r>
            <a:endParaRPr lang="en-US" sz="1100" dirty="0"/>
          </a:p>
        </p:txBody>
      </p:sp>
      <p:sp>
        <p:nvSpPr>
          <p:cNvPr id="23" name="Text 21"/>
          <p:cNvSpPr/>
          <p:nvPr/>
        </p:nvSpPr>
        <p:spPr>
          <a:xfrm>
            <a:off x="1226225" y="3657481"/>
            <a:ext cx="12995434" cy="186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remaining frequency coefficients are quantized, further reducing the data size.</a:t>
            </a:r>
            <a:endParaRPr lang="en-US" sz="900" dirty="0"/>
          </a:p>
        </p:txBody>
      </p:sp>
      <p:sp>
        <p:nvSpPr>
          <p:cNvPr id="24" name="Shape 22"/>
          <p:cNvSpPr/>
          <p:nvPr/>
        </p:nvSpPr>
        <p:spPr>
          <a:xfrm>
            <a:off x="700028" y="4332684"/>
            <a:ext cx="408742" cy="15240"/>
          </a:xfrm>
          <a:prstGeom prst="roundRect">
            <a:avLst>
              <a:gd name="adj" fmla="val 321871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GH"/>
          </a:p>
        </p:txBody>
      </p:sp>
      <p:sp>
        <p:nvSpPr>
          <p:cNvPr id="25" name="Shape 23"/>
          <p:cNvSpPr/>
          <p:nvPr/>
        </p:nvSpPr>
        <p:spPr>
          <a:xfrm>
            <a:off x="452497" y="4208978"/>
            <a:ext cx="262771" cy="262771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H"/>
          </a:p>
        </p:txBody>
      </p:sp>
      <p:sp>
        <p:nvSpPr>
          <p:cNvPr id="26" name="Text 24"/>
          <p:cNvSpPr/>
          <p:nvPr/>
        </p:nvSpPr>
        <p:spPr>
          <a:xfrm>
            <a:off x="532031" y="4252793"/>
            <a:ext cx="103703" cy="175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350" b="1" kern="0" spc="-4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1350" dirty="0"/>
          </a:p>
        </p:txBody>
      </p:sp>
      <p:sp>
        <p:nvSpPr>
          <p:cNvPr id="27" name="Text 25"/>
          <p:cNvSpPr/>
          <p:nvPr/>
        </p:nvSpPr>
        <p:spPr>
          <a:xfrm>
            <a:off x="1226225" y="4194334"/>
            <a:ext cx="1459825" cy="1824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100" b="1" kern="0" spc="-3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Block Processing</a:t>
            </a:r>
            <a:endParaRPr lang="en-US" sz="1100" dirty="0"/>
          </a:p>
        </p:txBody>
      </p:sp>
      <p:sp>
        <p:nvSpPr>
          <p:cNvPr id="28" name="Text 26"/>
          <p:cNvSpPr/>
          <p:nvPr/>
        </p:nvSpPr>
        <p:spPr>
          <a:xfrm>
            <a:off x="1226225" y="4446746"/>
            <a:ext cx="12995434" cy="186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compressed blocks are processed and stored in a compressed format.</a:t>
            </a:r>
            <a:endParaRPr lang="en-US" sz="900" dirty="0"/>
          </a:p>
        </p:txBody>
      </p:sp>
      <p:sp>
        <p:nvSpPr>
          <p:cNvPr id="29" name="Shape 27"/>
          <p:cNvSpPr/>
          <p:nvPr/>
        </p:nvSpPr>
        <p:spPr>
          <a:xfrm>
            <a:off x="700028" y="5121950"/>
            <a:ext cx="408742" cy="15240"/>
          </a:xfrm>
          <a:prstGeom prst="roundRect">
            <a:avLst>
              <a:gd name="adj" fmla="val 321871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GH"/>
          </a:p>
        </p:txBody>
      </p:sp>
      <p:sp>
        <p:nvSpPr>
          <p:cNvPr id="30" name="Shape 28"/>
          <p:cNvSpPr/>
          <p:nvPr/>
        </p:nvSpPr>
        <p:spPr>
          <a:xfrm>
            <a:off x="452497" y="4998244"/>
            <a:ext cx="262771" cy="262771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H"/>
          </a:p>
        </p:txBody>
      </p:sp>
      <p:sp>
        <p:nvSpPr>
          <p:cNvPr id="31" name="Text 29"/>
          <p:cNvSpPr/>
          <p:nvPr/>
        </p:nvSpPr>
        <p:spPr>
          <a:xfrm>
            <a:off x="529530" y="5042059"/>
            <a:ext cx="108585" cy="175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350" b="1" kern="0" spc="-4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6</a:t>
            </a:r>
            <a:endParaRPr lang="en-US" sz="1350" dirty="0"/>
          </a:p>
        </p:txBody>
      </p:sp>
      <p:sp>
        <p:nvSpPr>
          <p:cNvPr id="32" name="Text 30"/>
          <p:cNvSpPr/>
          <p:nvPr/>
        </p:nvSpPr>
        <p:spPr>
          <a:xfrm>
            <a:off x="1226225" y="4983599"/>
            <a:ext cx="1459825" cy="1824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100" b="1" kern="0" spc="-3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Reconstruction</a:t>
            </a:r>
            <a:endParaRPr lang="en-US" sz="1100" dirty="0"/>
          </a:p>
        </p:txBody>
      </p:sp>
      <p:sp>
        <p:nvSpPr>
          <p:cNvPr id="33" name="Text 31"/>
          <p:cNvSpPr/>
          <p:nvPr/>
        </p:nvSpPr>
        <p:spPr>
          <a:xfrm>
            <a:off x="1226225" y="5236012"/>
            <a:ext cx="12995434" cy="186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During decompression, the compressed blocks are reconstructed using the inverse DCT.</a:t>
            </a:r>
            <a:endParaRPr lang="en-US" sz="900" dirty="0"/>
          </a:p>
        </p:txBody>
      </p:sp>
      <p:sp>
        <p:nvSpPr>
          <p:cNvPr id="34" name="Shape 32"/>
          <p:cNvSpPr/>
          <p:nvPr/>
        </p:nvSpPr>
        <p:spPr>
          <a:xfrm>
            <a:off x="700028" y="5911215"/>
            <a:ext cx="408742" cy="15240"/>
          </a:xfrm>
          <a:prstGeom prst="roundRect">
            <a:avLst>
              <a:gd name="adj" fmla="val 321871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GH"/>
          </a:p>
        </p:txBody>
      </p:sp>
      <p:sp>
        <p:nvSpPr>
          <p:cNvPr id="35" name="Shape 33"/>
          <p:cNvSpPr/>
          <p:nvPr/>
        </p:nvSpPr>
        <p:spPr>
          <a:xfrm>
            <a:off x="452497" y="5787509"/>
            <a:ext cx="262771" cy="262771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H"/>
          </a:p>
        </p:txBody>
      </p:sp>
      <p:sp>
        <p:nvSpPr>
          <p:cNvPr id="36" name="Text 34"/>
          <p:cNvSpPr/>
          <p:nvPr/>
        </p:nvSpPr>
        <p:spPr>
          <a:xfrm>
            <a:off x="535484" y="5831324"/>
            <a:ext cx="96679" cy="175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350" b="1" kern="0" spc="-4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7</a:t>
            </a:r>
            <a:endParaRPr lang="en-US" sz="1350" dirty="0"/>
          </a:p>
        </p:txBody>
      </p:sp>
      <p:sp>
        <p:nvSpPr>
          <p:cNvPr id="37" name="Text 35"/>
          <p:cNvSpPr/>
          <p:nvPr/>
        </p:nvSpPr>
        <p:spPr>
          <a:xfrm>
            <a:off x="1226225" y="5772864"/>
            <a:ext cx="1459825" cy="1824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100" b="1" kern="0" spc="-3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Evaluation</a:t>
            </a:r>
            <a:endParaRPr lang="en-US" sz="1100" dirty="0"/>
          </a:p>
        </p:txBody>
      </p:sp>
      <p:sp>
        <p:nvSpPr>
          <p:cNvPr id="38" name="Text 36"/>
          <p:cNvSpPr/>
          <p:nvPr/>
        </p:nvSpPr>
        <p:spPr>
          <a:xfrm>
            <a:off x="1226225" y="6025277"/>
            <a:ext cx="12995434" cy="186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reconstructed image is evaluated for quality and fidelity to the original image.</a:t>
            </a:r>
            <a:endParaRPr lang="en-US" sz="900" dirty="0"/>
          </a:p>
        </p:txBody>
      </p:sp>
      <p:sp>
        <p:nvSpPr>
          <p:cNvPr id="39" name="Shape 37"/>
          <p:cNvSpPr/>
          <p:nvPr/>
        </p:nvSpPr>
        <p:spPr>
          <a:xfrm>
            <a:off x="700028" y="6700480"/>
            <a:ext cx="408742" cy="15240"/>
          </a:xfrm>
          <a:prstGeom prst="roundRect">
            <a:avLst>
              <a:gd name="adj" fmla="val 321871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GH"/>
          </a:p>
        </p:txBody>
      </p:sp>
      <p:sp>
        <p:nvSpPr>
          <p:cNvPr id="40" name="Shape 38"/>
          <p:cNvSpPr/>
          <p:nvPr/>
        </p:nvSpPr>
        <p:spPr>
          <a:xfrm>
            <a:off x="452497" y="6576774"/>
            <a:ext cx="262771" cy="262771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H"/>
          </a:p>
        </p:txBody>
      </p:sp>
      <p:sp>
        <p:nvSpPr>
          <p:cNvPr id="41" name="Text 39"/>
          <p:cNvSpPr/>
          <p:nvPr/>
        </p:nvSpPr>
        <p:spPr>
          <a:xfrm>
            <a:off x="529411" y="6620589"/>
            <a:ext cx="108823" cy="175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350" b="1" kern="0" spc="-4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8</a:t>
            </a:r>
            <a:endParaRPr lang="en-US" sz="1350" dirty="0"/>
          </a:p>
        </p:txBody>
      </p:sp>
      <p:sp>
        <p:nvSpPr>
          <p:cNvPr id="42" name="Text 40"/>
          <p:cNvSpPr/>
          <p:nvPr/>
        </p:nvSpPr>
        <p:spPr>
          <a:xfrm>
            <a:off x="1226225" y="6562130"/>
            <a:ext cx="1459825" cy="1824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100" b="1" kern="0" spc="-3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Optimization</a:t>
            </a:r>
            <a:endParaRPr lang="en-US" sz="1100" dirty="0"/>
          </a:p>
        </p:txBody>
      </p:sp>
      <p:sp>
        <p:nvSpPr>
          <p:cNvPr id="43" name="Text 41"/>
          <p:cNvSpPr/>
          <p:nvPr/>
        </p:nvSpPr>
        <p:spPr>
          <a:xfrm>
            <a:off x="1226225" y="6814542"/>
            <a:ext cx="12995434" cy="186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compression process can be optimized to achieve the desired balance between quality and file size.</a:t>
            </a:r>
            <a:endParaRPr lang="en-US" sz="900" dirty="0"/>
          </a:p>
        </p:txBody>
      </p:sp>
      <p:sp>
        <p:nvSpPr>
          <p:cNvPr id="44" name="Shape 42"/>
          <p:cNvSpPr/>
          <p:nvPr/>
        </p:nvSpPr>
        <p:spPr>
          <a:xfrm>
            <a:off x="700028" y="7489746"/>
            <a:ext cx="408742" cy="15240"/>
          </a:xfrm>
          <a:prstGeom prst="roundRect">
            <a:avLst>
              <a:gd name="adj" fmla="val 321871"/>
            </a:avLst>
          </a:prstGeom>
          <a:solidFill>
            <a:srgbClr val="C0C1D7"/>
          </a:solidFill>
          <a:ln/>
        </p:spPr>
        <p:txBody>
          <a:bodyPr/>
          <a:lstStyle/>
          <a:p>
            <a:endParaRPr lang="en-GH"/>
          </a:p>
        </p:txBody>
      </p:sp>
      <p:sp>
        <p:nvSpPr>
          <p:cNvPr id="45" name="Shape 43"/>
          <p:cNvSpPr/>
          <p:nvPr/>
        </p:nvSpPr>
        <p:spPr>
          <a:xfrm>
            <a:off x="452497" y="7366040"/>
            <a:ext cx="262771" cy="262771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GH"/>
          </a:p>
        </p:txBody>
      </p:sp>
      <p:sp>
        <p:nvSpPr>
          <p:cNvPr id="46" name="Text 44"/>
          <p:cNvSpPr/>
          <p:nvPr/>
        </p:nvSpPr>
        <p:spPr>
          <a:xfrm>
            <a:off x="529530" y="7409855"/>
            <a:ext cx="108585" cy="175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350" b="1" kern="0" spc="-4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9</a:t>
            </a:r>
            <a:endParaRPr lang="en-US" sz="1350" dirty="0"/>
          </a:p>
        </p:txBody>
      </p:sp>
      <p:sp>
        <p:nvSpPr>
          <p:cNvPr id="47" name="Text 45"/>
          <p:cNvSpPr/>
          <p:nvPr/>
        </p:nvSpPr>
        <p:spPr>
          <a:xfrm>
            <a:off x="1226225" y="7351395"/>
            <a:ext cx="1459825" cy="1824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100" b="1" kern="0" spc="-3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Validation</a:t>
            </a:r>
            <a:endParaRPr lang="en-US" sz="1100" dirty="0"/>
          </a:p>
        </p:txBody>
      </p:sp>
      <p:sp>
        <p:nvSpPr>
          <p:cNvPr id="48" name="Text 46"/>
          <p:cNvSpPr/>
          <p:nvPr/>
        </p:nvSpPr>
        <p:spPr>
          <a:xfrm>
            <a:off x="1226225" y="7603808"/>
            <a:ext cx="12995434" cy="186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90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compressed image is validated to ensure it meets the required quality standards.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5677" y="476913"/>
            <a:ext cx="92931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Walsh-Hadamard Transform (WHT)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86893" y="175194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non-sinusoidal transform based on square waveforms.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286893" y="245001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Uses orthogonal Walsh functions for transforming data.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286893" y="312036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Known for its simplicity and computational efficiency, as it involves additions and subtractions rather than multiplications.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86893" y="384616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in Image compression, pattern recognition, and signal processing.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4886" y="62854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Haar Transform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614884" y="19284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wavelet-based transform that decomposes an image or signal into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averages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differences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614884" y="253954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Uses simple piecewise constant basis functions (Haar wavelets).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614884" y="30265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Computationally efficient and suitable for hierarchical image analysis.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614884" y="36375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in Image compression , feature extraction, and edge detection.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430</Words>
  <Application>Microsoft Macintosh PowerPoint</Application>
  <PresentationFormat>Custom</PresentationFormat>
  <Paragraphs>70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Animasahun Stephen Ola Dayo</cp:lastModifiedBy>
  <cp:revision>6</cp:revision>
  <dcterms:created xsi:type="dcterms:W3CDTF">2025-01-22T00:05:35Z</dcterms:created>
  <dcterms:modified xsi:type="dcterms:W3CDTF">2025-01-22T07:58:40Z</dcterms:modified>
</cp:coreProperties>
</file>