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62" r:id="rId5"/>
    <p:sldId id="263" r:id="rId6"/>
    <p:sldId id="264" r:id="rId7"/>
    <p:sldId id="265" r:id="rId8"/>
    <p:sldId id="266" r:id="rId9"/>
    <p:sldId id="268" r:id="rId10"/>
    <p:sldId id="269" r:id="rId11"/>
    <p:sldId id="270" r:id="rId12"/>
    <p:sldId id="271" r:id="rId13"/>
    <p:sldId id="272" r:id="rId14"/>
    <p:sldId id="273" r:id="rId15"/>
    <p:sldId id="274" r:id="rId16"/>
    <p:sldId id="258" r:id="rId17"/>
    <p:sldId id="259" r:id="rId18"/>
    <p:sldId id="260" r:id="rId19"/>
    <p:sldId id="261" r:id="rId2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78" y="-72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D7FDF586-5627-4BB2-BDCF-90BCE52F9D0D}" type="datetimeFigureOut">
              <a:rPr lang="zh-TW" altLang="en-US" smtClean="0"/>
              <a:t>2020/7/7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F5CB3F3-41F3-4B3F-839B-001200B61833}" type="slidenum">
              <a:rPr lang="zh-TW" altLang="en-US" smtClean="0"/>
              <a:t>‹#›</a:t>
            </a:fld>
            <a:endParaRPr lang="zh-TW" altLang="en-US"/>
          </a:p>
        </p:txBody>
      </p:sp>
    </p:spTree>
    <p:extLst>
      <p:ext uri="{BB962C8B-B14F-4D97-AF65-F5344CB8AC3E}">
        <p14:creationId xmlns:p14="http://schemas.microsoft.com/office/powerpoint/2010/main" val="1484345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D7FDF586-5627-4BB2-BDCF-90BCE52F9D0D}" type="datetimeFigureOut">
              <a:rPr lang="zh-TW" altLang="en-US" smtClean="0"/>
              <a:t>2020/7/7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F5CB3F3-41F3-4B3F-839B-001200B61833}" type="slidenum">
              <a:rPr lang="zh-TW" altLang="en-US" smtClean="0"/>
              <a:t>‹#›</a:t>
            </a:fld>
            <a:endParaRPr lang="zh-TW" altLang="en-US"/>
          </a:p>
        </p:txBody>
      </p:sp>
    </p:spTree>
    <p:extLst>
      <p:ext uri="{BB962C8B-B14F-4D97-AF65-F5344CB8AC3E}">
        <p14:creationId xmlns:p14="http://schemas.microsoft.com/office/powerpoint/2010/main" val="1518035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D7FDF586-5627-4BB2-BDCF-90BCE52F9D0D}" type="datetimeFigureOut">
              <a:rPr lang="zh-TW" altLang="en-US" smtClean="0"/>
              <a:t>2020/7/7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F5CB3F3-41F3-4B3F-839B-001200B61833}" type="slidenum">
              <a:rPr lang="zh-TW" altLang="en-US" smtClean="0"/>
              <a:t>‹#›</a:t>
            </a:fld>
            <a:endParaRPr lang="zh-TW" altLang="en-US"/>
          </a:p>
        </p:txBody>
      </p:sp>
    </p:spTree>
    <p:extLst>
      <p:ext uri="{BB962C8B-B14F-4D97-AF65-F5344CB8AC3E}">
        <p14:creationId xmlns:p14="http://schemas.microsoft.com/office/powerpoint/2010/main" val="939078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D7FDF586-5627-4BB2-BDCF-90BCE52F9D0D}" type="datetimeFigureOut">
              <a:rPr lang="zh-TW" altLang="en-US" smtClean="0"/>
              <a:t>2020/7/7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F5CB3F3-41F3-4B3F-839B-001200B61833}" type="slidenum">
              <a:rPr lang="zh-TW" altLang="en-US" smtClean="0"/>
              <a:t>‹#›</a:t>
            </a:fld>
            <a:endParaRPr lang="zh-TW" altLang="en-US"/>
          </a:p>
        </p:txBody>
      </p:sp>
    </p:spTree>
    <p:extLst>
      <p:ext uri="{BB962C8B-B14F-4D97-AF65-F5344CB8AC3E}">
        <p14:creationId xmlns:p14="http://schemas.microsoft.com/office/powerpoint/2010/main" val="3975804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D7FDF586-5627-4BB2-BDCF-90BCE52F9D0D}" type="datetimeFigureOut">
              <a:rPr lang="zh-TW" altLang="en-US" smtClean="0"/>
              <a:t>2020/7/7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F5CB3F3-41F3-4B3F-839B-001200B61833}" type="slidenum">
              <a:rPr lang="zh-TW" altLang="en-US" smtClean="0"/>
              <a:t>‹#›</a:t>
            </a:fld>
            <a:endParaRPr lang="zh-TW" altLang="en-US"/>
          </a:p>
        </p:txBody>
      </p:sp>
    </p:spTree>
    <p:extLst>
      <p:ext uri="{BB962C8B-B14F-4D97-AF65-F5344CB8AC3E}">
        <p14:creationId xmlns:p14="http://schemas.microsoft.com/office/powerpoint/2010/main" val="4008418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D7FDF586-5627-4BB2-BDCF-90BCE52F9D0D}" type="datetimeFigureOut">
              <a:rPr lang="zh-TW" altLang="en-US" smtClean="0"/>
              <a:t>2020/7/7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F5CB3F3-41F3-4B3F-839B-001200B61833}" type="slidenum">
              <a:rPr lang="zh-TW" altLang="en-US" smtClean="0"/>
              <a:t>‹#›</a:t>
            </a:fld>
            <a:endParaRPr lang="zh-TW" altLang="en-US"/>
          </a:p>
        </p:txBody>
      </p:sp>
    </p:spTree>
    <p:extLst>
      <p:ext uri="{BB962C8B-B14F-4D97-AF65-F5344CB8AC3E}">
        <p14:creationId xmlns:p14="http://schemas.microsoft.com/office/powerpoint/2010/main" val="2113781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D7FDF586-5627-4BB2-BDCF-90BCE52F9D0D}" type="datetimeFigureOut">
              <a:rPr lang="zh-TW" altLang="en-US" smtClean="0"/>
              <a:t>2020/7/7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F5CB3F3-41F3-4B3F-839B-001200B61833}" type="slidenum">
              <a:rPr lang="zh-TW" altLang="en-US" smtClean="0"/>
              <a:t>‹#›</a:t>
            </a:fld>
            <a:endParaRPr lang="zh-TW" altLang="en-US"/>
          </a:p>
        </p:txBody>
      </p:sp>
    </p:spTree>
    <p:extLst>
      <p:ext uri="{BB962C8B-B14F-4D97-AF65-F5344CB8AC3E}">
        <p14:creationId xmlns:p14="http://schemas.microsoft.com/office/powerpoint/2010/main" val="3080245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D7FDF586-5627-4BB2-BDCF-90BCE52F9D0D}" type="datetimeFigureOut">
              <a:rPr lang="zh-TW" altLang="en-US" smtClean="0"/>
              <a:t>2020/7/7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F5CB3F3-41F3-4B3F-839B-001200B61833}" type="slidenum">
              <a:rPr lang="zh-TW" altLang="en-US" smtClean="0"/>
              <a:t>‹#›</a:t>
            </a:fld>
            <a:endParaRPr lang="zh-TW" altLang="en-US"/>
          </a:p>
        </p:txBody>
      </p:sp>
    </p:spTree>
    <p:extLst>
      <p:ext uri="{BB962C8B-B14F-4D97-AF65-F5344CB8AC3E}">
        <p14:creationId xmlns:p14="http://schemas.microsoft.com/office/powerpoint/2010/main" val="2532626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D7FDF586-5627-4BB2-BDCF-90BCE52F9D0D}" type="datetimeFigureOut">
              <a:rPr lang="zh-TW" altLang="en-US" smtClean="0"/>
              <a:t>2020/7/7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F5CB3F3-41F3-4B3F-839B-001200B61833}" type="slidenum">
              <a:rPr lang="zh-TW" altLang="en-US" smtClean="0"/>
              <a:t>‹#›</a:t>
            </a:fld>
            <a:endParaRPr lang="zh-TW" altLang="en-US"/>
          </a:p>
        </p:txBody>
      </p:sp>
    </p:spTree>
    <p:extLst>
      <p:ext uri="{BB962C8B-B14F-4D97-AF65-F5344CB8AC3E}">
        <p14:creationId xmlns:p14="http://schemas.microsoft.com/office/powerpoint/2010/main" val="1845196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D7FDF586-5627-4BB2-BDCF-90BCE52F9D0D}" type="datetimeFigureOut">
              <a:rPr lang="zh-TW" altLang="en-US" smtClean="0"/>
              <a:t>2020/7/7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F5CB3F3-41F3-4B3F-839B-001200B61833}" type="slidenum">
              <a:rPr lang="zh-TW" altLang="en-US" smtClean="0"/>
              <a:t>‹#›</a:t>
            </a:fld>
            <a:endParaRPr lang="zh-TW" altLang="en-US"/>
          </a:p>
        </p:txBody>
      </p:sp>
    </p:spTree>
    <p:extLst>
      <p:ext uri="{BB962C8B-B14F-4D97-AF65-F5344CB8AC3E}">
        <p14:creationId xmlns:p14="http://schemas.microsoft.com/office/powerpoint/2010/main" val="4260491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D7FDF586-5627-4BB2-BDCF-90BCE52F9D0D}" type="datetimeFigureOut">
              <a:rPr lang="zh-TW" altLang="en-US" smtClean="0"/>
              <a:t>2020/7/7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F5CB3F3-41F3-4B3F-839B-001200B61833}" type="slidenum">
              <a:rPr lang="zh-TW" altLang="en-US" smtClean="0"/>
              <a:t>‹#›</a:t>
            </a:fld>
            <a:endParaRPr lang="zh-TW" altLang="en-US"/>
          </a:p>
        </p:txBody>
      </p:sp>
    </p:spTree>
    <p:extLst>
      <p:ext uri="{BB962C8B-B14F-4D97-AF65-F5344CB8AC3E}">
        <p14:creationId xmlns:p14="http://schemas.microsoft.com/office/powerpoint/2010/main" val="4153375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FDF586-5627-4BB2-BDCF-90BCE52F9D0D}" type="datetimeFigureOut">
              <a:rPr lang="zh-TW" altLang="en-US" smtClean="0"/>
              <a:t>2020/7/7</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5CB3F3-41F3-4B3F-839B-001200B61833}" type="slidenum">
              <a:rPr lang="zh-TW" altLang="en-US" smtClean="0"/>
              <a:t>‹#›</a:t>
            </a:fld>
            <a:endParaRPr lang="zh-TW" altLang="en-US"/>
          </a:p>
        </p:txBody>
      </p:sp>
    </p:spTree>
    <p:extLst>
      <p:ext uri="{BB962C8B-B14F-4D97-AF65-F5344CB8AC3E}">
        <p14:creationId xmlns:p14="http://schemas.microsoft.com/office/powerpoint/2010/main" val="2738594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law.moj.gov.tw/LawClass/LawSingle.aspx?pcode=A0030297&amp;flno=16"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law.moj.gov.tw/LawClass/LawSingle.aspx?pcode=A0030297&amp;flno=17"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law.moj.gov.tw/LawClass/LawSingle.aspx?pcode=A0030297&amp;flno=18"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law.moj.gov.tw/LawClass/LawSingle.aspx?pcode=A0030297&amp;flno=20" TargetMode="External"/><Relationship Id="rId2" Type="http://schemas.openxmlformats.org/officeDocument/2006/relationships/hyperlink" Target="https://law.moj.gov.tw/LawClass/LawSingle.aspx?pcode=A0030297&amp;flno=19"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law.moj.gov.tw/LawClass/LawSingle.aspx?pcode=A0030297&amp;flno=22" TargetMode="External"/><Relationship Id="rId2" Type="http://schemas.openxmlformats.org/officeDocument/2006/relationships/hyperlink" Target="https://law.moj.gov.tw/LawClass/LawSingle.aspx?pcode=A0030297&amp;flno=21"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law.moj.gov.tw/LawClass/LawSingle.aspx?pcode=A0030297&amp;flno=23" TargetMode="External"/><Relationship Id="rId2" Type="http://schemas.openxmlformats.org/officeDocument/2006/relationships/hyperlink" Target="https://law.moj.gov.tw/LawClass/LawSingle.aspx?pcode=A0030297&amp;flno=22"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law.moj.gov.tw/LawClass/LawSingle.aspx?pcode=A0030297&amp;flno=2" TargetMode="External"/><Relationship Id="rId2" Type="http://schemas.openxmlformats.org/officeDocument/2006/relationships/hyperlink" Target="https://law.moj.gov.tw/LawClass/LawSingle.aspx?pcode=A0030297&amp;flno=1" TargetMode="External"/><Relationship Id="rId1" Type="http://schemas.openxmlformats.org/officeDocument/2006/relationships/slideLayout" Target="../slideLayouts/slideLayout2.xml"/><Relationship Id="rId4" Type="http://schemas.openxmlformats.org/officeDocument/2006/relationships/hyperlink" Target="https://law.moj.gov.tw/LawClass/LawSingle.aspx?pcode=A0030297&amp;flno=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law.moj.gov.tw/LawClass/LawSingle.aspx?pcode=A0030297&amp;flno=5" TargetMode="External"/><Relationship Id="rId2" Type="http://schemas.openxmlformats.org/officeDocument/2006/relationships/hyperlink" Target="https://law.moj.gov.tw/LawClass/LawSingle.aspx?pcode=A0030297&amp;flno=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law.moj.gov.tw/LawClass/LawSingle.aspx?pcode=A0030297&amp;flno=7" TargetMode="External"/><Relationship Id="rId2" Type="http://schemas.openxmlformats.org/officeDocument/2006/relationships/hyperlink" Target="https://law.moj.gov.tw/LawClass/LawSingle.aspx?pcode=A0030297&amp;flno=6"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law.moj.gov.tw/LawClass/LawSingle.aspx?pcode=A0030297&amp;flno=9" TargetMode="External"/><Relationship Id="rId2" Type="http://schemas.openxmlformats.org/officeDocument/2006/relationships/hyperlink" Target="https://law.moj.gov.tw/LawClass/LawSingle.aspx?pcode=A0030297&amp;flno=8"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law.moj.gov.tw/LawClass/LawSingle.aspx?pcode=A0030297&amp;flno=11" TargetMode="External"/><Relationship Id="rId2" Type="http://schemas.openxmlformats.org/officeDocument/2006/relationships/hyperlink" Target="https://law.moj.gov.tw/LawClass/LawSingle.aspx?pcode=A0030297&amp;flno=10" TargetMode="External"/><Relationship Id="rId1" Type="http://schemas.openxmlformats.org/officeDocument/2006/relationships/slideLayout" Target="../slideLayouts/slideLayout2.xml"/><Relationship Id="rId5" Type="http://schemas.openxmlformats.org/officeDocument/2006/relationships/hyperlink" Target="https://law.moj.gov.tw/LawClass/LawSingle.aspx?pcode=A0030297&amp;flno=13" TargetMode="External"/><Relationship Id="rId4" Type="http://schemas.openxmlformats.org/officeDocument/2006/relationships/hyperlink" Target="https://law.moj.gov.tw/LawClass/LawSingle.aspx?pcode=A0030297&amp;flno=12"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law.moj.gov.tw/LawClass/LawSingle.aspx?pcode=A0030297&amp;flno=15" TargetMode="External"/><Relationship Id="rId2" Type="http://schemas.openxmlformats.org/officeDocument/2006/relationships/hyperlink" Target="https://law.moj.gov.tw/LawClass/LawSingle.aspx?pcode=A0030297&amp;flno=1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3717032"/>
            <a:ext cx="9144000" cy="1470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 name="標題 1"/>
          <p:cNvSpPr>
            <a:spLocks noGrp="1"/>
          </p:cNvSpPr>
          <p:nvPr>
            <p:ph type="ctrTitle"/>
          </p:nvPr>
        </p:nvSpPr>
        <p:spPr>
          <a:xfrm>
            <a:off x="1763688" y="3501008"/>
            <a:ext cx="7772400" cy="1686049"/>
          </a:xfrm>
        </p:spPr>
        <p:txBody>
          <a:bodyPr>
            <a:normAutofit/>
          </a:bodyPr>
          <a:lstStyle/>
          <a:p>
            <a:r>
              <a:rPr lang="zh-TW" altLang="en-US" b="1" dirty="0" smtClean="0">
                <a:effectLst>
                  <a:outerShdw blurRad="38100" dist="38100" dir="2700000" algn="tl">
                    <a:srgbClr val="000000">
                      <a:alpha val="43137"/>
                    </a:srgbClr>
                  </a:outerShdw>
                </a:effectLst>
              </a:rPr>
              <a:t>資通安全管理法</a:t>
            </a:r>
            <a:endParaRPr lang="zh-TW" altLang="en-US" b="1" dirty="0">
              <a:effectLst>
                <a:outerShdw blurRad="38100" dist="38100" dir="2700000" algn="tl">
                  <a:srgbClr val="000000">
                    <a:alpha val="43137"/>
                  </a:srgbClr>
                </a:outerShdw>
              </a:effectLst>
            </a:endParaRPr>
          </a:p>
        </p:txBody>
      </p:sp>
      <p:sp>
        <p:nvSpPr>
          <p:cNvPr id="10" name="文字方塊 9"/>
          <p:cNvSpPr txBox="1"/>
          <p:nvPr/>
        </p:nvSpPr>
        <p:spPr>
          <a:xfrm>
            <a:off x="5364088" y="4834724"/>
            <a:ext cx="3384376" cy="369332"/>
          </a:xfrm>
          <a:prstGeom prst="rect">
            <a:avLst/>
          </a:prstGeom>
          <a:noFill/>
        </p:spPr>
        <p:txBody>
          <a:bodyPr wrap="square" rtlCol="0">
            <a:spAutoFit/>
          </a:bodyPr>
          <a:lstStyle/>
          <a:p>
            <a:r>
              <a:rPr lang="zh-TW" altLang="en-US" dirty="0" smtClean="0"/>
              <a:t>公布</a:t>
            </a:r>
            <a:r>
              <a:rPr lang="zh-TW" altLang="en-US" dirty="0"/>
              <a:t>日期：民國</a:t>
            </a:r>
            <a:r>
              <a:rPr lang="en-US" altLang="zh-TW" dirty="0"/>
              <a:t>107</a:t>
            </a:r>
            <a:r>
              <a:rPr lang="zh-TW" altLang="en-US" dirty="0" smtClean="0"/>
              <a:t>年</a:t>
            </a:r>
            <a:r>
              <a:rPr lang="en-US" altLang="zh-TW" dirty="0" smtClean="0"/>
              <a:t>06</a:t>
            </a:r>
            <a:r>
              <a:rPr lang="zh-TW" altLang="en-US" dirty="0" smtClean="0"/>
              <a:t>月</a:t>
            </a:r>
            <a:r>
              <a:rPr lang="en-US" altLang="zh-TW" dirty="0" smtClean="0"/>
              <a:t>06</a:t>
            </a:r>
            <a:r>
              <a:rPr lang="zh-TW" altLang="en-US" dirty="0" smtClean="0"/>
              <a:t>日</a:t>
            </a:r>
            <a:endParaRPr lang="zh-TW" altLang="en-US" dirty="0"/>
          </a:p>
        </p:txBody>
      </p:sp>
    </p:spTree>
    <p:extLst>
      <p:ext uri="{BB962C8B-B14F-4D97-AF65-F5344CB8AC3E}">
        <p14:creationId xmlns:p14="http://schemas.microsoft.com/office/powerpoint/2010/main" val="3427425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3600" b="1" dirty="0"/>
              <a:t>第 三 章 特定非公務機關資通安全</a:t>
            </a:r>
            <a:r>
              <a:rPr lang="zh-TW" altLang="en-US" sz="3600" b="1" dirty="0" smtClean="0"/>
              <a:t>管理</a:t>
            </a:r>
            <a:endParaRPr lang="zh-TW" altLang="en-US" sz="3600" dirty="0"/>
          </a:p>
        </p:txBody>
      </p:sp>
      <p:sp>
        <p:nvSpPr>
          <p:cNvPr id="3" name="內容版面配置區 2"/>
          <p:cNvSpPr>
            <a:spLocks noGrp="1"/>
          </p:cNvSpPr>
          <p:nvPr>
            <p:ph idx="1"/>
          </p:nvPr>
        </p:nvSpPr>
        <p:spPr>
          <a:xfrm>
            <a:off x="457200" y="1268760"/>
            <a:ext cx="8229600" cy="5040560"/>
          </a:xfrm>
        </p:spPr>
        <p:txBody>
          <a:bodyPr>
            <a:noAutofit/>
          </a:bodyPr>
          <a:lstStyle/>
          <a:p>
            <a:r>
              <a:rPr lang="zh-TW" altLang="en-US" sz="2000" dirty="0">
                <a:hlinkClick r:id="rId2"/>
              </a:rPr>
              <a:t>第 </a:t>
            </a:r>
            <a:r>
              <a:rPr lang="en-US" altLang="zh-TW" sz="2000" dirty="0">
                <a:hlinkClick r:id="rId2"/>
              </a:rPr>
              <a:t>16 </a:t>
            </a:r>
            <a:r>
              <a:rPr lang="zh-TW" altLang="en-US" sz="2000" dirty="0">
                <a:hlinkClick r:id="rId2"/>
              </a:rPr>
              <a:t>條</a:t>
            </a:r>
            <a:endParaRPr lang="zh-TW" altLang="en-US" sz="2000" dirty="0"/>
          </a:p>
          <a:p>
            <a:r>
              <a:rPr lang="zh-TW" altLang="en-US" sz="2000" dirty="0"/>
              <a:t>中央目的事業主管機關應於徵詢相關公務機關、民間團體、專家學者之</a:t>
            </a:r>
            <a:r>
              <a:rPr lang="zh-TW" altLang="en-US" sz="2000" dirty="0" smtClean="0"/>
              <a:t>意見</a:t>
            </a:r>
            <a:r>
              <a:rPr lang="zh-TW" altLang="en-US" sz="2000" dirty="0"/>
              <a:t>後，指定關鍵基礎設施提供者，報請主管機關核定，並以書面通知受</a:t>
            </a:r>
            <a:r>
              <a:rPr lang="zh-TW" altLang="en-US" sz="2000" dirty="0" smtClean="0"/>
              <a:t>核定</a:t>
            </a:r>
            <a:r>
              <a:rPr lang="zh-TW" altLang="en-US" sz="2000" dirty="0"/>
              <a:t>者。</a:t>
            </a:r>
            <a:br>
              <a:rPr lang="zh-TW" altLang="en-US" sz="2000" dirty="0"/>
            </a:br>
            <a:r>
              <a:rPr lang="zh-TW" altLang="en-US" sz="2000" dirty="0"/>
              <a:t>關鍵基礎設施提供者應符合其所屬資通安全責任等級之要求，並考量其</a:t>
            </a:r>
            <a:r>
              <a:rPr lang="zh-TW" altLang="en-US" sz="2000" dirty="0" smtClean="0"/>
              <a:t>所保有</a:t>
            </a:r>
            <a:r>
              <a:rPr lang="zh-TW" altLang="en-US" sz="2000" dirty="0"/>
              <a:t>或處理之資訊種類、數量、性質、資通系統之規模與性質等條件，</a:t>
            </a:r>
            <a:r>
              <a:rPr lang="zh-TW" altLang="en-US" sz="2000" dirty="0" smtClean="0"/>
              <a:t>訂定</a:t>
            </a:r>
            <a:r>
              <a:rPr lang="zh-TW" altLang="en-US" sz="2000" dirty="0"/>
              <a:t>、修正及實施資通安全維護計畫。</a:t>
            </a:r>
            <a:br>
              <a:rPr lang="zh-TW" altLang="en-US" sz="2000" dirty="0"/>
            </a:br>
            <a:r>
              <a:rPr lang="zh-TW" altLang="en-US" sz="2000" dirty="0"/>
              <a:t>關鍵基礎設施提供者應向中央目的事業主管機關提出資通安全維護計畫</a:t>
            </a:r>
            <a:r>
              <a:rPr lang="zh-TW" altLang="en-US" sz="2000" dirty="0" smtClean="0"/>
              <a:t>實施</a:t>
            </a:r>
            <a:r>
              <a:rPr lang="zh-TW" altLang="en-US" sz="2000" dirty="0"/>
              <a:t>情形。</a:t>
            </a:r>
            <a:br>
              <a:rPr lang="zh-TW" altLang="en-US" sz="2000" dirty="0"/>
            </a:br>
            <a:r>
              <a:rPr lang="zh-TW" altLang="en-US" sz="2000" dirty="0"/>
              <a:t>中央目的事業主管機關應稽核所管關鍵基礎設施提供者之資通安全維護</a:t>
            </a:r>
            <a:r>
              <a:rPr lang="zh-TW" altLang="en-US" sz="2000" dirty="0" smtClean="0"/>
              <a:t>計畫</a:t>
            </a:r>
            <a:r>
              <a:rPr lang="zh-TW" altLang="en-US" sz="2000" dirty="0"/>
              <a:t>實施情形。</a:t>
            </a:r>
            <a:br>
              <a:rPr lang="zh-TW" altLang="en-US" sz="2000" dirty="0"/>
            </a:br>
            <a:r>
              <a:rPr lang="zh-TW" altLang="en-US" sz="2000" dirty="0"/>
              <a:t>關鍵基礎設施提供者之資通安全維護計畫實施有缺失或待改善者，應</a:t>
            </a:r>
            <a:r>
              <a:rPr lang="zh-TW" altLang="en-US" sz="2000" dirty="0" smtClean="0"/>
              <a:t>提出改善</a:t>
            </a:r>
            <a:r>
              <a:rPr lang="zh-TW" altLang="en-US" sz="2000" dirty="0"/>
              <a:t>報告，送交中央目的事業主管機關。</a:t>
            </a:r>
            <a:br>
              <a:rPr lang="zh-TW" altLang="en-US" sz="2000" dirty="0"/>
            </a:br>
            <a:r>
              <a:rPr lang="zh-TW" altLang="en-US" sz="2000" dirty="0"/>
              <a:t>第二項至第五項之資通安全維護計畫必要事項、實施情形之提出、稽核</a:t>
            </a:r>
            <a:r>
              <a:rPr lang="zh-TW" altLang="en-US" sz="2000" dirty="0" smtClean="0"/>
              <a:t>之頻率</a:t>
            </a:r>
            <a:r>
              <a:rPr lang="zh-TW" altLang="en-US" sz="2000" dirty="0"/>
              <a:t>、內容與方法、改善報告之提出及其他應遵行事項之辦法，由中央</a:t>
            </a:r>
            <a:r>
              <a:rPr lang="zh-TW" altLang="en-US" sz="2000" dirty="0" smtClean="0"/>
              <a:t>目的</a:t>
            </a:r>
            <a:r>
              <a:rPr lang="zh-TW" altLang="en-US" sz="2000" dirty="0"/>
              <a:t>事業主管機關擬訂，報請主管機關核定之</a:t>
            </a:r>
            <a:r>
              <a:rPr lang="zh-TW" altLang="en-US" sz="2000" dirty="0" smtClean="0"/>
              <a:t>。</a:t>
            </a:r>
            <a:endParaRPr lang="zh-TW" altLang="en-US" sz="2000" dirty="0"/>
          </a:p>
        </p:txBody>
      </p:sp>
    </p:spTree>
    <p:extLst>
      <p:ext uri="{BB962C8B-B14F-4D97-AF65-F5344CB8AC3E}">
        <p14:creationId xmlns:p14="http://schemas.microsoft.com/office/powerpoint/2010/main" val="19419860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Autofit/>
          </a:bodyPr>
          <a:lstStyle/>
          <a:p>
            <a:r>
              <a:rPr lang="zh-TW" altLang="en-US" sz="2000" dirty="0">
                <a:hlinkClick r:id="rId2"/>
              </a:rPr>
              <a:t>第 </a:t>
            </a:r>
            <a:r>
              <a:rPr lang="en-US" altLang="zh-TW" sz="2000" dirty="0">
                <a:hlinkClick r:id="rId2"/>
              </a:rPr>
              <a:t>17 </a:t>
            </a:r>
            <a:r>
              <a:rPr lang="zh-TW" altLang="en-US" sz="2000" dirty="0">
                <a:hlinkClick r:id="rId2"/>
              </a:rPr>
              <a:t>條</a:t>
            </a:r>
            <a:endParaRPr lang="zh-TW" altLang="en-US" sz="2000" dirty="0"/>
          </a:p>
          <a:p>
            <a:r>
              <a:rPr lang="zh-TW" altLang="en-US" sz="2000" dirty="0"/>
              <a:t>關鍵基礎設施提供者以外之特定非公務機關，應符合其所屬資通安全</a:t>
            </a:r>
            <a:r>
              <a:rPr lang="zh-TW" altLang="en-US" sz="2000" dirty="0" smtClean="0"/>
              <a:t>責任等級</a:t>
            </a:r>
            <a:r>
              <a:rPr lang="zh-TW" altLang="en-US" sz="2000" dirty="0"/>
              <a:t>之要求，並考量其所保有或處理之資訊種類、數量、性質、資通</a:t>
            </a:r>
            <a:r>
              <a:rPr lang="zh-TW" altLang="en-US" sz="2000" dirty="0" smtClean="0"/>
              <a:t>系統之</a:t>
            </a:r>
            <a:r>
              <a:rPr lang="zh-TW" altLang="en-US" sz="2000" dirty="0"/>
              <a:t>規模與性質等條件，訂定、修正及實施資通安全維護計畫。</a:t>
            </a:r>
            <a:br>
              <a:rPr lang="zh-TW" altLang="en-US" sz="2000" dirty="0"/>
            </a:br>
            <a:r>
              <a:rPr lang="zh-TW" altLang="en-US" sz="2000" dirty="0"/>
              <a:t>中央目的事業主管機關得要求所管前項特定非公務機關，提出資通安全</a:t>
            </a:r>
            <a:r>
              <a:rPr lang="zh-TW" altLang="en-US" sz="2000" dirty="0" smtClean="0"/>
              <a:t>維護</a:t>
            </a:r>
            <a:r>
              <a:rPr lang="zh-TW" altLang="en-US" sz="2000" dirty="0"/>
              <a:t>計畫實施情形。</a:t>
            </a:r>
            <a:br>
              <a:rPr lang="zh-TW" altLang="en-US" sz="2000" dirty="0"/>
            </a:br>
            <a:r>
              <a:rPr lang="zh-TW" altLang="en-US" sz="2000" dirty="0"/>
              <a:t>中央目的事業主管機關得稽核所管第一項特定非公務機關之資通安全</a:t>
            </a:r>
            <a:r>
              <a:rPr lang="zh-TW" altLang="en-US" sz="2000" dirty="0" smtClean="0"/>
              <a:t>維護計畫</a:t>
            </a:r>
            <a:r>
              <a:rPr lang="zh-TW" altLang="en-US" sz="2000" dirty="0"/>
              <a:t>實施情形，發現有缺失或待改善者，應限期要求受稽核之特定非</a:t>
            </a:r>
            <a:r>
              <a:rPr lang="zh-TW" altLang="en-US" sz="2000" dirty="0" smtClean="0"/>
              <a:t>公務機關</a:t>
            </a:r>
            <a:r>
              <a:rPr lang="zh-TW" altLang="en-US" sz="2000" dirty="0"/>
              <a:t>提出改善報告。</a:t>
            </a:r>
            <a:br>
              <a:rPr lang="zh-TW" altLang="en-US" sz="2000" dirty="0"/>
            </a:br>
            <a:r>
              <a:rPr lang="zh-TW" altLang="en-US" sz="2000" dirty="0"/>
              <a:t>前三項之資通安全維護計畫必要事項、實施情形之提出、稽核之頻率、</a:t>
            </a:r>
            <a:r>
              <a:rPr lang="zh-TW" altLang="en-US" sz="2000" dirty="0" smtClean="0"/>
              <a:t>內容</a:t>
            </a:r>
            <a:r>
              <a:rPr lang="zh-TW" altLang="en-US" sz="2000" dirty="0"/>
              <a:t>與方法、改善報告之提出及其他應遵行事項之辦法，由中央目的事業</a:t>
            </a:r>
            <a:r>
              <a:rPr lang="zh-TW" altLang="en-US" sz="2000" dirty="0" smtClean="0"/>
              <a:t>主管機關</a:t>
            </a:r>
            <a:r>
              <a:rPr lang="zh-TW" altLang="en-US" sz="2000" dirty="0"/>
              <a:t>擬訂，報請主管機關核定之。</a:t>
            </a:r>
          </a:p>
        </p:txBody>
      </p:sp>
    </p:spTree>
    <p:extLst>
      <p:ext uri="{BB962C8B-B14F-4D97-AF65-F5344CB8AC3E}">
        <p14:creationId xmlns:p14="http://schemas.microsoft.com/office/powerpoint/2010/main" val="30799807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r>
              <a:rPr lang="zh-TW" altLang="en-US" sz="2000" dirty="0">
                <a:hlinkClick r:id="rId2"/>
              </a:rPr>
              <a:t>第 </a:t>
            </a:r>
            <a:r>
              <a:rPr lang="en-US" altLang="zh-TW" sz="2000" dirty="0">
                <a:hlinkClick r:id="rId2"/>
              </a:rPr>
              <a:t>18 </a:t>
            </a:r>
            <a:r>
              <a:rPr lang="zh-TW" altLang="en-US" sz="2000" dirty="0">
                <a:hlinkClick r:id="rId2"/>
              </a:rPr>
              <a:t>條</a:t>
            </a:r>
            <a:endParaRPr lang="zh-TW" altLang="en-US" sz="2000" dirty="0"/>
          </a:p>
          <a:p>
            <a:r>
              <a:rPr lang="zh-TW" altLang="en-US" sz="2000" dirty="0"/>
              <a:t>特定非公務機關為因應資通安全事件，應訂定通報及應變機制。</a:t>
            </a:r>
            <a:br>
              <a:rPr lang="zh-TW" altLang="en-US" sz="2000" dirty="0"/>
            </a:br>
            <a:r>
              <a:rPr lang="zh-TW" altLang="en-US" sz="2000" dirty="0"/>
              <a:t>特定非公務機關於知悉資通安全事件時，應向中央目的事業主管機關</a:t>
            </a:r>
            <a:r>
              <a:rPr lang="zh-TW" altLang="en-US" sz="2000" dirty="0" smtClean="0"/>
              <a:t>通報。</a:t>
            </a:r>
            <a:r>
              <a:rPr lang="zh-TW" altLang="en-US" sz="2000" dirty="0"/>
              <a:t/>
            </a:r>
            <a:br>
              <a:rPr lang="zh-TW" altLang="en-US" sz="2000" dirty="0"/>
            </a:br>
            <a:r>
              <a:rPr lang="zh-TW" altLang="en-US" sz="2000" dirty="0"/>
              <a:t>特定非公務機關應向中央目的事業主管機關提出資通安全事件調查、</a:t>
            </a:r>
            <a:r>
              <a:rPr lang="zh-TW" altLang="en-US" sz="2000" dirty="0" smtClean="0"/>
              <a:t>處理及</a:t>
            </a:r>
            <a:r>
              <a:rPr lang="zh-TW" altLang="en-US" sz="2000" dirty="0"/>
              <a:t>改善報告；如為重大資通安全事件者，並應送交主管機關。</a:t>
            </a:r>
            <a:br>
              <a:rPr lang="zh-TW" altLang="en-US" sz="2000" dirty="0"/>
            </a:br>
            <a:r>
              <a:rPr lang="zh-TW" altLang="en-US" sz="2000" dirty="0"/>
              <a:t>前三項通報及應變機制之必要事項、通報內容、報告之提出及其他應</a:t>
            </a:r>
            <a:r>
              <a:rPr lang="zh-TW" altLang="en-US" sz="2000" dirty="0" smtClean="0"/>
              <a:t>遵行事項</a:t>
            </a:r>
            <a:r>
              <a:rPr lang="zh-TW" altLang="en-US" sz="2000" dirty="0"/>
              <a:t>之辦法，由主管機關定之。</a:t>
            </a:r>
            <a:br>
              <a:rPr lang="zh-TW" altLang="en-US" sz="2000" dirty="0"/>
            </a:br>
            <a:r>
              <a:rPr lang="zh-TW" altLang="en-US" sz="2000" dirty="0"/>
              <a:t>知悉重大資通安全事件時，主管機關或中央目的事業主管機關於適當</a:t>
            </a:r>
            <a:r>
              <a:rPr lang="zh-TW" altLang="en-US" sz="2000" dirty="0" smtClean="0"/>
              <a:t>時機得</a:t>
            </a:r>
            <a:r>
              <a:rPr lang="zh-TW" altLang="en-US" sz="2000" dirty="0"/>
              <a:t>公告與事件相關之必要內容及因應措施，並得提供相關協助。</a:t>
            </a:r>
          </a:p>
          <a:p>
            <a:endParaRPr lang="zh-TW" altLang="en-US" sz="2000" dirty="0"/>
          </a:p>
        </p:txBody>
      </p:sp>
    </p:spTree>
    <p:extLst>
      <p:ext uri="{BB962C8B-B14F-4D97-AF65-F5344CB8AC3E}">
        <p14:creationId xmlns:p14="http://schemas.microsoft.com/office/powerpoint/2010/main" val="10891896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第 四 章 罰則</a:t>
            </a:r>
            <a:endParaRPr lang="zh-TW" altLang="en-US" dirty="0"/>
          </a:p>
        </p:txBody>
      </p:sp>
      <p:sp>
        <p:nvSpPr>
          <p:cNvPr id="3" name="內容版面配置區 2"/>
          <p:cNvSpPr>
            <a:spLocks noGrp="1"/>
          </p:cNvSpPr>
          <p:nvPr>
            <p:ph idx="1"/>
          </p:nvPr>
        </p:nvSpPr>
        <p:spPr/>
        <p:txBody>
          <a:bodyPr>
            <a:normAutofit fontScale="92500"/>
          </a:bodyPr>
          <a:lstStyle/>
          <a:p>
            <a:r>
              <a:rPr lang="zh-TW" altLang="en-US" sz="2000" dirty="0">
                <a:hlinkClick r:id="rId2"/>
              </a:rPr>
              <a:t>第 </a:t>
            </a:r>
            <a:r>
              <a:rPr lang="en-US" altLang="zh-TW" sz="2000" dirty="0">
                <a:hlinkClick r:id="rId2"/>
              </a:rPr>
              <a:t>19 </a:t>
            </a:r>
            <a:r>
              <a:rPr lang="zh-TW" altLang="en-US" sz="2000" dirty="0">
                <a:hlinkClick r:id="rId2"/>
              </a:rPr>
              <a:t>條</a:t>
            </a:r>
            <a:endParaRPr lang="zh-TW" altLang="en-US" sz="2000" dirty="0"/>
          </a:p>
          <a:p>
            <a:r>
              <a:rPr lang="zh-TW" altLang="en-US" sz="2000" dirty="0"/>
              <a:t>公務機關所屬人員未遵守本法規定者，應按其情節輕重，依相關規定</a:t>
            </a:r>
            <a:r>
              <a:rPr lang="zh-TW" altLang="en-US" sz="2000" dirty="0" smtClean="0"/>
              <a:t>予以懲戒</a:t>
            </a:r>
            <a:r>
              <a:rPr lang="zh-TW" altLang="en-US" sz="2000" dirty="0"/>
              <a:t>或懲處。</a:t>
            </a:r>
            <a:br>
              <a:rPr lang="zh-TW" altLang="en-US" sz="2000" dirty="0"/>
            </a:br>
            <a:r>
              <a:rPr lang="zh-TW" altLang="en-US" sz="2000" dirty="0"/>
              <a:t>前項懲處事項之辦法，由主管機關定之</a:t>
            </a:r>
            <a:r>
              <a:rPr lang="zh-TW" altLang="en-US" sz="2000" dirty="0" smtClean="0"/>
              <a:t>。</a:t>
            </a:r>
            <a:endParaRPr lang="en-US" altLang="zh-TW" sz="2000" dirty="0" smtClean="0"/>
          </a:p>
          <a:p>
            <a:r>
              <a:rPr lang="zh-TW" altLang="en-US" sz="2000" dirty="0">
                <a:hlinkClick r:id="rId3"/>
              </a:rPr>
              <a:t>第 </a:t>
            </a:r>
            <a:r>
              <a:rPr lang="en-US" altLang="zh-TW" sz="2000" dirty="0">
                <a:hlinkClick r:id="rId3"/>
              </a:rPr>
              <a:t>20 </a:t>
            </a:r>
            <a:r>
              <a:rPr lang="zh-TW" altLang="en-US" sz="2000" dirty="0">
                <a:hlinkClick r:id="rId3"/>
              </a:rPr>
              <a:t>條</a:t>
            </a:r>
            <a:endParaRPr lang="zh-TW" altLang="en-US" sz="2000" dirty="0"/>
          </a:p>
          <a:p>
            <a:r>
              <a:rPr lang="zh-TW" altLang="en-US" sz="2000" dirty="0"/>
              <a:t>特定非公務機關有下列情形之一者，由中央目的事業主管機關令限期</a:t>
            </a:r>
            <a:r>
              <a:rPr lang="zh-TW" altLang="en-US" sz="2000" dirty="0" smtClean="0"/>
              <a:t>改正；</a:t>
            </a:r>
            <a:r>
              <a:rPr lang="zh-TW" altLang="en-US" sz="2000" dirty="0"/>
              <a:t>屆期未改正者，按次處新臺幣十萬元以上一百萬元以下罰鍰：</a:t>
            </a:r>
            <a:br>
              <a:rPr lang="zh-TW" altLang="en-US" sz="2000" dirty="0"/>
            </a:br>
            <a:r>
              <a:rPr lang="zh-TW" altLang="en-US" sz="2000" dirty="0"/>
              <a:t>一、未依第十六條第二項或第十七條第一項規定，訂定、修正或實施資</a:t>
            </a:r>
            <a:r>
              <a:rPr lang="zh-TW" altLang="en-US" sz="2000" dirty="0" smtClean="0"/>
              <a:t>通安全</a:t>
            </a:r>
            <a:r>
              <a:rPr lang="zh-TW" altLang="en-US" sz="2000" dirty="0"/>
              <a:t>維護計畫，或違反第十六條第六項或第十七條第四項所定辦法中</a:t>
            </a:r>
            <a:br>
              <a:rPr lang="zh-TW" altLang="en-US" sz="2000" dirty="0"/>
            </a:br>
            <a:r>
              <a:rPr lang="zh-TW" altLang="en-US" sz="2000" dirty="0"/>
              <a:t>有關資通安全維護計畫必要事項之規定。</a:t>
            </a:r>
            <a:br>
              <a:rPr lang="zh-TW" altLang="en-US" sz="2000" dirty="0"/>
            </a:br>
            <a:r>
              <a:rPr lang="zh-TW" altLang="en-US" sz="2000" dirty="0"/>
              <a:t>二、未依第十六條第三項或第十七條第二項規定，向中央目的事業</a:t>
            </a:r>
            <a:r>
              <a:rPr lang="zh-TW" altLang="en-US" sz="2000" dirty="0" smtClean="0"/>
              <a:t>主管機關</a:t>
            </a:r>
            <a:r>
              <a:rPr lang="zh-TW" altLang="en-US" sz="2000" dirty="0"/>
              <a:t>提出資通安全維護計畫之實施情形，或違反第十六條第六項或第十</a:t>
            </a:r>
            <a:br>
              <a:rPr lang="zh-TW" altLang="en-US" sz="2000" dirty="0"/>
            </a:br>
            <a:r>
              <a:rPr lang="zh-TW" altLang="en-US" sz="2000" dirty="0"/>
              <a:t>七條第四項所定辦法中有關資通安全維護計畫實施情形提出之規定。</a:t>
            </a:r>
            <a:br>
              <a:rPr lang="zh-TW" altLang="en-US" sz="2000" dirty="0"/>
            </a:br>
            <a:endParaRPr lang="zh-TW" altLang="en-US" sz="2000" dirty="0"/>
          </a:p>
        </p:txBody>
      </p:sp>
    </p:spTree>
    <p:extLst>
      <p:ext uri="{BB962C8B-B14F-4D97-AF65-F5344CB8AC3E}">
        <p14:creationId xmlns:p14="http://schemas.microsoft.com/office/powerpoint/2010/main" val="14425204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548680"/>
            <a:ext cx="8229600" cy="6048672"/>
          </a:xfrm>
        </p:spPr>
        <p:txBody>
          <a:bodyPr>
            <a:noAutofit/>
          </a:bodyPr>
          <a:lstStyle/>
          <a:p>
            <a:pPr marL="0" indent="0">
              <a:buNone/>
            </a:pPr>
            <a:r>
              <a:rPr lang="en-US" altLang="zh-TW" sz="2000" dirty="0" smtClean="0"/>
              <a:t>	</a:t>
            </a:r>
            <a:r>
              <a:rPr lang="zh-TW" altLang="en-US" sz="2000" dirty="0" smtClean="0"/>
              <a:t>三</a:t>
            </a:r>
            <a:r>
              <a:rPr lang="zh-TW" altLang="en-US" sz="2000" dirty="0"/>
              <a:t>、未依第七條第三項、第十六條第五項或第十七條第三項規定</a:t>
            </a:r>
            <a:r>
              <a:rPr lang="zh-TW" altLang="en-US" sz="2000" dirty="0" smtClean="0"/>
              <a:t>，</a:t>
            </a:r>
            <a:r>
              <a:rPr lang="en-US" altLang="zh-TW" sz="2000" dirty="0"/>
              <a:t>	</a:t>
            </a:r>
            <a:r>
              <a:rPr lang="zh-TW" altLang="en-US" sz="2000" dirty="0" smtClean="0"/>
              <a:t>提出改善</a:t>
            </a:r>
            <a:r>
              <a:rPr lang="zh-TW" altLang="en-US" sz="2000" dirty="0"/>
              <a:t>報告送交主管機關、中央目的事業主管機關，或違反</a:t>
            </a:r>
            <a:r>
              <a:rPr lang="zh-TW" altLang="en-US" sz="2000" dirty="0" smtClean="0"/>
              <a:t>第</a:t>
            </a:r>
            <a:r>
              <a:rPr lang="en-US" altLang="zh-TW" sz="2000" dirty="0" smtClean="0"/>
              <a:t>	</a:t>
            </a:r>
            <a:r>
              <a:rPr lang="zh-TW" altLang="en-US" sz="2000" dirty="0" smtClean="0"/>
              <a:t>十六</a:t>
            </a:r>
            <a:r>
              <a:rPr lang="zh-TW" altLang="en-US" sz="2000" dirty="0"/>
              <a:t>條</a:t>
            </a:r>
            <a:r>
              <a:rPr lang="zh-TW" altLang="en-US" sz="2000" dirty="0" smtClean="0"/>
              <a:t>第六項</a:t>
            </a:r>
            <a:r>
              <a:rPr lang="zh-TW" altLang="en-US" sz="2000" dirty="0"/>
              <a:t>或第十七條第四項所定辦法中有關改善報告提出</a:t>
            </a:r>
            <a:r>
              <a:rPr lang="zh-TW" altLang="en-US" sz="2000" dirty="0" smtClean="0"/>
              <a:t>之</a:t>
            </a:r>
            <a:r>
              <a:rPr lang="en-US" altLang="zh-TW" sz="2000" dirty="0" smtClean="0"/>
              <a:t>	</a:t>
            </a:r>
            <a:r>
              <a:rPr lang="zh-TW" altLang="en-US" sz="2000" dirty="0" smtClean="0"/>
              <a:t>規定。</a:t>
            </a:r>
            <a:endParaRPr lang="en-US" altLang="zh-TW" sz="2000" dirty="0" smtClean="0"/>
          </a:p>
          <a:p>
            <a:pPr marL="0" indent="0">
              <a:buNone/>
            </a:pPr>
            <a:endParaRPr lang="en-US" altLang="zh-TW" sz="2000" dirty="0" smtClean="0"/>
          </a:p>
          <a:p>
            <a:pPr marL="0" indent="0">
              <a:buNone/>
            </a:pPr>
            <a:r>
              <a:rPr lang="en-US" altLang="zh-TW" sz="2000" dirty="0" smtClean="0"/>
              <a:t>	</a:t>
            </a:r>
            <a:r>
              <a:rPr lang="zh-TW" altLang="en-US" sz="2000" dirty="0" smtClean="0"/>
              <a:t>四</a:t>
            </a:r>
            <a:r>
              <a:rPr lang="zh-TW" altLang="en-US" sz="2000" dirty="0"/>
              <a:t>、未依第十八條第一項規定，訂定資通安全事件之通報及</a:t>
            </a:r>
            <a:r>
              <a:rPr lang="zh-TW" altLang="en-US" sz="2000" dirty="0" smtClean="0"/>
              <a:t>應變</a:t>
            </a:r>
            <a:r>
              <a:rPr lang="en-US" altLang="zh-TW" sz="2000" dirty="0" smtClean="0"/>
              <a:t>	</a:t>
            </a:r>
            <a:r>
              <a:rPr lang="zh-TW" altLang="en-US" sz="2000" dirty="0" smtClean="0"/>
              <a:t>機制</a:t>
            </a:r>
            <a:r>
              <a:rPr lang="zh-TW" altLang="en-US" sz="2000" dirty="0"/>
              <a:t>，或違反第十八條第四項所定辦法中有關通報及應變機制</a:t>
            </a:r>
            <a:r>
              <a:rPr lang="zh-TW" altLang="en-US" sz="2000" dirty="0" smtClean="0"/>
              <a:t>必</a:t>
            </a:r>
            <a:r>
              <a:rPr lang="en-US" altLang="zh-TW" sz="2000" dirty="0" smtClean="0"/>
              <a:t>	</a:t>
            </a:r>
            <a:r>
              <a:rPr lang="zh-TW" altLang="en-US" sz="2000" dirty="0" smtClean="0"/>
              <a:t>要事項</a:t>
            </a:r>
            <a:r>
              <a:rPr lang="zh-TW" altLang="en-US" sz="2000" dirty="0"/>
              <a:t>之規定。</a:t>
            </a:r>
            <a:endParaRPr lang="en-US" altLang="zh-TW" sz="2000" dirty="0"/>
          </a:p>
          <a:p>
            <a:pPr marL="0" indent="0">
              <a:buNone/>
            </a:pPr>
            <a:r>
              <a:rPr lang="zh-TW" altLang="en-US" sz="2000" dirty="0"/>
              <a:t/>
            </a:r>
            <a:br>
              <a:rPr lang="zh-TW" altLang="en-US" sz="2000" dirty="0"/>
            </a:br>
            <a:r>
              <a:rPr lang="en-US" altLang="zh-TW" sz="2000" dirty="0" smtClean="0"/>
              <a:t>	</a:t>
            </a:r>
            <a:r>
              <a:rPr lang="zh-TW" altLang="en-US" sz="2000" dirty="0" smtClean="0"/>
              <a:t>五</a:t>
            </a:r>
            <a:r>
              <a:rPr lang="zh-TW" altLang="en-US" sz="2000" dirty="0"/>
              <a:t>、未依第十八條第三項規定，向中央目的事業主管機關或</a:t>
            </a:r>
            <a:r>
              <a:rPr lang="zh-TW" altLang="en-US" sz="2000" dirty="0" smtClean="0"/>
              <a:t>主管</a:t>
            </a:r>
            <a:r>
              <a:rPr lang="en-US" altLang="zh-TW" sz="2000" dirty="0" smtClean="0"/>
              <a:t>	</a:t>
            </a:r>
            <a:r>
              <a:rPr lang="zh-TW" altLang="en-US" sz="2000" dirty="0" smtClean="0"/>
              <a:t>機關</a:t>
            </a:r>
            <a:r>
              <a:rPr lang="zh-TW" altLang="en-US" sz="2000" dirty="0"/>
              <a:t>提出資通安全事件之調查、處理及改善報告，或違反</a:t>
            </a:r>
            <a:r>
              <a:rPr lang="zh-TW" altLang="en-US" sz="2000" dirty="0" smtClean="0"/>
              <a:t>第十八</a:t>
            </a:r>
            <a:r>
              <a:rPr lang="en-US" altLang="zh-TW" sz="2000" dirty="0" smtClean="0"/>
              <a:t>	</a:t>
            </a:r>
            <a:r>
              <a:rPr lang="zh-TW" altLang="en-US" sz="2000" dirty="0" smtClean="0"/>
              <a:t>條第四項</a:t>
            </a:r>
            <a:r>
              <a:rPr lang="zh-TW" altLang="en-US" sz="2000" dirty="0"/>
              <a:t>所定辦法中有關報告提出之規定。</a:t>
            </a:r>
            <a:br>
              <a:rPr lang="zh-TW" altLang="en-US" sz="2000" dirty="0"/>
            </a:br>
            <a:endParaRPr lang="en-US" altLang="zh-TW" sz="2000" dirty="0"/>
          </a:p>
          <a:p>
            <a:pPr marL="0" indent="0">
              <a:buNone/>
            </a:pPr>
            <a:r>
              <a:rPr lang="en-US" altLang="zh-TW" sz="2000" dirty="0" smtClean="0"/>
              <a:t>	</a:t>
            </a:r>
            <a:r>
              <a:rPr lang="zh-TW" altLang="en-US" sz="2000" dirty="0" smtClean="0"/>
              <a:t>六</a:t>
            </a:r>
            <a:r>
              <a:rPr lang="zh-TW" altLang="en-US" sz="2000" dirty="0"/>
              <a:t>、違反第十八條第四項所定辦法中有關通報內容之規定</a:t>
            </a:r>
            <a:r>
              <a:rPr lang="zh-TW" altLang="en-US" sz="2000" dirty="0" smtClean="0"/>
              <a:t>。</a:t>
            </a:r>
            <a:endParaRPr lang="en-US" altLang="zh-TW" sz="2000" dirty="0" smtClean="0"/>
          </a:p>
          <a:p>
            <a:r>
              <a:rPr lang="zh-TW" altLang="en-US" sz="2000" dirty="0">
                <a:hlinkClick r:id="rId2"/>
              </a:rPr>
              <a:t>第 </a:t>
            </a:r>
            <a:r>
              <a:rPr lang="en-US" altLang="zh-TW" sz="2000" dirty="0">
                <a:hlinkClick r:id="rId2"/>
              </a:rPr>
              <a:t>21 </a:t>
            </a:r>
            <a:r>
              <a:rPr lang="zh-TW" altLang="en-US" sz="2000" dirty="0">
                <a:hlinkClick r:id="rId2"/>
              </a:rPr>
              <a:t>條</a:t>
            </a:r>
            <a:endParaRPr lang="zh-TW" altLang="en-US" sz="2000" dirty="0"/>
          </a:p>
          <a:p>
            <a:r>
              <a:rPr lang="zh-TW" altLang="en-US" sz="2000" dirty="0"/>
              <a:t>特定非公務機關未依第十八條第二項規定，通報資通安全事件，由中央目的事業主管機關處新臺幣三十萬元以上五百萬元以下罰鍰，並令限期改正；屆期未改正者，按次處罰之。</a:t>
            </a:r>
            <a:endParaRPr lang="en-US" altLang="zh-TW" sz="2000" dirty="0">
              <a:hlinkClick r:id="rId3"/>
            </a:endParaRPr>
          </a:p>
          <a:p>
            <a:pPr marL="0" indent="0">
              <a:buNone/>
            </a:pPr>
            <a:endParaRPr lang="zh-TW" altLang="en-US" sz="2000" dirty="0"/>
          </a:p>
          <a:p>
            <a:endParaRPr lang="zh-TW" altLang="en-US" sz="2000" dirty="0"/>
          </a:p>
        </p:txBody>
      </p:sp>
    </p:spTree>
    <p:extLst>
      <p:ext uri="{BB962C8B-B14F-4D97-AF65-F5344CB8AC3E}">
        <p14:creationId xmlns:p14="http://schemas.microsoft.com/office/powerpoint/2010/main" val="9966133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b="1" dirty="0" smtClean="0"/>
              <a:t>第 五 章 附則</a:t>
            </a:r>
            <a:endParaRPr lang="zh-TW" altLang="en-US" dirty="0"/>
          </a:p>
        </p:txBody>
      </p:sp>
      <p:sp>
        <p:nvSpPr>
          <p:cNvPr id="3" name="內容版面配置區 2"/>
          <p:cNvSpPr>
            <a:spLocks noGrp="1"/>
          </p:cNvSpPr>
          <p:nvPr>
            <p:ph idx="1"/>
          </p:nvPr>
        </p:nvSpPr>
        <p:spPr/>
        <p:txBody>
          <a:bodyPr>
            <a:normAutofit/>
          </a:bodyPr>
          <a:lstStyle/>
          <a:p>
            <a:r>
              <a:rPr lang="zh-TW" altLang="en-US" sz="2000" dirty="0" smtClean="0">
                <a:hlinkClick r:id="rId2"/>
              </a:rPr>
              <a:t>第 </a:t>
            </a:r>
            <a:r>
              <a:rPr lang="en-US" altLang="zh-TW" sz="2000" dirty="0">
                <a:hlinkClick r:id="rId2"/>
              </a:rPr>
              <a:t>22 </a:t>
            </a:r>
            <a:r>
              <a:rPr lang="zh-TW" altLang="en-US" sz="2000" dirty="0">
                <a:hlinkClick r:id="rId2"/>
              </a:rPr>
              <a:t>條</a:t>
            </a:r>
            <a:endParaRPr lang="zh-TW" altLang="en-US" sz="2000" dirty="0"/>
          </a:p>
          <a:p>
            <a:r>
              <a:rPr lang="zh-TW" altLang="en-US" sz="2000" dirty="0"/>
              <a:t>本法施行細則，由主管機關定之。</a:t>
            </a:r>
          </a:p>
          <a:p>
            <a:r>
              <a:rPr lang="zh-TW" altLang="en-US" sz="2000" dirty="0">
                <a:hlinkClick r:id="rId3"/>
              </a:rPr>
              <a:t>第 </a:t>
            </a:r>
            <a:r>
              <a:rPr lang="en-US" altLang="zh-TW" sz="2000" dirty="0">
                <a:hlinkClick r:id="rId3"/>
              </a:rPr>
              <a:t>23 </a:t>
            </a:r>
            <a:r>
              <a:rPr lang="zh-TW" altLang="en-US" sz="2000" dirty="0">
                <a:hlinkClick r:id="rId3"/>
              </a:rPr>
              <a:t>條</a:t>
            </a:r>
            <a:endParaRPr lang="zh-TW" altLang="en-US" sz="2000" dirty="0"/>
          </a:p>
          <a:p>
            <a:r>
              <a:rPr lang="zh-TW" altLang="en-US" sz="2000" dirty="0"/>
              <a:t>本法施行日期，由主管機關定之。</a:t>
            </a:r>
          </a:p>
          <a:p>
            <a:endParaRPr lang="zh-TW" altLang="en-US" sz="2000" dirty="0"/>
          </a:p>
        </p:txBody>
      </p:sp>
    </p:spTree>
    <p:extLst>
      <p:ext uri="{BB962C8B-B14F-4D97-AF65-F5344CB8AC3E}">
        <p14:creationId xmlns:p14="http://schemas.microsoft.com/office/powerpoint/2010/main" val="9813721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332656"/>
            <a:ext cx="8229600" cy="4306490"/>
          </a:xfrm>
        </p:spPr>
        <p:txBody>
          <a:bodyPr>
            <a:normAutofit/>
          </a:bodyPr>
          <a:lstStyle/>
          <a:p>
            <a:pPr algn="l"/>
            <a:r>
              <a:rPr lang="zh-TW" altLang="en-US" sz="2000" dirty="0" smtClean="0"/>
              <a:t>有關資安管理法，何者為非？</a:t>
            </a:r>
            <a:r>
              <a:rPr lang="en-US" altLang="zh-TW" sz="2000" dirty="0" smtClean="0"/>
              <a:t/>
            </a:r>
            <a:br>
              <a:rPr lang="en-US" altLang="zh-TW" sz="2000" dirty="0" smtClean="0"/>
            </a:br>
            <a:r>
              <a:rPr lang="en-US" altLang="zh-TW" sz="2000" dirty="0" smtClean="0"/>
              <a:t>(A)</a:t>
            </a:r>
            <a:r>
              <a:rPr lang="zh-TW" altLang="en-US" sz="2000" dirty="0"/>
              <a:t>為積極推動國家資通安全政策，加速建構國家資通安全環境，以保障</a:t>
            </a:r>
            <a:r>
              <a:rPr lang="zh-TW" altLang="en-US" sz="2000" dirty="0" smtClean="0"/>
              <a:t>國家安全</a:t>
            </a:r>
            <a:r>
              <a:rPr lang="zh-TW" altLang="en-US" sz="2000" dirty="0"/>
              <a:t>，維護社會公共利益，特制定本法</a:t>
            </a:r>
            <a:r>
              <a:rPr lang="zh-TW" altLang="en-US" sz="2000" dirty="0" smtClean="0"/>
              <a:t>。</a:t>
            </a:r>
            <a:r>
              <a:rPr lang="en-US" altLang="zh-TW" sz="2000" dirty="0" smtClean="0"/>
              <a:t/>
            </a:r>
            <a:br>
              <a:rPr lang="en-US" altLang="zh-TW" sz="2000" dirty="0" smtClean="0"/>
            </a:br>
            <a:r>
              <a:rPr lang="en-US" altLang="zh-TW" sz="2000" dirty="0" smtClean="0"/>
              <a:t>(B)</a:t>
            </a:r>
            <a:r>
              <a:rPr lang="zh-TW" altLang="en-US" sz="2000" dirty="0" smtClean="0"/>
              <a:t>資通管理法所訂定之主管機關為立法院</a:t>
            </a:r>
            <a:r>
              <a:rPr lang="en-US" altLang="zh-TW" sz="2000" dirty="0" smtClean="0"/>
              <a:t/>
            </a:r>
            <a:br>
              <a:rPr lang="en-US" altLang="zh-TW" sz="2000" dirty="0" smtClean="0"/>
            </a:br>
            <a:r>
              <a:rPr lang="en-US" altLang="zh-TW" sz="2000" dirty="0" smtClean="0"/>
              <a:t>(C)</a:t>
            </a:r>
            <a:endParaRPr lang="zh-TW" altLang="en-US" sz="2000" dirty="0"/>
          </a:p>
        </p:txBody>
      </p:sp>
    </p:spTree>
    <p:extLst>
      <p:ext uri="{BB962C8B-B14F-4D97-AF65-F5344CB8AC3E}">
        <p14:creationId xmlns:p14="http://schemas.microsoft.com/office/powerpoint/2010/main" val="24576092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35943258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8181188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33264412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2564904"/>
            <a:ext cx="8229600" cy="2764904"/>
          </a:xfrm>
        </p:spPr>
        <p:txBody>
          <a:bodyPr>
            <a:normAutofit/>
          </a:bodyPr>
          <a:lstStyle/>
          <a:p>
            <a:r>
              <a:rPr lang="zh-TW" altLang="en-US" sz="2400" dirty="0" smtClean="0"/>
              <a:t>第一章 總則：第</a:t>
            </a:r>
            <a:r>
              <a:rPr lang="en-US" altLang="zh-TW" sz="2400" dirty="0" smtClean="0"/>
              <a:t>1</a:t>
            </a:r>
            <a:r>
              <a:rPr lang="zh-TW" altLang="en-US" sz="2400" dirty="0" smtClean="0"/>
              <a:t>條～第</a:t>
            </a:r>
            <a:r>
              <a:rPr lang="en-US" altLang="zh-TW" sz="2400" dirty="0" smtClean="0"/>
              <a:t>9</a:t>
            </a:r>
            <a:r>
              <a:rPr lang="zh-TW" altLang="en-US" sz="2400" dirty="0" smtClean="0"/>
              <a:t>條</a:t>
            </a:r>
            <a:endParaRPr lang="en-US" altLang="zh-TW" sz="2400" dirty="0" smtClean="0"/>
          </a:p>
          <a:p>
            <a:r>
              <a:rPr lang="zh-TW" altLang="en-US" sz="2400" dirty="0" smtClean="0"/>
              <a:t>第二章 公務</a:t>
            </a:r>
            <a:r>
              <a:rPr lang="zh-TW" altLang="en-US" sz="2400" dirty="0"/>
              <a:t>機關資通安全</a:t>
            </a:r>
            <a:r>
              <a:rPr lang="zh-TW" altLang="en-US" sz="2400" dirty="0" smtClean="0"/>
              <a:t>管理 第</a:t>
            </a:r>
            <a:r>
              <a:rPr lang="en-US" altLang="zh-TW" sz="2400" dirty="0" smtClean="0"/>
              <a:t>10</a:t>
            </a:r>
            <a:r>
              <a:rPr lang="zh-TW" altLang="en-US" sz="2400" dirty="0" smtClean="0"/>
              <a:t>條～第</a:t>
            </a:r>
            <a:r>
              <a:rPr lang="en-US" altLang="zh-TW" sz="2400" dirty="0" smtClean="0"/>
              <a:t>15</a:t>
            </a:r>
            <a:r>
              <a:rPr lang="zh-TW" altLang="en-US" sz="2400" dirty="0" smtClean="0"/>
              <a:t>條</a:t>
            </a:r>
            <a:endParaRPr lang="en-US" altLang="zh-TW" sz="2400" dirty="0" smtClean="0"/>
          </a:p>
          <a:p>
            <a:r>
              <a:rPr lang="zh-TW" altLang="en-US" sz="2400" dirty="0" smtClean="0"/>
              <a:t>第三章 特定非公務機關資通安全管理 第</a:t>
            </a:r>
            <a:r>
              <a:rPr lang="en-US" altLang="zh-TW" sz="2400" dirty="0" smtClean="0"/>
              <a:t>16</a:t>
            </a:r>
            <a:r>
              <a:rPr lang="zh-TW" altLang="en-US" sz="2400" dirty="0" smtClean="0"/>
              <a:t>條～第</a:t>
            </a:r>
            <a:r>
              <a:rPr lang="en-US" altLang="zh-TW" sz="2400" dirty="0" smtClean="0"/>
              <a:t>18</a:t>
            </a:r>
            <a:r>
              <a:rPr lang="zh-TW" altLang="en-US" sz="2400" dirty="0" smtClean="0"/>
              <a:t>條</a:t>
            </a:r>
            <a:endParaRPr lang="en-US" altLang="zh-TW" sz="2400" dirty="0" smtClean="0"/>
          </a:p>
          <a:p>
            <a:r>
              <a:rPr lang="zh-TW" altLang="en-US" sz="2400" dirty="0"/>
              <a:t>第四</a:t>
            </a:r>
            <a:r>
              <a:rPr lang="zh-TW" altLang="en-US" sz="2400" dirty="0" smtClean="0"/>
              <a:t>章 罰則 第</a:t>
            </a:r>
            <a:r>
              <a:rPr lang="en-US" altLang="zh-TW" sz="2400" dirty="0" smtClean="0"/>
              <a:t>19</a:t>
            </a:r>
            <a:r>
              <a:rPr lang="zh-TW" altLang="en-US" sz="2400" dirty="0" smtClean="0"/>
              <a:t>條～第</a:t>
            </a:r>
            <a:r>
              <a:rPr lang="en-US" altLang="zh-TW" sz="2400" dirty="0" smtClean="0"/>
              <a:t>21</a:t>
            </a:r>
            <a:r>
              <a:rPr lang="zh-TW" altLang="en-US" sz="2400" dirty="0" smtClean="0"/>
              <a:t>條</a:t>
            </a:r>
            <a:endParaRPr lang="en-US" altLang="zh-TW" sz="2400" dirty="0" smtClean="0"/>
          </a:p>
          <a:p>
            <a:r>
              <a:rPr lang="zh-TW" altLang="en-US" sz="2400" dirty="0"/>
              <a:t>第五</a:t>
            </a:r>
            <a:r>
              <a:rPr lang="zh-TW" altLang="en-US" sz="2400" dirty="0" smtClean="0"/>
              <a:t>章 附則第</a:t>
            </a:r>
            <a:r>
              <a:rPr lang="en-US" altLang="zh-TW" sz="2400" dirty="0" smtClean="0"/>
              <a:t>22</a:t>
            </a:r>
            <a:r>
              <a:rPr lang="zh-TW" altLang="en-US" sz="2400" dirty="0" smtClean="0"/>
              <a:t>條～第</a:t>
            </a:r>
            <a:r>
              <a:rPr lang="en-US" altLang="zh-TW" sz="2400" dirty="0" smtClean="0"/>
              <a:t>23</a:t>
            </a:r>
            <a:r>
              <a:rPr lang="zh-TW" altLang="en-US" sz="2400" dirty="0" smtClean="0"/>
              <a:t>條</a:t>
            </a:r>
            <a:endParaRPr lang="en-US" altLang="zh-TW" sz="2400" dirty="0" smtClean="0"/>
          </a:p>
          <a:p>
            <a:endParaRPr lang="en-US" altLang="zh-TW" sz="2400" dirty="0" smtClean="0"/>
          </a:p>
          <a:p>
            <a:endParaRPr lang="en-US" altLang="zh-TW" sz="2400" dirty="0" smtClean="0"/>
          </a:p>
          <a:p>
            <a:endParaRPr lang="zh-TW" altLang="en-US" sz="2400" dirty="0"/>
          </a:p>
        </p:txBody>
      </p:sp>
    </p:spTree>
    <p:extLst>
      <p:ext uri="{BB962C8B-B14F-4D97-AF65-F5344CB8AC3E}">
        <p14:creationId xmlns:p14="http://schemas.microsoft.com/office/powerpoint/2010/main" val="5851097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915816" y="274638"/>
            <a:ext cx="3672408" cy="1143000"/>
          </a:xfrm>
        </p:spPr>
        <p:txBody>
          <a:bodyPr/>
          <a:lstStyle/>
          <a:p>
            <a:r>
              <a:rPr lang="zh-TW" altLang="en-US" b="1" dirty="0"/>
              <a:t>第 一 章 總則</a:t>
            </a:r>
            <a:endParaRPr lang="zh-TW" altLang="en-US" dirty="0"/>
          </a:p>
        </p:txBody>
      </p:sp>
      <p:sp>
        <p:nvSpPr>
          <p:cNvPr id="3" name="內容版面配置區 2"/>
          <p:cNvSpPr>
            <a:spLocks noGrp="1"/>
          </p:cNvSpPr>
          <p:nvPr>
            <p:ph idx="1"/>
          </p:nvPr>
        </p:nvSpPr>
        <p:spPr>
          <a:xfrm>
            <a:off x="457200" y="980728"/>
            <a:ext cx="8229600" cy="5544616"/>
          </a:xfrm>
        </p:spPr>
        <p:txBody>
          <a:bodyPr>
            <a:noAutofit/>
          </a:bodyPr>
          <a:lstStyle/>
          <a:p>
            <a:r>
              <a:rPr lang="zh-TW" altLang="en-US" sz="2000" dirty="0">
                <a:hlinkClick r:id="rId2"/>
              </a:rPr>
              <a:t>第 </a:t>
            </a:r>
            <a:r>
              <a:rPr lang="en-US" altLang="zh-TW" sz="2000" dirty="0">
                <a:hlinkClick r:id="rId2"/>
              </a:rPr>
              <a:t>1 </a:t>
            </a:r>
            <a:r>
              <a:rPr lang="zh-TW" altLang="en-US" sz="2000" dirty="0">
                <a:hlinkClick r:id="rId2"/>
              </a:rPr>
              <a:t>條</a:t>
            </a:r>
            <a:endParaRPr lang="zh-TW" altLang="en-US" sz="2000" dirty="0"/>
          </a:p>
          <a:p>
            <a:r>
              <a:rPr lang="zh-TW" altLang="en-US" sz="2000" dirty="0" smtClean="0"/>
              <a:t>為積極推動國家資通安全政策，加速建構國家資通安全環境，以保障</a:t>
            </a:r>
            <a:r>
              <a:rPr lang="zh-TW" altLang="en-US" sz="2000" dirty="0" smtClean="0"/>
              <a:t>國家安全</a:t>
            </a:r>
            <a:r>
              <a:rPr lang="zh-TW" altLang="en-US" sz="2000" dirty="0" smtClean="0"/>
              <a:t>，維護社會公共利益，特制定本法。</a:t>
            </a:r>
            <a:endParaRPr lang="en-US" altLang="zh-TW" sz="2000" dirty="0" smtClean="0"/>
          </a:p>
          <a:p>
            <a:r>
              <a:rPr lang="zh-TW" altLang="en-US" sz="2000" dirty="0">
                <a:hlinkClick r:id="rId3"/>
              </a:rPr>
              <a:t>第 </a:t>
            </a:r>
            <a:r>
              <a:rPr lang="en-US" altLang="zh-TW" sz="2000" dirty="0">
                <a:hlinkClick r:id="rId3"/>
              </a:rPr>
              <a:t>2 </a:t>
            </a:r>
            <a:r>
              <a:rPr lang="zh-TW" altLang="en-US" sz="2000" dirty="0">
                <a:hlinkClick r:id="rId3"/>
              </a:rPr>
              <a:t>條</a:t>
            </a:r>
            <a:endParaRPr lang="zh-TW" altLang="en-US" sz="2000" dirty="0"/>
          </a:p>
          <a:p>
            <a:r>
              <a:rPr lang="zh-TW" altLang="en-US" sz="2000" dirty="0" smtClean="0"/>
              <a:t>本法之主管機關為</a:t>
            </a:r>
            <a:r>
              <a:rPr lang="zh-TW" altLang="en-US" sz="2000" b="1" dirty="0" smtClean="0">
                <a:solidFill>
                  <a:srgbClr val="FF0000"/>
                </a:solidFill>
              </a:rPr>
              <a:t>行政院</a:t>
            </a:r>
            <a:r>
              <a:rPr lang="zh-TW" altLang="en-US" sz="2000" dirty="0" smtClean="0"/>
              <a:t>。</a:t>
            </a:r>
            <a:endParaRPr lang="en-US" altLang="zh-TW" sz="2000" dirty="0" smtClean="0"/>
          </a:p>
          <a:p>
            <a:r>
              <a:rPr lang="zh-TW" altLang="en-US" sz="2000" dirty="0" smtClean="0">
                <a:hlinkClick r:id="rId4"/>
              </a:rPr>
              <a:t>第 </a:t>
            </a:r>
            <a:r>
              <a:rPr lang="en-US" altLang="zh-TW" sz="2000" dirty="0">
                <a:hlinkClick r:id="rId4"/>
              </a:rPr>
              <a:t>3 </a:t>
            </a:r>
            <a:r>
              <a:rPr lang="zh-TW" altLang="en-US" sz="2000" dirty="0">
                <a:hlinkClick r:id="rId4"/>
              </a:rPr>
              <a:t>條</a:t>
            </a:r>
            <a:endParaRPr lang="zh-TW" altLang="en-US" sz="2000" dirty="0"/>
          </a:p>
          <a:p>
            <a:r>
              <a:rPr lang="zh-TW" altLang="en-US" sz="2000" dirty="0"/>
              <a:t>本法用詞，定義如下：</a:t>
            </a:r>
            <a:br>
              <a:rPr lang="zh-TW" altLang="en-US" sz="2000" dirty="0"/>
            </a:br>
            <a:r>
              <a:rPr lang="zh-TW" altLang="en-US" sz="2000" dirty="0"/>
              <a:t>一、資通系統：指用以蒐集、控制、傳輸、儲存、流通、刪除資訊或對</a:t>
            </a:r>
            <a:r>
              <a:rPr lang="zh-TW" altLang="en-US" sz="2000" dirty="0" smtClean="0"/>
              <a:t>資訊</a:t>
            </a:r>
            <a:r>
              <a:rPr lang="zh-TW" altLang="en-US" sz="2000" dirty="0"/>
              <a:t>為其他處理、使用或分享之系統。</a:t>
            </a:r>
            <a:br>
              <a:rPr lang="zh-TW" altLang="en-US" sz="2000" dirty="0"/>
            </a:br>
            <a:r>
              <a:rPr lang="zh-TW" altLang="en-US" sz="2000" dirty="0"/>
              <a:t>二、資通服務：指與資訊之蒐集、控制、傳輸、儲存、流通、刪除、</a:t>
            </a:r>
            <a:r>
              <a:rPr lang="zh-TW" altLang="en-US" sz="2000" dirty="0" smtClean="0"/>
              <a:t>其他處理</a:t>
            </a:r>
            <a:r>
              <a:rPr lang="zh-TW" altLang="en-US" sz="2000" dirty="0"/>
              <a:t>、使用或分享相關之服務。</a:t>
            </a:r>
            <a:br>
              <a:rPr lang="zh-TW" altLang="en-US" sz="2000" dirty="0"/>
            </a:br>
            <a:r>
              <a:rPr lang="zh-TW" altLang="en-US" sz="2000" dirty="0"/>
              <a:t>三、資通安全：指防止資通系統或資訊遭受未經授權之存取、使用、</a:t>
            </a:r>
            <a:r>
              <a:rPr lang="zh-TW" altLang="en-US" sz="2000" dirty="0" smtClean="0"/>
              <a:t>控制、</a:t>
            </a:r>
            <a:r>
              <a:rPr lang="zh-TW" altLang="en-US" sz="2000" dirty="0"/>
              <a:t>洩漏、破壞、竄改、銷毀或其他侵害，以確保其機密性、完整性</a:t>
            </a:r>
            <a:r>
              <a:rPr lang="zh-TW" altLang="en-US" sz="2000" dirty="0" smtClean="0"/>
              <a:t>及可用性</a:t>
            </a:r>
            <a:r>
              <a:rPr lang="zh-TW" altLang="en-US" sz="2000" dirty="0"/>
              <a:t>。</a:t>
            </a:r>
            <a:br>
              <a:rPr lang="zh-TW" altLang="en-US" sz="2000" dirty="0"/>
            </a:br>
            <a:r>
              <a:rPr lang="zh-TW" altLang="en-US" sz="2000" dirty="0"/>
              <a:t>四、資通安全事件：指系統、服務或網路狀態經鑑別而顯示可能有違反</a:t>
            </a:r>
            <a:r>
              <a:rPr lang="zh-TW" altLang="en-US" sz="2000" dirty="0" smtClean="0"/>
              <a:t>資通</a:t>
            </a:r>
            <a:r>
              <a:rPr lang="zh-TW" altLang="en-US" sz="2000" dirty="0"/>
              <a:t>安全政策或保護措施失效之狀態發生，影響資通系統機能運作，</a:t>
            </a:r>
            <a:r>
              <a:rPr lang="zh-TW" altLang="en-US" sz="2000" dirty="0" smtClean="0"/>
              <a:t>構成</a:t>
            </a:r>
            <a:r>
              <a:rPr lang="zh-TW" altLang="en-US" sz="2000" dirty="0"/>
              <a:t>資通安全政策之威脅。</a:t>
            </a:r>
            <a:endParaRPr lang="en-US" altLang="zh-TW" sz="2000" dirty="0" smtClean="0"/>
          </a:p>
          <a:p>
            <a:endParaRPr lang="en-US" altLang="zh-TW" sz="2000" dirty="0" smtClean="0"/>
          </a:p>
        </p:txBody>
      </p:sp>
    </p:spTree>
    <p:extLst>
      <p:ext uri="{BB962C8B-B14F-4D97-AF65-F5344CB8AC3E}">
        <p14:creationId xmlns:p14="http://schemas.microsoft.com/office/powerpoint/2010/main" val="31538328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692696"/>
            <a:ext cx="8229600" cy="5433467"/>
          </a:xfrm>
        </p:spPr>
        <p:txBody>
          <a:bodyPr>
            <a:normAutofit lnSpcReduction="10000"/>
          </a:bodyPr>
          <a:lstStyle/>
          <a:p>
            <a:pPr marL="0" indent="0">
              <a:buNone/>
            </a:pPr>
            <a:r>
              <a:rPr lang="zh-TW" altLang="en-US" sz="2000" dirty="0"/>
              <a:t/>
            </a:r>
            <a:br>
              <a:rPr lang="zh-TW" altLang="en-US" sz="2000" dirty="0"/>
            </a:br>
            <a:r>
              <a:rPr lang="zh-TW" altLang="en-US" sz="2000" dirty="0"/>
              <a:t>五、公務機關：指依法行使公權力之中央、地方機關（構）或公法人。</a:t>
            </a:r>
            <a:r>
              <a:rPr lang="zh-TW" altLang="en-US" sz="2000" dirty="0" smtClean="0"/>
              <a:t>但不</a:t>
            </a:r>
            <a:r>
              <a:rPr lang="zh-TW" altLang="en-US" sz="2000" dirty="0"/>
              <a:t>包括軍事機關及情報機關</a:t>
            </a:r>
            <a:r>
              <a:rPr lang="zh-TW" altLang="en-US" sz="2000" dirty="0" smtClean="0"/>
              <a:t>。</a:t>
            </a:r>
            <a:endParaRPr lang="en-US" altLang="zh-TW" sz="2000" dirty="0"/>
          </a:p>
          <a:p>
            <a:pPr marL="0" indent="0">
              <a:buNone/>
            </a:pPr>
            <a:r>
              <a:rPr lang="zh-TW" altLang="en-US" sz="2000" dirty="0"/>
              <a:t/>
            </a:r>
            <a:br>
              <a:rPr lang="zh-TW" altLang="en-US" sz="2000" dirty="0"/>
            </a:br>
            <a:r>
              <a:rPr lang="zh-TW" altLang="en-US" sz="2000" dirty="0"/>
              <a:t>六、特定非公務機關：指關鍵基礎設施提供者、公營事業及政府捐助之</a:t>
            </a:r>
            <a:r>
              <a:rPr lang="zh-TW" altLang="en-US" sz="2000" dirty="0" smtClean="0"/>
              <a:t>財團法人。</a:t>
            </a:r>
            <a:endParaRPr lang="en-US" altLang="zh-TW" sz="2000" dirty="0" smtClean="0"/>
          </a:p>
          <a:p>
            <a:pPr marL="0" indent="0">
              <a:buNone/>
            </a:pPr>
            <a:r>
              <a:rPr lang="zh-TW" altLang="en-US" sz="2000" dirty="0"/>
              <a:t/>
            </a:r>
            <a:br>
              <a:rPr lang="zh-TW" altLang="en-US" sz="2000" dirty="0"/>
            </a:br>
            <a:r>
              <a:rPr lang="zh-TW" altLang="en-US" sz="2000" dirty="0"/>
              <a:t>七、關鍵基礎設施：指實體或虛擬資產、系統或網路，其功能一旦停止</a:t>
            </a:r>
            <a:r>
              <a:rPr lang="zh-TW" altLang="en-US" sz="2000" dirty="0" smtClean="0"/>
              <a:t>運作</a:t>
            </a:r>
            <a:r>
              <a:rPr lang="zh-TW" altLang="en-US" sz="2000" dirty="0"/>
              <a:t>或效能降低，對國家安全、社會公共利益、國民生活或經濟活動</a:t>
            </a:r>
            <a:r>
              <a:rPr lang="zh-TW" altLang="en-US" sz="2000" dirty="0" smtClean="0"/>
              <a:t>有重大</a:t>
            </a:r>
            <a:r>
              <a:rPr lang="zh-TW" altLang="en-US" sz="2000" dirty="0"/>
              <a:t>影響之虞，經主管機關定期檢視並公告之領域</a:t>
            </a:r>
            <a:r>
              <a:rPr lang="zh-TW" altLang="en-US" sz="2000" dirty="0" smtClean="0"/>
              <a:t>。</a:t>
            </a:r>
            <a:endParaRPr lang="en-US" altLang="zh-TW" sz="2000" dirty="0" smtClean="0"/>
          </a:p>
          <a:p>
            <a:pPr marL="0" indent="0">
              <a:buNone/>
            </a:pPr>
            <a:r>
              <a:rPr lang="zh-TW" altLang="en-US" sz="2000" dirty="0"/>
              <a:t/>
            </a:r>
            <a:br>
              <a:rPr lang="zh-TW" altLang="en-US" sz="2000" dirty="0"/>
            </a:br>
            <a:r>
              <a:rPr lang="zh-TW" altLang="en-US" sz="2000" dirty="0"/>
              <a:t>八、關鍵基礎設施提供者：指維運或提供關鍵基礎設施之全部或一部，</a:t>
            </a:r>
            <a:r>
              <a:rPr lang="zh-TW" altLang="en-US" sz="2000" dirty="0" smtClean="0"/>
              <a:t>經中央</a:t>
            </a:r>
            <a:r>
              <a:rPr lang="zh-TW" altLang="en-US" sz="2000" dirty="0"/>
              <a:t>目的事業主管機關指定，並報主管機關核定者</a:t>
            </a:r>
            <a:r>
              <a:rPr lang="zh-TW" altLang="en-US" sz="2000" dirty="0" smtClean="0"/>
              <a:t>。</a:t>
            </a:r>
            <a:endParaRPr lang="en-US" altLang="zh-TW" sz="2000" dirty="0" smtClean="0"/>
          </a:p>
          <a:p>
            <a:pPr marL="0" indent="0">
              <a:buNone/>
            </a:pPr>
            <a:r>
              <a:rPr lang="zh-TW" altLang="en-US" sz="2000" dirty="0"/>
              <a:t/>
            </a:r>
            <a:br>
              <a:rPr lang="zh-TW" altLang="en-US" sz="2000" dirty="0"/>
            </a:br>
            <a:r>
              <a:rPr lang="zh-TW" altLang="en-US" sz="2000" dirty="0"/>
              <a:t>九、政府捐助之財團法人：指其營運及資金運用計畫應依預算法</a:t>
            </a:r>
            <a:r>
              <a:rPr lang="zh-TW" altLang="en-US" sz="2000" dirty="0" smtClean="0"/>
              <a:t>第四十一條</a:t>
            </a:r>
            <a:r>
              <a:rPr lang="zh-TW" altLang="en-US" sz="2000" dirty="0"/>
              <a:t>第三項規定送立法院，及其年度預算書應依同條第四項規定送</a:t>
            </a:r>
            <a:r>
              <a:rPr lang="zh-TW" altLang="en-US" sz="2000" dirty="0" smtClean="0"/>
              <a:t>立法院</a:t>
            </a:r>
            <a:r>
              <a:rPr lang="zh-TW" altLang="en-US" sz="2000" dirty="0"/>
              <a:t>審議之財團法人。</a:t>
            </a:r>
          </a:p>
          <a:p>
            <a:endParaRPr lang="zh-TW" altLang="en-US" sz="2000" dirty="0"/>
          </a:p>
        </p:txBody>
      </p:sp>
    </p:spTree>
    <p:extLst>
      <p:ext uri="{BB962C8B-B14F-4D97-AF65-F5344CB8AC3E}">
        <p14:creationId xmlns:p14="http://schemas.microsoft.com/office/powerpoint/2010/main" val="6407717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548680"/>
            <a:ext cx="8229600" cy="5577483"/>
          </a:xfrm>
        </p:spPr>
        <p:txBody>
          <a:bodyPr>
            <a:normAutofit/>
          </a:bodyPr>
          <a:lstStyle/>
          <a:p>
            <a:r>
              <a:rPr lang="zh-TW" altLang="en-US" sz="2000" dirty="0">
                <a:hlinkClick r:id="rId2"/>
              </a:rPr>
              <a:t>第 </a:t>
            </a:r>
            <a:r>
              <a:rPr lang="en-US" altLang="zh-TW" sz="2000" dirty="0">
                <a:hlinkClick r:id="rId2"/>
              </a:rPr>
              <a:t>4 </a:t>
            </a:r>
            <a:r>
              <a:rPr lang="zh-TW" altLang="en-US" sz="2000" dirty="0">
                <a:hlinkClick r:id="rId2"/>
              </a:rPr>
              <a:t>條</a:t>
            </a:r>
            <a:endParaRPr lang="zh-TW" altLang="en-US" sz="2000" dirty="0"/>
          </a:p>
          <a:p>
            <a:r>
              <a:rPr lang="zh-TW" altLang="en-US" sz="2000" dirty="0"/>
              <a:t>為提升資通安全，政府應提供資源，整合民間及產業力量，提升全民資</a:t>
            </a:r>
            <a:r>
              <a:rPr lang="zh-TW" altLang="en-US" sz="2000" dirty="0" smtClean="0"/>
              <a:t>通安全</a:t>
            </a:r>
            <a:r>
              <a:rPr lang="zh-TW" altLang="en-US" sz="2000" dirty="0"/>
              <a:t>意識，並推動下列事項：</a:t>
            </a:r>
            <a:br>
              <a:rPr lang="zh-TW" altLang="en-US" sz="2000" dirty="0"/>
            </a:br>
            <a:r>
              <a:rPr lang="en-US" altLang="zh-TW" sz="2000" dirty="0" smtClean="0"/>
              <a:t>	</a:t>
            </a:r>
            <a:r>
              <a:rPr lang="zh-TW" altLang="en-US" sz="2000" dirty="0" smtClean="0"/>
              <a:t>一</a:t>
            </a:r>
            <a:r>
              <a:rPr lang="zh-TW" altLang="en-US" sz="2000" dirty="0"/>
              <a:t>、資通安全專業人才之培育。</a:t>
            </a:r>
            <a:br>
              <a:rPr lang="zh-TW" altLang="en-US" sz="2000" dirty="0"/>
            </a:br>
            <a:r>
              <a:rPr lang="en-US" altLang="zh-TW" sz="2000" dirty="0" smtClean="0"/>
              <a:t>	</a:t>
            </a:r>
            <a:r>
              <a:rPr lang="zh-TW" altLang="en-US" sz="2000" dirty="0" smtClean="0"/>
              <a:t>二</a:t>
            </a:r>
            <a:r>
              <a:rPr lang="zh-TW" altLang="en-US" sz="2000" dirty="0"/>
              <a:t>、資通安全科技之研發、整合、應用、產學合作及國際交流</a:t>
            </a:r>
            <a:r>
              <a:rPr lang="zh-TW" altLang="en-US" sz="2000" dirty="0" smtClean="0"/>
              <a:t>合</a:t>
            </a:r>
            <a:r>
              <a:rPr lang="en-US" altLang="zh-TW" sz="2000" dirty="0" smtClean="0"/>
              <a:t>	</a:t>
            </a:r>
            <a:r>
              <a:rPr lang="zh-TW" altLang="en-US" sz="2000" dirty="0" smtClean="0"/>
              <a:t>作</a:t>
            </a:r>
            <a:r>
              <a:rPr lang="zh-TW" altLang="en-US" sz="2000" dirty="0"/>
              <a:t>。</a:t>
            </a:r>
            <a:br>
              <a:rPr lang="zh-TW" altLang="en-US" sz="2000" dirty="0"/>
            </a:br>
            <a:r>
              <a:rPr lang="en-US" altLang="zh-TW" sz="2000" dirty="0" smtClean="0"/>
              <a:t>	</a:t>
            </a:r>
            <a:r>
              <a:rPr lang="zh-TW" altLang="en-US" sz="2000" dirty="0" smtClean="0"/>
              <a:t>三</a:t>
            </a:r>
            <a:r>
              <a:rPr lang="zh-TW" altLang="en-US" sz="2000" dirty="0"/>
              <a:t>、資通安全產業之發展。</a:t>
            </a:r>
            <a:br>
              <a:rPr lang="zh-TW" altLang="en-US" sz="2000" dirty="0"/>
            </a:br>
            <a:r>
              <a:rPr lang="en-US" altLang="zh-TW" sz="2000" dirty="0" smtClean="0"/>
              <a:t>	</a:t>
            </a:r>
            <a:r>
              <a:rPr lang="zh-TW" altLang="en-US" sz="2000" dirty="0" smtClean="0"/>
              <a:t>四</a:t>
            </a:r>
            <a:r>
              <a:rPr lang="zh-TW" altLang="en-US" sz="2000" dirty="0"/>
              <a:t>、資通安全軟硬體技術規範、相關服務與審驗機制之發展。</a:t>
            </a:r>
            <a:br>
              <a:rPr lang="zh-TW" altLang="en-US" sz="2000" dirty="0"/>
            </a:br>
            <a:r>
              <a:rPr lang="zh-TW" altLang="en-US" sz="2000" dirty="0"/>
              <a:t> </a:t>
            </a:r>
            <a:r>
              <a:rPr lang="zh-TW" altLang="en-US" sz="2000" dirty="0" smtClean="0"/>
              <a:t>         </a:t>
            </a:r>
            <a:r>
              <a:rPr lang="zh-TW" altLang="en-US" sz="2000" dirty="0" smtClean="0"/>
              <a:t>前項</a:t>
            </a:r>
            <a:r>
              <a:rPr lang="zh-TW" altLang="en-US" sz="2000" dirty="0"/>
              <a:t>相關事項之推動，由主管機關以國家資通安全發展方案定之。</a:t>
            </a:r>
          </a:p>
          <a:p>
            <a:r>
              <a:rPr lang="zh-TW" altLang="en-US" sz="2000" dirty="0">
                <a:hlinkClick r:id="rId3"/>
              </a:rPr>
              <a:t>第 </a:t>
            </a:r>
            <a:r>
              <a:rPr lang="en-US" altLang="zh-TW" sz="2000" dirty="0">
                <a:hlinkClick r:id="rId3"/>
              </a:rPr>
              <a:t>5 </a:t>
            </a:r>
            <a:r>
              <a:rPr lang="zh-TW" altLang="en-US" sz="2000" dirty="0">
                <a:hlinkClick r:id="rId3"/>
              </a:rPr>
              <a:t>條</a:t>
            </a:r>
            <a:endParaRPr lang="zh-TW" altLang="en-US" sz="2000" dirty="0"/>
          </a:p>
          <a:p>
            <a:r>
              <a:rPr lang="zh-TW" altLang="en-US" sz="2000" dirty="0"/>
              <a:t>主管機關應規劃並推動國家資通安全政策、資通安全科技發展、國際</a:t>
            </a:r>
            <a:r>
              <a:rPr lang="zh-TW" altLang="en-US" sz="2000" dirty="0" smtClean="0"/>
              <a:t>交流合作</a:t>
            </a:r>
            <a:r>
              <a:rPr lang="zh-TW" altLang="en-US" sz="2000" dirty="0"/>
              <a:t>及資通安全整體防護等相關事宜，並應定期公布國家資通安全情勢</a:t>
            </a:r>
            <a:r>
              <a:rPr lang="zh-TW" altLang="en-US" sz="2000" dirty="0" smtClean="0"/>
              <a:t>報告</a:t>
            </a:r>
            <a:r>
              <a:rPr lang="zh-TW" altLang="en-US" sz="2000" dirty="0"/>
              <a:t>、對公務機關資通安全維護計畫實施情形稽核概況報告及資通安全</a:t>
            </a:r>
            <a:r>
              <a:rPr lang="zh-TW" altLang="en-US" sz="2000" dirty="0" smtClean="0"/>
              <a:t>發展方案</a:t>
            </a:r>
            <a:r>
              <a:rPr lang="zh-TW" altLang="en-US" sz="2000" dirty="0"/>
              <a:t>。</a:t>
            </a:r>
            <a:br>
              <a:rPr lang="zh-TW" altLang="en-US" sz="2000" dirty="0"/>
            </a:br>
            <a:r>
              <a:rPr lang="zh-TW" altLang="en-US" sz="2000" dirty="0"/>
              <a:t>前項情勢報告、實施情形稽核概況報告及資通安全發展方案，應送</a:t>
            </a:r>
            <a:r>
              <a:rPr lang="zh-TW" altLang="en-US" sz="2000" dirty="0" smtClean="0"/>
              <a:t>立法院備查</a:t>
            </a:r>
            <a:r>
              <a:rPr lang="zh-TW" altLang="en-US" sz="2000" dirty="0" smtClean="0"/>
              <a:t>。</a:t>
            </a:r>
            <a:endParaRPr lang="zh-TW" altLang="en-US" sz="2000" dirty="0"/>
          </a:p>
        </p:txBody>
      </p:sp>
    </p:spTree>
    <p:extLst>
      <p:ext uri="{BB962C8B-B14F-4D97-AF65-F5344CB8AC3E}">
        <p14:creationId xmlns:p14="http://schemas.microsoft.com/office/powerpoint/2010/main" val="24555235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692697"/>
            <a:ext cx="8229600" cy="4320480"/>
          </a:xfrm>
        </p:spPr>
        <p:txBody>
          <a:bodyPr>
            <a:normAutofit/>
          </a:bodyPr>
          <a:lstStyle/>
          <a:p>
            <a:r>
              <a:rPr lang="zh-TW" altLang="en-US" sz="1800" dirty="0">
                <a:hlinkClick r:id="rId2"/>
              </a:rPr>
              <a:t>第 </a:t>
            </a:r>
            <a:r>
              <a:rPr lang="en-US" altLang="zh-TW" sz="1800" dirty="0">
                <a:hlinkClick r:id="rId2"/>
              </a:rPr>
              <a:t>6 </a:t>
            </a:r>
            <a:r>
              <a:rPr lang="zh-TW" altLang="en-US" sz="1800" dirty="0">
                <a:hlinkClick r:id="rId2"/>
              </a:rPr>
              <a:t>條</a:t>
            </a:r>
            <a:endParaRPr lang="zh-TW" altLang="en-US" sz="1800" dirty="0"/>
          </a:p>
          <a:p>
            <a:r>
              <a:rPr lang="zh-TW" altLang="en-US" sz="1800" dirty="0"/>
              <a:t>主管機關得委任或委託其他公務機關、法人或團體，辦理資通安全整體防</a:t>
            </a:r>
            <a:br>
              <a:rPr lang="zh-TW" altLang="en-US" sz="1800" dirty="0"/>
            </a:br>
            <a:r>
              <a:rPr lang="zh-TW" altLang="en-US" sz="1800" dirty="0"/>
              <a:t>護、國際交流合作及其他資通安全相關事務。</a:t>
            </a:r>
            <a:br>
              <a:rPr lang="zh-TW" altLang="en-US" sz="1800" dirty="0"/>
            </a:br>
            <a:r>
              <a:rPr lang="zh-TW" altLang="en-US" sz="1800" dirty="0"/>
              <a:t>前項被委託之公務機關、法人或團體或被複委託者，不得洩露在執行或辦</a:t>
            </a:r>
            <a:br>
              <a:rPr lang="zh-TW" altLang="en-US" sz="1800" dirty="0"/>
            </a:br>
            <a:r>
              <a:rPr lang="zh-TW" altLang="en-US" sz="1800" dirty="0"/>
              <a:t>理相關事務過程中所獲悉關鍵基礎設施提供者之秘密。</a:t>
            </a:r>
          </a:p>
          <a:p>
            <a:r>
              <a:rPr lang="zh-TW" altLang="en-US" sz="1800" dirty="0">
                <a:hlinkClick r:id="rId3"/>
              </a:rPr>
              <a:t>第 </a:t>
            </a:r>
            <a:r>
              <a:rPr lang="en-US" altLang="zh-TW" sz="1800" dirty="0">
                <a:hlinkClick r:id="rId3"/>
              </a:rPr>
              <a:t>7 </a:t>
            </a:r>
            <a:r>
              <a:rPr lang="zh-TW" altLang="en-US" sz="1800" dirty="0">
                <a:hlinkClick r:id="rId3"/>
              </a:rPr>
              <a:t>條</a:t>
            </a:r>
            <a:endParaRPr lang="zh-TW" altLang="en-US" sz="1800" dirty="0"/>
          </a:p>
          <a:p>
            <a:r>
              <a:rPr lang="zh-TW" altLang="en-US" sz="1800" dirty="0"/>
              <a:t>主管機關應衡酌公務機關及特定非公務機關業務之重要性與機敏性、機關</a:t>
            </a:r>
            <a:br>
              <a:rPr lang="zh-TW" altLang="en-US" sz="1800" dirty="0"/>
            </a:br>
            <a:r>
              <a:rPr lang="zh-TW" altLang="en-US" sz="1800" dirty="0"/>
              <a:t>層級、保有或處理之資訊種類、數量、性質、資通系統之規模及性質等條</a:t>
            </a:r>
            <a:br>
              <a:rPr lang="zh-TW" altLang="en-US" sz="1800" dirty="0"/>
            </a:br>
            <a:r>
              <a:rPr lang="zh-TW" altLang="en-US" sz="1800" dirty="0"/>
              <a:t>件，訂定資通安全責任等級之分級；其分級基準、等級變更申請、義務內</a:t>
            </a:r>
            <a:br>
              <a:rPr lang="zh-TW" altLang="en-US" sz="1800" dirty="0"/>
            </a:br>
            <a:r>
              <a:rPr lang="zh-TW" altLang="en-US" sz="1800" dirty="0"/>
              <a:t>容、專責人員之設置及其他相關事項之辦法，由主管機關定之。</a:t>
            </a:r>
            <a:br>
              <a:rPr lang="zh-TW" altLang="en-US" sz="1800" dirty="0"/>
            </a:br>
            <a:r>
              <a:rPr lang="zh-TW" altLang="en-US" sz="1800" dirty="0"/>
              <a:t>主管機關得稽核特定非公務機關之資通安全維護計畫實施情形；其稽核之</a:t>
            </a:r>
            <a:br>
              <a:rPr lang="zh-TW" altLang="en-US" sz="1800" dirty="0"/>
            </a:br>
            <a:r>
              <a:rPr lang="zh-TW" altLang="en-US" sz="1800" dirty="0"/>
              <a:t>頻率、內容與方法及其他相關事項之辦法，由主管機關定之。</a:t>
            </a:r>
            <a:br>
              <a:rPr lang="zh-TW" altLang="en-US" sz="1800" dirty="0"/>
            </a:br>
            <a:r>
              <a:rPr lang="zh-TW" altLang="en-US" sz="1800" dirty="0"/>
              <a:t>特定非公務機關受前項之稽核，經發現其資通安全維護計畫實施有缺失或</a:t>
            </a:r>
            <a:br>
              <a:rPr lang="zh-TW" altLang="en-US" sz="1800" dirty="0"/>
            </a:br>
            <a:r>
              <a:rPr lang="zh-TW" altLang="en-US" sz="1800" dirty="0"/>
              <a:t>待改善者，應向主管機關提出改善報告，並送中央目的事業主管機關</a:t>
            </a:r>
            <a:r>
              <a:rPr lang="zh-TW" altLang="en-US" sz="1800" dirty="0" smtClean="0"/>
              <a:t>。</a:t>
            </a:r>
            <a:endParaRPr lang="zh-TW" altLang="en-US" sz="1800" dirty="0"/>
          </a:p>
        </p:txBody>
      </p:sp>
    </p:spTree>
    <p:extLst>
      <p:ext uri="{BB962C8B-B14F-4D97-AF65-F5344CB8AC3E}">
        <p14:creationId xmlns:p14="http://schemas.microsoft.com/office/powerpoint/2010/main" val="23116042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7544" y="1634877"/>
            <a:ext cx="8229600" cy="3378299"/>
          </a:xfrm>
        </p:spPr>
        <p:txBody>
          <a:bodyPr>
            <a:normAutofit/>
          </a:bodyPr>
          <a:lstStyle/>
          <a:p>
            <a:r>
              <a:rPr lang="zh-TW" altLang="en-US" sz="2000" dirty="0">
                <a:hlinkClick r:id="rId2"/>
              </a:rPr>
              <a:t>第 </a:t>
            </a:r>
            <a:r>
              <a:rPr lang="en-US" altLang="zh-TW" sz="2000" dirty="0">
                <a:hlinkClick r:id="rId2"/>
              </a:rPr>
              <a:t>8 </a:t>
            </a:r>
            <a:r>
              <a:rPr lang="zh-TW" altLang="en-US" sz="2000" dirty="0">
                <a:hlinkClick r:id="rId2"/>
              </a:rPr>
              <a:t>條</a:t>
            </a:r>
            <a:endParaRPr lang="zh-TW" altLang="en-US" sz="2000" dirty="0"/>
          </a:p>
          <a:p>
            <a:r>
              <a:rPr lang="zh-TW" altLang="en-US" sz="2000" dirty="0"/>
              <a:t>主管機關應建立資通安全情資分享機制。</a:t>
            </a:r>
            <a:br>
              <a:rPr lang="zh-TW" altLang="en-US" sz="2000" dirty="0"/>
            </a:br>
            <a:r>
              <a:rPr lang="zh-TW" altLang="en-US" sz="2000" dirty="0"/>
              <a:t>前項資通安全情資之分析、整合與分享之內容、程序、方法及其他相關</a:t>
            </a:r>
            <a:r>
              <a:rPr lang="zh-TW" altLang="en-US" sz="2000" dirty="0" smtClean="0"/>
              <a:t>事項</a:t>
            </a:r>
            <a:r>
              <a:rPr lang="zh-TW" altLang="en-US" sz="2000" dirty="0"/>
              <a:t>之辦法，由主管機關定之。</a:t>
            </a:r>
          </a:p>
          <a:p>
            <a:r>
              <a:rPr lang="zh-TW" altLang="en-US" sz="2000" dirty="0">
                <a:hlinkClick r:id="rId3"/>
              </a:rPr>
              <a:t>第 </a:t>
            </a:r>
            <a:r>
              <a:rPr lang="en-US" altLang="zh-TW" sz="2000" dirty="0">
                <a:hlinkClick r:id="rId3"/>
              </a:rPr>
              <a:t>9 </a:t>
            </a:r>
            <a:r>
              <a:rPr lang="zh-TW" altLang="en-US" sz="2000" dirty="0">
                <a:hlinkClick r:id="rId3"/>
              </a:rPr>
              <a:t>條</a:t>
            </a:r>
            <a:endParaRPr lang="zh-TW" altLang="en-US" sz="2000" dirty="0"/>
          </a:p>
          <a:p>
            <a:r>
              <a:rPr lang="zh-TW" altLang="en-US" sz="2000" dirty="0"/>
              <a:t>公務機關或特定非公務機關，於本法適用範圍內，委外辦理資通系統之</a:t>
            </a:r>
            <a:r>
              <a:rPr lang="zh-TW" altLang="en-US" sz="2000" dirty="0" smtClean="0"/>
              <a:t>建置</a:t>
            </a:r>
            <a:r>
              <a:rPr lang="zh-TW" altLang="en-US" sz="2000" dirty="0"/>
              <a:t>、維運或資通服務之提供，應考量受託者之專業能力與經驗、委外</a:t>
            </a:r>
            <a:r>
              <a:rPr lang="zh-TW" altLang="en-US" sz="2000" dirty="0" smtClean="0"/>
              <a:t>項目之</a:t>
            </a:r>
            <a:r>
              <a:rPr lang="zh-TW" altLang="en-US" sz="2000" dirty="0"/>
              <a:t>性質及資通安全需求，選任適當之受託者，並監督其資通安全維護</a:t>
            </a:r>
            <a:r>
              <a:rPr lang="zh-TW" altLang="en-US" sz="2000" dirty="0" smtClean="0"/>
              <a:t>情形。</a:t>
            </a:r>
            <a:endParaRPr lang="zh-TW" altLang="en-US" sz="2000" dirty="0"/>
          </a:p>
        </p:txBody>
      </p:sp>
    </p:spTree>
    <p:extLst>
      <p:ext uri="{BB962C8B-B14F-4D97-AF65-F5344CB8AC3E}">
        <p14:creationId xmlns:p14="http://schemas.microsoft.com/office/powerpoint/2010/main" val="1416441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第 二 章 公務機關資通安全管理</a:t>
            </a:r>
            <a:endParaRPr lang="zh-TW" altLang="en-US" dirty="0"/>
          </a:p>
        </p:txBody>
      </p:sp>
      <p:sp>
        <p:nvSpPr>
          <p:cNvPr id="3" name="內容版面配置區 2"/>
          <p:cNvSpPr>
            <a:spLocks noGrp="1"/>
          </p:cNvSpPr>
          <p:nvPr>
            <p:ph idx="1"/>
          </p:nvPr>
        </p:nvSpPr>
        <p:spPr/>
        <p:txBody>
          <a:bodyPr>
            <a:normAutofit fontScale="55000" lnSpcReduction="20000"/>
          </a:bodyPr>
          <a:lstStyle/>
          <a:p>
            <a:r>
              <a:rPr lang="zh-TW" altLang="en-US" dirty="0">
                <a:hlinkClick r:id="rId2"/>
              </a:rPr>
              <a:t>第 </a:t>
            </a:r>
            <a:r>
              <a:rPr lang="en-US" altLang="zh-TW" dirty="0">
                <a:hlinkClick r:id="rId2"/>
              </a:rPr>
              <a:t>10 </a:t>
            </a:r>
            <a:r>
              <a:rPr lang="zh-TW" altLang="en-US" dirty="0">
                <a:hlinkClick r:id="rId2"/>
              </a:rPr>
              <a:t>條</a:t>
            </a:r>
            <a:endParaRPr lang="zh-TW" altLang="en-US" dirty="0"/>
          </a:p>
          <a:p>
            <a:r>
              <a:rPr lang="zh-TW" altLang="en-US" dirty="0"/>
              <a:t>公務機關應符合其所屬資通安全責任等級之要求，並考量其所保有或處理</a:t>
            </a:r>
            <a:br>
              <a:rPr lang="zh-TW" altLang="en-US" dirty="0"/>
            </a:br>
            <a:r>
              <a:rPr lang="zh-TW" altLang="en-US" dirty="0"/>
              <a:t>之資訊種類、數量、性質、資通系統之規模與性質等條件，訂定、修正及</a:t>
            </a:r>
            <a:br>
              <a:rPr lang="zh-TW" altLang="en-US" dirty="0"/>
            </a:br>
            <a:r>
              <a:rPr lang="zh-TW" altLang="en-US" dirty="0"/>
              <a:t>實施資通安全維護計畫。</a:t>
            </a:r>
          </a:p>
          <a:p>
            <a:r>
              <a:rPr lang="zh-TW" altLang="en-US" dirty="0">
                <a:hlinkClick r:id="rId3"/>
              </a:rPr>
              <a:t>第 </a:t>
            </a:r>
            <a:r>
              <a:rPr lang="en-US" altLang="zh-TW" dirty="0">
                <a:hlinkClick r:id="rId3"/>
              </a:rPr>
              <a:t>11 </a:t>
            </a:r>
            <a:r>
              <a:rPr lang="zh-TW" altLang="en-US" dirty="0">
                <a:hlinkClick r:id="rId3"/>
              </a:rPr>
              <a:t>條</a:t>
            </a:r>
            <a:endParaRPr lang="zh-TW" altLang="en-US" dirty="0"/>
          </a:p>
          <a:p>
            <a:r>
              <a:rPr lang="zh-TW" altLang="en-US" dirty="0"/>
              <a:t>公務機關應置資通安全長，由機關首長指派副首長或適當人員兼任，負責</a:t>
            </a:r>
            <a:br>
              <a:rPr lang="zh-TW" altLang="en-US" dirty="0"/>
            </a:br>
            <a:r>
              <a:rPr lang="zh-TW" altLang="en-US" dirty="0"/>
              <a:t>推動及監督機關內資通安全相關事務。</a:t>
            </a:r>
          </a:p>
          <a:p>
            <a:r>
              <a:rPr lang="zh-TW" altLang="en-US" dirty="0">
                <a:hlinkClick r:id="rId4"/>
              </a:rPr>
              <a:t>第 </a:t>
            </a:r>
            <a:r>
              <a:rPr lang="en-US" altLang="zh-TW" dirty="0">
                <a:hlinkClick r:id="rId4"/>
              </a:rPr>
              <a:t>12 </a:t>
            </a:r>
            <a:r>
              <a:rPr lang="zh-TW" altLang="en-US" dirty="0">
                <a:hlinkClick r:id="rId4"/>
              </a:rPr>
              <a:t>條</a:t>
            </a:r>
            <a:endParaRPr lang="zh-TW" altLang="en-US" dirty="0"/>
          </a:p>
          <a:p>
            <a:r>
              <a:rPr lang="zh-TW" altLang="en-US" dirty="0"/>
              <a:t>公務機關應每年向上級或監督機關提出資通安全維護計畫實施情形；無上</a:t>
            </a:r>
            <a:br>
              <a:rPr lang="zh-TW" altLang="en-US" dirty="0"/>
            </a:br>
            <a:r>
              <a:rPr lang="zh-TW" altLang="en-US" dirty="0"/>
              <a:t>級機關者，其資通安全維護計畫實施情形應送交主管機關。</a:t>
            </a:r>
          </a:p>
          <a:p>
            <a:r>
              <a:rPr lang="zh-TW" altLang="en-US" dirty="0">
                <a:hlinkClick r:id="rId5"/>
              </a:rPr>
              <a:t>第 </a:t>
            </a:r>
            <a:r>
              <a:rPr lang="en-US" altLang="zh-TW" dirty="0">
                <a:hlinkClick r:id="rId5"/>
              </a:rPr>
              <a:t>13 </a:t>
            </a:r>
            <a:r>
              <a:rPr lang="zh-TW" altLang="en-US" dirty="0">
                <a:hlinkClick r:id="rId5"/>
              </a:rPr>
              <a:t>條</a:t>
            </a:r>
            <a:endParaRPr lang="zh-TW" altLang="en-US" dirty="0"/>
          </a:p>
          <a:p>
            <a:r>
              <a:rPr lang="zh-TW" altLang="en-US" dirty="0"/>
              <a:t>公務機關應稽核其所屬或監督機關之資通安全維護計畫實施情形。</a:t>
            </a:r>
            <a:br>
              <a:rPr lang="zh-TW" altLang="en-US" dirty="0"/>
            </a:br>
            <a:r>
              <a:rPr lang="zh-TW" altLang="en-US" dirty="0"/>
              <a:t>受稽核機關之資通安全維護計畫實施有缺失或待改善者，應提出改善報告</a:t>
            </a:r>
            <a:br>
              <a:rPr lang="zh-TW" altLang="en-US" dirty="0"/>
            </a:br>
            <a:r>
              <a:rPr lang="zh-TW" altLang="en-US" dirty="0"/>
              <a:t>，送交稽核機關及上級或監督機關。</a:t>
            </a:r>
          </a:p>
          <a:p>
            <a:endParaRPr lang="zh-TW" altLang="en-US" dirty="0"/>
          </a:p>
        </p:txBody>
      </p:sp>
    </p:spTree>
    <p:extLst>
      <p:ext uri="{BB962C8B-B14F-4D97-AF65-F5344CB8AC3E}">
        <p14:creationId xmlns:p14="http://schemas.microsoft.com/office/powerpoint/2010/main" val="20949972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764704"/>
            <a:ext cx="8229600" cy="5361459"/>
          </a:xfrm>
        </p:spPr>
        <p:txBody>
          <a:bodyPr>
            <a:normAutofit/>
          </a:bodyPr>
          <a:lstStyle/>
          <a:p>
            <a:r>
              <a:rPr lang="zh-TW" altLang="en-US" sz="2000" dirty="0">
                <a:hlinkClick r:id="rId2"/>
              </a:rPr>
              <a:t>第 </a:t>
            </a:r>
            <a:r>
              <a:rPr lang="en-US" altLang="zh-TW" sz="2000" dirty="0">
                <a:hlinkClick r:id="rId2"/>
              </a:rPr>
              <a:t>14 </a:t>
            </a:r>
            <a:r>
              <a:rPr lang="zh-TW" altLang="en-US" sz="2000" dirty="0">
                <a:hlinkClick r:id="rId2"/>
              </a:rPr>
              <a:t>條</a:t>
            </a:r>
            <a:endParaRPr lang="zh-TW" altLang="en-US" sz="2000" dirty="0"/>
          </a:p>
          <a:p>
            <a:r>
              <a:rPr lang="zh-TW" altLang="en-US" sz="2000" dirty="0"/>
              <a:t>公務機關為因應資通安全事件，應訂定通報及應變機制。</a:t>
            </a:r>
            <a:br>
              <a:rPr lang="zh-TW" altLang="en-US" sz="2000" dirty="0"/>
            </a:br>
            <a:r>
              <a:rPr lang="zh-TW" altLang="en-US" sz="2000" dirty="0"/>
              <a:t>公務機關知悉資通安全事件時，除應通報上級或監督機關外，並應通報</a:t>
            </a:r>
            <a:r>
              <a:rPr lang="zh-TW" altLang="en-US" sz="2000" dirty="0" smtClean="0"/>
              <a:t>主管機關</a:t>
            </a:r>
            <a:r>
              <a:rPr lang="zh-TW" altLang="en-US" sz="2000" dirty="0"/>
              <a:t>；無上級機關者，應通報主管機關。</a:t>
            </a:r>
            <a:br>
              <a:rPr lang="zh-TW" altLang="en-US" sz="2000" dirty="0"/>
            </a:br>
            <a:r>
              <a:rPr lang="zh-TW" altLang="en-US" sz="2000" dirty="0"/>
              <a:t>公務機關應向上級或監督機關提出資通安全事件調查、處理及改善報告</a:t>
            </a:r>
            <a:r>
              <a:rPr lang="zh-TW" altLang="en-US" sz="2000" dirty="0" smtClean="0"/>
              <a:t>，並</a:t>
            </a:r>
            <a:r>
              <a:rPr lang="zh-TW" altLang="en-US" sz="2000" dirty="0"/>
              <a:t>送交主管機關；無上級機關者，應送交主管機關。</a:t>
            </a:r>
            <a:br>
              <a:rPr lang="zh-TW" altLang="en-US" sz="2000" dirty="0"/>
            </a:br>
            <a:r>
              <a:rPr lang="zh-TW" altLang="en-US" sz="2000" dirty="0"/>
              <a:t>前三項通報及應變機制之必要事項、通報內容、報告之提出及其他相關</a:t>
            </a:r>
            <a:r>
              <a:rPr lang="zh-TW" altLang="en-US" sz="2000" dirty="0" smtClean="0"/>
              <a:t>事項</a:t>
            </a:r>
            <a:r>
              <a:rPr lang="zh-TW" altLang="en-US" sz="2000" dirty="0"/>
              <a:t>之辦法，由主管機關定之。</a:t>
            </a:r>
          </a:p>
          <a:p>
            <a:r>
              <a:rPr lang="zh-TW" altLang="en-US" sz="2000" dirty="0">
                <a:hlinkClick r:id="rId3"/>
              </a:rPr>
              <a:t>第 </a:t>
            </a:r>
            <a:r>
              <a:rPr lang="en-US" altLang="zh-TW" sz="2000" dirty="0">
                <a:hlinkClick r:id="rId3"/>
              </a:rPr>
              <a:t>15 </a:t>
            </a:r>
            <a:r>
              <a:rPr lang="zh-TW" altLang="en-US" sz="2000" dirty="0">
                <a:hlinkClick r:id="rId3"/>
              </a:rPr>
              <a:t>條</a:t>
            </a:r>
            <a:endParaRPr lang="zh-TW" altLang="en-US" sz="2000" dirty="0"/>
          </a:p>
          <a:p>
            <a:r>
              <a:rPr lang="zh-TW" altLang="en-US" sz="2000" dirty="0"/>
              <a:t>公務機關所屬人員對於機關之資通安全維護績效優良者，應予獎勵。</a:t>
            </a:r>
            <a:br>
              <a:rPr lang="zh-TW" altLang="en-US" sz="2000" dirty="0"/>
            </a:br>
            <a:r>
              <a:rPr lang="zh-TW" altLang="en-US" sz="2000" dirty="0"/>
              <a:t>前項獎勵事項之辦法，由主管機關定之</a:t>
            </a:r>
            <a:r>
              <a:rPr lang="zh-TW" altLang="en-US" sz="2000" dirty="0" smtClean="0"/>
              <a:t>。</a:t>
            </a:r>
            <a:endParaRPr lang="zh-TW" altLang="en-US" sz="2000" dirty="0"/>
          </a:p>
        </p:txBody>
      </p:sp>
    </p:spTree>
    <p:extLst>
      <p:ext uri="{BB962C8B-B14F-4D97-AF65-F5344CB8AC3E}">
        <p14:creationId xmlns:p14="http://schemas.microsoft.com/office/powerpoint/2010/main" val="34226587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473</Words>
  <Application>Microsoft Office PowerPoint</Application>
  <PresentationFormat>如螢幕大小 (4:3)</PresentationFormat>
  <Paragraphs>70</Paragraphs>
  <Slides>19</Slides>
  <Notes>0</Notes>
  <HiddenSlides>0</HiddenSlides>
  <MMClips>0</MMClips>
  <ScaleCrop>false</ScaleCrop>
  <HeadingPairs>
    <vt:vector size="4" baseType="variant">
      <vt:variant>
        <vt:lpstr>佈景主題</vt:lpstr>
      </vt:variant>
      <vt:variant>
        <vt:i4>1</vt:i4>
      </vt:variant>
      <vt:variant>
        <vt:lpstr>投影片標題</vt:lpstr>
      </vt:variant>
      <vt:variant>
        <vt:i4>19</vt:i4>
      </vt:variant>
    </vt:vector>
  </HeadingPairs>
  <TitlesOfParts>
    <vt:vector size="20" baseType="lpstr">
      <vt:lpstr>Office 佈景主題</vt:lpstr>
      <vt:lpstr>資通安全管理法</vt:lpstr>
      <vt:lpstr>PowerPoint 簡報</vt:lpstr>
      <vt:lpstr>第 一 章 總則</vt:lpstr>
      <vt:lpstr>PowerPoint 簡報</vt:lpstr>
      <vt:lpstr>PowerPoint 簡報</vt:lpstr>
      <vt:lpstr>PowerPoint 簡報</vt:lpstr>
      <vt:lpstr>PowerPoint 簡報</vt:lpstr>
      <vt:lpstr>第 二 章 公務機關資通安全管理</vt:lpstr>
      <vt:lpstr>PowerPoint 簡報</vt:lpstr>
      <vt:lpstr>第 三 章 特定非公務機關資通安全管理</vt:lpstr>
      <vt:lpstr>PowerPoint 簡報</vt:lpstr>
      <vt:lpstr>PowerPoint 簡報</vt:lpstr>
      <vt:lpstr>第 四 章 罰則</vt:lpstr>
      <vt:lpstr>PowerPoint 簡報</vt:lpstr>
      <vt:lpstr>第 五 章 附則</vt:lpstr>
      <vt:lpstr>有關資安管理法，何者為非？ (A)為積極推動國家資通安全政策，加速建構國家資通安全環境，以保障國家安全，維護社會公共利益，特制定本法。 (B)資通管理法所訂定之主管機關為立法院 (C)</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資通安全管理法</dc:title>
  <dc:creator>KSUIE</dc:creator>
  <cp:lastModifiedBy>KSUIE</cp:lastModifiedBy>
  <cp:revision>18</cp:revision>
  <dcterms:created xsi:type="dcterms:W3CDTF">2020-07-07T02:40:13Z</dcterms:created>
  <dcterms:modified xsi:type="dcterms:W3CDTF">2020-07-07T04:20:07Z</dcterms:modified>
</cp:coreProperties>
</file>