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7" r:id="rId3"/>
    <p:sldId id="257" r:id="rId4"/>
    <p:sldId id="262" r:id="rId5"/>
    <p:sldId id="263" r:id="rId6"/>
    <p:sldId id="264" r:id="rId7"/>
    <p:sldId id="265" r:id="rId8"/>
    <p:sldId id="266" r:id="rId9"/>
    <p:sldId id="268" r:id="rId10"/>
    <p:sldId id="269" r:id="rId11"/>
    <p:sldId id="270" r:id="rId12"/>
    <p:sldId id="271" r:id="rId13"/>
    <p:sldId id="272" r:id="rId14"/>
    <p:sldId id="273" r:id="rId15"/>
    <p:sldId id="274" r:id="rId16"/>
    <p:sldId id="275" r:id="rId17"/>
    <p:sldId id="276" r:id="rId18"/>
    <p:sldId id="277" r:id="rId19"/>
    <p:sldId id="278" r:id="rId20"/>
    <p:sldId id="279" r:id="rId21"/>
    <p:sldId id="280" r:id="rId22"/>
    <p:sldId id="281" r:id="rId23"/>
    <p:sldId id="282" r:id="rId24"/>
    <p:sldId id="283" r:id="rId25"/>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3" d="100"/>
          <a:sy n="83" d="100"/>
        </p:scale>
        <p:origin x="-1426" y="-6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smtClean="0"/>
              <a:t>按一下以編輯母片標題樣式</a:t>
            </a:r>
            <a:endParaRPr lang="zh-TW" altLang="en-US"/>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smtClean="0"/>
              <a:t>按一下以編輯母片副標題樣式</a:t>
            </a:r>
            <a:endParaRPr lang="zh-TW" altLang="en-US"/>
          </a:p>
        </p:txBody>
      </p:sp>
      <p:sp>
        <p:nvSpPr>
          <p:cNvPr id="4" name="日期版面配置區 3"/>
          <p:cNvSpPr>
            <a:spLocks noGrp="1"/>
          </p:cNvSpPr>
          <p:nvPr>
            <p:ph type="dt" sz="half" idx="10"/>
          </p:nvPr>
        </p:nvSpPr>
        <p:spPr/>
        <p:txBody>
          <a:bodyPr/>
          <a:lstStyle/>
          <a:p>
            <a:fld id="{D7FDF586-5627-4BB2-BDCF-90BCE52F9D0D}" type="datetimeFigureOut">
              <a:rPr lang="zh-TW" altLang="en-US" smtClean="0"/>
              <a:t>2020/7/8</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F5CB3F3-41F3-4B3F-839B-001200B61833}" type="slidenum">
              <a:rPr lang="zh-TW" altLang="en-US" smtClean="0"/>
              <a:t>‹#›</a:t>
            </a:fld>
            <a:endParaRPr lang="zh-TW" altLang="en-US"/>
          </a:p>
        </p:txBody>
      </p:sp>
    </p:spTree>
    <p:extLst>
      <p:ext uri="{BB962C8B-B14F-4D97-AF65-F5344CB8AC3E}">
        <p14:creationId xmlns:p14="http://schemas.microsoft.com/office/powerpoint/2010/main" val="14843457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D7FDF586-5627-4BB2-BDCF-90BCE52F9D0D}" type="datetimeFigureOut">
              <a:rPr lang="zh-TW" altLang="en-US" smtClean="0"/>
              <a:t>2020/7/8</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F5CB3F3-41F3-4B3F-839B-001200B61833}" type="slidenum">
              <a:rPr lang="zh-TW" altLang="en-US" smtClean="0"/>
              <a:t>‹#›</a:t>
            </a:fld>
            <a:endParaRPr lang="zh-TW" altLang="en-US"/>
          </a:p>
        </p:txBody>
      </p:sp>
    </p:spTree>
    <p:extLst>
      <p:ext uri="{BB962C8B-B14F-4D97-AF65-F5344CB8AC3E}">
        <p14:creationId xmlns:p14="http://schemas.microsoft.com/office/powerpoint/2010/main" val="15180358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D7FDF586-5627-4BB2-BDCF-90BCE52F9D0D}" type="datetimeFigureOut">
              <a:rPr lang="zh-TW" altLang="en-US" smtClean="0"/>
              <a:t>2020/7/8</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F5CB3F3-41F3-4B3F-839B-001200B61833}" type="slidenum">
              <a:rPr lang="zh-TW" altLang="en-US" smtClean="0"/>
              <a:t>‹#›</a:t>
            </a:fld>
            <a:endParaRPr lang="zh-TW" altLang="en-US"/>
          </a:p>
        </p:txBody>
      </p:sp>
    </p:spTree>
    <p:extLst>
      <p:ext uri="{BB962C8B-B14F-4D97-AF65-F5344CB8AC3E}">
        <p14:creationId xmlns:p14="http://schemas.microsoft.com/office/powerpoint/2010/main" val="9390789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D7FDF586-5627-4BB2-BDCF-90BCE52F9D0D}" type="datetimeFigureOut">
              <a:rPr lang="zh-TW" altLang="en-US" smtClean="0"/>
              <a:t>2020/7/8</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F5CB3F3-41F3-4B3F-839B-001200B61833}" type="slidenum">
              <a:rPr lang="zh-TW" altLang="en-US" smtClean="0"/>
              <a:t>‹#›</a:t>
            </a:fld>
            <a:endParaRPr lang="zh-TW" altLang="en-US"/>
          </a:p>
        </p:txBody>
      </p:sp>
    </p:spTree>
    <p:extLst>
      <p:ext uri="{BB962C8B-B14F-4D97-AF65-F5344CB8AC3E}">
        <p14:creationId xmlns:p14="http://schemas.microsoft.com/office/powerpoint/2010/main" val="39758049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按一下以編輯母片文字樣式</a:t>
            </a:r>
          </a:p>
        </p:txBody>
      </p:sp>
      <p:sp>
        <p:nvSpPr>
          <p:cNvPr id="4" name="日期版面配置區 3"/>
          <p:cNvSpPr>
            <a:spLocks noGrp="1"/>
          </p:cNvSpPr>
          <p:nvPr>
            <p:ph type="dt" sz="half" idx="10"/>
          </p:nvPr>
        </p:nvSpPr>
        <p:spPr/>
        <p:txBody>
          <a:bodyPr/>
          <a:lstStyle/>
          <a:p>
            <a:fld id="{D7FDF586-5627-4BB2-BDCF-90BCE52F9D0D}" type="datetimeFigureOut">
              <a:rPr lang="zh-TW" altLang="en-US" smtClean="0"/>
              <a:t>2020/7/8</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F5CB3F3-41F3-4B3F-839B-001200B61833}" type="slidenum">
              <a:rPr lang="zh-TW" altLang="en-US" smtClean="0"/>
              <a:t>‹#›</a:t>
            </a:fld>
            <a:endParaRPr lang="zh-TW" altLang="en-US"/>
          </a:p>
        </p:txBody>
      </p:sp>
    </p:spTree>
    <p:extLst>
      <p:ext uri="{BB962C8B-B14F-4D97-AF65-F5344CB8AC3E}">
        <p14:creationId xmlns:p14="http://schemas.microsoft.com/office/powerpoint/2010/main" val="40084180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日期版面配置區 4"/>
          <p:cNvSpPr>
            <a:spLocks noGrp="1"/>
          </p:cNvSpPr>
          <p:nvPr>
            <p:ph type="dt" sz="half" idx="10"/>
          </p:nvPr>
        </p:nvSpPr>
        <p:spPr/>
        <p:txBody>
          <a:bodyPr/>
          <a:lstStyle/>
          <a:p>
            <a:fld id="{D7FDF586-5627-4BB2-BDCF-90BCE52F9D0D}" type="datetimeFigureOut">
              <a:rPr lang="zh-TW" altLang="en-US" smtClean="0"/>
              <a:t>2020/7/8</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F5CB3F3-41F3-4B3F-839B-001200B61833}" type="slidenum">
              <a:rPr lang="zh-TW" altLang="en-US" smtClean="0"/>
              <a:t>‹#›</a:t>
            </a:fld>
            <a:endParaRPr lang="zh-TW" altLang="en-US"/>
          </a:p>
        </p:txBody>
      </p:sp>
    </p:spTree>
    <p:extLst>
      <p:ext uri="{BB962C8B-B14F-4D97-AF65-F5344CB8AC3E}">
        <p14:creationId xmlns:p14="http://schemas.microsoft.com/office/powerpoint/2010/main" val="21137810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日期版面配置區 6"/>
          <p:cNvSpPr>
            <a:spLocks noGrp="1"/>
          </p:cNvSpPr>
          <p:nvPr>
            <p:ph type="dt" sz="half" idx="10"/>
          </p:nvPr>
        </p:nvSpPr>
        <p:spPr/>
        <p:txBody>
          <a:bodyPr/>
          <a:lstStyle/>
          <a:p>
            <a:fld id="{D7FDF586-5627-4BB2-BDCF-90BCE52F9D0D}" type="datetimeFigureOut">
              <a:rPr lang="zh-TW" altLang="en-US" smtClean="0"/>
              <a:t>2020/7/8</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EF5CB3F3-41F3-4B3F-839B-001200B61833}" type="slidenum">
              <a:rPr lang="zh-TW" altLang="en-US" smtClean="0"/>
              <a:t>‹#›</a:t>
            </a:fld>
            <a:endParaRPr lang="zh-TW" altLang="en-US"/>
          </a:p>
        </p:txBody>
      </p:sp>
    </p:spTree>
    <p:extLst>
      <p:ext uri="{BB962C8B-B14F-4D97-AF65-F5344CB8AC3E}">
        <p14:creationId xmlns:p14="http://schemas.microsoft.com/office/powerpoint/2010/main" val="30802457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日期版面配置區 2"/>
          <p:cNvSpPr>
            <a:spLocks noGrp="1"/>
          </p:cNvSpPr>
          <p:nvPr>
            <p:ph type="dt" sz="half" idx="10"/>
          </p:nvPr>
        </p:nvSpPr>
        <p:spPr/>
        <p:txBody>
          <a:bodyPr/>
          <a:lstStyle/>
          <a:p>
            <a:fld id="{D7FDF586-5627-4BB2-BDCF-90BCE52F9D0D}" type="datetimeFigureOut">
              <a:rPr lang="zh-TW" altLang="en-US" smtClean="0"/>
              <a:t>2020/7/8</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EF5CB3F3-41F3-4B3F-839B-001200B61833}" type="slidenum">
              <a:rPr lang="zh-TW" altLang="en-US" smtClean="0"/>
              <a:t>‹#›</a:t>
            </a:fld>
            <a:endParaRPr lang="zh-TW" altLang="en-US"/>
          </a:p>
        </p:txBody>
      </p:sp>
    </p:spTree>
    <p:extLst>
      <p:ext uri="{BB962C8B-B14F-4D97-AF65-F5344CB8AC3E}">
        <p14:creationId xmlns:p14="http://schemas.microsoft.com/office/powerpoint/2010/main" val="25326260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D7FDF586-5627-4BB2-BDCF-90BCE52F9D0D}" type="datetimeFigureOut">
              <a:rPr lang="zh-TW" altLang="en-US" smtClean="0"/>
              <a:t>2020/7/8</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EF5CB3F3-41F3-4B3F-839B-001200B61833}" type="slidenum">
              <a:rPr lang="zh-TW" altLang="en-US" smtClean="0"/>
              <a:t>‹#›</a:t>
            </a:fld>
            <a:endParaRPr lang="zh-TW" altLang="en-US"/>
          </a:p>
        </p:txBody>
      </p:sp>
    </p:spTree>
    <p:extLst>
      <p:ext uri="{BB962C8B-B14F-4D97-AF65-F5344CB8AC3E}">
        <p14:creationId xmlns:p14="http://schemas.microsoft.com/office/powerpoint/2010/main" val="18451960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p>
            <a:fld id="{D7FDF586-5627-4BB2-BDCF-90BCE52F9D0D}" type="datetimeFigureOut">
              <a:rPr lang="zh-TW" altLang="en-US" smtClean="0"/>
              <a:t>2020/7/8</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F5CB3F3-41F3-4B3F-839B-001200B61833}" type="slidenum">
              <a:rPr lang="zh-TW" altLang="en-US" smtClean="0"/>
              <a:t>‹#›</a:t>
            </a:fld>
            <a:endParaRPr lang="zh-TW" altLang="en-US"/>
          </a:p>
        </p:txBody>
      </p:sp>
    </p:spTree>
    <p:extLst>
      <p:ext uri="{BB962C8B-B14F-4D97-AF65-F5344CB8AC3E}">
        <p14:creationId xmlns:p14="http://schemas.microsoft.com/office/powerpoint/2010/main" val="42604917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p>
            <a:fld id="{D7FDF586-5627-4BB2-BDCF-90BCE52F9D0D}" type="datetimeFigureOut">
              <a:rPr lang="zh-TW" altLang="en-US" smtClean="0"/>
              <a:t>2020/7/8</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F5CB3F3-41F3-4B3F-839B-001200B61833}" type="slidenum">
              <a:rPr lang="zh-TW" altLang="en-US" smtClean="0"/>
              <a:t>‹#›</a:t>
            </a:fld>
            <a:endParaRPr lang="zh-TW" altLang="en-US"/>
          </a:p>
        </p:txBody>
      </p:sp>
    </p:spTree>
    <p:extLst>
      <p:ext uri="{BB962C8B-B14F-4D97-AF65-F5344CB8AC3E}">
        <p14:creationId xmlns:p14="http://schemas.microsoft.com/office/powerpoint/2010/main" val="41533753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7FDF586-5627-4BB2-BDCF-90BCE52F9D0D}" type="datetimeFigureOut">
              <a:rPr lang="zh-TW" altLang="en-US" smtClean="0"/>
              <a:t>2020/7/8</a:t>
            </a:fld>
            <a:endParaRPr lang="zh-TW" alt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F5CB3F3-41F3-4B3F-839B-001200B61833}" type="slidenum">
              <a:rPr lang="zh-TW" altLang="en-US" smtClean="0"/>
              <a:t>‹#›</a:t>
            </a:fld>
            <a:endParaRPr lang="zh-TW" altLang="en-US"/>
          </a:p>
        </p:txBody>
      </p:sp>
    </p:spTree>
    <p:extLst>
      <p:ext uri="{BB962C8B-B14F-4D97-AF65-F5344CB8AC3E}">
        <p14:creationId xmlns:p14="http://schemas.microsoft.com/office/powerpoint/2010/main" val="27385947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law.moj.gov.tw/LawClass/LawSingle.aspx?pcode=A0030297&amp;flno=16"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law.moj.gov.tw/LawClass/LawSingle.aspx?pcode=A0030297&amp;flno=17"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law.moj.gov.tw/LawClass/LawSingle.aspx?pcode=A0030297&amp;flno=18"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law.moj.gov.tw/LawClass/LawSingle.aspx?pcode=A0030297&amp;flno=20" TargetMode="External"/><Relationship Id="rId2" Type="http://schemas.openxmlformats.org/officeDocument/2006/relationships/hyperlink" Target="https://law.moj.gov.tw/LawClass/LawSingle.aspx?pcode=A0030297&amp;flno=19"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law.moj.gov.tw/LawClass/LawSingle.aspx?pcode=A0030297&amp;flno=22" TargetMode="External"/><Relationship Id="rId2" Type="http://schemas.openxmlformats.org/officeDocument/2006/relationships/hyperlink" Target="https://law.moj.gov.tw/LawClass/LawSingle.aspx?pcode=A0030297&amp;flno=21"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law.moj.gov.tw/LawClass/LawSingle.aspx?pcode=A0030303&amp;flno=2" TargetMode="External"/><Relationship Id="rId2" Type="http://schemas.openxmlformats.org/officeDocument/2006/relationships/hyperlink" Target="https://law.moj.gov.tw/LawClass/LawSingle.aspx?pcode=A0030303&amp;flno=1" TargetMode="External"/><Relationship Id="rId1" Type="http://schemas.openxmlformats.org/officeDocument/2006/relationships/slideLayout" Target="../slideLayouts/slideLayout2.xml"/><Relationship Id="rId4" Type="http://schemas.openxmlformats.org/officeDocument/2006/relationships/hyperlink" Target="https://law.moj.gov.tw/LawClass/LawSingle.aspx?pcode=A0030303&amp;flno=3" TargetMode="External"/></Relationships>
</file>

<file path=ppt/slides/_rels/slide17.xml.rels><?xml version="1.0" encoding="UTF-8" standalone="yes"?>
<Relationships xmlns="http://schemas.openxmlformats.org/package/2006/relationships"><Relationship Id="rId2" Type="http://schemas.openxmlformats.org/officeDocument/2006/relationships/hyperlink" Target="https://law.moj.gov.tw/LawClass/LawSingle.aspx?pcode=A0030303&amp;flno=4"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law.moj.gov.tw/LawClass/LawSingle.aspx?pcode=A0030303&amp;flno=5"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law.moj.gov.tw/LawClass/LawSingle.aspx?pcode=A0030303&amp;flno=6"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law.moj.gov.tw/LawClass/LawSingle.aspx?pcode=A0030303&amp;flno=7"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law.moj.gov.tw/LawClass/LawSingle.aspx?pcode=A0030303&amp;flno=8"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law.moj.gov.tw/LawClass/LawSingle.aspx?pcode=A0030303&amp;flno=10" TargetMode="External"/><Relationship Id="rId2" Type="http://schemas.openxmlformats.org/officeDocument/2006/relationships/hyperlink" Target="https://law.moj.gov.tw/LawClass/LawSingle.aspx?pcode=A0030303&amp;flno=9" TargetMode="External"/><Relationship Id="rId1" Type="http://schemas.openxmlformats.org/officeDocument/2006/relationships/slideLayout" Target="../slideLayouts/slideLayout2.xml"/><Relationship Id="rId4" Type="http://schemas.openxmlformats.org/officeDocument/2006/relationships/hyperlink" Target="https://law.moj.gov.tw/LawClass/LawSingle.aspx?pcode=A0030303&amp;flno=11" TargetMode="External"/></Relationships>
</file>

<file path=ppt/slides/_rels/slide24.xml.rels><?xml version="1.0" encoding="UTF-8" standalone="yes"?>
<Relationships xmlns="http://schemas.openxmlformats.org/package/2006/relationships"><Relationship Id="rId3" Type="http://schemas.openxmlformats.org/officeDocument/2006/relationships/hyperlink" Target="https://law.moj.gov.tw/LawClass/LawSingle.aspx?pcode=A0030303&amp;flno=13" TargetMode="External"/><Relationship Id="rId2" Type="http://schemas.openxmlformats.org/officeDocument/2006/relationships/hyperlink" Target="https://law.moj.gov.tw/LawClass/LawSingle.aspx?pcode=A0030303&amp;flno=12"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law.moj.gov.tw/LawClass/LawSingle.aspx?pcode=A0030297&amp;flno=2" TargetMode="External"/><Relationship Id="rId2" Type="http://schemas.openxmlformats.org/officeDocument/2006/relationships/hyperlink" Target="https://law.moj.gov.tw/LawClass/LawSingle.aspx?pcode=A0030297&amp;flno=1" TargetMode="External"/><Relationship Id="rId1" Type="http://schemas.openxmlformats.org/officeDocument/2006/relationships/slideLayout" Target="../slideLayouts/slideLayout2.xml"/><Relationship Id="rId4" Type="http://schemas.openxmlformats.org/officeDocument/2006/relationships/hyperlink" Target="https://law.moj.gov.tw/LawClass/LawSingle.aspx?pcode=A0030297&amp;flno=3"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law.moj.gov.tw/LawClass/LawSingle.aspx?pcode=A0030297&amp;flno=5" TargetMode="External"/><Relationship Id="rId2" Type="http://schemas.openxmlformats.org/officeDocument/2006/relationships/hyperlink" Target="https://law.moj.gov.tw/LawClass/LawSingle.aspx?pcode=A0030297&amp;flno=4"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law.moj.gov.tw/LawClass/LawSingle.aspx?pcode=A0030297&amp;flno=7" TargetMode="External"/><Relationship Id="rId2" Type="http://schemas.openxmlformats.org/officeDocument/2006/relationships/hyperlink" Target="https://law.moj.gov.tw/LawClass/LawSingle.aspx?pcode=A0030297&amp;flno=6"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law.moj.gov.tw/LawClass/LawSingle.aspx?pcode=A0030297&amp;flno=9" TargetMode="External"/><Relationship Id="rId2" Type="http://schemas.openxmlformats.org/officeDocument/2006/relationships/hyperlink" Target="https://law.moj.gov.tw/LawClass/LawSingle.aspx?pcode=A0030297&amp;flno=8"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law.moj.gov.tw/LawClass/LawSingle.aspx?pcode=A0030297&amp;flno=11" TargetMode="External"/><Relationship Id="rId2" Type="http://schemas.openxmlformats.org/officeDocument/2006/relationships/hyperlink" Target="https://law.moj.gov.tw/LawClass/LawSingle.aspx?pcode=A0030297&amp;flno=10" TargetMode="External"/><Relationship Id="rId1" Type="http://schemas.openxmlformats.org/officeDocument/2006/relationships/slideLayout" Target="../slideLayouts/slideLayout2.xml"/><Relationship Id="rId5" Type="http://schemas.openxmlformats.org/officeDocument/2006/relationships/hyperlink" Target="https://law.moj.gov.tw/LawClass/LawSingle.aspx?pcode=A0030297&amp;flno=13" TargetMode="External"/><Relationship Id="rId4" Type="http://schemas.openxmlformats.org/officeDocument/2006/relationships/hyperlink" Target="https://law.moj.gov.tw/LawClass/LawSingle.aspx?pcode=A0030297&amp;flno=12"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s://law.moj.gov.tw/LawClass/LawSingle.aspx?pcode=A0030297&amp;flno=15" TargetMode="External"/><Relationship Id="rId2" Type="http://schemas.openxmlformats.org/officeDocument/2006/relationships/hyperlink" Target="https://law.moj.gov.tw/LawClass/LawSingle.aspx?pcode=A0030297&amp;flno=14"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3717032"/>
            <a:ext cx="9144000" cy="14700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2" name="標題 1"/>
          <p:cNvSpPr>
            <a:spLocks noGrp="1"/>
          </p:cNvSpPr>
          <p:nvPr>
            <p:ph type="ctrTitle"/>
          </p:nvPr>
        </p:nvSpPr>
        <p:spPr>
          <a:xfrm>
            <a:off x="1763688" y="3501008"/>
            <a:ext cx="7772400" cy="1686049"/>
          </a:xfrm>
        </p:spPr>
        <p:txBody>
          <a:bodyPr>
            <a:normAutofit/>
          </a:bodyPr>
          <a:lstStyle/>
          <a:p>
            <a:r>
              <a:rPr lang="zh-TW" altLang="en-US" b="1" dirty="0" smtClean="0">
                <a:effectLst>
                  <a:outerShdw blurRad="38100" dist="38100" dir="2700000" algn="tl">
                    <a:srgbClr val="000000">
                      <a:alpha val="43137"/>
                    </a:srgbClr>
                  </a:outerShdw>
                </a:effectLst>
              </a:rPr>
              <a:t>資通安全管理法</a:t>
            </a:r>
            <a:endParaRPr lang="zh-TW" altLang="en-US" b="1" dirty="0">
              <a:effectLst>
                <a:outerShdw blurRad="38100" dist="38100" dir="2700000" algn="tl">
                  <a:srgbClr val="000000">
                    <a:alpha val="43137"/>
                  </a:srgbClr>
                </a:outerShdw>
              </a:effectLst>
            </a:endParaRPr>
          </a:p>
        </p:txBody>
      </p:sp>
      <p:sp>
        <p:nvSpPr>
          <p:cNvPr id="10" name="文字方塊 9"/>
          <p:cNvSpPr txBox="1"/>
          <p:nvPr/>
        </p:nvSpPr>
        <p:spPr>
          <a:xfrm>
            <a:off x="5364088" y="4834724"/>
            <a:ext cx="3384376" cy="369332"/>
          </a:xfrm>
          <a:prstGeom prst="rect">
            <a:avLst/>
          </a:prstGeom>
          <a:noFill/>
        </p:spPr>
        <p:txBody>
          <a:bodyPr wrap="square" rtlCol="0">
            <a:spAutoFit/>
          </a:bodyPr>
          <a:lstStyle/>
          <a:p>
            <a:r>
              <a:rPr lang="zh-TW" altLang="en-US" dirty="0" smtClean="0"/>
              <a:t>公布</a:t>
            </a:r>
            <a:r>
              <a:rPr lang="zh-TW" altLang="en-US" dirty="0"/>
              <a:t>日期：民國</a:t>
            </a:r>
            <a:r>
              <a:rPr lang="en-US" altLang="zh-TW" dirty="0"/>
              <a:t>107</a:t>
            </a:r>
            <a:r>
              <a:rPr lang="zh-TW" altLang="en-US" dirty="0" smtClean="0"/>
              <a:t>年</a:t>
            </a:r>
            <a:r>
              <a:rPr lang="en-US" altLang="zh-TW" dirty="0" smtClean="0"/>
              <a:t>06</a:t>
            </a:r>
            <a:r>
              <a:rPr lang="zh-TW" altLang="en-US" dirty="0" smtClean="0"/>
              <a:t>月</a:t>
            </a:r>
            <a:r>
              <a:rPr lang="en-US" altLang="zh-TW" dirty="0" smtClean="0"/>
              <a:t>06</a:t>
            </a:r>
            <a:r>
              <a:rPr lang="zh-TW" altLang="en-US" dirty="0" smtClean="0"/>
              <a:t>日</a:t>
            </a:r>
            <a:endParaRPr lang="zh-TW" altLang="en-US" dirty="0"/>
          </a:p>
        </p:txBody>
      </p:sp>
    </p:spTree>
    <p:extLst>
      <p:ext uri="{BB962C8B-B14F-4D97-AF65-F5344CB8AC3E}">
        <p14:creationId xmlns:p14="http://schemas.microsoft.com/office/powerpoint/2010/main" val="34274256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sz="3600" b="1" dirty="0"/>
              <a:t>第 三 章 特定非公務機關資通安全</a:t>
            </a:r>
            <a:r>
              <a:rPr lang="zh-TW" altLang="en-US" sz="3600" b="1" dirty="0" smtClean="0"/>
              <a:t>管理</a:t>
            </a:r>
            <a:endParaRPr lang="zh-TW" altLang="en-US" sz="3600" dirty="0"/>
          </a:p>
        </p:txBody>
      </p:sp>
      <p:sp>
        <p:nvSpPr>
          <p:cNvPr id="3" name="內容版面配置區 2"/>
          <p:cNvSpPr>
            <a:spLocks noGrp="1"/>
          </p:cNvSpPr>
          <p:nvPr>
            <p:ph idx="1"/>
          </p:nvPr>
        </p:nvSpPr>
        <p:spPr>
          <a:xfrm>
            <a:off x="457200" y="1268760"/>
            <a:ext cx="8229600" cy="5040560"/>
          </a:xfrm>
        </p:spPr>
        <p:txBody>
          <a:bodyPr>
            <a:noAutofit/>
          </a:bodyPr>
          <a:lstStyle/>
          <a:p>
            <a:r>
              <a:rPr lang="zh-TW" altLang="en-US" sz="2000" dirty="0">
                <a:hlinkClick r:id="rId2"/>
              </a:rPr>
              <a:t>第 </a:t>
            </a:r>
            <a:r>
              <a:rPr lang="en-US" altLang="zh-TW" sz="2000" dirty="0">
                <a:hlinkClick r:id="rId2"/>
              </a:rPr>
              <a:t>16 </a:t>
            </a:r>
            <a:r>
              <a:rPr lang="zh-TW" altLang="en-US" sz="2000" dirty="0">
                <a:hlinkClick r:id="rId2"/>
              </a:rPr>
              <a:t>條</a:t>
            </a:r>
            <a:endParaRPr lang="zh-TW" altLang="en-US" sz="2000" dirty="0"/>
          </a:p>
          <a:p>
            <a:r>
              <a:rPr lang="zh-TW" altLang="en-US" sz="2000" dirty="0"/>
              <a:t>中央目的事業主管機關應於徵詢相關公務機關、民間團體、專家學者之</a:t>
            </a:r>
            <a:r>
              <a:rPr lang="zh-TW" altLang="en-US" sz="2000" dirty="0" smtClean="0"/>
              <a:t>意見</a:t>
            </a:r>
            <a:r>
              <a:rPr lang="zh-TW" altLang="en-US" sz="2000" dirty="0"/>
              <a:t>後，指定關鍵基礎設施提供者，報請主管機關核定，並以書面通知受</a:t>
            </a:r>
            <a:r>
              <a:rPr lang="zh-TW" altLang="en-US" sz="2000" dirty="0" smtClean="0"/>
              <a:t>核定</a:t>
            </a:r>
            <a:r>
              <a:rPr lang="zh-TW" altLang="en-US" sz="2000" dirty="0"/>
              <a:t>者。</a:t>
            </a:r>
            <a:br>
              <a:rPr lang="zh-TW" altLang="en-US" sz="2000" dirty="0"/>
            </a:br>
            <a:r>
              <a:rPr lang="zh-TW" altLang="en-US" sz="2000" dirty="0"/>
              <a:t>關鍵基礎設施提供者應符合其所屬資通安全責任等級之要求，並考量其</a:t>
            </a:r>
            <a:r>
              <a:rPr lang="zh-TW" altLang="en-US" sz="2000" dirty="0" smtClean="0"/>
              <a:t>所保有</a:t>
            </a:r>
            <a:r>
              <a:rPr lang="zh-TW" altLang="en-US" sz="2000" dirty="0"/>
              <a:t>或處理之資訊種類、數量、性質、資通系統之規模與性質等條件，</a:t>
            </a:r>
            <a:r>
              <a:rPr lang="zh-TW" altLang="en-US" sz="2000" dirty="0" smtClean="0"/>
              <a:t>訂定</a:t>
            </a:r>
            <a:r>
              <a:rPr lang="zh-TW" altLang="en-US" sz="2000" dirty="0"/>
              <a:t>、修正及實施資通安全維護計畫。</a:t>
            </a:r>
            <a:br>
              <a:rPr lang="zh-TW" altLang="en-US" sz="2000" dirty="0"/>
            </a:br>
            <a:r>
              <a:rPr lang="zh-TW" altLang="en-US" sz="2000" dirty="0"/>
              <a:t>關鍵基礎設施提供者應向中央目的事業主管機關提出資通安全維護計畫</a:t>
            </a:r>
            <a:r>
              <a:rPr lang="zh-TW" altLang="en-US" sz="2000" dirty="0" smtClean="0"/>
              <a:t>實施</a:t>
            </a:r>
            <a:r>
              <a:rPr lang="zh-TW" altLang="en-US" sz="2000" dirty="0"/>
              <a:t>情形。</a:t>
            </a:r>
            <a:br>
              <a:rPr lang="zh-TW" altLang="en-US" sz="2000" dirty="0"/>
            </a:br>
            <a:r>
              <a:rPr lang="zh-TW" altLang="en-US" sz="2000" dirty="0"/>
              <a:t>中央目的事業主管機關應稽核所管關鍵基礎設施提供者之資通安全維護</a:t>
            </a:r>
            <a:r>
              <a:rPr lang="zh-TW" altLang="en-US" sz="2000" dirty="0" smtClean="0"/>
              <a:t>計畫</a:t>
            </a:r>
            <a:r>
              <a:rPr lang="zh-TW" altLang="en-US" sz="2000" dirty="0"/>
              <a:t>實施情形。</a:t>
            </a:r>
            <a:br>
              <a:rPr lang="zh-TW" altLang="en-US" sz="2000" dirty="0"/>
            </a:br>
            <a:r>
              <a:rPr lang="zh-TW" altLang="en-US" sz="2000" dirty="0"/>
              <a:t>關鍵基礎設施提供者之資通安全維護計畫實施有缺失或待改善者，應</a:t>
            </a:r>
            <a:r>
              <a:rPr lang="zh-TW" altLang="en-US" sz="2000" dirty="0" smtClean="0"/>
              <a:t>提出改善</a:t>
            </a:r>
            <a:r>
              <a:rPr lang="zh-TW" altLang="en-US" sz="2000" dirty="0"/>
              <a:t>報告，送交中央目的事業主管機關。</a:t>
            </a:r>
            <a:br>
              <a:rPr lang="zh-TW" altLang="en-US" sz="2000" dirty="0"/>
            </a:br>
            <a:r>
              <a:rPr lang="zh-TW" altLang="en-US" sz="2000" dirty="0"/>
              <a:t>第二項至第五項之資通安全維護計畫必要事項、實施情形之提出、稽核</a:t>
            </a:r>
            <a:r>
              <a:rPr lang="zh-TW" altLang="en-US" sz="2000" dirty="0" smtClean="0"/>
              <a:t>之頻率</a:t>
            </a:r>
            <a:r>
              <a:rPr lang="zh-TW" altLang="en-US" sz="2000" dirty="0"/>
              <a:t>、內容與方法、改善報告之提出及其他應遵行事項之辦法，由中央</a:t>
            </a:r>
            <a:r>
              <a:rPr lang="zh-TW" altLang="en-US" sz="2000" dirty="0" smtClean="0"/>
              <a:t>目的</a:t>
            </a:r>
            <a:r>
              <a:rPr lang="zh-TW" altLang="en-US" sz="2000" dirty="0"/>
              <a:t>事業主管機關擬訂，報請主管機關核定之</a:t>
            </a:r>
            <a:r>
              <a:rPr lang="zh-TW" altLang="en-US" sz="2000" dirty="0" smtClean="0"/>
              <a:t>。</a:t>
            </a:r>
            <a:endParaRPr lang="zh-TW" altLang="en-US" sz="2000" dirty="0"/>
          </a:p>
        </p:txBody>
      </p:sp>
    </p:spTree>
    <p:extLst>
      <p:ext uri="{BB962C8B-B14F-4D97-AF65-F5344CB8AC3E}">
        <p14:creationId xmlns:p14="http://schemas.microsoft.com/office/powerpoint/2010/main" val="194198603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noAutofit/>
          </a:bodyPr>
          <a:lstStyle/>
          <a:p>
            <a:r>
              <a:rPr lang="zh-TW" altLang="en-US" sz="2000" dirty="0">
                <a:hlinkClick r:id="rId2"/>
              </a:rPr>
              <a:t>第 </a:t>
            </a:r>
            <a:r>
              <a:rPr lang="en-US" altLang="zh-TW" sz="2000" dirty="0">
                <a:hlinkClick r:id="rId2"/>
              </a:rPr>
              <a:t>17 </a:t>
            </a:r>
            <a:r>
              <a:rPr lang="zh-TW" altLang="en-US" sz="2000" dirty="0">
                <a:hlinkClick r:id="rId2"/>
              </a:rPr>
              <a:t>條</a:t>
            </a:r>
            <a:endParaRPr lang="zh-TW" altLang="en-US" sz="2000" dirty="0"/>
          </a:p>
          <a:p>
            <a:r>
              <a:rPr lang="zh-TW" altLang="en-US" sz="2000" dirty="0"/>
              <a:t>關鍵基礎設施提供者以外之特定非公務機關，應符合其所屬資通安全</a:t>
            </a:r>
            <a:r>
              <a:rPr lang="zh-TW" altLang="en-US" sz="2000" dirty="0" smtClean="0"/>
              <a:t>責任等級</a:t>
            </a:r>
            <a:r>
              <a:rPr lang="zh-TW" altLang="en-US" sz="2000" dirty="0"/>
              <a:t>之要求，並考量其所保有或處理之資訊種類、數量、性質、資通</a:t>
            </a:r>
            <a:r>
              <a:rPr lang="zh-TW" altLang="en-US" sz="2000" dirty="0" smtClean="0"/>
              <a:t>系統之</a:t>
            </a:r>
            <a:r>
              <a:rPr lang="zh-TW" altLang="en-US" sz="2000" dirty="0"/>
              <a:t>規模與性質等條件，訂定、修正及實施資通安全維護計畫。</a:t>
            </a:r>
            <a:br>
              <a:rPr lang="zh-TW" altLang="en-US" sz="2000" dirty="0"/>
            </a:br>
            <a:r>
              <a:rPr lang="zh-TW" altLang="en-US" sz="2000" dirty="0"/>
              <a:t>中央目的事業主管機關得要求所管前項特定非公務機關，提出資通安全</a:t>
            </a:r>
            <a:r>
              <a:rPr lang="zh-TW" altLang="en-US" sz="2000" dirty="0" smtClean="0"/>
              <a:t>維護</a:t>
            </a:r>
            <a:r>
              <a:rPr lang="zh-TW" altLang="en-US" sz="2000" dirty="0"/>
              <a:t>計畫實施情形。</a:t>
            </a:r>
            <a:br>
              <a:rPr lang="zh-TW" altLang="en-US" sz="2000" dirty="0"/>
            </a:br>
            <a:r>
              <a:rPr lang="zh-TW" altLang="en-US" sz="2000" dirty="0"/>
              <a:t>中央目的事業主管機關得稽核所管第一項特定非公務機關之資通安全</a:t>
            </a:r>
            <a:r>
              <a:rPr lang="zh-TW" altLang="en-US" sz="2000" dirty="0" smtClean="0"/>
              <a:t>維護計畫</a:t>
            </a:r>
            <a:r>
              <a:rPr lang="zh-TW" altLang="en-US" sz="2000" dirty="0"/>
              <a:t>實施情形，發現有缺失或待改善者，應限期要求受稽核之特定非</a:t>
            </a:r>
            <a:r>
              <a:rPr lang="zh-TW" altLang="en-US" sz="2000" dirty="0" smtClean="0"/>
              <a:t>公務機關</a:t>
            </a:r>
            <a:r>
              <a:rPr lang="zh-TW" altLang="en-US" sz="2000" dirty="0"/>
              <a:t>提出改善報告。</a:t>
            </a:r>
            <a:br>
              <a:rPr lang="zh-TW" altLang="en-US" sz="2000" dirty="0"/>
            </a:br>
            <a:r>
              <a:rPr lang="zh-TW" altLang="en-US" sz="2000" dirty="0"/>
              <a:t>前三項之資通安全維護計畫必要事項、實施情形之提出、稽核之頻率、</a:t>
            </a:r>
            <a:r>
              <a:rPr lang="zh-TW" altLang="en-US" sz="2000" dirty="0" smtClean="0"/>
              <a:t>內容</a:t>
            </a:r>
            <a:r>
              <a:rPr lang="zh-TW" altLang="en-US" sz="2000" dirty="0"/>
              <a:t>與方法、改善報告之提出及其他應遵行事項之辦法，由中央目的事業</a:t>
            </a:r>
            <a:r>
              <a:rPr lang="zh-TW" altLang="en-US" sz="2000" dirty="0" smtClean="0"/>
              <a:t>主管機關</a:t>
            </a:r>
            <a:r>
              <a:rPr lang="zh-TW" altLang="en-US" sz="2000" dirty="0"/>
              <a:t>擬訂，報請主管機關核定之。</a:t>
            </a:r>
          </a:p>
        </p:txBody>
      </p:sp>
    </p:spTree>
    <p:extLst>
      <p:ext uri="{BB962C8B-B14F-4D97-AF65-F5344CB8AC3E}">
        <p14:creationId xmlns:p14="http://schemas.microsoft.com/office/powerpoint/2010/main" val="307998071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normAutofit/>
          </a:bodyPr>
          <a:lstStyle/>
          <a:p>
            <a:r>
              <a:rPr lang="zh-TW" altLang="en-US" sz="2000" dirty="0">
                <a:hlinkClick r:id="rId2"/>
              </a:rPr>
              <a:t>第 </a:t>
            </a:r>
            <a:r>
              <a:rPr lang="en-US" altLang="zh-TW" sz="2000" dirty="0">
                <a:hlinkClick r:id="rId2"/>
              </a:rPr>
              <a:t>18 </a:t>
            </a:r>
            <a:r>
              <a:rPr lang="zh-TW" altLang="en-US" sz="2000" dirty="0">
                <a:hlinkClick r:id="rId2"/>
              </a:rPr>
              <a:t>條</a:t>
            </a:r>
            <a:endParaRPr lang="zh-TW" altLang="en-US" sz="2000" dirty="0"/>
          </a:p>
          <a:p>
            <a:r>
              <a:rPr lang="zh-TW" altLang="en-US" sz="2000" dirty="0"/>
              <a:t>特定非公務機關為因應資通安全事件，應訂定通報及應變機制。</a:t>
            </a:r>
            <a:br>
              <a:rPr lang="zh-TW" altLang="en-US" sz="2000" dirty="0"/>
            </a:br>
            <a:r>
              <a:rPr lang="zh-TW" altLang="en-US" sz="2000" dirty="0"/>
              <a:t>特定非公務機關於知悉資通安全事件時，應向中央目的事業主管機關</a:t>
            </a:r>
            <a:r>
              <a:rPr lang="zh-TW" altLang="en-US" sz="2000" dirty="0" smtClean="0"/>
              <a:t>通報。</a:t>
            </a:r>
            <a:r>
              <a:rPr lang="zh-TW" altLang="en-US" sz="2000" dirty="0"/>
              <a:t/>
            </a:r>
            <a:br>
              <a:rPr lang="zh-TW" altLang="en-US" sz="2000" dirty="0"/>
            </a:br>
            <a:r>
              <a:rPr lang="zh-TW" altLang="en-US" sz="2000" dirty="0"/>
              <a:t>特定非公務機關應向中央目的事業主管機關提出資通安全事件調查、</a:t>
            </a:r>
            <a:r>
              <a:rPr lang="zh-TW" altLang="en-US" sz="2000" dirty="0" smtClean="0"/>
              <a:t>處理及</a:t>
            </a:r>
            <a:r>
              <a:rPr lang="zh-TW" altLang="en-US" sz="2000" dirty="0"/>
              <a:t>改善報告；如為重大資通安全事件者，並應送交主管機關。</a:t>
            </a:r>
            <a:br>
              <a:rPr lang="zh-TW" altLang="en-US" sz="2000" dirty="0"/>
            </a:br>
            <a:r>
              <a:rPr lang="zh-TW" altLang="en-US" sz="2000" dirty="0"/>
              <a:t>前三項通報及應變機制之必要事項、通報內容、報告之提出及其他應</a:t>
            </a:r>
            <a:r>
              <a:rPr lang="zh-TW" altLang="en-US" sz="2000" dirty="0" smtClean="0"/>
              <a:t>遵行事項</a:t>
            </a:r>
            <a:r>
              <a:rPr lang="zh-TW" altLang="en-US" sz="2000" dirty="0"/>
              <a:t>之辦法，由主管機關定之。</a:t>
            </a:r>
            <a:br>
              <a:rPr lang="zh-TW" altLang="en-US" sz="2000" dirty="0"/>
            </a:br>
            <a:r>
              <a:rPr lang="zh-TW" altLang="en-US" sz="2000" dirty="0"/>
              <a:t>知悉重大資通安全事件時，主管機關或中央目的事業主管機關於適當</a:t>
            </a:r>
            <a:r>
              <a:rPr lang="zh-TW" altLang="en-US" sz="2000" dirty="0" smtClean="0"/>
              <a:t>時機得</a:t>
            </a:r>
            <a:r>
              <a:rPr lang="zh-TW" altLang="en-US" sz="2000" dirty="0"/>
              <a:t>公告與事件相關之必要內容及因應措施，並得提供相關協助。</a:t>
            </a:r>
          </a:p>
          <a:p>
            <a:endParaRPr lang="zh-TW" altLang="en-US" sz="2000" dirty="0"/>
          </a:p>
        </p:txBody>
      </p:sp>
    </p:spTree>
    <p:extLst>
      <p:ext uri="{BB962C8B-B14F-4D97-AF65-F5344CB8AC3E}">
        <p14:creationId xmlns:p14="http://schemas.microsoft.com/office/powerpoint/2010/main" val="108918964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b="1" dirty="0"/>
              <a:t>第 四 章 罰則</a:t>
            </a:r>
            <a:endParaRPr lang="zh-TW" altLang="en-US" dirty="0"/>
          </a:p>
        </p:txBody>
      </p:sp>
      <p:sp>
        <p:nvSpPr>
          <p:cNvPr id="3" name="內容版面配置區 2"/>
          <p:cNvSpPr>
            <a:spLocks noGrp="1"/>
          </p:cNvSpPr>
          <p:nvPr>
            <p:ph idx="1"/>
          </p:nvPr>
        </p:nvSpPr>
        <p:spPr/>
        <p:txBody>
          <a:bodyPr>
            <a:normAutofit fontScale="92500"/>
          </a:bodyPr>
          <a:lstStyle/>
          <a:p>
            <a:r>
              <a:rPr lang="zh-TW" altLang="en-US" sz="2000" dirty="0">
                <a:hlinkClick r:id="rId2"/>
              </a:rPr>
              <a:t>第 </a:t>
            </a:r>
            <a:r>
              <a:rPr lang="en-US" altLang="zh-TW" sz="2000" dirty="0">
                <a:hlinkClick r:id="rId2"/>
              </a:rPr>
              <a:t>19 </a:t>
            </a:r>
            <a:r>
              <a:rPr lang="zh-TW" altLang="en-US" sz="2000" dirty="0">
                <a:hlinkClick r:id="rId2"/>
              </a:rPr>
              <a:t>條</a:t>
            </a:r>
            <a:endParaRPr lang="zh-TW" altLang="en-US" sz="2000" dirty="0"/>
          </a:p>
          <a:p>
            <a:r>
              <a:rPr lang="zh-TW" altLang="en-US" sz="2000" dirty="0"/>
              <a:t>公務機關所屬人員未遵守本法規定者，應按其情節輕重，依相關規定</a:t>
            </a:r>
            <a:r>
              <a:rPr lang="zh-TW" altLang="en-US" sz="2000" dirty="0" smtClean="0"/>
              <a:t>予以懲戒</a:t>
            </a:r>
            <a:r>
              <a:rPr lang="zh-TW" altLang="en-US" sz="2000" dirty="0"/>
              <a:t>或懲處。</a:t>
            </a:r>
            <a:br>
              <a:rPr lang="zh-TW" altLang="en-US" sz="2000" dirty="0"/>
            </a:br>
            <a:r>
              <a:rPr lang="zh-TW" altLang="en-US" sz="2000" dirty="0"/>
              <a:t>前項懲處事項之辦法，由主管機關定之</a:t>
            </a:r>
            <a:r>
              <a:rPr lang="zh-TW" altLang="en-US" sz="2000" dirty="0" smtClean="0"/>
              <a:t>。</a:t>
            </a:r>
            <a:endParaRPr lang="en-US" altLang="zh-TW" sz="2000" dirty="0" smtClean="0"/>
          </a:p>
          <a:p>
            <a:r>
              <a:rPr lang="zh-TW" altLang="en-US" sz="2000" dirty="0">
                <a:hlinkClick r:id="rId3"/>
              </a:rPr>
              <a:t>第 </a:t>
            </a:r>
            <a:r>
              <a:rPr lang="en-US" altLang="zh-TW" sz="2000" dirty="0">
                <a:hlinkClick r:id="rId3"/>
              </a:rPr>
              <a:t>20 </a:t>
            </a:r>
            <a:r>
              <a:rPr lang="zh-TW" altLang="en-US" sz="2000" dirty="0">
                <a:hlinkClick r:id="rId3"/>
              </a:rPr>
              <a:t>條</a:t>
            </a:r>
            <a:endParaRPr lang="zh-TW" altLang="en-US" sz="2000" dirty="0"/>
          </a:p>
          <a:p>
            <a:r>
              <a:rPr lang="zh-TW" altLang="en-US" sz="2000" dirty="0"/>
              <a:t>特定非公務機關有下列情形之一者，由中央目的事業主管機關令限期</a:t>
            </a:r>
            <a:r>
              <a:rPr lang="zh-TW" altLang="en-US" sz="2000" dirty="0" smtClean="0"/>
              <a:t>改正；</a:t>
            </a:r>
            <a:r>
              <a:rPr lang="zh-TW" altLang="en-US" sz="2000" dirty="0"/>
              <a:t>屆期未改正者，按次處新臺幣十萬元以上一百萬元以下罰鍰：</a:t>
            </a:r>
            <a:br>
              <a:rPr lang="zh-TW" altLang="en-US" sz="2000" dirty="0"/>
            </a:br>
            <a:r>
              <a:rPr lang="zh-TW" altLang="en-US" sz="2000" dirty="0"/>
              <a:t>一、未依第十六條第二項或第十七條第一項規定，訂定、修正或實施資</a:t>
            </a:r>
            <a:r>
              <a:rPr lang="zh-TW" altLang="en-US" sz="2000" dirty="0" smtClean="0"/>
              <a:t>通安全</a:t>
            </a:r>
            <a:r>
              <a:rPr lang="zh-TW" altLang="en-US" sz="2000" dirty="0"/>
              <a:t>維護計畫，或違反第十六條第六項或第十七條第四項所定辦法中</a:t>
            </a:r>
            <a:br>
              <a:rPr lang="zh-TW" altLang="en-US" sz="2000" dirty="0"/>
            </a:br>
            <a:r>
              <a:rPr lang="zh-TW" altLang="en-US" sz="2000" dirty="0"/>
              <a:t>有關資通安全維護計畫必要事項之規定。</a:t>
            </a:r>
            <a:br>
              <a:rPr lang="zh-TW" altLang="en-US" sz="2000" dirty="0"/>
            </a:br>
            <a:r>
              <a:rPr lang="zh-TW" altLang="en-US" sz="2000" dirty="0"/>
              <a:t>二、未依第十六條第三項或第十七條第二項規定，向中央目的事業</a:t>
            </a:r>
            <a:r>
              <a:rPr lang="zh-TW" altLang="en-US" sz="2000" dirty="0" smtClean="0"/>
              <a:t>主管機關</a:t>
            </a:r>
            <a:r>
              <a:rPr lang="zh-TW" altLang="en-US" sz="2000" dirty="0"/>
              <a:t>提出資通安全維護計畫之實施情形，或違反第十六條第六項或第十</a:t>
            </a:r>
            <a:br>
              <a:rPr lang="zh-TW" altLang="en-US" sz="2000" dirty="0"/>
            </a:br>
            <a:r>
              <a:rPr lang="zh-TW" altLang="en-US" sz="2000" dirty="0"/>
              <a:t>七條第四項所定辦法中有關資通安全維護計畫實施情形提出之規定。</a:t>
            </a:r>
            <a:br>
              <a:rPr lang="zh-TW" altLang="en-US" sz="2000" dirty="0"/>
            </a:br>
            <a:endParaRPr lang="zh-TW" altLang="en-US" sz="2000" dirty="0"/>
          </a:p>
        </p:txBody>
      </p:sp>
    </p:spTree>
    <p:extLst>
      <p:ext uri="{BB962C8B-B14F-4D97-AF65-F5344CB8AC3E}">
        <p14:creationId xmlns:p14="http://schemas.microsoft.com/office/powerpoint/2010/main" val="144252045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57200" y="548680"/>
            <a:ext cx="8229600" cy="6048672"/>
          </a:xfrm>
        </p:spPr>
        <p:txBody>
          <a:bodyPr>
            <a:noAutofit/>
          </a:bodyPr>
          <a:lstStyle/>
          <a:p>
            <a:pPr marL="0" indent="0">
              <a:buNone/>
            </a:pPr>
            <a:r>
              <a:rPr lang="en-US" altLang="zh-TW" sz="2000" dirty="0" smtClean="0"/>
              <a:t>	</a:t>
            </a:r>
            <a:r>
              <a:rPr lang="zh-TW" altLang="en-US" sz="2000" dirty="0" smtClean="0"/>
              <a:t>三</a:t>
            </a:r>
            <a:r>
              <a:rPr lang="zh-TW" altLang="en-US" sz="2000" dirty="0"/>
              <a:t>、未依第七條第三項、第十六條第五項或第十七條第三項規定</a:t>
            </a:r>
            <a:r>
              <a:rPr lang="zh-TW" altLang="en-US" sz="2000" dirty="0" smtClean="0"/>
              <a:t>，</a:t>
            </a:r>
            <a:r>
              <a:rPr lang="en-US" altLang="zh-TW" sz="2000" dirty="0"/>
              <a:t>	</a:t>
            </a:r>
            <a:r>
              <a:rPr lang="zh-TW" altLang="en-US" sz="2000" dirty="0" smtClean="0"/>
              <a:t>提出改善</a:t>
            </a:r>
            <a:r>
              <a:rPr lang="zh-TW" altLang="en-US" sz="2000" dirty="0"/>
              <a:t>報告送交主管機關、中央目的事業主管機關，或違反</a:t>
            </a:r>
            <a:r>
              <a:rPr lang="zh-TW" altLang="en-US" sz="2000" dirty="0" smtClean="0"/>
              <a:t>第</a:t>
            </a:r>
            <a:r>
              <a:rPr lang="en-US" altLang="zh-TW" sz="2000" dirty="0" smtClean="0"/>
              <a:t>	</a:t>
            </a:r>
            <a:r>
              <a:rPr lang="zh-TW" altLang="en-US" sz="2000" dirty="0" smtClean="0"/>
              <a:t>十六</a:t>
            </a:r>
            <a:r>
              <a:rPr lang="zh-TW" altLang="en-US" sz="2000" dirty="0"/>
              <a:t>條</a:t>
            </a:r>
            <a:r>
              <a:rPr lang="zh-TW" altLang="en-US" sz="2000" dirty="0" smtClean="0"/>
              <a:t>第六項</a:t>
            </a:r>
            <a:r>
              <a:rPr lang="zh-TW" altLang="en-US" sz="2000" dirty="0"/>
              <a:t>或第十七條第四項所定辦法中有關改善報告提出</a:t>
            </a:r>
            <a:r>
              <a:rPr lang="zh-TW" altLang="en-US" sz="2000" dirty="0" smtClean="0"/>
              <a:t>之</a:t>
            </a:r>
            <a:r>
              <a:rPr lang="en-US" altLang="zh-TW" sz="2000" dirty="0" smtClean="0"/>
              <a:t>	</a:t>
            </a:r>
            <a:r>
              <a:rPr lang="zh-TW" altLang="en-US" sz="2000" dirty="0" smtClean="0"/>
              <a:t>規定。</a:t>
            </a:r>
            <a:endParaRPr lang="en-US" altLang="zh-TW" sz="2000" dirty="0" smtClean="0"/>
          </a:p>
          <a:p>
            <a:pPr marL="0" indent="0">
              <a:buNone/>
            </a:pPr>
            <a:endParaRPr lang="en-US" altLang="zh-TW" sz="2000" dirty="0" smtClean="0"/>
          </a:p>
          <a:p>
            <a:pPr marL="0" indent="0">
              <a:buNone/>
            </a:pPr>
            <a:r>
              <a:rPr lang="en-US" altLang="zh-TW" sz="2000" dirty="0" smtClean="0"/>
              <a:t>	</a:t>
            </a:r>
            <a:r>
              <a:rPr lang="zh-TW" altLang="en-US" sz="2000" dirty="0" smtClean="0"/>
              <a:t>四</a:t>
            </a:r>
            <a:r>
              <a:rPr lang="zh-TW" altLang="en-US" sz="2000" dirty="0"/>
              <a:t>、未依第十八條第一項規定，訂定資通安全事件之通報及</a:t>
            </a:r>
            <a:r>
              <a:rPr lang="zh-TW" altLang="en-US" sz="2000" dirty="0" smtClean="0"/>
              <a:t>應變</a:t>
            </a:r>
            <a:r>
              <a:rPr lang="en-US" altLang="zh-TW" sz="2000" dirty="0" smtClean="0"/>
              <a:t>	</a:t>
            </a:r>
            <a:r>
              <a:rPr lang="zh-TW" altLang="en-US" sz="2000" dirty="0" smtClean="0"/>
              <a:t>機制</a:t>
            </a:r>
            <a:r>
              <a:rPr lang="zh-TW" altLang="en-US" sz="2000" dirty="0"/>
              <a:t>，或違反第十八條第四項所定辦法中有關通報及應變機制</a:t>
            </a:r>
            <a:r>
              <a:rPr lang="zh-TW" altLang="en-US" sz="2000" dirty="0" smtClean="0"/>
              <a:t>必</a:t>
            </a:r>
            <a:r>
              <a:rPr lang="en-US" altLang="zh-TW" sz="2000" dirty="0" smtClean="0"/>
              <a:t>	</a:t>
            </a:r>
            <a:r>
              <a:rPr lang="zh-TW" altLang="en-US" sz="2000" dirty="0" smtClean="0"/>
              <a:t>要事項</a:t>
            </a:r>
            <a:r>
              <a:rPr lang="zh-TW" altLang="en-US" sz="2000" dirty="0"/>
              <a:t>之規定。</a:t>
            </a:r>
            <a:endParaRPr lang="en-US" altLang="zh-TW" sz="2000" dirty="0"/>
          </a:p>
          <a:p>
            <a:pPr marL="0" indent="0">
              <a:buNone/>
            </a:pPr>
            <a:r>
              <a:rPr lang="zh-TW" altLang="en-US" sz="2000" dirty="0"/>
              <a:t/>
            </a:r>
            <a:br>
              <a:rPr lang="zh-TW" altLang="en-US" sz="2000" dirty="0"/>
            </a:br>
            <a:r>
              <a:rPr lang="en-US" altLang="zh-TW" sz="2000" dirty="0" smtClean="0"/>
              <a:t>	</a:t>
            </a:r>
            <a:r>
              <a:rPr lang="zh-TW" altLang="en-US" sz="2000" dirty="0" smtClean="0"/>
              <a:t>五</a:t>
            </a:r>
            <a:r>
              <a:rPr lang="zh-TW" altLang="en-US" sz="2000" dirty="0"/>
              <a:t>、未依第十八條第三項規定，向中央目的事業主管機關或</a:t>
            </a:r>
            <a:r>
              <a:rPr lang="zh-TW" altLang="en-US" sz="2000" dirty="0" smtClean="0"/>
              <a:t>主管</a:t>
            </a:r>
            <a:r>
              <a:rPr lang="en-US" altLang="zh-TW" sz="2000" dirty="0" smtClean="0"/>
              <a:t>	</a:t>
            </a:r>
            <a:r>
              <a:rPr lang="zh-TW" altLang="en-US" sz="2000" dirty="0" smtClean="0"/>
              <a:t>機關</a:t>
            </a:r>
            <a:r>
              <a:rPr lang="zh-TW" altLang="en-US" sz="2000" dirty="0"/>
              <a:t>提出資通安全事件之調查、處理及改善報告，或違反</a:t>
            </a:r>
            <a:r>
              <a:rPr lang="zh-TW" altLang="en-US" sz="2000" dirty="0" smtClean="0"/>
              <a:t>第十八</a:t>
            </a:r>
            <a:r>
              <a:rPr lang="en-US" altLang="zh-TW" sz="2000" dirty="0" smtClean="0"/>
              <a:t>	</a:t>
            </a:r>
            <a:r>
              <a:rPr lang="zh-TW" altLang="en-US" sz="2000" dirty="0" smtClean="0"/>
              <a:t>條第四項</a:t>
            </a:r>
            <a:r>
              <a:rPr lang="zh-TW" altLang="en-US" sz="2000" dirty="0"/>
              <a:t>所定辦法中有關報告提出之規定。</a:t>
            </a:r>
            <a:br>
              <a:rPr lang="zh-TW" altLang="en-US" sz="2000" dirty="0"/>
            </a:br>
            <a:endParaRPr lang="en-US" altLang="zh-TW" sz="2000" dirty="0"/>
          </a:p>
          <a:p>
            <a:pPr marL="0" indent="0">
              <a:buNone/>
            </a:pPr>
            <a:r>
              <a:rPr lang="en-US" altLang="zh-TW" sz="2000" dirty="0" smtClean="0"/>
              <a:t>	</a:t>
            </a:r>
            <a:r>
              <a:rPr lang="zh-TW" altLang="en-US" sz="2000" dirty="0" smtClean="0"/>
              <a:t>六</a:t>
            </a:r>
            <a:r>
              <a:rPr lang="zh-TW" altLang="en-US" sz="2000" dirty="0"/>
              <a:t>、違反第十八條第四項所定辦法中有關通報內容之規定</a:t>
            </a:r>
            <a:r>
              <a:rPr lang="zh-TW" altLang="en-US" sz="2000" dirty="0" smtClean="0"/>
              <a:t>。</a:t>
            </a:r>
            <a:endParaRPr lang="en-US" altLang="zh-TW" sz="2000" dirty="0" smtClean="0"/>
          </a:p>
          <a:p>
            <a:r>
              <a:rPr lang="zh-TW" altLang="en-US" sz="2000" dirty="0">
                <a:hlinkClick r:id="rId2"/>
              </a:rPr>
              <a:t>第 </a:t>
            </a:r>
            <a:r>
              <a:rPr lang="en-US" altLang="zh-TW" sz="2000" dirty="0">
                <a:hlinkClick r:id="rId2"/>
              </a:rPr>
              <a:t>21 </a:t>
            </a:r>
            <a:r>
              <a:rPr lang="zh-TW" altLang="en-US" sz="2000" dirty="0">
                <a:hlinkClick r:id="rId2"/>
              </a:rPr>
              <a:t>條</a:t>
            </a:r>
            <a:endParaRPr lang="zh-TW" altLang="en-US" sz="2000" dirty="0"/>
          </a:p>
          <a:p>
            <a:r>
              <a:rPr lang="zh-TW" altLang="en-US" sz="2000" dirty="0"/>
              <a:t>特定非公務機關未依第十八條第二項規定，通報資通安全事件，由中央目的事業主管機關處新臺幣三十萬元以上五百萬元以下罰鍰，並令限期改正；屆期未改正者，按次處罰之。</a:t>
            </a:r>
            <a:endParaRPr lang="en-US" altLang="zh-TW" sz="2000" dirty="0">
              <a:hlinkClick r:id="rId3"/>
            </a:endParaRPr>
          </a:p>
          <a:p>
            <a:pPr marL="0" indent="0">
              <a:buNone/>
            </a:pPr>
            <a:endParaRPr lang="zh-TW" altLang="en-US" sz="2000" dirty="0"/>
          </a:p>
          <a:p>
            <a:endParaRPr lang="zh-TW" altLang="en-US" sz="2000" dirty="0"/>
          </a:p>
        </p:txBody>
      </p:sp>
    </p:spTree>
    <p:extLst>
      <p:ext uri="{BB962C8B-B14F-4D97-AF65-F5344CB8AC3E}">
        <p14:creationId xmlns:p14="http://schemas.microsoft.com/office/powerpoint/2010/main" val="99661337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3717032"/>
            <a:ext cx="9144000" cy="14700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5" name="文字方塊 4"/>
          <p:cNvSpPr txBox="1"/>
          <p:nvPr/>
        </p:nvSpPr>
        <p:spPr>
          <a:xfrm>
            <a:off x="5364088" y="4834724"/>
            <a:ext cx="3384376" cy="369332"/>
          </a:xfrm>
          <a:prstGeom prst="rect">
            <a:avLst/>
          </a:prstGeom>
          <a:noFill/>
        </p:spPr>
        <p:txBody>
          <a:bodyPr wrap="square" rtlCol="0">
            <a:spAutoFit/>
          </a:bodyPr>
          <a:lstStyle/>
          <a:p>
            <a:r>
              <a:rPr lang="zh-TW" altLang="en-US" dirty="0" smtClean="0"/>
              <a:t>公布</a:t>
            </a:r>
            <a:r>
              <a:rPr lang="zh-TW" altLang="en-US" dirty="0"/>
              <a:t>日期：民國</a:t>
            </a:r>
            <a:r>
              <a:rPr lang="en-US" altLang="zh-TW" dirty="0"/>
              <a:t>107</a:t>
            </a:r>
            <a:r>
              <a:rPr lang="zh-TW" altLang="en-US" dirty="0" smtClean="0"/>
              <a:t>年</a:t>
            </a:r>
            <a:r>
              <a:rPr lang="en-US" altLang="zh-TW" dirty="0" smtClean="0"/>
              <a:t>11</a:t>
            </a:r>
            <a:r>
              <a:rPr lang="zh-TW" altLang="en-US" dirty="0" smtClean="0"/>
              <a:t>月</a:t>
            </a:r>
            <a:r>
              <a:rPr lang="en-US" altLang="zh-TW" smtClean="0"/>
              <a:t>21</a:t>
            </a:r>
            <a:r>
              <a:rPr lang="zh-TW" altLang="en-US" smtClean="0"/>
              <a:t>日</a:t>
            </a:r>
            <a:endParaRPr lang="zh-TW" altLang="en-US" dirty="0"/>
          </a:p>
        </p:txBody>
      </p:sp>
      <p:sp>
        <p:nvSpPr>
          <p:cNvPr id="2" name="標題 1"/>
          <p:cNvSpPr>
            <a:spLocks noGrp="1"/>
          </p:cNvSpPr>
          <p:nvPr>
            <p:ph type="title"/>
          </p:nvPr>
        </p:nvSpPr>
        <p:spPr>
          <a:xfrm>
            <a:off x="457200" y="3789040"/>
            <a:ext cx="8229600" cy="1143000"/>
          </a:xfrm>
        </p:spPr>
        <p:txBody>
          <a:bodyPr>
            <a:normAutofit/>
          </a:bodyPr>
          <a:lstStyle/>
          <a:p>
            <a:r>
              <a:rPr lang="zh-TW" altLang="en-US" b="1" dirty="0" smtClean="0">
                <a:effectLst>
                  <a:outerShdw blurRad="38100" dist="38100" dir="2700000" algn="tl">
                    <a:srgbClr val="000000">
                      <a:alpha val="43137"/>
                    </a:srgbClr>
                  </a:outerShdw>
                </a:effectLst>
              </a:rPr>
              <a:t>資通安全管理法細則</a:t>
            </a:r>
            <a:endParaRPr lang="zh-TW" altLang="en-US"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98137218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57200" y="764704"/>
            <a:ext cx="8229600" cy="5760640"/>
          </a:xfrm>
        </p:spPr>
        <p:txBody>
          <a:bodyPr>
            <a:noAutofit/>
          </a:bodyPr>
          <a:lstStyle/>
          <a:p>
            <a:r>
              <a:rPr lang="zh-TW" altLang="en-US" sz="2000" dirty="0">
                <a:hlinkClick r:id="rId2"/>
              </a:rPr>
              <a:t>第 </a:t>
            </a:r>
            <a:r>
              <a:rPr lang="en-US" altLang="zh-TW" sz="2000" dirty="0">
                <a:hlinkClick r:id="rId2"/>
              </a:rPr>
              <a:t>1 </a:t>
            </a:r>
            <a:r>
              <a:rPr lang="zh-TW" altLang="en-US" sz="2000" dirty="0">
                <a:hlinkClick r:id="rId2"/>
              </a:rPr>
              <a:t>條</a:t>
            </a:r>
            <a:endParaRPr lang="zh-TW" altLang="en-US" sz="2000" dirty="0"/>
          </a:p>
          <a:p>
            <a:r>
              <a:rPr lang="zh-TW" altLang="en-US" sz="2000" dirty="0"/>
              <a:t>本細則依資通安全管理法（以下簡稱本法）第二十二條規定訂定之。</a:t>
            </a:r>
          </a:p>
          <a:p>
            <a:r>
              <a:rPr lang="zh-TW" altLang="en-US" sz="2000" dirty="0">
                <a:hlinkClick r:id="rId3"/>
              </a:rPr>
              <a:t>第 </a:t>
            </a:r>
            <a:r>
              <a:rPr lang="en-US" altLang="zh-TW" sz="2000" dirty="0">
                <a:hlinkClick r:id="rId3"/>
              </a:rPr>
              <a:t>2 </a:t>
            </a:r>
            <a:r>
              <a:rPr lang="zh-TW" altLang="en-US" sz="2000" dirty="0">
                <a:hlinkClick r:id="rId3"/>
              </a:rPr>
              <a:t>條</a:t>
            </a:r>
            <a:endParaRPr lang="zh-TW" altLang="en-US" sz="2000" dirty="0"/>
          </a:p>
          <a:p>
            <a:r>
              <a:rPr lang="zh-TW" altLang="en-US" sz="2000" dirty="0"/>
              <a:t>本法第三條第五款所稱軍事機關，指國防部及其所屬機關（構）、部隊</a:t>
            </a:r>
            <a:r>
              <a:rPr lang="zh-TW" altLang="en-US" sz="2000" dirty="0" smtClean="0"/>
              <a:t>、學校</a:t>
            </a:r>
            <a:r>
              <a:rPr lang="zh-TW" altLang="en-US" sz="2000" dirty="0"/>
              <a:t>；所稱情報機關，指國家情報工作法第三條第一項第一款及第二項</a:t>
            </a:r>
            <a:r>
              <a:rPr lang="zh-TW" altLang="en-US" sz="2000" dirty="0" smtClean="0"/>
              <a:t>規定</a:t>
            </a:r>
            <a:r>
              <a:rPr lang="zh-TW" altLang="en-US" sz="2000" dirty="0"/>
              <a:t>之機關。</a:t>
            </a:r>
          </a:p>
          <a:p>
            <a:r>
              <a:rPr lang="zh-TW" altLang="en-US" sz="2000" dirty="0">
                <a:hlinkClick r:id="rId4"/>
              </a:rPr>
              <a:t>第 </a:t>
            </a:r>
            <a:r>
              <a:rPr lang="en-US" altLang="zh-TW" sz="2000" dirty="0">
                <a:hlinkClick r:id="rId4"/>
              </a:rPr>
              <a:t>3 </a:t>
            </a:r>
            <a:r>
              <a:rPr lang="zh-TW" altLang="en-US" sz="2000" dirty="0">
                <a:hlinkClick r:id="rId4"/>
              </a:rPr>
              <a:t>條</a:t>
            </a:r>
            <a:endParaRPr lang="zh-TW" altLang="en-US" sz="2000" dirty="0"/>
          </a:p>
          <a:p>
            <a:r>
              <a:rPr lang="zh-TW" altLang="en-US" sz="2000" dirty="0"/>
              <a:t>公務機關或特定非公務機關（以下簡稱各機關）依本法第七條第三項、</a:t>
            </a:r>
            <a:r>
              <a:rPr lang="zh-TW" altLang="en-US" sz="2000" dirty="0" smtClean="0"/>
              <a:t>第十三</a:t>
            </a:r>
            <a:r>
              <a:rPr lang="zh-TW" altLang="en-US" sz="2000" dirty="0"/>
              <a:t>條第二項、第十六條第五項或第十七條第三項提出改善報告，應</a:t>
            </a:r>
            <a:r>
              <a:rPr lang="zh-TW" altLang="en-US" sz="2000" dirty="0" smtClean="0"/>
              <a:t>針對資</a:t>
            </a:r>
            <a:r>
              <a:rPr lang="zh-TW" altLang="en-US" sz="2000" dirty="0"/>
              <a:t>通安全維護計畫實施情形之稽核結果提出下列內容，並依主管機關、</a:t>
            </a:r>
            <a:r>
              <a:rPr lang="zh-TW" altLang="en-US" sz="2000" dirty="0" smtClean="0"/>
              <a:t>上級</a:t>
            </a:r>
            <a:r>
              <a:rPr lang="zh-TW" altLang="en-US" sz="2000" dirty="0"/>
              <a:t>或監督機關或中央目的事業主管機關指定之方式及時間，提出改善</a:t>
            </a:r>
            <a:r>
              <a:rPr lang="zh-TW" altLang="en-US" sz="2000" dirty="0" smtClean="0"/>
              <a:t>報告之</a:t>
            </a:r>
            <a:r>
              <a:rPr lang="zh-TW" altLang="en-US" sz="2000" dirty="0"/>
              <a:t>執行情形：</a:t>
            </a:r>
            <a:br>
              <a:rPr lang="zh-TW" altLang="en-US" sz="2000" dirty="0"/>
            </a:br>
            <a:r>
              <a:rPr lang="zh-TW" altLang="en-US" sz="2000" dirty="0"/>
              <a:t>一、缺失或待改善之項目及內容。</a:t>
            </a:r>
            <a:br>
              <a:rPr lang="zh-TW" altLang="en-US" sz="2000" dirty="0"/>
            </a:br>
            <a:r>
              <a:rPr lang="zh-TW" altLang="en-US" sz="2000" dirty="0"/>
              <a:t>二、發生原因。</a:t>
            </a:r>
            <a:br>
              <a:rPr lang="zh-TW" altLang="en-US" sz="2000" dirty="0"/>
            </a:br>
            <a:r>
              <a:rPr lang="zh-TW" altLang="en-US" sz="2000" dirty="0"/>
              <a:t>三、為改正缺失或補強待改善項目所採取管理、技術、人力或資源等</a:t>
            </a:r>
            <a:r>
              <a:rPr lang="zh-TW" altLang="en-US" sz="2000" dirty="0" smtClean="0"/>
              <a:t>層面之</a:t>
            </a:r>
            <a:r>
              <a:rPr lang="zh-TW" altLang="en-US" sz="2000" dirty="0"/>
              <a:t>措施。</a:t>
            </a:r>
            <a:br>
              <a:rPr lang="zh-TW" altLang="en-US" sz="2000" dirty="0"/>
            </a:br>
            <a:r>
              <a:rPr lang="zh-TW" altLang="en-US" sz="2000" dirty="0"/>
              <a:t>四、前款措施之預定完成時程及執行進度之追蹤方式。</a:t>
            </a:r>
          </a:p>
        </p:txBody>
      </p:sp>
    </p:spTree>
    <p:extLst>
      <p:ext uri="{BB962C8B-B14F-4D97-AF65-F5344CB8AC3E}">
        <p14:creationId xmlns:p14="http://schemas.microsoft.com/office/powerpoint/2010/main" val="10797553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57200" y="764704"/>
            <a:ext cx="8229600" cy="5832648"/>
          </a:xfrm>
        </p:spPr>
        <p:txBody>
          <a:bodyPr>
            <a:noAutofit/>
          </a:bodyPr>
          <a:lstStyle/>
          <a:p>
            <a:r>
              <a:rPr lang="zh-TW" altLang="en-US" sz="2000" dirty="0">
                <a:hlinkClick r:id="rId2"/>
              </a:rPr>
              <a:t>第 </a:t>
            </a:r>
            <a:r>
              <a:rPr lang="en-US" altLang="zh-TW" sz="2000" dirty="0">
                <a:hlinkClick r:id="rId2"/>
              </a:rPr>
              <a:t>4 </a:t>
            </a:r>
            <a:r>
              <a:rPr lang="zh-TW" altLang="en-US" sz="2000" dirty="0">
                <a:hlinkClick r:id="rId2"/>
              </a:rPr>
              <a:t>條</a:t>
            </a:r>
            <a:endParaRPr lang="zh-TW" altLang="en-US" sz="2000" dirty="0"/>
          </a:p>
          <a:p>
            <a:r>
              <a:rPr lang="zh-TW" altLang="en-US" sz="2000" dirty="0"/>
              <a:t>各機關依本法第九條規定委外辦理資通系統之建置、維運或資通服務之</a:t>
            </a:r>
            <a:r>
              <a:rPr lang="zh-TW" altLang="en-US" sz="2000" dirty="0" smtClean="0"/>
              <a:t>提供</a:t>
            </a:r>
            <a:r>
              <a:rPr lang="zh-TW" altLang="en-US" sz="2000" dirty="0"/>
              <a:t>（以下簡稱受託業務），選任及監督受託者時，應注意下列事項：</a:t>
            </a:r>
            <a:br>
              <a:rPr lang="zh-TW" altLang="en-US" sz="2000" dirty="0"/>
            </a:br>
            <a:r>
              <a:rPr lang="zh-TW" altLang="en-US" sz="2000" dirty="0"/>
              <a:t>一、受託者辦理受託業務之相關程序及環境，應具備完善之資通安全</a:t>
            </a:r>
            <a:r>
              <a:rPr lang="zh-TW" altLang="en-US" sz="2000" dirty="0" smtClean="0"/>
              <a:t>管理措施</a:t>
            </a:r>
            <a:r>
              <a:rPr lang="zh-TW" altLang="en-US" sz="2000" dirty="0"/>
              <a:t>或通過第三方驗證。</a:t>
            </a:r>
            <a:br>
              <a:rPr lang="zh-TW" altLang="en-US" sz="2000" dirty="0"/>
            </a:br>
            <a:r>
              <a:rPr lang="zh-TW" altLang="en-US" sz="2000" dirty="0"/>
              <a:t>二、受託者應配置充足且經適當之資格訓練、擁有資通安全專業證照或</a:t>
            </a:r>
            <a:r>
              <a:rPr lang="zh-TW" altLang="en-US" sz="2000" dirty="0" smtClean="0"/>
              <a:t>具有</a:t>
            </a:r>
            <a:r>
              <a:rPr lang="zh-TW" altLang="en-US" sz="2000" dirty="0"/>
              <a:t>類似業務經驗之資通安全專業人員。</a:t>
            </a:r>
            <a:br>
              <a:rPr lang="zh-TW" altLang="en-US" sz="2000" dirty="0"/>
            </a:br>
            <a:r>
              <a:rPr lang="zh-TW" altLang="en-US" sz="2000" dirty="0"/>
              <a:t>三、受託者辦理受託業務得否複委託、得複委託之範圍與對象，及複</a:t>
            </a:r>
            <a:r>
              <a:rPr lang="zh-TW" altLang="en-US" sz="2000" dirty="0" smtClean="0"/>
              <a:t>委託之</a:t>
            </a:r>
            <a:r>
              <a:rPr lang="zh-TW" altLang="en-US" sz="2000" dirty="0"/>
              <a:t>受託者應具備之資通安全維護措施。</a:t>
            </a:r>
            <a:br>
              <a:rPr lang="zh-TW" altLang="en-US" sz="2000" dirty="0"/>
            </a:br>
            <a:r>
              <a:rPr lang="zh-TW" altLang="en-US" sz="2000" dirty="0"/>
              <a:t>四、受託業務涉及國家機密者，執行受託業務之相關人員應接受適任性</a:t>
            </a:r>
            <a:r>
              <a:rPr lang="zh-TW" altLang="en-US" sz="2000" dirty="0" smtClean="0"/>
              <a:t>查核</a:t>
            </a:r>
            <a:r>
              <a:rPr lang="zh-TW" altLang="en-US" sz="2000" dirty="0"/>
              <a:t>，並依國家機密保護法之規定，管制其出境。</a:t>
            </a:r>
            <a:br>
              <a:rPr lang="zh-TW" altLang="en-US" sz="2000" dirty="0"/>
            </a:br>
            <a:endParaRPr lang="zh-TW" altLang="en-US" sz="2000" dirty="0"/>
          </a:p>
        </p:txBody>
      </p:sp>
    </p:spTree>
    <p:extLst>
      <p:ext uri="{BB962C8B-B14F-4D97-AF65-F5344CB8AC3E}">
        <p14:creationId xmlns:p14="http://schemas.microsoft.com/office/powerpoint/2010/main" val="27710472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noAutofit/>
          </a:bodyPr>
          <a:lstStyle/>
          <a:p>
            <a:r>
              <a:rPr lang="zh-TW" altLang="en-US" sz="2000" dirty="0"/>
              <a:t>五、受託業務包括客製化資通系統開發者，受託者應提供該資通系統之安全性檢測證明；該資通系統屬委託機關之核心資通系統，或委託金額達新臺幣一千萬元以上者，委託機關應自行或另行委託第三方進行安全性檢測；涉及利用非受託者自行開發之系統或資源者，並應標示非自行開發之內容與其來源及提供授權證明</a:t>
            </a:r>
            <a:r>
              <a:rPr lang="zh-TW" altLang="en-US" sz="2000" dirty="0" smtClean="0"/>
              <a:t>。</a:t>
            </a:r>
            <a:endParaRPr lang="en-US" altLang="zh-TW" sz="2000" dirty="0" smtClean="0"/>
          </a:p>
          <a:p>
            <a:r>
              <a:rPr lang="zh-TW" altLang="en-US" sz="2000" dirty="0" smtClean="0"/>
              <a:t>六</a:t>
            </a:r>
            <a:r>
              <a:rPr lang="zh-TW" altLang="en-US" sz="2000" dirty="0"/>
              <a:t>、受託者執行受託業務，違反資通安全相關法令或知悉資通安全事件</a:t>
            </a:r>
            <a:r>
              <a:rPr lang="zh-TW" altLang="en-US" sz="2000" dirty="0" smtClean="0"/>
              <a:t>時，</a:t>
            </a:r>
            <a:r>
              <a:rPr lang="zh-TW" altLang="en-US" sz="2000" dirty="0"/>
              <a:t>應立即通知委託機關及採行之補救措施。</a:t>
            </a:r>
            <a:br>
              <a:rPr lang="zh-TW" altLang="en-US" sz="2000" dirty="0"/>
            </a:br>
            <a:r>
              <a:rPr lang="zh-TW" altLang="en-US" sz="2000" dirty="0"/>
              <a:t>七、委託關係終止或解除時，應確認受託者返還、移交、刪除或銷毀</a:t>
            </a:r>
            <a:r>
              <a:rPr lang="zh-TW" altLang="en-US" sz="2000" dirty="0" smtClean="0"/>
              <a:t>履行契約</a:t>
            </a:r>
            <a:r>
              <a:rPr lang="zh-TW" altLang="en-US" sz="2000" dirty="0"/>
              <a:t>而持有之資料。</a:t>
            </a:r>
            <a:br>
              <a:rPr lang="zh-TW" altLang="en-US" sz="2000" dirty="0"/>
            </a:br>
            <a:r>
              <a:rPr lang="zh-TW" altLang="en-US" sz="2000" dirty="0"/>
              <a:t>八、受託者應採取之其他資通安全相關維護措施。</a:t>
            </a:r>
            <a:br>
              <a:rPr lang="zh-TW" altLang="en-US" sz="2000" dirty="0"/>
            </a:br>
            <a:r>
              <a:rPr lang="zh-TW" altLang="en-US" sz="2000" dirty="0"/>
              <a:t>九、委託機關應定期或於知悉受託者發生可能影響受託業務之資通安全</a:t>
            </a:r>
            <a:r>
              <a:rPr lang="zh-TW" altLang="en-US" sz="2000" dirty="0" smtClean="0"/>
              <a:t>事件</a:t>
            </a:r>
            <a:r>
              <a:rPr lang="zh-TW" altLang="en-US" sz="2000" dirty="0"/>
              <a:t>時，以稽核或其他適當方式確認受託業務之執行情形。</a:t>
            </a:r>
          </a:p>
        </p:txBody>
      </p:sp>
    </p:spTree>
    <p:extLst>
      <p:ext uri="{BB962C8B-B14F-4D97-AF65-F5344CB8AC3E}">
        <p14:creationId xmlns:p14="http://schemas.microsoft.com/office/powerpoint/2010/main" val="23078584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normAutofit lnSpcReduction="10000"/>
          </a:bodyPr>
          <a:lstStyle/>
          <a:p>
            <a:r>
              <a:rPr lang="zh-TW" altLang="en-US" sz="2000" dirty="0"/>
              <a:t>委託機關辦理前項第四款之適任性查核，應考量受託業務所涉及國家</a:t>
            </a:r>
            <a:r>
              <a:rPr lang="zh-TW" altLang="en-US" sz="2000" dirty="0" smtClean="0"/>
              <a:t>機密之</a:t>
            </a:r>
            <a:r>
              <a:rPr lang="zh-TW" altLang="en-US" sz="2000" dirty="0"/>
              <a:t>機密等級及內容，就執行該業務之受託者所屬人員及可能接觸該國家</a:t>
            </a:r>
            <a:r>
              <a:rPr lang="zh-TW" altLang="en-US" sz="2000" dirty="0" smtClean="0"/>
              <a:t>機密</a:t>
            </a:r>
            <a:r>
              <a:rPr lang="zh-TW" altLang="en-US" sz="2000" dirty="0"/>
              <a:t>之其他人員，於必要範圍內查核有無下列事項：</a:t>
            </a:r>
            <a:br>
              <a:rPr lang="zh-TW" altLang="en-US" sz="2000" dirty="0"/>
            </a:br>
            <a:r>
              <a:rPr lang="zh-TW" altLang="en-US" sz="2000" dirty="0"/>
              <a:t>一、曾犯洩密罪，或於動員戡亂時期終止後，犯內亂罪、外患罪，經</a:t>
            </a:r>
            <a:r>
              <a:rPr lang="zh-TW" altLang="en-US" sz="2000" dirty="0" smtClean="0"/>
              <a:t>判刑確定</a:t>
            </a:r>
            <a:r>
              <a:rPr lang="zh-TW" altLang="en-US" sz="2000" dirty="0"/>
              <a:t>，或通緝有案尚未結案。</a:t>
            </a:r>
            <a:br>
              <a:rPr lang="zh-TW" altLang="en-US" sz="2000" dirty="0"/>
            </a:br>
            <a:r>
              <a:rPr lang="zh-TW" altLang="en-US" sz="2000" dirty="0"/>
              <a:t>二、曾任公務員，因違反相關安全保密規定受懲戒或記過以上行政懲處。</a:t>
            </a:r>
            <a:br>
              <a:rPr lang="zh-TW" altLang="en-US" sz="2000" dirty="0"/>
            </a:br>
            <a:r>
              <a:rPr lang="zh-TW" altLang="en-US" sz="2000" dirty="0"/>
              <a:t>三、曾受到外國政府、大陸地區、香港或澳門政府之利誘、脅迫，從事</a:t>
            </a:r>
            <a:r>
              <a:rPr lang="zh-TW" altLang="en-US" sz="2000" dirty="0" smtClean="0"/>
              <a:t>不利</a:t>
            </a:r>
            <a:r>
              <a:rPr lang="zh-TW" altLang="en-US" sz="2000" dirty="0"/>
              <a:t>國家安全或重大利益情事。</a:t>
            </a:r>
            <a:br>
              <a:rPr lang="zh-TW" altLang="en-US" sz="2000" dirty="0"/>
            </a:br>
            <a:r>
              <a:rPr lang="zh-TW" altLang="en-US" sz="2000" dirty="0"/>
              <a:t>四、其他與國家機密保護相關之具體項目。</a:t>
            </a:r>
            <a:br>
              <a:rPr lang="zh-TW" altLang="en-US" sz="2000" dirty="0"/>
            </a:br>
            <a:r>
              <a:rPr lang="zh-TW" altLang="en-US" sz="2000" dirty="0"/>
              <a:t>第一項第四款情形，應記載於招標公告、招標文件及契約；於辦理適</a:t>
            </a:r>
            <a:r>
              <a:rPr lang="zh-TW" altLang="en-US" sz="2000" dirty="0" smtClean="0"/>
              <a:t>任性查核</a:t>
            </a:r>
            <a:r>
              <a:rPr lang="zh-TW" altLang="en-US" sz="2000" dirty="0"/>
              <a:t>前，並應經當事人書面同意</a:t>
            </a:r>
            <a:r>
              <a:rPr lang="zh-TW" altLang="en-US" sz="2000" dirty="0" smtClean="0"/>
              <a:t>。</a:t>
            </a:r>
            <a:endParaRPr lang="en-US" altLang="zh-TW" sz="2000" dirty="0" smtClean="0"/>
          </a:p>
          <a:p>
            <a:r>
              <a:rPr lang="zh-TW" altLang="en-US" sz="2000" dirty="0">
                <a:hlinkClick r:id="rId2"/>
              </a:rPr>
              <a:t>第 </a:t>
            </a:r>
            <a:r>
              <a:rPr lang="en-US" altLang="zh-TW" sz="2000" dirty="0">
                <a:hlinkClick r:id="rId2"/>
              </a:rPr>
              <a:t>5 </a:t>
            </a:r>
            <a:r>
              <a:rPr lang="zh-TW" altLang="en-US" sz="2000" dirty="0">
                <a:hlinkClick r:id="rId2"/>
              </a:rPr>
              <a:t>條</a:t>
            </a:r>
            <a:endParaRPr lang="zh-TW" altLang="en-US" sz="2000" dirty="0"/>
          </a:p>
          <a:p>
            <a:r>
              <a:rPr lang="zh-TW" altLang="en-US" sz="2000" dirty="0"/>
              <a:t>前條第三項及本法第十六條第一項之書面，依電子簽章法之規定，</a:t>
            </a:r>
            <a:r>
              <a:rPr lang="zh-TW" altLang="en-US" sz="2000" dirty="0" smtClean="0"/>
              <a:t>得以電子</a:t>
            </a:r>
            <a:r>
              <a:rPr lang="zh-TW" altLang="en-US" sz="2000" dirty="0"/>
              <a:t>文件為之</a:t>
            </a:r>
            <a:r>
              <a:rPr lang="zh-TW" altLang="en-US" sz="2000" dirty="0" smtClean="0"/>
              <a:t>。</a:t>
            </a:r>
            <a:endParaRPr lang="zh-TW" altLang="en-US" sz="2000" dirty="0"/>
          </a:p>
        </p:txBody>
      </p:sp>
    </p:spTree>
    <p:extLst>
      <p:ext uri="{BB962C8B-B14F-4D97-AF65-F5344CB8AC3E}">
        <p14:creationId xmlns:p14="http://schemas.microsoft.com/office/powerpoint/2010/main" val="13704061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57200" y="1196752"/>
            <a:ext cx="8229600" cy="4104456"/>
          </a:xfrm>
        </p:spPr>
        <p:txBody>
          <a:bodyPr>
            <a:normAutofit/>
          </a:bodyPr>
          <a:lstStyle/>
          <a:p>
            <a:r>
              <a:rPr lang="zh-TW" altLang="en-US" sz="2400" b="1" dirty="0" smtClean="0"/>
              <a:t>第一章 總則：第</a:t>
            </a:r>
            <a:r>
              <a:rPr lang="en-US" altLang="zh-TW" sz="2400" b="1" dirty="0" smtClean="0"/>
              <a:t>1</a:t>
            </a:r>
            <a:r>
              <a:rPr lang="zh-TW" altLang="en-US" sz="2400" b="1" dirty="0" smtClean="0"/>
              <a:t>條～第</a:t>
            </a:r>
            <a:r>
              <a:rPr lang="en-US" altLang="zh-TW" sz="2400" b="1" dirty="0" smtClean="0"/>
              <a:t>9</a:t>
            </a:r>
            <a:r>
              <a:rPr lang="zh-TW" altLang="en-US" sz="2400" b="1" dirty="0" smtClean="0"/>
              <a:t>條</a:t>
            </a:r>
            <a:endParaRPr lang="en-US" altLang="zh-TW" sz="2400" b="1" dirty="0" smtClean="0"/>
          </a:p>
          <a:p>
            <a:r>
              <a:rPr lang="zh-TW" altLang="en-US" sz="2400" b="1" dirty="0" smtClean="0"/>
              <a:t>第二章 </a:t>
            </a:r>
            <a:r>
              <a:rPr lang="zh-TW" altLang="en-US" sz="2400" b="1" dirty="0" smtClean="0">
                <a:solidFill>
                  <a:srgbClr val="FF0000"/>
                </a:solidFill>
                <a:effectLst>
                  <a:outerShdw blurRad="38100" dist="38100" dir="2700000" algn="tl">
                    <a:srgbClr val="000000">
                      <a:alpha val="43137"/>
                    </a:srgbClr>
                  </a:outerShdw>
                </a:effectLst>
              </a:rPr>
              <a:t>公務</a:t>
            </a:r>
            <a:r>
              <a:rPr lang="zh-TW" altLang="en-US" sz="2400" b="1" dirty="0">
                <a:solidFill>
                  <a:srgbClr val="FF0000"/>
                </a:solidFill>
                <a:effectLst>
                  <a:outerShdw blurRad="38100" dist="38100" dir="2700000" algn="tl">
                    <a:srgbClr val="000000">
                      <a:alpha val="43137"/>
                    </a:srgbClr>
                  </a:outerShdw>
                </a:effectLst>
              </a:rPr>
              <a:t>機關</a:t>
            </a:r>
            <a:r>
              <a:rPr lang="zh-TW" altLang="en-US" sz="2400" b="1" dirty="0"/>
              <a:t>資通安全</a:t>
            </a:r>
            <a:r>
              <a:rPr lang="zh-TW" altLang="en-US" sz="2400" b="1" dirty="0" smtClean="0"/>
              <a:t>管理 第</a:t>
            </a:r>
            <a:r>
              <a:rPr lang="en-US" altLang="zh-TW" sz="2400" b="1" dirty="0" smtClean="0"/>
              <a:t>10</a:t>
            </a:r>
            <a:r>
              <a:rPr lang="zh-TW" altLang="en-US" sz="2400" b="1" dirty="0" smtClean="0"/>
              <a:t>條～第</a:t>
            </a:r>
            <a:r>
              <a:rPr lang="en-US" altLang="zh-TW" sz="2400" b="1" dirty="0" smtClean="0"/>
              <a:t>15</a:t>
            </a:r>
            <a:r>
              <a:rPr lang="zh-TW" altLang="en-US" sz="2400" b="1" dirty="0" smtClean="0"/>
              <a:t>條</a:t>
            </a:r>
            <a:endParaRPr lang="en-US" altLang="zh-TW" sz="2400" b="1" dirty="0" smtClean="0"/>
          </a:p>
          <a:p>
            <a:r>
              <a:rPr lang="zh-TW" altLang="en-US" sz="2400" b="1" dirty="0" smtClean="0"/>
              <a:t>第三章 特定</a:t>
            </a:r>
            <a:r>
              <a:rPr lang="zh-TW" altLang="en-US" sz="2400" b="1" dirty="0" smtClean="0">
                <a:solidFill>
                  <a:srgbClr val="FF0000"/>
                </a:solidFill>
                <a:effectLst>
                  <a:outerShdw blurRad="38100" dist="38100" dir="2700000" algn="tl">
                    <a:srgbClr val="000000">
                      <a:alpha val="43137"/>
                    </a:srgbClr>
                  </a:outerShdw>
                </a:effectLst>
              </a:rPr>
              <a:t>非公務機關</a:t>
            </a:r>
            <a:r>
              <a:rPr lang="zh-TW" altLang="en-US" sz="2400" b="1" dirty="0" smtClean="0"/>
              <a:t>資通安全管理 第</a:t>
            </a:r>
            <a:r>
              <a:rPr lang="en-US" altLang="zh-TW" sz="2400" b="1" dirty="0" smtClean="0"/>
              <a:t>16</a:t>
            </a:r>
            <a:r>
              <a:rPr lang="zh-TW" altLang="en-US" sz="2400" b="1" dirty="0" smtClean="0"/>
              <a:t>條～第</a:t>
            </a:r>
            <a:r>
              <a:rPr lang="en-US" altLang="zh-TW" sz="2400" b="1" dirty="0" smtClean="0"/>
              <a:t>18</a:t>
            </a:r>
            <a:r>
              <a:rPr lang="zh-TW" altLang="en-US" sz="2400" b="1" dirty="0" smtClean="0"/>
              <a:t>條</a:t>
            </a:r>
            <a:endParaRPr lang="en-US" altLang="zh-TW" sz="2400" b="1" dirty="0" smtClean="0"/>
          </a:p>
          <a:p>
            <a:r>
              <a:rPr lang="zh-TW" altLang="en-US" sz="2400" b="1" dirty="0"/>
              <a:t>第四</a:t>
            </a:r>
            <a:r>
              <a:rPr lang="zh-TW" altLang="en-US" sz="2400" b="1" dirty="0" smtClean="0"/>
              <a:t>章 罰則 第</a:t>
            </a:r>
            <a:r>
              <a:rPr lang="en-US" altLang="zh-TW" sz="2400" b="1" dirty="0" smtClean="0"/>
              <a:t>19</a:t>
            </a:r>
            <a:r>
              <a:rPr lang="zh-TW" altLang="en-US" sz="2400" b="1" dirty="0" smtClean="0"/>
              <a:t>條～第</a:t>
            </a:r>
            <a:r>
              <a:rPr lang="en-US" altLang="zh-TW" sz="2400" b="1" dirty="0" smtClean="0"/>
              <a:t>21</a:t>
            </a:r>
            <a:r>
              <a:rPr lang="zh-TW" altLang="en-US" sz="2400" b="1" dirty="0" smtClean="0"/>
              <a:t>條</a:t>
            </a:r>
            <a:endParaRPr lang="en-US" altLang="zh-TW" sz="2400" b="1" dirty="0" smtClean="0"/>
          </a:p>
          <a:p>
            <a:r>
              <a:rPr lang="zh-TW" altLang="en-US" sz="2400" b="1" dirty="0"/>
              <a:t>第五</a:t>
            </a:r>
            <a:r>
              <a:rPr lang="zh-TW" altLang="en-US" sz="2400" b="1" dirty="0" smtClean="0"/>
              <a:t>章 附則第</a:t>
            </a:r>
            <a:r>
              <a:rPr lang="en-US" altLang="zh-TW" sz="2400" b="1" dirty="0" smtClean="0"/>
              <a:t>22</a:t>
            </a:r>
            <a:r>
              <a:rPr lang="zh-TW" altLang="en-US" sz="2400" b="1" dirty="0" smtClean="0"/>
              <a:t>條～第</a:t>
            </a:r>
            <a:r>
              <a:rPr lang="en-US" altLang="zh-TW" sz="2400" b="1" dirty="0" smtClean="0"/>
              <a:t>23</a:t>
            </a:r>
            <a:r>
              <a:rPr lang="zh-TW" altLang="en-US" sz="2400" b="1" dirty="0" smtClean="0"/>
              <a:t>條</a:t>
            </a:r>
            <a:endParaRPr lang="en-US" altLang="zh-TW" sz="2400" b="1" dirty="0" smtClean="0"/>
          </a:p>
          <a:p>
            <a:pPr marL="0" indent="0">
              <a:buNone/>
            </a:pPr>
            <a:r>
              <a:rPr lang="en-US" altLang="zh-TW" sz="2400" dirty="0"/>
              <a:t>	</a:t>
            </a:r>
            <a:r>
              <a:rPr lang="zh-TW" altLang="en-US" sz="2400" b="1" dirty="0" smtClean="0">
                <a:effectLst>
                  <a:outerShdw blurRad="38100" dist="38100" dir="2700000" algn="tl">
                    <a:srgbClr val="000000">
                      <a:alpha val="43137"/>
                    </a:srgbClr>
                  </a:outerShdw>
                </a:effectLst>
              </a:rPr>
              <a:t>第</a:t>
            </a:r>
            <a:r>
              <a:rPr lang="en-US" altLang="zh-TW" sz="2400" b="1" dirty="0" smtClean="0">
                <a:effectLst>
                  <a:outerShdw blurRad="38100" dist="38100" dir="2700000" algn="tl">
                    <a:srgbClr val="000000">
                      <a:alpha val="43137"/>
                    </a:srgbClr>
                  </a:outerShdw>
                </a:effectLst>
              </a:rPr>
              <a:t>22</a:t>
            </a:r>
            <a:r>
              <a:rPr lang="zh-TW" altLang="en-US" sz="2400" b="1" dirty="0" smtClean="0">
                <a:effectLst>
                  <a:outerShdw blurRad="38100" dist="38100" dir="2700000" algn="tl">
                    <a:srgbClr val="000000">
                      <a:alpha val="43137"/>
                    </a:srgbClr>
                  </a:outerShdw>
                </a:effectLst>
              </a:rPr>
              <a:t>條</a:t>
            </a:r>
            <a:endParaRPr lang="en-US" altLang="zh-TW" sz="2400" b="1" dirty="0" smtClean="0">
              <a:effectLst>
                <a:outerShdw blurRad="38100" dist="38100" dir="2700000" algn="tl">
                  <a:srgbClr val="000000">
                    <a:alpha val="43137"/>
                  </a:srgbClr>
                </a:outerShdw>
              </a:effectLst>
            </a:endParaRPr>
          </a:p>
          <a:p>
            <a:pPr marL="0" indent="0">
              <a:buNone/>
            </a:pPr>
            <a:r>
              <a:rPr lang="en-US" altLang="zh-TW" sz="2400" b="1" dirty="0" smtClean="0">
                <a:effectLst>
                  <a:outerShdw blurRad="38100" dist="38100" dir="2700000" algn="tl">
                    <a:srgbClr val="000000">
                      <a:alpha val="43137"/>
                    </a:srgbClr>
                  </a:outerShdw>
                </a:effectLst>
              </a:rPr>
              <a:t>	</a:t>
            </a:r>
            <a:r>
              <a:rPr lang="zh-TW" altLang="en-US" sz="2400" b="1" dirty="0" smtClean="0">
                <a:effectLst>
                  <a:outerShdw blurRad="38100" dist="38100" dir="2700000" algn="tl">
                    <a:srgbClr val="000000">
                      <a:alpha val="43137"/>
                    </a:srgbClr>
                  </a:outerShdw>
                </a:effectLst>
              </a:rPr>
              <a:t>本</a:t>
            </a:r>
            <a:r>
              <a:rPr lang="zh-TW" altLang="en-US" sz="2400" b="1" dirty="0">
                <a:effectLst>
                  <a:outerShdw blurRad="38100" dist="38100" dir="2700000" algn="tl">
                    <a:srgbClr val="000000">
                      <a:alpha val="43137"/>
                    </a:srgbClr>
                  </a:outerShdw>
                </a:effectLst>
              </a:rPr>
              <a:t>法施行細則，由主管機關定之。</a:t>
            </a:r>
          </a:p>
          <a:p>
            <a:pPr marL="0" indent="0">
              <a:buNone/>
            </a:pPr>
            <a:r>
              <a:rPr lang="en-US" altLang="zh-TW" sz="2400" b="1" dirty="0" smtClean="0">
                <a:effectLst>
                  <a:outerShdw blurRad="38100" dist="38100" dir="2700000" algn="tl">
                    <a:srgbClr val="000000">
                      <a:alpha val="43137"/>
                    </a:srgbClr>
                  </a:outerShdw>
                </a:effectLst>
              </a:rPr>
              <a:t>	</a:t>
            </a:r>
            <a:r>
              <a:rPr lang="zh-TW" altLang="en-US" sz="2400" b="1" dirty="0" smtClean="0">
                <a:effectLst>
                  <a:outerShdw blurRad="38100" dist="38100" dir="2700000" algn="tl">
                    <a:srgbClr val="000000">
                      <a:alpha val="43137"/>
                    </a:srgbClr>
                  </a:outerShdw>
                </a:effectLst>
              </a:rPr>
              <a:t>第</a:t>
            </a:r>
            <a:r>
              <a:rPr lang="en-US" altLang="zh-TW" sz="2400" b="1" dirty="0" smtClean="0">
                <a:effectLst>
                  <a:outerShdw blurRad="38100" dist="38100" dir="2700000" algn="tl">
                    <a:srgbClr val="000000">
                      <a:alpha val="43137"/>
                    </a:srgbClr>
                  </a:outerShdw>
                </a:effectLst>
              </a:rPr>
              <a:t>23</a:t>
            </a:r>
            <a:r>
              <a:rPr lang="zh-TW" altLang="en-US" sz="2400" b="1" dirty="0" smtClean="0">
                <a:effectLst>
                  <a:outerShdw blurRad="38100" dist="38100" dir="2700000" algn="tl">
                    <a:srgbClr val="000000">
                      <a:alpha val="43137"/>
                    </a:srgbClr>
                  </a:outerShdw>
                </a:effectLst>
              </a:rPr>
              <a:t>條</a:t>
            </a:r>
            <a:endParaRPr lang="zh-TW" altLang="en-US" sz="2400" b="1" dirty="0">
              <a:effectLst>
                <a:outerShdw blurRad="38100" dist="38100" dir="2700000" algn="tl">
                  <a:srgbClr val="000000">
                    <a:alpha val="43137"/>
                  </a:srgbClr>
                </a:outerShdw>
              </a:effectLst>
            </a:endParaRPr>
          </a:p>
          <a:p>
            <a:pPr marL="0" indent="0">
              <a:buNone/>
            </a:pPr>
            <a:r>
              <a:rPr lang="en-US" altLang="zh-TW" sz="2400" b="1" dirty="0" smtClean="0">
                <a:effectLst>
                  <a:outerShdw blurRad="38100" dist="38100" dir="2700000" algn="tl">
                    <a:srgbClr val="000000">
                      <a:alpha val="43137"/>
                    </a:srgbClr>
                  </a:outerShdw>
                </a:effectLst>
              </a:rPr>
              <a:t>	</a:t>
            </a:r>
            <a:r>
              <a:rPr lang="zh-TW" altLang="en-US" sz="2400" b="1" dirty="0" smtClean="0">
                <a:effectLst>
                  <a:outerShdw blurRad="38100" dist="38100" dir="2700000" algn="tl">
                    <a:srgbClr val="000000">
                      <a:alpha val="43137"/>
                    </a:srgbClr>
                  </a:outerShdw>
                </a:effectLst>
              </a:rPr>
              <a:t>本</a:t>
            </a:r>
            <a:r>
              <a:rPr lang="zh-TW" altLang="en-US" sz="2400" b="1" dirty="0">
                <a:effectLst>
                  <a:outerShdw blurRad="38100" dist="38100" dir="2700000" algn="tl">
                    <a:srgbClr val="000000">
                      <a:alpha val="43137"/>
                    </a:srgbClr>
                  </a:outerShdw>
                </a:effectLst>
              </a:rPr>
              <a:t>法施行日期，由主管機關定之。</a:t>
            </a:r>
          </a:p>
          <a:p>
            <a:endParaRPr lang="en-US" altLang="zh-TW" sz="2400" b="1" dirty="0" smtClean="0"/>
          </a:p>
          <a:p>
            <a:endParaRPr lang="zh-TW" altLang="en-US" sz="2400" b="1" dirty="0"/>
          </a:p>
        </p:txBody>
      </p:sp>
    </p:spTree>
    <p:extLst>
      <p:ext uri="{BB962C8B-B14F-4D97-AF65-F5344CB8AC3E}">
        <p14:creationId xmlns:p14="http://schemas.microsoft.com/office/powerpoint/2010/main" val="58510977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normAutofit fontScale="62500" lnSpcReduction="20000"/>
          </a:bodyPr>
          <a:lstStyle/>
          <a:p>
            <a:r>
              <a:rPr lang="zh-TW" altLang="en-US" dirty="0">
                <a:hlinkClick r:id="rId2"/>
              </a:rPr>
              <a:t>第 </a:t>
            </a:r>
            <a:r>
              <a:rPr lang="en-US" altLang="zh-TW" dirty="0">
                <a:hlinkClick r:id="rId2"/>
              </a:rPr>
              <a:t>6 </a:t>
            </a:r>
            <a:r>
              <a:rPr lang="zh-TW" altLang="en-US" dirty="0">
                <a:hlinkClick r:id="rId2"/>
              </a:rPr>
              <a:t>條</a:t>
            </a:r>
            <a:endParaRPr lang="zh-TW" altLang="en-US" dirty="0"/>
          </a:p>
          <a:p>
            <a:r>
              <a:rPr lang="zh-TW" altLang="en-US" dirty="0"/>
              <a:t>本法第十條、第十六條第二項及第十七條第一項所定資通安全維護計畫，</a:t>
            </a:r>
            <a:br>
              <a:rPr lang="zh-TW" altLang="en-US" dirty="0"/>
            </a:br>
            <a:r>
              <a:rPr lang="zh-TW" altLang="en-US" dirty="0"/>
              <a:t>應包括下列事項：</a:t>
            </a:r>
            <a:br>
              <a:rPr lang="zh-TW" altLang="en-US" dirty="0"/>
            </a:br>
            <a:r>
              <a:rPr lang="zh-TW" altLang="en-US" dirty="0"/>
              <a:t>一、</a:t>
            </a:r>
            <a:r>
              <a:rPr lang="zh-TW" altLang="en-US" b="1" dirty="0">
                <a:solidFill>
                  <a:srgbClr val="FF0000"/>
                </a:solidFill>
              </a:rPr>
              <a:t>核心業務</a:t>
            </a:r>
            <a:r>
              <a:rPr lang="zh-TW" altLang="en-US" dirty="0"/>
              <a:t>及其重要性。</a:t>
            </a:r>
            <a:br>
              <a:rPr lang="zh-TW" altLang="en-US" dirty="0"/>
            </a:br>
            <a:r>
              <a:rPr lang="zh-TW" altLang="en-US" dirty="0"/>
              <a:t>二、資通</a:t>
            </a:r>
            <a:r>
              <a:rPr lang="zh-TW" altLang="en-US" b="1" dirty="0">
                <a:solidFill>
                  <a:srgbClr val="FF0000"/>
                </a:solidFill>
              </a:rPr>
              <a:t>安全政策及目標</a:t>
            </a:r>
            <a:r>
              <a:rPr lang="zh-TW" altLang="en-US" dirty="0"/>
              <a:t>。</a:t>
            </a:r>
            <a:br>
              <a:rPr lang="zh-TW" altLang="en-US" dirty="0"/>
            </a:br>
            <a:r>
              <a:rPr lang="zh-TW" altLang="en-US" dirty="0"/>
              <a:t>三、資通</a:t>
            </a:r>
            <a:r>
              <a:rPr lang="zh-TW" altLang="en-US" b="1" dirty="0">
                <a:solidFill>
                  <a:srgbClr val="FF0000"/>
                </a:solidFill>
              </a:rPr>
              <a:t>安全推動組織</a:t>
            </a:r>
            <a:r>
              <a:rPr lang="zh-TW" altLang="en-US" dirty="0"/>
              <a:t>。</a:t>
            </a:r>
            <a:br>
              <a:rPr lang="zh-TW" altLang="en-US" dirty="0"/>
            </a:br>
            <a:r>
              <a:rPr lang="zh-TW" altLang="en-US" dirty="0"/>
              <a:t>四、專責</a:t>
            </a:r>
            <a:r>
              <a:rPr lang="zh-TW" altLang="en-US" b="1" dirty="0">
                <a:solidFill>
                  <a:srgbClr val="FF0000"/>
                </a:solidFill>
              </a:rPr>
              <a:t>人力及經費之配置</a:t>
            </a:r>
            <a:r>
              <a:rPr lang="zh-TW" altLang="en-US" dirty="0"/>
              <a:t>。</a:t>
            </a:r>
            <a:br>
              <a:rPr lang="zh-TW" altLang="en-US" dirty="0"/>
            </a:br>
            <a:r>
              <a:rPr lang="zh-TW" altLang="en-US" dirty="0"/>
              <a:t>五、公務機關資通</a:t>
            </a:r>
            <a:r>
              <a:rPr lang="zh-TW" altLang="en-US" b="1" dirty="0">
                <a:solidFill>
                  <a:srgbClr val="FF0000"/>
                </a:solidFill>
              </a:rPr>
              <a:t>安全長之配置</a:t>
            </a:r>
            <a:r>
              <a:rPr lang="zh-TW" altLang="en-US" dirty="0"/>
              <a:t>。</a:t>
            </a:r>
            <a:br>
              <a:rPr lang="zh-TW" altLang="en-US" dirty="0"/>
            </a:br>
            <a:r>
              <a:rPr lang="zh-TW" altLang="en-US" dirty="0"/>
              <a:t>六、資訊及資通系統之</a:t>
            </a:r>
            <a:r>
              <a:rPr lang="zh-TW" altLang="en-US" b="1" dirty="0">
                <a:solidFill>
                  <a:srgbClr val="FF0000"/>
                </a:solidFill>
              </a:rPr>
              <a:t>盤點</a:t>
            </a:r>
            <a:r>
              <a:rPr lang="zh-TW" altLang="en-US" dirty="0"/>
              <a:t>，並</a:t>
            </a:r>
            <a:r>
              <a:rPr lang="zh-TW" altLang="en-US" b="1" dirty="0">
                <a:solidFill>
                  <a:srgbClr val="FF0000"/>
                </a:solidFill>
              </a:rPr>
              <a:t>標示核心資通系統</a:t>
            </a:r>
            <a:r>
              <a:rPr lang="zh-TW" altLang="en-US" dirty="0"/>
              <a:t>及相關資產。</a:t>
            </a:r>
            <a:br>
              <a:rPr lang="zh-TW" altLang="en-US" dirty="0"/>
            </a:br>
            <a:r>
              <a:rPr lang="zh-TW" altLang="en-US" dirty="0"/>
              <a:t>七、資通</a:t>
            </a:r>
            <a:r>
              <a:rPr lang="zh-TW" altLang="en-US" b="1" dirty="0">
                <a:solidFill>
                  <a:srgbClr val="FF0000"/>
                </a:solidFill>
              </a:rPr>
              <a:t>安全風險評估</a:t>
            </a:r>
            <a:r>
              <a:rPr lang="zh-TW" altLang="en-US" dirty="0"/>
              <a:t>。</a:t>
            </a:r>
            <a:br>
              <a:rPr lang="zh-TW" altLang="en-US" dirty="0"/>
            </a:br>
            <a:r>
              <a:rPr lang="zh-TW" altLang="en-US" dirty="0"/>
              <a:t>八、資通</a:t>
            </a:r>
            <a:r>
              <a:rPr lang="zh-TW" altLang="en-US" b="1" dirty="0">
                <a:solidFill>
                  <a:srgbClr val="FF0000"/>
                </a:solidFill>
              </a:rPr>
              <a:t>安全防護及控制措施</a:t>
            </a:r>
            <a:r>
              <a:rPr lang="zh-TW" altLang="en-US" dirty="0"/>
              <a:t>。</a:t>
            </a:r>
            <a:br>
              <a:rPr lang="zh-TW" altLang="en-US" dirty="0"/>
            </a:br>
            <a:r>
              <a:rPr lang="zh-TW" altLang="en-US" dirty="0"/>
              <a:t>九、資通安全</a:t>
            </a:r>
            <a:r>
              <a:rPr lang="zh-TW" altLang="en-US" b="1" dirty="0">
                <a:solidFill>
                  <a:srgbClr val="FF0000"/>
                </a:solidFill>
              </a:rPr>
              <a:t>事件通報、應變及演練</a:t>
            </a:r>
            <a:r>
              <a:rPr lang="zh-TW" altLang="en-US" dirty="0"/>
              <a:t>相關機制。</a:t>
            </a:r>
            <a:br>
              <a:rPr lang="zh-TW" altLang="en-US" dirty="0"/>
            </a:br>
            <a:r>
              <a:rPr lang="zh-TW" altLang="en-US" dirty="0"/>
              <a:t>十、資通安全</a:t>
            </a:r>
            <a:r>
              <a:rPr lang="zh-TW" altLang="en-US" b="1" dirty="0">
                <a:solidFill>
                  <a:srgbClr val="FF0000"/>
                </a:solidFill>
              </a:rPr>
              <a:t>情資之評估及因應機制</a:t>
            </a:r>
            <a:r>
              <a:rPr lang="zh-TW" altLang="en-US" dirty="0"/>
              <a:t>。</a:t>
            </a:r>
            <a:br>
              <a:rPr lang="zh-TW" altLang="en-US" dirty="0"/>
            </a:br>
            <a:r>
              <a:rPr lang="zh-TW" altLang="en-US" dirty="0"/>
              <a:t>十一、資通</a:t>
            </a:r>
            <a:r>
              <a:rPr lang="zh-TW" altLang="en-US" b="1" dirty="0">
                <a:solidFill>
                  <a:srgbClr val="FF0000"/>
                </a:solidFill>
              </a:rPr>
              <a:t>系統或服務委外辦理之管理</a:t>
            </a:r>
            <a:r>
              <a:rPr lang="zh-TW" altLang="en-US" dirty="0"/>
              <a:t>措施。</a:t>
            </a:r>
            <a:br>
              <a:rPr lang="zh-TW" altLang="en-US" dirty="0"/>
            </a:br>
            <a:r>
              <a:rPr lang="zh-TW" altLang="en-US" dirty="0"/>
              <a:t>十二、公務機關所屬人員辦理業務涉及資通安全事項之考核機制。</a:t>
            </a:r>
            <a:br>
              <a:rPr lang="zh-TW" altLang="en-US" dirty="0"/>
            </a:br>
            <a:r>
              <a:rPr lang="zh-TW" altLang="en-US" dirty="0"/>
              <a:t>十三、資通安全維護計畫與實施情形之持續精進及績效管理機制</a:t>
            </a:r>
            <a:r>
              <a:rPr lang="zh-TW" altLang="en-US" dirty="0" smtClean="0"/>
              <a:t>。</a:t>
            </a:r>
            <a:endParaRPr lang="zh-TW" altLang="en-US" dirty="0"/>
          </a:p>
        </p:txBody>
      </p:sp>
    </p:spTree>
    <p:extLst>
      <p:ext uri="{BB962C8B-B14F-4D97-AF65-F5344CB8AC3E}">
        <p14:creationId xmlns:p14="http://schemas.microsoft.com/office/powerpoint/2010/main" val="19400052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57200" y="548680"/>
            <a:ext cx="8229600" cy="5616624"/>
          </a:xfrm>
        </p:spPr>
        <p:txBody>
          <a:bodyPr>
            <a:noAutofit/>
          </a:bodyPr>
          <a:lstStyle/>
          <a:p>
            <a:r>
              <a:rPr lang="zh-TW" altLang="en-US" sz="2000" dirty="0"/>
              <a:t>各機關依本法第十二條、第十六條第三項或第十七條第二項規定提出資</a:t>
            </a:r>
            <a:r>
              <a:rPr lang="zh-TW" altLang="en-US" sz="2000" dirty="0" smtClean="0"/>
              <a:t>通安全</a:t>
            </a:r>
            <a:r>
              <a:rPr lang="zh-TW" altLang="en-US" sz="2000" dirty="0"/>
              <a:t>維護計畫實施情形，應包括前項各款之執行成果及相關說明。</a:t>
            </a:r>
            <a:br>
              <a:rPr lang="zh-TW" altLang="en-US" sz="2000" dirty="0"/>
            </a:br>
            <a:r>
              <a:rPr lang="zh-TW" altLang="en-US" sz="2000" dirty="0"/>
              <a:t>第一項資通安全維護計畫之訂定、修正、實施及前項實施情形之提出，</a:t>
            </a:r>
            <a:r>
              <a:rPr lang="zh-TW" altLang="en-US" sz="2000" dirty="0" smtClean="0"/>
              <a:t>公務</a:t>
            </a:r>
            <a:r>
              <a:rPr lang="zh-TW" altLang="en-US" sz="2000" dirty="0"/>
              <a:t>機關得由其上級或監督機關辦理；特定非公務機關得由其中央目的</a:t>
            </a:r>
            <a:r>
              <a:rPr lang="zh-TW" altLang="en-US" sz="2000" dirty="0" smtClean="0"/>
              <a:t>事業主管機關</a:t>
            </a:r>
            <a:r>
              <a:rPr lang="zh-TW" altLang="en-US" sz="2000" dirty="0"/>
              <a:t>、中央目的事業主管機關所屬公務機關辦理，或經中央目的</a:t>
            </a:r>
            <a:r>
              <a:rPr lang="zh-TW" altLang="en-US" sz="2000" dirty="0" smtClean="0"/>
              <a:t>事業主管機關</a:t>
            </a:r>
            <a:r>
              <a:rPr lang="zh-TW" altLang="en-US" sz="2000" dirty="0"/>
              <a:t>同意，由其所管特定非公務機關辦理</a:t>
            </a:r>
            <a:r>
              <a:rPr lang="zh-TW" altLang="en-US" sz="2000" dirty="0" smtClean="0"/>
              <a:t>。</a:t>
            </a:r>
            <a:endParaRPr lang="en-US" altLang="zh-TW" sz="2000" dirty="0" smtClean="0"/>
          </a:p>
          <a:p>
            <a:r>
              <a:rPr lang="zh-TW" altLang="en-US" sz="2000" dirty="0">
                <a:hlinkClick r:id="rId2"/>
              </a:rPr>
              <a:t>第 </a:t>
            </a:r>
            <a:r>
              <a:rPr lang="en-US" altLang="zh-TW" sz="2000" dirty="0">
                <a:hlinkClick r:id="rId2"/>
              </a:rPr>
              <a:t>7 </a:t>
            </a:r>
            <a:r>
              <a:rPr lang="zh-TW" altLang="en-US" sz="2000" dirty="0">
                <a:hlinkClick r:id="rId2"/>
              </a:rPr>
              <a:t>條</a:t>
            </a:r>
            <a:endParaRPr lang="zh-TW" altLang="en-US" sz="2000" dirty="0"/>
          </a:p>
          <a:p>
            <a:r>
              <a:rPr lang="zh-TW" altLang="en-US" sz="2000" dirty="0"/>
              <a:t>前條第一項第一款所定核心業務，其範圍如下：</a:t>
            </a:r>
            <a:br>
              <a:rPr lang="zh-TW" altLang="en-US" sz="2000" dirty="0"/>
            </a:br>
            <a:r>
              <a:rPr lang="zh-TW" altLang="en-US" sz="2000" dirty="0"/>
              <a:t>一、公務機關</a:t>
            </a:r>
            <a:r>
              <a:rPr lang="zh-TW" altLang="en-US" sz="2000" b="1" dirty="0">
                <a:solidFill>
                  <a:srgbClr val="FF0000"/>
                </a:solidFill>
              </a:rPr>
              <a:t>依其組織法規</a:t>
            </a:r>
            <a:r>
              <a:rPr lang="zh-TW" altLang="en-US" sz="2000" dirty="0"/>
              <a:t>，足認該業務</a:t>
            </a:r>
            <a:r>
              <a:rPr lang="zh-TW" altLang="en-US" sz="2000" b="1" dirty="0">
                <a:solidFill>
                  <a:srgbClr val="FF0000"/>
                </a:solidFill>
              </a:rPr>
              <a:t>為機關核心權責所在</a:t>
            </a:r>
            <a:r>
              <a:rPr lang="zh-TW" altLang="en-US" sz="2000" dirty="0"/>
              <a:t>。</a:t>
            </a:r>
            <a:br>
              <a:rPr lang="zh-TW" altLang="en-US" sz="2000" dirty="0"/>
            </a:br>
            <a:r>
              <a:rPr lang="zh-TW" altLang="en-US" sz="2000" dirty="0"/>
              <a:t>二、公營事業及政府</a:t>
            </a:r>
            <a:r>
              <a:rPr lang="zh-TW" altLang="en-US" sz="2000" b="1" dirty="0">
                <a:solidFill>
                  <a:srgbClr val="FF0000"/>
                </a:solidFill>
              </a:rPr>
              <a:t>捐助之財團法人之主要服務或功能</a:t>
            </a:r>
            <a:r>
              <a:rPr lang="zh-TW" altLang="en-US" sz="2000" dirty="0"/>
              <a:t>。</a:t>
            </a:r>
            <a:br>
              <a:rPr lang="zh-TW" altLang="en-US" sz="2000" dirty="0"/>
            </a:br>
            <a:r>
              <a:rPr lang="zh-TW" altLang="en-US" sz="2000" dirty="0"/>
              <a:t>三、各</a:t>
            </a:r>
            <a:r>
              <a:rPr lang="zh-TW" altLang="en-US" sz="2000" b="1" dirty="0">
                <a:solidFill>
                  <a:srgbClr val="FF0000"/>
                </a:solidFill>
              </a:rPr>
              <a:t>機關維運、提供關鍵基礎設施</a:t>
            </a:r>
            <a:r>
              <a:rPr lang="zh-TW" altLang="en-US" sz="2000" dirty="0"/>
              <a:t>所必要之業務。</a:t>
            </a:r>
            <a:br>
              <a:rPr lang="zh-TW" altLang="en-US" sz="2000" dirty="0"/>
            </a:br>
            <a:r>
              <a:rPr lang="zh-TW" altLang="en-US" sz="2000" dirty="0"/>
              <a:t>四、各機關依資通安全責任等級分級辦法第四條第一款至第五款或</a:t>
            </a:r>
            <a:r>
              <a:rPr lang="zh-TW" altLang="en-US" sz="2000" dirty="0" smtClean="0"/>
              <a:t>第</a:t>
            </a:r>
            <a:r>
              <a:rPr lang="en-US" altLang="zh-TW" sz="2000" dirty="0" smtClean="0"/>
              <a:t>	</a:t>
            </a:r>
            <a:r>
              <a:rPr lang="zh-TW" altLang="en-US" sz="2000" dirty="0" smtClean="0"/>
              <a:t>五條第一</a:t>
            </a:r>
            <a:r>
              <a:rPr lang="zh-TW" altLang="en-US" sz="2000" dirty="0"/>
              <a:t>款至第四款涉及之業務。</a:t>
            </a:r>
            <a:br>
              <a:rPr lang="zh-TW" altLang="en-US" sz="2000" dirty="0"/>
            </a:br>
            <a:r>
              <a:rPr lang="zh-TW" altLang="en-US" sz="2000" dirty="0"/>
              <a:t>前條第一項第六款所稱核心資通系統，指支持核心業務持續運作必要之</a:t>
            </a:r>
            <a:r>
              <a:rPr lang="zh-TW" altLang="en-US" sz="2000" dirty="0" smtClean="0"/>
              <a:t>系統</a:t>
            </a:r>
            <a:r>
              <a:rPr lang="zh-TW" altLang="en-US" sz="2000" dirty="0"/>
              <a:t>，或依資通安全責任等級分級辦法附表九資通系統防護需求分級原則</a:t>
            </a:r>
            <a:r>
              <a:rPr lang="zh-TW" altLang="en-US" sz="2000" dirty="0" smtClean="0"/>
              <a:t>之規定</a:t>
            </a:r>
            <a:r>
              <a:rPr lang="zh-TW" altLang="en-US" sz="2000" dirty="0"/>
              <a:t>，判定其防護需求等級為高者</a:t>
            </a:r>
            <a:r>
              <a:rPr lang="zh-TW" altLang="en-US" sz="2000" dirty="0" smtClean="0"/>
              <a:t>。</a:t>
            </a:r>
            <a:endParaRPr lang="zh-TW" altLang="en-US" sz="2000" dirty="0"/>
          </a:p>
        </p:txBody>
      </p:sp>
    </p:spTree>
    <p:extLst>
      <p:ext uri="{BB962C8B-B14F-4D97-AF65-F5344CB8AC3E}">
        <p14:creationId xmlns:p14="http://schemas.microsoft.com/office/powerpoint/2010/main" val="37452388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normAutofit/>
          </a:bodyPr>
          <a:lstStyle/>
          <a:p>
            <a:r>
              <a:rPr lang="zh-TW" altLang="en-US" sz="2000" dirty="0">
                <a:hlinkClick r:id="rId2"/>
              </a:rPr>
              <a:t>第 </a:t>
            </a:r>
            <a:r>
              <a:rPr lang="en-US" altLang="zh-TW" sz="2000" dirty="0">
                <a:hlinkClick r:id="rId2"/>
              </a:rPr>
              <a:t>8 </a:t>
            </a:r>
            <a:r>
              <a:rPr lang="zh-TW" altLang="en-US" sz="2000" dirty="0">
                <a:hlinkClick r:id="rId2"/>
              </a:rPr>
              <a:t>條</a:t>
            </a:r>
            <a:endParaRPr lang="zh-TW" altLang="en-US" sz="2000" dirty="0"/>
          </a:p>
          <a:p>
            <a:r>
              <a:rPr lang="zh-TW" altLang="en-US" sz="2000" dirty="0"/>
              <a:t>本法第十四條第三項及第十八條第三項所定資通安全事件調查、處理及改</a:t>
            </a:r>
            <a:br>
              <a:rPr lang="zh-TW" altLang="en-US" sz="2000" dirty="0"/>
            </a:br>
            <a:r>
              <a:rPr lang="zh-TW" altLang="en-US" sz="2000" dirty="0"/>
              <a:t>善報告，應包括下列事項：</a:t>
            </a:r>
            <a:br>
              <a:rPr lang="zh-TW" altLang="en-US" sz="2000" dirty="0"/>
            </a:br>
            <a:r>
              <a:rPr lang="zh-TW" altLang="en-US" sz="2000" dirty="0"/>
              <a:t>一、事件發生或知悉其</a:t>
            </a:r>
            <a:r>
              <a:rPr lang="zh-TW" altLang="en-US" sz="2000" b="1" dirty="0">
                <a:solidFill>
                  <a:srgbClr val="FF0000"/>
                </a:solidFill>
              </a:rPr>
              <a:t>發生、完成損害控制或復原作業之時間</a:t>
            </a:r>
            <a:r>
              <a:rPr lang="zh-TW" altLang="en-US" sz="2000" dirty="0"/>
              <a:t>。</a:t>
            </a:r>
            <a:br>
              <a:rPr lang="zh-TW" altLang="en-US" sz="2000" dirty="0"/>
            </a:br>
            <a:r>
              <a:rPr lang="zh-TW" altLang="en-US" sz="2000" dirty="0"/>
              <a:t>二、事件影響之</a:t>
            </a:r>
            <a:r>
              <a:rPr lang="zh-TW" altLang="en-US" sz="2000" b="1" dirty="0">
                <a:solidFill>
                  <a:srgbClr val="FF0000"/>
                </a:solidFill>
              </a:rPr>
              <a:t>範圍及損害評估</a:t>
            </a:r>
            <a:r>
              <a:rPr lang="zh-TW" altLang="en-US" sz="2000" dirty="0"/>
              <a:t>。</a:t>
            </a:r>
            <a:br>
              <a:rPr lang="zh-TW" altLang="en-US" sz="2000" dirty="0"/>
            </a:br>
            <a:r>
              <a:rPr lang="zh-TW" altLang="en-US" sz="2000" dirty="0"/>
              <a:t>三、</a:t>
            </a:r>
            <a:r>
              <a:rPr lang="zh-TW" altLang="en-US" sz="2000" b="1" dirty="0">
                <a:solidFill>
                  <a:srgbClr val="FF0000"/>
                </a:solidFill>
              </a:rPr>
              <a:t>損害控制及復原作業</a:t>
            </a:r>
            <a:r>
              <a:rPr lang="zh-TW" altLang="en-US" sz="2000" dirty="0"/>
              <a:t>之歷程。</a:t>
            </a:r>
            <a:br>
              <a:rPr lang="zh-TW" altLang="en-US" sz="2000" dirty="0"/>
            </a:br>
            <a:r>
              <a:rPr lang="zh-TW" altLang="en-US" sz="2000" dirty="0"/>
              <a:t>四、</a:t>
            </a:r>
            <a:r>
              <a:rPr lang="zh-TW" altLang="en-US" sz="2000" b="1" dirty="0">
                <a:solidFill>
                  <a:srgbClr val="FF0000"/>
                </a:solidFill>
              </a:rPr>
              <a:t>事件調查及處理作業</a:t>
            </a:r>
            <a:r>
              <a:rPr lang="zh-TW" altLang="en-US" sz="2000" dirty="0"/>
              <a:t>之歷程。</a:t>
            </a:r>
            <a:br>
              <a:rPr lang="zh-TW" altLang="en-US" sz="2000" dirty="0"/>
            </a:br>
            <a:r>
              <a:rPr lang="zh-TW" altLang="en-US" sz="2000" dirty="0"/>
              <a:t>五、</a:t>
            </a:r>
            <a:r>
              <a:rPr lang="zh-TW" altLang="en-US" sz="2000" b="1" dirty="0">
                <a:solidFill>
                  <a:srgbClr val="FF0000"/>
                </a:solidFill>
              </a:rPr>
              <a:t>事件</a:t>
            </a:r>
            <a:r>
              <a:rPr lang="zh-TW" altLang="en-US" sz="2000" dirty="0"/>
              <a:t>根因</a:t>
            </a:r>
            <a:r>
              <a:rPr lang="zh-TW" altLang="en-US" sz="2000" b="1" dirty="0">
                <a:solidFill>
                  <a:srgbClr val="FF0000"/>
                </a:solidFill>
              </a:rPr>
              <a:t>分析</a:t>
            </a:r>
            <a:r>
              <a:rPr lang="zh-TW" altLang="en-US" sz="2000" dirty="0"/>
              <a:t>。</a:t>
            </a:r>
            <a:br>
              <a:rPr lang="zh-TW" altLang="en-US" sz="2000" dirty="0"/>
            </a:br>
            <a:r>
              <a:rPr lang="zh-TW" altLang="en-US" sz="2000" dirty="0"/>
              <a:t>六、為</a:t>
            </a:r>
            <a:r>
              <a:rPr lang="zh-TW" altLang="en-US" sz="2000" b="1" dirty="0">
                <a:solidFill>
                  <a:srgbClr val="FF0000"/>
                </a:solidFill>
              </a:rPr>
              <a:t>防範類似事件再次發生</a:t>
            </a:r>
            <a:r>
              <a:rPr lang="zh-TW" altLang="en-US" sz="2000" dirty="0"/>
              <a:t>所採取之管理、技術、人力或資源等層面</a:t>
            </a:r>
            <a:r>
              <a:rPr lang="zh-TW" altLang="en-US" sz="2000" dirty="0" smtClean="0"/>
              <a:t>之措施</a:t>
            </a:r>
            <a:r>
              <a:rPr lang="zh-TW" altLang="en-US" sz="2000" dirty="0"/>
              <a:t>。</a:t>
            </a:r>
            <a:br>
              <a:rPr lang="zh-TW" altLang="en-US" sz="2000" dirty="0"/>
            </a:br>
            <a:r>
              <a:rPr lang="zh-TW" altLang="en-US" sz="2000" dirty="0"/>
              <a:t>七、前款措施之</a:t>
            </a:r>
            <a:r>
              <a:rPr lang="zh-TW" altLang="en-US" sz="2000" b="1" dirty="0">
                <a:solidFill>
                  <a:srgbClr val="FF0000"/>
                </a:solidFill>
              </a:rPr>
              <a:t>預定完成時程及成效追蹤機制</a:t>
            </a:r>
            <a:r>
              <a:rPr lang="zh-TW" altLang="en-US" sz="2000" dirty="0" smtClean="0"/>
              <a:t>。</a:t>
            </a:r>
            <a:endParaRPr lang="zh-TW" altLang="en-US" sz="2000" dirty="0"/>
          </a:p>
        </p:txBody>
      </p:sp>
    </p:spTree>
    <p:extLst>
      <p:ext uri="{BB962C8B-B14F-4D97-AF65-F5344CB8AC3E}">
        <p14:creationId xmlns:p14="http://schemas.microsoft.com/office/powerpoint/2010/main" val="6273411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noAutofit/>
          </a:bodyPr>
          <a:lstStyle/>
          <a:p>
            <a:r>
              <a:rPr lang="zh-TW" altLang="en-US" sz="2000" dirty="0">
                <a:hlinkClick r:id="rId2"/>
              </a:rPr>
              <a:t>第 </a:t>
            </a:r>
            <a:r>
              <a:rPr lang="en-US" altLang="zh-TW" sz="2000" dirty="0">
                <a:hlinkClick r:id="rId2"/>
              </a:rPr>
              <a:t>9 </a:t>
            </a:r>
            <a:r>
              <a:rPr lang="zh-TW" altLang="en-US" sz="2000" dirty="0">
                <a:hlinkClick r:id="rId2"/>
              </a:rPr>
              <a:t>條</a:t>
            </a:r>
            <a:endParaRPr lang="zh-TW" altLang="en-US" sz="2000" dirty="0"/>
          </a:p>
          <a:p>
            <a:r>
              <a:rPr lang="zh-TW" altLang="en-US" sz="2000" dirty="0"/>
              <a:t>中央目的事業主管機關依本法第十六條第一項規定指定關鍵基礎設施</a:t>
            </a:r>
            <a:r>
              <a:rPr lang="zh-TW" altLang="en-US" sz="2000" dirty="0" smtClean="0"/>
              <a:t>提供者</a:t>
            </a:r>
            <a:r>
              <a:rPr lang="zh-TW" altLang="en-US" sz="2000" dirty="0"/>
              <a:t>前，應給予其陳述意見之機會。</a:t>
            </a:r>
          </a:p>
          <a:p>
            <a:r>
              <a:rPr lang="zh-TW" altLang="en-US" sz="2000" dirty="0">
                <a:hlinkClick r:id="rId3"/>
              </a:rPr>
              <a:t>第 </a:t>
            </a:r>
            <a:r>
              <a:rPr lang="en-US" altLang="zh-TW" sz="2000" dirty="0">
                <a:hlinkClick r:id="rId3"/>
              </a:rPr>
              <a:t>10 </a:t>
            </a:r>
            <a:r>
              <a:rPr lang="zh-TW" altLang="en-US" sz="2000" dirty="0">
                <a:hlinkClick r:id="rId3"/>
              </a:rPr>
              <a:t>條</a:t>
            </a:r>
            <a:endParaRPr lang="zh-TW" altLang="en-US" sz="2000" dirty="0"/>
          </a:p>
          <a:p>
            <a:r>
              <a:rPr lang="zh-TW" altLang="en-US" sz="2000" dirty="0"/>
              <a:t>本法第十八條第三項及第五項所稱重大資通安全事件，指資通安全事件</a:t>
            </a:r>
            <a:r>
              <a:rPr lang="zh-TW" altLang="en-US" sz="2000" dirty="0" smtClean="0"/>
              <a:t>通報</a:t>
            </a:r>
            <a:r>
              <a:rPr lang="zh-TW" altLang="en-US" sz="2000" dirty="0"/>
              <a:t>及應變辦法第二條第四項及第五項規定之第三級及第四級資通安全</a:t>
            </a:r>
            <a:r>
              <a:rPr lang="zh-TW" altLang="en-US" sz="2000" dirty="0" smtClean="0"/>
              <a:t>事件。</a:t>
            </a:r>
            <a:endParaRPr lang="zh-TW" altLang="en-US" sz="2000" dirty="0"/>
          </a:p>
          <a:p>
            <a:r>
              <a:rPr lang="zh-TW" altLang="en-US" sz="2000" dirty="0">
                <a:hlinkClick r:id="rId4"/>
              </a:rPr>
              <a:t>第 </a:t>
            </a:r>
            <a:r>
              <a:rPr lang="en-US" altLang="zh-TW" sz="2000" dirty="0">
                <a:hlinkClick r:id="rId4"/>
              </a:rPr>
              <a:t>11 </a:t>
            </a:r>
            <a:r>
              <a:rPr lang="zh-TW" altLang="en-US" sz="2000" dirty="0">
                <a:hlinkClick r:id="rId4"/>
              </a:rPr>
              <a:t>條</a:t>
            </a:r>
            <a:endParaRPr lang="zh-TW" altLang="en-US" sz="2000" dirty="0"/>
          </a:p>
          <a:p>
            <a:r>
              <a:rPr lang="zh-TW" altLang="en-US" sz="2000" dirty="0"/>
              <a:t>主管機關或中央目的事業主管機關知悉重大資通安全事件，依本法</a:t>
            </a:r>
            <a:r>
              <a:rPr lang="zh-TW" altLang="en-US" sz="2000" dirty="0" smtClean="0"/>
              <a:t>第十八條</a:t>
            </a:r>
            <a:r>
              <a:rPr lang="zh-TW" altLang="en-US" sz="2000" dirty="0"/>
              <a:t>第五項規定公告與事件相關之必要內容及因應措施時，應載明事件之</a:t>
            </a:r>
            <a:r>
              <a:rPr lang="zh-TW" altLang="en-US" sz="2000" dirty="0" smtClean="0"/>
              <a:t>發生</a:t>
            </a:r>
            <a:r>
              <a:rPr lang="zh-TW" altLang="en-US" sz="2000" dirty="0"/>
              <a:t>或知悉其發生之時間、原因、影響程度、控制情形及後續改善措施。</a:t>
            </a:r>
            <a:br>
              <a:rPr lang="zh-TW" altLang="en-US" sz="2000" dirty="0"/>
            </a:br>
            <a:endParaRPr lang="zh-TW" altLang="en-US" sz="2000" dirty="0"/>
          </a:p>
        </p:txBody>
      </p:sp>
    </p:spTree>
    <p:extLst>
      <p:ext uri="{BB962C8B-B14F-4D97-AF65-F5344CB8AC3E}">
        <p14:creationId xmlns:p14="http://schemas.microsoft.com/office/powerpoint/2010/main" val="15507882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57200" y="836712"/>
            <a:ext cx="8229600" cy="5289451"/>
          </a:xfrm>
        </p:spPr>
        <p:txBody>
          <a:bodyPr>
            <a:noAutofit/>
          </a:bodyPr>
          <a:lstStyle/>
          <a:p>
            <a:r>
              <a:rPr lang="zh-TW" altLang="en-US" sz="2000" dirty="0"/>
              <a:t>前項與事件相關之必要內容及因應措施，有下列情形之一者，不予公告：</a:t>
            </a:r>
            <a:br>
              <a:rPr lang="zh-TW" altLang="en-US" sz="2000" dirty="0"/>
            </a:br>
            <a:r>
              <a:rPr lang="zh-TW" altLang="en-US" sz="2000" dirty="0"/>
              <a:t>一、涉及個人、法人或團體營業上秘密或經營事業有關之資訊，或公開</a:t>
            </a:r>
            <a:r>
              <a:rPr lang="zh-TW" altLang="en-US" sz="2000" dirty="0" smtClean="0"/>
              <a:t>有侵害</a:t>
            </a:r>
            <a:r>
              <a:rPr lang="zh-TW" altLang="en-US" sz="2000" dirty="0"/>
              <a:t>公務機關、個人、法人或團體之權利或其他正當利益。但法規</a:t>
            </a:r>
            <a:r>
              <a:rPr lang="zh-TW" altLang="en-US" sz="2000" dirty="0" smtClean="0"/>
              <a:t>另有</a:t>
            </a:r>
            <a:r>
              <a:rPr lang="zh-TW" altLang="en-US" sz="2000" dirty="0"/>
              <a:t>規定，或對公益有必要，或為保護人民生命、身體、健康有必要</a:t>
            </a:r>
            <a:r>
              <a:rPr lang="zh-TW" altLang="en-US" sz="2000" dirty="0" smtClean="0"/>
              <a:t>，或</a:t>
            </a:r>
            <a:r>
              <a:rPr lang="zh-TW" altLang="en-US" sz="2000" dirty="0"/>
              <a:t>經當事人同意者，不在此限。</a:t>
            </a:r>
            <a:br>
              <a:rPr lang="zh-TW" altLang="en-US" sz="2000" dirty="0"/>
            </a:br>
            <a:r>
              <a:rPr lang="zh-TW" altLang="en-US" sz="2000" dirty="0"/>
              <a:t>二、其他依法規規定應秘密、限制或禁止公開之情形。</a:t>
            </a:r>
            <a:br>
              <a:rPr lang="zh-TW" altLang="en-US" sz="2000" dirty="0"/>
            </a:br>
            <a:r>
              <a:rPr lang="zh-TW" altLang="en-US" sz="2000" dirty="0"/>
              <a:t>第一項與事件相關之必要內容及因應措施含有前項不予公告之情形者，</a:t>
            </a:r>
            <a:r>
              <a:rPr lang="zh-TW" altLang="en-US" sz="2000" dirty="0" smtClean="0"/>
              <a:t>得僅</a:t>
            </a:r>
            <a:r>
              <a:rPr lang="zh-TW" altLang="en-US" sz="2000" dirty="0"/>
              <a:t>就其他部分公告之。</a:t>
            </a:r>
          </a:p>
          <a:p>
            <a:r>
              <a:rPr lang="zh-TW" altLang="en-US" sz="2000" dirty="0">
                <a:hlinkClick r:id="rId2"/>
              </a:rPr>
              <a:t>第 </a:t>
            </a:r>
            <a:r>
              <a:rPr lang="en-US" altLang="zh-TW" sz="2000" dirty="0">
                <a:hlinkClick r:id="rId2"/>
              </a:rPr>
              <a:t>12 </a:t>
            </a:r>
            <a:r>
              <a:rPr lang="zh-TW" altLang="en-US" sz="2000" dirty="0">
                <a:hlinkClick r:id="rId2"/>
              </a:rPr>
              <a:t>條</a:t>
            </a:r>
            <a:endParaRPr lang="zh-TW" altLang="en-US" sz="2000" dirty="0"/>
          </a:p>
          <a:p>
            <a:r>
              <a:rPr lang="zh-TW" altLang="en-US" sz="2000" dirty="0"/>
              <a:t>特定非公務機關之業務涉及數中央目的事業主管機關之權責者，</a:t>
            </a:r>
            <a:r>
              <a:rPr lang="zh-TW" altLang="en-US" sz="2000" dirty="0" smtClean="0"/>
              <a:t>主管機關得</a:t>
            </a:r>
            <a:r>
              <a:rPr lang="zh-TW" altLang="en-US" sz="2000" dirty="0"/>
              <a:t>協調指定一個以上之中央目的事業主管機關，單獨或共同辦理本法所</a:t>
            </a:r>
            <a:r>
              <a:rPr lang="zh-TW" altLang="en-US" sz="2000" dirty="0" smtClean="0"/>
              <a:t>定中央</a:t>
            </a:r>
            <a:r>
              <a:rPr lang="zh-TW" altLang="en-US" sz="2000" dirty="0"/>
              <a:t>目的事業主管機關應辦理之事項。</a:t>
            </a:r>
          </a:p>
          <a:p>
            <a:r>
              <a:rPr lang="zh-TW" altLang="en-US" sz="2000" dirty="0">
                <a:hlinkClick r:id="rId3"/>
              </a:rPr>
              <a:t>第 </a:t>
            </a:r>
            <a:r>
              <a:rPr lang="en-US" altLang="zh-TW" sz="2000" dirty="0">
                <a:hlinkClick r:id="rId3"/>
              </a:rPr>
              <a:t>13 </a:t>
            </a:r>
            <a:r>
              <a:rPr lang="zh-TW" altLang="en-US" sz="2000" dirty="0">
                <a:hlinkClick r:id="rId3"/>
              </a:rPr>
              <a:t>條</a:t>
            </a:r>
            <a:endParaRPr lang="zh-TW" altLang="en-US" sz="2000" dirty="0"/>
          </a:p>
          <a:p>
            <a:r>
              <a:rPr lang="zh-TW" altLang="en-US" sz="2000" dirty="0"/>
              <a:t>本細則之施行日期，由主管機關定之。</a:t>
            </a:r>
          </a:p>
          <a:p>
            <a:endParaRPr lang="zh-TW" altLang="en-US" sz="2000" dirty="0"/>
          </a:p>
        </p:txBody>
      </p:sp>
    </p:spTree>
    <p:extLst>
      <p:ext uri="{BB962C8B-B14F-4D97-AF65-F5344CB8AC3E}">
        <p14:creationId xmlns:p14="http://schemas.microsoft.com/office/powerpoint/2010/main" val="13414579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2915816" y="274638"/>
            <a:ext cx="3672408" cy="1143000"/>
          </a:xfrm>
        </p:spPr>
        <p:txBody>
          <a:bodyPr/>
          <a:lstStyle/>
          <a:p>
            <a:r>
              <a:rPr lang="zh-TW" altLang="en-US" b="1" dirty="0"/>
              <a:t>第 一 章 總則</a:t>
            </a:r>
            <a:endParaRPr lang="zh-TW" altLang="en-US" dirty="0"/>
          </a:p>
        </p:txBody>
      </p:sp>
      <p:sp>
        <p:nvSpPr>
          <p:cNvPr id="3" name="內容版面配置區 2"/>
          <p:cNvSpPr>
            <a:spLocks noGrp="1"/>
          </p:cNvSpPr>
          <p:nvPr>
            <p:ph idx="1"/>
          </p:nvPr>
        </p:nvSpPr>
        <p:spPr>
          <a:xfrm>
            <a:off x="457200" y="980728"/>
            <a:ext cx="8229600" cy="5544616"/>
          </a:xfrm>
        </p:spPr>
        <p:txBody>
          <a:bodyPr>
            <a:noAutofit/>
          </a:bodyPr>
          <a:lstStyle/>
          <a:p>
            <a:r>
              <a:rPr lang="zh-TW" altLang="en-US" sz="2000" dirty="0">
                <a:hlinkClick r:id="rId2"/>
              </a:rPr>
              <a:t>第 </a:t>
            </a:r>
            <a:r>
              <a:rPr lang="en-US" altLang="zh-TW" sz="2000" dirty="0">
                <a:hlinkClick r:id="rId2"/>
              </a:rPr>
              <a:t>1 </a:t>
            </a:r>
            <a:r>
              <a:rPr lang="zh-TW" altLang="en-US" sz="2000" dirty="0">
                <a:hlinkClick r:id="rId2"/>
              </a:rPr>
              <a:t>條</a:t>
            </a:r>
            <a:endParaRPr lang="zh-TW" altLang="en-US" sz="2000" dirty="0"/>
          </a:p>
          <a:p>
            <a:r>
              <a:rPr lang="zh-TW" altLang="en-US" sz="2000" dirty="0" smtClean="0"/>
              <a:t>為積極推動國家資通安全政策，加速建構國家資通安全環境，以保障國家安全，維護社會公共利益，特制定本法。</a:t>
            </a:r>
            <a:endParaRPr lang="en-US" altLang="zh-TW" sz="2000" dirty="0" smtClean="0"/>
          </a:p>
          <a:p>
            <a:r>
              <a:rPr lang="zh-TW" altLang="en-US" sz="2000" dirty="0">
                <a:hlinkClick r:id="rId3"/>
              </a:rPr>
              <a:t>第 </a:t>
            </a:r>
            <a:r>
              <a:rPr lang="en-US" altLang="zh-TW" sz="2000" dirty="0">
                <a:hlinkClick r:id="rId3"/>
              </a:rPr>
              <a:t>2 </a:t>
            </a:r>
            <a:r>
              <a:rPr lang="zh-TW" altLang="en-US" sz="2000" dirty="0">
                <a:hlinkClick r:id="rId3"/>
              </a:rPr>
              <a:t>條</a:t>
            </a:r>
            <a:endParaRPr lang="zh-TW" altLang="en-US" sz="2000" dirty="0"/>
          </a:p>
          <a:p>
            <a:r>
              <a:rPr lang="zh-TW" altLang="en-US" sz="2000" dirty="0" smtClean="0"/>
              <a:t>本法之主管機關為</a:t>
            </a:r>
            <a:r>
              <a:rPr lang="zh-TW" altLang="en-US" sz="2000" b="1" dirty="0" smtClean="0">
                <a:solidFill>
                  <a:srgbClr val="FF0000"/>
                </a:solidFill>
                <a:effectLst>
                  <a:outerShdw blurRad="38100" dist="38100" dir="2700000" algn="tl">
                    <a:srgbClr val="000000">
                      <a:alpha val="43137"/>
                    </a:srgbClr>
                  </a:outerShdw>
                </a:effectLst>
              </a:rPr>
              <a:t>行政院</a:t>
            </a:r>
            <a:r>
              <a:rPr lang="zh-TW" altLang="en-US" sz="2000" dirty="0" smtClean="0"/>
              <a:t>。</a:t>
            </a:r>
            <a:endParaRPr lang="en-US" altLang="zh-TW" sz="2000" dirty="0" smtClean="0"/>
          </a:p>
          <a:p>
            <a:r>
              <a:rPr lang="zh-TW" altLang="en-US" sz="2000" dirty="0" smtClean="0">
                <a:hlinkClick r:id="rId4"/>
              </a:rPr>
              <a:t>第 </a:t>
            </a:r>
            <a:r>
              <a:rPr lang="en-US" altLang="zh-TW" sz="2000" dirty="0">
                <a:hlinkClick r:id="rId4"/>
              </a:rPr>
              <a:t>3 </a:t>
            </a:r>
            <a:r>
              <a:rPr lang="zh-TW" altLang="en-US" sz="2000" dirty="0">
                <a:hlinkClick r:id="rId4"/>
              </a:rPr>
              <a:t>條</a:t>
            </a:r>
            <a:endParaRPr lang="zh-TW" altLang="en-US" sz="2000" dirty="0"/>
          </a:p>
          <a:p>
            <a:r>
              <a:rPr lang="zh-TW" altLang="en-US" sz="2000" dirty="0"/>
              <a:t>本法用詞，定義如下：</a:t>
            </a:r>
            <a:br>
              <a:rPr lang="zh-TW" altLang="en-US" sz="2000" dirty="0"/>
            </a:br>
            <a:r>
              <a:rPr lang="zh-TW" altLang="en-US" sz="2000" b="1" dirty="0">
                <a:solidFill>
                  <a:srgbClr val="FF0000"/>
                </a:solidFill>
                <a:effectLst>
                  <a:outerShdw blurRad="38100" dist="38100" dir="2700000" algn="tl">
                    <a:srgbClr val="000000">
                      <a:alpha val="43137"/>
                    </a:srgbClr>
                  </a:outerShdw>
                </a:effectLst>
              </a:rPr>
              <a:t>一、資通系統</a:t>
            </a:r>
            <a:r>
              <a:rPr lang="zh-TW" altLang="en-US" sz="2000" dirty="0"/>
              <a:t>：指用以蒐集、控制、傳輸、儲存、流通、刪除資訊或對</a:t>
            </a:r>
            <a:r>
              <a:rPr lang="zh-TW" altLang="en-US" sz="2000" dirty="0" smtClean="0"/>
              <a:t>資訊</a:t>
            </a:r>
            <a:r>
              <a:rPr lang="zh-TW" altLang="en-US" sz="2000" dirty="0"/>
              <a:t>為其他處理、使用或分享之</a:t>
            </a:r>
            <a:r>
              <a:rPr lang="zh-TW" altLang="en-US" sz="2000" b="1" u="sng" dirty="0">
                <a:solidFill>
                  <a:srgbClr val="FF0000"/>
                </a:solidFill>
              </a:rPr>
              <a:t>系統</a:t>
            </a:r>
            <a:r>
              <a:rPr lang="zh-TW" altLang="en-US" sz="2000" dirty="0"/>
              <a:t>。</a:t>
            </a:r>
            <a:br>
              <a:rPr lang="zh-TW" altLang="en-US" sz="2000" dirty="0"/>
            </a:br>
            <a:r>
              <a:rPr lang="zh-TW" altLang="en-US" sz="2000" b="1" dirty="0">
                <a:solidFill>
                  <a:srgbClr val="FF0000"/>
                </a:solidFill>
                <a:effectLst>
                  <a:outerShdw blurRad="38100" dist="38100" dir="2700000" algn="tl">
                    <a:srgbClr val="000000">
                      <a:alpha val="43137"/>
                    </a:srgbClr>
                  </a:outerShdw>
                </a:effectLst>
              </a:rPr>
              <a:t>二、資通服務</a:t>
            </a:r>
            <a:r>
              <a:rPr lang="zh-TW" altLang="en-US" sz="2000" dirty="0"/>
              <a:t>：指與資訊之蒐集、控制、傳輸、儲存、流通、刪除、</a:t>
            </a:r>
            <a:r>
              <a:rPr lang="zh-TW" altLang="en-US" sz="2000" dirty="0" smtClean="0"/>
              <a:t>其他處理</a:t>
            </a:r>
            <a:r>
              <a:rPr lang="zh-TW" altLang="en-US" sz="2000" dirty="0"/>
              <a:t>、使用或分享相關之</a:t>
            </a:r>
            <a:r>
              <a:rPr lang="zh-TW" altLang="en-US" sz="2000" b="1" u="sng" dirty="0">
                <a:solidFill>
                  <a:srgbClr val="FF0000"/>
                </a:solidFill>
              </a:rPr>
              <a:t>服務</a:t>
            </a:r>
            <a:r>
              <a:rPr lang="zh-TW" altLang="en-US" sz="2000" dirty="0"/>
              <a:t>。</a:t>
            </a:r>
            <a:br>
              <a:rPr lang="zh-TW" altLang="en-US" sz="2000" dirty="0"/>
            </a:br>
            <a:r>
              <a:rPr lang="zh-TW" altLang="en-US" sz="2000" b="1" dirty="0">
                <a:solidFill>
                  <a:srgbClr val="FF0000"/>
                </a:solidFill>
                <a:effectLst>
                  <a:outerShdw blurRad="38100" dist="38100" dir="2700000" algn="tl">
                    <a:srgbClr val="000000">
                      <a:alpha val="43137"/>
                    </a:srgbClr>
                  </a:outerShdw>
                </a:effectLst>
              </a:rPr>
              <a:t>三、資通安全</a:t>
            </a:r>
            <a:r>
              <a:rPr lang="zh-TW" altLang="en-US" sz="2000" dirty="0"/>
              <a:t>：指防止資通系統或資訊遭受未經授權之存取、使用、</a:t>
            </a:r>
            <a:r>
              <a:rPr lang="zh-TW" altLang="en-US" sz="2000" dirty="0" smtClean="0"/>
              <a:t>控制、</a:t>
            </a:r>
            <a:r>
              <a:rPr lang="zh-TW" altLang="en-US" sz="2000" dirty="0"/>
              <a:t>洩漏、破壞、竄改、銷毀或其他侵害，以</a:t>
            </a:r>
            <a:r>
              <a:rPr lang="zh-TW" altLang="en-US" sz="2000" b="1" u="sng" dirty="0">
                <a:solidFill>
                  <a:srgbClr val="FF0000"/>
                </a:solidFill>
              </a:rPr>
              <a:t>確保其機密性、完整性</a:t>
            </a:r>
            <a:r>
              <a:rPr lang="zh-TW" altLang="en-US" sz="2000" b="1" u="sng" dirty="0" smtClean="0">
                <a:solidFill>
                  <a:srgbClr val="FF0000"/>
                </a:solidFill>
              </a:rPr>
              <a:t>及可用性</a:t>
            </a:r>
            <a:r>
              <a:rPr lang="zh-TW" altLang="en-US" sz="2000" dirty="0"/>
              <a:t>。</a:t>
            </a:r>
            <a:br>
              <a:rPr lang="zh-TW" altLang="en-US" sz="2000" dirty="0"/>
            </a:br>
            <a:r>
              <a:rPr lang="zh-TW" altLang="en-US" sz="2000" b="1" dirty="0">
                <a:solidFill>
                  <a:srgbClr val="FF0000"/>
                </a:solidFill>
                <a:effectLst>
                  <a:outerShdw blurRad="38100" dist="38100" dir="2700000" algn="tl">
                    <a:srgbClr val="000000">
                      <a:alpha val="43137"/>
                    </a:srgbClr>
                  </a:outerShdw>
                </a:effectLst>
              </a:rPr>
              <a:t>四、資通安全事件</a:t>
            </a:r>
            <a:r>
              <a:rPr lang="zh-TW" altLang="en-US" sz="2000" dirty="0"/>
              <a:t>：指系統、服務或網路狀態經鑑別而顯示可能有違反</a:t>
            </a:r>
            <a:r>
              <a:rPr lang="zh-TW" altLang="en-US" sz="2000" dirty="0" smtClean="0"/>
              <a:t>資通</a:t>
            </a:r>
            <a:r>
              <a:rPr lang="zh-TW" altLang="en-US" sz="2000" dirty="0"/>
              <a:t>安全政策或保護措施失效之狀態發生，</a:t>
            </a:r>
            <a:r>
              <a:rPr lang="zh-TW" altLang="en-US" sz="2000" b="1" u="sng" dirty="0">
                <a:solidFill>
                  <a:srgbClr val="FF0000"/>
                </a:solidFill>
              </a:rPr>
              <a:t>影響資通系統機能運作，</a:t>
            </a:r>
            <a:r>
              <a:rPr lang="zh-TW" altLang="en-US" sz="2000" b="1" u="sng" dirty="0" smtClean="0">
                <a:solidFill>
                  <a:srgbClr val="FF0000"/>
                </a:solidFill>
              </a:rPr>
              <a:t>構成</a:t>
            </a:r>
            <a:r>
              <a:rPr lang="zh-TW" altLang="en-US" sz="2000" b="1" u="sng" dirty="0">
                <a:solidFill>
                  <a:srgbClr val="FF0000"/>
                </a:solidFill>
              </a:rPr>
              <a:t>資通安全政策之威脅</a:t>
            </a:r>
            <a:r>
              <a:rPr lang="zh-TW" altLang="en-US" sz="2000" dirty="0"/>
              <a:t>。</a:t>
            </a:r>
            <a:endParaRPr lang="en-US" altLang="zh-TW" sz="2000" dirty="0" smtClean="0"/>
          </a:p>
          <a:p>
            <a:endParaRPr lang="en-US" altLang="zh-TW" sz="2000" dirty="0" smtClean="0"/>
          </a:p>
        </p:txBody>
      </p:sp>
    </p:spTree>
    <p:extLst>
      <p:ext uri="{BB962C8B-B14F-4D97-AF65-F5344CB8AC3E}">
        <p14:creationId xmlns:p14="http://schemas.microsoft.com/office/powerpoint/2010/main" val="315383286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57200" y="692696"/>
            <a:ext cx="8229600" cy="5433467"/>
          </a:xfrm>
        </p:spPr>
        <p:txBody>
          <a:bodyPr>
            <a:normAutofit lnSpcReduction="10000"/>
          </a:bodyPr>
          <a:lstStyle/>
          <a:p>
            <a:pPr marL="0" indent="0">
              <a:buNone/>
            </a:pPr>
            <a:r>
              <a:rPr lang="zh-TW" altLang="en-US" sz="2000" dirty="0"/>
              <a:t/>
            </a:r>
            <a:br>
              <a:rPr lang="zh-TW" altLang="en-US" sz="2000" dirty="0"/>
            </a:br>
            <a:r>
              <a:rPr lang="zh-TW" altLang="en-US" sz="2000" b="1" dirty="0">
                <a:solidFill>
                  <a:srgbClr val="FF0000"/>
                </a:solidFill>
                <a:effectLst>
                  <a:outerShdw blurRad="38100" dist="38100" dir="2700000" algn="tl">
                    <a:srgbClr val="000000">
                      <a:alpha val="43137"/>
                    </a:srgbClr>
                  </a:outerShdw>
                </a:effectLst>
              </a:rPr>
              <a:t>五、公務機關</a:t>
            </a:r>
            <a:r>
              <a:rPr lang="zh-TW" altLang="en-US" sz="2000" dirty="0"/>
              <a:t>：指依法行使公權力之中央、地方機關（構）或公法人。</a:t>
            </a:r>
            <a:r>
              <a:rPr lang="zh-TW" altLang="en-US" sz="2000" dirty="0" smtClean="0"/>
              <a:t>但不</a:t>
            </a:r>
            <a:r>
              <a:rPr lang="zh-TW" altLang="en-US" sz="2000" dirty="0"/>
              <a:t>包括軍事機關及情報機關</a:t>
            </a:r>
            <a:r>
              <a:rPr lang="zh-TW" altLang="en-US" sz="2000" dirty="0" smtClean="0"/>
              <a:t>。</a:t>
            </a:r>
            <a:endParaRPr lang="en-US" altLang="zh-TW" sz="2000" dirty="0"/>
          </a:p>
          <a:p>
            <a:pPr marL="0" indent="0">
              <a:buNone/>
            </a:pPr>
            <a:r>
              <a:rPr lang="zh-TW" altLang="en-US" sz="2000" dirty="0"/>
              <a:t/>
            </a:r>
            <a:br>
              <a:rPr lang="zh-TW" altLang="en-US" sz="2000" dirty="0"/>
            </a:br>
            <a:r>
              <a:rPr lang="zh-TW" altLang="en-US" sz="2000" b="1" dirty="0">
                <a:solidFill>
                  <a:srgbClr val="FF0000"/>
                </a:solidFill>
                <a:effectLst>
                  <a:outerShdw blurRad="38100" dist="38100" dir="2700000" algn="tl">
                    <a:srgbClr val="000000">
                      <a:alpha val="43137"/>
                    </a:srgbClr>
                  </a:outerShdw>
                </a:effectLst>
              </a:rPr>
              <a:t>六、特定非公務機關</a:t>
            </a:r>
            <a:r>
              <a:rPr lang="zh-TW" altLang="en-US" sz="2000" dirty="0"/>
              <a:t>：指關鍵基礎設施提供者、公營事業及政府捐助之</a:t>
            </a:r>
            <a:r>
              <a:rPr lang="zh-TW" altLang="en-US" sz="2000" dirty="0" smtClean="0"/>
              <a:t>財團法人。</a:t>
            </a:r>
            <a:endParaRPr lang="en-US" altLang="zh-TW" sz="2000" dirty="0" smtClean="0"/>
          </a:p>
          <a:p>
            <a:pPr marL="0" indent="0">
              <a:buNone/>
            </a:pPr>
            <a:r>
              <a:rPr lang="zh-TW" altLang="en-US" sz="2000" dirty="0"/>
              <a:t/>
            </a:r>
            <a:br>
              <a:rPr lang="zh-TW" altLang="en-US" sz="2000" dirty="0"/>
            </a:br>
            <a:r>
              <a:rPr lang="zh-TW" altLang="en-US" sz="2000" b="1" dirty="0">
                <a:solidFill>
                  <a:srgbClr val="FF0000"/>
                </a:solidFill>
                <a:effectLst>
                  <a:outerShdw blurRad="38100" dist="38100" dir="2700000" algn="tl">
                    <a:srgbClr val="000000">
                      <a:alpha val="43137"/>
                    </a:srgbClr>
                  </a:outerShdw>
                </a:effectLst>
              </a:rPr>
              <a:t>七、關鍵基礎設施</a:t>
            </a:r>
            <a:r>
              <a:rPr lang="zh-TW" altLang="en-US" sz="2000" dirty="0"/>
              <a:t>：指實體或虛擬資產、系統或網路，其功能一旦停止</a:t>
            </a:r>
            <a:r>
              <a:rPr lang="zh-TW" altLang="en-US" sz="2000" dirty="0" smtClean="0"/>
              <a:t>運作</a:t>
            </a:r>
            <a:r>
              <a:rPr lang="zh-TW" altLang="en-US" sz="2000" dirty="0"/>
              <a:t>或效能降低，對國家安全、社會公共利益、國民生活或經濟活動</a:t>
            </a:r>
            <a:r>
              <a:rPr lang="zh-TW" altLang="en-US" sz="2000" dirty="0" smtClean="0"/>
              <a:t>有重大</a:t>
            </a:r>
            <a:r>
              <a:rPr lang="zh-TW" altLang="en-US" sz="2000" dirty="0"/>
              <a:t>影響之虞，經主管機關定期檢視並公告之領域</a:t>
            </a:r>
            <a:r>
              <a:rPr lang="zh-TW" altLang="en-US" sz="2000" dirty="0" smtClean="0"/>
              <a:t>。</a:t>
            </a:r>
            <a:endParaRPr lang="en-US" altLang="zh-TW" sz="2000" dirty="0" smtClean="0"/>
          </a:p>
          <a:p>
            <a:pPr marL="0" indent="0">
              <a:buNone/>
            </a:pPr>
            <a:r>
              <a:rPr lang="zh-TW" altLang="en-US" sz="2000" dirty="0"/>
              <a:t/>
            </a:r>
            <a:br>
              <a:rPr lang="zh-TW" altLang="en-US" sz="2000" dirty="0"/>
            </a:br>
            <a:r>
              <a:rPr lang="zh-TW" altLang="en-US" sz="2000" b="1" dirty="0">
                <a:solidFill>
                  <a:srgbClr val="FF0000"/>
                </a:solidFill>
                <a:effectLst>
                  <a:outerShdw blurRad="38100" dist="38100" dir="2700000" algn="tl">
                    <a:srgbClr val="000000">
                      <a:alpha val="43137"/>
                    </a:srgbClr>
                  </a:outerShdw>
                </a:effectLst>
              </a:rPr>
              <a:t>八、關鍵基礎設施提供者</a:t>
            </a:r>
            <a:r>
              <a:rPr lang="zh-TW" altLang="en-US" sz="2000" dirty="0"/>
              <a:t>：指維運或提供關鍵基礎設施之全部或一部，</a:t>
            </a:r>
            <a:r>
              <a:rPr lang="zh-TW" altLang="en-US" sz="2000" dirty="0" smtClean="0"/>
              <a:t>經中央</a:t>
            </a:r>
            <a:r>
              <a:rPr lang="zh-TW" altLang="en-US" sz="2000" dirty="0"/>
              <a:t>目的事業主管機關指定，並報主管機關核定者</a:t>
            </a:r>
            <a:r>
              <a:rPr lang="zh-TW" altLang="en-US" sz="2000" dirty="0" smtClean="0"/>
              <a:t>。</a:t>
            </a:r>
            <a:endParaRPr lang="en-US" altLang="zh-TW" sz="2000" dirty="0" smtClean="0"/>
          </a:p>
          <a:p>
            <a:pPr marL="0" indent="0">
              <a:buNone/>
            </a:pPr>
            <a:r>
              <a:rPr lang="zh-TW" altLang="en-US" sz="2000" dirty="0"/>
              <a:t/>
            </a:r>
            <a:br>
              <a:rPr lang="zh-TW" altLang="en-US" sz="2000" dirty="0"/>
            </a:br>
            <a:r>
              <a:rPr lang="zh-TW" altLang="en-US" sz="2000" b="1" dirty="0">
                <a:solidFill>
                  <a:srgbClr val="FF0000"/>
                </a:solidFill>
                <a:effectLst>
                  <a:outerShdw blurRad="38100" dist="38100" dir="2700000" algn="tl">
                    <a:srgbClr val="000000">
                      <a:alpha val="43137"/>
                    </a:srgbClr>
                  </a:outerShdw>
                </a:effectLst>
              </a:rPr>
              <a:t>九、政府捐助之財團法人</a:t>
            </a:r>
            <a:r>
              <a:rPr lang="zh-TW" altLang="en-US" sz="2000" dirty="0"/>
              <a:t>：指其營運及資金運用計畫應依預算法</a:t>
            </a:r>
            <a:r>
              <a:rPr lang="zh-TW" altLang="en-US" sz="2000" dirty="0" smtClean="0"/>
              <a:t>第四十一條</a:t>
            </a:r>
            <a:r>
              <a:rPr lang="zh-TW" altLang="en-US" sz="2000" dirty="0"/>
              <a:t>第三項規定送立法院，及其年度預算書應依同條第四項規定送</a:t>
            </a:r>
            <a:r>
              <a:rPr lang="zh-TW" altLang="en-US" sz="2000" dirty="0" smtClean="0"/>
              <a:t>立法院</a:t>
            </a:r>
            <a:r>
              <a:rPr lang="zh-TW" altLang="en-US" sz="2000" dirty="0"/>
              <a:t>審議之財團法人。</a:t>
            </a:r>
          </a:p>
          <a:p>
            <a:endParaRPr lang="zh-TW" altLang="en-US" sz="2000" dirty="0"/>
          </a:p>
        </p:txBody>
      </p:sp>
    </p:spTree>
    <p:extLst>
      <p:ext uri="{BB962C8B-B14F-4D97-AF65-F5344CB8AC3E}">
        <p14:creationId xmlns:p14="http://schemas.microsoft.com/office/powerpoint/2010/main" val="64077178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57200" y="548680"/>
            <a:ext cx="8229600" cy="5577483"/>
          </a:xfrm>
        </p:spPr>
        <p:txBody>
          <a:bodyPr>
            <a:normAutofit/>
          </a:bodyPr>
          <a:lstStyle/>
          <a:p>
            <a:r>
              <a:rPr lang="zh-TW" altLang="en-US" sz="2000" dirty="0">
                <a:hlinkClick r:id="rId2"/>
              </a:rPr>
              <a:t>第 </a:t>
            </a:r>
            <a:r>
              <a:rPr lang="en-US" altLang="zh-TW" sz="2000" dirty="0">
                <a:hlinkClick r:id="rId2"/>
              </a:rPr>
              <a:t>4 </a:t>
            </a:r>
            <a:r>
              <a:rPr lang="zh-TW" altLang="en-US" sz="2000" dirty="0">
                <a:hlinkClick r:id="rId2"/>
              </a:rPr>
              <a:t>條</a:t>
            </a:r>
            <a:endParaRPr lang="zh-TW" altLang="en-US" sz="2000" dirty="0"/>
          </a:p>
          <a:p>
            <a:r>
              <a:rPr lang="zh-TW" altLang="en-US" sz="2000" dirty="0"/>
              <a:t>為提升資通安全，政府應提供資源，整合民間及產業力量，提升全民資</a:t>
            </a:r>
            <a:r>
              <a:rPr lang="zh-TW" altLang="en-US" sz="2000" dirty="0" smtClean="0"/>
              <a:t>通安全</a:t>
            </a:r>
            <a:r>
              <a:rPr lang="zh-TW" altLang="en-US" sz="2000" dirty="0"/>
              <a:t>意識，並推動下列事項：</a:t>
            </a:r>
            <a:br>
              <a:rPr lang="zh-TW" altLang="en-US" sz="2000" dirty="0"/>
            </a:br>
            <a:r>
              <a:rPr lang="en-US" altLang="zh-TW" sz="2000" dirty="0" smtClean="0"/>
              <a:t>	</a:t>
            </a:r>
            <a:r>
              <a:rPr lang="zh-TW" altLang="en-US" sz="2000" dirty="0" smtClean="0"/>
              <a:t>一</a:t>
            </a:r>
            <a:r>
              <a:rPr lang="zh-TW" altLang="en-US" sz="2000" dirty="0"/>
              <a:t>、資通安全專業人才之培育。</a:t>
            </a:r>
            <a:br>
              <a:rPr lang="zh-TW" altLang="en-US" sz="2000" dirty="0"/>
            </a:br>
            <a:r>
              <a:rPr lang="en-US" altLang="zh-TW" sz="2000" dirty="0" smtClean="0"/>
              <a:t>	</a:t>
            </a:r>
            <a:r>
              <a:rPr lang="zh-TW" altLang="en-US" sz="2000" dirty="0" smtClean="0"/>
              <a:t>二</a:t>
            </a:r>
            <a:r>
              <a:rPr lang="zh-TW" altLang="en-US" sz="2000" dirty="0"/>
              <a:t>、資通安全科技之研發、整合、應用、產學合作及國際交流</a:t>
            </a:r>
            <a:r>
              <a:rPr lang="zh-TW" altLang="en-US" sz="2000" dirty="0" smtClean="0"/>
              <a:t>合</a:t>
            </a:r>
            <a:r>
              <a:rPr lang="en-US" altLang="zh-TW" sz="2000" dirty="0" smtClean="0"/>
              <a:t>	</a:t>
            </a:r>
            <a:r>
              <a:rPr lang="zh-TW" altLang="en-US" sz="2000" dirty="0" smtClean="0"/>
              <a:t>作</a:t>
            </a:r>
            <a:r>
              <a:rPr lang="zh-TW" altLang="en-US" sz="2000" dirty="0"/>
              <a:t>。</a:t>
            </a:r>
            <a:br>
              <a:rPr lang="zh-TW" altLang="en-US" sz="2000" dirty="0"/>
            </a:br>
            <a:r>
              <a:rPr lang="en-US" altLang="zh-TW" sz="2000" dirty="0" smtClean="0"/>
              <a:t>	</a:t>
            </a:r>
            <a:r>
              <a:rPr lang="zh-TW" altLang="en-US" sz="2000" dirty="0" smtClean="0"/>
              <a:t>三</a:t>
            </a:r>
            <a:r>
              <a:rPr lang="zh-TW" altLang="en-US" sz="2000" dirty="0"/>
              <a:t>、資通安全產業之發展。</a:t>
            </a:r>
            <a:br>
              <a:rPr lang="zh-TW" altLang="en-US" sz="2000" dirty="0"/>
            </a:br>
            <a:r>
              <a:rPr lang="en-US" altLang="zh-TW" sz="2000" dirty="0" smtClean="0"/>
              <a:t>	</a:t>
            </a:r>
            <a:r>
              <a:rPr lang="zh-TW" altLang="en-US" sz="2000" dirty="0" smtClean="0"/>
              <a:t>四</a:t>
            </a:r>
            <a:r>
              <a:rPr lang="zh-TW" altLang="en-US" sz="2000" dirty="0"/>
              <a:t>、資通安全軟硬體技術規範、相關服務與審驗機制之發展。</a:t>
            </a:r>
            <a:br>
              <a:rPr lang="zh-TW" altLang="en-US" sz="2000" dirty="0"/>
            </a:br>
            <a:r>
              <a:rPr lang="zh-TW" altLang="en-US" sz="2000" dirty="0"/>
              <a:t> </a:t>
            </a:r>
            <a:r>
              <a:rPr lang="zh-TW" altLang="en-US" sz="2000" dirty="0" smtClean="0"/>
              <a:t>         前項</a:t>
            </a:r>
            <a:r>
              <a:rPr lang="zh-TW" altLang="en-US" sz="2000" dirty="0"/>
              <a:t>相關事項之推動，由主管機關以國家資通安全發展方案定之。</a:t>
            </a:r>
          </a:p>
          <a:p>
            <a:r>
              <a:rPr lang="zh-TW" altLang="en-US" sz="2000" dirty="0">
                <a:hlinkClick r:id="rId3"/>
              </a:rPr>
              <a:t>第 </a:t>
            </a:r>
            <a:r>
              <a:rPr lang="en-US" altLang="zh-TW" sz="2000" dirty="0">
                <a:hlinkClick r:id="rId3"/>
              </a:rPr>
              <a:t>5 </a:t>
            </a:r>
            <a:r>
              <a:rPr lang="zh-TW" altLang="en-US" sz="2000" dirty="0">
                <a:hlinkClick r:id="rId3"/>
              </a:rPr>
              <a:t>條</a:t>
            </a:r>
            <a:endParaRPr lang="zh-TW" altLang="en-US" sz="2000" dirty="0"/>
          </a:p>
          <a:p>
            <a:r>
              <a:rPr lang="zh-TW" altLang="en-US" sz="2000" dirty="0"/>
              <a:t>主管機關應規劃並推動國家資通安全政策、資通安全科技發展、國際</a:t>
            </a:r>
            <a:r>
              <a:rPr lang="zh-TW" altLang="en-US" sz="2000" dirty="0" smtClean="0"/>
              <a:t>交流合作</a:t>
            </a:r>
            <a:r>
              <a:rPr lang="zh-TW" altLang="en-US" sz="2000" dirty="0"/>
              <a:t>及資通安全整體防護等相關事宜，並應定期公布國家資通安全情勢</a:t>
            </a:r>
            <a:r>
              <a:rPr lang="zh-TW" altLang="en-US" sz="2000" dirty="0" smtClean="0"/>
              <a:t>報告</a:t>
            </a:r>
            <a:r>
              <a:rPr lang="zh-TW" altLang="en-US" sz="2000" dirty="0"/>
              <a:t>、對公務機關資通安全維護計畫實施情形稽核概況報告及資通安全</a:t>
            </a:r>
            <a:r>
              <a:rPr lang="zh-TW" altLang="en-US" sz="2000" dirty="0" smtClean="0"/>
              <a:t>發展方案</a:t>
            </a:r>
            <a:r>
              <a:rPr lang="zh-TW" altLang="en-US" sz="2000" dirty="0"/>
              <a:t>。</a:t>
            </a:r>
            <a:br>
              <a:rPr lang="zh-TW" altLang="en-US" sz="2000" dirty="0"/>
            </a:br>
            <a:r>
              <a:rPr lang="zh-TW" altLang="en-US" sz="2000" dirty="0"/>
              <a:t>前項情勢報告、實施情形稽核概況報告及資通安全發展方案，應送</a:t>
            </a:r>
            <a:r>
              <a:rPr lang="zh-TW" altLang="en-US" sz="2000" dirty="0" smtClean="0"/>
              <a:t>立法院備查。</a:t>
            </a:r>
            <a:endParaRPr lang="zh-TW" altLang="en-US" sz="2000" dirty="0"/>
          </a:p>
        </p:txBody>
      </p:sp>
    </p:spTree>
    <p:extLst>
      <p:ext uri="{BB962C8B-B14F-4D97-AF65-F5344CB8AC3E}">
        <p14:creationId xmlns:p14="http://schemas.microsoft.com/office/powerpoint/2010/main" val="245552357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57200" y="692697"/>
            <a:ext cx="8229600" cy="4320480"/>
          </a:xfrm>
        </p:spPr>
        <p:txBody>
          <a:bodyPr>
            <a:normAutofit/>
          </a:bodyPr>
          <a:lstStyle/>
          <a:p>
            <a:r>
              <a:rPr lang="zh-TW" altLang="en-US" sz="1800" dirty="0">
                <a:hlinkClick r:id="rId2"/>
              </a:rPr>
              <a:t>第 </a:t>
            </a:r>
            <a:r>
              <a:rPr lang="en-US" altLang="zh-TW" sz="1800" dirty="0">
                <a:hlinkClick r:id="rId2"/>
              </a:rPr>
              <a:t>6 </a:t>
            </a:r>
            <a:r>
              <a:rPr lang="zh-TW" altLang="en-US" sz="1800" dirty="0">
                <a:hlinkClick r:id="rId2"/>
              </a:rPr>
              <a:t>條</a:t>
            </a:r>
            <a:endParaRPr lang="zh-TW" altLang="en-US" sz="1800" dirty="0"/>
          </a:p>
          <a:p>
            <a:r>
              <a:rPr lang="zh-TW" altLang="en-US" sz="1800" dirty="0"/>
              <a:t>主管機關得委任或委託其他公務機關、法人或團體，辦理資通安全整體防</a:t>
            </a:r>
            <a:br>
              <a:rPr lang="zh-TW" altLang="en-US" sz="1800" dirty="0"/>
            </a:br>
            <a:r>
              <a:rPr lang="zh-TW" altLang="en-US" sz="1800" dirty="0"/>
              <a:t>護、國際交流合作及其他資通安全相關事務。</a:t>
            </a:r>
            <a:br>
              <a:rPr lang="zh-TW" altLang="en-US" sz="1800" dirty="0"/>
            </a:br>
            <a:r>
              <a:rPr lang="zh-TW" altLang="en-US" sz="1800" dirty="0"/>
              <a:t>前項被委託之公務機關、法人或團體或被複委託者，不得洩露在執行或辦</a:t>
            </a:r>
            <a:br>
              <a:rPr lang="zh-TW" altLang="en-US" sz="1800" dirty="0"/>
            </a:br>
            <a:r>
              <a:rPr lang="zh-TW" altLang="en-US" sz="1800" dirty="0"/>
              <a:t>理相關事務過程中所獲悉關鍵基礎設施提供者之秘密。</a:t>
            </a:r>
          </a:p>
          <a:p>
            <a:r>
              <a:rPr lang="zh-TW" altLang="en-US" sz="1800" dirty="0">
                <a:hlinkClick r:id="rId3"/>
              </a:rPr>
              <a:t>第 </a:t>
            </a:r>
            <a:r>
              <a:rPr lang="en-US" altLang="zh-TW" sz="1800" dirty="0">
                <a:hlinkClick r:id="rId3"/>
              </a:rPr>
              <a:t>7 </a:t>
            </a:r>
            <a:r>
              <a:rPr lang="zh-TW" altLang="en-US" sz="1800" dirty="0">
                <a:hlinkClick r:id="rId3"/>
              </a:rPr>
              <a:t>條</a:t>
            </a:r>
            <a:endParaRPr lang="zh-TW" altLang="en-US" sz="1800" dirty="0"/>
          </a:p>
          <a:p>
            <a:r>
              <a:rPr lang="zh-TW" altLang="en-US" sz="1800" dirty="0"/>
              <a:t>主管機關應衡酌公務機關及特定非公務機關業務之重要性與機敏性、機關</a:t>
            </a:r>
            <a:br>
              <a:rPr lang="zh-TW" altLang="en-US" sz="1800" dirty="0"/>
            </a:br>
            <a:r>
              <a:rPr lang="zh-TW" altLang="en-US" sz="1800" dirty="0"/>
              <a:t>層級、保有或處理之資訊種類、數量、性質、資通系統之規模及性質等條</a:t>
            </a:r>
            <a:br>
              <a:rPr lang="zh-TW" altLang="en-US" sz="1800" dirty="0"/>
            </a:br>
            <a:r>
              <a:rPr lang="zh-TW" altLang="en-US" sz="1800" dirty="0"/>
              <a:t>件，訂定資通安全責任等級之分級；其分級基準、等級變更申請、義務內</a:t>
            </a:r>
            <a:br>
              <a:rPr lang="zh-TW" altLang="en-US" sz="1800" dirty="0"/>
            </a:br>
            <a:r>
              <a:rPr lang="zh-TW" altLang="en-US" sz="1800" dirty="0"/>
              <a:t>容、專責人員之設置及其他相關事項之辦法，由主管機關定之。</a:t>
            </a:r>
            <a:br>
              <a:rPr lang="zh-TW" altLang="en-US" sz="1800" dirty="0"/>
            </a:br>
            <a:r>
              <a:rPr lang="zh-TW" altLang="en-US" sz="1800" dirty="0"/>
              <a:t>主管機關得稽核特定非公務機關之資通安全維護計畫實施情形；其稽核之</a:t>
            </a:r>
            <a:br>
              <a:rPr lang="zh-TW" altLang="en-US" sz="1800" dirty="0"/>
            </a:br>
            <a:r>
              <a:rPr lang="zh-TW" altLang="en-US" sz="1800" dirty="0"/>
              <a:t>頻率、內容與方法及其他相關事項之辦法，由主管機關定之。</a:t>
            </a:r>
            <a:br>
              <a:rPr lang="zh-TW" altLang="en-US" sz="1800" dirty="0"/>
            </a:br>
            <a:r>
              <a:rPr lang="zh-TW" altLang="en-US" sz="1800" dirty="0"/>
              <a:t>特定非公務機關受前項之稽核，經發現其資通安全維護計畫實施有缺失或</a:t>
            </a:r>
            <a:br>
              <a:rPr lang="zh-TW" altLang="en-US" sz="1800" dirty="0"/>
            </a:br>
            <a:r>
              <a:rPr lang="zh-TW" altLang="en-US" sz="1800" dirty="0"/>
              <a:t>待改善者，應向主管機關提出改善報告，並送中央目的事業主管機關</a:t>
            </a:r>
            <a:r>
              <a:rPr lang="zh-TW" altLang="en-US" sz="1800" dirty="0" smtClean="0"/>
              <a:t>。</a:t>
            </a:r>
            <a:endParaRPr lang="zh-TW" altLang="en-US" sz="1800" dirty="0"/>
          </a:p>
        </p:txBody>
      </p:sp>
    </p:spTree>
    <p:extLst>
      <p:ext uri="{BB962C8B-B14F-4D97-AF65-F5344CB8AC3E}">
        <p14:creationId xmlns:p14="http://schemas.microsoft.com/office/powerpoint/2010/main" val="231160428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67544" y="1634877"/>
            <a:ext cx="8229600" cy="3378299"/>
          </a:xfrm>
        </p:spPr>
        <p:txBody>
          <a:bodyPr>
            <a:normAutofit/>
          </a:bodyPr>
          <a:lstStyle/>
          <a:p>
            <a:r>
              <a:rPr lang="zh-TW" altLang="en-US" sz="2000" dirty="0">
                <a:hlinkClick r:id="rId2"/>
              </a:rPr>
              <a:t>第 </a:t>
            </a:r>
            <a:r>
              <a:rPr lang="en-US" altLang="zh-TW" sz="2000" dirty="0">
                <a:hlinkClick r:id="rId2"/>
              </a:rPr>
              <a:t>8 </a:t>
            </a:r>
            <a:r>
              <a:rPr lang="zh-TW" altLang="en-US" sz="2000" dirty="0">
                <a:hlinkClick r:id="rId2"/>
              </a:rPr>
              <a:t>條</a:t>
            </a:r>
            <a:endParaRPr lang="zh-TW" altLang="en-US" sz="2000" dirty="0"/>
          </a:p>
          <a:p>
            <a:r>
              <a:rPr lang="zh-TW" altLang="en-US" sz="2000" dirty="0"/>
              <a:t>主管機關應建立資通安全情資分享機制。</a:t>
            </a:r>
            <a:br>
              <a:rPr lang="zh-TW" altLang="en-US" sz="2000" dirty="0"/>
            </a:br>
            <a:r>
              <a:rPr lang="zh-TW" altLang="en-US" sz="2000" dirty="0"/>
              <a:t>前項資通安全情資之分析、整合與分享之內容、程序、方法及其他相關</a:t>
            </a:r>
            <a:r>
              <a:rPr lang="zh-TW" altLang="en-US" sz="2000" dirty="0" smtClean="0"/>
              <a:t>事項</a:t>
            </a:r>
            <a:r>
              <a:rPr lang="zh-TW" altLang="en-US" sz="2000" dirty="0"/>
              <a:t>之辦法，由主管機關定之。</a:t>
            </a:r>
          </a:p>
          <a:p>
            <a:r>
              <a:rPr lang="zh-TW" altLang="en-US" sz="2000" dirty="0">
                <a:hlinkClick r:id="rId3"/>
              </a:rPr>
              <a:t>第 </a:t>
            </a:r>
            <a:r>
              <a:rPr lang="en-US" altLang="zh-TW" sz="2000" dirty="0">
                <a:hlinkClick r:id="rId3"/>
              </a:rPr>
              <a:t>9 </a:t>
            </a:r>
            <a:r>
              <a:rPr lang="zh-TW" altLang="en-US" sz="2000" dirty="0">
                <a:hlinkClick r:id="rId3"/>
              </a:rPr>
              <a:t>條</a:t>
            </a:r>
            <a:endParaRPr lang="zh-TW" altLang="en-US" sz="2000" dirty="0"/>
          </a:p>
          <a:p>
            <a:r>
              <a:rPr lang="zh-TW" altLang="en-US" sz="2000" dirty="0"/>
              <a:t>公務機關或特定非公務機關，於本法適用範圍內，委外辦理資通系統之</a:t>
            </a:r>
            <a:r>
              <a:rPr lang="zh-TW" altLang="en-US" sz="2000" dirty="0" smtClean="0"/>
              <a:t>建置</a:t>
            </a:r>
            <a:r>
              <a:rPr lang="zh-TW" altLang="en-US" sz="2000" dirty="0"/>
              <a:t>、維運或資通服務之提供，應考量受託者之專業能力與經驗、委外</a:t>
            </a:r>
            <a:r>
              <a:rPr lang="zh-TW" altLang="en-US" sz="2000" dirty="0" smtClean="0"/>
              <a:t>項目之</a:t>
            </a:r>
            <a:r>
              <a:rPr lang="zh-TW" altLang="en-US" sz="2000" dirty="0"/>
              <a:t>性質及資通安全需求，選任適當之受託者，並監督其資通安全維護</a:t>
            </a:r>
            <a:r>
              <a:rPr lang="zh-TW" altLang="en-US" sz="2000" dirty="0" smtClean="0"/>
              <a:t>情形。</a:t>
            </a:r>
            <a:endParaRPr lang="zh-TW" altLang="en-US" sz="2000" dirty="0"/>
          </a:p>
        </p:txBody>
      </p:sp>
    </p:spTree>
    <p:extLst>
      <p:ext uri="{BB962C8B-B14F-4D97-AF65-F5344CB8AC3E}">
        <p14:creationId xmlns:p14="http://schemas.microsoft.com/office/powerpoint/2010/main" val="14164412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b="1" dirty="0"/>
              <a:t>第 二 章 公務機關資通安全管理</a:t>
            </a:r>
            <a:endParaRPr lang="zh-TW" altLang="en-US" dirty="0"/>
          </a:p>
        </p:txBody>
      </p:sp>
      <p:sp>
        <p:nvSpPr>
          <p:cNvPr id="3" name="內容版面配置區 2"/>
          <p:cNvSpPr>
            <a:spLocks noGrp="1"/>
          </p:cNvSpPr>
          <p:nvPr>
            <p:ph idx="1"/>
          </p:nvPr>
        </p:nvSpPr>
        <p:spPr/>
        <p:txBody>
          <a:bodyPr>
            <a:normAutofit fontScale="55000" lnSpcReduction="20000"/>
          </a:bodyPr>
          <a:lstStyle/>
          <a:p>
            <a:r>
              <a:rPr lang="zh-TW" altLang="en-US" dirty="0">
                <a:hlinkClick r:id="rId2"/>
              </a:rPr>
              <a:t>第 </a:t>
            </a:r>
            <a:r>
              <a:rPr lang="en-US" altLang="zh-TW" dirty="0">
                <a:hlinkClick r:id="rId2"/>
              </a:rPr>
              <a:t>10 </a:t>
            </a:r>
            <a:r>
              <a:rPr lang="zh-TW" altLang="en-US" dirty="0">
                <a:hlinkClick r:id="rId2"/>
              </a:rPr>
              <a:t>條</a:t>
            </a:r>
            <a:endParaRPr lang="zh-TW" altLang="en-US" dirty="0"/>
          </a:p>
          <a:p>
            <a:r>
              <a:rPr lang="zh-TW" altLang="en-US" dirty="0"/>
              <a:t>公務機關應符合其所屬資通安全責任等級之要求，並考量其所保有或處理</a:t>
            </a:r>
            <a:br>
              <a:rPr lang="zh-TW" altLang="en-US" dirty="0"/>
            </a:br>
            <a:r>
              <a:rPr lang="zh-TW" altLang="en-US" dirty="0"/>
              <a:t>之資訊種類、數量、性質、資通系統之規模與性質等條件，訂定、修正及</a:t>
            </a:r>
            <a:br>
              <a:rPr lang="zh-TW" altLang="en-US" dirty="0"/>
            </a:br>
            <a:r>
              <a:rPr lang="zh-TW" altLang="en-US" dirty="0"/>
              <a:t>實施資通安全維護計畫。</a:t>
            </a:r>
          </a:p>
          <a:p>
            <a:r>
              <a:rPr lang="zh-TW" altLang="en-US" dirty="0">
                <a:hlinkClick r:id="rId3"/>
              </a:rPr>
              <a:t>第 </a:t>
            </a:r>
            <a:r>
              <a:rPr lang="en-US" altLang="zh-TW" dirty="0">
                <a:hlinkClick r:id="rId3"/>
              </a:rPr>
              <a:t>11 </a:t>
            </a:r>
            <a:r>
              <a:rPr lang="zh-TW" altLang="en-US" dirty="0">
                <a:hlinkClick r:id="rId3"/>
              </a:rPr>
              <a:t>條</a:t>
            </a:r>
            <a:endParaRPr lang="zh-TW" altLang="en-US" dirty="0"/>
          </a:p>
          <a:p>
            <a:r>
              <a:rPr lang="zh-TW" altLang="en-US" dirty="0"/>
              <a:t>公務機關應置資通安全長，由機關首長指派副首長或適當人員兼任，負責</a:t>
            </a:r>
            <a:br>
              <a:rPr lang="zh-TW" altLang="en-US" dirty="0"/>
            </a:br>
            <a:r>
              <a:rPr lang="zh-TW" altLang="en-US" dirty="0"/>
              <a:t>推動及監督機關內資通安全相關事務。</a:t>
            </a:r>
          </a:p>
          <a:p>
            <a:r>
              <a:rPr lang="zh-TW" altLang="en-US" dirty="0">
                <a:hlinkClick r:id="rId4"/>
              </a:rPr>
              <a:t>第 </a:t>
            </a:r>
            <a:r>
              <a:rPr lang="en-US" altLang="zh-TW" dirty="0">
                <a:hlinkClick r:id="rId4"/>
              </a:rPr>
              <a:t>12 </a:t>
            </a:r>
            <a:r>
              <a:rPr lang="zh-TW" altLang="en-US" dirty="0">
                <a:hlinkClick r:id="rId4"/>
              </a:rPr>
              <a:t>條</a:t>
            </a:r>
            <a:endParaRPr lang="zh-TW" altLang="en-US" dirty="0"/>
          </a:p>
          <a:p>
            <a:r>
              <a:rPr lang="zh-TW" altLang="en-US" dirty="0"/>
              <a:t>公務機關應每年向上級或監督機關提出資通安全維護計畫實施情形；無上</a:t>
            </a:r>
            <a:br>
              <a:rPr lang="zh-TW" altLang="en-US" dirty="0"/>
            </a:br>
            <a:r>
              <a:rPr lang="zh-TW" altLang="en-US" dirty="0"/>
              <a:t>級機關者，其資通安全維護計畫實施情形應送交主管機關。</a:t>
            </a:r>
          </a:p>
          <a:p>
            <a:r>
              <a:rPr lang="zh-TW" altLang="en-US" dirty="0">
                <a:hlinkClick r:id="rId5"/>
              </a:rPr>
              <a:t>第 </a:t>
            </a:r>
            <a:r>
              <a:rPr lang="en-US" altLang="zh-TW" dirty="0">
                <a:hlinkClick r:id="rId5"/>
              </a:rPr>
              <a:t>13 </a:t>
            </a:r>
            <a:r>
              <a:rPr lang="zh-TW" altLang="en-US" dirty="0">
                <a:hlinkClick r:id="rId5"/>
              </a:rPr>
              <a:t>條</a:t>
            </a:r>
            <a:endParaRPr lang="zh-TW" altLang="en-US" dirty="0"/>
          </a:p>
          <a:p>
            <a:r>
              <a:rPr lang="zh-TW" altLang="en-US" dirty="0"/>
              <a:t>公務機關應稽核其所屬或監督機關之資通安全維護計畫實施情形。</a:t>
            </a:r>
            <a:br>
              <a:rPr lang="zh-TW" altLang="en-US" dirty="0"/>
            </a:br>
            <a:r>
              <a:rPr lang="zh-TW" altLang="en-US" dirty="0"/>
              <a:t>受稽核機關之資通安全維護計畫實施有缺失或待改善者，應提出改善報告</a:t>
            </a:r>
            <a:br>
              <a:rPr lang="zh-TW" altLang="en-US" dirty="0"/>
            </a:br>
            <a:r>
              <a:rPr lang="zh-TW" altLang="en-US" dirty="0"/>
              <a:t>，送交稽核機關及上級或監督機關。</a:t>
            </a:r>
          </a:p>
          <a:p>
            <a:endParaRPr lang="zh-TW" altLang="en-US" dirty="0"/>
          </a:p>
        </p:txBody>
      </p:sp>
    </p:spTree>
    <p:extLst>
      <p:ext uri="{BB962C8B-B14F-4D97-AF65-F5344CB8AC3E}">
        <p14:creationId xmlns:p14="http://schemas.microsoft.com/office/powerpoint/2010/main" val="209499723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57200" y="764704"/>
            <a:ext cx="8229600" cy="5361459"/>
          </a:xfrm>
        </p:spPr>
        <p:txBody>
          <a:bodyPr>
            <a:normAutofit/>
          </a:bodyPr>
          <a:lstStyle/>
          <a:p>
            <a:r>
              <a:rPr lang="zh-TW" altLang="en-US" sz="2000" dirty="0">
                <a:hlinkClick r:id="rId2"/>
              </a:rPr>
              <a:t>第 </a:t>
            </a:r>
            <a:r>
              <a:rPr lang="en-US" altLang="zh-TW" sz="2000" dirty="0">
                <a:hlinkClick r:id="rId2"/>
              </a:rPr>
              <a:t>14 </a:t>
            </a:r>
            <a:r>
              <a:rPr lang="zh-TW" altLang="en-US" sz="2000" dirty="0">
                <a:hlinkClick r:id="rId2"/>
              </a:rPr>
              <a:t>條</a:t>
            </a:r>
            <a:endParaRPr lang="zh-TW" altLang="en-US" sz="2000" dirty="0"/>
          </a:p>
          <a:p>
            <a:r>
              <a:rPr lang="zh-TW" altLang="en-US" sz="2000" dirty="0"/>
              <a:t>公務機關為因應資通安全事件，應訂定通報及應變機制。</a:t>
            </a:r>
            <a:br>
              <a:rPr lang="zh-TW" altLang="en-US" sz="2000" dirty="0"/>
            </a:br>
            <a:r>
              <a:rPr lang="zh-TW" altLang="en-US" sz="2000" dirty="0"/>
              <a:t>公務機關知悉資通安全事件時，除應通報上級或監督機關外，並應通報</a:t>
            </a:r>
            <a:r>
              <a:rPr lang="zh-TW" altLang="en-US" sz="2000" dirty="0" smtClean="0"/>
              <a:t>主管機關</a:t>
            </a:r>
            <a:r>
              <a:rPr lang="zh-TW" altLang="en-US" sz="2000" dirty="0"/>
              <a:t>；無上級機關者，應通報主管機關。</a:t>
            </a:r>
            <a:br>
              <a:rPr lang="zh-TW" altLang="en-US" sz="2000" dirty="0"/>
            </a:br>
            <a:r>
              <a:rPr lang="zh-TW" altLang="en-US" sz="2000" dirty="0"/>
              <a:t>公務機關應向上級或監督機關提出資通安全事件調查、處理及改善報告</a:t>
            </a:r>
            <a:r>
              <a:rPr lang="zh-TW" altLang="en-US" sz="2000" dirty="0" smtClean="0"/>
              <a:t>，並</a:t>
            </a:r>
            <a:r>
              <a:rPr lang="zh-TW" altLang="en-US" sz="2000" dirty="0"/>
              <a:t>送交主管機關；無上級機關者，應送交主管機關。</a:t>
            </a:r>
            <a:br>
              <a:rPr lang="zh-TW" altLang="en-US" sz="2000" dirty="0"/>
            </a:br>
            <a:r>
              <a:rPr lang="zh-TW" altLang="en-US" sz="2000" dirty="0"/>
              <a:t>前三項通報及應變機制之必要事項、通報內容、報告之提出及其他相關</a:t>
            </a:r>
            <a:r>
              <a:rPr lang="zh-TW" altLang="en-US" sz="2000" dirty="0" smtClean="0"/>
              <a:t>事項</a:t>
            </a:r>
            <a:r>
              <a:rPr lang="zh-TW" altLang="en-US" sz="2000" dirty="0"/>
              <a:t>之辦法，由主管機關定之。</a:t>
            </a:r>
          </a:p>
          <a:p>
            <a:r>
              <a:rPr lang="zh-TW" altLang="en-US" sz="2000" dirty="0">
                <a:hlinkClick r:id="rId3"/>
              </a:rPr>
              <a:t>第 </a:t>
            </a:r>
            <a:r>
              <a:rPr lang="en-US" altLang="zh-TW" sz="2000" dirty="0">
                <a:hlinkClick r:id="rId3"/>
              </a:rPr>
              <a:t>15 </a:t>
            </a:r>
            <a:r>
              <a:rPr lang="zh-TW" altLang="en-US" sz="2000" dirty="0">
                <a:hlinkClick r:id="rId3"/>
              </a:rPr>
              <a:t>條</a:t>
            </a:r>
            <a:endParaRPr lang="zh-TW" altLang="en-US" sz="2000" dirty="0"/>
          </a:p>
          <a:p>
            <a:r>
              <a:rPr lang="zh-TW" altLang="en-US" sz="2000" dirty="0"/>
              <a:t>公務機關所屬人員對於機關之資通安全維護績效優良者，應予獎勵。</a:t>
            </a:r>
            <a:br>
              <a:rPr lang="zh-TW" altLang="en-US" sz="2000" dirty="0"/>
            </a:br>
            <a:r>
              <a:rPr lang="zh-TW" altLang="en-US" sz="2000" dirty="0"/>
              <a:t>前項獎勵事項之辦法，由主管機關定之</a:t>
            </a:r>
            <a:r>
              <a:rPr lang="zh-TW" altLang="en-US" sz="2000" dirty="0" smtClean="0"/>
              <a:t>。</a:t>
            </a:r>
            <a:endParaRPr lang="zh-TW" altLang="en-US" sz="2000" dirty="0"/>
          </a:p>
        </p:txBody>
      </p:sp>
    </p:spTree>
    <p:extLst>
      <p:ext uri="{BB962C8B-B14F-4D97-AF65-F5344CB8AC3E}">
        <p14:creationId xmlns:p14="http://schemas.microsoft.com/office/powerpoint/2010/main" val="342265874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123</TotalTime>
  <Words>1085</Words>
  <Application>Microsoft Office PowerPoint</Application>
  <PresentationFormat>如螢幕大小 (4:3)</PresentationFormat>
  <Paragraphs>100</Paragraphs>
  <Slides>24</Slides>
  <Notes>0</Notes>
  <HiddenSlides>0</HiddenSlides>
  <MMClips>0</MMClips>
  <ScaleCrop>false</ScaleCrop>
  <HeadingPairs>
    <vt:vector size="4" baseType="variant">
      <vt:variant>
        <vt:lpstr>佈景主題</vt:lpstr>
      </vt:variant>
      <vt:variant>
        <vt:i4>1</vt:i4>
      </vt:variant>
      <vt:variant>
        <vt:lpstr>投影片標題</vt:lpstr>
      </vt:variant>
      <vt:variant>
        <vt:i4>24</vt:i4>
      </vt:variant>
    </vt:vector>
  </HeadingPairs>
  <TitlesOfParts>
    <vt:vector size="25" baseType="lpstr">
      <vt:lpstr>Office 佈景主題</vt:lpstr>
      <vt:lpstr>資通安全管理法</vt:lpstr>
      <vt:lpstr>PowerPoint 簡報</vt:lpstr>
      <vt:lpstr>第 一 章 總則</vt:lpstr>
      <vt:lpstr>PowerPoint 簡報</vt:lpstr>
      <vt:lpstr>PowerPoint 簡報</vt:lpstr>
      <vt:lpstr>PowerPoint 簡報</vt:lpstr>
      <vt:lpstr>PowerPoint 簡報</vt:lpstr>
      <vt:lpstr>第 二 章 公務機關資通安全管理</vt:lpstr>
      <vt:lpstr>PowerPoint 簡報</vt:lpstr>
      <vt:lpstr>第 三 章 特定非公務機關資通安全管理</vt:lpstr>
      <vt:lpstr>PowerPoint 簡報</vt:lpstr>
      <vt:lpstr>PowerPoint 簡報</vt:lpstr>
      <vt:lpstr>第 四 章 罰則</vt:lpstr>
      <vt:lpstr>PowerPoint 簡報</vt:lpstr>
      <vt:lpstr>資通安全管理法細則</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資通安全管理法</dc:title>
  <dc:creator>KSUIE</dc:creator>
  <cp:lastModifiedBy>user</cp:lastModifiedBy>
  <cp:revision>36</cp:revision>
  <dcterms:created xsi:type="dcterms:W3CDTF">2020-07-07T02:40:13Z</dcterms:created>
  <dcterms:modified xsi:type="dcterms:W3CDTF">2020-07-07T16:24:15Z</dcterms:modified>
</cp:coreProperties>
</file>