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268371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42016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133228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40052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294111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132509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178095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400378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31723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233978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86FDD54-2487-4AAA-AFC6-0ADE92D81AF4}"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381420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FDD54-2487-4AAA-AFC6-0ADE92D81AF4}" type="datetimeFigureOut">
              <a:rPr lang="zh-TW" altLang="en-US" smtClean="0"/>
              <a:t>2020/7/14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BFFF0-292F-49CA-B5E3-8F3AF695760B}" type="slidenum">
              <a:rPr lang="zh-TW" altLang="en-US" smtClean="0"/>
              <a:t>‹#›</a:t>
            </a:fld>
            <a:endParaRPr lang="zh-TW" altLang="en-US"/>
          </a:p>
        </p:txBody>
      </p:sp>
    </p:spTree>
    <p:extLst>
      <p:ext uri="{BB962C8B-B14F-4D97-AF65-F5344CB8AC3E}">
        <p14:creationId xmlns:p14="http://schemas.microsoft.com/office/powerpoint/2010/main" val="27685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nicst.ey.gov.tw/Page/7CBD7E79D558D47C/3cb7c374-f54a-4d9f-bc60-f70bccbd8c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573016"/>
            <a:ext cx="9144000" cy="1944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p:cNvSpPr>
            <a:spLocks noGrp="1"/>
          </p:cNvSpPr>
          <p:nvPr>
            <p:ph type="ctrTitle"/>
          </p:nvPr>
        </p:nvSpPr>
        <p:spPr>
          <a:xfrm>
            <a:off x="685800" y="3717032"/>
            <a:ext cx="7772400" cy="1470025"/>
          </a:xfrm>
        </p:spPr>
        <p:txBody>
          <a:bodyPr>
            <a:normAutofit/>
          </a:bodyPr>
          <a:lstStyle/>
          <a:p>
            <a:r>
              <a:rPr lang="zh-TW" altLang="en-US" sz="4000" b="1" dirty="0"/>
              <a:t>資訊安全風險管理國家標準規範</a:t>
            </a:r>
            <a:r>
              <a:rPr lang="en-US" altLang="zh-TW" sz="4000" b="1" dirty="0"/>
              <a:t>(</a:t>
            </a:r>
            <a:r>
              <a:rPr lang="zh-TW" altLang="en-US" sz="4000" b="1" dirty="0"/>
              <a:t>更新版</a:t>
            </a:r>
            <a:r>
              <a:rPr lang="en-US" altLang="zh-TW" sz="4000" b="1" dirty="0"/>
              <a:t>)</a:t>
            </a:r>
            <a:endParaRPr lang="zh-TW" altLang="en-US" sz="4000" dirty="0"/>
          </a:p>
        </p:txBody>
      </p:sp>
    </p:spTree>
    <p:extLst>
      <p:ext uri="{BB962C8B-B14F-4D97-AF65-F5344CB8AC3E}">
        <p14:creationId xmlns:p14="http://schemas.microsoft.com/office/powerpoint/2010/main" val="992258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836712"/>
            <a:ext cx="8229600" cy="1143000"/>
          </a:xfrm>
        </p:spPr>
        <p:txBody>
          <a:bodyPr>
            <a:normAutofit/>
          </a:bodyPr>
          <a:lstStyle/>
          <a:p>
            <a:r>
              <a:rPr lang="zh-TW" altLang="en-US" sz="3600" b="1" dirty="0">
                <a:effectLst>
                  <a:outerShdw blurRad="38100" dist="38100" dir="2700000" algn="tl">
                    <a:srgbClr val="000000">
                      <a:alpha val="43137"/>
                    </a:srgbClr>
                  </a:outerShdw>
                </a:effectLst>
              </a:rPr>
              <a:t>目前已制定完成</a:t>
            </a:r>
            <a:r>
              <a:rPr lang="en-US" altLang="zh-TW" sz="3600" b="1" dirty="0">
                <a:effectLst>
                  <a:outerShdw blurRad="38100" dist="38100" dir="2700000" algn="tl">
                    <a:srgbClr val="000000">
                      <a:alpha val="43137"/>
                    </a:srgbClr>
                  </a:outerShdw>
                </a:effectLst>
              </a:rPr>
              <a:t>CNS 27000</a:t>
            </a:r>
            <a:r>
              <a:rPr lang="zh-TW" altLang="en-US" sz="3600" b="1" dirty="0">
                <a:effectLst>
                  <a:outerShdw blurRad="38100" dist="38100" dir="2700000" algn="tl">
                    <a:srgbClr val="000000">
                      <a:alpha val="43137"/>
                    </a:srgbClr>
                  </a:outerShdw>
                </a:effectLst>
              </a:rPr>
              <a:t>系列標準如下：</a:t>
            </a:r>
          </a:p>
        </p:txBody>
      </p:sp>
      <p:sp>
        <p:nvSpPr>
          <p:cNvPr id="3" name="內容版面配置區 2"/>
          <p:cNvSpPr>
            <a:spLocks noGrp="1"/>
          </p:cNvSpPr>
          <p:nvPr>
            <p:ph idx="1"/>
          </p:nvPr>
        </p:nvSpPr>
        <p:spPr>
          <a:xfrm>
            <a:off x="971600" y="5949280"/>
            <a:ext cx="7715200" cy="360040"/>
          </a:xfrm>
        </p:spPr>
        <p:txBody>
          <a:bodyPr>
            <a:normAutofit/>
          </a:bodyPr>
          <a:lstStyle/>
          <a:p>
            <a:pPr marL="0" indent="0">
              <a:buNone/>
            </a:pPr>
            <a:r>
              <a:rPr lang="en-US" altLang="zh-TW" sz="1600" dirty="0" smtClean="0">
                <a:hlinkClick r:id="rId2"/>
              </a:rPr>
              <a:t>https://nicst.ey.gov.tw/Page/7CBD7E79D558D47C/3cb7c374-f54a-4d9f-bc60-f70bccbd8c09</a:t>
            </a:r>
            <a:endParaRPr lang="zh-TW" altLang="en-US" sz="1600" dirty="0"/>
          </a:p>
        </p:txBody>
      </p:sp>
      <p:sp>
        <p:nvSpPr>
          <p:cNvPr id="4" name="矩形 3"/>
          <p:cNvSpPr/>
          <p:nvPr/>
        </p:nvSpPr>
        <p:spPr>
          <a:xfrm>
            <a:off x="755576" y="2420888"/>
            <a:ext cx="7614592" cy="2308324"/>
          </a:xfrm>
          <a:prstGeom prst="rect">
            <a:avLst/>
          </a:prstGeom>
        </p:spPr>
        <p:txBody>
          <a:bodyPr wrap="square">
            <a:spAutoFit/>
          </a:bodyPr>
          <a:lstStyle/>
          <a:p>
            <a:r>
              <a:rPr lang="en-US" altLang="zh-TW" dirty="0"/>
              <a:t>CNS 27000 </a:t>
            </a:r>
            <a:r>
              <a:rPr lang="zh-TW" altLang="en-US" dirty="0"/>
              <a:t>資訊技術－安全技術－資訊安全管理系統－概觀及詞彙</a:t>
            </a:r>
            <a:r>
              <a:rPr lang="zh-TW" altLang="en-US" dirty="0" smtClean="0"/>
              <a:t/>
            </a:r>
            <a:br>
              <a:rPr lang="zh-TW" altLang="en-US" dirty="0" smtClean="0"/>
            </a:br>
            <a:r>
              <a:rPr lang="en-US" altLang="zh-TW" dirty="0"/>
              <a:t>CNS 27001 </a:t>
            </a:r>
            <a:r>
              <a:rPr lang="zh-TW" altLang="en-US" dirty="0"/>
              <a:t>資訊技術－安全技術－資訊安全管理系統－要求事項</a:t>
            </a:r>
            <a:r>
              <a:rPr lang="zh-TW" altLang="en-US" dirty="0" smtClean="0"/>
              <a:t/>
            </a:r>
            <a:br>
              <a:rPr lang="zh-TW" altLang="en-US" dirty="0" smtClean="0"/>
            </a:br>
            <a:r>
              <a:rPr lang="en-US" altLang="zh-TW" dirty="0"/>
              <a:t>CNS 27002 </a:t>
            </a:r>
            <a:r>
              <a:rPr lang="zh-TW" altLang="en-US" dirty="0"/>
              <a:t>資訊技術－安全技術－資訊安全管理之作業規範</a:t>
            </a:r>
            <a:r>
              <a:rPr lang="zh-TW" altLang="en-US" dirty="0" smtClean="0"/>
              <a:t/>
            </a:r>
            <a:br>
              <a:rPr lang="zh-TW" altLang="en-US" dirty="0" smtClean="0"/>
            </a:br>
            <a:r>
              <a:rPr lang="en-US" altLang="zh-TW" dirty="0"/>
              <a:t>CNS 27003 </a:t>
            </a:r>
            <a:r>
              <a:rPr lang="zh-TW" altLang="en-US" dirty="0"/>
              <a:t>資訊技術－安全技術－資訊安全管理系統實作指引</a:t>
            </a:r>
            <a:r>
              <a:rPr lang="zh-TW" altLang="en-US" dirty="0" smtClean="0"/>
              <a:t/>
            </a:r>
            <a:br>
              <a:rPr lang="zh-TW" altLang="en-US" dirty="0" smtClean="0"/>
            </a:br>
            <a:r>
              <a:rPr lang="en-US" altLang="zh-TW" dirty="0"/>
              <a:t>CNS 27004 </a:t>
            </a:r>
            <a:r>
              <a:rPr lang="zh-TW" altLang="en-US" dirty="0"/>
              <a:t>資訊技術－安全技術－資訊安全管理－量測</a:t>
            </a:r>
            <a:r>
              <a:rPr lang="zh-TW" altLang="en-US" dirty="0" smtClean="0"/>
              <a:t/>
            </a:r>
            <a:br>
              <a:rPr lang="zh-TW" altLang="en-US" dirty="0" smtClean="0"/>
            </a:br>
            <a:r>
              <a:rPr lang="en-US" altLang="zh-TW" dirty="0"/>
              <a:t>CNS 27005 </a:t>
            </a:r>
            <a:r>
              <a:rPr lang="zh-TW" altLang="en-US" dirty="0"/>
              <a:t>資訊技術－安全技術－資訊安全風險管理</a:t>
            </a:r>
            <a:r>
              <a:rPr lang="zh-TW" altLang="en-US" dirty="0" smtClean="0"/>
              <a:t/>
            </a:r>
            <a:br>
              <a:rPr lang="zh-TW" altLang="en-US" dirty="0" smtClean="0"/>
            </a:br>
            <a:r>
              <a:rPr lang="en-US" altLang="zh-TW" dirty="0"/>
              <a:t>CNS 27006 </a:t>
            </a:r>
            <a:r>
              <a:rPr lang="zh-TW" altLang="en-US" dirty="0"/>
              <a:t>資訊技術－安全技術－提供資訊安全管理系統稽核與驗證</a:t>
            </a:r>
            <a:r>
              <a:rPr lang="zh-TW" altLang="en-US" dirty="0" smtClean="0"/>
              <a:t>機構</a:t>
            </a:r>
            <a:r>
              <a:rPr lang="en-US" altLang="zh-TW" dirty="0" smtClean="0"/>
              <a:t>	 	   </a:t>
            </a:r>
            <a:r>
              <a:rPr lang="zh-TW" altLang="en-US" dirty="0" smtClean="0"/>
              <a:t>之</a:t>
            </a:r>
            <a:r>
              <a:rPr lang="zh-TW" altLang="en-US" dirty="0"/>
              <a:t>要求</a:t>
            </a:r>
          </a:p>
        </p:txBody>
      </p:sp>
    </p:spTree>
    <p:extLst>
      <p:ext uri="{BB962C8B-B14F-4D97-AF65-F5344CB8AC3E}">
        <p14:creationId xmlns:p14="http://schemas.microsoft.com/office/powerpoint/2010/main" val="267054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27000</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457200" y="1988840"/>
            <a:ext cx="8435280" cy="3268960"/>
          </a:xfrm>
        </p:spPr>
        <p:txBody>
          <a:bodyPr>
            <a:normAutofit/>
          </a:bodyPr>
          <a:lstStyle/>
          <a:p>
            <a:r>
              <a:rPr lang="en-US" altLang="zh-TW" sz="2000" dirty="0" smtClean="0"/>
              <a:t>CNS 27000</a:t>
            </a:r>
            <a:r>
              <a:rPr lang="zh-TW" altLang="en-US" sz="2000" dirty="0" smtClean="0"/>
              <a:t>：資訊技術－安全技術－資訊安全管理系統－概觀與詞彙 範圍：本標準提供給組織及個人：</a:t>
            </a:r>
            <a:endParaRPr lang="en-US" altLang="zh-TW" sz="2000" dirty="0" smtClean="0"/>
          </a:p>
          <a:p>
            <a:r>
              <a:rPr lang="en-US" altLang="zh-TW" sz="2000" dirty="0" smtClean="0"/>
              <a:t>(a) ISMS</a:t>
            </a:r>
            <a:r>
              <a:rPr lang="zh-TW" altLang="en-US" sz="2000" dirty="0" smtClean="0"/>
              <a:t>標準系列的概觀。 </a:t>
            </a:r>
            <a:endParaRPr lang="en-US" altLang="zh-TW" sz="2000" dirty="0" smtClean="0"/>
          </a:p>
          <a:p>
            <a:r>
              <a:rPr lang="en-US" altLang="zh-TW" sz="2000" dirty="0" smtClean="0"/>
              <a:t>(b) </a:t>
            </a:r>
            <a:r>
              <a:rPr lang="zh-TW" altLang="en-US" sz="2000" dirty="0" smtClean="0"/>
              <a:t>資訊安全管理系統</a:t>
            </a:r>
            <a:r>
              <a:rPr lang="en-US" altLang="zh-TW" sz="2000" dirty="0" smtClean="0"/>
              <a:t>(ISMS)</a:t>
            </a:r>
            <a:r>
              <a:rPr lang="zh-TW" altLang="en-US" sz="2000" dirty="0" smtClean="0"/>
              <a:t>的簡介。 </a:t>
            </a:r>
            <a:endParaRPr lang="en-US" altLang="zh-TW" sz="2000" dirty="0" smtClean="0"/>
          </a:p>
          <a:p>
            <a:r>
              <a:rPr lang="en-US" altLang="zh-TW" sz="2000" dirty="0" smtClean="0"/>
              <a:t>(c) </a:t>
            </a:r>
            <a:r>
              <a:rPr lang="zh-TW" altLang="en-US" sz="2000" b="1" dirty="0" smtClean="0">
                <a:solidFill>
                  <a:srgbClr val="FF0000"/>
                </a:solidFill>
              </a:rPr>
              <a:t>規劃</a:t>
            </a:r>
            <a:r>
              <a:rPr lang="en-US" altLang="zh-TW" sz="2000" b="1" dirty="0" smtClean="0">
                <a:solidFill>
                  <a:srgbClr val="FF0000"/>
                </a:solidFill>
              </a:rPr>
              <a:t>-</a:t>
            </a:r>
            <a:r>
              <a:rPr lang="zh-TW" altLang="en-US" sz="2000" b="1" dirty="0" smtClean="0">
                <a:solidFill>
                  <a:srgbClr val="FF0000"/>
                </a:solidFill>
              </a:rPr>
              <a:t>執行</a:t>
            </a:r>
            <a:r>
              <a:rPr lang="en-US" altLang="zh-TW" sz="2000" b="1" dirty="0" smtClean="0">
                <a:solidFill>
                  <a:srgbClr val="FF0000"/>
                </a:solidFill>
              </a:rPr>
              <a:t>-</a:t>
            </a:r>
            <a:r>
              <a:rPr lang="zh-TW" altLang="en-US" sz="2000" b="1" dirty="0" smtClean="0">
                <a:solidFill>
                  <a:srgbClr val="FF0000"/>
                </a:solidFill>
              </a:rPr>
              <a:t>檢查</a:t>
            </a:r>
            <a:r>
              <a:rPr lang="en-US" altLang="zh-TW" sz="2000" b="1" dirty="0" smtClean="0">
                <a:solidFill>
                  <a:srgbClr val="FF0000"/>
                </a:solidFill>
              </a:rPr>
              <a:t>-</a:t>
            </a:r>
            <a:r>
              <a:rPr lang="zh-TW" altLang="en-US" sz="2000" b="1" dirty="0" smtClean="0">
                <a:solidFill>
                  <a:srgbClr val="FF0000"/>
                </a:solidFill>
              </a:rPr>
              <a:t>行動</a:t>
            </a:r>
            <a:r>
              <a:rPr lang="en-US" altLang="zh-TW" sz="2000" dirty="0" smtClean="0"/>
              <a:t>(</a:t>
            </a:r>
            <a:r>
              <a:rPr lang="en-US" altLang="zh-TW" sz="2000" dirty="0" smtClean="0">
                <a:solidFill>
                  <a:srgbClr val="FF0000"/>
                </a:solidFill>
              </a:rPr>
              <a:t>Plan-Do-Check-Act</a:t>
            </a:r>
            <a:r>
              <a:rPr lang="zh-TW" altLang="en-US" sz="2000" dirty="0" smtClean="0"/>
              <a:t>，簡稱</a:t>
            </a:r>
            <a:r>
              <a:rPr lang="en-US" altLang="zh-TW" sz="2000" dirty="0" smtClean="0">
                <a:solidFill>
                  <a:srgbClr val="FF0000"/>
                </a:solidFill>
              </a:rPr>
              <a:t>PDCA</a:t>
            </a:r>
            <a:r>
              <a:rPr lang="en-US" altLang="zh-TW" sz="2000" dirty="0" smtClean="0"/>
              <a:t>)</a:t>
            </a:r>
            <a:r>
              <a:rPr lang="zh-TW" altLang="en-US" sz="2000" dirty="0" smtClean="0"/>
              <a:t>過程的簡短描述。 </a:t>
            </a:r>
            <a:endParaRPr lang="en-US" altLang="zh-TW" sz="2000" dirty="0" smtClean="0"/>
          </a:p>
          <a:p>
            <a:r>
              <a:rPr lang="en-US" altLang="zh-TW" sz="2000" dirty="0" smtClean="0"/>
              <a:t>(d) </a:t>
            </a:r>
            <a:r>
              <a:rPr lang="zh-TW" altLang="en-US" sz="2000" dirty="0" smtClean="0"/>
              <a:t>整個</a:t>
            </a:r>
            <a:r>
              <a:rPr lang="en-US" altLang="zh-TW" sz="2000" dirty="0" smtClean="0"/>
              <a:t>ISMS</a:t>
            </a:r>
            <a:r>
              <a:rPr lang="zh-TW" altLang="en-US" sz="2000" dirty="0" smtClean="0"/>
              <a:t>標準家族使用的用語及定義。 </a:t>
            </a:r>
            <a:endParaRPr lang="en-US" altLang="zh-TW" sz="2000" dirty="0" smtClean="0"/>
          </a:p>
          <a:p>
            <a:r>
              <a:rPr lang="zh-TW" altLang="en-US" sz="2000" dirty="0" smtClean="0"/>
              <a:t>目的：</a:t>
            </a:r>
            <a:r>
              <a:rPr lang="en-US" altLang="zh-TW" sz="2000" dirty="0" smtClean="0"/>
              <a:t>CNS 27000</a:t>
            </a:r>
            <a:r>
              <a:rPr lang="zh-TW" altLang="en-US" sz="2000" dirty="0" smtClean="0"/>
              <a:t>描述資訊安全管理系統的基本原理，形成</a:t>
            </a:r>
            <a:r>
              <a:rPr lang="en-US" altLang="zh-TW" sz="2000" dirty="0" smtClean="0"/>
              <a:t>ISMS</a:t>
            </a:r>
            <a:r>
              <a:rPr lang="zh-TW" altLang="en-US" sz="2000" dirty="0" smtClean="0"/>
              <a:t>標準家族主體並定義相關的用語。 </a:t>
            </a:r>
            <a:endParaRPr lang="zh-TW" altLang="en-US" sz="2000" dirty="0"/>
          </a:p>
        </p:txBody>
      </p:sp>
    </p:spTree>
    <p:extLst>
      <p:ext uri="{BB962C8B-B14F-4D97-AF65-F5344CB8AC3E}">
        <p14:creationId xmlns:p14="http://schemas.microsoft.com/office/powerpoint/2010/main" val="1977181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27001</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normAutofit/>
          </a:bodyPr>
          <a:lstStyle/>
          <a:p>
            <a:r>
              <a:rPr lang="en-US" altLang="zh-TW" sz="2000" dirty="0" smtClean="0"/>
              <a:t>CNS 27001</a:t>
            </a:r>
            <a:r>
              <a:rPr lang="zh-TW" altLang="en-US" sz="2000" dirty="0" smtClean="0"/>
              <a:t>：資訊技術－安全技術－資訊安全管理系統－要求事項</a:t>
            </a:r>
            <a:endParaRPr lang="en-US" altLang="zh-TW" sz="2000" dirty="0" smtClean="0"/>
          </a:p>
          <a:p>
            <a:r>
              <a:rPr lang="zh-TW" altLang="en-US" sz="2000" dirty="0" smtClean="0"/>
              <a:t>範圍：本標準規定在組織全景內的整體營運風險下</a:t>
            </a:r>
            <a:r>
              <a:rPr lang="zh-TW" altLang="en-US" sz="2000" b="1" dirty="0" smtClean="0">
                <a:solidFill>
                  <a:srgbClr val="FF0000"/>
                </a:solidFill>
              </a:rPr>
              <a:t>建立、實作、運作、監控、審查、 維護和改進</a:t>
            </a:r>
            <a:r>
              <a:rPr lang="zh-TW" altLang="en-US" sz="2000" dirty="0" smtClean="0"/>
              <a:t>正式的資訊安全管理系統</a:t>
            </a:r>
            <a:r>
              <a:rPr lang="en-US" altLang="zh-TW" sz="2000" dirty="0" smtClean="0"/>
              <a:t>(ISMS)</a:t>
            </a:r>
            <a:r>
              <a:rPr lang="zh-TW" altLang="en-US" sz="2000" dirty="0" smtClean="0"/>
              <a:t>。</a:t>
            </a:r>
            <a:endParaRPr lang="en-US" altLang="zh-TW" sz="2000" dirty="0" smtClean="0"/>
          </a:p>
          <a:p>
            <a:r>
              <a:rPr lang="zh-TW" altLang="en-US" sz="2000" dirty="0" smtClean="0"/>
              <a:t>本標準規定實作就個別組織或其中部分客製化安全控制措施的要求。</a:t>
            </a:r>
            <a:endParaRPr lang="en-US" altLang="zh-TW" sz="2000" dirty="0" smtClean="0"/>
          </a:p>
          <a:p>
            <a:r>
              <a:rPr lang="zh-TW" altLang="en-US" sz="2000" dirty="0" smtClean="0"/>
              <a:t>本標準對所有型式的組織</a:t>
            </a:r>
            <a:r>
              <a:rPr lang="en-US" altLang="zh-TW" sz="2000" dirty="0" smtClean="0"/>
              <a:t>(</a:t>
            </a:r>
            <a:r>
              <a:rPr lang="zh-TW" altLang="en-US" sz="2000" dirty="0" smtClean="0"/>
              <a:t>例如：商業企業、政府機構及非營利組織</a:t>
            </a:r>
            <a:r>
              <a:rPr lang="en-US" altLang="zh-TW" sz="2000" dirty="0" smtClean="0"/>
              <a:t>)</a:t>
            </a:r>
            <a:r>
              <a:rPr lang="zh-TW" altLang="en-US" sz="2000" dirty="0" smtClean="0"/>
              <a:t>均是通用的。 </a:t>
            </a:r>
            <a:endParaRPr lang="en-US" altLang="zh-TW" sz="2000" dirty="0" smtClean="0"/>
          </a:p>
          <a:p>
            <a:r>
              <a:rPr lang="zh-TW" altLang="en-US" sz="2000" dirty="0" smtClean="0"/>
              <a:t>目的：</a:t>
            </a:r>
            <a:r>
              <a:rPr lang="en-US" altLang="zh-TW" sz="2000" dirty="0" smtClean="0"/>
              <a:t>CNS 27001</a:t>
            </a:r>
            <a:r>
              <a:rPr lang="zh-TW" altLang="en-US" sz="2000" dirty="0" smtClean="0"/>
              <a:t>提供控制措施及減輕與組織藉由運作其</a:t>
            </a:r>
            <a:r>
              <a:rPr lang="en-US" altLang="zh-TW" sz="2000" dirty="0" smtClean="0"/>
              <a:t>ISMS</a:t>
            </a:r>
            <a:r>
              <a:rPr lang="zh-TW" altLang="en-US" sz="2000" dirty="0" smtClean="0"/>
              <a:t>尋求保護的資訊資產相 關風險規定的要求。</a:t>
            </a:r>
            <a:endParaRPr lang="en-US" altLang="zh-TW" sz="2000" dirty="0" smtClean="0"/>
          </a:p>
          <a:p>
            <a:r>
              <a:rPr lang="zh-TW" altLang="en-US" sz="2000" dirty="0" smtClean="0"/>
              <a:t>運作</a:t>
            </a:r>
            <a:r>
              <a:rPr lang="en-US" altLang="zh-TW" sz="2000" dirty="0" smtClean="0"/>
              <a:t>ISMS</a:t>
            </a:r>
            <a:r>
              <a:rPr lang="zh-TW" altLang="en-US" sz="2000" dirty="0" smtClean="0"/>
              <a:t>的</a:t>
            </a:r>
            <a:r>
              <a:rPr lang="zh-TW" altLang="en-US" sz="2000" b="1" dirty="0" smtClean="0">
                <a:solidFill>
                  <a:srgbClr val="FF0000"/>
                </a:solidFill>
              </a:rPr>
              <a:t>組織可稽核與驗證其符合性</a:t>
            </a:r>
            <a:r>
              <a:rPr lang="zh-TW" altLang="en-US" sz="2000" dirty="0" smtClean="0"/>
              <a:t>。應選擇來自附錄</a:t>
            </a:r>
            <a:r>
              <a:rPr lang="en-US" altLang="zh-TW" sz="2000" dirty="0" smtClean="0"/>
              <a:t>A (CNS 27001)</a:t>
            </a:r>
            <a:r>
              <a:rPr lang="zh-TW" altLang="en-US" sz="2000" dirty="0" smtClean="0"/>
              <a:t>適切的控制目標和控制措施作為</a:t>
            </a:r>
            <a:r>
              <a:rPr lang="en-US" altLang="zh-TW" sz="2000" dirty="0" smtClean="0"/>
              <a:t>ISMS</a:t>
            </a:r>
            <a:r>
              <a:rPr lang="zh-TW" altLang="en-US" sz="2000" dirty="0" smtClean="0"/>
              <a:t>過程的一部分以涵蓋已 識別的要求。</a:t>
            </a:r>
            <a:endParaRPr lang="en-US" altLang="zh-TW" sz="2000" dirty="0" smtClean="0"/>
          </a:p>
          <a:p>
            <a:r>
              <a:rPr lang="zh-TW" altLang="en-US" sz="2000" dirty="0" smtClean="0"/>
              <a:t>表</a:t>
            </a:r>
            <a:r>
              <a:rPr lang="en-US" altLang="zh-TW" sz="2000" dirty="0" smtClean="0"/>
              <a:t>A.1 (CNS 27001)</a:t>
            </a:r>
            <a:r>
              <a:rPr lang="zh-TW" altLang="en-US" sz="2000" dirty="0" smtClean="0"/>
              <a:t>所列的控制目標和控制措施是直接源自於</a:t>
            </a:r>
            <a:r>
              <a:rPr lang="en-US" altLang="zh-TW" sz="2000" dirty="0" smtClean="0"/>
              <a:t>CNS 27002</a:t>
            </a:r>
            <a:r>
              <a:rPr lang="zh-TW" altLang="en-US" sz="2000" dirty="0" smtClean="0"/>
              <a:t>所列的第</a:t>
            </a:r>
            <a:r>
              <a:rPr lang="en-US" altLang="zh-TW" sz="2000" dirty="0" smtClean="0"/>
              <a:t>5</a:t>
            </a:r>
            <a:r>
              <a:rPr lang="zh-TW" altLang="en-US" sz="2000" dirty="0" smtClean="0"/>
              <a:t>到第</a:t>
            </a:r>
            <a:r>
              <a:rPr lang="en-US" altLang="zh-TW" sz="2000" dirty="0" smtClean="0"/>
              <a:t>15</a:t>
            </a:r>
            <a:r>
              <a:rPr lang="zh-TW" altLang="en-US" sz="2000" dirty="0" smtClean="0"/>
              <a:t>條款並與之調校一致。</a:t>
            </a:r>
            <a:endParaRPr lang="zh-TW" altLang="en-US" sz="2000" dirty="0"/>
          </a:p>
        </p:txBody>
      </p:sp>
    </p:spTree>
    <p:extLst>
      <p:ext uri="{BB962C8B-B14F-4D97-AF65-F5344CB8AC3E}">
        <p14:creationId xmlns:p14="http://schemas.microsoft.com/office/powerpoint/2010/main" val="1503777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27002</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457200" y="1600201"/>
            <a:ext cx="8229600" cy="2332856"/>
          </a:xfrm>
        </p:spPr>
        <p:txBody>
          <a:bodyPr>
            <a:normAutofit/>
          </a:bodyPr>
          <a:lstStyle/>
          <a:p>
            <a:r>
              <a:rPr lang="en-US" altLang="zh-TW" sz="2000" dirty="0" smtClean="0"/>
              <a:t>CNS 27002</a:t>
            </a:r>
            <a:r>
              <a:rPr lang="zh-TW" altLang="en-US" sz="2000" dirty="0" smtClean="0"/>
              <a:t>：資訊技術－安全技術－資訊安全管理之作業規範 </a:t>
            </a:r>
            <a:endParaRPr lang="en-US" altLang="zh-TW" sz="2000" dirty="0" smtClean="0"/>
          </a:p>
          <a:p>
            <a:r>
              <a:rPr lang="zh-TW" altLang="en-US" sz="2000" dirty="0" smtClean="0"/>
              <a:t>範圍：本標準提供為達成資訊安全，在選擇和實作控制措施時一共同接受的控制目標和可使用之最佳實務控制措施以作為實作指引的清單。</a:t>
            </a:r>
            <a:endParaRPr lang="en-US" altLang="zh-TW" sz="2000" dirty="0" smtClean="0"/>
          </a:p>
          <a:p>
            <a:r>
              <a:rPr lang="zh-TW" altLang="en-US" sz="2000" dirty="0" smtClean="0"/>
              <a:t>目的：</a:t>
            </a:r>
            <a:r>
              <a:rPr lang="en-US" altLang="zh-TW" sz="2000" dirty="0" smtClean="0"/>
              <a:t>CNS 27002</a:t>
            </a:r>
            <a:r>
              <a:rPr lang="zh-TW" altLang="en-US" sz="2000" dirty="0" smtClean="0"/>
              <a:t>提供實作資訊安全控制措施的指引。特別是第</a:t>
            </a:r>
            <a:r>
              <a:rPr lang="en-US" altLang="zh-TW" sz="2000" dirty="0" smtClean="0"/>
              <a:t>5</a:t>
            </a:r>
            <a:r>
              <a:rPr lang="zh-TW" altLang="en-US" sz="2000" dirty="0" smtClean="0"/>
              <a:t>到第</a:t>
            </a:r>
            <a:r>
              <a:rPr lang="en-US" altLang="zh-TW" sz="2000" dirty="0" smtClean="0"/>
              <a:t>15</a:t>
            </a:r>
            <a:r>
              <a:rPr lang="zh-TW" altLang="en-US" sz="2000" dirty="0" smtClean="0"/>
              <a:t>條款支持</a:t>
            </a:r>
            <a:r>
              <a:rPr lang="en-US" altLang="zh-TW" sz="2000" dirty="0" smtClean="0"/>
              <a:t>CNS 27001 A.1</a:t>
            </a:r>
            <a:r>
              <a:rPr lang="zh-TW" altLang="en-US" sz="2000" dirty="0" smtClean="0"/>
              <a:t>到</a:t>
            </a:r>
            <a:r>
              <a:rPr lang="en-US" altLang="zh-TW" sz="2000" dirty="0" smtClean="0"/>
              <a:t>A.15</a:t>
            </a:r>
            <a:r>
              <a:rPr lang="zh-TW" altLang="en-US" sz="2000" dirty="0" smtClean="0"/>
              <a:t>條款中具體指定的控制措施，在最佳實務上提供特定的實作建 議和指引。</a:t>
            </a:r>
            <a:endParaRPr lang="zh-TW" altLang="en-US" sz="2000" dirty="0"/>
          </a:p>
        </p:txBody>
      </p:sp>
    </p:spTree>
    <p:extLst>
      <p:ext uri="{BB962C8B-B14F-4D97-AF65-F5344CB8AC3E}">
        <p14:creationId xmlns:p14="http://schemas.microsoft.com/office/powerpoint/2010/main" val="50110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27003</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457200" y="1600201"/>
            <a:ext cx="8229600" cy="1828800"/>
          </a:xfrm>
        </p:spPr>
        <p:txBody>
          <a:bodyPr>
            <a:normAutofit/>
          </a:bodyPr>
          <a:lstStyle/>
          <a:p>
            <a:r>
              <a:rPr lang="en-US" altLang="zh-TW" sz="2000" dirty="0" smtClean="0"/>
              <a:t>CNS 27003</a:t>
            </a:r>
            <a:r>
              <a:rPr lang="zh-TW" altLang="en-US" sz="2000" dirty="0" smtClean="0"/>
              <a:t>：資訊技術－安全技術－資訊安全管理系統實作指引 </a:t>
            </a:r>
            <a:endParaRPr lang="en-US" altLang="zh-TW" sz="2000" dirty="0" smtClean="0"/>
          </a:p>
          <a:p>
            <a:r>
              <a:rPr lang="zh-TW" altLang="en-US" sz="2000" dirty="0" smtClean="0"/>
              <a:t>範圍：本標準將提供實際的實作指引和依據</a:t>
            </a:r>
            <a:r>
              <a:rPr lang="en-US" altLang="zh-TW" sz="2000" dirty="0" smtClean="0"/>
              <a:t>CNS 27001</a:t>
            </a:r>
            <a:r>
              <a:rPr lang="zh-TW" altLang="en-US" sz="2000" dirty="0" smtClean="0"/>
              <a:t>在建立、實作、營運、監控、 審查、維護和改進</a:t>
            </a:r>
            <a:r>
              <a:rPr lang="en-US" altLang="zh-TW" sz="2000" dirty="0" smtClean="0"/>
              <a:t>ISMS</a:t>
            </a:r>
            <a:r>
              <a:rPr lang="zh-TW" altLang="en-US" sz="2000" dirty="0" smtClean="0"/>
              <a:t>上提供更進一步資訊。 </a:t>
            </a:r>
            <a:endParaRPr lang="en-US" altLang="zh-TW" sz="2000" dirty="0" smtClean="0"/>
          </a:p>
          <a:p>
            <a:r>
              <a:rPr lang="zh-TW" altLang="en-US" sz="2000" dirty="0" smtClean="0"/>
              <a:t>目的：</a:t>
            </a:r>
            <a:r>
              <a:rPr lang="en-US" altLang="zh-TW" sz="2000" dirty="0" smtClean="0"/>
              <a:t>CNS 27003</a:t>
            </a:r>
            <a:r>
              <a:rPr lang="zh-TW" altLang="en-US" sz="2000" dirty="0" smtClean="0"/>
              <a:t>將依據</a:t>
            </a:r>
            <a:r>
              <a:rPr lang="en-US" altLang="zh-TW" sz="2000" dirty="0" smtClean="0"/>
              <a:t>CNS 27001</a:t>
            </a:r>
            <a:r>
              <a:rPr lang="zh-TW" altLang="en-US" sz="2000" dirty="0" smtClean="0"/>
              <a:t>對成功的實作</a:t>
            </a:r>
            <a:r>
              <a:rPr lang="en-US" altLang="zh-TW" sz="2000" dirty="0" smtClean="0"/>
              <a:t>ISMS</a:t>
            </a:r>
            <a:r>
              <a:rPr lang="zh-TW" altLang="en-US" sz="2000" dirty="0" smtClean="0"/>
              <a:t>提供過程導向</a:t>
            </a:r>
            <a:r>
              <a:rPr lang="en-US" altLang="zh-TW" sz="2000" dirty="0" smtClean="0"/>
              <a:t>(</a:t>
            </a:r>
            <a:r>
              <a:rPr lang="zh-TW" altLang="en-US" sz="2000" dirty="0" smtClean="0"/>
              <a:t>作法</a:t>
            </a:r>
            <a:r>
              <a:rPr lang="en-US" altLang="zh-TW" sz="2000" dirty="0" smtClean="0"/>
              <a:t>)</a:t>
            </a:r>
            <a:r>
              <a:rPr lang="zh-TW" altLang="en-US" sz="2000" dirty="0" smtClean="0"/>
              <a:t>。</a:t>
            </a:r>
            <a:endParaRPr lang="zh-TW" altLang="en-US" sz="2000" dirty="0"/>
          </a:p>
        </p:txBody>
      </p:sp>
    </p:spTree>
    <p:extLst>
      <p:ext uri="{BB962C8B-B14F-4D97-AF65-F5344CB8AC3E}">
        <p14:creationId xmlns:p14="http://schemas.microsoft.com/office/powerpoint/2010/main" val="2683283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27004</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normAutofit/>
          </a:bodyPr>
          <a:lstStyle/>
          <a:p>
            <a:r>
              <a:rPr lang="en-US" altLang="zh-TW" sz="2000" dirty="0" smtClean="0"/>
              <a:t>CNS 27004</a:t>
            </a:r>
            <a:r>
              <a:rPr lang="zh-TW" altLang="en-US" sz="2000" dirty="0" smtClean="0"/>
              <a:t>：資訊技術－安全技術－資訊安全管理－量測 </a:t>
            </a:r>
            <a:endParaRPr lang="en-US" altLang="zh-TW" sz="2000" dirty="0" smtClean="0"/>
          </a:p>
          <a:p>
            <a:r>
              <a:rPr lang="zh-TW" altLang="en-US" sz="2000" dirty="0" smtClean="0"/>
              <a:t>範圍：本標準將提供為評鑑</a:t>
            </a:r>
            <a:r>
              <a:rPr lang="en-US" altLang="zh-TW" sz="2000" dirty="0" smtClean="0"/>
              <a:t>ISMS</a:t>
            </a:r>
            <a:r>
              <a:rPr lang="zh-TW" altLang="en-US" sz="2000" dirty="0" smtClean="0"/>
              <a:t>有效性、控制目標和</a:t>
            </a:r>
            <a:r>
              <a:rPr lang="en-US" altLang="zh-TW" sz="2000" dirty="0" smtClean="0"/>
              <a:t>CNS 27001</a:t>
            </a:r>
            <a:r>
              <a:rPr lang="zh-TW" altLang="en-US" sz="2000" dirty="0" smtClean="0"/>
              <a:t>規定用以實作和管理 資訊安全之控制措施等的量測之發展和使用上提供指引和建議。 </a:t>
            </a:r>
            <a:endParaRPr lang="en-US" altLang="zh-TW" sz="2000" dirty="0" smtClean="0"/>
          </a:p>
          <a:p>
            <a:r>
              <a:rPr lang="zh-TW" altLang="en-US" sz="2000" dirty="0" smtClean="0"/>
              <a:t>目的：</a:t>
            </a:r>
            <a:r>
              <a:rPr lang="en-US" altLang="zh-TW" sz="2000" dirty="0" smtClean="0"/>
              <a:t>CNS 27004</a:t>
            </a:r>
            <a:r>
              <a:rPr lang="zh-TW" altLang="en-US" sz="2000" dirty="0" smtClean="0"/>
              <a:t>將提供量測框架以期能依據</a:t>
            </a:r>
            <a:r>
              <a:rPr lang="en-US" altLang="zh-TW" sz="2000" dirty="0" smtClean="0"/>
              <a:t>CNS 27001</a:t>
            </a:r>
            <a:r>
              <a:rPr lang="zh-TW" altLang="en-US" sz="2000" dirty="0" smtClean="0"/>
              <a:t>評鑑</a:t>
            </a:r>
            <a:r>
              <a:rPr lang="en-US" altLang="zh-TW" sz="2000" dirty="0" smtClean="0"/>
              <a:t>ISMS</a:t>
            </a:r>
            <a:r>
              <a:rPr lang="zh-TW" altLang="en-US" sz="2000" dirty="0" smtClean="0"/>
              <a:t>的有效性。</a:t>
            </a:r>
            <a:endParaRPr lang="zh-TW" altLang="en-US" sz="2000" dirty="0"/>
          </a:p>
        </p:txBody>
      </p:sp>
    </p:spTree>
    <p:extLst>
      <p:ext uri="{BB962C8B-B14F-4D97-AF65-F5344CB8AC3E}">
        <p14:creationId xmlns:p14="http://schemas.microsoft.com/office/powerpoint/2010/main" val="2674054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27005</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normAutofit/>
          </a:bodyPr>
          <a:lstStyle/>
          <a:p>
            <a:r>
              <a:rPr lang="en-US" altLang="zh-TW" sz="2000" dirty="0" smtClean="0"/>
              <a:t>CNS 27005</a:t>
            </a:r>
            <a:r>
              <a:rPr lang="zh-TW" altLang="en-US" sz="2000" dirty="0" smtClean="0"/>
              <a:t>：資訊技術－安全技術－資訊安全風險管理 </a:t>
            </a:r>
            <a:endParaRPr lang="en-US" altLang="zh-TW" sz="2000" dirty="0" smtClean="0"/>
          </a:p>
          <a:p>
            <a:r>
              <a:rPr lang="zh-TW" altLang="en-US" sz="2000" dirty="0" smtClean="0"/>
              <a:t>範圍：本標準提供資訊安全風險管理之指導綱要。本標準內描述的作法支援規定於 </a:t>
            </a:r>
            <a:r>
              <a:rPr lang="en-US" altLang="zh-TW" sz="2000" dirty="0" smtClean="0"/>
              <a:t>CNS 27001</a:t>
            </a:r>
            <a:r>
              <a:rPr lang="zh-TW" altLang="en-US" sz="2000" dirty="0" smtClean="0"/>
              <a:t>內之一般概念。 </a:t>
            </a:r>
            <a:endParaRPr lang="en-US" altLang="zh-TW" sz="2000" dirty="0" smtClean="0"/>
          </a:p>
          <a:p>
            <a:r>
              <a:rPr lang="zh-TW" altLang="en-US" sz="2000" dirty="0" smtClean="0"/>
              <a:t>目的：</a:t>
            </a:r>
            <a:r>
              <a:rPr lang="en-US" altLang="zh-TW" sz="2000" dirty="0" smtClean="0"/>
              <a:t>CNS 27005</a:t>
            </a:r>
            <a:r>
              <a:rPr lang="zh-TW" altLang="en-US" sz="2000" dirty="0" smtClean="0"/>
              <a:t>提供在合意地</a:t>
            </a:r>
            <a:r>
              <a:rPr lang="en-US" altLang="zh-TW" sz="2000" dirty="0" smtClean="0"/>
              <a:t>(Satisfactorily)</a:t>
            </a:r>
            <a:r>
              <a:rPr lang="zh-TW" altLang="en-US" sz="2000" dirty="0" smtClean="0"/>
              <a:t>實作和實現</a:t>
            </a:r>
            <a:r>
              <a:rPr lang="en-US" altLang="zh-TW" sz="2000" dirty="0" smtClean="0"/>
              <a:t>CNS 27001</a:t>
            </a:r>
            <a:r>
              <a:rPr lang="zh-TW" altLang="en-US" sz="2000" dirty="0" smtClean="0"/>
              <a:t>的資訊安全風險管 理要求上實作過程導向之風險管理作法的指引。</a:t>
            </a:r>
            <a:endParaRPr lang="zh-TW" altLang="en-US" sz="2000" dirty="0"/>
          </a:p>
        </p:txBody>
      </p:sp>
    </p:spTree>
    <p:extLst>
      <p:ext uri="{BB962C8B-B14F-4D97-AF65-F5344CB8AC3E}">
        <p14:creationId xmlns:p14="http://schemas.microsoft.com/office/powerpoint/2010/main" val="2979461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effectLst>
                  <a:outerShdw blurRad="38100" dist="38100" dir="2700000" algn="tl">
                    <a:srgbClr val="000000">
                      <a:alpha val="43137"/>
                    </a:srgbClr>
                  </a:outerShdw>
                </a:effectLst>
              </a:rPr>
              <a:t>CNS 27006</a:t>
            </a:r>
            <a:endParaRPr lang="zh-TW" altLang="en-US"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normAutofit/>
          </a:bodyPr>
          <a:lstStyle/>
          <a:p>
            <a:r>
              <a:rPr lang="en-US" altLang="zh-TW" sz="2000" dirty="0" smtClean="0"/>
              <a:t>CNS 27006</a:t>
            </a:r>
            <a:r>
              <a:rPr lang="zh-TW" altLang="en-US" sz="2000" dirty="0" smtClean="0"/>
              <a:t>：資訊技術－安全技術－提供資訊安全管理系統稽核與驗證機構之要求 事項 </a:t>
            </a:r>
            <a:endParaRPr lang="en-US" altLang="zh-TW" sz="2000" dirty="0" smtClean="0"/>
          </a:p>
          <a:p>
            <a:r>
              <a:rPr lang="zh-TW" altLang="en-US" sz="2000" dirty="0" smtClean="0"/>
              <a:t>範圍：本標準規定除包含於</a:t>
            </a:r>
            <a:r>
              <a:rPr lang="en-US" altLang="zh-TW" sz="2000" dirty="0" smtClean="0"/>
              <a:t>ISO/IEC 17021</a:t>
            </a:r>
            <a:r>
              <a:rPr lang="zh-TW" altLang="en-US" sz="2000" dirty="0" smtClean="0"/>
              <a:t>內的要求外，依據</a:t>
            </a:r>
            <a:r>
              <a:rPr lang="en-US" altLang="zh-TW" sz="2000" dirty="0" smtClean="0"/>
              <a:t>CNS 27001</a:t>
            </a:r>
            <a:r>
              <a:rPr lang="zh-TW" altLang="en-US" sz="2000" dirty="0" smtClean="0"/>
              <a:t>稽核及</a:t>
            </a:r>
            <a:r>
              <a:rPr lang="en-US" altLang="zh-TW" sz="2000" dirty="0" smtClean="0"/>
              <a:t>ISMS</a:t>
            </a:r>
            <a:r>
              <a:rPr lang="zh-TW" altLang="en-US" sz="2000" dirty="0" smtClean="0"/>
              <a:t>驗 證組織之要求事項並提供指引。其主要意圖為支援依據</a:t>
            </a:r>
            <a:r>
              <a:rPr lang="en-US" altLang="zh-TW" sz="2000" dirty="0" smtClean="0"/>
              <a:t>CNS 27001</a:t>
            </a:r>
            <a:r>
              <a:rPr lang="zh-TW" altLang="en-US" sz="2000" dirty="0" smtClean="0"/>
              <a:t>提供</a:t>
            </a:r>
            <a:r>
              <a:rPr lang="en-US" altLang="zh-TW" sz="2000" dirty="0" smtClean="0"/>
              <a:t>ISMS</a:t>
            </a:r>
            <a:r>
              <a:rPr lang="zh-TW" altLang="en-US" sz="2000" dirty="0" smtClean="0"/>
              <a:t>驗 證之驗證機構的認證。 </a:t>
            </a:r>
            <a:endParaRPr lang="en-US" altLang="zh-TW" sz="2000" dirty="0" smtClean="0"/>
          </a:p>
          <a:p>
            <a:r>
              <a:rPr lang="zh-TW" altLang="en-US" sz="2000" dirty="0" smtClean="0"/>
              <a:t>目的：</a:t>
            </a:r>
            <a:r>
              <a:rPr lang="en-US" altLang="zh-TW" sz="2000" dirty="0" smtClean="0"/>
              <a:t>CNS 27006</a:t>
            </a:r>
            <a:r>
              <a:rPr lang="zh-TW" altLang="en-US" sz="2000" dirty="0" smtClean="0"/>
              <a:t>輔助</a:t>
            </a:r>
            <a:r>
              <a:rPr lang="en-US" altLang="zh-TW" sz="2000" dirty="0" smtClean="0"/>
              <a:t>ISO/IEC 17021</a:t>
            </a:r>
            <a:r>
              <a:rPr lang="zh-TW" altLang="en-US" sz="2000" dirty="0" smtClean="0"/>
              <a:t>提供認證驗證機構合格之要求，以准許這些機構 能一致性地以</a:t>
            </a:r>
            <a:r>
              <a:rPr lang="en-US" altLang="zh-TW" sz="2000" dirty="0" smtClean="0"/>
              <a:t>CNS 27001</a:t>
            </a:r>
            <a:r>
              <a:rPr lang="zh-TW" altLang="en-US" sz="2000" dirty="0" smtClean="0"/>
              <a:t>所提出的要求驗證其遵循性。</a:t>
            </a:r>
            <a:endParaRPr lang="zh-TW" altLang="en-US" sz="2000" dirty="0"/>
          </a:p>
        </p:txBody>
      </p:sp>
    </p:spTree>
    <p:extLst>
      <p:ext uri="{BB962C8B-B14F-4D97-AF65-F5344CB8AC3E}">
        <p14:creationId xmlns:p14="http://schemas.microsoft.com/office/powerpoint/2010/main" val="338113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772</Words>
  <Application>Microsoft Office PowerPoint</Application>
  <PresentationFormat>如螢幕大小 (4:3)</PresentationFormat>
  <Paragraphs>39</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佈景主題</vt:lpstr>
      <vt:lpstr>資訊安全風險管理國家標準規範(更新版)</vt:lpstr>
      <vt:lpstr>目前已制定完成CNS 27000系列標準如下：</vt:lpstr>
      <vt:lpstr>CNS 27000</vt:lpstr>
      <vt:lpstr>CNS 27001</vt:lpstr>
      <vt:lpstr>CNS 27002</vt:lpstr>
      <vt:lpstr>CNS 27003</vt:lpstr>
      <vt:lpstr>CNS 27004</vt:lpstr>
      <vt:lpstr>CNS 27005</vt:lpstr>
      <vt:lpstr>CNS 27006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資訊安全風險管理國家標準規範(更新版)</dc:title>
  <dc:creator>KSUIE</dc:creator>
  <cp:lastModifiedBy>KSUIE</cp:lastModifiedBy>
  <cp:revision>17</cp:revision>
  <dcterms:created xsi:type="dcterms:W3CDTF">2020-07-14T02:18:16Z</dcterms:created>
  <dcterms:modified xsi:type="dcterms:W3CDTF">2020-07-14T03:03:52Z</dcterms:modified>
</cp:coreProperties>
</file>