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7" r:id="rId20"/>
    <p:sldId id="275" r:id="rId21"/>
    <p:sldId id="274" r:id="rId22"/>
    <p:sldId id="278" r:id="rId23"/>
    <p:sldId id="279" r:id="rId24"/>
    <p:sldId id="276" r:id="rId25"/>
    <p:sldId id="280" r:id="rId26"/>
    <p:sldId id="313" r:id="rId27"/>
    <p:sldId id="282" r:id="rId28"/>
    <p:sldId id="281" r:id="rId29"/>
    <p:sldId id="283" r:id="rId30"/>
    <p:sldId id="284" r:id="rId31"/>
    <p:sldId id="285" r:id="rId32"/>
    <p:sldId id="286" r:id="rId33"/>
    <p:sldId id="288" r:id="rId34"/>
    <p:sldId id="314" r:id="rId35"/>
    <p:sldId id="315" r:id="rId36"/>
    <p:sldId id="289" r:id="rId37"/>
    <p:sldId id="290" r:id="rId38"/>
    <p:sldId id="316" r:id="rId39"/>
    <p:sldId id="319" r:id="rId40"/>
    <p:sldId id="291" r:id="rId41"/>
    <p:sldId id="292" r:id="rId42"/>
    <p:sldId id="293" r:id="rId43"/>
    <p:sldId id="295" r:id="rId44"/>
    <p:sldId id="296" r:id="rId45"/>
    <p:sldId id="297" r:id="rId46"/>
    <p:sldId id="298" r:id="rId47"/>
    <p:sldId id="299" r:id="rId48"/>
    <p:sldId id="300" r:id="rId49"/>
    <p:sldId id="301" r:id="rId50"/>
    <p:sldId id="302" r:id="rId51"/>
    <p:sldId id="320" r:id="rId52"/>
    <p:sldId id="303" r:id="rId53"/>
    <p:sldId id="317" r:id="rId54"/>
    <p:sldId id="304" r:id="rId55"/>
    <p:sldId id="305" r:id="rId56"/>
    <p:sldId id="306" r:id="rId57"/>
    <p:sldId id="307" r:id="rId58"/>
    <p:sldId id="308" r:id="rId59"/>
    <p:sldId id="318" r:id="rId60"/>
    <p:sldId id="311" r:id="rId61"/>
    <p:sldId id="310" r:id="rId62"/>
    <p:sldId id="312"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5" r:id="rId77"/>
    <p:sldId id="334" r:id="rId78"/>
    <p:sldId id="337" r:id="rId79"/>
    <p:sldId id="336" r:id="rId80"/>
    <p:sldId id="338" r:id="rId81"/>
    <p:sldId id="309"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366" r:id="rId110"/>
    <p:sldId id="367" r:id="rId111"/>
    <p:sldId id="368" r:id="rId112"/>
    <p:sldId id="369" r:id="rId113"/>
    <p:sldId id="370" r:id="rId114"/>
    <p:sldId id="371" r:id="rId115"/>
    <p:sldId id="372" r:id="rId116"/>
    <p:sldId id="375" r:id="rId117"/>
    <p:sldId id="373" r:id="rId118"/>
    <p:sldId id="374" r:id="rId119"/>
    <p:sldId id="376" r:id="rId120"/>
    <p:sldId id="377" r:id="rId121"/>
    <p:sldId id="379" r:id="rId122"/>
    <p:sldId id="380" r:id="rId123"/>
    <p:sldId id="381" r:id="rId124"/>
    <p:sldId id="382" r:id="rId125"/>
    <p:sldId id="383" r:id="rId126"/>
    <p:sldId id="384" r:id="rId127"/>
    <p:sldId id="385" r:id="rId128"/>
    <p:sldId id="386" r:id="rId129"/>
    <p:sldId id="387" r:id="rId13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9" autoAdjust="0"/>
    <p:restoredTop sz="94660"/>
  </p:normalViewPr>
  <p:slideViewPr>
    <p:cSldViewPr snapToGrid="0">
      <p:cViewPr>
        <p:scale>
          <a:sx n="78" d="100"/>
          <a:sy n="78" d="100"/>
        </p:scale>
        <p:origin x="-108" y="-2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baseline="0">
                <a:latin typeface="Source Serif Pro" panose="02040603050405020204" pitchFamily="18" charset="0"/>
                <a:ea typeface="微軟正黑體" panose="020B0604030504040204" pitchFamily="34" charset="-120"/>
              </a:defRPr>
            </a:lvl1pPr>
          </a:lstStyle>
          <a:p>
            <a:r>
              <a:rPr lang="zh-TW" altLang="en-US" dirty="0" smtClean="0"/>
              <a:t>按一下以編輯母片標題樣式</a:t>
            </a:r>
            <a:endParaRPr lang="zh-TW" altLang="en-US" dirty="0"/>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baseline="0">
                <a:latin typeface="Source Code Pro" panose="020B0509030403020204" pitchFamily="49" charset="0"/>
                <a:ea typeface="微軟正黑體" panose="020B0604030504040204" pitchFamily="34"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smtClean="0"/>
              <a:t>按一下以編輯母片副標題樣式</a:t>
            </a:r>
            <a:endParaRPr lang="zh-TW" altLang="en-US" dirty="0"/>
          </a:p>
        </p:txBody>
      </p:sp>
      <p:sp>
        <p:nvSpPr>
          <p:cNvPr id="4" name="日期版面配置區 3"/>
          <p:cNvSpPr>
            <a:spLocks noGrp="1"/>
          </p:cNvSpPr>
          <p:nvPr>
            <p:ph type="dt" sz="half" idx="10"/>
          </p:nvPr>
        </p:nvSpPr>
        <p:spPr/>
        <p:txBody>
          <a:bodyPr/>
          <a:lstStyle/>
          <a:p>
            <a:fld id="{E031E6A8-EB6D-4ACD-B759-CEA75EB2BBA4}" type="datetimeFigureOut">
              <a:rPr lang="zh-TW" altLang="en-US" smtClean="0"/>
              <a:t>2019/6/10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99FD3E-16D5-41E7-899F-EFC1BEC15B04}" type="slidenum">
              <a:rPr lang="zh-TW" altLang="en-US" smtClean="0"/>
              <a:t>‹#›</a:t>
            </a:fld>
            <a:endParaRPr lang="zh-TW" altLang="en-US"/>
          </a:p>
        </p:txBody>
      </p:sp>
    </p:spTree>
    <p:extLst>
      <p:ext uri="{BB962C8B-B14F-4D97-AF65-F5344CB8AC3E}">
        <p14:creationId xmlns:p14="http://schemas.microsoft.com/office/powerpoint/2010/main" val="258851522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按一下以編輯母片標題樣式</a:t>
            </a:r>
            <a:endParaRPr lang="zh-TW" altLang="en-US" dirty="0"/>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E031E6A8-EB6D-4ACD-B759-CEA75EB2BBA4}" type="datetimeFigureOut">
              <a:rPr lang="zh-TW" altLang="en-US" smtClean="0"/>
              <a:t>2019/6/10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99FD3E-16D5-41E7-899F-EFC1BEC15B04}" type="slidenum">
              <a:rPr lang="zh-TW" altLang="en-US" smtClean="0"/>
              <a:t>‹#›</a:t>
            </a:fld>
            <a:endParaRPr lang="zh-TW" altLang="en-US"/>
          </a:p>
        </p:txBody>
      </p:sp>
    </p:spTree>
    <p:extLst>
      <p:ext uri="{BB962C8B-B14F-4D97-AF65-F5344CB8AC3E}">
        <p14:creationId xmlns:p14="http://schemas.microsoft.com/office/powerpoint/2010/main" val="149492674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E031E6A8-EB6D-4ACD-B759-CEA75EB2BBA4}" type="datetimeFigureOut">
              <a:rPr lang="zh-TW" altLang="en-US" smtClean="0"/>
              <a:t>2019/6/10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99FD3E-16D5-41E7-899F-EFC1BEC15B04}" type="slidenum">
              <a:rPr lang="zh-TW" altLang="en-US" smtClean="0"/>
              <a:t>‹#›</a:t>
            </a:fld>
            <a:endParaRPr lang="zh-TW" altLang="en-US"/>
          </a:p>
        </p:txBody>
      </p:sp>
    </p:spTree>
    <p:extLst>
      <p:ext uri="{BB962C8B-B14F-4D97-AF65-F5344CB8AC3E}">
        <p14:creationId xmlns:p14="http://schemas.microsoft.com/office/powerpoint/2010/main" val="15805386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baseline="0">
                <a:latin typeface="Source Serif Pro" panose="02040603050405020204" pitchFamily="18" charset="0"/>
                <a:ea typeface="微軟正黑體" panose="020B0604030504040204" pitchFamily="34" charset="-120"/>
              </a:defRPr>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p:txBody>
          <a:bodyPr/>
          <a:lstStyle>
            <a:lvl1pPr>
              <a:defRPr baseline="0">
                <a:latin typeface="Source Serif Pro" panose="02040603050405020204" pitchFamily="18" charset="0"/>
                <a:ea typeface="微軟正黑體" panose="020B0604030504040204" pitchFamily="34" charset="-120"/>
              </a:defRPr>
            </a:lvl1pPr>
            <a:lvl2pPr marL="685800" indent="-228600">
              <a:buFontTx/>
              <a:buChar char="−"/>
              <a:defRPr baseline="0">
                <a:latin typeface="Source Serif Pro" panose="02040603050405020204" pitchFamily="18" charset="0"/>
                <a:ea typeface="微軟正黑體" panose="020B0604030504040204" pitchFamily="34" charset="-120"/>
              </a:defRPr>
            </a:lvl2pPr>
            <a:lvl3pPr>
              <a:defRPr baseline="0">
                <a:latin typeface="Source Serif Pro" panose="02040603050405020204" pitchFamily="18" charset="0"/>
                <a:ea typeface="微軟正黑體" panose="020B0604030504040204" pitchFamily="34" charset="-120"/>
              </a:defRPr>
            </a:lvl3pPr>
            <a:lvl4pPr>
              <a:defRPr baseline="0">
                <a:latin typeface="Source Serif Pro" panose="02040603050405020204" pitchFamily="18" charset="0"/>
                <a:ea typeface="微軟正黑體" panose="020B0604030504040204" pitchFamily="34" charset="-120"/>
              </a:defRPr>
            </a:lvl4pPr>
            <a:lvl5pPr>
              <a:defRPr baseline="0">
                <a:latin typeface="Source Serif Pro" panose="02040603050405020204" pitchFamily="18" charset="0"/>
                <a:ea typeface="微軟正黑體" panose="020B0604030504040204" pitchFamily="34" charset="-120"/>
              </a:defRPr>
            </a:lvl5p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10"/>
          </p:nvPr>
        </p:nvSpPr>
        <p:spPr/>
        <p:txBody>
          <a:bodyPr/>
          <a:lstStyle/>
          <a:p>
            <a:fld id="{E031E6A8-EB6D-4ACD-B759-CEA75EB2BBA4}" type="datetimeFigureOut">
              <a:rPr lang="zh-TW" altLang="en-US" smtClean="0"/>
              <a:t>2019/6/10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99FD3E-16D5-41E7-899F-EFC1BEC15B04}" type="slidenum">
              <a:rPr lang="zh-TW" altLang="en-US" smtClean="0"/>
              <a:t>‹#›</a:t>
            </a:fld>
            <a:endParaRPr lang="zh-TW" altLang="en-US"/>
          </a:p>
        </p:txBody>
      </p:sp>
    </p:spTree>
    <p:extLst>
      <p:ext uri="{BB962C8B-B14F-4D97-AF65-F5344CB8AC3E}">
        <p14:creationId xmlns:p14="http://schemas.microsoft.com/office/powerpoint/2010/main" val="8401006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baseline="0"/>
            </a:lvl1p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E031E6A8-EB6D-4ACD-B759-CEA75EB2BBA4}" type="datetimeFigureOut">
              <a:rPr lang="zh-TW" altLang="en-US" smtClean="0"/>
              <a:t>2019/6/10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99FD3E-16D5-41E7-899F-EFC1BEC15B04}" type="slidenum">
              <a:rPr lang="zh-TW" altLang="en-US" smtClean="0"/>
              <a:t>‹#›</a:t>
            </a:fld>
            <a:endParaRPr lang="zh-TW" altLang="en-US"/>
          </a:p>
        </p:txBody>
      </p:sp>
    </p:spTree>
    <p:extLst>
      <p:ext uri="{BB962C8B-B14F-4D97-AF65-F5344CB8AC3E}">
        <p14:creationId xmlns:p14="http://schemas.microsoft.com/office/powerpoint/2010/main" val="14156514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baseline="0"/>
            </a:lvl1pPr>
          </a:lstStyle>
          <a:p>
            <a:r>
              <a:rPr lang="zh-TW" altLang="en-US" dirty="0" smtClean="0"/>
              <a:t>按一下以編輯母片標題樣式</a:t>
            </a:r>
            <a:endParaRPr lang="zh-TW" altLang="en-US" dirty="0"/>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E031E6A8-EB6D-4ACD-B759-CEA75EB2BBA4}" type="datetimeFigureOut">
              <a:rPr lang="zh-TW" altLang="en-US" smtClean="0"/>
              <a:t>2019/6/10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99FD3E-16D5-41E7-899F-EFC1BEC15B04}" type="slidenum">
              <a:rPr lang="zh-TW" altLang="en-US" smtClean="0"/>
              <a:t>‹#›</a:t>
            </a:fld>
            <a:endParaRPr lang="zh-TW" altLang="en-US"/>
          </a:p>
        </p:txBody>
      </p:sp>
    </p:spTree>
    <p:extLst>
      <p:ext uri="{BB962C8B-B14F-4D97-AF65-F5344CB8AC3E}">
        <p14:creationId xmlns:p14="http://schemas.microsoft.com/office/powerpoint/2010/main" val="21675665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E031E6A8-EB6D-4ACD-B759-CEA75EB2BBA4}" type="datetimeFigureOut">
              <a:rPr lang="zh-TW" altLang="en-US" smtClean="0"/>
              <a:t>2019/6/10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99FD3E-16D5-41E7-899F-EFC1BEC15B04}" type="slidenum">
              <a:rPr lang="zh-TW" altLang="en-US" smtClean="0"/>
              <a:t>‹#›</a:t>
            </a:fld>
            <a:endParaRPr lang="zh-TW" altLang="en-US"/>
          </a:p>
        </p:txBody>
      </p:sp>
    </p:spTree>
    <p:extLst>
      <p:ext uri="{BB962C8B-B14F-4D97-AF65-F5344CB8AC3E}">
        <p14:creationId xmlns:p14="http://schemas.microsoft.com/office/powerpoint/2010/main" val="27074120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baseline="0">
                <a:latin typeface="Source Serif Pro" panose="02040603050405020204" pitchFamily="18" charset="0"/>
                <a:ea typeface="微軟正黑體" panose="020B0604030504040204" pitchFamily="34" charset="-120"/>
              </a:defRPr>
            </a:lvl1pPr>
          </a:lstStyle>
          <a:p>
            <a:r>
              <a:rPr lang="zh-TW" altLang="en-US" dirty="0" smtClean="0"/>
              <a:t>按一下以編輯母片標題樣式</a:t>
            </a:r>
            <a:endParaRPr lang="zh-TW" altLang="en-US" dirty="0"/>
          </a:p>
        </p:txBody>
      </p:sp>
      <p:sp>
        <p:nvSpPr>
          <p:cNvPr id="3" name="日期版面配置區 2"/>
          <p:cNvSpPr>
            <a:spLocks noGrp="1"/>
          </p:cNvSpPr>
          <p:nvPr>
            <p:ph type="dt" sz="half" idx="10"/>
          </p:nvPr>
        </p:nvSpPr>
        <p:spPr/>
        <p:txBody>
          <a:bodyPr/>
          <a:lstStyle/>
          <a:p>
            <a:fld id="{E031E6A8-EB6D-4ACD-B759-CEA75EB2BBA4}" type="datetimeFigureOut">
              <a:rPr lang="zh-TW" altLang="en-US" smtClean="0"/>
              <a:t>2019/6/10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99FD3E-16D5-41E7-899F-EFC1BEC15B04}" type="slidenum">
              <a:rPr lang="zh-TW" altLang="en-US" smtClean="0"/>
              <a:t>‹#›</a:t>
            </a:fld>
            <a:endParaRPr lang="zh-TW" altLang="en-US"/>
          </a:p>
        </p:txBody>
      </p:sp>
    </p:spTree>
    <p:extLst>
      <p:ext uri="{BB962C8B-B14F-4D97-AF65-F5344CB8AC3E}">
        <p14:creationId xmlns:p14="http://schemas.microsoft.com/office/powerpoint/2010/main" val="299814456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E031E6A8-EB6D-4ACD-B759-CEA75EB2BBA4}" type="datetimeFigureOut">
              <a:rPr lang="zh-TW" altLang="en-US" smtClean="0"/>
              <a:t>2019/6/10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99FD3E-16D5-41E7-899F-EFC1BEC15B04}" type="slidenum">
              <a:rPr lang="zh-TW" altLang="en-US" smtClean="0"/>
              <a:t>‹#›</a:t>
            </a:fld>
            <a:endParaRPr lang="zh-TW" altLang="en-US"/>
          </a:p>
        </p:txBody>
      </p:sp>
    </p:spTree>
    <p:extLst>
      <p:ext uri="{BB962C8B-B14F-4D97-AF65-F5344CB8AC3E}">
        <p14:creationId xmlns:p14="http://schemas.microsoft.com/office/powerpoint/2010/main" val="310040550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E031E6A8-EB6D-4ACD-B759-CEA75EB2BBA4}" type="datetimeFigureOut">
              <a:rPr lang="zh-TW" altLang="en-US" smtClean="0"/>
              <a:t>2019/6/10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99FD3E-16D5-41E7-899F-EFC1BEC15B04}" type="slidenum">
              <a:rPr lang="zh-TW" altLang="en-US" smtClean="0"/>
              <a:t>‹#›</a:t>
            </a:fld>
            <a:endParaRPr lang="zh-TW" altLang="en-US"/>
          </a:p>
        </p:txBody>
      </p:sp>
    </p:spTree>
    <p:extLst>
      <p:ext uri="{BB962C8B-B14F-4D97-AF65-F5344CB8AC3E}">
        <p14:creationId xmlns:p14="http://schemas.microsoft.com/office/powerpoint/2010/main" val="35513166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dirty="0" smtClean="0"/>
              <a:t>按一下以編輯母片標題樣式</a:t>
            </a:r>
            <a:endParaRPr lang="zh-TW" altLang="en-US" dirty="0"/>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E031E6A8-EB6D-4ACD-B759-CEA75EB2BBA4}" type="datetimeFigureOut">
              <a:rPr lang="zh-TW" altLang="en-US" smtClean="0"/>
              <a:t>2019/6/10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99FD3E-16D5-41E7-899F-EFC1BEC15B04}" type="slidenum">
              <a:rPr lang="zh-TW" altLang="en-US" smtClean="0"/>
              <a:t>‹#›</a:t>
            </a:fld>
            <a:endParaRPr lang="zh-TW" altLang="en-US"/>
          </a:p>
        </p:txBody>
      </p:sp>
    </p:spTree>
    <p:extLst>
      <p:ext uri="{BB962C8B-B14F-4D97-AF65-F5344CB8AC3E}">
        <p14:creationId xmlns:p14="http://schemas.microsoft.com/office/powerpoint/2010/main" val="413075119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31E6A8-EB6D-4ACD-B759-CEA75EB2BBA4}" type="datetimeFigureOut">
              <a:rPr lang="zh-TW" altLang="en-US" smtClean="0"/>
              <a:t>2019/6/10</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99FD3E-16D5-41E7-899F-EFC1BEC15B04}" type="slidenum">
              <a:rPr lang="zh-TW" altLang="en-US" smtClean="0"/>
              <a:t>‹#›</a:t>
            </a:fld>
            <a:endParaRPr lang="zh-TW" altLang="en-US"/>
          </a:p>
        </p:txBody>
      </p:sp>
    </p:spTree>
    <p:extLst>
      <p:ext uri="{BB962C8B-B14F-4D97-AF65-F5344CB8AC3E}">
        <p14:creationId xmlns:p14="http://schemas.microsoft.com/office/powerpoint/2010/main" val="973871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b="1" i="0" kern="1200" baseline="0">
          <a:solidFill>
            <a:schemeClr val="accent5">
              <a:lumMod val="75000"/>
            </a:schemeClr>
          </a:solidFill>
          <a:latin typeface="Source Serif Pro" panose="02040603050405020204" pitchFamily="18" charset="0"/>
          <a:ea typeface="微軟正黑體"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Source Code Pro" panose="020B0509030403020204" pitchFamily="49" charset="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Source Code Pro" panose="020B0509030403020204" pitchFamily="49" charset="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Source Code Pro" panose="020B0509030403020204" pitchFamily="49" charset="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Source Code Pro" panose="020B0509030403020204" pitchFamily="49" charset="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Source Code Pro" panose="020B0509030403020204" pitchFamily="49" charset="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zh-TW" altLang="en-US" dirty="0"/>
              <a:t>第</a:t>
            </a:r>
            <a:r>
              <a:rPr lang="en-US" altLang="zh-TW" dirty="0" smtClean="0"/>
              <a:t>10</a:t>
            </a:r>
            <a:r>
              <a:rPr lang="zh-TW" altLang="en-US" dirty="0" smtClean="0"/>
              <a:t>章 卷：將資碟掛載到容器</a:t>
            </a:r>
            <a:endParaRPr lang="zh-TW" altLang="en-US" dirty="0"/>
          </a:p>
        </p:txBody>
      </p:sp>
      <p:sp>
        <p:nvSpPr>
          <p:cNvPr id="3" name="副標題 2"/>
          <p:cNvSpPr>
            <a:spLocks noGrp="1"/>
          </p:cNvSpPr>
          <p:nvPr>
            <p:ph type="subTitle" idx="1"/>
          </p:nvPr>
        </p:nvSpPr>
        <p:spPr/>
        <p:txBody>
          <a:bodyPr/>
          <a:lstStyle/>
          <a:p>
            <a:r>
              <a:rPr lang="zh-TW" altLang="en-US" dirty="0" smtClean="0"/>
              <a:t>林錦財</a:t>
            </a:r>
            <a:endParaRPr lang="zh-TW" altLang="en-US" dirty="0"/>
          </a:p>
        </p:txBody>
      </p:sp>
    </p:spTree>
    <p:extLst>
      <p:ext uri="{BB962C8B-B14F-4D97-AF65-F5344CB8AC3E}">
        <p14:creationId xmlns:p14="http://schemas.microsoft.com/office/powerpoint/2010/main" val="12245511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838200" y="365125"/>
            <a:ext cx="5885985" cy="1325563"/>
          </a:xfrm>
        </p:spPr>
        <p:txBody>
          <a:bodyPr>
            <a:normAutofit/>
          </a:bodyPr>
          <a:lstStyle/>
          <a:p>
            <a:r>
              <a:rPr lang="zh-CN" altLang="en-US" dirty="0" smtClean="0"/>
              <a:t>三個容器共用掛載在不同安裝路徑的兩個卷上</a:t>
            </a:r>
            <a:endParaRPr lang="zh-TW" altLang="en-US" dirty="0"/>
          </a:p>
        </p:txBody>
      </p:sp>
      <p:sp>
        <p:nvSpPr>
          <p:cNvPr id="5" name="內容版面配置區 4"/>
          <p:cNvSpPr>
            <a:spLocks noGrp="1"/>
          </p:cNvSpPr>
          <p:nvPr>
            <p:ph sz="half" idx="1"/>
          </p:nvPr>
        </p:nvSpPr>
        <p:spPr/>
        <p:txBody>
          <a:bodyPr/>
          <a:lstStyle/>
          <a:p>
            <a:r>
              <a:rPr lang="zh-CN" altLang="en-US" dirty="0" smtClean="0"/>
              <a:t>通過將相同的卷掛載到兩個容器中</a:t>
            </a:r>
            <a:r>
              <a:rPr lang="en-US" altLang="zh-CN" dirty="0" smtClean="0"/>
              <a:t>,</a:t>
            </a:r>
            <a:r>
              <a:rPr lang="zh-CN" altLang="en-US" dirty="0" smtClean="0"/>
              <a:t>它們可以對相同的檔進行操作。</a:t>
            </a:r>
            <a:endParaRPr lang="en-US" altLang="zh-CN" dirty="0"/>
          </a:p>
          <a:p>
            <a:r>
              <a:rPr lang="zh-CN" altLang="en-US" dirty="0" smtClean="0"/>
              <a:t>在這個例子中</a:t>
            </a:r>
            <a:r>
              <a:rPr lang="en-US" altLang="zh-CN" dirty="0" smtClean="0"/>
              <a:t>,</a:t>
            </a:r>
            <a:r>
              <a:rPr lang="zh-CN" altLang="en-US" dirty="0"/>
              <a:t>只需要</a:t>
            </a:r>
            <a:r>
              <a:rPr lang="zh-CN" altLang="en-US" dirty="0" smtClean="0"/>
              <a:t>在</a:t>
            </a:r>
            <a:r>
              <a:rPr lang="zh-TW" altLang="en-US" dirty="0" smtClean="0"/>
              <a:t>三</a:t>
            </a:r>
            <a:r>
              <a:rPr lang="zh-CN" altLang="en-US" dirty="0" smtClean="0"/>
              <a:t>個容器中掛載兩個卷</a:t>
            </a:r>
            <a:r>
              <a:rPr lang="en-US" altLang="zh-CN" dirty="0" smtClean="0"/>
              <a:t>,</a:t>
            </a:r>
            <a:r>
              <a:rPr lang="zh-CN" altLang="en-US" dirty="0" smtClean="0"/>
              <a:t>這樣三個容器將可以一起工作</a:t>
            </a:r>
            <a:r>
              <a:rPr lang="en-US" altLang="zh-CN" dirty="0" smtClean="0"/>
              <a:t>,</a:t>
            </a:r>
            <a:r>
              <a:rPr lang="zh-CN" altLang="en-US" dirty="0" smtClean="0"/>
              <a:t>並發揮作用。</a:t>
            </a:r>
            <a:endParaRPr lang="en-US" altLang="zh-CN" dirty="0"/>
          </a:p>
          <a:p>
            <a:endParaRPr lang="zh-TW" altLang="en-US" dirty="0"/>
          </a:p>
        </p:txBody>
      </p:sp>
      <p:sp>
        <p:nvSpPr>
          <p:cNvPr id="6" name="內容版面配置區 5"/>
          <p:cNvSpPr>
            <a:spLocks noGrp="1"/>
          </p:cNvSpPr>
          <p:nvPr>
            <p:ph sz="half" idx="2"/>
          </p:nvPr>
        </p:nvSpPr>
        <p:spPr/>
        <p:txBody>
          <a:bodyPr/>
          <a:lstStyle/>
          <a:p>
            <a:endParaRPr lang="zh-TW" altLang="en-US"/>
          </a:p>
        </p:txBody>
      </p:sp>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5930" y="11151"/>
            <a:ext cx="5014737" cy="6858000"/>
          </a:xfrm>
          <a:prstGeom prst="rect">
            <a:avLst/>
          </a:prstGeom>
        </p:spPr>
      </p:pic>
    </p:spTree>
    <p:extLst>
      <p:ext uri="{BB962C8B-B14F-4D97-AF65-F5344CB8AC3E}">
        <p14:creationId xmlns:p14="http://schemas.microsoft.com/office/powerpoint/2010/main" val="317686229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這個卷</a:t>
            </a:r>
            <a:r>
              <a:rPr lang="zh-CN" altLang="en-US" dirty="0"/>
              <a:t>還沒來得及清理</a:t>
            </a:r>
            <a:endParaRPr lang="zh-TW" altLang="en-US" dirty="0"/>
          </a:p>
        </p:txBody>
      </p:sp>
      <p:sp>
        <p:nvSpPr>
          <p:cNvPr id="3" name="內容版面配置區 2"/>
          <p:cNvSpPr>
            <a:spLocks noGrp="1"/>
          </p:cNvSpPr>
          <p:nvPr>
            <p:ph idx="1"/>
          </p:nvPr>
        </p:nvSpPr>
        <p:spPr/>
        <p:txBody>
          <a:bodyPr>
            <a:normAutofit fontScale="92500"/>
          </a:bodyPr>
          <a:lstStyle/>
          <a:p>
            <a:pPr marL="0" indent="0">
              <a:buNone/>
            </a:pPr>
            <a:r>
              <a:rPr lang="en-US" altLang="zh-TW" sz="1900" dirty="0">
                <a:latin typeface="Source Code Pro" panose="020B0509030403020204" pitchFamily="49" charset="0"/>
                <a:ea typeface="Source Code Pro" panose="020B0509030403020204" pitchFamily="49" charset="0"/>
              </a:rPr>
              <a:t>$ </a:t>
            </a:r>
            <a:r>
              <a:rPr lang="en-US" altLang="zh-TW" sz="1900" b="1" dirty="0" err="1">
                <a:latin typeface="Source Code Pro" panose="020B0509030403020204" pitchFamily="49" charset="0"/>
                <a:ea typeface="Source Code Pro" panose="020B0509030403020204" pitchFamily="49" charset="0"/>
              </a:rPr>
              <a:t>kubectl</a:t>
            </a:r>
            <a:r>
              <a:rPr lang="en-US" altLang="zh-TW" sz="1900" b="1" dirty="0">
                <a:latin typeface="Source Code Pro" panose="020B0509030403020204" pitchFamily="49" charset="0"/>
                <a:ea typeface="Source Code Pro" panose="020B0509030403020204" pitchFamily="49" charset="0"/>
              </a:rPr>
              <a:t> get </a:t>
            </a:r>
            <a:r>
              <a:rPr lang="en-US" altLang="zh-TW" sz="1900" b="1" dirty="0" err="1">
                <a:latin typeface="Source Code Pro" panose="020B0509030403020204" pitchFamily="49" charset="0"/>
                <a:ea typeface="Source Code Pro" panose="020B0509030403020204" pitchFamily="49" charset="0"/>
              </a:rPr>
              <a:t>pv</a:t>
            </a:r>
            <a:endParaRPr lang="en-US" altLang="zh-TW" sz="1900" b="1" dirty="0">
              <a:latin typeface="Source Code Pro" panose="020B0509030403020204" pitchFamily="49" charset="0"/>
              <a:ea typeface="Source Code Pro" panose="020B0509030403020204" pitchFamily="49" charset="0"/>
            </a:endParaRPr>
          </a:p>
          <a:p>
            <a:pPr marL="0" indent="0">
              <a:buNone/>
            </a:pPr>
            <a:r>
              <a:rPr lang="en-US" altLang="zh-TW" sz="1900" dirty="0">
                <a:latin typeface="Source Code Pro" panose="020B0509030403020204" pitchFamily="49" charset="0"/>
                <a:ea typeface="Source Code Pro" panose="020B0509030403020204" pitchFamily="49" charset="0"/>
              </a:rPr>
              <a:t>NAME       CAPACITY ACCESSMODES STATUS   CLAIM               REASON AGE</a:t>
            </a:r>
          </a:p>
          <a:p>
            <a:pPr marL="0" indent="0">
              <a:buNone/>
            </a:pPr>
            <a:r>
              <a:rPr lang="en-US" altLang="zh-TW" sz="1900" dirty="0" err="1">
                <a:latin typeface="Source Code Pro" panose="020B0509030403020204" pitchFamily="49" charset="0"/>
                <a:ea typeface="Source Code Pro" panose="020B0509030403020204" pitchFamily="49" charset="0"/>
              </a:rPr>
              <a:t>mongodb-pv</a:t>
            </a:r>
            <a:r>
              <a:rPr lang="en-US" altLang="zh-TW" sz="1900" dirty="0">
                <a:latin typeface="Source Code Pro" panose="020B0509030403020204" pitchFamily="49" charset="0"/>
                <a:ea typeface="Source Code Pro" panose="020B0509030403020204" pitchFamily="49" charset="0"/>
              </a:rPr>
              <a:t> 1Gi      RWO,ROX     Released default/</a:t>
            </a:r>
            <a:r>
              <a:rPr lang="en-US" altLang="zh-TW" sz="1900" dirty="0" err="1">
                <a:latin typeface="Source Code Pro" panose="020B0509030403020204" pitchFamily="49" charset="0"/>
                <a:ea typeface="Source Code Pro" panose="020B0509030403020204" pitchFamily="49" charset="0"/>
              </a:rPr>
              <a:t>mongodb-pvc</a:t>
            </a:r>
            <a:r>
              <a:rPr lang="en-US" altLang="zh-TW" sz="1900" dirty="0">
                <a:latin typeface="Source Code Pro" panose="020B0509030403020204" pitchFamily="49" charset="0"/>
                <a:ea typeface="Source Code Pro" panose="020B0509030403020204" pitchFamily="49" charset="0"/>
              </a:rPr>
              <a:t>        5m</a:t>
            </a:r>
            <a:endParaRPr lang="zh-CN" altLang="en-US" sz="1900" dirty="0">
              <a:latin typeface="Source Code Pro" panose="020B0509030403020204" pitchFamily="49" charset="0"/>
            </a:endParaRPr>
          </a:p>
          <a:p>
            <a:pPr algn="just"/>
            <a:r>
              <a:rPr lang="en-US" altLang="zh-CN" dirty="0" smtClean="0"/>
              <a:t>STATUS </a:t>
            </a:r>
            <a:r>
              <a:rPr lang="zh-CN" altLang="en-US" dirty="0"/>
              <a:t>列顯示持久卷的狀態是 </a:t>
            </a:r>
            <a:r>
              <a:rPr lang="en-US" altLang="zh-CN" dirty="0"/>
              <a:t>Released, </a:t>
            </a:r>
            <a:r>
              <a:rPr lang="zh-CN" altLang="en-US" dirty="0"/>
              <a:t>不像之前那樣是</a:t>
            </a:r>
            <a:r>
              <a:rPr lang="en-US" altLang="zh-CN" dirty="0"/>
              <a:t>Available</a:t>
            </a:r>
            <a:r>
              <a:rPr lang="zh-CN" altLang="en-US" dirty="0"/>
              <a:t>。 </a:t>
            </a:r>
            <a:endParaRPr lang="en-US" altLang="zh-CN" dirty="0"/>
          </a:p>
          <a:p>
            <a:pPr algn="just"/>
            <a:r>
              <a:rPr lang="zh-CN" altLang="en-US" dirty="0"/>
              <a:t>原因</a:t>
            </a:r>
            <a:r>
              <a:rPr lang="zh-CN" altLang="en-US" dirty="0" smtClean="0"/>
              <a:t>在</a:t>
            </a:r>
            <a:r>
              <a:rPr lang="zh-TW" altLang="en-US" dirty="0" smtClean="0"/>
              <a:t>於</a:t>
            </a:r>
            <a:r>
              <a:rPr lang="zh-CN" altLang="en-US" dirty="0" smtClean="0"/>
              <a:t>之前</a:t>
            </a:r>
            <a:r>
              <a:rPr lang="zh-CN" altLang="en-US" dirty="0"/>
              <a:t>已經使用過這個卷</a:t>
            </a:r>
            <a:r>
              <a:rPr lang="en-US" altLang="zh-CN" dirty="0"/>
              <a:t>,</a:t>
            </a:r>
            <a:r>
              <a:rPr lang="zh-CN" altLang="en-US" dirty="0"/>
              <a:t>所以它可能包含前一個聲明人的</a:t>
            </a:r>
            <a:r>
              <a:rPr lang="zh-CN" altLang="en-US" dirty="0" smtClean="0"/>
              <a:t>數據</a:t>
            </a:r>
            <a:r>
              <a:rPr lang="zh-TW" altLang="en-US" dirty="0" smtClean="0"/>
              <a:t>。</a:t>
            </a:r>
            <a:endParaRPr lang="en-US" altLang="zh-TW" dirty="0" smtClean="0"/>
          </a:p>
          <a:p>
            <a:pPr lvl="1" algn="just"/>
            <a:r>
              <a:rPr lang="zh-CN" altLang="en-US" dirty="0" smtClean="0"/>
              <a:t>如果</a:t>
            </a:r>
            <a:r>
              <a:rPr lang="zh-CN" altLang="en-US" dirty="0"/>
              <a:t>集</a:t>
            </a:r>
            <a:r>
              <a:rPr lang="zh-CN" altLang="en-US" dirty="0" smtClean="0"/>
              <a:t>群管理員</a:t>
            </a:r>
            <a:r>
              <a:rPr lang="zh-CN" altLang="en-US" dirty="0"/>
              <a:t>還沒來得及清理</a:t>
            </a:r>
            <a:r>
              <a:rPr lang="en-US" altLang="zh-CN" dirty="0"/>
              <a:t>,</a:t>
            </a:r>
            <a:r>
              <a:rPr lang="zh-CN" altLang="en-US" dirty="0"/>
              <a:t>那麽不應該將這個卷綁定到全新的聲明中。</a:t>
            </a:r>
            <a:endParaRPr lang="en-US" altLang="zh-CN" dirty="0"/>
          </a:p>
          <a:p>
            <a:pPr lvl="1" algn="just"/>
            <a:r>
              <a:rPr lang="zh-CN" altLang="en-US" dirty="0"/>
              <a:t>除此之外</a:t>
            </a:r>
            <a:r>
              <a:rPr lang="en-US" altLang="zh-CN" dirty="0"/>
              <a:t>,</a:t>
            </a:r>
            <a:r>
              <a:rPr lang="zh-CN" altLang="en-US" dirty="0" smtClean="0"/>
              <a:t>通過</a:t>
            </a:r>
            <a:r>
              <a:rPr lang="zh-CN" altLang="en-US" dirty="0"/>
              <a:t>使用相同的持久卷</a:t>
            </a:r>
            <a:r>
              <a:rPr lang="en-US" altLang="zh-CN" dirty="0"/>
              <a:t>,</a:t>
            </a:r>
            <a:r>
              <a:rPr lang="zh-CN" altLang="en-US" dirty="0"/>
              <a:t>新</a:t>
            </a:r>
            <a:r>
              <a:rPr lang="zh-CN" altLang="en-US" dirty="0" smtClean="0"/>
              <a:t>的 </a:t>
            </a:r>
            <a:r>
              <a:rPr lang="en-US" altLang="zh-CN" dirty="0" smtClean="0"/>
              <a:t>pod </a:t>
            </a:r>
            <a:r>
              <a:rPr lang="zh-CN" altLang="en-US" dirty="0"/>
              <a:t>可以讀取由前一個 </a:t>
            </a:r>
            <a:r>
              <a:rPr lang="en-US" altLang="zh-CN" dirty="0"/>
              <a:t>pod </a:t>
            </a:r>
            <a:r>
              <a:rPr lang="zh-CN" altLang="en-US" dirty="0"/>
              <a:t>存放的數據</a:t>
            </a:r>
            <a:r>
              <a:rPr lang="en-US" altLang="zh-CN" dirty="0"/>
              <a:t>,</a:t>
            </a:r>
            <a:r>
              <a:rPr lang="zh-CN" altLang="en-US" dirty="0"/>
              <a:t>即使聲明 </a:t>
            </a:r>
            <a:r>
              <a:rPr lang="en-US" altLang="zh-CN" dirty="0"/>
              <a:t>pod </a:t>
            </a:r>
            <a:r>
              <a:rPr lang="zh-CN" altLang="en-US" dirty="0"/>
              <a:t>是在不同的命名空間中創建的</a:t>
            </a:r>
            <a:r>
              <a:rPr lang="en-US" altLang="zh-CN" dirty="0"/>
              <a:t>(</a:t>
            </a:r>
            <a:r>
              <a:rPr lang="zh-CN" altLang="en-US" dirty="0"/>
              <a:t>因此有可能屬不同的集群租戶</a:t>
            </a:r>
            <a:r>
              <a:rPr lang="en-US" altLang="zh-CN" dirty="0"/>
              <a:t>)</a:t>
            </a:r>
            <a:r>
              <a:rPr lang="zh-CN" altLang="en-US" dirty="0"/>
              <a:t>。</a:t>
            </a:r>
          </a:p>
          <a:p>
            <a:endParaRPr lang="zh-TW" altLang="en-US" dirty="0"/>
          </a:p>
          <a:p>
            <a:endParaRPr lang="zh-TW" altLang="en-US" dirty="0"/>
          </a:p>
        </p:txBody>
      </p:sp>
    </p:spTree>
    <p:extLst>
      <p:ext uri="{BB962C8B-B14F-4D97-AF65-F5344CB8AC3E}">
        <p14:creationId xmlns:p14="http://schemas.microsoft.com/office/powerpoint/2010/main" val="349397793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手動回收持久</a:t>
            </a:r>
            <a:r>
              <a:rPr lang="zh-CN" altLang="en-US" dirty="0" smtClean="0"/>
              <a:t>卷</a:t>
            </a:r>
            <a:endParaRPr lang="zh-TW" altLang="en-US" dirty="0"/>
          </a:p>
        </p:txBody>
      </p:sp>
      <p:sp>
        <p:nvSpPr>
          <p:cNvPr id="3" name="內容版面配置區 2"/>
          <p:cNvSpPr>
            <a:spLocks noGrp="1"/>
          </p:cNvSpPr>
          <p:nvPr>
            <p:ph idx="1"/>
          </p:nvPr>
        </p:nvSpPr>
        <p:spPr/>
        <p:txBody>
          <a:bodyPr>
            <a:normAutofit/>
          </a:bodyPr>
          <a:lstStyle/>
          <a:p>
            <a:pPr algn="just"/>
            <a:r>
              <a:rPr lang="zh-CN" altLang="en-US" dirty="0" smtClean="0"/>
              <a:t>通過</a:t>
            </a:r>
            <a:r>
              <a:rPr lang="zh-CN" altLang="en-US" dirty="0"/>
              <a:t>將 </a:t>
            </a:r>
            <a:r>
              <a:rPr lang="en-US" altLang="zh-CN" dirty="0" err="1"/>
              <a:t>persistentVolumeReclaimPolicy</a:t>
            </a:r>
            <a:r>
              <a:rPr lang="en-US" altLang="zh-CN" dirty="0"/>
              <a:t> </a:t>
            </a:r>
            <a:r>
              <a:rPr lang="zh-CN" altLang="en-US" dirty="0"/>
              <a:t>設置爲 </a:t>
            </a:r>
            <a:r>
              <a:rPr lang="en-US" altLang="zh-CN" b="1" dirty="0"/>
              <a:t>Retain</a:t>
            </a:r>
            <a:r>
              <a:rPr lang="en-US" altLang="zh-CN" dirty="0"/>
              <a:t> </a:t>
            </a:r>
            <a:r>
              <a:rPr lang="zh-CN" altLang="en-US" dirty="0"/>
              <a:t>從而通知</a:t>
            </a:r>
            <a:r>
              <a:rPr lang="zh-CN" altLang="en-US" dirty="0" smtClean="0"/>
              <a:t>到</a:t>
            </a:r>
            <a:r>
              <a:rPr lang="en-US" altLang="zh-CN" dirty="0" smtClean="0"/>
              <a:t>Kubernetes</a:t>
            </a:r>
            <a:r>
              <a:rPr lang="en-US" altLang="zh-CN" dirty="0"/>
              <a:t>,</a:t>
            </a:r>
            <a:r>
              <a:rPr lang="zh-CN" altLang="en-US" dirty="0"/>
              <a:t>我們希望在創建持久卷後將其持久化</a:t>
            </a:r>
            <a:r>
              <a:rPr lang="en-US" altLang="zh-CN" dirty="0"/>
              <a:t>,</a:t>
            </a:r>
            <a:r>
              <a:rPr lang="zh-CN" altLang="en-US" dirty="0"/>
              <a:t>讓</a:t>
            </a:r>
            <a:r>
              <a:rPr lang="en-US" altLang="zh-CN" dirty="0"/>
              <a:t>Kubernetes </a:t>
            </a:r>
            <a:r>
              <a:rPr lang="zh-CN" altLang="en-US" dirty="0"/>
              <a:t>可以在持久卷</a:t>
            </a:r>
            <a:r>
              <a:rPr lang="zh-CN" altLang="en-US" dirty="0" smtClean="0"/>
              <a:t>從持久</a:t>
            </a:r>
            <a:r>
              <a:rPr lang="zh-CN" altLang="en-US" dirty="0"/>
              <a:t>卷聲明中釋放後仍然能</a:t>
            </a:r>
            <a:r>
              <a:rPr lang="zh-CN" altLang="en-US" b="1" dirty="0"/>
              <a:t>保留它的卷和數據內容</a:t>
            </a:r>
            <a:r>
              <a:rPr lang="zh-CN" altLang="en-US" dirty="0" smtClean="0"/>
              <a:t>。</a:t>
            </a:r>
            <a:endParaRPr lang="en-US" altLang="zh-CN" dirty="0" smtClean="0"/>
          </a:p>
          <a:p>
            <a:r>
              <a:rPr lang="zh-CN" altLang="en-US" dirty="0" smtClean="0"/>
              <a:t>據</a:t>
            </a:r>
            <a:r>
              <a:rPr lang="zh-TW" altLang="en-US" dirty="0" smtClean="0"/>
              <a:t>作者</a:t>
            </a:r>
            <a:r>
              <a:rPr lang="zh-CN" altLang="en-US" dirty="0" smtClean="0"/>
              <a:t>所</a:t>
            </a:r>
            <a:r>
              <a:rPr lang="zh-CN" altLang="en-US" dirty="0"/>
              <a:t>知</a:t>
            </a:r>
            <a:r>
              <a:rPr lang="en-US" altLang="zh-CN" dirty="0"/>
              <a:t>,</a:t>
            </a:r>
            <a:r>
              <a:rPr lang="zh-CN" altLang="en-US" dirty="0"/>
              <a:t>手動回收持久</a:t>
            </a:r>
            <a:r>
              <a:rPr lang="zh-CN" altLang="en-US" dirty="0" smtClean="0"/>
              <a:t>卷</a:t>
            </a:r>
            <a:r>
              <a:rPr lang="zh-TW" altLang="en-US" dirty="0" smtClean="0"/>
              <a:t>並</a:t>
            </a:r>
            <a:r>
              <a:rPr lang="zh-CN" altLang="en-US" dirty="0" smtClean="0"/>
              <a:t>使</a:t>
            </a:r>
            <a:r>
              <a:rPr lang="zh-CN" altLang="en-US" dirty="0"/>
              <a:t>其恢復可用的唯一方法是删除和重新創建持久卷資源</a:t>
            </a:r>
            <a:r>
              <a:rPr lang="zh-CN" altLang="en-US" dirty="0" smtClean="0"/>
              <a:t>。</a:t>
            </a:r>
            <a:endParaRPr lang="en-US" altLang="zh-CN" dirty="0" smtClean="0"/>
          </a:p>
          <a:p>
            <a:r>
              <a:rPr lang="zh-CN" altLang="en-US" dirty="0" smtClean="0"/>
              <a:t>當</a:t>
            </a:r>
            <a:r>
              <a:rPr lang="zh-CN" altLang="en-US" dirty="0"/>
              <a:t>這樣操作時</a:t>
            </a:r>
            <a:r>
              <a:rPr lang="en-US" altLang="zh-CN" dirty="0"/>
              <a:t>,</a:t>
            </a:r>
            <a:r>
              <a:rPr lang="zh-CN" altLang="en-US" dirty="0"/>
              <a:t>你將决</a:t>
            </a:r>
            <a:r>
              <a:rPr lang="zh-CN" altLang="en-US" dirty="0" smtClean="0"/>
              <a:t>定如何</a:t>
            </a:r>
            <a:r>
              <a:rPr lang="zh-CN" altLang="en-US" dirty="0"/>
              <a:t>處理底層存儲中的文件</a:t>
            </a:r>
            <a:r>
              <a:rPr lang="en-US" altLang="zh-CN" dirty="0" smtClean="0"/>
              <a:t>:</a:t>
            </a:r>
          </a:p>
          <a:p>
            <a:pPr lvl="1"/>
            <a:r>
              <a:rPr lang="zh-CN" altLang="en-US" dirty="0" smtClean="0"/>
              <a:t>可以</a:t>
            </a:r>
            <a:r>
              <a:rPr lang="zh-CN" altLang="en-US" dirty="0"/>
              <a:t>删除這些文件</a:t>
            </a:r>
            <a:r>
              <a:rPr lang="en-US" altLang="zh-CN" dirty="0"/>
              <a:t>,</a:t>
            </a:r>
            <a:r>
              <a:rPr lang="zh-CN" altLang="en-US" dirty="0"/>
              <a:t>也可以閑置不用</a:t>
            </a:r>
            <a:r>
              <a:rPr lang="en-US" altLang="zh-CN" dirty="0"/>
              <a:t>,</a:t>
            </a:r>
            <a:r>
              <a:rPr lang="zh-CN" altLang="en-US" dirty="0"/>
              <a:t>以便在下一個 </a:t>
            </a:r>
            <a:r>
              <a:rPr lang="en-US" altLang="zh-CN" dirty="0"/>
              <a:t>pod </a:t>
            </a:r>
            <a:r>
              <a:rPr lang="zh-CN" altLang="en-US" dirty="0"/>
              <a:t>中複用它們</a:t>
            </a:r>
            <a:r>
              <a:rPr lang="zh-CN" altLang="en-US" dirty="0" smtClean="0"/>
              <a:t>。</a:t>
            </a:r>
            <a:endParaRPr lang="zh-CN" altLang="en-US" dirty="0"/>
          </a:p>
        </p:txBody>
      </p:sp>
    </p:spTree>
    <p:extLst>
      <p:ext uri="{BB962C8B-B14F-4D97-AF65-F5344CB8AC3E}">
        <p14:creationId xmlns:p14="http://schemas.microsoft.com/office/powerpoint/2010/main" val="424114413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自動回收持久</a:t>
            </a:r>
            <a:r>
              <a:rPr lang="zh-CN" altLang="en-US" dirty="0" smtClean="0"/>
              <a:t>卷</a:t>
            </a:r>
            <a:endParaRPr lang="zh-TW" altLang="en-US" dirty="0"/>
          </a:p>
        </p:txBody>
      </p:sp>
      <p:sp>
        <p:nvSpPr>
          <p:cNvPr id="3" name="內容版面配置區 2"/>
          <p:cNvSpPr>
            <a:spLocks noGrp="1"/>
          </p:cNvSpPr>
          <p:nvPr>
            <p:ph idx="1"/>
          </p:nvPr>
        </p:nvSpPr>
        <p:spPr/>
        <p:txBody>
          <a:bodyPr/>
          <a:lstStyle/>
          <a:p>
            <a:r>
              <a:rPr lang="zh-CN" altLang="en-US" dirty="0" smtClean="0"/>
              <a:t>存在</a:t>
            </a:r>
            <a:r>
              <a:rPr lang="zh-CN" altLang="en-US" dirty="0"/>
              <a:t>兩種其他可行的回收策略</a:t>
            </a:r>
            <a:r>
              <a:rPr lang="en-US" altLang="zh-CN" dirty="0"/>
              <a:t>: Recycle </a:t>
            </a:r>
            <a:r>
              <a:rPr lang="zh-CN" altLang="en-US" dirty="0"/>
              <a:t>和 </a:t>
            </a:r>
            <a:r>
              <a:rPr lang="en-US" altLang="zh-CN" dirty="0"/>
              <a:t>Delete</a:t>
            </a:r>
            <a:r>
              <a:rPr lang="zh-CN" altLang="en-US" dirty="0" smtClean="0"/>
              <a:t>。</a:t>
            </a:r>
            <a:endParaRPr lang="en-US" altLang="zh-CN" dirty="0" smtClean="0"/>
          </a:p>
          <a:p>
            <a:r>
              <a:rPr lang="en-US" altLang="zh-CN" dirty="0" smtClean="0"/>
              <a:t>Recycle</a:t>
            </a:r>
            <a:r>
              <a:rPr lang="zh-TW" altLang="en-US" dirty="0" smtClean="0"/>
              <a:t>策略</a:t>
            </a:r>
            <a:r>
              <a:rPr lang="zh-CN" altLang="en-US" dirty="0" smtClean="0"/>
              <a:t>删</a:t>
            </a:r>
            <a:r>
              <a:rPr lang="zh-CN" altLang="en-US" dirty="0"/>
              <a:t>除卷的</a:t>
            </a:r>
            <a:r>
              <a:rPr lang="zh-CN" altLang="en-US" dirty="0" smtClean="0"/>
              <a:t>內容</a:t>
            </a:r>
            <a:r>
              <a:rPr lang="zh-TW" altLang="en-US" dirty="0" smtClean="0"/>
              <a:t>並</a:t>
            </a:r>
            <a:r>
              <a:rPr lang="zh-CN" altLang="en-US" dirty="0" smtClean="0"/>
              <a:t>使</a:t>
            </a:r>
            <a:r>
              <a:rPr lang="zh-CN" altLang="en-US" dirty="0"/>
              <a:t>卷可</a:t>
            </a:r>
            <a:r>
              <a:rPr lang="zh-CN" altLang="en-US" dirty="0" smtClean="0"/>
              <a:t>用</a:t>
            </a:r>
            <a:r>
              <a:rPr lang="zh-TW" altLang="en-US" dirty="0" smtClean="0"/>
              <a:t>於</a:t>
            </a:r>
            <a:r>
              <a:rPr lang="zh-CN" altLang="en-US" dirty="0" smtClean="0"/>
              <a:t>再次</a:t>
            </a:r>
            <a:r>
              <a:rPr lang="zh-CN" altLang="en-US" dirty="0"/>
              <a:t>聲明</a:t>
            </a:r>
            <a:r>
              <a:rPr lang="en-US" altLang="zh-CN" dirty="0"/>
              <a:t>,</a:t>
            </a:r>
            <a:r>
              <a:rPr lang="zh-CN" altLang="en-US" dirty="0"/>
              <a:t>通過這種方式</a:t>
            </a:r>
            <a:r>
              <a:rPr lang="en-US" altLang="zh-CN" dirty="0"/>
              <a:t>,</a:t>
            </a:r>
            <a:r>
              <a:rPr lang="zh-CN" altLang="en-US" dirty="0"/>
              <a:t>持久卷可以被不同的持久卷聲明和 </a:t>
            </a:r>
            <a:r>
              <a:rPr lang="en-US" altLang="zh-CN" dirty="0"/>
              <a:t>pod </a:t>
            </a:r>
            <a:r>
              <a:rPr lang="zh-CN" altLang="en-US" dirty="0" smtClean="0"/>
              <a:t>反復使用</a:t>
            </a:r>
            <a:r>
              <a:rPr lang="en-US" altLang="zh-CN" dirty="0"/>
              <a:t>,</a:t>
            </a:r>
            <a:r>
              <a:rPr lang="zh-CN" altLang="en-US" dirty="0"/>
              <a:t>如圖</a:t>
            </a:r>
            <a:r>
              <a:rPr lang="en-US" altLang="zh-CN" dirty="0"/>
              <a:t>6.9 </a:t>
            </a:r>
            <a:r>
              <a:rPr lang="zh-CN" altLang="en-US" dirty="0"/>
              <a:t>所示。</a:t>
            </a:r>
          </a:p>
          <a:p>
            <a:endParaRPr lang="zh-TW" altLang="en-US" dirty="0"/>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3211036"/>
            <a:ext cx="10058400" cy="3622025"/>
          </a:xfrm>
          <a:prstGeom prst="rect">
            <a:avLst/>
          </a:prstGeom>
        </p:spPr>
      </p:pic>
      <p:sp>
        <p:nvSpPr>
          <p:cNvPr id="5" name="矩形 4"/>
          <p:cNvSpPr/>
          <p:nvPr/>
        </p:nvSpPr>
        <p:spPr>
          <a:xfrm>
            <a:off x="8135389" y="6176963"/>
            <a:ext cx="4217324" cy="646331"/>
          </a:xfrm>
          <a:prstGeom prst="rect">
            <a:avLst/>
          </a:prstGeom>
        </p:spPr>
        <p:txBody>
          <a:bodyPr wrap="square">
            <a:spAutoFit/>
          </a:bodyPr>
          <a:lstStyle/>
          <a:p>
            <a:r>
              <a:rPr lang="zh-TW" altLang="en-US" smtClean="0">
                <a:solidFill>
                  <a:srgbClr val="000000"/>
                </a:solidFill>
                <a:latin typeface="微軟正黑體" panose="020B0604030504040204" pitchFamily="34" charset="-120"/>
                <a:ea typeface="微軟正黑體" panose="020B0604030504040204" pitchFamily="34" charset="-120"/>
              </a:rPr>
              <a:t>圖</a:t>
            </a:r>
            <a:r>
              <a:rPr lang="en-US" altLang="zh-TW" smtClean="0">
                <a:solidFill>
                  <a:srgbClr val="000000"/>
                </a:solidFill>
                <a:latin typeface="微軟正黑體" panose="020B0604030504040204" pitchFamily="34" charset="-120"/>
                <a:ea typeface="微軟正黑體" panose="020B0604030504040204" pitchFamily="34" charset="-120"/>
              </a:rPr>
              <a:t>6.9 </a:t>
            </a:r>
            <a:r>
              <a:rPr lang="zh-TW" altLang="en-US" smtClean="0">
                <a:solidFill>
                  <a:srgbClr val="000000"/>
                </a:solidFill>
                <a:latin typeface="微軟正黑體" panose="020B0604030504040204" pitchFamily="34" charset="-120"/>
                <a:ea typeface="微軟正黑體" panose="020B0604030504040204" pitchFamily="34" charset="-120"/>
              </a:rPr>
              <a:t>持久卷和持久卷聲明的生命周期</a:t>
            </a:r>
            <a:r>
              <a:rPr lang="en-US" altLang="zh-TW" smtClean="0">
                <a:solidFill>
                  <a:srgbClr val="000000"/>
                </a:solidFill>
                <a:latin typeface="微軟正黑體" panose="020B0604030504040204" pitchFamily="34" charset="-120"/>
                <a:ea typeface="微軟正黑體" panose="020B0604030504040204" pitchFamily="34" charset="-120"/>
              </a:rPr>
              <a:t>,</a:t>
            </a:r>
            <a:r>
              <a:rPr lang="zh-TW" altLang="en-US" dirty="0">
                <a:solidFill>
                  <a:srgbClr val="000000"/>
                </a:solidFill>
                <a:latin typeface="微軟正黑體" panose="020B0604030504040204" pitchFamily="34" charset="-120"/>
                <a:ea typeface="微軟正黑體" panose="020B0604030504040204" pitchFamily="34" charset="-120"/>
              </a:rPr>
              <a:t>以及在 </a:t>
            </a:r>
            <a:r>
              <a:rPr lang="en-US" altLang="zh-TW" dirty="0">
                <a:solidFill>
                  <a:srgbClr val="000000"/>
                </a:solidFill>
                <a:latin typeface="微軟正黑體" panose="020B0604030504040204" pitchFamily="34" charset="-120"/>
                <a:ea typeface="微軟正黑體" panose="020B0604030504040204" pitchFamily="34" charset="-120"/>
              </a:rPr>
              <a:t>pod </a:t>
            </a:r>
            <a:r>
              <a:rPr lang="zh-TW" altLang="en-US" dirty="0">
                <a:solidFill>
                  <a:srgbClr val="000000"/>
                </a:solidFill>
                <a:latin typeface="微軟正黑體" panose="020B0604030504040204" pitchFamily="34" charset="-120"/>
                <a:ea typeface="微軟正黑體" panose="020B0604030504040204" pitchFamily="34" charset="-120"/>
              </a:rPr>
              <a:t>中的使用</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20805537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CN" dirty="0"/>
              <a:t>Delete </a:t>
            </a:r>
            <a:r>
              <a:rPr lang="zh-CN" altLang="en-US" dirty="0"/>
              <a:t>策略</a:t>
            </a:r>
            <a:endParaRPr lang="zh-TW" altLang="en-US" dirty="0"/>
          </a:p>
        </p:txBody>
      </p:sp>
      <p:sp>
        <p:nvSpPr>
          <p:cNvPr id="3" name="內容版面配置區 2"/>
          <p:cNvSpPr>
            <a:spLocks noGrp="1"/>
          </p:cNvSpPr>
          <p:nvPr>
            <p:ph idx="1"/>
          </p:nvPr>
        </p:nvSpPr>
        <p:spPr/>
        <p:txBody>
          <a:bodyPr>
            <a:normAutofit/>
          </a:bodyPr>
          <a:lstStyle/>
          <a:p>
            <a:r>
              <a:rPr lang="zh-TW" altLang="en-US" dirty="0" smtClean="0"/>
              <a:t>反之</a:t>
            </a:r>
            <a:r>
              <a:rPr lang="en-US" altLang="zh-CN" dirty="0" smtClean="0"/>
              <a:t>,</a:t>
            </a:r>
            <a:r>
              <a:rPr lang="en-US" altLang="zh-CN" dirty="0"/>
              <a:t>Delete </a:t>
            </a:r>
            <a:r>
              <a:rPr lang="zh-CN" altLang="en-US" dirty="0" smtClean="0"/>
              <a:t>策略删除底層存儲。</a:t>
            </a:r>
            <a:endParaRPr lang="en-US" altLang="zh-CN" dirty="0" smtClean="0"/>
          </a:p>
          <a:p>
            <a:r>
              <a:rPr lang="zh-CN" altLang="en-US" dirty="0" smtClean="0"/>
              <a:t>需要注意當前 </a:t>
            </a:r>
            <a:r>
              <a:rPr lang="en-US" altLang="zh-CN" dirty="0" smtClean="0"/>
              <a:t>GCE </a:t>
            </a:r>
            <a:r>
              <a:rPr lang="zh-CN" altLang="en-US" dirty="0" smtClean="0"/>
              <a:t>持久磁盤無法使用 </a:t>
            </a:r>
            <a:r>
              <a:rPr lang="en-US" altLang="zh-CN" dirty="0" smtClean="0"/>
              <a:t>Recycle </a:t>
            </a:r>
            <a:r>
              <a:rPr lang="zh-CN" altLang="en-US" dirty="0" smtClean="0"/>
              <a:t>選項。</a:t>
            </a:r>
            <a:endParaRPr lang="en-US" altLang="zh-CN" dirty="0" smtClean="0"/>
          </a:p>
          <a:p>
            <a:r>
              <a:rPr lang="zh-CN" altLang="en-US" dirty="0" smtClean="0"/>
              <a:t>這種類型的持久卷只支持 </a:t>
            </a:r>
            <a:r>
              <a:rPr lang="en-US" altLang="zh-CN" dirty="0" smtClean="0"/>
              <a:t>Retain </a:t>
            </a:r>
            <a:r>
              <a:rPr lang="zh-CN" altLang="en-US" dirty="0"/>
              <a:t>和 </a:t>
            </a:r>
            <a:r>
              <a:rPr lang="en-US" altLang="zh-CN" dirty="0"/>
              <a:t>Delete </a:t>
            </a:r>
            <a:r>
              <a:rPr lang="zh-CN" altLang="en-US" dirty="0"/>
              <a:t>策略</a:t>
            </a:r>
            <a:r>
              <a:rPr lang="en-US" altLang="zh-CN" dirty="0" smtClean="0"/>
              <a:t>,</a:t>
            </a:r>
            <a:r>
              <a:rPr lang="zh-CN" altLang="en-US" dirty="0" smtClean="0"/>
              <a:t>其他類型的持久磁盤可能支持這些選項</a:t>
            </a:r>
            <a:r>
              <a:rPr lang="en-US" altLang="zh-CN" dirty="0" smtClean="0"/>
              <a:t>,</a:t>
            </a:r>
            <a:r>
              <a:rPr lang="zh-CN" altLang="en-US" dirty="0" smtClean="0"/>
              <a:t>也可能不支持這些選項。</a:t>
            </a:r>
            <a:endParaRPr lang="en-US" altLang="zh-CN" dirty="0" smtClean="0"/>
          </a:p>
          <a:p>
            <a:r>
              <a:rPr lang="zh-CN" altLang="en-US" dirty="0" smtClean="0"/>
              <a:t>因此</a:t>
            </a:r>
            <a:r>
              <a:rPr lang="en-US" altLang="zh-CN" dirty="0" smtClean="0"/>
              <a:t>,</a:t>
            </a:r>
            <a:r>
              <a:rPr lang="zh-CN" altLang="en-US" dirty="0" smtClean="0"/>
              <a:t>在創建自己的持久卷之前</a:t>
            </a:r>
            <a:r>
              <a:rPr lang="en-US" altLang="zh-CN" dirty="0" smtClean="0"/>
              <a:t>,</a:t>
            </a:r>
            <a:r>
              <a:rPr lang="zh-CN" altLang="en-US" dirty="0" smtClean="0"/>
              <a:t>一定要檢查卷中所用到的特定底層存儲支持什麽回收策略。</a:t>
            </a:r>
            <a:endParaRPr lang="zh-CN" altLang="en-US" dirty="0"/>
          </a:p>
          <a:p>
            <a:r>
              <a:rPr lang="zh-CN" altLang="en-US" dirty="0" smtClean="0"/>
              <a:t>提示</a:t>
            </a:r>
            <a:r>
              <a:rPr lang="zh-TW" altLang="en-US" dirty="0" smtClean="0"/>
              <a:t>：</a:t>
            </a:r>
            <a:r>
              <a:rPr lang="zh-CN" altLang="en-US" dirty="0" smtClean="0"/>
              <a:t>可以在現有的持久卷上更改持久卷回收策略。</a:t>
            </a:r>
            <a:endParaRPr lang="en-US" altLang="zh-CN" dirty="0" smtClean="0"/>
          </a:p>
          <a:p>
            <a:pPr algn="just"/>
            <a:r>
              <a:rPr lang="zh-CN" altLang="en-US" dirty="0" smtClean="0"/>
              <a:t>比如</a:t>
            </a:r>
            <a:r>
              <a:rPr lang="en-US" altLang="zh-CN" dirty="0" smtClean="0"/>
              <a:t>,</a:t>
            </a:r>
            <a:r>
              <a:rPr lang="zh-CN" altLang="en-US" dirty="0" smtClean="0"/>
              <a:t>如果最初將其設置爲 </a:t>
            </a:r>
            <a:r>
              <a:rPr lang="en-US" altLang="zh-CN" dirty="0" smtClean="0"/>
              <a:t>Delete,</a:t>
            </a:r>
            <a:r>
              <a:rPr lang="zh-CN" altLang="en-US" dirty="0" smtClean="0"/>
              <a:t>則可以輕鬆地將其更改爲 </a:t>
            </a:r>
            <a:r>
              <a:rPr lang="en-US" altLang="zh-CN" dirty="0" smtClean="0"/>
              <a:t>Retain,</a:t>
            </a:r>
            <a:r>
              <a:rPr lang="zh-CN" altLang="en-US" dirty="0" smtClean="0"/>
              <a:t>以防止丟失有價值的數據。</a:t>
            </a:r>
            <a:endParaRPr lang="zh-CN" altLang="en-US" dirty="0"/>
          </a:p>
        </p:txBody>
      </p:sp>
    </p:spTree>
    <p:extLst>
      <p:ext uri="{BB962C8B-B14F-4D97-AF65-F5344CB8AC3E}">
        <p14:creationId xmlns:p14="http://schemas.microsoft.com/office/powerpoint/2010/main" val="166343834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持久卷的動態卷</a:t>
            </a:r>
            <a:r>
              <a:rPr lang="zh-CN" altLang="en-US" dirty="0" smtClean="0"/>
              <a:t>配置</a:t>
            </a:r>
            <a:r>
              <a:rPr lang="zh-TW" altLang="en-US" dirty="0" smtClean="0"/>
              <a:t>─</a:t>
            </a:r>
            <a:r>
              <a:rPr lang="en-US" altLang="zh-CN" dirty="0"/>
              <a:t> </a:t>
            </a:r>
            <a:r>
              <a:rPr lang="en-US" altLang="zh-CN" dirty="0" err="1"/>
              <a:t>StorageClass</a:t>
            </a:r>
            <a:endParaRPr lang="zh-TW" altLang="en-US" dirty="0"/>
          </a:p>
        </p:txBody>
      </p:sp>
      <p:sp>
        <p:nvSpPr>
          <p:cNvPr id="3" name="內容版面配置區 2"/>
          <p:cNvSpPr>
            <a:spLocks noGrp="1"/>
          </p:cNvSpPr>
          <p:nvPr>
            <p:ph idx="1"/>
          </p:nvPr>
        </p:nvSpPr>
        <p:spPr/>
        <p:txBody>
          <a:bodyPr>
            <a:normAutofit/>
          </a:bodyPr>
          <a:lstStyle/>
          <a:p>
            <a:r>
              <a:rPr lang="zh-CN" altLang="en-US" dirty="0" smtClean="0"/>
              <a:t>如</a:t>
            </a:r>
            <a:r>
              <a:rPr lang="zh-CN" altLang="en-US" dirty="0"/>
              <a:t>你所見</a:t>
            </a:r>
            <a:r>
              <a:rPr lang="en-US" altLang="zh-CN" dirty="0"/>
              <a:t>,</a:t>
            </a:r>
            <a:r>
              <a:rPr lang="zh-CN" altLang="en-US" dirty="0"/>
              <a:t>使用持久卷和持久卷聲明可以輕鬆獲得持久化存儲資源</a:t>
            </a:r>
            <a:r>
              <a:rPr lang="en-US" altLang="zh-CN" dirty="0"/>
              <a:t>,</a:t>
            </a:r>
            <a:r>
              <a:rPr lang="zh-CN" altLang="en-US" dirty="0"/>
              <a:t>無須</a:t>
            </a:r>
            <a:r>
              <a:rPr lang="zh-CN" altLang="en-US" dirty="0" smtClean="0"/>
              <a:t>研發人員</a:t>
            </a:r>
            <a:r>
              <a:rPr lang="zh-CN" altLang="en-US" dirty="0"/>
              <a:t>處理下面實際使用的存儲技術</a:t>
            </a:r>
            <a:r>
              <a:rPr lang="en-US" altLang="zh-CN" dirty="0"/>
              <a:t>,</a:t>
            </a:r>
            <a:r>
              <a:rPr lang="zh-CN" altLang="en-US" dirty="0"/>
              <a:t>但這仍然需要一個集群管理員來支持實際的</a:t>
            </a:r>
            <a:r>
              <a:rPr lang="zh-CN" altLang="en-US" dirty="0" smtClean="0"/>
              <a:t>存儲。</a:t>
            </a:r>
            <a:endParaRPr lang="en-US" altLang="zh-CN" dirty="0" smtClean="0"/>
          </a:p>
          <a:p>
            <a:r>
              <a:rPr lang="zh-CN" altLang="en-US" dirty="0" smtClean="0"/>
              <a:t>幸運</a:t>
            </a:r>
            <a:r>
              <a:rPr lang="zh-CN" altLang="en-US" dirty="0"/>
              <a:t>的是</a:t>
            </a:r>
            <a:r>
              <a:rPr lang="en-US" altLang="zh-CN" dirty="0"/>
              <a:t>,Kubernetes </a:t>
            </a:r>
            <a:r>
              <a:rPr lang="zh-CN" altLang="en-US" dirty="0"/>
              <a:t>還可以通過動態配置持久卷來自動執行此任務。</a:t>
            </a:r>
          </a:p>
          <a:p>
            <a:r>
              <a:rPr lang="zh-CN" altLang="en-US" dirty="0"/>
              <a:t>集群管理員可以創建一個持久卷配置</a:t>
            </a:r>
            <a:r>
              <a:rPr lang="en-US" altLang="zh-CN" dirty="0" smtClean="0"/>
              <a:t>,</a:t>
            </a:r>
            <a:r>
              <a:rPr lang="zh-TW" altLang="en-US" dirty="0" smtClean="0"/>
              <a:t>並</a:t>
            </a:r>
            <a:r>
              <a:rPr lang="zh-CN" altLang="en-US" dirty="0" smtClean="0"/>
              <a:t>定義</a:t>
            </a:r>
            <a:r>
              <a:rPr lang="zh-CN" altLang="en-US" dirty="0"/>
              <a:t>一個或多個 </a:t>
            </a:r>
            <a:r>
              <a:rPr lang="en-US" altLang="zh-CN" dirty="0" err="1"/>
              <a:t>StorageClass</a:t>
            </a:r>
            <a:r>
              <a:rPr lang="en-US" altLang="zh-CN" dirty="0"/>
              <a:t> </a:t>
            </a:r>
            <a:r>
              <a:rPr lang="zh-CN" altLang="en-US" dirty="0"/>
              <a:t>對象</a:t>
            </a:r>
            <a:r>
              <a:rPr lang="en-US" altLang="zh-CN" dirty="0"/>
              <a:t>, </a:t>
            </a:r>
            <a:r>
              <a:rPr lang="zh-CN" altLang="en-US" dirty="0"/>
              <a:t>從而讓用戶選擇他們想要的持久卷類型而不僅僅只是創建持久卷</a:t>
            </a:r>
            <a:r>
              <a:rPr lang="zh-CN" altLang="en-US" dirty="0" smtClean="0"/>
              <a:t>。</a:t>
            </a:r>
            <a:endParaRPr lang="en-US" altLang="zh-CN" dirty="0" smtClean="0"/>
          </a:p>
          <a:p>
            <a:r>
              <a:rPr lang="zh-CN" altLang="en-US" dirty="0" smtClean="0"/>
              <a:t>用戶</a:t>
            </a:r>
            <a:r>
              <a:rPr lang="zh-CN" altLang="en-US" dirty="0"/>
              <a:t>可以在其</a:t>
            </a:r>
            <a:r>
              <a:rPr lang="zh-CN" altLang="en-US" dirty="0" smtClean="0"/>
              <a:t>持久</a:t>
            </a:r>
            <a:r>
              <a:rPr lang="zh-CN" altLang="en-US" dirty="0"/>
              <a:t>卷聲明中引用 </a:t>
            </a:r>
            <a:r>
              <a:rPr lang="en-US" altLang="zh-CN" dirty="0" err="1"/>
              <a:t>StorageClass</a:t>
            </a:r>
            <a:r>
              <a:rPr lang="en-US" altLang="zh-CN" dirty="0"/>
              <a:t>,</a:t>
            </a:r>
            <a:r>
              <a:rPr lang="zh-CN" altLang="en-US" dirty="0"/>
              <a:t>而配置程序在配置持久存儲時</a:t>
            </a:r>
            <a:r>
              <a:rPr lang="zh-CN" altLang="en-US" dirty="0" smtClean="0"/>
              <a:t>將</a:t>
            </a:r>
            <a:r>
              <a:rPr lang="zh-TW" altLang="en-US" dirty="0" smtClean="0"/>
              <a:t>採</a:t>
            </a:r>
            <a:r>
              <a:rPr lang="zh-CN" altLang="en-US" dirty="0" smtClean="0"/>
              <a:t>用</a:t>
            </a:r>
            <a:r>
              <a:rPr lang="zh-CN" altLang="en-US" dirty="0"/>
              <a:t>這一點</a:t>
            </a:r>
            <a:r>
              <a:rPr lang="zh-CN" altLang="en-US" dirty="0" smtClean="0"/>
              <a:t>。</a:t>
            </a:r>
            <a:endParaRPr lang="zh-CN" altLang="en-US" dirty="0"/>
          </a:p>
        </p:txBody>
      </p:sp>
    </p:spTree>
    <p:extLst>
      <p:ext uri="{BB962C8B-B14F-4D97-AF65-F5344CB8AC3E}">
        <p14:creationId xmlns:p14="http://schemas.microsoft.com/office/powerpoint/2010/main" val="22921284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CN" dirty="0" err="1"/>
              <a:t>StorageClass</a:t>
            </a:r>
            <a:r>
              <a:rPr lang="en-US" altLang="zh-CN" dirty="0"/>
              <a:t> </a:t>
            </a:r>
            <a:r>
              <a:rPr lang="zh-CN" altLang="en-US" dirty="0" smtClean="0"/>
              <a:t>資源</a:t>
            </a:r>
            <a:r>
              <a:rPr lang="zh-TW" altLang="en-US" dirty="0" smtClean="0"/>
              <a:t>不屬於</a:t>
            </a:r>
            <a:r>
              <a:rPr lang="zh-CN" altLang="en-US" dirty="0" smtClean="0"/>
              <a:t>命名</a:t>
            </a:r>
            <a:r>
              <a:rPr lang="zh-CN" altLang="en-US" dirty="0"/>
              <a:t>空間</a:t>
            </a:r>
            <a:endParaRPr lang="zh-TW" altLang="en-US" dirty="0"/>
          </a:p>
        </p:txBody>
      </p:sp>
      <p:sp>
        <p:nvSpPr>
          <p:cNvPr id="3" name="內容版面配置區 2"/>
          <p:cNvSpPr>
            <a:spLocks noGrp="1"/>
          </p:cNvSpPr>
          <p:nvPr>
            <p:ph idx="1"/>
          </p:nvPr>
        </p:nvSpPr>
        <p:spPr/>
        <p:txBody>
          <a:bodyPr/>
          <a:lstStyle/>
          <a:p>
            <a:r>
              <a:rPr lang="zh-CN" altLang="en-US" dirty="0" smtClean="0"/>
              <a:t>與</a:t>
            </a:r>
            <a:r>
              <a:rPr lang="zh-CN" altLang="en-US" dirty="0"/>
              <a:t>持久卷類似</a:t>
            </a:r>
            <a:r>
              <a:rPr lang="en-US" altLang="zh-CN" dirty="0"/>
              <a:t>, </a:t>
            </a:r>
            <a:r>
              <a:rPr lang="zh-TW" altLang="en-US" dirty="0" smtClean="0"/>
              <a:t>存儲類</a:t>
            </a:r>
            <a:r>
              <a:rPr lang="en-US" altLang="zh-TW" dirty="0" smtClean="0"/>
              <a:t>(</a:t>
            </a:r>
            <a:r>
              <a:rPr lang="en-US" altLang="zh-CN" dirty="0" err="1" smtClean="0"/>
              <a:t>StorageClass</a:t>
            </a:r>
            <a:r>
              <a:rPr lang="en-US" altLang="zh-CN" dirty="0" smtClean="0"/>
              <a:t>)</a:t>
            </a:r>
            <a:r>
              <a:rPr lang="zh-CN" altLang="en-US" dirty="0" smtClean="0"/>
              <a:t>資源</a:t>
            </a:r>
            <a:r>
              <a:rPr lang="zh-TW" altLang="en-US" dirty="0" smtClean="0"/>
              <a:t>並</a:t>
            </a:r>
            <a:r>
              <a:rPr lang="zh-TW" altLang="en-US" dirty="0"/>
              <a:t>不屬於</a:t>
            </a:r>
            <a:r>
              <a:rPr lang="zh-CN" altLang="en-US" dirty="0" smtClean="0"/>
              <a:t>命名</a:t>
            </a:r>
            <a:r>
              <a:rPr lang="zh-CN" altLang="en-US" dirty="0"/>
              <a:t>空間。</a:t>
            </a:r>
          </a:p>
          <a:p>
            <a:r>
              <a:rPr lang="en-US" altLang="zh-CN" dirty="0"/>
              <a:t>Kubernetes </a:t>
            </a:r>
            <a:r>
              <a:rPr lang="zh-CN" altLang="en-US" dirty="0"/>
              <a:t>包括最流行的雲服務提供商的置備</a:t>
            </a:r>
            <a:r>
              <a:rPr lang="zh-CN" altLang="en-US" dirty="0" smtClean="0"/>
              <a:t>程序</a:t>
            </a:r>
            <a:r>
              <a:rPr lang="en-US" altLang="zh-CN" dirty="0" smtClean="0"/>
              <a:t>(</a:t>
            </a:r>
            <a:r>
              <a:rPr lang="en-US" altLang="zh-CN" dirty="0" err="1" smtClean="0"/>
              <a:t>provisioner</a:t>
            </a:r>
            <a:r>
              <a:rPr lang="en-US" altLang="zh-CN" dirty="0" smtClean="0"/>
              <a:t>)</a:t>
            </a:r>
            <a:r>
              <a:rPr lang="zh-TW" altLang="en-US" dirty="0" smtClean="0"/>
              <a:t>，</a:t>
            </a:r>
            <a:r>
              <a:rPr lang="zh-CN" altLang="en-US" dirty="0" smtClean="0"/>
              <a:t>所以管理員</a:t>
            </a:r>
            <a:r>
              <a:rPr lang="zh-TW" altLang="en-US" dirty="0" smtClean="0"/>
              <a:t>並</a:t>
            </a:r>
            <a:r>
              <a:rPr lang="zh-CN" altLang="en-US" dirty="0" smtClean="0"/>
              <a:t>不</a:t>
            </a:r>
            <a:r>
              <a:rPr lang="zh-CN" altLang="en-US" dirty="0"/>
              <a:t>總是需要創建一個置備程序</a:t>
            </a:r>
            <a:r>
              <a:rPr lang="zh-CN" altLang="en-US" dirty="0" smtClean="0"/>
              <a:t>。</a:t>
            </a:r>
            <a:endParaRPr lang="en-US" altLang="zh-CN" dirty="0" smtClean="0"/>
          </a:p>
          <a:p>
            <a:r>
              <a:rPr lang="zh-CN" altLang="en-US" dirty="0" smtClean="0"/>
              <a:t>但是</a:t>
            </a:r>
            <a:r>
              <a:rPr lang="zh-CN" altLang="en-US" dirty="0"/>
              <a:t>如果</a:t>
            </a:r>
            <a:r>
              <a:rPr lang="en-US" altLang="zh-CN" dirty="0"/>
              <a:t>Kubernetes </a:t>
            </a:r>
            <a:r>
              <a:rPr lang="zh-CN" altLang="en-US" dirty="0"/>
              <a:t>部署在本地</a:t>
            </a:r>
            <a:r>
              <a:rPr lang="en-US" altLang="zh-CN" dirty="0"/>
              <a:t>,</a:t>
            </a:r>
            <a:r>
              <a:rPr lang="zh-CN" altLang="en-US" dirty="0"/>
              <a:t>則需要配置定</a:t>
            </a:r>
            <a:r>
              <a:rPr lang="zh-CN" altLang="en-US" dirty="0" smtClean="0"/>
              <a:t>制的</a:t>
            </a:r>
            <a:r>
              <a:rPr lang="zh-CN" altLang="en-US" dirty="0"/>
              <a:t>置備程序。</a:t>
            </a:r>
          </a:p>
          <a:p>
            <a:r>
              <a:rPr lang="zh-CN" altLang="en-US" dirty="0"/>
              <a:t>與管理員預先提供一組持久卷不同的是</a:t>
            </a:r>
            <a:r>
              <a:rPr lang="en-US" altLang="zh-CN" dirty="0"/>
              <a:t>,</a:t>
            </a:r>
            <a:r>
              <a:rPr lang="zh-CN" altLang="en-US" dirty="0"/>
              <a:t>它們需要定義一個或兩個</a:t>
            </a:r>
            <a:r>
              <a:rPr lang="en-US" altLang="zh-CN" dirty="0"/>
              <a:t>(</a:t>
            </a:r>
            <a:r>
              <a:rPr lang="zh-CN" altLang="en-US" dirty="0"/>
              <a:t>或多個</a:t>
            </a:r>
            <a:r>
              <a:rPr lang="en-US" altLang="zh-CN" dirty="0"/>
              <a:t>) </a:t>
            </a:r>
            <a:r>
              <a:rPr lang="en-US" altLang="zh-CN" dirty="0" err="1"/>
              <a:t>StorageClass</a:t>
            </a:r>
            <a:r>
              <a:rPr lang="en-US" altLang="zh-CN" dirty="0" smtClean="0"/>
              <a:t>,</a:t>
            </a:r>
            <a:r>
              <a:rPr lang="zh-TW" altLang="en-US" dirty="0" smtClean="0"/>
              <a:t>並</a:t>
            </a:r>
            <a:r>
              <a:rPr lang="zh-CN" altLang="en-US" dirty="0" smtClean="0"/>
              <a:t>允許</a:t>
            </a:r>
            <a:r>
              <a:rPr lang="zh-CN" altLang="en-US" dirty="0"/>
              <a:t>系統在每次通過持久卷聲明請求時創建一個新的持久卷</a:t>
            </a:r>
            <a:r>
              <a:rPr lang="zh-CN" altLang="en-US" dirty="0" smtClean="0"/>
              <a:t>。</a:t>
            </a:r>
            <a:endParaRPr lang="en-US" altLang="zh-CN" dirty="0" smtClean="0"/>
          </a:p>
          <a:p>
            <a:r>
              <a:rPr lang="zh-CN" altLang="en-US" dirty="0" smtClean="0"/>
              <a:t>最重要</a:t>
            </a:r>
            <a:r>
              <a:rPr lang="zh-CN" altLang="en-US" dirty="0"/>
              <a:t>的是</a:t>
            </a:r>
            <a:r>
              <a:rPr lang="en-US" altLang="zh-CN" dirty="0"/>
              <a:t>,</a:t>
            </a:r>
            <a:r>
              <a:rPr lang="zh-CN" altLang="en-US" dirty="0"/>
              <a:t>不可能耗盡持久卷</a:t>
            </a:r>
            <a:r>
              <a:rPr lang="en-US" altLang="zh-CN" dirty="0"/>
              <a:t>(</a:t>
            </a:r>
            <a:r>
              <a:rPr lang="zh-CN" altLang="en-US" dirty="0"/>
              <a:t>很明顯</a:t>
            </a:r>
            <a:r>
              <a:rPr lang="en-US" altLang="zh-CN" dirty="0"/>
              <a:t>,</a:t>
            </a:r>
            <a:r>
              <a:rPr lang="zh-CN" altLang="en-US" dirty="0"/>
              <a:t>你可以用完存儲空間</a:t>
            </a:r>
            <a:r>
              <a:rPr lang="en-US" altLang="zh-CN" dirty="0"/>
              <a:t>)</a:t>
            </a:r>
            <a:r>
              <a:rPr lang="zh-CN" altLang="en-US" dirty="0" smtClean="0"/>
              <a:t>。</a:t>
            </a:r>
            <a:endParaRPr lang="zh-TW" altLang="en-US" dirty="0"/>
          </a:p>
          <a:p>
            <a:endParaRPr lang="zh-TW" altLang="en-US" dirty="0"/>
          </a:p>
        </p:txBody>
      </p:sp>
    </p:spTree>
    <p:extLst>
      <p:ext uri="{BB962C8B-B14F-4D97-AF65-F5344CB8AC3E}">
        <p14:creationId xmlns:p14="http://schemas.microsoft.com/office/powerpoint/2010/main" val="325006825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通過 </a:t>
            </a:r>
            <a:r>
              <a:rPr lang="en-US" altLang="zh-TW" dirty="0" err="1"/>
              <a:t>StorageClass</a:t>
            </a:r>
            <a:r>
              <a:rPr lang="en-US" altLang="zh-TW" dirty="0"/>
              <a:t> </a:t>
            </a:r>
            <a:r>
              <a:rPr lang="zh-TW" altLang="en-US" dirty="0"/>
              <a:t>資源定義可用存儲</a:t>
            </a:r>
            <a:r>
              <a:rPr lang="zh-TW" altLang="en-US" dirty="0" smtClean="0"/>
              <a:t>類型</a:t>
            </a:r>
            <a:endParaRPr lang="zh-TW" altLang="en-US" dirty="0"/>
          </a:p>
        </p:txBody>
      </p:sp>
      <p:sp>
        <p:nvSpPr>
          <p:cNvPr id="3" name="內容版面配置區 2"/>
          <p:cNvSpPr>
            <a:spLocks noGrp="1"/>
          </p:cNvSpPr>
          <p:nvPr>
            <p:ph idx="1"/>
          </p:nvPr>
        </p:nvSpPr>
        <p:spPr/>
        <p:txBody>
          <a:bodyPr/>
          <a:lstStyle/>
          <a:p>
            <a:pPr algn="just"/>
            <a:r>
              <a:rPr lang="zh-TW" altLang="en-US" dirty="0" smtClean="0"/>
              <a:t>在用戶創建持久卷聲明之前</a:t>
            </a:r>
            <a:r>
              <a:rPr lang="en-US" altLang="zh-TW" dirty="0" smtClean="0"/>
              <a:t>,</a:t>
            </a:r>
            <a:r>
              <a:rPr lang="zh-TW" altLang="en-US" dirty="0" smtClean="0"/>
              <a:t>管理員需要創建一個或多個 </a:t>
            </a:r>
            <a:r>
              <a:rPr lang="en-US" altLang="zh-TW" dirty="0" err="1" smtClean="0"/>
              <a:t>StorageClass</a:t>
            </a:r>
            <a:r>
              <a:rPr lang="en-US" altLang="zh-TW" dirty="0" smtClean="0"/>
              <a:t> </a:t>
            </a:r>
            <a:r>
              <a:rPr lang="zh-TW" altLang="en-US" dirty="0" smtClean="0"/>
              <a:t>資源</a:t>
            </a:r>
            <a:r>
              <a:rPr lang="en-US" altLang="zh-TW" dirty="0" smtClean="0"/>
              <a:t>, </a:t>
            </a:r>
            <a:r>
              <a:rPr lang="zh-TW" altLang="en-US" dirty="0" smtClean="0"/>
              <a:t>然後才能創建新的持久卷。</a:t>
            </a:r>
            <a:endParaRPr lang="en-US" altLang="zh-TW" dirty="0" smtClean="0"/>
          </a:p>
          <a:p>
            <a:r>
              <a:rPr lang="zh-TW" altLang="en-US" dirty="0" smtClean="0"/>
              <a:t>一個 </a:t>
            </a:r>
            <a:r>
              <a:rPr lang="en-US" altLang="zh-TW" dirty="0" err="1" smtClean="0"/>
              <a:t>StorageClass</a:t>
            </a:r>
            <a:r>
              <a:rPr lang="en-US" altLang="zh-TW" dirty="0" smtClean="0"/>
              <a:t> </a:t>
            </a:r>
            <a:r>
              <a:rPr lang="zh-TW" altLang="en-US" dirty="0" smtClean="0"/>
              <a:t>定義</a:t>
            </a:r>
            <a:r>
              <a:rPr lang="en-US" altLang="zh-TW" dirty="0"/>
              <a:t/>
            </a:r>
            <a:br>
              <a:rPr lang="en-US" altLang="zh-TW" dirty="0"/>
            </a:br>
            <a:endParaRPr lang="zh-TW" altLang="en-US" dirty="0"/>
          </a:p>
        </p:txBody>
      </p:sp>
      <p:sp>
        <p:nvSpPr>
          <p:cNvPr id="5" name="矩形 4"/>
          <p:cNvSpPr/>
          <p:nvPr/>
        </p:nvSpPr>
        <p:spPr>
          <a:xfrm>
            <a:off x="919944" y="3534940"/>
            <a:ext cx="8315498" cy="2246769"/>
          </a:xfrm>
          <a:prstGeom prst="rect">
            <a:avLst/>
          </a:prstGeom>
        </p:spPr>
        <p:txBody>
          <a:bodyPr wrap="square">
            <a:spAutoFit/>
          </a:bodyPr>
          <a:lstStyle/>
          <a:p>
            <a:pPr lvl="0" fontAlgn="t">
              <a:defRPr/>
            </a:pPr>
            <a:r>
              <a:rPr lang="en-US" altLang="zh-TW" sz="2000" dirty="0" err="1">
                <a:solidFill>
                  <a:srgbClr val="22863A"/>
                </a:solidFill>
                <a:latin typeface="Source Code Pro" panose="020B0509030403020204" pitchFamily="49" charset="0"/>
                <a:ea typeface="Source Code Pro" panose="020B0509030403020204" pitchFamily="49" charset="0"/>
              </a:rPr>
              <a:t>apiVersion</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a:solidFill>
                  <a:srgbClr val="032F62"/>
                </a:solidFill>
                <a:latin typeface="Source Code Pro" panose="020B0509030403020204" pitchFamily="49" charset="0"/>
                <a:ea typeface="Source Code Pro" panose="020B0509030403020204" pitchFamily="49" charset="0"/>
              </a:rPr>
              <a:t>storage.k8s.io/v1</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a:solidFill>
                  <a:srgbClr val="22863A"/>
                </a:solidFill>
                <a:latin typeface="Source Code Pro" panose="020B0509030403020204" pitchFamily="49" charset="0"/>
                <a:ea typeface="Source Code Pro" panose="020B0509030403020204" pitchFamily="49" charset="0"/>
              </a:rPr>
              <a:t>kind</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err="1">
                <a:solidFill>
                  <a:srgbClr val="032F62"/>
                </a:solidFill>
                <a:latin typeface="Source Code Pro" panose="020B0509030403020204" pitchFamily="49" charset="0"/>
                <a:ea typeface="Source Code Pro" panose="020B0509030403020204" pitchFamily="49" charset="0"/>
              </a:rPr>
              <a:t>StorageClass</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a:solidFill>
                  <a:srgbClr val="22863A"/>
                </a:solidFill>
                <a:latin typeface="Source Code Pro" panose="020B0509030403020204" pitchFamily="49" charset="0"/>
                <a:ea typeface="Source Code Pro" panose="020B0509030403020204" pitchFamily="49" charset="0"/>
              </a:rPr>
              <a:t>metadata</a:t>
            </a:r>
            <a:r>
              <a:rPr lang="en-US" altLang="zh-TW" sz="2000" dirty="0">
                <a:solidFill>
                  <a:srgbClr val="24292E"/>
                </a:solidFill>
                <a:latin typeface="Source Code Pro" panose="020B0509030403020204" pitchFamily="49" charset="0"/>
                <a:ea typeface="Source Code Pro" panose="020B0509030403020204" pitchFamily="49" charset="0"/>
              </a:rPr>
              <a:t>:</a:t>
            </a: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name</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a:solidFill>
                  <a:srgbClr val="032F62"/>
                </a:solidFill>
                <a:latin typeface="Source Code Pro" panose="020B0509030403020204" pitchFamily="49" charset="0"/>
                <a:ea typeface="Source Code Pro" panose="020B0509030403020204" pitchFamily="49" charset="0"/>
              </a:rPr>
              <a:t>fast</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err="1">
                <a:solidFill>
                  <a:srgbClr val="22863A"/>
                </a:solidFill>
                <a:latin typeface="Source Code Pro" panose="020B0509030403020204" pitchFamily="49" charset="0"/>
                <a:ea typeface="Source Code Pro" panose="020B0509030403020204" pitchFamily="49" charset="0"/>
              </a:rPr>
              <a:t>provisioner</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a:solidFill>
                  <a:srgbClr val="032F62"/>
                </a:solidFill>
                <a:latin typeface="Source Code Pro" panose="020B0509030403020204" pitchFamily="49" charset="0"/>
                <a:ea typeface="Source Code Pro" panose="020B0509030403020204" pitchFamily="49" charset="0"/>
              </a:rPr>
              <a:t>kubernetes.io/</a:t>
            </a:r>
            <a:r>
              <a:rPr lang="en-US" altLang="zh-TW" sz="2000" dirty="0" err="1">
                <a:solidFill>
                  <a:srgbClr val="032F62"/>
                </a:solidFill>
                <a:latin typeface="Source Code Pro" panose="020B0509030403020204" pitchFamily="49" charset="0"/>
                <a:ea typeface="Source Code Pro" panose="020B0509030403020204" pitchFamily="49" charset="0"/>
              </a:rPr>
              <a:t>gce-pd</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parameters</a:t>
            </a:r>
            <a:r>
              <a:rPr lang="en-US" altLang="zh-TW" sz="2000" dirty="0">
                <a:solidFill>
                  <a:srgbClr val="24292E"/>
                </a:solidFill>
                <a:latin typeface="Source Code Pro" panose="020B0509030403020204" pitchFamily="49" charset="0"/>
                <a:ea typeface="Source Code Pro" panose="020B0509030403020204" pitchFamily="49" charset="0"/>
              </a:rPr>
              <a:t>:</a:t>
            </a: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type</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err="1" smtClean="0">
                <a:solidFill>
                  <a:srgbClr val="032F62"/>
                </a:solidFill>
                <a:latin typeface="Source Code Pro" panose="020B0509030403020204" pitchFamily="49" charset="0"/>
                <a:ea typeface="Source Code Pro" panose="020B0509030403020204" pitchFamily="49" charset="0"/>
              </a:rPr>
              <a:t>pd-ssd</a:t>
            </a:r>
            <a:endParaRPr lang="en-US" altLang="zh-TW" sz="2000" dirty="0" smtClean="0">
              <a:solidFill>
                <a:srgbClr val="032F62"/>
              </a:solidFill>
              <a:latin typeface="Source Code Pro" panose="020B0509030403020204" pitchFamily="49" charset="0"/>
              <a:ea typeface="Source Code Pro" panose="020B0509030403020204" pitchFamily="49" charset="0"/>
            </a:endParaRPr>
          </a:p>
        </p:txBody>
      </p:sp>
      <p:sp>
        <p:nvSpPr>
          <p:cNvPr id="6" name="矩形 5"/>
          <p:cNvSpPr/>
          <p:nvPr/>
        </p:nvSpPr>
        <p:spPr>
          <a:xfrm>
            <a:off x="6391690" y="4782189"/>
            <a:ext cx="3655168" cy="461665"/>
          </a:xfrm>
          <a:prstGeom prst="rect">
            <a:avLst/>
          </a:prstGeom>
        </p:spPr>
        <p:txBody>
          <a:bodyPr wrap="none">
            <a:spAutoFit/>
          </a:bodyPr>
          <a:lstStyle/>
          <a:p>
            <a:r>
              <a:rPr lang="zh-TW" altLang="en-US" sz="2400" dirty="0" smtClean="0">
                <a:solidFill>
                  <a:srgbClr val="000000"/>
                </a:solidFill>
                <a:latin typeface="微軟正黑體" panose="020B0604030504040204" pitchFamily="34" charset="-120"/>
                <a:ea typeface="微軟正黑體" panose="020B0604030504040204" pitchFamily="34" charset="-120"/>
              </a:rPr>
              <a:t>用於配置</a:t>
            </a:r>
            <a:r>
              <a:rPr lang="zh-TW" altLang="en-US" sz="2400" dirty="0">
                <a:solidFill>
                  <a:srgbClr val="000000"/>
                </a:solidFill>
                <a:latin typeface="微軟正黑體" panose="020B0604030504040204" pitchFamily="34" charset="-120"/>
                <a:ea typeface="微軟正黑體" panose="020B0604030504040204" pitchFamily="34" charset="-120"/>
              </a:rPr>
              <a:t>持久卷</a:t>
            </a:r>
            <a:r>
              <a:rPr lang="zh-TW" altLang="en-US" sz="2400" dirty="0" smtClean="0">
                <a:solidFill>
                  <a:srgbClr val="000000"/>
                </a:solidFill>
                <a:latin typeface="微軟正黑體" panose="020B0604030504040204" pitchFamily="34" charset="-120"/>
                <a:ea typeface="微軟正黑體" panose="020B0604030504040204" pitchFamily="34" charset="-120"/>
              </a:rPr>
              <a:t>的卷</a:t>
            </a:r>
            <a:r>
              <a:rPr lang="zh-TW" altLang="en-US" sz="2400" dirty="0">
                <a:solidFill>
                  <a:srgbClr val="000000"/>
                </a:solidFill>
                <a:latin typeface="微軟正黑體" panose="020B0604030504040204" pitchFamily="34" charset="-120"/>
                <a:ea typeface="微軟正黑體" panose="020B0604030504040204" pitchFamily="34" charset="-120"/>
              </a:rPr>
              <a:t>插件</a:t>
            </a:r>
            <a:endParaRPr lang="zh-TW" altLang="en-US" sz="2400" dirty="0">
              <a:latin typeface="微軟正黑體" panose="020B0604030504040204" pitchFamily="34" charset="-120"/>
              <a:ea typeface="微軟正黑體" panose="020B0604030504040204" pitchFamily="34" charset="-120"/>
            </a:endParaRPr>
          </a:p>
        </p:txBody>
      </p:sp>
      <p:sp>
        <p:nvSpPr>
          <p:cNvPr id="7" name="矩形 6"/>
          <p:cNvSpPr/>
          <p:nvPr/>
        </p:nvSpPr>
        <p:spPr>
          <a:xfrm>
            <a:off x="4744084" y="5145474"/>
            <a:ext cx="800219" cy="461665"/>
          </a:xfrm>
          <a:prstGeom prst="rect">
            <a:avLst/>
          </a:prstGeom>
        </p:spPr>
        <p:txBody>
          <a:bodyPr wrap="none">
            <a:spAutoFit/>
          </a:bodyPr>
          <a:lstStyle/>
          <a:p>
            <a:r>
              <a:rPr lang="zh-TW" altLang="en-US" sz="2400" dirty="0" smtClean="0">
                <a:solidFill>
                  <a:srgbClr val="000000"/>
                </a:solidFill>
                <a:latin typeface="微軟正黑體" panose="020B0604030504040204" pitchFamily="34" charset="-120"/>
                <a:ea typeface="微軟正黑體" panose="020B0604030504040204" pitchFamily="34" charset="-120"/>
              </a:rPr>
              <a:t>參數</a:t>
            </a:r>
            <a:endParaRPr lang="zh-TW" altLang="en-US" sz="2400" dirty="0">
              <a:latin typeface="微軟正黑體" panose="020B0604030504040204" pitchFamily="34" charset="-120"/>
              <a:ea typeface="微軟正黑體" panose="020B0604030504040204" pitchFamily="34" charset="-120"/>
            </a:endParaRPr>
          </a:p>
        </p:txBody>
      </p:sp>
      <p:sp>
        <p:nvSpPr>
          <p:cNvPr id="8" name="矩形 7"/>
          <p:cNvSpPr/>
          <p:nvPr/>
        </p:nvSpPr>
        <p:spPr>
          <a:xfrm>
            <a:off x="919944" y="3174737"/>
            <a:ext cx="3595856" cy="369332"/>
          </a:xfrm>
          <a:prstGeom prst="rect">
            <a:avLst/>
          </a:prstGeom>
        </p:spPr>
        <p:txBody>
          <a:bodyPr wrap="none">
            <a:spAutoFit/>
          </a:bodyPr>
          <a:lstStyle/>
          <a:p>
            <a:r>
              <a:rPr lang="en-US" altLang="zh-TW" b="1" dirty="0" err="1">
                <a:solidFill>
                  <a:srgbClr val="24292E"/>
                </a:solidFill>
                <a:latin typeface="-apple-system"/>
              </a:rPr>
              <a:t>storageclass</a:t>
            </a:r>
            <a:r>
              <a:rPr lang="en-US" altLang="zh-TW" b="1" dirty="0">
                <a:solidFill>
                  <a:srgbClr val="24292E"/>
                </a:solidFill>
                <a:latin typeface="-apple-system"/>
              </a:rPr>
              <a:t>-fast-</a:t>
            </a:r>
            <a:r>
              <a:rPr lang="en-US" altLang="zh-TW" b="1" dirty="0" err="1">
                <a:solidFill>
                  <a:srgbClr val="24292E"/>
                </a:solidFill>
                <a:latin typeface="-apple-system"/>
              </a:rPr>
              <a:t>gcepd.yaml</a:t>
            </a:r>
            <a:endParaRPr lang="en-US" altLang="zh-TW" b="0" i="0" dirty="0">
              <a:solidFill>
                <a:srgbClr val="586069"/>
              </a:solidFill>
              <a:effectLst/>
              <a:latin typeface="-apple-system"/>
            </a:endParaRPr>
          </a:p>
        </p:txBody>
      </p:sp>
    </p:spTree>
    <p:extLst>
      <p:ext uri="{BB962C8B-B14F-4D97-AF65-F5344CB8AC3E}">
        <p14:creationId xmlns:p14="http://schemas.microsoft.com/office/powerpoint/2010/main" val="54062175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如果使用</a:t>
            </a:r>
            <a:r>
              <a:rPr lang="en-US" altLang="zh-TW" dirty="0" err="1" smtClean="0"/>
              <a:t>Minikube</a:t>
            </a:r>
            <a:endParaRPr lang="zh-TW" altLang="en-US" dirty="0"/>
          </a:p>
        </p:txBody>
      </p:sp>
      <p:sp>
        <p:nvSpPr>
          <p:cNvPr id="5" name="矩形 4"/>
          <p:cNvSpPr/>
          <p:nvPr/>
        </p:nvSpPr>
        <p:spPr>
          <a:xfrm>
            <a:off x="986444" y="2064204"/>
            <a:ext cx="6096000" cy="2246769"/>
          </a:xfrm>
          <a:prstGeom prst="rect">
            <a:avLst/>
          </a:prstGeom>
        </p:spPr>
        <p:txBody>
          <a:bodyPr>
            <a:spAutoFit/>
          </a:bodyPr>
          <a:lstStyle/>
          <a:p>
            <a:pPr lvl="0" fontAlgn="t">
              <a:defRPr/>
            </a:pPr>
            <a:r>
              <a:rPr lang="en-US" altLang="zh-TW" sz="2000" dirty="0" err="1">
                <a:solidFill>
                  <a:srgbClr val="22863A"/>
                </a:solidFill>
                <a:latin typeface="Source Code Pro" panose="020B0509030403020204" pitchFamily="49" charset="0"/>
                <a:ea typeface="Source Code Pro" panose="020B0509030403020204" pitchFamily="49" charset="0"/>
              </a:rPr>
              <a:t>apiVersion</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a:solidFill>
                  <a:srgbClr val="032F62"/>
                </a:solidFill>
                <a:latin typeface="Source Code Pro" panose="020B0509030403020204" pitchFamily="49" charset="0"/>
                <a:ea typeface="Source Code Pro" panose="020B0509030403020204" pitchFamily="49" charset="0"/>
              </a:rPr>
              <a:t>storage.k8s.io/v1</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a:solidFill>
                  <a:srgbClr val="22863A"/>
                </a:solidFill>
                <a:latin typeface="Source Code Pro" panose="020B0509030403020204" pitchFamily="49" charset="0"/>
                <a:ea typeface="Source Code Pro" panose="020B0509030403020204" pitchFamily="49" charset="0"/>
              </a:rPr>
              <a:t>kind</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err="1">
                <a:solidFill>
                  <a:srgbClr val="032F62"/>
                </a:solidFill>
                <a:latin typeface="Source Code Pro" panose="020B0509030403020204" pitchFamily="49" charset="0"/>
                <a:ea typeface="Source Code Pro" panose="020B0509030403020204" pitchFamily="49" charset="0"/>
              </a:rPr>
              <a:t>StorageClass</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a:solidFill>
                  <a:srgbClr val="22863A"/>
                </a:solidFill>
                <a:latin typeface="Source Code Pro" panose="020B0509030403020204" pitchFamily="49" charset="0"/>
                <a:ea typeface="Source Code Pro" panose="020B0509030403020204" pitchFamily="49" charset="0"/>
              </a:rPr>
              <a:t>metadata</a:t>
            </a:r>
            <a:r>
              <a:rPr lang="en-US" altLang="zh-TW" sz="2000" dirty="0">
                <a:solidFill>
                  <a:srgbClr val="24292E"/>
                </a:solidFill>
                <a:latin typeface="Source Code Pro" panose="020B0509030403020204" pitchFamily="49" charset="0"/>
                <a:ea typeface="Source Code Pro" panose="020B0509030403020204" pitchFamily="49" charset="0"/>
              </a:rPr>
              <a:t>:</a:t>
            </a: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name</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a:solidFill>
                  <a:srgbClr val="032F62"/>
                </a:solidFill>
                <a:latin typeface="Source Code Pro" panose="020B0509030403020204" pitchFamily="49" charset="0"/>
                <a:ea typeface="Source Code Pro" panose="020B0509030403020204" pitchFamily="49" charset="0"/>
              </a:rPr>
              <a:t>fast</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err="1">
                <a:solidFill>
                  <a:srgbClr val="22863A"/>
                </a:solidFill>
                <a:latin typeface="Source Code Pro" panose="020B0509030403020204" pitchFamily="49" charset="0"/>
                <a:ea typeface="Source Code Pro" panose="020B0509030403020204" pitchFamily="49" charset="0"/>
              </a:rPr>
              <a:t>provisioner</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a:solidFill>
                  <a:srgbClr val="032F62"/>
                </a:solidFill>
                <a:latin typeface="Source Code Pro" panose="020B0509030403020204" pitchFamily="49" charset="0"/>
                <a:ea typeface="Source Code Pro" panose="020B0509030403020204" pitchFamily="49" charset="0"/>
              </a:rPr>
              <a:t>k8s.io/</a:t>
            </a:r>
            <a:r>
              <a:rPr lang="en-US" altLang="zh-TW" sz="2000" dirty="0" err="1">
                <a:solidFill>
                  <a:srgbClr val="032F62"/>
                </a:solidFill>
                <a:latin typeface="Source Code Pro" panose="020B0509030403020204" pitchFamily="49" charset="0"/>
                <a:ea typeface="Source Code Pro" panose="020B0509030403020204" pitchFamily="49" charset="0"/>
              </a:rPr>
              <a:t>minikube-hostpath</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parameters</a:t>
            </a:r>
            <a:r>
              <a:rPr lang="en-US" altLang="zh-TW" sz="2000" dirty="0">
                <a:solidFill>
                  <a:srgbClr val="24292E"/>
                </a:solidFill>
                <a:latin typeface="Source Code Pro" panose="020B0509030403020204" pitchFamily="49" charset="0"/>
                <a:ea typeface="Source Code Pro" panose="020B0509030403020204" pitchFamily="49" charset="0"/>
              </a:rPr>
              <a:t>:</a:t>
            </a: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type</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err="1">
                <a:solidFill>
                  <a:srgbClr val="032F62"/>
                </a:solidFill>
                <a:latin typeface="Source Code Pro" panose="020B0509030403020204" pitchFamily="49" charset="0"/>
                <a:ea typeface="Source Code Pro" panose="020B0509030403020204" pitchFamily="49" charset="0"/>
              </a:rPr>
              <a:t>pd-ssd</a:t>
            </a:r>
            <a:endParaRPr lang="en-US" altLang="zh-TW" sz="2000" dirty="0">
              <a:solidFill>
                <a:srgbClr val="24292E"/>
              </a:solidFill>
              <a:latin typeface="Source Code Pro" panose="020B0509030403020204" pitchFamily="49" charset="0"/>
              <a:ea typeface="Source Code Pro" panose="020B0509030403020204" pitchFamily="49" charset="0"/>
            </a:endParaRPr>
          </a:p>
        </p:txBody>
      </p:sp>
      <p:sp>
        <p:nvSpPr>
          <p:cNvPr id="6" name="矩形 5"/>
          <p:cNvSpPr/>
          <p:nvPr/>
        </p:nvSpPr>
        <p:spPr>
          <a:xfrm>
            <a:off x="986444" y="1690688"/>
            <a:ext cx="3961341" cy="369332"/>
          </a:xfrm>
          <a:prstGeom prst="rect">
            <a:avLst/>
          </a:prstGeom>
        </p:spPr>
        <p:txBody>
          <a:bodyPr wrap="none">
            <a:spAutoFit/>
          </a:bodyPr>
          <a:lstStyle/>
          <a:p>
            <a:r>
              <a:rPr lang="en-US" altLang="zh-TW" b="1" dirty="0" err="1">
                <a:solidFill>
                  <a:srgbClr val="24292E"/>
                </a:solidFill>
                <a:latin typeface="-apple-system"/>
              </a:rPr>
              <a:t>storageclass</a:t>
            </a:r>
            <a:r>
              <a:rPr lang="en-US" altLang="zh-TW" b="1" dirty="0">
                <a:solidFill>
                  <a:srgbClr val="24292E"/>
                </a:solidFill>
                <a:latin typeface="-apple-system"/>
              </a:rPr>
              <a:t>-fast-</a:t>
            </a:r>
            <a:r>
              <a:rPr lang="en-US" altLang="zh-TW" b="1" dirty="0" err="1">
                <a:solidFill>
                  <a:srgbClr val="24292E"/>
                </a:solidFill>
                <a:latin typeface="-apple-system"/>
              </a:rPr>
              <a:t>hostpath.yaml</a:t>
            </a:r>
            <a:endParaRPr lang="en-US" altLang="zh-TW" b="0" i="0" dirty="0">
              <a:solidFill>
                <a:srgbClr val="586069"/>
              </a:solidFill>
              <a:effectLst/>
              <a:latin typeface="-apple-system"/>
            </a:endParaRPr>
          </a:p>
        </p:txBody>
      </p:sp>
    </p:spTree>
    <p:extLst>
      <p:ext uri="{BB962C8B-B14F-4D97-AF65-F5344CB8AC3E}">
        <p14:creationId xmlns:p14="http://schemas.microsoft.com/office/powerpoint/2010/main" val="327969629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如果使用</a:t>
            </a:r>
            <a:r>
              <a:rPr lang="en-US" altLang="zh-TW" dirty="0" err="1" smtClean="0"/>
              <a:t>kubeadm</a:t>
            </a:r>
            <a:endParaRPr lang="zh-TW" altLang="en-US" dirty="0"/>
          </a:p>
        </p:txBody>
      </p:sp>
      <p:sp>
        <p:nvSpPr>
          <p:cNvPr id="4" name="矩形 3"/>
          <p:cNvSpPr/>
          <p:nvPr/>
        </p:nvSpPr>
        <p:spPr>
          <a:xfrm>
            <a:off x="994756" y="2205520"/>
            <a:ext cx="10044546" cy="2862322"/>
          </a:xfrm>
          <a:prstGeom prst="rect">
            <a:avLst/>
          </a:prstGeom>
        </p:spPr>
        <p:txBody>
          <a:bodyPr wrap="square">
            <a:spAutoFit/>
          </a:bodyPr>
          <a:lstStyle/>
          <a:p>
            <a:pPr fontAlgn="t"/>
            <a:r>
              <a:rPr lang="en-US" altLang="zh-TW" sz="2000" dirty="0" err="1" smtClean="0">
                <a:solidFill>
                  <a:srgbClr val="22863A"/>
                </a:solidFill>
                <a:latin typeface="Source Code Pro" panose="020B0509030403020204" pitchFamily="49" charset="0"/>
                <a:ea typeface="Source Code Pro" panose="020B0509030403020204" pitchFamily="49" charset="0"/>
              </a:rPr>
              <a:t>apiVersion</a:t>
            </a:r>
            <a:r>
              <a:rPr lang="en-US" altLang="zh-TW" sz="2000" dirty="0" smtClean="0">
                <a:solidFill>
                  <a:srgbClr val="24292E"/>
                </a:solidFill>
                <a:latin typeface="Source Code Pro" panose="020B0509030403020204" pitchFamily="49" charset="0"/>
                <a:ea typeface="Source Code Pro" panose="020B0509030403020204" pitchFamily="49" charset="0"/>
              </a:rPr>
              <a:t>: </a:t>
            </a:r>
            <a:r>
              <a:rPr lang="en-US" altLang="zh-TW" sz="2000" dirty="0" smtClean="0">
                <a:solidFill>
                  <a:srgbClr val="032F62"/>
                </a:solidFill>
                <a:latin typeface="Source Code Pro" panose="020B0509030403020204" pitchFamily="49" charset="0"/>
                <a:ea typeface="Source Code Pro" panose="020B0509030403020204" pitchFamily="49" charset="0"/>
              </a:rPr>
              <a:t>storage.k8s.io/v1beta1</a:t>
            </a:r>
            <a:endParaRPr lang="en-US" altLang="zh-TW" sz="2000" dirty="0" smtClean="0">
              <a:solidFill>
                <a:srgbClr val="24292E"/>
              </a:solidFill>
              <a:latin typeface="Source Code Pro" panose="020B0509030403020204" pitchFamily="49" charset="0"/>
              <a:ea typeface="Source Code Pro" panose="020B0509030403020204" pitchFamily="49" charset="0"/>
            </a:endParaRPr>
          </a:p>
          <a:p>
            <a:pPr lvl="0" fontAlgn="t">
              <a:defRPr/>
            </a:pPr>
            <a:r>
              <a:rPr lang="en-US" altLang="zh-TW" sz="2000" dirty="0" smtClean="0">
                <a:solidFill>
                  <a:srgbClr val="22863A"/>
                </a:solidFill>
                <a:latin typeface="Source Code Pro" panose="020B0509030403020204" pitchFamily="49" charset="0"/>
                <a:ea typeface="Source Code Pro" panose="020B0509030403020204" pitchFamily="49" charset="0"/>
              </a:rPr>
              <a:t>kind</a:t>
            </a:r>
            <a:r>
              <a:rPr lang="en-US" altLang="zh-TW" sz="2000" dirty="0" smtClean="0">
                <a:solidFill>
                  <a:srgbClr val="24292E"/>
                </a:solidFill>
                <a:latin typeface="Source Code Pro" panose="020B0509030403020204" pitchFamily="49" charset="0"/>
                <a:ea typeface="Source Code Pro" panose="020B0509030403020204" pitchFamily="49" charset="0"/>
              </a:rPr>
              <a:t>: </a:t>
            </a:r>
            <a:r>
              <a:rPr lang="en-US" altLang="zh-TW" sz="2000" dirty="0" err="1" smtClean="0">
                <a:solidFill>
                  <a:srgbClr val="032F62"/>
                </a:solidFill>
                <a:latin typeface="Source Code Pro" panose="020B0509030403020204" pitchFamily="49" charset="0"/>
                <a:ea typeface="Source Code Pro" panose="020B0509030403020204" pitchFamily="49" charset="0"/>
              </a:rPr>
              <a:t>StorageClass</a:t>
            </a:r>
            <a:endParaRPr lang="en-US" altLang="zh-TW" sz="2000" dirty="0" smtClean="0">
              <a:solidFill>
                <a:srgbClr val="24292E"/>
              </a:solidFill>
              <a:latin typeface="Source Code Pro" panose="020B0509030403020204" pitchFamily="49" charset="0"/>
              <a:ea typeface="Source Code Pro" panose="020B0509030403020204" pitchFamily="49" charset="0"/>
            </a:endParaRP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metadata</a:t>
            </a:r>
            <a:r>
              <a:rPr lang="en-US" altLang="zh-TW" sz="2000" dirty="0" smtClean="0">
                <a:solidFill>
                  <a:srgbClr val="24292E"/>
                </a:solidFill>
                <a:latin typeface="Source Code Pro" panose="020B0509030403020204" pitchFamily="49" charset="0"/>
                <a:ea typeface="Source Code Pro" panose="020B0509030403020204" pitchFamily="49" charset="0"/>
              </a:rPr>
              <a:t>:</a:t>
            </a: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name</a:t>
            </a:r>
            <a:r>
              <a:rPr lang="en-US" altLang="zh-TW" sz="2000" dirty="0" smtClean="0">
                <a:solidFill>
                  <a:srgbClr val="24292E"/>
                </a:solidFill>
                <a:latin typeface="Source Code Pro" panose="020B0509030403020204" pitchFamily="49" charset="0"/>
                <a:ea typeface="Source Code Pro" panose="020B0509030403020204" pitchFamily="49" charset="0"/>
              </a:rPr>
              <a:t>: </a:t>
            </a:r>
            <a:r>
              <a:rPr lang="en-US" altLang="zh-TW" sz="2000" dirty="0" smtClean="0">
                <a:solidFill>
                  <a:srgbClr val="032F62"/>
                </a:solidFill>
                <a:latin typeface="Source Code Pro" panose="020B0509030403020204" pitchFamily="49" charset="0"/>
                <a:ea typeface="Source Code Pro" panose="020B0509030403020204" pitchFamily="49" charset="0"/>
              </a:rPr>
              <a:t>fast</a:t>
            </a:r>
            <a:endParaRPr lang="en-US" altLang="zh-TW" sz="2000" dirty="0" smtClean="0">
              <a:solidFill>
                <a:srgbClr val="24292E"/>
              </a:solidFill>
              <a:latin typeface="Source Code Pro" panose="020B0509030403020204" pitchFamily="49" charset="0"/>
              <a:ea typeface="Source Code Pro" panose="020B0509030403020204" pitchFamily="49" charset="0"/>
            </a:endParaRP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annotations</a:t>
            </a:r>
            <a:r>
              <a:rPr lang="en-US" altLang="zh-TW" sz="2000" dirty="0" smtClean="0">
                <a:solidFill>
                  <a:srgbClr val="24292E"/>
                </a:solidFill>
                <a:latin typeface="Source Code Pro" panose="020B0509030403020204" pitchFamily="49" charset="0"/>
                <a:ea typeface="Source Code Pro" panose="020B0509030403020204" pitchFamily="49" charset="0"/>
              </a:rPr>
              <a:t>:</a:t>
            </a: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storageclass.beta.kubernetes.io/is-default-class</a:t>
            </a:r>
            <a:r>
              <a:rPr lang="en-US" altLang="zh-TW" sz="2000" dirty="0" smtClean="0">
                <a:solidFill>
                  <a:srgbClr val="24292E"/>
                </a:solidFill>
                <a:latin typeface="Source Code Pro" panose="020B0509030403020204" pitchFamily="49" charset="0"/>
                <a:ea typeface="Source Code Pro" panose="020B0509030403020204" pitchFamily="49" charset="0"/>
              </a:rPr>
              <a:t>: </a:t>
            </a:r>
            <a:r>
              <a:rPr lang="en-US" altLang="zh-TW" sz="2000" dirty="0" smtClean="0">
                <a:solidFill>
                  <a:srgbClr val="032F62"/>
                </a:solidFill>
                <a:latin typeface="Source Code Pro" panose="020B0509030403020204" pitchFamily="49" charset="0"/>
                <a:ea typeface="Source Code Pro" panose="020B0509030403020204" pitchFamily="49" charset="0"/>
              </a:rPr>
              <a:t>"true"</a:t>
            </a:r>
            <a:endParaRPr lang="en-US" altLang="zh-TW" sz="2000" dirty="0" smtClean="0">
              <a:solidFill>
                <a:srgbClr val="24292E"/>
              </a:solidFill>
              <a:latin typeface="Source Code Pro" panose="020B0509030403020204" pitchFamily="49" charset="0"/>
              <a:ea typeface="Source Code Pro" panose="020B0509030403020204" pitchFamily="49" charset="0"/>
            </a:endParaRPr>
          </a:p>
          <a:p>
            <a:pPr fontAlgn="t"/>
            <a:r>
              <a:rPr lang="en-US" altLang="zh-TW" sz="2000" dirty="0" err="1" smtClean="0">
                <a:solidFill>
                  <a:srgbClr val="22863A"/>
                </a:solidFill>
                <a:latin typeface="Source Code Pro" panose="020B0509030403020204" pitchFamily="49" charset="0"/>
                <a:ea typeface="Source Code Pro" panose="020B0509030403020204" pitchFamily="49" charset="0"/>
              </a:rPr>
              <a:t>provisioner</a:t>
            </a:r>
            <a:r>
              <a:rPr lang="en-US" altLang="zh-TW" sz="2000" dirty="0" smtClean="0">
                <a:solidFill>
                  <a:srgbClr val="24292E"/>
                </a:solidFill>
                <a:latin typeface="Source Code Pro" panose="020B0509030403020204" pitchFamily="49" charset="0"/>
                <a:ea typeface="Source Code Pro" panose="020B0509030403020204" pitchFamily="49" charset="0"/>
              </a:rPr>
              <a:t>: </a:t>
            </a:r>
            <a:r>
              <a:rPr lang="en-US" altLang="zh-TW" sz="2000" dirty="0" smtClean="0">
                <a:solidFill>
                  <a:srgbClr val="032F62"/>
                </a:solidFill>
                <a:latin typeface="Source Code Pro" panose="020B0509030403020204" pitchFamily="49" charset="0"/>
                <a:ea typeface="Source Code Pro" panose="020B0509030403020204" pitchFamily="49" charset="0"/>
              </a:rPr>
              <a:t>kubernetes.io/host-path</a:t>
            </a:r>
          </a:p>
          <a:p>
            <a:pPr fontAlgn="t"/>
            <a:r>
              <a:rPr lang="en-US" altLang="zh-TW" sz="2000" dirty="0">
                <a:solidFill>
                  <a:srgbClr val="22863A"/>
                </a:solidFill>
                <a:latin typeface="Source Code Pro" panose="020B0509030403020204" pitchFamily="49" charset="0"/>
                <a:ea typeface="Source Code Pro" panose="020B0509030403020204" pitchFamily="49" charset="0"/>
              </a:rPr>
              <a:t>parameters</a:t>
            </a:r>
            <a:r>
              <a:rPr lang="en-US" altLang="zh-TW" sz="2000" dirty="0">
                <a:solidFill>
                  <a:srgbClr val="24292E"/>
                </a:solidFill>
                <a:latin typeface="Source Code Pro" panose="020B0509030403020204" pitchFamily="49" charset="0"/>
                <a:ea typeface="Source Code Pro" panose="020B0509030403020204" pitchFamily="49" charset="0"/>
              </a:rPr>
              <a:t>:</a:t>
            </a:r>
          </a:p>
          <a:p>
            <a:pPr fontAlgn="t"/>
            <a:r>
              <a:rPr lang="en-US" altLang="zh-TW" sz="2000" dirty="0">
                <a:solidFill>
                  <a:srgbClr val="22863A"/>
                </a:solidFill>
                <a:latin typeface="Source Code Pro" panose="020B0509030403020204" pitchFamily="49" charset="0"/>
                <a:ea typeface="Source Code Pro" panose="020B0509030403020204" pitchFamily="49" charset="0"/>
              </a:rPr>
              <a:t>  type</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err="1" smtClean="0">
                <a:solidFill>
                  <a:srgbClr val="032F62"/>
                </a:solidFill>
                <a:latin typeface="Source Code Pro" panose="020B0509030403020204" pitchFamily="49" charset="0"/>
                <a:ea typeface="Source Code Pro" panose="020B0509030403020204" pitchFamily="49" charset="0"/>
              </a:rPr>
              <a:t>pd-ssd</a:t>
            </a:r>
            <a:endParaRPr lang="en-US" altLang="zh-TW" sz="2000" dirty="0">
              <a:solidFill>
                <a:srgbClr val="24292E"/>
              </a:solidFill>
              <a:latin typeface="Source Code Pro" panose="020B0509030403020204" pitchFamily="49" charset="0"/>
              <a:ea typeface="Source Code Pro" panose="020B0509030403020204" pitchFamily="49" charset="0"/>
            </a:endParaRPr>
          </a:p>
        </p:txBody>
      </p:sp>
      <p:sp>
        <p:nvSpPr>
          <p:cNvPr id="5" name="矩形 4"/>
          <p:cNvSpPr/>
          <p:nvPr/>
        </p:nvSpPr>
        <p:spPr>
          <a:xfrm>
            <a:off x="994756" y="1726031"/>
            <a:ext cx="3839513" cy="369332"/>
          </a:xfrm>
          <a:prstGeom prst="rect">
            <a:avLst/>
          </a:prstGeom>
        </p:spPr>
        <p:txBody>
          <a:bodyPr wrap="none">
            <a:spAutoFit/>
          </a:bodyPr>
          <a:lstStyle/>
          <a:p>
            <a:r>
              <a:rPr lang="en-US" altLang="zh-TW" b="1" dirty="0" err="1" smtClean="0">
                <a:solidFill>
                  <a:srgbClr val="24292E"/>
                </a:solidFill>
                <a:latin typeface="-apple-system"/>
              </a:rPr>
              <a:t>storageclass</a:t>
            </a:r>
            <a:r>
              <a:rPr lang="en-US" altLang="zh-TW" b="1" dirty="0" smtClean="0">
                <a:solidFill>
                  <a:srgbClr val="24292E"/>
                </a:solidFill>
                <a:latin typeface="-apple-system"/>
              </a:rPr>
              <a:t>-fast-</a:t>
            </a:r>
            <a:r>
              <a:rPr lang="en-US" altLang="zh-TW" b="1" dirty="0" err="1" smtClean="0">
                <a:solidFill>
                  <a:srgbClr val="24292E"/>
                </a:solidFill>
                <a:latin typeface="-apple-system"/>
              </a:rPr>
              <a:t>kubeadm.yaml</a:t>
            </a:r>
            <a:endParaRPr lang="en-US" altLang="zh-TW" b="0" i="0" dirty="0">
              <a:solidFill>
                <a:srgbClr val="586069"/>
              </a:solidFill>
              <a:effectLst/>
              <a:latin typeface="-apple-system"/>
            </a:endParaRPr>
          </a:p>
        </p:txBody>
      </p:sp>
    </p:spTree>
    <p:extLst>
      <p:ext uri="{BB962C8B-B14F-4D97-AF65-F5344CB8AC3E}">
        <p14:creationId xmlns:p14="http://schemas.microsoft.com/office/powerpoint/2010/main" val="368248426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選擇</a:t>
            </a:r>
            <a:r>
              <a:rPr lang="zh-CN" altLang="en-US" dirty="0" smtClean="0"/>
              <a:t>置備</a:t>
            </a:r>
            <a:r>
              <a:rPr lang="zh-CN" altLang="en-US" dirty="0"/>
              <a:t>程序</a:t>
            </a:r>
            <a:endParaRPr lang="zh-TW" altLang="en-US" dirty="0"/>
          </a:p>
        </p:txBody>
      </p:sp>
      <p:sp>
        <p:nvSpPr>
          <p:cNvPr id="4" name="內容版面配置區 3"/>
          <p:cNvSpPr>
            <a:spLocks noGrp="1"/>
          </p:cNvSpPr>
          <p:nvPr>
            <p:ph idx="1"/>
          </p:nvPr>
        </p:nvSpPr>
        <p:spPr/>
        <p:txBody>
          <a:bodyPr>
            <a:normAutofit lnSpcReduction="10000"/>
          </a:bodyPr>
          <a:lstStyle/>
          <a:p>
            <a:r>
              <a:rPr lang="en-US" altLang="zh-CN" dirty="0" err="1"/>
              <a:t>StorageClass</a:t>
            </a:r>
            <a:r>
              <a:rPr lang="en-US" altLang="zh-CN" dirty="0"/>
              <a:t> </a:t>
            </a:r>
            <a:r>
              <a:rPr lang="zh-CN" altLang="en-US" dirty="0" smtClean="0"/>
              <a:t>資源指定當</a:t>
            </a:r>
            <a:r>
              <a:rPr lang="zh-TW" altLang="en-US" dirty="0" smtClean="0"/>
              <a:t>持</a:t>
            </a:r>
            <a:r>
              <a:rPr lang="zh-CN" altLang="en-US" dirty="0" smtClean="0"/>
              <a:t>久卷聲明請求此 </a:t>
            </a:r>
            <a:r>
              <a:rPr lang="en-US" altLang="zh-CN" dirty="0" err="1" smtClean="0"/>
              <a:t>StorageClass</a:t>
            </a:r>
            <a:r>
              <a:rPr lang="en-US" altLang="zh-CN" dirty="0" smtClean="0"/>
              <a:t> </a:t>
            </a:r>
            <a:r>
              <a:rPr lang="zh-CN" altLang="en-US" dirty="0" smtClean="0"/>
              <a:t>時應使用哪個置備程序</a:t>
            </a:r>
            <a:r>
              <a:rPr lang="en-US" altLang="zh-CN" dirty="0"/>
              <a:t>(</a:t>
            </a:r>
            <a:r>
              <a:rPr lang="en-US" altLang="zh-CN" dirty="0" err="1"/>
              <a:t>provisioner</a:t>
            </a:r>
            <a:r>
              <a:rPr lang="en-US" altLang="zh-CN" dirty="0"/>
              <a:t>)</a:t>
            </a:r>
            <a:r>
              <a:rPr lang="zh-CN" altLang="en-US" dirty="0" smtClean="0"/>
              <a:t>來提供持久卷。</a:t>
            </a:r>
            <a:endParaRPr lang="en-US" altLang="zh-CN" dirty="0" smtClean="0"/>
          </a:p>
          <a:p>
            <a:r>
              <a:rPr lang="en-US" altLang="zh-CN" dirty="0" err="1" smtClean="0"/>
              <a:t>StorageClass</a:t>
            </a:r>
            <a:r>
              <a:rPr lang="en-US" altLang="zh-CN" dirty="0" smtClean="0"/>
              <a:t> </a:t>
            </a:r>
            <a:r>
              <a:rPr lang="zh-CN" altLang="en-US" dirty="0" smtClean="0"/>
              <a:t>定義中</a:t>
            </a:r>
            <a:r>
              <a:rPr lang="zh-TW" altLang="en-US" dirty="0" smtClean="0"/>
              <a:t>的</a:t>
            </a:r>
            <a:r>
              <a:rPr lang="zh-CN" altLang="en-US" dirty="0" smtClean="0"/>
              <a:t>參數將傳遞給置備程序</a:t>
            </a:r>
            <a:r>
              <a:rPr lang="en-US" altLang="zh-CN" dirty="0" smtClean="0"/>
              <a:t>,</a:t>
            </a:r>
            <a:r>
              <a:rPr lang="zh-TW" altLang="en-US" dirty="0" smtClean="0"/>
              <a:t>並針對特定的置配</a:t>
            </a:r>
            <a:r>
              <a:rPr lang="zh-CN" altLang="en-US" dirty="0" smtClean="0"/>
              <a:t>器插件。 </a:t>
            </a:r>
            <a:endParaRPr lang="en-US" altLang="zh-CN" dirty="0" smtClean="0"/>
          </a:p>
          <a:p>
            <a:pPr lvl="1"/>
            <a:r>
              <a:rPr lang="zh-TW" altLang="en-US" dirty="0" smtClean="0"/>
              <a:t>本例的</a:t>
            </a:r>
            <a:r>
              <a:rPr lang="en-US" altLang="zh-CN" dirty="0" err="1" smtClean="0"/>
              <a:t>StorageClass</a:t>
            </a:r>
            <a:r>
              <a:rPr lang="en-US" altLang="zh-CN" dirty="0" smtClean="0"/>
              <a:t> </a:t>
            </a:r>
            <a:r>
              <a:rPr lang="zh-CN" altLang="en-US" dirty="0"/>
              <a:t>使用 </a:t>
            </a:r>
            <a:r>
              <a:rPr lang="en-US" altLang="zh-TW" dirty="0" smtClean="0"/>
              <a:t>Google </a:t>
            </a:r>
            <a:r>
              <a:rPr lang="en-US" altLang="zh-TW" dirty="0"/>
              <a:t>Compute Engine (GCE) </a:t>
            </a:r>
            <a:r>
              <a:rPr lang="zh-CN" altLang="en-US" dirty="0" smtClean="0"/>
              <a:t>持久磁盤</a:t>
            </a:r>
            <a:r>
              <a:rPr lang="en-US" altLang="zh-CN" dirty="0" smtClean="0"/>
              <a:t>(</a:t>
            </a:r>
            <a:r>
              <a:rPr lang="en-US" altLang="zh-TW" dirty="0"/>
              <a:t>Persistent </a:t>
            </a:r>
            <a:r>
              <a:rPr lang="en-US" altLang="zh-TW" dirty="0" smtClean="0"/>
              <a:t>Disk, PD)</a:t>
            </a:r>
            <a:r>
              <a:rPr lang="zh-CN" altLang="en-US" dirty="0" smtClean="0"/>
              <a:t>的預配置器</a:t>
            </a:r>
            <a:r>
              <a:rPr lang="en-US" altLang="zh-CN" dirty="0" smtClean="0"/>
              <a:t>,</a:t>
            </a:r>
            <a:r>
              <a:rPr lang="zh-CN" altLang="en-US" dirty="0" smtClean="0"/>
              <a:t>這意味著當</a:t>
            </a:r>
            <a:r>
              <a:rPr lang="en-US" altLang="zh-CN" dirty="0" smtClean="0"/>
              <a:t>Kubernetes </a:t>
            </a:r>
            <a:r>
              <a:rPr lang="zh-CN" altLang="en-US" dirty="0"/>
              <a:t>在 </a:t>
            </a:r>
            <a:r>
              <a:rPr lang="en-US" altLang="zh-CN" dirty="0"/>
              <a:t>GCE </a:t>
            </a:r>
            <a:r>
              <a:rPr lang="zh-CN" altLang="en-US" dirty="0" smtClean="0"/>
              <a:t>中運行時可供使用。</a:t>
            </a:r>
            <a:endParaRPr lang="en-US" altLang="zh-CN" dirty="0" smtClean="0"/>
          </a:p>
          <a:p>
            <a:pPr lvl="1"/>
            <a:r>
              <a:rPr lang="zh-CN" altLang="en-US" dirty="0" smtClean="0"/>
              <a:t>對</a:t>
            </a:r>
            <a:r>
              <a:rPr lang="zh-TW" altLang="en-US" dirty="0" smtClean="0"/>
              <a:t>於</a:t>
            </a:r>
            <a:r>
              <a:rPr lang="zh-CN" altLang="en-US" dirty="0" smtClean="0"/>
              <a:t>其他雲提供商</a:t>
            </a:r>
            <a:r>
              <a:rPr lang="en-US" altLang="zh-CN" dirty="0" smtClean="0"/>
              <a:t>,</a:t>
            </a:r>
            <a:r>
              <a:rPr lang="zh-CN" altLang="en-US" dirty="0" smtClean="0"/>
              <a:t>需要使用其他的置備程序。</a:t>
            </a:r>
            <a:endParaRPr lang="en-US" altLang="zh-CN" dirty="0" smtClean="0"/>
          </a:p>
          <a:p>
            <a:r>
              <a:rPr lang="zh-CN" altLang="en-US" dirty="0"/>
              <a:t>創建 </a:t>
            </a:r>
            <a:r>
              <a:rPr lang="en-US" altLang="zh-CN" dirty="0" err="1"/>
              <a:t>StorageClass</a:t>
            </a:r>
            <a:r>
              <a:rPr lang="en-US" altLang="zh-CN" dirty="0"/>
              <a:t> </a:t>
            </a:r>
            <a:r>
              <a:rPr lang="zh-CN" altLang="en-US" dirty="0"/>
              <a:t>資源後</a:t>
            </a:r>
            <a:r>
              <a:rPr lang="en-US" altLang="zh-CN" dirty="0"/>
              <a:t>,</a:t>
            </a:r>
            <a:r>
              <a:rPr lang="zh-CN" altLang="en-US" dirty="0"/>
              <a:t>用戶可以在其持久卷聲明</a:t>
            </a:r>
            <a:r>
              <a:rPr lang="en-US" altLang="zh-CN" dirty="0"/>
              <a:t>(</a:t>
            </a:r>
            <a:r>
              <a:rPr lang="en-US" altLang="zh-CN" dirty="0" err="1"/>
              <a:t>PersisitentVolumeClaim</a:t>
            </a:r>
            <a:r>
              <a:rPr lang="en-US" altLang="zh-CN" dirty="0"/>
              <a:t>)</a:t>
            </a:r>
            <a:r>
              <a:rPr lang="zh-CN" altLang="en-US" dirty="0"/>
              <a:t>中</a:t>
            </a:r>
            <a:r>
              <a:rPr lang="zh-TW" altLang="en-US" dirty="0" smtClean="0"/>
              <a:t>透過</a:t>
            </a:r>
            <a:r>
              <a:rPr lang="en-US" altLang="zh-TW" dirty="0" smtClean="0"/>
              <a:t>name</a:t>
            </a:r>
            <a:r>
              <a:rPr lang="zh-CN" altLang="en-US" dirty="0" smtClean="0"/>
              <a:t>引用</a:t>
            </a:r>
            <a:r>
              <a:rPr lang="zh-CN" altLang="en-US" dirty="0"/>
              <a:t>存儲類</a:t>
            </a:r>
            <a:r>
              <a:rPr lang="en-US" altLang="zh-CN" dirty="0"/>
              <a:t>(</a:t>
            </a:r>
            <a:r>
              <a:rPr lang="en-US" altLang="zh-CN" dirty="0" err="1"/>
              <a:t>StorageClass</a:t>
            </a:r>
            <a:r>
              <a:rPr lang="en-US" altLang="zh-CN" dirty="0"/>
              <a:t>)</a:t>
            </a:r>
            <a:r>
              <a:rPr lang="zh-CN" altLang="en-US" dirty="0"/>
              <a:t>。 </a:t>
            </a:r>
            <a:endParaRPr lang="en-US" altLang="zh-CN" dirty="0"/>
          </a:p>
        </p:txBody>
      </p:sp>
    </p:spTree>
    <p:extLst>
      <p:ext uri="{BB962C8B-B14F-4D97-AF65-F5344CB8AC3E}">
        <p14:creationId xmlns:p14="http://schemas.microsoft.com/office/powerpoint/2010/main" val="4475973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err="1" smtClean="0"/>
              <a:t>WebServer</a:t>
            </a:r>
            <a:r>
              <a:rPr lang="zh-TW" altLang="en-US" dirty="0" smtClean="0"/>
              <a:t>容器與</a:t>
            </a:r>
            <a:r>
              <a:rPr lang="en-US" altLang="zh-TW" dirty="0" err="1" smtClean="0"/>
              <a:t>ContentAgent</a:t>
            </a:r>
            <a:r>
              <a:rPr lang="zh-TW" altLang="en-US" dirty="0" smtClean="0"/>
              <a:t>容器互動</a:t>
            </a:r>
            <a:endParaRPr lang="zh-TW" altLang="en-US" dirty="0"/>
          </a:p>
        </p:txBody>
      </p:sp>
      <p:sp>
        <p:nvSpPr>
          <p:cNvPr id="4" name="內容版面配置區 3"/>
          <p:cNvSpPr>
            <a:spLocks noGrp="1"/>
          </p:cNvSpPr>
          <p:nvPr>
            <p:ph idx="1"/>
          </p:nvPr>
        </p:nvSpPr>
        <p:spPr/>
        <p:txBody>
          <a:bodyPr>
            <a:normAutofit/>
          </a:bodyPr>
          <a:lstStyle/>
          <a:p>
            <a:r>
              <a:rPr lang="en-US" altLang="zh-CN" dirty="0"/>
              <a:t>Linux </a:t>
            </a:r>
            <a:r>
              <a:rPr lang="zh-CN" altLang="en-US" dirty="0" smtClean="0"/>
              <a:t>允許在</a:t>
            </a:r>
            <a:r>
              <a:rPr lang="zh-TW" altLang="en-US" dirty="0" smtClean="0"/>
              <a:t>檔案</a:t>
            </a:r>
            <a:r>
              <a:rPr lang="zh-CN" altLang="en-US" dirty="0" smtClean="0"/>
              <a:t>樹中的任意位置掛載</a:t>
            </a:r>
            <a:r>
              <a:rPr lang="zh-TW" altLang="en-US" dirty="0" smtClean="0"/>
              <a:t>檔案</a:t>
            </a:r>
            <a:r>
              <a:rPr lang="zh-CN" altLang="en-US" dirty="0" smtClean="0"/>
              <a:t>系統</a:t>
            </a:r>
            <a:r>
              <a:rPr lang="en-US" altLang="zh-CN" dirty="0" smtClean="0"/>
              <a:t>,</a:t>
            </a:r>
            <a:r>
              <a:rPr lang="zh-CN" altLang="en-US" dirty="0" smtClean="0"/>
              <a:t>當這樣做的時候</a:t>
            </a:r>
            <a:r>
              <a:rPr lang="en-US" altLang="zh-CN" dirty="0" smtClean="0"/>
              <a:t>,</a:t>
            </a:r>
            <a:r>
              <a:rPr lang="zh-CN" altLang="en-US" dirty="0" smtClean="0"/>
              <a:t>掛載的檔案系統內容在目錄中是可以訪問的。</a:t>
            </a:r>
            <a:endParaRPr lang="en-US" altLang="zh-CN" dirty="0" smtClean="0"/>
          </a:p>
          <a:p>
            <a:r>
              <a:rPr lang="zh-CN" altLang="en-US" dirty="0" smtClean="0"/>
              <a:t>首先</a:t>
            </a:r>
            <a:r>
              <a:rPr lang="en-US" altLang="zh-CN" dirty="0"/>
              <a:t>, pod </a:t>
            </a:r>
            <a:r>
              <a:rPr lang="zh-CN" altLang="en-US" dirty="0" smtClean="0"/>
              <a:t>有一個名爲 </a:t>
            </a:r>
            <a:r>
              <a:rPr lang="en-US" altLang="zh-CN" dirty="0" err="1" smtClean="0"/>
              <a:t>publicHtml</a:t>
            </a:r>
            <a:r>
              <a:rPr lang="en-US" altLang="zh-CN" dirty="0" smtClean="0"/>
              <a:t> </a:t>
            </a:r>
            <a:r>
              <a:rPr lang="zh-CN" altLang="en-US" dirty="0"/>
              <a:t>的卷</a:t>
            </a:r>
            <a:r>
              <a:rPr lang="en-US" altLang="zh-CN" dirty="0" smtClean="0"/>
              <a:t>,</a:t>
            </a:r>
            <a:r>
              <a:rPr lang="zh-CN" altLang="en-US" dirty="0" smtClean="0"/>
              <a:t>這個卷被掛載在</a:t>
            </a:r>
            <a:r>
              <a:rPr lang="en-US" altLang="zh-CN" dirty="0" err="1" smtClean="0"/>
              <a:t>WebServer</a:t>
            </a:r>
            <a:r>
              <a:rPr lang="en-US" altLang="zh-CN" dirty="0" smtClean="0"/>
              <a:t> </a:t>
            </a:r>
            <a:r>
              <a:rPr lang="zh-CN" altLang="en-US" dirty="0" smtClean="0"/>
              <a:t>容器的 </a:t>
            </a:r>
            <a:r>
              <a:rPr lang="en-US" altLang="zh-CN" dirty="0"/>
              <a:t>/</a:t>
            </a:r>
            <a:r>
              <a:rPr lang="en-US" altLang="zh-CN" dirty="0" err="1"/>
              <a:t>var</a:t>
            </a:r>
            <a:r>
              <a:rPr lang="en-US" altLang="zh-CN" dirty="0"/>
              <a:t>/</a:t>
            </a:r>
            <a:r>
              <a:rPr lang="en-US" altLang="zh-CN" dirty="0" err="1"/>
              <a:t>htdocs</a:t>
            </a:r>
            <a:r>
              <a:rPr lang="en-US" altLang="zh-CN" dirty="0"/>
              <a:t> </a:t>
            </a:r>
            <a:r>
              <a:rPr lang="zh-CN" altLang="en-US" dirty="0"/>
              <a:t>中</a:t>
            </a:r>
            <a:r>
              <a:rPr lang="en-US" altLang="zh-CN" dirty="0" smtClean="0"/>
              <a:t>,</a:t>
            </a:r>
            <a:r>
              <a:rPr lang="zh-CN" altLang="en-US" dirty="0" smtClean="0"/>
              <a:t>因爲這是</a:t>
            </a:r>
            <a:r>
              <a:rPr lang="en-US" altLang="zh-CN" dirty="0" smtClean="0"/>
              <a:t>web </a:t>
            </a:r>
            <a:r>
              <a:rPr lang="zh-CN" altLang="en-US" dirty="0" smtClean="0"/>
              <a:t>伺服器的服務目錄。</a:t>
            </a:r>
            <a:endParaRPr lang="en-US" altLang="zh-CN" dirty="0" smtClean="0"/>
          </a:p>
          <a:p>
            <a:r>
              <a:rPr lang="zh-CN" altLang="en-US" dirty="0" smtClean="0"/>
              <a:t>在</a:t>
            </a:r>
            <a:r>
              <a:rPr lang="en-US" altLang="zh-CN" dirty="0" err="1"/>
              <a:t>ContentAgent</a:t>
            </a:r>
            <a:r>
              <a:rPr lang="en-US" altLang="zh-CN" dirty="0"/>
              <a:t> </a:t>
            </a:r>
            <a:r>
              <a:rPr lang="zh-CN" altLang="en-US" dirty="0" smtClean="0"/>
              <a:t>容器中也掛載了相同</a:t>
            </a:r>
            <a:r>
              <a:rPr lang="zh-CN" altLang="en-US" dirty="0"/>
              <a:t>的卷</a:t>
            </a:r>
            <a:r>
              <a:rPr lang="en-US" altLang="zh-CN" dirty="0"/>
              <a:t>,</a:t>
            </a:r>
            <a:r>
              <a:rPr lang="zh-CN" altLang="en-US" dirty="0"/>
              <a:t>但在</a:t>
            </a:r>
            <a:r>
              <a:rPr lang="en-US" altLang="zh-CN" dirty="0"/>
              <a:t>/</a:t>
            </a:r>
            <a:r>
              <a:rPr lang="en-US" altLang="zh-CN" dirty="0" err="1"/>
              <a:t>var</a:t>
            </a:r>
            <a:r>
              <a:rPr lang="en-US" altLang="zh-CN" dirty="0"/>
              <a:t>/html </a:t>
            </a:r>
            <a:r>
              <a:rPr lang="zh-CN" altLang="en-US" dirty="0"/>
              <a:t>中</a:t>
            </a:r>
            <a:r>
              <a:rPr lang="en-US" altLang="zh-CN" dirty="0" smtClean="0"/>
              <a:t>,</a:t>
            </a:r>
            <a:r>
              <a:rPr lang="zh-CN" altLang="en-US" dirty="0" smtClean="0"/>
              <a:t>因爲代理將檔寫入</a:t>
            </a:r>
            <a:r>
              <a:rPr lang="en-US" altLang="zh-CN" dirty="0" smtClean="0"/>
              <a:t>/</a:t>
            </a:r>
            <a:r>
              <a:rPr lang="en-US" altLang="zh-CN" dirty="0" err="1"/>
              <a:t>var</a:t>
            </a:r>
            <a:r>
              <a:rPr lang="en-US" altLang="zh-CN" dirty="0"/>
              <a:t>/html</a:t>
            </a:r>
            <a:r>
              <a:rPr lang="zh-CN" altLang="en-US" dirty="0"/>
              <a:t>中</a:t>
            </a:r>
            <a:r>
              <a:rPr lang="zh-CN" altLang="en-US" dirty="0" smtClean="0"/>
              <a:t>。</a:t>
            </a:r>
            <a:endParaRPr lang="en-US" altLang="zh-CN" dirty="0" smtClean="0"/>
          </a:p>
          <a:p>
            <a:r>
              <a:rPr lang="zh-CN" altLang="en-US" dirty="0" smtClean="0"/>
              <a:t>通過這種方式掛載這個卷</a:t>
            </a:r>
            <a:r>
              <a:rPr lang="en-US" altLang="zh-CN" dirty="0" smtClean="0"/>
              <a:t>,</a:t>
            </a:r>
            <a:r>
              <a:rPr lang="en-US" altLang="zh-CN" dirty="0"/>
              <a:t>web </a:t>
            </a:r>
            <a:r>
              <a:rPr lang="zh-CN" altLang="en-US" dirty="0" smtClean="0"/>
              <a:t>伺服器現在將爲 </a:t>
            </a:r>
            <a:r>
              <a:rPr lang="en-US" altLang="zh-CN" dirty="0" err="1" smtClean="0"/>
              <a:t>ContentAgent</a:t>
            </a:r>
            <a:r>
              <a:rPr lang="en-US" altLang="zh-CN" dirty="0" smtClean="0"/>
              <a:t> </a:t>
            </a:r>
            <a:r>
              <a:rPr lang="zh-CN" altLang="en-US" dirty="0" smtClean="0"/>
              <a:t>生成的內容提供服務。</a:t>
            </a:r>
          </a:p>
          <a:p>
            <a:endParaRPr lang="zh-CN" altLang="en-US" dirty="0"/>
          </a:p>
          <a:p>
            <a:endParaRPr lang="zh-TW" altLang="en-US" dirty="0"/>
          </a:p>
        </p:txBody>
      </p:sp>
    </p:spTree>
    <p:extLst>
      <p:ext uri="{BB962C8B-B14F-4D97-AF65-F5344CB8AC3E}">
        <p14:creationId xmlns:p14="http://schemas.microsoft.com/office/powerpoint/2010/main" val="209091839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創建一個請求特定存儲類的 </a:t>
            </a:r>
            <a:r>
              <a:rPr lang="en-US" altLang="zh-CN" dirty="0"/>
              <a:t>PVC </a:t>
            </a:r>
            <a:r>
              <a:rPr lang="zh-CN" altLang="en-US" dirty="0"/>
              <a:t>定義</a:t>
            </a:r>
          </a:p>
        </p:txBody>
      </p:sp>
      <p:sp>
        <p:nvSpPr>
          <p:cNvPr id="3" name="內容版面配置區 2"/>
          <p:cNvSpPr>
            <a:spLocks noGrp="1"/>
          </p:cNvSpPr>
          <p:nvPr>
            <p:ph idx="1"/>
          </p:nvPr>
        </p:nvSpPr>
        <p:spPr/>
        <p:txBody>
          <a:bodyPr/>
          <a:lstStyle/>
          <a:p>
            <a:r>
              <a:rPr lang="zh-CN" altLang="en-US" dirty="0" smtClean="0"/>
              <a:t>修改 </a:t>
            </a:r>
            <a:r>
              <a:rPr lang="en-US" altLang="zh-CN" dirty="0" err="1"/>
              <a:t>mongodb-pvc</a:t>
            </a:r>
            <a:r>
              <a:rPr lang="en-US" altLang="zh-CN" dirty="0"/>
              <a:t> </a:t>
            </a:r>
            <a:r>
              <a:rPr lang="zh-CN" altLang="en-US" dirty="0"/>
              <a:t>以使用動態</a:t>
            </a:r>
            <a:r>
              <a:rPr lang="zh-CN" altLang="en-US" dirty="0" smtClean="0"/>
              <a:t>配置</a:t>
            </a:r>
            <a:r>
              <a:rPr lang="en-US" altLang="zh-CN" dirty="0" smtClean="0"/>
              <a:t>(</a:t>
            </a:r>
            <a:r>
              <a:rPr lang="zh-TW" altLang="en-US" dirty="0" smtClean="0"/>
              <a:t>如下</a:t>
            </a:r>
            <a:r>
              <a:rPr lang="en-US" altLang="zh-CN" dirty="0" smtClean="0"/>
              <a:t>PVC </a:t>
            </a:r>
            <a:r>
              <a:rPr lang="zh-CN" altLang="en-US" dirty="0" smtClean="0"/>
              <a:t>的 </a:t>
            </a:r>
            <a:r>
              <a:rPr lang="en-US" altLang="zh-CN" dirty="0"/>
              <a:t>YAML</a:t>
            </a:r>
            <a:r>
              <a:rPr lang="zh-CN" altLang="en-US" dirty="0" smtClean="0"/>
              <a:t>定義</a:t>
            </a:r>
            <a:r>
              <a:rPr lang="en-US" altLang="zh-CN" dirty="0"/>
              <a:t>)</a:t>
            </a:r>
            <a:r>
              <a:rPr lang="zh-CN" altLang="en-US" dirty="0" smtClean="0"/>
              <a:t>。</a:t>
            </a:r>
            <a:endParaRPr lang="zh-CN" altLang="en-US" dirty="0"/>
          </a:p>
          <a:p>
            <a:endParaRPr lang="zh-TW" altLang="en-US" dirty="0"/>
          </a:p>
        </p:txBody>
      </p:sp>
      <p:sp>
        <p:nvSpPr>
          <p:cNvPr id="4" name="矩形 3"/>
          <p:cNvSpPr/>
          <p:nvPr/>
        </p:nvSpPr>
        <p:spPr>
          <a:xfrm>
            <a:off x="1138823" y="2396435"/>
            <a:ext cx="2499402" cy="369332"/>
          </a:xfrm>
          <a:prstGeom prst="rect">
            <a:avLst/>
          </a:prstGeom>
        </p:spPr>
        <p:txBody>
          <a:bodyPr wrap="none">
            <a:spAutoFit/>
          </a:bodyPr>
          <a:lstStyle/>
          <a:p>
            <a:r>
              <a:rPr lang="en-US" altLang="zh-TW" b="1" dirty="0" err="1">
                <a:solidFill>
                  <a:srgbClr val="24292E"/>
                </a:solidFill>
                <a:latin typeface="-apple-system"/>
              </a:rPr>
              <a:t>mongodb-pvc-dp.yaml</a:t>
            </a:r>
            <a:endParaRPr lang="en-US" altLang="zh-TW" b="0" i="0" dirty="0">
              <a:solidFill>
                <a:srgbClr val="586069"/>
              </a:solidFill>
              <a:effectLst/>
              <a:latin typeface="-apple-system"/>
            </a:endParaRPr>
          </a:p>
        </p:txBody>
      </p:sp>
      <p:sp>
        <p:nvSpPr>
          <p:cNvPr id="6" name="矩形 5"/>
          <p:cNvSpPr/>
          <p:nvPr/>
        </p:nvSpPr>
        <p:spPr>
          <a:xfrm>
            <a:off x="1138823" y="2765767"/>
            <a:ext cx="6096000" cy="3477875"/>
          </a:xfrm>
          <a:prstGeom prst="rect">
            <a:avLst/>
          </a:prstGeom>
        </p:spPr>
        <p:txBody>
          <a:bodyPr>
            <a:spAutoFit/>
          </a:bodyPr>
          <a:lstStyle/>
          <a:p>
            <a:pPr lvl="0" fontAlgn="t">
              <a:defRPr/>
            </a:pPr>
            <a:r>
              <a:rPr lang="en-US" altLang="zh-TW" sz="2000" dirty="0" err="1">
                <a:solidFill>
                  <a:srgbClr val="22863A"/>
                </a:solidFill>
                <a:latin typeface="Source Code Pro" panose="020B0509030403020204" pitchFamily="49" charset="0"/>
                <a:ea typeface="Source Code Pro" panose="020B0509030403020204" pitchFamily="49" charset="0"/>
              </a:rPr>
              <a:t>apiVersion</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a:solidFill>
                  <a:srgbClr val="005CC5"/>
                </a:solidFill>
                <a:latin typeface="Source Code Pro" panose="020B0509030403020204" pitchFamily="49" charset="0"/>
                <a:ea typeface="Source Code Pro" panose="020B0509030403020204" pitchFamily="49" charset="0"/>
              </a:rPr>
              <a:t>v1</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a:solidFill>
                  <a:srgbClr val="22863A"/>
                </a:solidFill>
                <a:latin typeface="Source Code Pro" panose="020B0509030403020204" pitchFamily="49" charset="0"/>
                <a:ea typeface="Source Code Pro" panose="020B0509030403020204" pitchFamily="49" charset="0"/>
              </a:rPr>
              <a:t>kind</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err="1">
                <a:solidFill>
                  <a:srgbClr val="032F62"/>
                </a:solidFill>
                <a:latin typeface="Source Code Pro" panose="020B0509030403020204" pitchFamily="49" charset="0"/>
                <a:ea typeface="Source Code Pro" panose="020B0509030403020204" pitchFamily="49" charset="0"/>
              </a:rPr>
              <a:t>PersistentVolumeClaim</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a:solidFill>
                  <a:srgbClr val="22863A"/>
                </a:solidFill>
                <a:latin typeface="Source Code Pro" panose="020B0509030403020204" pitchFamily="49" charset="0"/>
                <a:ea typeface="Source Code Pro" panose="020B0509030403020204" pitchFamily="49" charset="0"/>
              </a:rPr>
              <a:t>metadata</a:t>
            </a:r>
            <a:r>
              <a:rPr lang="en-US" altLang="zh-TW" sz="2000" dirty="0">
                <a:solidFill>
                  <a:srgbClr val="24292E"/>
                </a:solidFill>
                <a:latin typeface="Source Code Pro" panose="020B0509030403020204" pitchFamily="49" charset="0"/>
                <a:ea typeface="Source Code Pro" panose="020B0509030403020204" pitchFamily="49" charset="0"/>
              </a:rPr>
              <a:t>:</a:t>
            </a: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name</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err="1">
                <a:solidFill>
                  <a:srgbClr val="032F62"/>
                </a:solidFill>
                <a:latin typeface="Source Code Pro" panose="020B0509030403020204" pitchFamily="49" charset="0"/>
                <a:ea typeface="Source Code Pro" panose="020B0509030403020204" pitchFamily="49" charset="0"/>
              </a:rPr>
              <a:t>mongodb-pvc</a:t>
            </a:r>
            <a:r>
              <a:rPr lang="en-US" altLang="zh-TW" sz="2000" dirty="0">
                <a:solidFill>
                  <a:srgbClr val="032F62"/>
                </a:solidFill>
                <a:latin typeface="Source Code Pro" panose="020B0509030403020204" pitchFamily="49" charset="0"/>
                <a:ea typeface="Source Code Pro" panose="020B0509030403020204" pitchFamily="49" charset="0"/>
              </a:rPr>
              <a:t> </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a:solidFill>
                  <a:srgbClr val="22863A"/>
                </a:solidFill>
                <a:latin typeface="Source Code Pro" panose="020B0509030403020204" pitchFamily="49" charset="0"/>
                <a:ea typeface="Source Code Pro" panose="020B0509030403020204" pitchFamily="49" charset="0"/>
              </a:rPr>
              <a:t>spec</a:t>
            </a:r>
            <a:r>
              <a:rPr lang="en-US" altLang="zh-TW" sz="2000" dirty="0">
                <a:solidFill>
                  <a:srgbClr val="24292E"/>
                </a:solidFill>
                <a:latin typeface="Source Code Pro" panose="020B0509030403020204" pitchFamily="49" charset="0"/>
                <a:ea typeface="Source Code Pro" panose="020B0509030403020204" pitchFamily="49" charset="0"/>
              </a:rPr>
              <a:t>:</a:t>
            </a: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a:t>
            </a:r>
            <a:r>
              <a:rPr lang="en-US" altLang="zh-TW" sz="2000" dirty="0" err="1" smtClean="0">
                <a:solidFill>
                  <a:srgbClr val="22863A"/>
                </a:solidFill>
                <a:latin typeface="Source Code Pro" panose="020B0509030403020204" pitchFamily="49" charset="0"/>
                <a:ea typeface="Source Code Pro" panose="020B0509030403020204" pitchFamily="49" charset="0"/>
              </a:rPr>
              <a:t>storageClassName</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a:solidFill>
                  <a:srgbClr val="032F62"/>
                </a:solidFill>
                <a:latin typeface="Source Code Pro" panose="020B0509030403020204" pitchFamily="49" charset="0"/>
                <a:ea typeface="Source Code Pro" panose="020B0509030403020204" pitchFamily="49" charset="0"/>
              </a:rPr>
              <a:t>fast</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resources</a:t>
            </a:r>
            <a:r>
              <a:rPr lang="en-US" altLang="zh-TW" sz="2000" dirty="0">
                <a:solidFill>
                  <a:srgbClr val="24292E"/>
                </a:solidFill>
                <a:latin typeface="Source Code Pro" panose="020B0509030403020204" pitchFamily="49" charset="0"/>
                <a:ea typeface="Source Code Pro" panose="020B0509030403020204" pitchFamily="49" charset="0"/>
              </a:rPr>
              <a:t>:</a:t>
            </a: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requests</a:t>
            </a:r>
            <a:r>
              <a:rPr lang="en-US" altLang="zh-TW" sz="2000" dirty="0">
                <a:solidFill>
                  <a:srgbClr val="24292E"/>
                </a:solidFill>
                <a:latin typeface="Source Code Pro" panose="020B0509030403020204" pitchFamily="49" charset="0"/>
                <a:ea typeface="Source Code Pro" panose="020B0509030403020204" pitchFamily="49" charset="0"/>
              </a:rPr>
              <a:t>:</a:t>
            </a: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storage</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a:solidFill>
                  <a:srgbClr val="032F62"/>
                </a:solidFill>
                <a:latin typeface="Source Code Pro" panose="020B0509030403020204" pitchFamily="49" charset="0"/>
                <a:ea typeface="Source Code Pro" panose="020B0509030403020204" pitchFamily="49" charset="0"/>
              </a:rPr>
              <a:t>100Mi</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a:t>
            </a:r>
            <a:r>
              <a:rPr lang="en-US" altLang="zh-TW" sz="2000" dirty="0" err="1" smtClean="0">
                <a:solidFill>
                  <a:srgbClr val="22863A"/>
                </a:solidFill>
                <a:latin typeface="Source Code Pro" panose="020B0509030403020204" pitchFamily="49" charset="0"/>
                <a:ea typeface="Source Code Pro" panose="020B0509030403020204" pitchFamily="49" charset="0"/>
              </a:rPr>
              <a:t>accessModes</a:t>
            </a:r>
            <a:r>
              <a:rPr lang="en-US" altLang="zh-TW" sz="2000" dirty="0">
                <a:solidFill>
                  <a:srgbClr val="24292E"/>
                </a:solidFill>
                <a:latin typeface="Source Code Pro" panose="020B0509030403020204" pitchFamily="49" charset="0"/>
                <a:ea typeface="Source Code Pro" panose="020B0509030403020204" pitchFamily="49" charset="0"/>
              </a:rPr>
              <a:t>:</a:t>
            </a:r>
          </a:p>
          <a:p>
            <a:pPr fontAlgn="t"/>
            <a:r>
              <a:rPr lang="en-US" altLang="zh-TW" sz="2000" dirty="0" smtClean="0">
                <a:solidFill>
                  <a:srgbClr val="24292E"/>
                </a:solidFill>
                <a:latin typeface="Source Code Pro" panose="020B0509030403020204" pitchFamily="49" charset="0"/>
                <a:ea typeface="Source Code Pro" panose="020B0509030403020204" pitchFamily="49" charset="0"/>
              </a:rPr>
              <a:t>  - </a:t>
            </a:r>
            <a:r>
              <a:rPr lang="en-US" altLang="zh-TW" sz="2000" dirty="0" err="1">
                <a:solidFill>
                  <a:srgbClr val="032F62"/>
                </a:solidFill>
                <a:latin typeface="Source Code Pro" panose="020B0509030403020204" pitchFamily="49" charset="0"/>
                <a:ea typeface="Source Code Pro" panose="020B0509030403020204" pitchFamily="49" charset="0"/>
              </a:rPr>
              <a:t>ReadWriteOnce</a:t>
            </a:r>
            <a:endParaRPr lang="en-US" altLang="zh-TW" sz="2000" dirty="0">
              <a:solidFill>
                <a:srgbClr val="24292E"/>
              </a:solidFill>
              <a:latin typeface="Source Code Pro" panose="020B0509030403020204" pitchFamily="49" charset="0"/>
              <a:ea typeface="Source Code Pro" panose="020B0509030403020204" pitchFamily="49" charset="0"/>
            </a:endParaRPr>
          </a:p>
        </p:txBody>
      </p:sp>
      <p:sp>
        <p:nvSpPr>
          <p:cNvPr id="7" name="文字方塊 6"/>
          <p:cNvSpPr txBox="1"/>
          <p:nvPr/>
        </p:nvSpPr>
        <p:spPr>
          <a:xfrm>
            <a:off x="5419900" y="4273871"/>
            <a:ext cx="4465774" cy="461665"/>
          </a:xfrm>
          <a:prstGeom prst="rect">
            <a:avLst/>
          </a:prstGeom>
          <a:noFill/>
        </p:spPr>
        <p:txBody>
          <a:bodyPr wrap="none" rtlCol="0">
            <a:spAutoFit/>
          </a:bodyPr>
          <a:lstStyle/>
          <a:p>
            <a:r>
              <a:rPr lang="zh-TW" altLang="en-US" sz="2400" dirty="0" smtClean="0">
                <a:latin typeface="微軟正黑體" panose="020B0604030504040204" pitchFamily="34" charset="-120"/>
                <a:ea typeface="微軟正黑體" panose="020B0604030504040204" pitchFamily="34" charset="-120"/>
              </a:rPr>
              <a:t>此</a:t>
            </a:r>
            <a:r>
              <a:rPr lang="en-US" altLang="zh-TW" sz="2400" dirty="0" smtClean="0">
                <a:latin typeface="微軟正黑體" panose="020B0604030504040204" pitchFamily="34" charset="-120"/>
                <a:ea typeface="微軟正黑體" panose="020B0604030504040204" pitchFamily="34" charset="-120"/>
              </a:rPr>
              <a:t>PVC</a:t>
            </a:r>
            <a:r>
              <a:rPr lang="zh-TW" altLang="en-US" sz="2400" dirty="0" smtClean="0">
                <a:latin typeface="微軟正黑體" panose="020B0604030504040204" pitchFamily="34" charset="-120"/>
                <a:ea typeface="微軟正黑體" panose="020B0604030504040204" pitchFamily="34" charset="-120"/>
              </a:rPr>
              <a:t>請求上述自定義的存儲類</a:t>
            </a:r>
            <a:endParaRPr lang="zh-TW" altLang="en-US"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85915367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引用</a:t>
            </a:r>
            <a:r>
              <a:rPr lang="zh-TW" altLang="en-US" dirty="0"/>
              <a:t>存儲</a:t>
            </a:r>
            <a:r>
              <a:rPr lang="zh-TW" altLang="en-US" dirty="0" smtClean="0"/>
              <a:t>類的持久卷聲明</a:t>
            </a:r>
            <a:r>
              <a:rPr lang="en-US" altLang="zh-TW" dirty="0" smtClean="0"/>
              <a:t>(PVC)</a:t>
            </a:r>
            <a:endParaRPr lang="zh-TW" altLang="en-US" dirty="0"/>
          </a:p>
        </p:txBody>
      </p:sp>
      <p:sp>
        <p:nvSpPr>
          <p:cNvPr id="3" name="內容版面配置區 2"/>
          <p:cNvSpPr>
            <a:spLocks noGrp="1"/>
          </p:cNvSpPr>
          <p:nvPr>
            <p:ph idx="1"/>
          </p:nvPr>
        </p:nvSpPr>
        <p:spPr/>
        <p:txBody>
          <a:bodyPr>
            <a:normAutofit/>
          </a:bodyPr>
          <a:lstStyle/>
          <a:p>
            <a:r>
              <a:rPr lang="zh-TW" altLang="en-US" dirty="0" smtClean="0"/>
              <a:t>除了指定大小和訪問模式</a:t>
            </a:r>
            <a:r>
              <a:rPr lang="en-US" altLang="zh-TW" dirty="0" smtClean="0"/>
              <a:t>,</a:t>
            </a:r>
            <a:r>
              <a:rPr lang="zh-TW" altLang="en-US" dirty="0" smtClean="0"/>
              <a:t>持久卷聲明現在還會指定要使用的存儲類別。</a:t>
            </a:r>
            <a:endParaRPr lang="en-US" altLang="zh-TW" dirty="0" smtClean="0"/>
          </a:p>
          <a:p>
            <a:r>
              <a:rPr lang="zh-TW" altLang="en-US" dirty="0" smtClean="0"/>
              <a:t>在創建</a:t>
            </a:r>
            <a:r>
              <a:rPr lang="zh-TW" altLang="en-US" dirty="0"/>
              <a:t>持久卷</a:t>
            </a:r>
            <a:r>
              <a:rPr lang="zh-TW" altLang="en-US" dirty="0" smtClean="0"/>
              <a:t>聲明</a:t>
            </a:r>
            <a:r>
              <a:rPr lang="en-US" altLang="zh-TW" dirty="0" smtClean="0"/>
              <a:t>(PVC)</a:t>
            </a:r>
            <a:r>
              <a:rPr lang="zh-TW" altLang="en-US" dirty="0" smtClean="0"/>
              <a:t>時</a:t>
            </a:r>
            <a:r>
              <a:rPr lang="en-US" altLang="zh-TW" dirty="0" smtClean="0"/>
              <a:t>,</a:t>
            </a:r>
            <a:r>
              <a:rPr lang="zh-TW" altLang="en-US" dirty="0"/>
              <a:t>持久</a:t>
            </a:r>
            <a:r>
              <a:rPr lang="zh-TW" altLang="en-US" dirty="0" smtClean="0"/>
              <a:t>卷</a:t>
            </a:r>
            <a:r>
              <a:rPr lang="en-US" altLang="zh-TW" dirty="0" smtClean="0"/>
              <a:t>(PV)</a:t>
            </a:r>
            <a:r>
              <a:rPr lang="zh-TW" altLang="en-US" dirty="0" smtClean="0"/>
              <a:t>由 </a:t>
            </a:r>
            <a:r>
              <a:rPr lang="en-US" altLang="zh-TW" dirty="0"/>
              <a:t>fast </a:t>
            </a:r>
            <a:r>
              <a:rPr lang="en-US" altLang="zh-TW" dirty="0" err="1"/>
              <a:t>StorageClass</a:t>
            </a:r>
            <a:r>
              <a:rPr lang="en-US" altLang="zh-TW" dirty="0"/>
              <a:t> </a:t>
            </a:r>
            <a:r>
              <a:rPr lang="zh-TW" altLang="en-US" dirty="0" smtClean="0"/>
              <a:t>資源中引用的置配器</a:t>
            </a:r>
            <a:r>
              <a:rPr lang="en-US" altLang="zh-TW" dirty="0" smtClean="0"/>
              <a:t>(</a:t>
            </a:r>
            <a:r>
              <a:rPr lang="en-US" altLang="zh-TW" dirty="0" err="1" smtClean="0"/>
              <a:t>provisioner</a:t>
            </a:r>
            <a:r>
              <a:rPr lang="en-US" altLang="zh-TW" dirty="0"/>
              <a:t>)</a:t>
            </a:r>
            <a:r>
              <a:rPr lang="en-US" altLang="zh-TW" dirty="0" smtClean="0"/>
              <a:t> </a:t>
            </a:r>
            <a:r>
              <a:rPr lang="zh-TW" altLang="en-US" dirty="0" smtClean="0"/>
              <a:t>創建。</a:t>
            </a:r>
            <a:endParaRPr lang="en-US" altLang="zh-TW" dirty="0" smtClean="0"/>
          </a:p>
          <a:p>
            <a:pPr lvl="1"/>
            <a:r>
              <a:rPr lang="zh-TW" altLang="en-US" dirty="0" smtClean="0"/>
              <a:t>即使現有手動設置的持久卷與持久卷聲明匹配</a:t>
            </a:r>
            <a:r>
              <a:rPr lang="en-US" altLang="zh-TW" dirty="0" smtClean="0"/>
              <a:t>,</a:t>
            </a:r>
            <a:r>
              <a:rPr lang="zh-TW" altLang="en-US" dirty="0"/>
              <a:t>也可以使用 </a:t>
            </a:r>
            <a:r>
              <a:rPr lang="en-US" altLang="zh-TW" dirty="0" err="1"/>
              <a:t>provisioner</a:t>
            </a:r>
            <a:r>
              <a:rPr lang="zh-TW" altLang="en-US" dirty="0"/>
              <a:t>。</a:t>
            </a:r>
            <a:endParaRPr lang="en-US" altLang="zh-TW" dirty="0"/>
          </a:p>
          <a:p>
            <a:r>
              <a:rPr lang="zh-TW" altLang="en-US" dirty="0" smtClean="0"/>
              <a:t>注意：如果在 </a:t>
            </a:r>
            <a:r>
              <a:rPr lang="en-US" altLang="zh-TW" dirty="0" smtClean="0"/>
              <a:t>PVC </a:t>
            </a:r>
            <a:r>
              <a:rPr lang="zh-TW" altLang="en-US" dirty="0" smtClean="0"/>
              <a:t>中引用一個不存在的存儲類</a:t>
            </a:r>
            <a:r>
              <a:rPr lang="en-US" altLang="zh-TW" dirty="0" smtClean="0"/>
              <a:t>,</a:t>
            </a:r>
            <a:r>
              <a:rPr lang="zh-TW" altLang="en-US" dirty="0" smtClean="0"/>
              <a:t>則 </a:t>
            </a:r>
            <a:r>
              <a:rPr lang="en-US" altLang="zh-TW" dirty="0" smtClean="0"/>
              <a:t>PV </a:t>
            </a:r>
            <a:r>
              <a:rPr lang="zh-TW" altLang="en-US" dirty="0" smtClean="0"/>
              <a:t>的配置將失敗。</a:t>
            </a:r>
            <a:endParaRPr lang="en-US" altLang="zh-TW" dirty="0" smtClean="0"/>
          </a:p>
          <a:p>
            <a:pPr lvl="1"/>
            <a:r>
              <a:rPr lang="zh-TW" altLang="en-US" dirty="0" smtClean="0"/>
              <a:t>在</a:t>
            </a:r>
            <a:r>
              <a:rPr lang="en-US" altLang="zh-TW" dirty="0"/>
              <a:t>PVC </a:t>
            </a:r>
            <a:r>
              <a:rPr lang="zh-TW" altLang="en-US" dirty="0"/>
              <a:t>上使用</a:t>
            </a:r>
            <a:r>
              <a:rPr lang="en-US" altLang="zh-TW" dirty="0" err="1"/>
              <a:t>kubectl</a:t>
            </a:r>
            <a:r>
              <a:rPr lang="en-US" altLang="zh-TW" dirty="0"/>
              <a:t> describe </a:t>
            </a:r>
            <a:r>
              <a:rPr lang="zh-TW" altLang="en-US" dirty="0" smtClean="0"/>
              <a:t>時</a:t>
            </a:r>
            <a:r>
              <a:rPr lang="en-US" altLang="zh-TW" dirty="0" smtClean="0"/>
              <a:t>,</a:t>
            </a:r>
            <a:r>
              <a:rPr lang="zh-TW" altLang="en-US" dirty="0" smtClean="0"/>
              <a:t>將會看到 </a:t>
            </a:r>
            <a:r>
              <a:rPr lang="en-US" altLang="zh-TW" dirty="0" err="1" smtClean="0"/>
              <a:t>ProvisioningFailed</a:t>
            </a:r>
            <a:r>
              <a:rPr lang="en-US" altLang="zh-TW" dirty="0" smtClean="0"/>
              <a:t> </a:t>
            </a:r>
            <a:r>
              <a:rPr lang="zh-TW" altLang="en-US" dirty="0" smtClean="0"/>
              <a:t>事件。</a:t>
            </a:r>
            <a:endParaRPr lang="zh-TW" altLang="en-US" dirty="0"/>
          </a:p>
        </p:txBody>
      </p:sp>
    </p:spTree>
    <p:extLst>
      <p:ext uri="{BB962C8B-B14F-4D97-AF65-F5344CB8AC3E}">
        <p14:creationId xmlns:p14="http://schemas.microsoft.com/office/powerpoint/2010/main" val="178032887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檢查所創建的 </a:t>
            </a:r>
            <a:r>
              <a:rPr lang="en-US" altLang="zh-TW" dirty="0"/>
              <a:t>PVC </a:t>
            </a:r>
            <a:r>
              <a:rPr lang="zh-TW" altLang="en-US" dirty="0"/>
              <a:t>和動態配置的</a:t>
            </a:r>
            <a:r>
              <a:rPr lang="en-US" altLang="zh-TW" dirty="0" smtClean="0"/>
              <a:t>PV</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sz="2400" dirty="0">
                <a:latin typeface="Source Code Pro" panose="020B0509030403020204" pitchFamily="49" charset="0"/>
                <a:ea typeface="Source Code Pro" panose="020B0509030403020204" pitchFamily="49" charset="0"/>
              </a:rPr>
              <a:t>$ </a:t>
            </a:r>
            <a:r>
              <a:rPr lang="en-US" altLang="zh-TW" sz="2400" dirty="0" err="1">
                <a:latin typeface="Source Code Pro" panose="020B0509030403020204" pitchFamily="49" charset="0"/>
                <a:ea typeface="Source Code Pro" panose="020B0509030403020204" pitchFamily="49" charset="0"/>
              </a:rPr>
              <a:t>kubectl</a:t>
            </a:r>
            <a:r>
              <a:rPr lang="en-US" altLang="zh-TW" sz="2400" dirty="0">
                <a:latin typeface="Source Code Pro" panose="020B0509030403020204" pitchFamily="49" charset="0"/>
                <a:ea typeface="Source Code Pro" panose="020B0509030403020204" pitchFamily="49" charset="0"/>
              </a:rPr>
              <a:t> </a:t>
            </a:r>
            <a:r>
              <a:rPr lang="en-US" altLang="zh-TW" sz="2400" dirty="0" smtClean="0">
                <a:latin typeface="Source Code Pro" panose="020B0509030403020204" pitchFamily="49" charset="0"/>
                <a:ea typeface="Source Code Pro" panose="020B0509030403020204" pitchFamily="49" charset="0"/>
              </a:rPr>
              <a:t>create -</a:t>
            </a:r>
            <a:r>
              <a:rPr lang="en-US" altLang="zh-TW" sz="2400" dirty="0">
                <a:latin typeface="Source Code Pro" panose="020B0509030403020204" pitchFamily="49" charset="0"/>
                <a:ea typeface="Source Code Pro" panose="020B0509030403020204" pitchFamily="49" charset="0"/>
              </a:rPr>
              <a:t>f </a:t>
            </a:r>
            <a:r>
              <a:rPr lang="en-US" altLang="zh-TW" sz="2400" dirty="0" err="1">
                <a:latin typeface="Source Code Pro" panose="020B0509030403020204" pitchFamily="49" charset="0"/>
                <a:ea typeface="Source Code Pro" panose="020B0509030403020204" pitchFamily="49" charset="0"/>
              </a:rPr>
              <a:t>mongodb-pvc-dp.yaml</a:t>
            </a:r>
            <a:endParaRPr lang="en-US" altLang="zh-TW" sz="2400" dirty="0" smtClean="0">
              <a:latin typeface="Source Code Pro" panose="020B0509030403020204" pitchFamily="49" charset="0"/>
              <a:ea typeface="Source Code Pro" panose="020B0509030403020204" pitchFamily="49" charset="0"/>
            </a:endParaRPr>
          </a:p>
          <a:p>
            <a:r>
              <a:rPr lang="zh-TW" altLang="en-US" dirty="0" smtClean="0"/>
              <a:t>創建 </a:t>
            </a:r>
            <a:r>
              <a:rPr lang="en-US" altLang="zh-TW" dirty="0" smtClean="0"/>
              <a:t>PVC</a:t>
            </a:r>
            <a:r>
              <a:rPr lang="zh-TW" altLang="en-US" dirty="0" smtClean="0"/>
              <a:t>之後</a:t>
            </a:r>
            <a:r>
              <a:rPr lang="en-US" altLang="zh-TW" dirty="0" smtClean="0"/>
              <a:t>,</a:t>
            </a:r>
            <a:r>
              <a:rPr lang="zh-TW" altLang="en-US" dirty="0" smtClean="0"/>
              <a:t> 使用 </a:t>
            </a:r>
            <a:r>
              <a:rPr lang="en-US" altLang="zh-TW" dirty="0" err="1" smtClean="0"/>
              <a:t>kubectl</a:t>
            </a:r>
            <a:r>
              <a:rPr lang="en-US" altLang="zh-TW" dirty="0" smtClean="0"/>
              <a:t> </a:t>
            </a:r>
            <a:r>
              <a:rPr lang="en-US" altLang="zh-TW" dirty="0"/>
              <a:t>get </a:t>
            </a:r>
            <a:r>
              <a:rPr lang="zh-TW" altLang="en-US" dirty="0"/>
              <a:t>進行查看</a:t>
            </a:r>
            <a:r>
              <a:rPr lang="en-US" altLang="zh-TW" dirty="0"/>
              <a:t>:</a:t>
            </a:r>
            <a:endParaRPr lang="zh-TW" altLang="en-US" dirty="0"/>
          </a:p>
          <a:p>
            <a:pPr marL="0" indent="0">
              <a:buNone/>
            </a:pPr>
            <a:r>
              <a:rPr lang="en-US" altLang="zh-TW" sz="2400" dirty="0">
                <a:latin typeface="Source Code Pro" panose="020B0509030403020204" pitchFamily="49" charset="0"/>
                <a:ea typeface="Source Code Pro" panose="020B0509030403020204" pitchFamily="49" charset="0"/>
              </a:rPr>
              <a:t>$ </a:t>
            </a:r>
            <a:r>
              <a:rPr lang="en-US" altLang="zh-TW" sz="2400" dirty="0" err="1">
                <a:latin typeface="Source Code Pro" panose="020B0509030403020204" pitchFamily="49" charset="0"/>
                <a:ea typeface="Source Code Pro" panose="020B0509030403020204" pitchFamily="49" charset="0"/>
              </a:rPr>
              <a:t>kubectl</a:t>
            </a:r>
            <a:r>
              <a:rPr lang="en-US" altLang="zh-TW" sz="2400" dirty="0">
                <a:latin typeface="Source Code Pro" panose="020B0509030403020204" pitchFamily="49" charset="0"/>
                <a:ea typeface="Source Code Pro" panose="020B0509030403020204" pitchFamily="49" charset="0"/>
              </a:rPr>
              <a:t> get </a:t>
            </a:r>
            <a:r>
              <a:rPr lang="en-US" altLang="zh-TW" sz="2400" dirty="0" err="1">
                <a:latin typeface="Source Code Pro" panose="020B0509030403020204" pitchFamily="49" charset="0"/>
                <a:ea typeface="Source Code Pro" panose="020B0509030403020204" pitchFamily="49" charset="0"/>
              </a:rPr>
              <a:t>pvc</a:t>
            </a:r>
            <a:r>
              <a:rPr lang="en-US" altLang="zh-TW" sz="2400" dirty="0">
                <a:latin typeface="Source Code Pro" panose="020B0509030403020204" pitchFamily="49" charset="0"/>
                <a:ea typeface="Source Code Pro" panose="020B0509030403020204" pitchFamily="49" charset="0"/>
              </a:rPr>
              <a:t> </a:t>
            </a:r>
            <a:r>
              <a:rPr lang="en-US" altLang="zh-TW" sz="2400" dirty="0" err="1">
                <a:latin typeface="Source Code Pro" panose="020B0509030403020204" pitchFamily="49" charset="0"/>
                <a:ea typeface="Source Code Pro" panose="020B0509030403020204" pitchFamily="49" charset="0"/>
              </a:rPr>
              <a:t>mongodb-pvc</a:t>
            </a:r>
            <a:r>
              <a:rPr lang="en-US" altLang="zh-TW" sz="2400" dirty="0">
                <a:latin typeface="Source Code Pro" panose="020B0509030403020204" pitchFamily="49" charset="0"/>
                <a:ea typeface="Source Code Pro" panose="020B0509030403020204" pitchFamily="49" charset="0"/>
              </a:rPr>
              <a:t> </a:t>
            </a:r>
            <a:endParaRPr lang="en-US" altLang="zh-TW" sz="2400" dirty="0" smtClean="0">
              <a:latin typeface="Source Code Pro" panose="020B0509030403020204" pitchFamily="49" charset="0"/>
              <a:ea typeface="Source Code Pro" panose="020B0509030403020204" pitchFamily="49" charset="0"/>
            </a:endParaRPr>
          </a:p>
          <a:p>
            <a:pPr marL="0" indent="0">
              <a:buNone/>
            </a:pPr>
            <a:r>
              <a:rPr lang="en-US" altLang="zh-TW" sz="2000" dirty="0">
                <a:latin typeface="Source Code Pro" panose="020B0509030403020204" pitchFamily="49" charset="0"/>
                <a:ea typeface="Source Code Pro" panose="020B0509030403020204" pitchFamily="49" charset="0"/>
              </a:rPr>
              <a:t>NAME </a:t>
            </a:r>
            <a:r>
              <a:rPr lang="en-US" altLang="zh-TW" sz="2000" dirty="0" smtClean="0">
                <a:latin typeface="Source Code Pro" panose="020B0509030403020204" pitchFamily="49" charset="0"/>
                <a:ea typeface="Source Code Pro" panose="020B0509030403020204" pitchFamily="49" charset="0"/>
              </a:rPr>
              <a:t>       STATUS </a:t>
            </a:r>
            <a:r>
              <a:rPr lang="en-US" altLang="zh-TW" sz="2000" dirty="0">
                <a:latin typeface="Source Code Pro" panose="020B0509030403020204" pitchFamily="49" charset="0"/>
                <a:ea typeface="Source Code Pro" panose="020B0509030403020204" pitchFamily="49" charset="0"/>
              </a:rPr>
              <a:t>VOLUME </a:t>
            </a:r>
            <a:r>
              <a:rPr lang="en-US" altLang="zh-TW" sz="2000" dirty="0" smtClean="0">
                <a:latin typeface="Source Code Pro" panose="020B0509030403020204" pitchFamily="49" charset="0"/>
                <a:ea typeface="Source Code Pro" panose="020B0509030403020204" pitchFamily="49" charset="0"/>
              </a:rPr>
              <a:t>      CAPACITY </a:t>
            </a:r>
            <a:r>
              <a:rPr lang="en-US" altLang="zh-TW" sz="2000" dirty="0">
                <a:latin typeface="Source Code Pro" panose="020B0509030403020204" pitchFamily="49" charset="0"/>
                <a:ea typeface="Source Code Pro" panose="020B0509030403020204" pitchFamily="49" charset="0"/>
              </a:rPr>
              <a:t>ACCESSMODES STORAGECLASS</a:t>
            </a:r>
          </a:p>
          <a:p>
            <a:pPr marL="0" indent="0">
              <a:buNone/>
            </a:pPr>
            <a:r>
              <a:rPr lang="en-US" altLang="zh-TW" sz="2000" dirty="0" err="1">
                <a:latin typeface="Source Code Pro" panose="020B0509030403020204" pitchFamily="49" charset="0"/>
                <a:ea typeface="Source Code Pro" panose="020B0509030403020204" pitchFamily="49" charset="0"/>
              </a:rPr>
              <a:t>mongodb-pvc</a:t>
            </a:r>
            <a:r>
              <a:rPr lang="en-US" altLang="zh-TW" sz="2000" dirty="0">
                <a:latin typeface="Source Code Pro" panose="020B0509030403020204" pitchFamily="49" charset="0"/>
                <a:ea typeface="Source Code Pro" panose="020B0509030403020204" pitchFamily="49" charset="0"/>
              </a:rPr>
              <a:t> Bound </a:t>
            </a:r>
            <a:r>
              <a:rPr lang="en-US" altLang="zh-TW" sz="2000" dirty="0" smtClean="0">
                <a:latin typeface="Source Code Pro" panose="020B0509030403020204" pitchFamily="49" charset="0"/>
                <a:ea typeface="Source Code Pro" panose="020B0509030403020204" pitchFamily="49" charset="0"/>
              </a:rPr>
              <a:t> pvc-1e6bc048 </a:t>
            </a:r>
            <a:r>
              <a:rPr lang="en-US" altLang="zh-TW" sz="2000" dirty="0">
                <a:latin typeface="Source Code Pro" panose="020B0509030403020204" pitchFamily="49" charset="0"/>
                <a:ea typeface="Source Code Pro" panose="020B0509030403020204" pitchFamily="49" charset="0"/>
              </a:rPr>
              <a:t>1Gi </a:t>
            </a:r>
            <a:r>
              <a:rPr lang="en-US" altLang="zh-TW" sz="2000" dirty="0" smtClean="0">
                <a:latin typeface="Source Code Pro" panose="020B0509030403020204" pitchFamily="49" charset="0"/>
                <a:ea typeface="Source Code Pro" panose="020B0509030403020204" pitchFamily="49" charset="0"/>
              </a:rPr>
              <a:t>     RWO         fast</a:t>
            </a:r>
            <a:endParaRPr lang="zh-TW" altLang="en-US" sz="2000" dirty="0">
              <a:latin typeface="Source Code Pro" panose="020B0509030403020204" pitchFamily="49" charset="0"/>
            </a:endParaRPr>
          </a:p>
          <a:p>
            <a:r>
              <a:rPr lang="en-US" altLang="zh-CN" dirty="0"/>
              <a:t>VOLUME </a:t>
            </a:r>
            <a:r>
              <a:rPr lang="zh-CN" altLang="en-US" dirty="0" smtClean="0"/>
              <a:t>列顯示了與此聲明綁定的持久卷</a:t>
            </a:r>
            <a:r>
              <a:rPr lang="en-US" altLang="zh-CN" dirty="0" smtClean="0"/>
              <a:t>(</a:t>
            </a:r>
            <a:r>
              <a:rPr lang="zh-CN" altLang="en-US" dirty="0" smtClean="0"/>
              <a:t>實際名稱比上面顯示的長</a:t>
            </a:r>
            <a:r>
              <a:rPr lang="en-US" altLang="zh-CN" dirty="0" smtClean="0"/>
              <a:t>)</a:t>
            </a:r>
            <a:r>
              <a:rPr lang="zh-CN" altLang="en-US" dirty="0" smtClean="0"/>
              <a:t>。</a:t>
            </a:r>
            <a:endParaRPr lang="en-US" altLang="zh-CN" dirty="0" smtClean="0"/>
          </a:p>
          <a:p>
            <a:r>
              <a:rPr lang="zh-CN" altLang="en-US" dirty="0" smtClean="0"/>
              <a:t>現在可 以嘗試列出持久卷</a:t>
            </a:r>
            <a:r>
              <a:rPr lang="en-US" altLang="zh-CN" dirty="0" smtClean="0"/>
              <a:t>,</a:t>
            </a:r>
            <a:r>
              <a:rPr lang="zh-CN" altLang="en-US" dirty="0" smtClean="0"/>
              <a:t>看看是否確實自動創建了一個新的</a:t>
            </a:r>
            <a:r>
              <a:rPr lang="en-US" altLang="zh-CN" dirty="0" smtClean="0"/>
              <a:t>PV:</a:t>
            </a:r>
            <a:endParaRPr lang="zh-CN" altLang="en-US" dirty="0"/>
          </a:p>
        </p:txBody>
      </p:sp>
    </p:spTree>
    <p:extLst>
      <p:ext uri="{BB962C8B-B14F-4D97-AF65-F5344CB8AC3E}">
        <p14:creationId xmlns:p14="http://schemas.microsoft.com/office/powerpoint/2010/main" val="10810913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列出持久卷</a:t>
            </a:r>
            <a:endParaRPr lang="zh-TW" altLang="en-US" dirty="0"/>
          </a:p>
        </p:txBody>
      </p:sp>
      <p:sp>
        <p:nvSpPr>
          <p:cNvPr id="3" name="內容版面配置區 2"/>
          <p:cNvSpPr>
            <a:spLocks noGrp="1"/>
          </p:cNvSpPr>
          <p:nvPr>
            <p:ph idx="1"/>
          </p:nvPr>
        </p:nvSpPr>
        <p:spPr/>
        <p:txBody>
          <a:bodyPr>
            <a:normAutofit lnSpcReduction="10000"/>
          </a:bodyPr>
          <a:lstStyle/>
          <a:p>
            <a:pPr marL="0" indent="0">
              <a:buNone/>
            </a:pPr>
            <a:r>
              <a:rPr lang="en-US" altLang="zh-TW" sz="1800" dirty="0">
                <a:latin typeface="Source Code Pro" panose="020B0509030403020204" pitchFamily="49" charset="0"/>
                <a:ea typeface="Source Code Pro" panose="020B0509030403020204" pitchFamily="49" charset="0"/>
              </a:rPr>
              <a:t>$ </a:t>
            </a:r>
            <a:r>
              <a:rPr lang="en-US" altLang="zh-TW" sz="1800" b="1" dirty="0" err="1">
                <a:latin typeface="Source Code Pro" panose="020B0509030403020204" pitchFamily="49" charset="0"/>
                <a:ea typeface="Source Code Pro" panose="020B0509030403020204" pitchFamily="49" charset="0"/>
              </a:rPr>
              <a:t>kubectl</a:t>
            </a:r>
            <a:r>
              <a:rPr lang="en-US" altLang="zh-TW" sz="1800" b="1" dirty="0">
                <a:latin typeface="Source Code Pro" panose="020B0509030403020204" pitchFamily="49" charset="0"/>
                <a:ea typeface="Source Code Pro" panose="020B0509030403020204" pitchFamily="49" charset="0"/>
              </a:rPr>
              <a:t> get </a:t>
            </a:r>
            <a:r>
              <a:rPr lang="en-US" altLang="zh-TW" sz="1800" b="1" dirty="0" err="1">
                <a:latin typeface="Source Code Pro" panose="020B0509030403020204" pitchFamily="49" charset="0"/>
                <a:ea typeface="Source Code Pro" panose="020B0509030403020204" pitchFamily="49" charset="0"/>
              </a:rPr>
              <a:t>pv</a:t>
            </a:r>
            <a:endParaRPr lang="en-US" altLang="zh-TW" sz="1800" b="1" dirty="0">
              <a:latin typeface="Source Code Pro" panose="020B0509030403020204" pitchFamily="49" charset="0"/>
              <a:ea typeface="Source Code Pro" panose="020B0509030403020204" pitchFamily="49" charset="0"/>
            </a:endParaRPr>
          </a:p>
          <a:p>
            <a:pPr marL="0" indent="0">
              <a:buNone/>
            </a:pPr>
            <a:r>
              <a:rPr lang="en-US" altLang="zh-TW" sz="1800" dirty="0">
                <a:latin typeface="Source Code Pro" panose="020B0509030403020204" pitchFamily="49" charset="0"/>
                <a:ea typeface="Source Code Pro" panose="020B0509030403020204" pitchFamily="49" charset="0"/>
              </a:rPr>
              <a:t>NAME </a:t>
            </a:r>
            <a:r>
              <a:rPr lang="en-US" altLang="zh-TW" sz="1800" dirty="0" smtClean="0">
                <a:latin typeface="Source Code Pro" panose="020B0509030403020204" pitchFamily="49" charset="0"/>
                <a:ea typeface="Source Code Pro" panose="020B0509030403020204" pitchFamily="49" charset="0"/>
              </a:rPr>
              <a:t>        CAPACITY </a:t>
            </a:r>
            <a:r>
              <a:rPr lang="en-US" altLang="zh-TW" sz="1800" dirty="0">
                <a:latin typeface="Source Code Pro" panose="020B0509030403020204" pitchFamily="49" charset="0"/>
                <a:ea typeface="Source Code Pro" panose="020B0509030403020204" pitchFamily="49" charset="0"/>
              </a:rPr>
              <a:t>ACCESSMODES RECLAIMPOLICY STATUS </a:t>
            </a:r>
            <a:r>
              <a:rPr lang="en-US" altLang="zh-TW" sz="1800" dirty="0" smtClean="0">
                <a:latin typeface="Source Code Pro" panose="020B0509030403020204" pitchFamily="49" charset="0"/>
                <a:ea typeface="Source Code Pro" panose="020B0509030403020204" pitchFamily="49" charset="0"/>
              </a:rPr>
              <a:t>  STORAGECLASS</a:t>
            </a:r>
            <a:endParaRPr lang="en-US" altLang="zh-TW" sz="1800" dirty="0">
              <a:latin typeface="Source Code Pro" panose="020B0509030403020204" pitchFamily="49" charset="0"/>
              <a:ea typeface="Source Code Pro" panose="020B0509030403020204" pitchFamily="49" charset="0"/>
            </a:endParaRPr>
          </a:p>
          <a:p>
            <a:pPr marL="0" indent="0">
              <a:buNone/>
            </a:pPr>
            <a:r>
              <a:rPr lang="en-US" altLang="zh-TW" sz="1800" dirty="0" err="1">
                <a:latin typeface="Source Code Pro" panose="020B0509030403020204" pitchFamily="49" charset="0"/>
                <a:ea typeface="Source Code Pro" panose="020B0509030403020204" pitchFamily="49" charset="0"/>
              </a:rPr>
              <a:t>mongodb-pv</a:t>
            </a:r>
            <a:r>
              <a:rPr lang="en-US" altLang="zh-TW" sz="1800" dirty="0">
                <a:latin typeface="Source Code Pro" panose="020B0509030403020204" pitchFamily="49" charset="0"/>
                <a:ea typeface="Source Code Pro" panose="020B0509030403020204" pitchFamily="49" charset="0"/>
              </a:rPr>
              <a:t> </a:t>
            </a:r>
            <a:r>
              <a:rPr lang="en-US" altLang="zh-TW" sz="1800" dirty="0" smtClean="0">
                <a:latin typeface="Source Code Pro" panose="020B0509030403020204" pitchFamily="49" charset="0"/>
                <a:ea typeface="Source Code Pro" panose="020B0509030403020204" pitchFamily="49" charset="0"/>
              </a:rPr>
              <a:t>  1Gi      RWO,ROX     Retain        Released</a:t>
            </a:r>
            <a:endParaRPr lang="en-US" altLang="zh-TW" sz="1800" dirty="0">
              <a:latin typeface="Source Code Pro" panose="020B0509030403020204" pitchFamily="49" charset="0"/>
              <a:ea typeface="Source Code Pro" panose="020B0509030403020204" pitchFamily="49" charset="0"/>
            </a:endParaRPr>
          </a:p>
          <a:p>
            <a:pPr marL="0" indent="0">
              <a:buNone/>
            </a:pPr>
            <a:r>
              <a:rPr lang="en-US" altLang="zh-TW" sz="1800" dirty="0">
                <a:latin typeface="Source Code Pro" panose="020B0509030403020204" pitchFamily="49" charset="0"/>
                <a:ea typeface="Source Code Pro" panose="020B0509030403020204" pitchFamily="49" charset="0"/>
              </a:rPr>
              <a:t>pvc-1e6bc048 1Gi </a:t>
            </a:r>
            <a:r>
              <a:rPr lang="en-US" altLang="zh-TW" sz="1800" dirty="0" smtClean="0">
                <a:latin typeface="Source Code Pro" panose="020B0509030403020204" pitchFamily="49" charset="0"/>
                <a:ea typeface="Source Code Pro" panose="020B0509030403020204" pitchFamily="49" charset="0"/>
              </a:rPr>
              <a:t>     RWO         Delete        Bound    fast</a:t>
            </a:r>
          </a:p>
          <a:p>
            <a:r>
              <a:rPr lang="zh-CN" altLang="en-US" dirty="0" smtClean="0"/>
              <a:t>可以看到動態配置的持久卷其容量和訪問模式是在 </a:t>
            </a:r>
            <a:r>
              <a:rPr lang="en-US" altLang="zh-CN" dirty="0" smtClean="0"/>
              <a:t>PVC </a:t>
            </a:r>
            <a:r>
              <a:rPr lang="zh-CN" altLang="en-US" dirty="0"/>
              <a:t>中所要求的</a:t>
            </a:r>
            <a:r>
              <a:rPr lang="zh-CN" altLang="en-US" dirty="0" smtClean="0"/>
              <a:t>。</a:t>
            </a:r>
            <a:endParaRPr lang="en-US" altLang="zh-CN" dirty="0" smtClean="0"/>
          </a:p>
          <a:p>
            <a:r>
              <a:rPr lang="zh-CN" altLang="en-US" dirty="0" smtClean="0"/>
              <a:t>它的回收</a:t>
            </a:r>
            <a:r>
              <a:rPr lang="zh-CN" altLang="en-US" dirty="0"/>
              <a:t>策略是 </a:t>
            </a:r>
            <a:r>
              <a:rPr lang="en-US" altLang="zh-CN" dirty="0"/>
              <a:t>Delete</a:t>
            </a:r>
            <a:r>
              <a:rPr lang="en-US" altLang="zh-CN" dirty="0" smtClean="0"/>
              <a:t>,</a:t>
            </a:r>
            <a:r>
              <a:rPr lang="zh-CN" altLang="en-US" dirty="0" smtClean="0"/>
              <a:t>這意味著當 </a:t>
            </a:r>
            <a:r>
              <a:rPr lang="en-US" altLang="zh-CN" dirty="0" smtClean="0"/>
              <a:t>PVC </a:t>
            </a:r>
            <a:r>
              <a:rPr lang="zh-CN" altLang="en-US" dirty="0" smtClean="0"/>
              <a:t>被删除時</a:t>
            </a:r>
            <a:r>
              <a:rPr lang="en-US" altLang="zh-CN" dirty="0" smtClean="0"/>
              <a:t>,</a:t>
            </a:r>
            <a:r>
              <a:rPr lang="zh-CN" altLang="en-US" dirty="0" smtClean="0"/>
              <a:t>持久卷也將被删除。</a:t>
            </a:r>
            <a:endParaRPr lang="en-US" altLang="zh-CN" dirty="0" smtClean="0"/>
          </a:p>
          <a:p>
            <a:r>
              <a:rPr lang="zh-CN" altLang="en-US" dirty="0" smtClean="0"/>
              <a:t>除了 </a:t>
            </a:r>
            <a:r>
              <a:rPr lang="en-US" altLang="zh-CN" dirty="0" smtClean="0"/>
              <a:t>PV </a:t>
            </a:r>
            <a:r>
              <a:rPr lang="zh-CN" altLang="en-US" dirty="0" smtClean="0"/>
              <a:t>置備程序還提供了真實的存儲空間</a:t>
            </a:r>
            <a:r>
              <a:rPr lang="en-US" altLang="zh-CN" dirty="0" smtClean="0"/>
              <a:t>, fast </a:t>
            </a:r>
            <a:r>
              <a:rPr lang="en-US" altLang="zh-CN" dirty="0" err="1"/>
              <a:t>StorageClass</a:t>
            </a:r>
            <a:r>
              <a:rPr lang="en-US" altLang="zh-CN" dirty="0"/>
              <a:t> </a:t>
            </a:r>
            <a:r>
              <a:rPr lang="zh-CN" altLang="en-US" dirty="0" smtClean="0"/>
              <a:t>被配置爲使用 </a:t>
            </a:r>
            <a:r>
              <a:rPr lang="en-US" altLang="zh-CN" dirty="0" err="1" smtClean="0"/>
              <a:t>kubernetes</a:t>
            </a:r>
            <a:r>
              <a:rPr lang="en-US" altLang="zh-CN" dirty="0"/>
              <a:t>. </a:t>
            </a:r>
            <a:r>
              <a:rPr lang="en-US" altLang="zh-CN" dirty="0" err="1"/>
              <a:t>io</a:t>
            </a:r>
            <a:r>
              <a:rPr lang="en-US" altLang="zh-CN" dirty="0"/>
              <a:t>/</a:t>
            </a:r>
            <a:r>
              <a:rPr lang="en-US" altLang="zh-CN" dirty="0" err="1"/>
              <a:t>gce-pd</a:t>
            </a:r>
            <a:r>
              <a:rPr lang="en-US" altLang="zh-CN" dirty="0"/>
              <a:t> </a:t>
            </a:r>
            <a:r>
              <a:rPr lang="zh-CN" altLang="en-US" dirty="0" smtClean="0"/>
              <a:t>從而提供了</a:t>
            </a:r>
            <a:r>
              <a:rPr lang="en-US" altLang="zh-CN" dirty="0" smtClean="0"/>
              <a:t>GCE </a:t>
            </a:r>
            <a:r>
              <a:rPr lang="zh-CN" altLang="en-US" dirty="0" smtClean="0"/>
              <a:t>持久磁盤。</a:t>
            </a:r>
            <a:endParaRPr lang="en-US" altLang="zh-CN" dirty="0" smtClean="0"/>
          </a:p>
          <a:p>
            <a:r>
              <a:rPr lang="zh-CN" altLang="en-US" dirty="0" smtClean="0"/>
              <a:t>可以使用以下命令查看磁盤</a:t>
            </a:r>
            <a:r>
              <a:rPr lang="en-US" altLang="zh-CN" dirty="0" smtClean="0"/>
              <a:t>:</a:t>
            </a:r>
            <a:endParaRPr lang="zh-CN" altLang="en-US" dirty="0"/>
          </a:p>
          <a:p>
            <a:endParaRPr lang="zh-TW" altLang="en-US" dirty="0"/>
          </a:p>
        </p:txBody>
      </p:sp>
    </p:spTree>
    <p:extLst>
      <p:ext uri="{BB962C8B-B14F-4D97-AF65-F5344CB8AC3E}">
        <p14:creationId xmlns:p14="http://schemas.microsoft.com/office/powerpoint/2010/main" val="158371532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查看磁盤</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sz="1800" b="1" dirty="0">
                <a:latin typeface="Source Code Pro" panose="020B0509030403020204" pitchFamily="49" charset="0"/>
                <a:ea typeface="Source Code Pro" panose="020B0509030403020204" pitchFamily="49" charset="0"/>
              </a:rPr>
              <a:t>$ </a:t>
            </a:r>
            <a:r>
              <a:rPr lang="en-US" altLang="zh-TW" sz="1800" b="1" dirty="0" err="1">
                <a:latin typeface="Source Code Pro" panose="020B0509030403020204" pitchFamily="49" charset="0"/>
                <a:ea typeface="Source Code Pro" panose="020B0509030403020204" pitchFamily="49" charset="0"/>
              </a:rPr>
              <a:t>gcloud</a:t>
            </a:r>
            <a:r>
              <a:rPr lang="en-US" altLang="zh-TW" sz="1800" b="1" dirty="0">
                <a:latin typeface="Source Code Pro" panose="020B0509030403020204" pitchFamily="49" charset="0"/>
                <a:ea typeface="Source Code Pro" panose="020B0509030403020204" pitchFamily="49" charset="0"/>
              </a:rPr>
              <a:t> compute disks list</a:t>
            </a:r>
          </a:p>
          <a:p>
            <a:pPr marL="0" indent="0">
              <a:buNone/>
            </a:pPr>
            <a:r>
              <a:rPr lang="en-US" altLang="zh-TW" sz="1800" dirty="0">
                <a:latin typeface="Source Code Pro" panose="020B0509030403020204" pitchFamily="49" charset="0"/>
                <a:ea typeface="Source Code Pro" panose="020B0509030403020204" pitchFamily="49" charset="0"/>
              </a:rPr>
              <a:t>NAME </a:t>
            </a:r>
            <a:r>
              <a:rPr lang="en-US" altLang="zh-TW" sz="1800" dirty="0" smtClean="0">
                <a:latin typeface="Source Code Pro" panose="020B0509030403020204" pitchFamily="49" charset="0"/>
                <a:ea typeface="Source Code Pro" panose="020B0509030403020204" pitchFamily="49" charset="0"/>
              </a:rPr>
              <a:t>                       ZONE           SIZE_GB </a:t>
            </a:r>
            <a:r>
              <a:rPr lang="en-US" altLang="zh-TW" sz="1800" dirty="0">
                <a:latin typeface="Source Code Pro" panose="020B0509030403020204" pitchFamily="49" charset="0"/>
                <a:ea typeface="Source Code Pro" panose="020B0509030403020204" pitchFamily="49" charset="0"/>
              </a:rPr>
              <a:t>TYPE </a:t>
            </a:r>
            <a:r>
              <a:rPr lang="en-US" altLang="zh-TW" sz="1800" dirty="0" smtClean="0">
                <a:latin typeface="Source Code Pro" panose="020B0509030403020204" pitchFamily="49" charset="0"/>
                <a:ea typeface="Source Code Pro" panose="020B0509030403020204" pitchFamily="49" charset="0"/>
              </a:rPr>
              <a:t>       STATUS</a:t>
            </a:r>
            <a:endParaRPr lang="en-US" altLang="zh-TW" sz="1800" dirty="0">
              <a:latin typeface="Source Code Pro" panose="020B0509030403020204" pitchFamily="49" charset="0"/>
              <a:ea typeface="Source Code Pro" panose="020B0509030403020204" pitchFamily="49" charset="0"/>
            </a:endParaRPr>
          </a:p>
          <a:p>
            <a:pPr marL="0" indent="0">
              <a:buNone/>
            </a:pPr>
            <a:r>
              <a:rPr lang="en-US" altLang="zh-TW" sz="1800" dirty="0">
                <a:latin typeface="Source Code Pro" panose="020B0509030403020204" pitchFamily="49" charset="0"/>
                <a:ea typeface="Source Code Pro" panose="020B0509030403020204" pitchFamily="49" charset="0"/>
              </a:rPr>
              <a:t>gke-kubia-dyn-pvc-1e6bc048 </a:t>
            </a:r>
            <a:r>
              <a:rPr lang="en-US" altLang="zh-TW" sz="1800" dirty="0" smtClean="0">
                <a:latin typeface="Source Code Pro" panose="020B0509030403020204" pitchFamily="49" charset="0"/>
                <a:ea typeface="Source Code Pro" panose="020B0509030403020204" pitchFamily="49" charset="0"/>
              </a:rPr>
              <a:t> europe-west1-d </a:t>
            </a:r>
            <a:r>
              <a:rPr lang="en-US" altLang="zh-TW" sz="1800" dirty="0">
                <a:latin typeface="Source Code Pro" panose="020B0509030403020204" pitchFamily="49" charset="0"/>
                <a:ea typeface="Source Code Pro" panose="020B0509030403020204" pitchFamily="49" charset="0"/>
              </a:rPr>
              <a:t>1 </a:t>
            </a:r>
            <a:r>
              <a:rPr lang="en-US" altLang="zh-TW" sz="1800" dirty="0" smtClean="0">
                <a:latin typeface="Source Code Pro" panose="020B0509030403020204" pitchFamily="49" charset="0"/>
                <a:ea typeface="Source Code Pro" panose="020B0509030403020204" pitchFamily="49" charset="0"/>
              </a:rPr>
              <a:t>      </a:t>
            </a:r>
            <a:r>
              <a:rPr lang="en-US" altLang="zh-TW" sz="1800" dirty="0" err="1" smtClean="0">
                <a:latin typeface="Source Code Pro" panose="020B0509030403020204" pitchFamily="49" charset="0"/>
                <a:ea typeface="Source Code Pro" panose="020B0509030403020204" pitchFamily="49" charset="0"/>
              </a:rPr>
              <a:t>pd-ssd</a:t>
            </a:r>
            <a:r>
              <a:rPr lang="en-US" altLang="zh-TW" sz="1800" dirty="0" smtClean="0">
                <a:latin typeface="Source Code Pro" panose="020B0509030403020204" pitchFamily="49" charset="0"/>
                <a:ea typeface="Source Code Pro" panose="020B0509030403020204" pitchFamily="49" charset="0"/>
              </a:rPr>
              <a:t>      READY</a:t>
            </a:r>
            <a:endParaRPr lang="en-US" altLang="zh-TW" sz="1800" dirty="0">
              <a:latin typeface="Source Code Pro" panose="020B0509030403020204" pitchFamily="49" charset="0"/>
              <a:ea typeface="Source Code Pro" panose="020B0509030403020204" pitchFamily="49" charset="0"/>
            </a:endParaRPr>
          </a:p>
          <a:p>
            <a:pPr marL="0" indent="0">
              <a:buNone/>
            </a:pPr>
            <a:r>
              <a:rPr lang="en-US" altLang="zh-TW" sz="1800" dirty="0">
                <a:latin typeface="Source Code Pro" panose="020B0509030403020204" pitchFamily="49" charset="0"/>
                <a:ea typeface="Source Code Pro" panose="020B0509030403020204" pitchFamily="49" charset="0"/>
              </a:rPr>
              <a:t>gke-kubia-default-pool-71df europe-west1-d 100 </a:t>
            </a:r>
            <a:r>
              <a:rPr lang="en-US" altLang="zh-TW" sz="1800" dirty="0" smtClean="0">
                <a:latin typeface="Source Code Pro" panose="020B0509030403020204" pitchFamily="49" charset="0"/>
                <a:ea typeface="Source Code Pro" panose="020B0509030403020204" pitchFamily="49" charset="0"/>
              </a:rPr>
              <a:t>    </a:t>
            </a:r>
            <a:r>
              <a:rPr lang="en-US" altLang="zh-TW" sz="1800" dirty="0" err="1" smtClean="0">
                <a:latin typeface="Source Code Pro" panose="020B0509030403020204" pitchFamily="49" charset="0"/>
                <a:ea typeface="Source Code Pro" panose="020B0509030403020204" pitchFamily="49" charset="0"/>
              </a:rPr>
              <a:t>pd</a:t>
            </a:r>
            <a:r>
              <a:rPr lang="en-US" altLang="zh-TW" sz="1800" dirty="0" smtClean="0">
                <a:latin typeface="Source Code Pro" panose="020B0509030403020204" pitchFamily="49" charset="0"/>
                <a:ea typeface="Source Code Pro" panose="020B0509030403020204" pitchFamily="49" charset="0"/>
              </a:rPr>
              <a:t>-standard </a:t>
            </a:r>
            <a:r>
              <a:rPr lang="en-US" altLang="zh-TW" sz="1800" dirty="0">
                <a:latin typeface="Source Code Pro" panose="020B0509030403020204" pitchFamily="49" charset="0"/>
                <a:ea typeface="Source Code Pro" panose="020B0509030403020204" pitchFamily="49" charset="0"/>
              </a:rPr>
              <a:t>READY</a:t>
            </a:r>
          </a:p>
          <a:p>
            <a:pPr marL="0" indent="0">
              <a:buNone/>
            </a:pPr>
            <a:r>
              <a:rPr lang="en-US" altLang="zh-TW" sz="1800" dirty="0">
                <a:latin typeface="Source Code Pro" panose="020B0509030403020204" pitchFamily="49" charset="0"/>
                <a:ea typeface="Source Code Pro" panose="020B0509030403020204" pitchFamily="49" charset="0"/>
              </a:rPr>
              <a:t>gke-kubia-default-pool-79cd europe-west1-d 100 </a:t>
            </a:r>
            <a:r>
              <a:rPr lang="en-US" altLang="zh-TW" sz="1800" dirty="0" smtClean="0">
                <a:latin typeface="Source Code Pro" panose="020B0509030403020204" pitchFamily="49" charset="0"/>
                <a:ea typeface="Source Code Pro" panose="020B0509030403020204" pitchFamily="49" charset="0"/>
              </a:rPr>
              <a:t>    </a:t>
            </a:r>
            <a:r>
              <a:rPr lang="en-US" altLang="zh-TW" sz="1800" dirty="0" err="1" smtClean="0">
                <a:latin typeface="Source Code Pro" panose="020B0509030403020204" pitchFamily="49" charset="0"/>
                <a:ea typeface="Source Code Pro" panose="020B0509030403020204" pitchFamily="49" charset="0"/>
              </a:rPr>
              <a:t>pd</a:t>
            </a:r>
            <a:r>
              <a:rPr lang="en-US" altLang="zh-TW" sz="1800" dirty="0" smtClean="0">
                <a:latin typeface="Source Code Pro" panose="020B0509030403020204" pitchFamily="49" charset="0"/>
                <a:ea typeface="Source Code Pro" panose="020B0509030403020204" pitchFamily="49" charset="0"/>
              </a:rPr>
              <a:t>-standard </a:t>
            </a:r>
            <a:r>
              <a:rPr lang="en-US" altLang="zh-TW" sz="1800" dirty="0">
                <a:latin typeface="Source Code Pro" panose="020B0509030403020204" pitchFamily="49" charset="0"/>
                <a:ea typeface="Source Code Pro" panose="020B0509030403020204" pitchFamily="49" charset="0"/>
              </a:rPr>
              <a:t>READY</a:t>
            </a:r>
          </a:p>
          <a:p>
            <a:pPr marL="0" indent="0">
              <a:buNone/>
            </a:pPr>
            <a:r>
              <a:rPr lang="en-US" altLang="zh-TW" sz="1800" dirty="0">
                <a:latin typeface="Source Code Pro" panose="020B0509030403020204" pitchFamily="49" charset="0"/>
                <a:ea typeface="Source Code Pro" panose="020B0509030403020204" pitchFamily="49" charset="0"/>
              </a:rPr>
              <a:t>gke-kubia-default-pool-blc4 europe-west1-d 100 </a:t>
            </a:r>
            <a:r>
              <a:rPr lang="en-US" altLang="zh-TW" sz="1800" dirty="0" smtClean="0">
                <a:latin typeface="Source Code Pro" panose="020B0509030403020204" pitchFamily="49" charset="0"/>
                <a:ea typeface="Source Code Pro" panose="020B0509030403020204" pitchFamily="49" charset="0"/>
              </a:rPr>
              <a:t>    </a:t>
            </a:r>
            <a:r>
              <a:rPr lang="en-US" altLang="zh-TW" sz="1800" dirty="0" err="1" smtClean="0">
                <a:latin typeface="Source Code Pro" panose="020B0509030403020204" pitchFamily="49" charset="0"/>
                <a:ea typeface="Source Code Pro" panose="020B0509030403020204" pitchFamily="49" charset="0"/>
              </a:rPr>
              <a:t>pd</a:t>
            </a:r>
            <a:r>
              <a:rPr lang="en-US" altLang="zh-TW" sz="1800" dirty="0" smtClean="0">
                <a:latin typeface="Source Code Pro" panose="020B0509030403020204" pitchFamily="49" charset="0"/>
                <a:ea typeface="Source Code Pro" panose="020B0509030403020204" pitchFamily="49" charset="0"/>
              </a:rPr>
              <a:t>-standard </a:t>
            </a:r>
            <a:r>
              <a:rPr lang="en-US" altLang="zh-TW" sz="1800" dirty="0">
                <a:latin typeface="Source Code Pro" panose="020B0509030403020204" pitchFamily="49" charset="0"/>
                <a:ea typeface="Source Code Pro" panose="020B0509030403020204" pitchFamily="49" charset="0"/>
              </a:rPr>
              <a:t>READY</a:t>
            </a:r>
          </a:p>
          <a:p>
            <a:pPr marL="0" indent="0">
              <a:buNone/>
            </a:pPr>
            <a:r>
              <a:rPr lang="en-US" altLang="zh-TW" sz="1800" dirty="0" err="1">
                <a:latin typeface="Source Code Pro" panose="020B0509030403020204" pitchFamily="49" charset="0"/>
                <a:ea typeface="Source Code Pro" panose="020B0509030403020204" pitchFamily="49" charset="0"/>
              </a:rPr>
              <a:t>mongodb</a:t>
            </a:r>
            <a:r>
              <a:rPr lang="en-US" altLang="zh-TW" sz="1800" dirty="0">
                <a:latin typeface="Source Code Pro" panose="020B0509030403020204" pitchFamily="49" charset="0"/>
                <a:ea typeface="Source Code Pro" panose="020B0509030403020204" pitchFamily="49" charset="0"/>
              </a:rPr>
              <a:t> </a:t>
            </a:r>
            <a:r>
              <a:rPr lang="en-US" altLang="zh-TW" sz="1800" dirty="0" smtClean="0">
                <a:latin typeface="Source Code Pro" panose="020B0509030403020204" pitchFamily="49" charset="0"/>
                <a:ea typeface="Source Code Pro" panose="020B0509030403020204" pitchFamily="49" charset="0"/>
              </a:rPr>
              <a:t>                    europe-west1-d </a:t>
            </a:r>
            <a:r>
              <a:rPr lang="en-US" altLang="zh-TW" sz="1800" dirty="0">
                <a:latin typeface="Source Code Pro" panose="020B0509030403020204" pitchFamily="49" charset="0"/>
                <a:ea typeface="Source Code Pro" panose="020B0509030403020204" pitchFamily="49" charset="0"/>
              </a:rPr>
              <a:t>1 </a:t>
            </a:r>
            <a:r>
              <a:rPr lang="en-US" altLang="zh-TW" sz="1800" dirty="0" smtClean="0">
                <a:latin typeface="Source Code Pro" panose="020B0509030403020204" pitchFamily="49" charset="0"/>
                <a:ea typeface="Source Code Pro" panose="020B0509030403020204" pitchFamily="49" charset="0"/>
              </a:rPr>
              <a:t>      </a:t>
            </a:r>
            <a:r>
              <a:rPr lang="en-US" altLang="zh-TW" sz="1800" dirty="0" err="1" smtClean="0">
                <a:latin typeface="Source Code Pro" panose="020B0509030403020204" pitchFamily="49" charset="0"/>
                <a:ea typeface="Source Code Pro" panose="020B0509030403020204" pitchFamily="49" charset="0"/>
              </a:rPr>
              <a:t>pd</a:t>
            </a:r>
            <a:r>
              <a:rPr lang="en-US" altLang="zh-TW" sz="1800" dirty="0" smtClean="0">
                <a:latin typeface="Source Code Pro" panose="020B0509030403020204" pitchFamily="49" charset="0"/>
                <a:ea typeface="Source Code Pro" panose="020B0509030403020204" pitchFamily="49" charset="0"/>
              </a:rPr>
              <a:t>-standard READY</a:t>
            </a:r>
          </a:p>
          <a:p>
            <a:r>
              <a:rPr lang="zh-CN" altLang="en-US" dirty="0" smtClean="0"/>
              <a:t>如你所見</a:t>
            </a:r>
            <a:r>
              <a:rPr lang="en-US" altLang="zh-CN" dirty="0" smtClean="0"/>
              <a:t>,</a:t>
            </a:r>
            <a:r>
              <a:rPr lang="zh-CN" altLang="en-US" dirty="0" smtClean="0"/>
              <a:t>第一個持久磁盤的名稱表明它是動態配置的</a:t>
            </a:r>
            <a:r>
              <a:rPr lang="en-US" altLang="zh-CN" dirty="0" smtClean="0"/>
              <a:t>,</a:t>
            </a:r>
            <a:r>
              <a:rPr lang="zh-CN" altLang="en-US" dirty="0" smtClean="0"/>
              <a:t>同時它的類型顯示爲 一個</a:t>
            </a:r>
            <a:r>
              <a:rPr lang="en-US" altLang="zh-CN" dirty="0" smtClean="0"/>
              <a:t>SSD,</a:t>
            </a:r>
            <a:r>
              <a:rPr lang="zh-CN" altLang="en-US" dirty="0" smtClean="0"/>
              <a:t>正如在前面創建的存儲類中所指定的那樣。</a:t>
            </a:r>
            <a:endParaRPr lang="zh-CN" altLang="en-US" sz="1800" dirty="0"/>
          </a:p>
        </p:txBody>
      </p:sp>
    </p:spTree>
    <p:extLst>
      <p:ext uri="{BB962C8B-B14F-4D97-AF65-F5344CB8AC3E}">
        <p14:creationId xmlns:p14="http://schemas.microsoft.com/office/powerpoint/2010/main" val="130534113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瞭解存儲類的使用</a:t>
            </a:r>
            <a:endParaRPr lang="zh-TW" altLang="en-US" dirty="0"/>
          </a:p>
        </p:txBody>
      </p:sp>
      <p:sp>
        <p:nvSpPr>
          <p:cNvPr id="3" name="內容版面配置區 2"/>
          <p:cNvSpPr>
            <a:spLocks noGrp="1"/>
          </p:cNvSpPr>
          <p:nvPr>
            <p:ph idx="1"/>
          </p:nvPr>
        </p:nvSpPr>
        <p:spPr/>
        <p:txBody>
          <a:bodyPr>
            <a:normAutofit/>
          </a:bodyPr>
          <a:lstStyle/>
          <a:p>
            <a:r>
              <a:rPr lang="zh-CN" altLang="en-US" dirty="0" smtClean="0"/>
              <a:t>集</a:t>
            </a:r>
            <a:r>
              <a:rPr lang="zh-CN" altLang="en-US" dirty="0"/>
              <a:t>群管理員可以創建具有不同性能或其他特性的多個存儲類</a:t>
            </a:r>
            <a:r>
              <a:rPr lang="en-US" altLang="zh-CN" dirty="0"/>
              <a:t>,</a:t>
            </a:r>
            <a:r>
              <a:rPr lang="zh-CN" altLang="en-US" dirty="0"/>
              <a:t>然後研發人員</a:t>
            </a:r>
            <a:r>
              <a:rPr lang="zh-CN" altLang="en-US" dirty="0" smtClean="0"/>
              <a:t>再决定對應每一個聲明最適合的存儲類。</a:t>
            </a:r>
            <a:endParaRPr lang="zh-CN" altLang="en-US" sz="1800" dirty="0"/>
          </a:p>
          <a:p>
            <a:r>
              <a:rPr lang="en-US" altLang="zh-CN" dirty="0" err="1"/>
              <a:t>StorageClasses</a:t>
            </a:r>
            <a:r>
              <a:rPr lang="en-US" altLang="zh-CN" dirty="0"/>
              <a:t> </a:t>
            </a:r>
            <a:r>
              <a:rPr lang="zh-CN" altLang="en-US" dirty="0" smtClean="0"/>
              <a:t>的好處在</a:t>
            </a:r>
            <a:r>
              <a:rPr lang="zh-TW" altLang="en-US" dirty="0" smtClean="0"/>
              <a:t>於：</a:t>
            </a:r>
            <a:r>
              <a:rPr lang="zh-CN" altLang="en-US" dirty="0" smtClean="0"/>
              <a:t>聲明是通過名稱引用它們的。</a:t>
            </a:r>
            <a:endParaRPr lang="en-US" altLang="zh-CN" dirty="0" smtClean="0"/>
          </a:p>
          <a:p>
            <a:r>
              <a:rPr lang="zh-CN" altLang="en-US" dirty="0" smtClean="0"/>
              <a:t>因此</a:t>
            </a:r>
            <a:r>
              <a:rPr lang="en-US" altLang="zh-CN" dirty="0" smtClean="0"/>
              <a:t>,</a:t>
            </a:r>
            <a:r>
              <a:rPr lang="zh-CN" altLang="en-US" dirty="0"/>
              <a:t>只要 </a:t>
            </a:r>
            <a:r>
              <a:rPr lang="en-US" altLang="zh-CN" dirty="0" err="1"/>
              <a:t>StorageClass</a:t>
            </a:r>
            <a:r>
              <a:rPr lang="en-US" altLang="zh-CN" dirty="0"/>
              <a:t> </a:t>
            </a:r>
            <a:r>
              <a:rPr lang="zh-CN" altLang="en-US" dirty="0" smtClean="0"/>
              <a:t>名稱在所有這些名稱中相同</a:t>
            </a:r>
            <a:r>
              <a:rPr lang="en-US" altLang="zh-CN" dirty="0" smtClean="0"/>
              <a:t>,</a:t>
            </a:r>
            <a:r>
              <a:rPr lang="en-US" altLang="zh-CN" dirty="0"/>
              <a:t>PVC </a:t>
            </a:r>
            <a:r>
              <a:rPr lang="zh-CN" altLang="en-US" dirty="0" smtClean="0"/>
              <a:t>定義便可跨不同集群移植。</a:t>
            </a:r>
            <a:r>
              <a:rPr lang="zh-CN" altLang="en-US" sz="1800" dirty="0"/>
              <a:t/>
            </a:r>
            <a:br>
              <a:rPr lang="zh-CN" altLang="en-US" sz="1800" dirty="0"/>
            </a:br>
            <a:endParaRPr lang="zh-CN" altLang="en-US" sz="1800" dirty="0"/>
          </a:p>
          <a:p>
            <a:endParaRPr lang="zh-TW" altLang="en-US" dirty="0"/>
          </a:p>
        </p:txBody>
      </p:sp>
    </p:spTree>
    <p:extLst>
      <p:ext uri="{BB962C8B-B14F-4D97-AF65-F5344CB8AC3E}">
        <p14:creationId xmlns:p14="http://schemas.microsoft.com/office/powerpoint/2010/main" val="313304941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查看可</a:t>
            </a:r>
            <a:r>
              <a:rPr lang="zh-CN" altLang="en-US" dirty="0"/>
              <a:t>移植性</a:t>
            </a:r>
            <a:endParaRPr lang="zh-TW" altLang="en-US" dirty="0"/>
          </a:p>
        </p:txBody>
      </p:sp>
      <p:sp>
        <p:nvSpPr>
          <p:cNvPr id="3" name="內容版面配置區 2"/>
          <p:cNvSpPr>
            <a:spLocks noGrp="1"/>
          </p:cNvSpPr>
          <p:nvPr>
            <p:ph idx="1"/>
          </p:nvPr>
        </p:nvSpPr>
        <p:spPr/>
        <p:txBody>
          <a:bodyPr/>
          <a:lstStyle/>
          <a:p>
            <a:r>
              <a:rPr lang="zh-CN" altLang="en-US" dirty="0" smtClean="0"/>
              <a:t>可以</a:t>
            </a:r>
            <a:r>
              <a:rPr lang="zh-CN" altLang="en-US" dirty="0"/>
              <a:t>嘗試在 </a:t>
            </a:r>
            <a:r>
              <a:rPr lang="en-US" altLang="zh-CN" dirty="0" err="1"/>
              <a:t>Minikube</a:t>
            </a:r>
            <a:r>
              <a:rPr lang="en-US" altLang="zh-CN" dirty="0"/>
              <a:t> </a:t>
            </a:r>
            <a:r>
              <a:rPr lang="zh-CN" altLang="en-US" dirty="0"/>
              <a:t>上運行相同的</a:t>
            </a:r>
            <a:r>
              <a:rPr lang="zh-CN" altLang="en-US" dirty="0" smtClean="0"/>
              <a:t>示例</a:t>
            </a:r>
            <a:r>
              <a:rPr lang="zh-TW" altLang="en-US" dirty="0" smtClean="0"/>
              <a:t>。</a:t>
            </a:r>
            <a:endParaRPr lang="en-US" altLang="zh-TW" dirty="0" smtClean="0"/>
          </a:p>
          <a:p>
            <a:pPr lvl="1"/>
            <a:r>
              <a:rPr lang="zh-CN" altLang="en-US" dirty="0" smtClean="0"/>
              <a:t>假設</a:t>
            </a:r>
            <a:r>
              <a:rPr lang="zh-CN" altLang="en-US" dirty="0"/>
              <a:t>你一直在使用 </a:t>
            </a:r>
            <a:r>
              <a:rPr lang="en-US" altLang="zh-CN" dirty="0"/>
              <a:t>GKE</a:t>
            </a:r>
            <a:r>
              <a:rPr lang="zh-CN" altLang="en-US" dirty="0"/>
              <a:t>。</a:t>
            </a:r>
            <a:endParaRPr lang="en-US" altLang="zh-CN" dirty="0"/>
          </a:p>
          <a:p>
            <a:r>
              <a:rPr lang="zh-CN" altLang="en-US" dirty="0"/>
              <a:t>作爲集群管理員</a:t>
            </a:r>
            <a:r>
              <a:rPr lang="en-US" altLang="zh-CN" dirty="0"/>
              <a:t>,</a:t>
            </a:r>
            <a:r>
              <a:rPr lang="zh-CN" altLang="en-US" dirty="0"/>
              <a:t>你必須創建一個不同的存儲類</a:t>
            </a:r>
            <a:r>
              <a:rPr lang="en-US" altLang="zh-CN" dirty="0"/>
              <a:t>(</a:t>
            </a:r>
            <a:r>
              <a:rPr lang="zh-CN" altLang="en-US" dirty="0"/>
              <a:t>但名稱相同</a:t>
            </a:r>
            <a:r>
              <a:rPr lang="en-US" altLang="zh-CN" dirty="0"/>
              <a:t>)</a:t>
            </a:r>
            <a:r>
              <a:rPr lang="zh-CN" altLang="en-US" dirty="0"/>
              <a:t>。 </a:t>
            </a:r>
            <a:endParaRPr lang="en-US" altLang="zh-CN" dirty="0"/>
          </a:p>
          <a:p>
            <a:r>
              <a:rPr lang="en-US" altLang="zh-CN" dirty="0" err="1"/>
              <a:t>storageclass</a:t>
            </a:r>
            <a:r>
              <a:rPr lang="en-US" altLang="zh-CN" dirty="0"/>
              <a:t>-fast-</a:t>
            </a:r>
            <a:r>
              <a:rPr lang="en-US" altLang="zh-CN" dirty="0" err="1"/>
              <a:t>hostpath</a:t>
            </a:r>
            <a:r>
              <a:rPr lang="en-US" altLang="zh-CN" dirty="0"/>
              <a:t>, </a:t>
            </a:r>
            <a:r>
              <a:rPr lang="en-US" altLang="zh-CN" dirty="0" err="1"/>
              <a:t>yaml</a:t>
            </a:r>
            <a:r>
              <a:rPr lang="zh-CN" altLang="en-US" dirty="0"/>
              <a:t>文件中定義的存儲類是專用</a:t>
            </a:r>
            <a:r>
              <a:rPr lang="zh-TW" altLang="en-US" dirty="0"/>
              <a:t>於</a:t>
            </a:r>
            <a:r>
              <a:rPr lang="zh-CN" altLang="en-US" dirty="0"/>
              <a:t> </a:t>
            </a:r>
            <a:r>
              <a:rPr lang="en-US" altLang="zh-CN" dirty="0" err="1"/>
              <a:t>Minikube</a:t>
            </a:r>
            <a:r>
              <a:rPr lang="en-US" altLang="zh-CN" dirty="0"/>
              <a:t> </a:t>
            </a:r>
            <a:r>
              <a:rPr lang="zh-CN" altLang="en-US" dirty="0"/>
              <a:t>的</a:t>
            </a:r>
            <a:r>
              <a:rPr lang="zh-CN" altLang="en-US" dirty="0" smtClean="0"/>
              <a:t>。</a:t>
            </a:r>
            <a:endParaRPr lang="en-US" altLang="zh-CN" dirty="0" smtClean="0"/>
          </a:p>
          <a:p>
            <a:r>
              <a:rPr lang="zh-CN" altLang="en-US" dirty="0" smtClean="0"/>
              <a:t>然後</a:t>
            </a:r>
            <a:r>
              <a:rPr lang="en-US" altLang="zh-CN" dirty="0"/>
              <a:t>,</a:t>
            </a:r>
            <a:r>
              <a:rPr lang="zh-CN" altLang="en-US" dirty="0"/>
              <a:t>一旦部署了存儲類</a:t>
            </a:r>
            <a:r>
              <a:rPr lang="en-US" altLang="zh-CN" dirty="0"/>
              <a:t>,</a:t>
            </a:r>
            <a:r>
              <a:rPr lang="zh-CN" altLang="en-US" dirty="0"/>
              <a:t>作</a:t>
            </a:r>
            <a:r>
              <a:rPr lang="zh-CN" altLang="en-US" dirty="0" smtClean="0"/>
              <a:t>爲集</a:t>
            </a:r>
            <a:r>
              <a:rPr lang="zh-CN" altLang="en-US" dirty="0"/>
              <a:t>群用戶</a:t>
            </a:r>
            <a:r>
              <a:rPr lang="en-US" altLang="zh-CN" dirty="0"/>
              <a:t>,</a:t>
            </a:r>
            <a:r>
              <a:rPr lang="zh-CN" altLang="en-US" dirty="0"/>
              <a:t>就可以像以前一樣部署完全相同的 </a:t>
            </a:r>
            <a:r>
              <a:rPr lang="en-US" altLang="zh-CN" dirty="0"/>
              <a:t>PVC </a:t>
            </a:r>
            <a:r>
              <a:rPr lang="zh-CN" altLang="en-US" dirty="0"/>
              <a:t>清單和完全相同的</a:t>
            </a:r>
            <a:r>
              <a:rPr lang="en-US" altLang="zh-CN" dirty="0"/>
              <a:t>pod </a:t>
            </a:r>
            <a:r>
              <a:rPr lang="zh-CN" altLang="en-US" dirty="0"/>
              <a:t>清單</a:t>
            </a:r>
            <a:r>
              <a:rPr lang="zh-CN" altLang="en-US" dirty="0" smtClean="0"/>
              <a:t>。</a:t>
            </a:r>
            <a:endParaRPr lang="en-US" altLang="zh-CN" dirty="0" smtClean="0"/>
          </a:p>
          <a:p>
            <a:r>
              <a:rPr lang="zh-CN" altLang="en-US" dirty="0" smtClean="0"/>
              <a:t>這 </a:t>
            </a:r>
            <a:r>
              <a:rPr lang="zh-CN" altLang="en-US" dirty="0"/>
              <a:t>展示了</a:t>
            </a:r>
            <a:r>
              <a:rPr lang="en-US" altLang="zh-CN" dirty="0"/>
              <a:t>pod </a:t>
            </a:r>
            <a:r>
              <a:rPr lang="zh-CN" altLang="en-US" dirty="0"/>
              <a:t>和 </a:t>
            </a:r>
            <a:r>
              <a:rPr lang="en-US" altLang="zh-CN" dirty="0"/>
              <a:t>PVC </a:t>
            </a:r>
            <a:r>
              <a:rPr lang="zh-CN" altLang="en-US" dirty="0"/>
              <a:t>在不同集群間的移植性。</a:t>
            </a:r>
            <a:endParaRPr lang="zh-CN" altLang="en-US" sz="1800" dirty="0"/>
          </a:p>
          <a:p>
            <a:endParaRPr lang="zh-TW" altLang="en-US" dirty="0"/>
          </a:p>
        </p:txBody>
      </p:sp>
    </p:spTree>
    <p:extLst>
      <p:ext uri="{BB962C8B-B14F-4D97-AF65-F5344CB8AC3E}">
        <p14:creationId xmlns:p14="http://schemas.microsoft.com/office/powerpoint/2010/main" val="422208182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不指定存儲類的動態</a:t>
            </a:r>
            <a:r>
              <a:rPr lang="zh-CN" altLang="en-US" dirty="0" smtClean="0"/>
              <a:t>配置</a:t>
            </a:r>
            <a:endParaRPr lang="zh-TW" altLang="en-US" dirty="0"/>
          </a:p>
        </p:txBody>
      </p:sp>
      <p:sp>
        <p:nvSpPr>
          <p:cNvPr id="3" name="內容版面配置區 2"/>
          <p:cNvSpPr>
            <a:spLocks noGrp="1"/>
          </p:cNvSpPr>
          <p:nvPr>
            <p:ph idx="1"/>
          </p:nvPr>
        </p:nvSpPr>
        <p:spPr/>
        <p:txBody>
          <a:bodyPr>
            <a:normAutofit/>
          </a:bodyPr>
          <a:lstStyle/>
          <a:p>
            <a:r>
              <a:rPr lang="zh-CN" altLang="en-US" dirty="0" smtClean="0"/>
              <a:t>正如</a:t>
            </a:r>
            <a:r>
              <a:rPr lang="zh-CN" altLang="en-US" dirty="0"/>
              <a:t>我們在本章中所做的那樣</a:t>
            </a:r>
            <a:r>
              <a:rPr lang="en-US" altLang="zh-CN" dirty="0"/>
              <a:t>,</a:t>
            </a:r>
            <a:r>
              <a:rPr lang="zh-CN" altLang="en-US" dirty="0"/>
              <a:t>將持久性存儲附加</a:t>
            </a:r>
            <a:r>
              <a:rPr lang="zh-CN" altLang="en-US" dirty="0" smtClean="0"/>
              <a:t>到 </a:t>
            </a:r>
            <a:r>
              <a:rPr lang="en-US" altLang="zh-CN" dirty="0" smtClean="0"/>
              <a:t>pod </a:t>
            </a:r>
            <a:r>
              <a:rPr lang="zh-CN" altLang="en-US" dirty="0"/>
              <a:t>上變得越來越簡單</a:t>
            </a:r>
            <a:r>
              <a:rPr lang="zh-CN" altLang="en-US" dirty="0" smtClean="0"/>
              <a:t>。</a:t>
            </a:r>
            <a:endParaRPr lang="en-US" altLang="zh-CN" dirty="0" smtClean="0"/>
          </a:p>
          <a:p>
            <a:r>
              <a:rPr lang="zh-CN" altLang="en-US" dirty="0" smtClean="0"/>
              <a:t>本</a:t>
            </a:r>
            <a:r>
              <a:rPr lang="zh-CN" altLang="en-US" dirty="0"/>
              <a:t>章中的章節反映了存儲配置是如何從早期</a:t>
            </a:r>
            <a:r>
              <a:rPr lang="zh-CN" altLang="en-US" dirty="0" smtClean="0"/>
              <a:t>的 </a:t>
            </a:r>
            <a:r>
              <a:rPr lang="en-US" altLang="zh-CN" dirty="0" smtClean="0"/>
              <a:t>Kubernetes </a:t>
            </a:r>
            <a:r>
              <a:rPr lang="zh-CN" altLang="en-US" dirty="0"/>
              <a:t>版本發展到現在的。 </a:t>
            </a:r>
            <a:endParaRPr lang="en-US" altLang="zh-CN" dirty="0" smtClean="0"/>
          </a:p>
          <a:p>
            <a:r>
              <a:rPr lang="zh-CN" altLang="en-US" dirty="0" smtClean="0"/>
              <a:t>在最後</a:t>
            </a:r>
            <a:r>
              <a:rPr lang="zh-CN" altLang="en-US" dirty="0"/>
              <a:t>一節中</a:t>
            </a:r>
            <a:r>
              <a:rPr lang="en-US" altLang="zh-CN" dirty="0"/>
              <a:t>,</a:t>
            </a:r>
            <a:r>
              <a:rPr lang="zh-CN" altLang="en-US" dirty="0"/>
              <a:t>我們將看看將持久卷附加</a:t>
            </a:r>
            <a:r>
              <a:rPr lang="zh-CN" altLang="en-US" dirty="0" smtClean="0"/>
              <a:t>到 </a:t>
            </a:r>
            <a:r>
              <a:rPr lang="en-US" altLang="zh-CN" dirty="0" smtClean="0"/>
              <a:t>pod </a:t>
            </a:r>
            <a:r>
              <a:rPr lang="zh-CN" altLang="en-US" dirty="0"/>
              <a:t>的最新和最簡單的方法。</a:t>
            </a:r>
            <a:endParaRPr lang="zh-CN" altLang="en-US" sz="1800" dirty="0"/>
          </a:p>
          <a:p>
            <a:endParaRPr lang="zh-TW" altLang="en-US" dirty="0"/>
          </a:p>
        </p:txBody>
      </p:sp>
    </p:spTree>
    <p:extLst>
      <p:ext uri="{BB962C8B-B14F-4D97-AF65-F5344CB8AC3E}">
        <p14:creationId xmlns:p14="http://schemas.microsoft.com/office/powerpoint/2010/main" val="219581186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列出存儲類</a:t>
            </a:r>
            <a:endParaRPr lang="zh-CN" altLang="en-US" sz="3200" dirty="0"/>
          </a:p>
        </p:txBody>
      </p:sp>
      <p:sp>
        <p:nvSpPr>
          <p:cNvPr id="3" name="內容版面配置區 2"/>
          <p:cNvSpPr>
            <a:spLocks noGrp="1"/>
          </p:cNvSpPr>
          <p:nvPr>
            <p:ph idx="1"/>
          </p:nvPr>
        </p:nvSpPr>
        <p:spPr/>
        <p:txBody>
          <a:bodyPr>
            <a:normAutofit fontScale="92500" lnSpcReduction="20000"/>
          </a:bodyPr>
          <a:lstStyle/>
          <a:p>
            <a:r>
              <a:rPr lang="zh-CN" altLang="en-US" dirty="0" smtClean="0"/>
              <a:t>當</a:t>
            </a:r>
            <a:r>
              <a:rPr lang="zh-CN" altLang="en-US" dirty="0"/>
              <a:t>你創建名爲 </a:t>
            </a:r>
            <a:r>
              <a:rPr lang="en-US" altLang="zh-CN" dirty="0"/>
              <a:t>fast </a:t>
            </a:r>
            <a:r>
              <a:rPr lang="zh-CN" altLang="en-US" dirty="0"/>
              <a:t>的自定義存儲類時</a:t>
            </a:r>
            <a:r>
              <a:rPr lang="en-US" altLang="zh-CN" dirty="0" smtClean="0"/>
              <a:t>,</a:t>
            </a:r>
            <a:r>
              <a:rPr lang="zh-TW" altLang="en-US" dirty="0" smtClean="0"/>
              <a:t>並</a:t>
            </a:r>
            <a:r>
              <a:rPr lang="zh-CN" altLang="en-US" dirty="0" smtClean="0"/>
              <a:t>未</a:t>
            </a:r>
            <a:r>
              <a:rPr lang="zh-CN" altLang="en-US" dirty="0"/>
              <a:t>檢查集群中是否已定義任何</a:t>
            </a:r>
            <a:r>
              <a:rPr lang="zh-CN" altLang="en-US" dirty="0" smtClean="0"/>
              <a:t>現有存</a:t>
            </a:r>
            <a:r>
              <a:rPr lang="zh-CN" altLang="en-US" dirty="0"/>
              <a:t>儲類</a:t>
            </a:r>
            <a:r>
              <a:rPr lang="zh-CN" altLang="en-US" dirty="0" smtClean="0"/>
              <a:t>。</a:t>
            </a:r>
            <a:endParaRPr lang="en-US" altLang="zh-CN" dirty="0" smtClean="0"/>
          </a:p>
          <a:p>
            <a:r>
              <a:rPr lang="zh-CN" altLang="en-US" dirty="0" smtClean="0"/>
              <a:t>現在</a:t>
            </a:r>
            <a:r>
              <a:rPr lang="zh-TW" altLang="en-US" dirty="0" smtClean="0"/>
              <a:t>來查看一下</a:t>
            </a:r>
            <a:r>
              <a:rPr lang="zh-CN" altLang="en-US" dirty="0" smtClean="0"/>
              <a:t>是否</a:t>
            </a:r>
            <a:r>
              <a:rPr lang="zh-CN" altLang="en-US" dirty="0"/>
              <a:t>已定義任何現有存儲</a:t>
            </a:r>
            <a:r>
              <a:rPr lang="zh-CN" altLang="en-US" dirty="0" smtClean="0"/>
              <a:t>類</a:t>
            </a:r>
            <a:r>
              <a:rPr lang="zh-TW" altLang="en-US" dirty="0" smtClean="0"/>
              <a:t>。</a:t>
            </a:r>
            <a:r>
              <a:rPr lang="zh-CN" altLang="en-US" dirty="0" smtClean="0"/>
              <a:t>以下</a:t>
            </a:r>
            <a:r>
              <a:rPr lang="zh-CN" altLang="en-US" dirty="0"/>
              <a:t>是</a:t>
            </a:r>
            <a:r>
              <a:rPr lang="en-US" altLang="zh-CN" dirty="0"/>
              <a:t>GKE </a:t>
            </a:r>
            <a:r>
              <a:rPr lang="zh-CN" altLang="en-US" dirty="0"/>
              <a:t>中可用的存儲類</a:t>
            </a:r>
            <a:r>
              <a:rPr lang="en-US" altLang="zh-CN" dirty="0"/>
              <a:t>:</a:t>
            </a:r>
            <a:endParaRPr lang="zh-CN" altLang="en-US" sz="1800" dirty="0"/>
          </a:p>
          <a:p>
            <a:pPr marL="0" indent="0">
              <a:buNone/>
            </a:pPr>
            <a:r>
              <a:rPr lang="en-US" altLang="zh-CN" sz="2200" dirty="0">
                <a:latin typeface="Source Code Pro" panose="020B0509030403020204" pitchFamily="49" charset="0"/>
                <a:ea typeface="Source Code Pro" panose="020B0509030403020204" pitchFamily="49" charset="0"/>
              </a:rPr>
              <a:t>$ </a:t>
            </a:r>
            <a:r>
              <a:rPr lang="en-US" altLang="zh-CN" sz="2200" b="1" dirty="0" err="1">
                <a:latin typeface="Source Code Pro" panose="020B0509030403020204" pitchFamily="49" charset="0"/>
                <a:ea typeface="Source Code Pro" panose="020B0509030403020204" pitchFamily="49" charset="0"/>
              </a:rPr>
              <a:t>kubectl</a:t>
            </a:r>
            <a:r>
              <a:rPr lang="en-US" altLang="zh-CN" sz="2200" b="1" dirty="0">
                <a:latin typeface="Source Code Pro" panose="020B0509030403020204" pitchFamily="49" charset="0"/>
                <a:ea typeface="Source Code Pro" panose="020B0509030403020204" pitchFamily="49" charset="0"/>
              </a:rPr>
              <a:t> get </a:t>
            </a:r>
            <a:r>
              <a:rPr lang="en-US" altLang="zh-CN" sz="2200" b="1" dirty="0" err="1">
                <a:latin typeface="Source Code Pro" panose="020B0509030403020204" pitchFamily="49" charset="0"/>
                <a:ea typeface="Source Code Pro" panose="020B0509030403020204" pitchFamily="49" charset="0"/>
              </a:rPr>
              <a:t>sc</a:t>
            </a:r>
            <a:r>
              <a:rPr lang="en-US" altLang="zh-CN" sz="2200" dirty="0">
                <a:latin typeface="Source Code Pro" panose="020B0509030403020204" pitchFamily="49" charset="0"/>
                <a:ea typeface="Source Code Pro" panose="020B0509030403020204" pitchFamily="49" charset="0"/>
              </a:rPr>
              <a:t> </a:t>
            </a:r>
            <a:endParaRPr lang="en-US" altLang="zh-CN" sz="2200" dirty="0" smtClean="0">
              <a:latin typeface="Source Code Pro" panose="020B0509030403020204" pitchFamily="49" charset="0"/>
              <a:ea typeface="Source Code Pro" panose="020B0509030403020204" pitchFamily="49" charset="0"/>
            </a:endParaRPr>
          </a:p>
          <a:p>
            <a:pPr marL="0" indent="0">
              <a:buNone/>
            </a:pPr>
            <a:r>
              <a:rPr lang="en-US" altLang="zh-CN" sz="2200" dirty="0">
                <a:latin typeface="Source Code Pro" panose="020B0509030403020204" pitchFamily="49" charset="0"/>
                <a:ea typeface="Source Code Pro" panose="020B0509030403020204" pitchFamily="49" charset="0"/>
              </a:rPr>
              <a:t>NAME </a:t>
            </a:r>
            <a:r>
              <a:rPr lang="en-US" altLang="zh-CN" sz="2200" dirty="0" smtClean="0">
                <a:latin typeface="Source Code Pro" panose="020B0509030403020204" pitchFamily="49" charset="0"/>
                <a:ea typeface="Source Code Pro" panose="020B0509030403020204" pitchFamily="49" charset="0"/>
              </a:rPr>
              <a:t>              TYPE</a:t>
            </a:r>
            <a:endParaRPr lang="en-US" altLang="zh-CN" sz="2200" dirty="0">
              <a:latin typeface="Source Code Pro" panose="020B0509030403020204" pitchFamily="49" charset="0"/>
              <a:ea typeface="Source Code Pro" panose="020B0509030403020204" pitchFamily="49" charset="0"/>
            </a:endParaRPr>
          </a:p>
          <a:p>
            <a:pPr marL="0" indent="0">
              <a:buNone/>
            </a:pPr>
            <a:r>
              <a:rPr lang="en-US" altLang="zh-CN" sz="2200" dirty="0">
                <a:latin typeface="Source Code Pro" panose="020B0509030403020204" pitchFamily="49" charset="0"/>
                <a:ea typeface="Source Code Pro" panose="020B0509030403020204" pitchFamily="49" charset="0"/>
              </a:rPr>
              <a:t>fast </a:t>
            </a:r>
            <a:r>
              <a:rPr lang="en-US" altLang="zh-CN" sz="2200" dirty="0" smtClean="0">
                <a:latin typeface="Source Code Pro" panose="020B0509030403020204" pitchFamily="49" charset="0"/>
                <a:ea typeface="Source Code Pro" panose="020B0509030403020204" pitchFamily="49" charset="0"/>
              </a:rPr>
              <a:t>              kubernetes.io/</a:t>
            </a:r>
            <a:r>
              <a:rPr lang="en-US" altLang="zh-CN" sz="2200" dirty="0" err="1" smtClean="0">
                <a:latin typeface="Source Code Pro" panose="020B0509030403020204" pitchFamily="49" charset="0"/>
                <a:ea typeface="Source Code Pro" panose="020B0509030403020204" pitchFamily="49" charset="0"/>
              </a:rPr>
              <a:t>gce-pd</a:t>
            </a:r>
            <a:endParaRPr lang="en-US" altLang="zh-CN" sz="2200" dirty="0">
              <a:latin typeface="Source Code Pro" panose="020B0509030403020204" pitchFamily="49" charset="0"/>
              <a:ea typeface="Source Code Pro" panose="020B0509030403020204" pitchFamily="49" charset="0"/>
            </a:endParaRPr>
          </a:p>
          <a:p>
            <a:pPr marL="0" indent="0">
              <a:buNone/>
            </a:pPr>
            <a:r>
              <a:rPr lang="en-US" altLang="zh-CN" sz="2200" dirty="0">
                <a:latin typeface="Source Code Pro" panose="020B0509030403020204" pitchFamily="49" charset="0"/>
                <a:ea typeface="Source Code Pro" panose="020B0509030403020204" pitchFamily="49" charset="0"/>
              </a:rPr>
              <a:t>standard (default) kubernetes.io/</a:t>
            </a:r>
            <a:r>
              <a:rPr lang="en-US" altLang="zh-CN" sz="2200" dirty="0" err="1">
                <a:latin typeface="Source Code Pro" panose="020B0509030403020204" pitchFamily="49" charset="0"/>
                <a:ea typeface="Source Code Pro" panose="020B0509030403020204" pitchFamily="49" charset="0"/>
              </a:rPr>
              <a:t>gce-pd</a:t>
            </a:r>
            <a:endParaRPr lang="zh-CN" altLang="en-US" sz="2200" dirty="0" smtClean="0">
              <a:latin typeface="Source Code Pro" panose="020B0509030403020204" pitchFamily="49" charset="0"/>
            </a:endParaRPr>
          </a:p>
          <a:p>
            <a:r>
              <a:rPr lang="zh-CN" altLang="en-US" dirty="0" smtClean="0"/>
              <a:t>注意</a:t>
            </a:r>
            <a:r>
              <a:rPr lang="zh-CN" altLang="en-US" dirty="0"/>
              <a:t>我們</a:t>
            </a:r>
            <a:r>
              <a:rPr lang="zh-CN" altLang="en-US" dirty="0" smtClean="0"/>
              <a:t>使用 </a:t>
            </a:r>
            <a:r>
              <a:rPr lang="en-US" altLang="zh-CN" dirty="0" err="1" smtClean="0"/>
              <a:t>sc</a:t>
            </a:r>
            <a:r>
              <a:rPr lang="en-US" altLang="zh-CN" dirty="0" smtClean="0"/>
              <a:t> </a:t>
            </a:r>
            <a:r>
              <a:rPr lang="zh-CN" altLang="en-US" dirty="0"/>
              <a:t>作爲 </a:t>
            </a:r>
            <a:r>
              <a:rPr lang="en-US" altLang="zh-CN" dirty="0" err="1"/>
              <a:t>storageclass</a:t>
            </a:r>
            <a:r>
              <a:rPr lang="en-US" altLang="zh-CN" dirty="0"/>
              <a:t> </a:t>
            </a:r>
            <a:r>
              <a:rPr lang="zh-CN" altLang="en-US" dirty="0"/>
              <a:t>的簡寫。</a:t>
            </a:r>
            <a:endParaRPr lang="zh-CN" altLang="en-US" sz="1800" dirty="0"/>
          </a:p>
          <a:p>
            <a:r>
              <a:rPr lang="zh-CN" altLang="en-US" dirty="0"/>
              <a:t>除了你自己創建的 </a:t>
            </a:r>
            <a:r>
              <a:rPr lang="en-US" altLang="zh-CN" dirty="0"/>
              <a:t>fast </a:t>
            </a:r>
            <a:r>
              <a:rPr lang="zh-CN" altLang="en-US" dirty="0"/>
              <a:t>存儲類</a:t>
            </a:r>
            <a:r>
              <a:rPr lang="en-US" altLang="zh-CN" dirty="0"/>
              <a:t>,</a:t>
            </a:r>
            <a:r>
              <a:rPr lang="zh-CN" altLang="en-US" dirty="0"/>
              <a:t>還存在 </a:t>
            </a:r>
            <a:r>
              <a:rPr lang="en-US" altLang="zh-CN" dirty="0"/>
              <a:t>standard </a:t>
            </a:r>
            <a:r>
              <a:rPr lang="zh-CN" altLang="en-US" dirty="0"/>
              <a:t>存儲</a:t>
            </a:r>
            <a:r>
              <a:rPr lang="zh-CN" altLang="en-US" dirty="0" smtClean="0"/>
              <a:t>類</a:t>
            </a:r>
            <a:r>
              <a:rPr lang="zh-TW" altLang="en-US" dirty="0" smtClean="0"/>
              <a:t>並</a:t>
            </a:r>
            <a:r>
              <a:rPr lang="zh-CN" altLang="en-US" dirty="0" smtClean="0"/>
              <a:t>標記</a:t>
            </a:r>
            <a:r>
              <a:rPr lang="zh-CN" altLang="en-US" dirty="0"/>
              <a:t>爲默認存</a:t>
            </a:r>
            <a:r>
              <a:rPr lang="zh-CN" altLang="en-US" dirty="0" smtClean="0"/>
              <a:t>儲類。</a:t>
            </a:r>
            <a:endParaRPr lang="en-US" altLang="zh-CN" dirty="0" smtClean="0"/>
          </a:p>
          <a:p>
            <a:r>
              <a:rPr lang="zh-CN" altLang="en-US" dirty="0" smtClean="0"/>
              <a:t>讓</a:t>
            </a:r>
            <a:r>
              <a:rPr lang="zh-CN" altLang="en-US" dirty="0"/>
              <a:t>我們</a:t>
            </a:r>
            <a:r>
              <a:rPr lang="zh-CN" altLang="en-US" dirty="0" smtClean="0"/>
              <a:t>列</a:t>
            </a:r>
            <a:r>
              <a:rPr lang="zh-TW" altLang="en-US" dirty="0" smtClean="0"/>
              <a:t>出</a:t>
            </a:r>
            <a:r>
              <a:rPr lang="zh-CN" altLang="en-US" dirty="0" smtClean="0"/>
              <a:t> </a:t>
            </a:r>
            <a:r>
              <a:rPr lang="en-US" altLang="zh-CN" dirty="0" err="1" smtClean="0"/>
              <a:t>Minikube</a:t>
            </a:r>
            <a:r>
              <a:rPr lang="en-US" altLang="zh-CN" dirty="0" smtClean="0"/>
              <a:t> </a:t>
            </a:r>
            <a:r>
              <a:rPr lang="zh-CN" altLang="en-US" dirty="0"/>
              <a:t>中可用的存儲類</a:t>
            </a:r>
            <a:r>
              <a:rPr lang="en-US" altLang="zh-CN" dirty="0"/>
              <a:t>,</a:t>
            </a:r>
            <a:r>
              <a:rPr lang="zh-CN" altLang="en-US" dirty="0"/>
              <a:t>以便我們</a:t>
            </a:r>
            <a:r>
              <a:rPr lang="zh-CN" altLang="en-US" dirty="0" smtClean="0"/>
              <a:t>進行比較</a:t>
            </a:r>
            <a:r>
              <a:rPr lang="en-US" altLang="zh-CN" dirty="0" smtClean="0"/>
              <a:t>:</a:t>
            </a:r>
            <a:endParaRPr lang="zh-CN" altLang="en-US" sz="1800" dirty="0"/>
          </a:p>
        </p:txBody>
      </p:sp>
    </p:spTree>
    <p:extLst>
      <p:ext uri="{BB962C8B-B14F-4D97-AF65-F5344CB8AC3E}">
        <p14:creationId xmlns:p14="http://schemas.microsoft.com/office/powerpoint/2010/main" val="159199653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CN" dirty="0" err="1"/>
              <a:t>Minikube</a:t>
            </a:r>
            <a:r>
              <a:rPr lang="en-US" altLang="zh-CN" dirty="0"/>
              <a:t> </a:t>
            </a:r>
            <a:r>
              <a:rPr lang="zh-CN" altLang="en-US" dirty="0"/>
              <a:t>中可用的存儲類</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sz="2000" dirty="0">
                <a:latin typeface="Source Code Pro" panose="020B0509030403020204" pitchFamily="49" charset="0"/>
                <a:ea typeface="Source Code Pro" panose="020B0509030403020204" pitchFamily="49" charset="0"/>
              </a:rPr>
              <a:t>$ </a:t>
            </a:r>
            <a:r>
              <a:rPr lang="en-US" altLang="zh-TW" sz="2000" b="1" dirty="0" err="1">
                <a:latin typeface="Source Code Pro" panose="020B0509030403020204" pitchFamily="49" charset="0"/>
                <a:ea typeface="Source Code Pro" panose="020B0509030403020204" pitchFamily="49" charset="0"/>
              </a:rPr>
              <a:t>kubectl</a:t>
            </a:r>
            <a:r>
              <a:rPr lang="en-US" altLang="zh-TW" sz="2000" b="1" dirty="0">
                <a:latin typeface="Source Code Pro" panose="020B0509030403020204" pitchFamily="49" charset="0"/>
                <a:ea typeface="Source Code Pro" panose="020B0509030403020204" pitchFamily="49" charset="0"/>
              </a:rPr>
              <a:t> get </a:t>
            </a:r>
            <a:r>
              <a:rPr lang="en-US" altLang="zh-TW" sz="2000" b="1" dirty="0" err="1">
                <a:latin typeface="Source Code Pro" panose="020B0509030403020204" pitchFamily="49" charset="0"/>
                <a:ea typeface="Source Code Pro" panose="020B0509030403020204" pitchFamily="49" charset="0"/>
              </a:rPr>
              <a:t>sc</a:t>
            </a:r>
            <a:r>
              <a:rPr lang="en-US" altLang="zh-TW" sz="2000" b="1" dirty="0">
                <a:latin typeface="Source Code Pro" panose="020B0509030403020204" pitchFamily="49" charset="0"/>
                <a:ea typeface="Source Code Pro" panose="020B0509030403020204" pitchFamily="49" charset="0"/>
              </a:rPr>
              <a:t> </a:t>
            </a:r>
            <a:endParaRPr lang="en-US" altLang="zh-TW" sz="2000" b="1" dirty="0" smtClean="0">
              <a:latin typeface="Source Code Pro" panose="020B0509030403020204" pitchFamily="49" charset="0"/>
              <a:ea typeface="Source Code Pro" panose="020B0509030403020204" pitchFamily="49" charset="0"/>
            </a:endParaRPr>
          </a:p>
          <a:p>
            <a:pPr marL="0" indent="0">
              <a:buNone/>
            </a:pPr>
            <a:r>
              <a:rPr lang="en-US" altLang="zh-TW" sz="2000" dirty="0">
                <a:latin typeface="Source Code Pro" panose="020B0509030403020204" pitchFamily="49" charset="0"/>
                <a:ea typeface="Source Code Pro" panose="020B0509030403020204" pitchFamily="49" charset="0"/>
              </a:rPr>
              <a:t>NAME </a:t>
            </a:r>
            <a:r>
              <a:rPr lang="en-US" altLang="zh-TW" sz="2000" dirty="0" smtClean="0">
                <a:latin typeface="Source Code Pro" panose="020B0509030403020204" pitchFamily="49" charset="0"/>
                <a:ea typeface="Source Code Pro" panose="020B0509030403020204" pitchFamily="49" charset="0"/>
              </a:rPr>
              <a:t>              TYPE</a:t>
            </a:r>
            <a:endParaRPr lang="en-US" altLang="zh-TW" sz="2000" dirty="0">
              <a:latin typeface="Source Code Pro" panose="020B0509030403020204" pitchFamily="49" charset="0"/>
              <a:ea typeface="Source Code Pro" panose="020B0509030403020204" pitchFamily="49" charset="0"/>
            </a:endParaRPr>
          </a:p>
          <a:p>
            <a:pPr marL="0" indent="0">
              <a:buNone/>
            </a:pPr>
            <a:r>
              <a:rPr lang="en-US" altLang="zh-TW" sz="2000" dirty="0">
                <a:latin typeface="Source Code Pro" panose="020B0509030403020204" pitchFamily="49" charset="0"/>
                <a:ea typeface="Source Code Pro" panose="020B0509030403020204" pitchFamily="49" charset="0"/>
              </a:rPr>
              <a:t>fast </a:t>
            </a:r>
            <a:r>
              <a:rPr lang="en-US" altLang="zh-TW" sz="2000" dirty="0" smtClean="0">
                <a:latin typeface="Source Code Pro" panose="020B0509030403020204" pitchFamily="49" charset="0"/>
                <a:ea typeface="Source Code Pro" panose="020B0509030403020204" pitchFamily="49" charset="0"/>
              </a:rPr>
              <a:t>              k8s.io/</a:t>
            </a:r>
            <a:r>
              <a:rPr lang="en-US" altLang="zh-TW" sz="2000" dirty="0" err="1" smtClean="0">
                <a:latin typeface="Source Code Pro" panose="020B0509030403020204" pitchFamily="49" charset="0"/>
                <a:ea typeface="Source Code Pro" panose="020B0509030403020204" pitchFamily="49" charset="0"/>
              </a:rPr>
              <a:t>minikube-hostpath</a:t>
            </a:r>
            <a:endParaRPr lang="en-US" altLang="zh-TW" sz="2000" dirty="0">
              <a:latin typeface="Source Code Pro" panose="020B0509030403020204" pitchFamily="49" charset="0"/>
              <a:ea typeface="Source Code Pro" panose="020B0509030403020204" pitchFamily="49" charset="0"/>
            </a:endParaRPr>
          </a:p>
          <a:p>
            <a:pPr marL="0" indent="0">
              <a:buNone/>
            </a:pPr>
            <a:r>
              <a:rPr lang="en-US" altLang="zh-TW" sz="2000" dirty="0">
                <a:latin typeface="Source Code Pro" panose="020B0509030403020204" pitchFamily="49" charset="0"/>
                <a:ea typeface="Source Code Pro" panose="020B0509030403020204" pitchFamily="49" charset="0"/>
              </a:rPr>
              <a:t>standard (default) k8s.io/</a:t>
            </a:r>
            <a:r>
              <a:rPr lang="en-US" altLang="zh-TW" sz="2000" dirty="0" err="1">
                <a:latin typeface="Source Code Pro" panose="020B0509030403020204" pitchFamily="49" charset="0"/>
                <a:ea typeface="Source Code Pro" panose="020B0509030403020204" pitchFamily="49" charset="0"/>
              </a:rPr>
              <a:t>minikube-hostpath</a:t>
            </a:r>
            <a:endParaRPr lang="en-US" altLang="zh-TW" sz="2000" dirty="0">
              <a:latin typeface="Source Code Pro" panose="020B0509030403020204" pitchFamily="49" charset="0"/>
              <a:ea typeface="Source Code Pro" panose="020B0509030403020204" pitchFamily="49" charset="0"/>
            </a:endParaRPr>
          </a:p>
          <a:p>
            <a:r>
              <a:rPr lang="zh-TW" altLang="en-US" dirty="0" smtClean="0"/>
              <a:t>再來看看</a:t>
            </a:r>
            <a:r>
              <a:rPr lang="en-US" altLang="zh-TW" dirty="0" smtClean="0"/>
              <a:t>,</a:t>
            </a:r>
            <a:r>
              <a:rPr lang="en-US" altLang="zh-TW" dirty="0"/>
              <a:t>fast </a:t>
            </a:r>
            <a:r>
              <a:rPr lang="zh-TW" altLang="en-US" dirty="0" smtClean="0"/>
              <a:t>存儲類是由你創建的</a:t>
            </a:r>
            <a:r>
              <a:rPr lang="en-US" altLang="zh-TW" dirty="0" smtClean="0"/>
              <a:t>,</a:t>
            </a:r>
            <a:r>
              <a:rPr lang="zh-TW" altLang="en-US" dirty="0" smtClean="0"/>
              <a:t>並且此處也存在默認的</a:t>
            </a:r>
            <a:r>
              <a:rPr lang="en-US" altLang="zh-TW" dirty="0" smtClean="0"/>
              <a:t>standard </a:t>
            </a:r>
            <a:r>
              <a:rPr lang="zh-TW" altLang="en-US" dirty="0" smtClean="0"/>
              <a:t>存儲類。</a:t>
            </a:r>
            <a:endParaRPr lang="en-US" altLang="zh-TW" dirty="0" smtClean="0"/>
          </a:p>
          <a:p>
            <a:pPr algn="just"/>
            <a:r>
              <a:rPr lang="zh-TW" altLang="en-US" dirty="0" smtClean="0"/>
              <a:t>比較兩個列表中的</a:t>
            </a:r>
            <a:r>
              <a:rPr lang="en-US" altLang="zh-TW" dirty="0" smtClean="0"/>
              <a:t>TYPE </a:t>
            </a:r>
            <a:r>
              <a:rPr lang="zh-TW" altLang="en-US" dirty="0"/>
              <a:t>列</a:t>
            </a:r>
            <a:r>
              <a:rPr lang="en-US" altLang="zh-TW" dirty="0" smtClean="0"/>
              <a:t>,</a:t>
            </a:r>
            <a:r>
              <a:rPr lang="zh-TW" altLang="en-US" dirty="0" smtClean="0"/>
              <a:t>你會看到 </a:t>
            </a:r>
            <a:r>
              <a:rPr lang="en-US" altLang="zh-TW" dirty="0" smtClean="0"/>
              <a:t>GKE </a:t>
            </a:r>
            <a:r>
              <a:rPr lang="zh-TW" altLang="en-US" dirty="0"/>
              <a:t>正在使用</a:t>
            </a:r>
            <a:r>
              <a:rPr lang="en-US" altLang="zh-TW" dirty="0" smtClean="0"/>
              <a:t>kubernetes.io/</a:t>
            </a:r>
            <a:r>
              <a:rPr lang="en-US" altLang="zh-TW" dirty="0" err="1" smtClean="0"/>
              <a:t>gce-pd</a:t>
            </a:r>
            <a:r>
              <a:rPr lang="en-US" altLang="zh-TW" dirty="0" smtClean="0"/>
              <a:t> </a:t>
            </a:r>
            <a:r>
              <a:rPr lang="zh-TW" altLang="en-US" dirty="0" smtClean="0"/>
              <a:t>置備程序</a:t>
            </a:r>
            <a:r>
              <a:rPr lang="en-US" altLang="zh-TW" dirty="0" smtClean="0"/>
              <a:t>,</a:t>
            </a:r>
            <a:r>
              <a:rPr lang="zh-TW" altLang="en-US" dirty="0"/>
              <a:t>而</a:t>
            </a:r>
            <a:r>
              <a:rPr lang="en-US" altLang="zh-TW" dirty="0" err="1"/>
              <a:t>Minikube</a:t>
            </a:r>
            <a:r>
              <a:rPr lang="en-US" altLang="zh-TW" dirty="0"/>
              <a:t> </a:t>
            </a:r>
            <a:r>
              <a:rPr lang="zh-TW" altLang="en-US" dirty="0"/>
              <a:t>正在使用</a:t>
            </a:r>
            <a:r>
              <a:rPr lang="en-US" altLang="zh-TW" dirty="0"/>
              <a:t>k8s.io/</a:t>
            </a:r>
            <a:r>
              <a:rPr lang="en-US" altLang="zh-TW" dirty="0" err="1"/>
              <a:t>minikube-hostpath</a:t>
            </a:r>
            <a:r>
              <a:rPr lang="zh-TW" altLang="en-US" dirty="0" smtClean="0"/>
              <a:t>。</a:t>
            </a:r>
            <a:r>
              <a:rPr lang="en-US" altLang="zh-TW" dirty="0"/>
              <a:t/>
            </a:r>
            <a:br>
              <a:rPr lang="en-US" altLang="zh-TW" dirty="0"/>
            </a:br>
            <a:endParaRPr lang="zh-TW" altLang="en-US" dirty="0"/>
          </a:p>
        </p:txBody>
      </p:sp>
    </p:spTree>
    <p:extLst>
      <p:ext uri="{BB962C8B-B14F-4D97-AF65-F5344CB8AC3E}">
        <p14:creationId xmlns:p14="http://schemas.microsoft.com/office/powerpoint/2010/main" val="10377846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容器的規範中</a:t>
            </a:r>
            <a:r>
              <a:rPr lang="zh-TW" altLang="en-US" dirty="0" smtClean="0"/>
              <a:t>需</a:t>
            </a:r>
            <a:r>
              <a:rPr lang="zh-CN" altLang="en-US" dirty="0" smtClean="0"/>
              <a:t>定義一個 </a:t>
            </a:r>
            <a:r>
              <a:rPr lang="en-US" altLang="zh-CN" dirty="0" err="1" smtClean="0"/>
              <a:t>VolumeMount</a:t>
            </a:r>
            <a:r>
              <a:rPr lang="zh-TW" altLang="en-US" dirty="0" smtClean="0"/>
              <a:t>來</a:t>
            </a:r>
            <a:r>
              <a:rPr lang="zh-CN" altLang="en-US" dirty="0" smtClean="0"/>
              <a:t>掛載卷</a:t>
            </a:r>
            <a:endParaRPr lang="zh-TW" altLang="en-US" dirty="0"/>
          </a:p>
        </p:txBody>
      </p:sp>
      <p:sp>
        <p:nvSpPr>
          <p:cNvPr id="3" name="內容版面配置區 2"/>
          <p:cNvSpPr>
            <a:spLocks noGrp="1"/>
          </p:cNvSpPr>
          <p:nvPr>
            <p:ph idx="1"/>
          </p:nvPr>
        </p:nvSpPr>
        <p:spPr/>
        <p:txBody>
          <a:bodyPr>
            <a:normAutofit/>
          </a:bodyPr>
          <a:lstStyle/>
          <a:p>
            <a:r>
              <a:rPr lang="zh-CN" altLang="en-US" dirty="0" smtClean="0"/>
              <a:t>同樣</a:t>
            </a:r>
            <a:r>
              <a:rPr lang="en-US" altLang="zh-CN" dirty="0" smtClean="0"/>
              <a:t>,</a:t>
            </a:r>
            <a:r>
              <a:rPr lang="en-US" altLang="zh-CN" dirty="0"/>
              <a:t>pod </a:t>
            </a:r>
            <a:r>
              <a:rPr lang="zh-CN" altLang="en-US" dirty="0" smtClean="0"/>
              <a:t>還擁有一個名爲 </a:t>
            </a:r>
            <a:r>
              <a:rPr lang="en-US" altLang="zh-CN" dirty="0" err="1" smtClean="0"/>
              <a:t>logVol</a:t>
            </a:r>
            <a:r>
              <a:rPr lang="en-US" altLang="zh-CN" dirty="0" smtClean="0"/>
              <a:t> </a:t>
            </a:r>
            <a:r>
              <a:rPr lang="zh-CN" altLang="en-US" dirty="0"/>
              <a:t>的卷</a:t>
            </a:r>
            <a:r>
              <a:rPr lang="en-US" altLang="zh-CN" dirty="0" smtClean="0"/>
              <a:t>,</a:t>
            </a:r>
            <a:r>
              <a:rPr lang="zh-CN" altLang="en-US" dirty="0" smtClean="0"/>
              <a:t>用于存放日志</a:t>
            </a:r>
            <a:r>
              <a:rPr lang="en-US" altLang="zh-CN" dirty="0" smtClean="0"/>
              <a:t>,</a:t>
            </a:r>
            <a:r>
              <a:rPr lang="zh-CN" altLang="en-US" dirty="0"/>
              <a:t>此卷在</a:t>
            </a:r>
            <a:r>
              <a:rPr lang="en-US" altLang="zh-CN" dirty="0"/>
              <a:t>Webserver </a:t>
            </a:r>
            <a:r>
              <a:rPr lang="zh-CN" altLang="en-US" dirty="0"/>
              <a:t>和 </a:t>
            </a:r>
            <a:r>
              <a:rPr lang="en-US" altLang="zh-CN" dirty="0" err="1"/>
              <a:t>LogRotator</a:t>
            </a:r>
            <a:r>
              <a:rPr lang="en-US" altLang="zh-CN" dirty="0"/>
              <a:t> </a:t>
            </a:r>
            <a:r>
              <a:rPr lang="zh-CN" altLang="en-US" dirty="0"/>
              <a:t>容器</a:t>
            </a:r>
            <a:r>
              <a:rPr lang="zh-CN" altLang="en-US" dirty="0" smtClean="0"/>
              <a:t>中的 </a:t>
            </a:r>
            <a:r>
              <a:rPr lang="en-US" altLang="zh-CN" dirty="0" smtClean="0"/>
              <a:t>/</a:t>
            </a:r>
            <a:r>
              <a:rPr lang="en-US" altLang="zh-CN" dirty="0" err="1" smtClean="0"/>
              <a:t>var</a:t>
            </a:r>
            <a:r>
              <a:rPr lang="en-US" altLang="zh-CN" dirty="0" smtClean="0"/>
              <a:t>/log </a:t>
            </a:r>
            <a:r>
              <a:rPr lang="zh-CN" altLang="en-US" dirty="0" smtClean="0"/>
              <a:t>中掛載</a:t>
            </a:r>
            <a:r>
              <a:rPr lang="zh-TW" altLang="en-US" dirty="0" smtClean="0"/>
              <a:t>。</a:t>
            </a:r>
            <a:endParaRPr lang="en-US" altLang="zh-CN" dirty="0" smtClean="0"/>
          </a:p>
          <a:p>
            <a:r>
              <a:rPr lang="zh-CN" altLang="en-US" dirty="0" smtClean="0"/>
              <a:t>注意</a:t>
            </a:r>
            <a:r>
              <a:rPr lang="en-US" altLang="zh-CN" dirty="0" smtClean="0"/>
              <a:t>,</a:t>
            </a:r>
            <a:r>
              <a:rPr lang="zh-CN" altLang="en-US" dirty="0" smtClean="0"/>
              <a:t>它沒有掛載在</a:t>
            </a:r>
            <a:r>
              <a:rPr lang="en-US" altLang="zh-CN" dirty="0" err="1" smtClean="0"/>
              <a:t>ContentAgent</a:t>
            </a:r>
            <a:r>
              <a:rPr lang="en-US" altLang="zh-CN" dirty="0" smtClean="0"/>
              <a:t> </a:t>
            </a:r>
            <a:r>
              <a:rPr lang="zh-CN" altLang="en-US" dirty="0"/>
              <a:t>容器中</a:t>
            </a:r>
            <a:r>
              <a:rPr lang="en-US" altLang="zh-CN" dirty="0" smtClean="0"/>
              <a:t>,</a:t>
            </a:r>
            <a:r>
              <a:rPr lang="zh-CN" altLang="en-US" dirty="0" smtClean="0"/>
              <a:t>這個容器不能訪問它的檔</a:t>
            </a:r>
            <a:r>
              <a:rPr lang="en-US" altLang="zh-CN" dirty="0" smtClean="0"/>
              <a:t>,</a:t>
            </a:r>
            <a:r>
              <a:rPr lang="zh-CN" altLang="en-US" dirty="0" smtClean="0"/>
              <a:t>即使容器和卷是同一個 </a:t>
            </a:r>
            <a:r>
              <a:rPr lang="en-US" altLang="zh-CN" dirty="0" smtClean="0"/>
              <a:t>pod </a:t>
            </a:r>
            <a:r>
              <a:rPr lang="zh-CN" altLang="en-US" dirty="0"/>
              <a:t>的</a:t>
            </a:r>
            <a:r>
              <a:rPr lang="zh-CN" altLang="en-US" dirty="0" smtClean="0"/>
              <a:t>一部分</a:t>
            </a:r>
            <a:r>
              <a:rPr lang="zh-TW" altLang="en-US" dirty="0" smtClean="0"/>
              <a:t>。</a:t>
            </a:r>
            <a:endParaRPr lang="en-US" altLang="zh-CN" dirty="0" smtClean="0"/>
          </a:p>
          <a:p>
            <a:pPr lvl="1"/>
            <a:r>
              <a:rPr lang="zh-CN" altLang="en-US" dirty="0" smtClean="0"/>
              <a:t>在 </a:t>
            </a:r>
            <a:r>
              <a:rPr lang="en-US" altLang="zh-CN" dirty="0"/>
              <a:t>pod </a:t>
            </a:r>
            <a:r>
              <a:rPr lang="zh-CN" altLang="en-US" dirty="0" smtClean="0"/>
              <a:t>的規範中定義卷是不够的。</a:t>
            </a:r>
            <a:endParaRPr lang="en-US" altLang="zh-CN" dirty="0" smtClean="0"/>
          </a:p>
          <a:p>
            <a:pPr lvl="1"/>
            <a:r>
              <a:rPr lang="zh-CN" altLang="en-US" dirty="0" smtClean="0"/>
              <a:t>如果我們希望容器能够訪問它</a:t>
            </a:r>
            <a:r>
              <a:rPr lang="en-US" altLang="zh-CN" dirty="0" smtClean="0"/>
              <a:t>,</a:t>
            </a:r>
            <a:r>
              <a:rPr lang="zh-CN" altLang="en-US" dirty="0" smtClean="0"/>
              <a:t>還需要在容器的規範中定義一個 </a:t>
            </a:r>
            <a:r>
              <a:rPr lang="en-US" altLang="zh-CN" dirty="0" err="1" smtClean="0"/>
              <a:t>VolumeMount</a:t>
            </a:r>
            <a:r>
              <a:rPr lang="zh-CN" altLang="en-US" dirty="0"/>
              <a:t>。</a:t>
            </a:r>
          </a:p>
          <a:p>
            <a:r>
              <a:rPr lang="zh-CN" altLang="en-US" dirty="0" smtClean="0"/>
              <a:t>在</a:t>
            </a:r>
            <a:r>
              <a:rPr lang="zh-CN" altLang="en-US" dirty="0"/>
              <a:t>本例中</a:t>
            </a:r>
            <a:r>
              <a:rPr lang="en-US" altLang="zh-CN" dirty="0" smtClean="0"/>
              <a:t>,</a:t>
            </a:r>
            <a:r>
              <a:rPr lang="zh-CN" altLang="en-US" dirty="0" smtClean="0"/>
              <a:t>兩個卷最初都是空的</a:t>
            </a:r>
            <a:r>
              <a:rPr lang="en-US" altLang="zh-CN" dirty="0" smtClean="0"/>
              <a:t>,</a:t>
            </a:r>
            <a:r>
              <a:rPr lang="zh-CN" altLang="en-US" dirty="0"/>
              <a:t>因此可以</a:t>
            </a:r>
            <a:r>
              <a:rPr lang="zh-CN" altLang="en-US" dirty="0" smtClean="0"/>
              <a:t>使用</a:t>
            </a:r>
            <a:r>
              <a:rPr lang="zh-TW" altLang="en-US" dirty="0" smtClean="0"/>
              <a:t>一</a:t>
            </a:r>
            <a:r>
              <a:rPr lang="zh-CN" altLang="en-US" dirty="0" smtClean="0"/>
              <a:t>種名爲 </a:t>
            </a:r>
            <a:r>
              <a:rPr lang="en-US" altLang="zh-CN" dirty="0" err="1" smtClean="0"/>
              <a:t>emptyDir</a:t>
            </a:r>
            <a:r>
              <a:rPr lang="en-US" altLang="zh-CN" dirty="0" smtClean="0"/>
              <a:t> </a:t>
            </a:r>
            <a:r>
              <a:rPr lang="zh-CN" altLang="en-US" dirty="0"/>
              <a:t>的卷</a:t>
            </a:r>
            <a:r>
              <a:rPr lang="zh-CN" altLang="en-US" dirty="0" smtClean="0"/>
              <a:t>。</a:t>
            </a:r>
            <a:endParaRPr lang="zh-TW" altLang="en-US" dirty="0"/>
          </a:p>
        </p:txBody>
      </p:sp>
    </p:spTree>
    <p:extLst>
      <p:ext uri="{BB962C8B-B14F-4D97-AF65-F5344CB8AC3E}">
        <p14:creationId xmlns:p14="http://schemas.microsoft.com/office/powerpoint/2010/main" val="403063081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檢查默認存儲類</a:t>
            </a:r>
          </a:p>
        </p:txBody>
      </p:sp>
      <p:sp>
        <p:nvSpPr>
          <p:cNvPr id="3" name="內容版面配置區 2"/>
          <p:cNvSpPr>
            <a:spLocks noGrp="1"/>
          </p:cNvSpPr>
          <p:nvPr>
            <p:ph idx="1"/>
          </p:nvPr>
        </p:nvSpPr>
        <p:spPr/>
        <p:txBody>
          <a:bodyPr>
            <a:normAutofit/>
          </a:bodyPr>
          <a:lstStyle/>
          <a:p>
            <a:r>
              <a:rPr lang="zh-TW" altLang="en-US" dirty="0" smtClean="0"/>
              <a:t>使用</a:t>
            </a:r>
            <a:r>
              <a:rPr lang="en-US" altLang="zh-TW" dirty="0" err="1" smtClean="0"/>
              <a:t>kubectl</a:t>
            </a:r>
            <a:r>
              <a:rPr lang="en-US" altLang="zh-TW" dirty="0" smtClean="0"/>
              <a:t> </a:t>
            </a:r>
            <a:r>
              <a:rPr lang="en-US" altLang="zh-TW" dirty="0"/>
              <a:t>get </a:t>
            </a:r>
            <a:r>
              <a:rPr lang="zh-TW" altLang="en-US" dirty="0" smtClean="0"/>
              <a:t>可查看有關 </a:t>
            </a:r>
            <a:r>
              <a:rPr lang="en-US" altLang="zh-TW" dirty="0" smtClean="0"/>
              <a:t>GKE </a:t>
            </a:r>
            <a:r>
              <a:rPr lang="zh-TW" altLang="en-US" dirty="0" smtClean="0"/>
              <a:t>集群中標準存儲類的更多資訊</a:t>
            </a:r>
            <a:r>
              <a:rPr lang="en-US" altLang="zh-TW" dirty="0" smtClean="0"/>
              <a:t>,</a:t>
            </a:r>
            <a:r>
              <a:rPr lang="zh-TW" altLang="en-US" dirty="0" smtClean="0"/>
              <a:t>如下面 的代碼清單所示。</a:t>
            </a:r>
            <a:endParaRPr lang="zh-TW" altLang="en-US" dirty="0"/>
          </a:p>
        </p:txBody>
      </p:sp>
      <p:sp>
        <p:nvSpPr>
          <p:cNvPr id="4" name="矩形 3"/>
          <p:cNvSpPr/>
          <p:nvPr/>
        </p:nvSpPr>
        <p:spPr>
          <a:xfrm>
            <a:off x="1052946" y="2660592"/>
            <a:ext cx="10692938" cy="4278094"/>
          </a:xfrm>
          <a:prstGeom prst="rect">
            <a:avLst/>
          </a:prstGeom>
        </p:spPr>
        <p:txBody>
          <a:bodyPr wrap="square">
            <a:spAutoFit/>
          </a:bodyPr>
          <a:lstStyle/>
          <a:p>
            <a:r>
              <a:rPr lang="en-US" altLang="zh-TW" sz="1600" b="1" dirty="0">
                <a:solidFill>
                  <a:srgbClr val="262626"/>
                </a:solidFill>
                <a:latin typeface="Source Code Pro" panose="020B0509030403020204" pitchFamily="49" charset="0"/>
                <a:ea typeface="Source Code Pro" panose="020B0509030403020204" pitchFamily="49" charset="0"/>
              </a:rPr>
              <a:t>$ </a:t>
            </a:r>
            <a:r>
              <a:rPr lang="en-US" altLang="zh-TW" sz="1600" b="1" dirty="0" err="1">
                <a:solidFill>
                  <a:srgbClr val="262626"/>
                </a:solidFill>
                <a:latin typeface="Source Code Pro" panose="020B0509030403020204" pitchFamily="49" charset="0"/>
                <a:ea typeface="Source Code Pro" panose="020B0509030403020204" pitchFamily="49" charset="0"/>
              </a:rPr>
              <a:t>kubectl</a:t>
            </a:r>
            <a:r>
              <a:rPr lang="en-US" altLang="zh-TW" sz="1600" b="1" dirty="0">
                <a:solidFill>
                  <a:srgbClr val="262626"/>
                </a:solidFill>
                <a:latin typeface="Source Code Pro" panose="020B0509030403020204" pitchFamily="49" charset="0"/>
                <a:ea typeface="Source Code Pro" panose="020B0509030403020204" pitchFamily="49" charset="0"/>
              </a:rPr>
              <a:t> get </a:t>
            </a:r>
            <a:r>
              <a:rPr lang="en-US" altLang="zh-TW" sz="1600" b="1" dirty="0" err="1">
                <a:solidFill>
                  <a:srgbClr val="262626"/>
                </a:solidFill>
                <a:latin typeface="Source Code Pro" panose="020B0509030403020204" pitchFamily="49" charset="0"/>
                <a:ea typeface="Source Code Pro" panose="020B0509030403020204" pitchFamily="49" charset="0"/>
              </a:rPr>
              <a:t>sc</a:t>
            </a:r>
            <a:r>
              <a:rPr lang="en-US" altLang="zh-TW" sz="1600" b="1" dirty="0">
                <a:solidFill>
                  <a:srgbClr val="262626"/>
                </a:solidFill>
                <a:latin typeface="Source Code Pro" panose="020B0509030403020204" pitchFamily="49" charset="0"/>
                <a:ea typeface="Source Code Pro" panose="020B0509030403020204" pitchFamily="49" charset="0"/>
              </a:rPr>
              <a:t> standard -o </a:t>
            </a:r>
            <a:r>
              <a:rPr lang="en-US" altLang="zh-TW" sz="1600" b="1" dirty="0" err="1">
                <a:solidFill>
                  <a:srgbClr val="262626"/>
                </a:solidFill>
                <a:latin typeface="Source Code Pro" panose="020B0509030403020204" pitchFamily="49" charset="0"/>
                <a:ea typeface="Source Code Pro" panose="020B0509030403020204" pitchFamily="49" charset="0"/>
              </a:rPr>
              <a:t>yaml</a:t>
            </a:r>
            <a:endParaRPr lang="en-US" altLang="zh-TW" sz="1600" b="1" dirty="0">
              <a:solidFill>
                <a:srgbClr val="262626"/>
              </a:solidFill>
              <a:latin typeface="Source Code Pro" panose="020B0509030403020204" pitchFamily="49" charset="0"/>
              <a:ea typeface="Source Code Pro" panose="020B0509030403020204" pitchFamily="49" charset="0"/>
            </a:endParaRPr>
          </a:p>
          <a:p>
            <a:r>
              <a:rPr lang="en-US" altLang="zh-TW" sz="1600" dirty="0" err="1">
                <a:solidFill>
                  <a:srgbClr val="262626"/>
                </a:solidFill>
                <a:latin typeface="Source Code Pro" panose="020B0509030403020204" pitchFamily="49" charset="0"/>
                <a:ea typeface="Source Code Pro" panose="020B0509030403020204" pitchFamily="49" charset="0"/>
              </a:rPr>
              <a:t>apiVersion</a:t>
            </a:r>
            <a:r>
              <a:rPr lang="en-US" altLang="zh-TW" sz="1600" dirty="0">
                <a:solidFill>
                  <a:srgbClr val="262626"/>
                </a:solidFill>
                <a:latin typeface="Source Code Pro" panose="020B0509030403020204" pitchFamily="49" charset="0"/>
                <a:ea typeface="Source Code Pro" panose="020B0509030403020204" pitchFamily="49" charset="0"/>
              </a:rPr>
              <a:t>: storage.k8s.io/v1</a:t>
            </a:r>
          </a:p>
          <a:p>
            <a:r>
              <a:rPr lang="en-US" altLang="zh-TW" sz="1600" dirty="0">
                <a:solidFill>
                  <a:srgbClr val="262626"/>
                </a:solidFill>
                <a:latin typeface="Source Code Pro" panose="020B0509030403020204" pitchFamily="49" charset="0"/>
                <a:ea typeface="Source Code Pro" panose="020B0509030403020204" pitchFamily="49" charset="0"/>
              </a:rPr>
              <a:t>kind: </a:t>
            </a:r>
            <a:r>
              <a:rPr lang="en-US" altLang="zh-TW" sz="1600" dirty="0" err="1">
                <a:solidFill>
                  <a:srgbClr val="262626"/>
                </a:solidFill>
                <a:latin typeface="Source Code Pro" panose="020B0509030403020204" pitchFamily="49" charset="0"/>
                <a:ea typeface="Source Code Pro" panose="020B0509030403020204" pitchFamily="49" charset="0"/>
              </a:rPr>
              <a:t>StorageClass</a:t>
            </a:r>
            <a:endParaRPr lang="en-US" altLang="zh-TW" sz="1600" dirty="0">
              <a:solidFill>
                <a:srgbClr val="262626"/>
              </a:solidFill>
              <a:latin typeface="Source Code Pro" panose="020B0509030403020204" pitchFamily="49" charset="0"/>
              <a:ea typeface="Source Code Pro" panose="020B0509030403020204" pitchFamily="49" charset="0"/>
            </a:endParaRPr>
          </a:p>
          <a:p>
            <a:r>
              <a:rPr lang="en-US" altLang="zh-TW" sz="1600" dirty="0">
                <a:solidFill>
                  <a:srgbClr val="262626"/>
                </a:solidFill>
                <a:latin typeface="Source Code Pro" panose="020B0509030403020204" pitchFamily="49" charset="0"/>
                <a:ea typeface="Source Code Pro" panose="020B0509030403020204" pitchFamily="49" charset="0"/>
              </a:rPr>
              <a:t>metadata:</a:t>
            </a:r>
          </a:p>
          <a:p>
            <a:r>
              <a:rPr lang="en-US" altLang="zh-TW" sz="1600" dirty="0" smtClean="0">
                <a:solidFill>
                  <a:srgbClr val="262626"/>
                </a:solidFill>
                <a:latin typeface="Source Code Pro" panose="020B0509030403020204" pitchFamily="49" charset="0"/>
                <a:ea typeface="Source Code Pro" panose="020B0509030403020204" pitchFamily="49" charset="0"/>
              </a:rPr>
              <a:t>  annotations</a:t>
            </a:r>
            <a:r>
              <a:rPr lang="en-US" altLang="zh-TW" sz="1600" dirty="0">
                <a:solidFill>
                  <a:srgbClr val="262626"/>
                </a:solidFill>
                <a:latin typeface="Source Code Pro" panose="020B0509030403020204" pitchFamily="49" charset="0"/>
                <a:ea typeface="Source Code Pro" panose="020B0509030403020204" pitchFamily="49" charset="0"/>
              </a:rPr>
              <a:t>:</a:t>
            </a:r>
          </a:p>
          <a:p>
            <a:r>
              <a:rPr lang="en-US" altLang="zh-TW" sz="1600" dirty="0" smtClean="0">
                <a:solidFill>
                  <a:srgbClr val="262626"/>
                </a:solidFill>
                <a:latin typeface="Source Code Pro" panose="020B0509030403020204" pitchFamily="49" charset="0"/>
                <a:ea typeface="Source Code Pro" panose="020B0509030403020204" pitchFamily="49" charset="0"/>
              </a:rPr>
              <a:t>    storageclass.beta.kubernetes.io/is-default-class</a:t>
            </a:r>
            <a:r>
              <a:rPr lang="en-US" altLang="zh-TW" sz="1600" dirty="0">
                <a:solidFill>
                  <a:srgbClr val="262626"/>
                </a:solidFill>
                <a:latin typeface="Source Code Pro" panose="020B0509030403020204" pitchFamily="49" charset="0"/>
                <a:ea typeface="Source Code Pro" panose="020B0509030403020204" pitchFamily="49" charset="0"/>
              </a:rPr>
              <a:t>: "true"</a:t>
            </a:r>
          </a:p>
          <a:p>
            <a:r>
              <a:rPr lang="en-US" altLang="zh-TW" sz="1600" dirty="0" smtClean="0">
                <a:solidFill>
                  <a:srgbClr val="262626"/>
                </a:solidFill>
                <a:latin typeface="Source Code Pro" panose="020B0509030403020204" pitchFamily="49" charset="0"/>
                <a:ea typeface="Source Code Pro" panose="020B0509030403020204" pitchFamily="49" charset="0"/>
              </a:rPr>
              <a:t>  </a:t>
            </a:r>
            <a:r>
              <a:rPr lang="en-US" altLang="zh-TW" sz="1600" dirty="0" err="1" smtClean="0">
                <a:solidFill>
                  <a:srgbClr val="262626"/>
                </a:solidFill>
                <a:latin typeface="Source Code Pro" panose="020B0509030403020204" pitchFamily="49" charset="0"/>
                <a:ea typeface="Source Code Pro" panose="020B0509030403020204" pitchFamily="49" charset="0"/>
              </a:rPr>
              <a:t>creationTimestamp</a:t>
            </a:r>
            <a:r>
              <a:rPr lang="en-US" altLang="zh-TW" sz="1600" dirty="0">
                <a:solidFill>
                  <a:srgbClr val="262626"/>
                </a:solidFill>
                <a:latin typeface="Source Code Pro" panose="020B0509030403020204" pitchFamily="49" charset="0"/>
                <a:ea typeface="Source Code Pro" panose="020B0509030403020204" pitchFamily="49" charset="0"/>
              </a:rPr>
              <a:t>: 2017-05-16T15:24:11Z</a:t>
            </a:r>
          </a:p>
          <a:p>
            <a:r>
              <a:rPr lang="en-US" altLang="zh-TW" sz="1600" dirty="0" smtClean="0">
                <a:solidFill>
                  <a:srgbClr val="262626"/>
                </a:solidFill>
                <a:latin typeface="Source Code Pro" panose="020B0509030403020204" pitchFamily="49" charset="0"/>
                <a:ea typeface="Source Code Pro" panose="020B0509030403020204" pitchFamily="49" charset="0"/>
              </a:rPr>
              <a:t>  labels</a:t>
            </a:r>
            <a:r>
              <a:rPr lang="en-US" altLang="zh-TW" sz="1600" dirty="0">
                <a:solidFill>
                  <a:srgbClr val="262626"/>
                </a:solidFill>
                <a:latin typeface="Source Code Pro" panose="020B0509030403020204" pitchFamily="49" charset="0"/>
                <a:ea typeface="Source Code Pro" panose="020B0509030403020204" pitchFamily="49" charset="0"/>
              </a:rPr>
              <a:t>:</a:t>
            </a:r>
          </a:p>
          <a:p>
            <a:r>
              <a:rPr lang="en-US" altLang="zh-TW" sz="1600" dirty="0" smtClean="0">
                <a:solidFill>
                  <a:srgbClr val="262626"/>
                </a:solidFill>
                <a:latin typeface="Source Code Pro" panose="020B0509030403020204" pitchFamily="49" charset="0"/>
                <a:ea typeface="Source Code Pro" panose="020B0509030403020204" pitchFamily="49" charset="0"/>
              </a:rPr>
              <a:t>    addonmanager.kubernetes.io/mode</a:t>
            </a:r>
            <a:r>
              <a:rPr lang="en-US" altLang="zh-TW" sz="1600" dirty="0">
                <a:solidFill>
                  <a:srgbClr val="262626"/>
                </a:solidFill>
                <a:latin typeface="Source Code Pro" panose="020B0509030403020204" pitchFamily="49" charset="0"/>
                <a:ea typeface="Source Code Pro" panose="020B0509030403020204" pitchFamily="49" charset="0"/>
              </a:rPr>
              <a:t>: </a:t>
            </a:r>
            <a:r>
              <a:rPr lang="en-US" altLang="zh-TW" sz="1600" dirty="0" err="1">
                <a:solidFill>
                  <a:srgbClr val="262626"/>
                </a:solidFill>
                <a:latin typeface="Source Code Pro" panose="020B0509030403020204" pitchFamily="49" charset="0"/>
                <a:ea typeface="Source Code Pro" panose="020B0509030403020204" pitchFamily="49" charset="0"/>
              </a:rPr>
              <a:t>EnsureExists</a:t>
            </a:r>
            <a:endParaRPr lang="en-US" altLang="zh-TW" sz="1600" dirty="0">
              <a:solidFill>
                <a:srgbClr val="262626"/>
              </a:solidFill>
              <a:latin typeface="Source Code Pro" panose="020B0509030403020204" pitchFamily="49" charset="0"/>
              <a:ea typeface="Source Code Pro" panose="020B0509030403020204" pitchFamily="49" charset="0"/>
            </a:endParaRPr>
          </a:p>
          <a:p>
            <a:r>
              <a:rPr lang="en-US" altLang="zh-TW" sz="1600" dirty="0" smtClean="0">
                <a:solidFill>
                  <a:srgbClr val="262626"/>
                </a:solidFill>
                <a:latin typeface="Source Code Pro" panose="020B0509030403020204" pitchFamily="49" charset="0"/>
                <a:ea typeface="Source Code Pro" panose="020B0509030403020204" pitchFamily="49" charset="0"/>
              </a:rPr>
              <a:t>    kubernetes.io/cluster-service</a:t>
            </a:r>
            <a:r>
              <a:rPr lang="en-US" altLang="zh-TW" sz="1600" dirty="0">
                <a:solidFill>
                  <a:srgbClr val="262626"/>
                </a:solidFill>
                <a:latin typeface="Source Code Pro" panose="020B0509030403020204" pitchFamily="49" charset="0"/>
                <a:ea typeface="Source Code Pro" panose="020B0509030403020204" pitchFamily="49" charset="0"/>
              </a:rPr>
              <a:t>: "true"</a:t>
            </a:r>
          </a:p>
          <a:p>
            <a:r>
              <a:rPr lang="en-US" altLang="zh-TW" sz="1600" dirty="0" smtClean="0">
                <a:solidFill>
                  <a:srgbClr val="262626"/>
                </a:solidFill>
                <a:latin typeface="Source Code Pro" panose="020B0509030403020204" pitchFamily="49" charset="0"/>
                <a:ea typeface="Source Code Pro" panose="020B0509030403020204" pitchFamily="49" charset="0"/>
              </a:rPr>
              <a:t>  name</a:t>
            </a:r>
            <a:r>
              <a:rPr lang="en-US" altLang="zh-TW" sz="1600" dirty="0">
                <a:solidFill>
                  <a:srgbClr val="262626"/>
                </a:solidFill>
                <a:latin typeface="Source Code Pro" panose="020B0509030403020204" pitchFamily="49" charset="0"/>
                <a:ea typeface="Source Code Pro" panose="020B0509030403020204" pitchFamily="49" charset="0"/>
              </a:rPr>
              <a:t>: standard</a:t>
            </a:r>
          </a:p>
          <a:p>
            <a:r>
              <a:rPr lang="en-US" altLang="zh-TW" sz="1600" dirty="0" smtClean="0">
                <a:solidFill>
                  <a:srgbClr val="262626"/>
                </a:solidFill>
                <a:latin typeface="Source Code Pro" panose="020B0509030403020204" pitchFamily="49" charset="0"/>
                <a:ea typeface="Source Code Pro" panose="020B0509030403020204" pitchFamily="49" charset="0"/>
              </a:rPr>
              <a:t>  </a:t>
            </a:r>
            <a:r>
              <a:rPr lang="en-US" altLang="zh-TW" sz="1600" dirty="0" err="1" smtClean="0">
                <a:solidFill>
                  <a:srgbClr val="262626"/>
                </a:solidFill>
                <a:latin typeface="Source Code Pro" panose="020B0509030403020204" pitchFamily="49" charset="0"/>
                <a:ea typeface="Source Code Pro" panose="020B0509030403020204" pitchFamily="49" charset="0"/>
              </a:rPr>
              <a:t>resourceVersion</a:t>
            </a:r>
            <a:r>
              <a:rPr lang="en-US" altLang="zh-TW" sz="1600" dirty="0">
                <a:solidFill>
                  <a:srgbClr val="262626"/>
                </a:solidFill>
                <a:latin typeface="Source Code Pro" panose="020B0509030403020204" pitchFamily="49" charset="0"/>
                <a:ea typeface="Source Code Pro" panose="020B0509030403020204" pitchFamily="49" charset="0"/>
              </a:rPr>
              <a:t>: "180"</a:t>
            </a:r>
          </a:p>
          <a:p>
            <a:r>
              <a:rPr lang="en-US" altLang="zh-TW" sz="1600" dirty="0" smtClean="0">
                <a:solidFill>
                  <a:srgbClr val="262626"/>
                </a:solidFill>
                <a:latin typeface="Source Code Pro" panose="020B0509030403020204" pitchFamily="49" charset="0"/>
                <a:ea typeface="Source Code Pro" panose="020B0509030403020204" pitchFamily="49" charset="0"/>
              </a:rPr>
              <a:t>  </a:t>
            </a:r>
            <a:r>
              <a:rPr lang="en-US" altLang="zh-TW" sz="1600" dirty="0" err="1" smtClean="0">
                <a:solidFill>
                  <a:srgbClr val="262626"/>
                </a:solidFill>
                <a:latin typeface="Source Code Pro" panose="020B0509030403020204" pitchFamily="49" charset="0"/>
                <a:ea typeface="Source Code Pro" panose="020B0509030403020204" pitchFamily="49" charset="0"/>
              </a:rPr>
              <a:t>selfLink</a:t>
            </a:r>
            <a:r>
              <a:rPr lang="en-US" altLang="zh-TW" sz="1600" dirty="0">
                <a:solidFill>
                  <a:srgbClr val="262626"/>
                </a:solidFill>
                <a:latin typeface="Source Code Pro" panose="020B0509030403020204" pitchFamily="49" charset="0"/>
                <a:ea typeface="Source Code Pro" panose="020B0509030403020204" pitchFamily="49" charset="0"/>
              </a:rPr>
              <a:t>: /</a:t>
            </a:r>
            <a:r>
              <a:rPr lang="en-US" altLang="zh-TW" sz="1600" dirty="0" err="1">
                <a:solidFill>
                  <a:srgbClr val="262626"/>
                </a:solidFill>
                <a:latin typeface="Source Code Pro" panose="020B0509030403020204" pitchFamily="49" charset="0"/>
                <a:ea typeface="Source Code Pro" panose="020B0509030403020204" pitchFamily="49" charset="0"/>
              </a:rPr>
              <a:t>apis</a:t>
            </a:r>
            <a:r>
              <a:rPr lang="en-US" altLang="zh-TW" sz="1600" dirty="0">
                <a:solidFill>
                  <a:srgbClr val="262626"/>
                </a:solidFill>
                <a:latin typeface="Source Code Pro" panose="020B0509030403020204" pitchFamily="49" charset="0"/>
                <a:ea typeface="Source Code Pro" panose="020B0509030403020204" pitchFamily="49" charset="0"/>
              </a:rPr>
              <a:t>/storage.k8s.io/v1/</a:t>
            </a:r>
            <a:r>
              <a:rPr lang="en-US" altLang="zh-TW" sz="1600" dirty="0" err="1">
                <a:solidFill>
                  <a:srgbClr val="262626"/>
                </a:solidFill>
                <a:latin typeface="Source Code Pro" panose="020B0509030403020204" pitchFamily="49" charset="0"/>
                <a:ea typeface="Source Code Pro" panose="020B0509030403020204" pitchFamily="49" charset="0"/>
              </a:rPr>
              <a:t>storageclassesstandard</a:t>
            </a:r>
            <a:endParaRPr lang="en-US" altLang="zh-TW" sz="1600" dirty="0">
              <a:solidFill>
                <a:srgbClr val="262626"/>
              </a:solidFill>
              <a:latin typeface="Source Code Pro" panose="020B0509030403020204" pitchFamily="49" charset="0"/>
              <a:ea typeface="Source Code Pro" panose="020B0509030403020204" pitchFamily="49" charset="0"/>
            </a:endParaRPr>
          </a:p>
          <a:p>
            <a:r>
              <a:rPr lang="en-US" altLang="zh-TW" sz="1600" dirty="0" smtClean="0">
                <a:solidFill>
                  <a:srgbClr val="262626"/>
                </a:solidFill>
                <a:latin typeface="Source Code Pro" panose="020B0509030403020204" pitchFamily="49" charset="0"/>
                <a:ea typeface="Source Code Pro" panose="020B0509030403020204" pitchFamily="49" charset="0"/>
              </a:rPr>
              <a:t>  </a:t>
            </a:r>
            <a:r>
              <a:rPr lang="en-US" altLang="zh-TW" sz="1600" dirty="0" err="1" smtClean="0">
                <a:solidFill>
                  <a:srgbClr val="262626"/>
                </a:solidFill>
                <a:latin typeface="Source Code Pro" panose="020B0509030403020204" pitchFamily="49" charset="0"/>
                <a:ea typeface="Source Code Pro" panose="020B0509030403020204" pitchFamily="49" charset="0"/>
              </a:rPr>
              <a:t>uid</a:t>
            </a:r>
            <a:r>
              <a:rPr lang="en-US" altLang="zh-TW" sz="1600" dirty="0">
                <a:solidFill>
                  <a:srgbClr val="262626"/>
                </a:solidFill>
                <a:latin typeface="Source Code Pro" panose="020B0509030403020204" pitchFamily="49" charset="0"/>
                <a:ea typeface="Source Code Pro" panose="020B0509030403020204" pitchFamily="49" charset="0"/>
              </a:rPr>
              <a:t>: b6498511-3a4b-11e7-ba2c-42010a840014</a:t>
            </a:r>
          </a:p>
          <a:p>
            <a:r>
              <a:rPr lang="en-US" altLang="zh-TW" sz="1600" dirty="0">
                <a:solidFill>
                  <a:srgbClr val="262626"/>
                </a:solidFill>
                <a:latin typeface="Source Code Pro" panose="020B0509030403020204" pitchFamily="49" charset="0"/>
                <a:ea typeface="Source Code Pro" panose="020B0509030403020204" pitchFamily="49" charset="0"/>
              </a:rPr>
              <a:t>parameters:</a:t>
            </a:r>
          </a:p>
          <a:p>
            <a:r>
              <a:rPr lang="en-US" altLang="zh-TW" sz="1600" dirty="0" smtClean="0">
                <a:solidFill>
                  <a:srgbClr val="262626"/>
                </a:solidFill>
                <a:latin typeface="Source Code Pro" panose="020B0509030403020204" pitchFamily="49" charset="0"/>
                <a:ea typeface="Source Code Pro" panose="020B0509030403020204" pitchFamily="49" charset="0"/>
              </a:rPr>
              <a:t>  type</a:t>
            </a:r>
            <a:r>
              <a:rPr lang="en-US" altLang="zh-TW" sz="1600" dirty="0">
                <a:solidFill>
                  <a:srgbClr val="262626"/>
                </a:solidFill>
                <a:latin typeface="Source Code Pro" panose="020B0509030403020204" pitchFamily="49" charset="0"/>
                <a:ea typeface="Source Code Pro" panose="020B0509030403020204" pitchFamily="49" charset="0"/>
              </a:rPr>
              <a:t>: </a:t>
            </a:r>
            <a:r>
              <a:rPr lang="en-US" altLang="zh-TW" sz="1600" dirty="0" err="1">
                <a:solidFill>
                  <a:srgbClr val="262626"/>
                </a:solidFill>
                <a:latin typeface="Source Code Pro" panose="020B0509030403020204" pitchFamily="49" charset="0"/>
                <a:ea typeface="Source Code Pro" panose="020B0509030403020204" pitchFamily="49" charset="0"/>
              </a:rPr>
              <a:t>pd</a:t>
            </a:r>
            <a:r>
              <a:rPr lang="en-US" altLang="zh-TW" sz="1600" dirty="0">
                <a:solidFill>
                  <a:srgbClr val="262626"/>
                </a:solidFill>
                <a:latin typeface="Source Code Pro" panose="020B0509030403020204" pitchFamily="49" charset="0"/>
                <a:ea typeface="Source Code Pro" panose="020B0509030403020204" pitchFamily="49" charset="0"/>
              </a:rPr>
              <a:t>-standard</a:t>
            </a:r>
          </a:p>
          <a:p>
            <a:r>
              <a:rPr lang="en-US" altLang="zh-TW" sz="1600" dirty="0" err="1" smtClean="0">
                <a:solidFill>
                  <a:srgbClr val="000000"/>
                </a:solidFill>
                <a:latin typeface="Source Code Pro" panose="020B0509030403020204" pitchFamily="49" charset="0"/>
                <a:ea typeface="Source Code Pro" panose="020B0509030403020204" pitchFamily="49" charset="0"/>
              </a:rPr>
              <a:t>provisioner</a:t>
            </a:r>
            <a:r>
              <a:rPr lang="en-US" altLang="zh-TW" sz="1600" dirty="0">
                <a:solidFill>
                  <a:srgbClr val="000000"/>
                </a:solidFill>
                <a:latin typeface="Source Code Pro" panose="020B0509030403020204" pitchFamily="49" charset="0"/>
                <a:ea typeface="Source Code Pro" panose="020B0509030403020204" pitchFamily="49" charset="0"/>
              </a:rPr>
              <a:t>: kubernetes.io/</a:t>
            </a:r>
            <a:r>
              <a:rPr lang="en-US" altLang="zh-TW" sz="1600" dirty="0" err="1">
                <a:solidFill>
                  <a:srgbClr val="000000"/>
                </a:solidFill>
                <a:latin typeface="Source Code Pro" panose="020B0509030403020204" pitchFamily="49" charset="0"/>
                <a:ea typeface="Source Code Pro" panose="020B0509030403020204" pitchFamily="49" charset="0"/>
              </a:rPr>
              <a:t>gce-pd</a:t>
            </a:r>
            <a:endParaRPr lang="zh-TW" altLang="en-US" sz="1600" dirty="0">
              <a:latin typeface="Source Code Pro" panose="020B0509030403020204" pitchFamily="49" charset="0"/>
            </a:endParaRPr>
          </a:p>
        </p:txBody>
      </p:sp>
      <p:sp>
        <p:nvSpPr>
          <p:cNvPr id="5" name="矩形 4"/>
          <p:cNvSpPr/>
          <p:nvPr/>
        </p:nvSpPr>
        <p:spPr>
          <a:xfrm>
            <a:off x="8696765" y="3801239"/>
            <a:ext cx="3326552" cy="400110"/>
          </a:xfrm>
          <a:prstGeom prst="rect">
            <a:avLst/>
          </a:prstGeom>
        </p:spPr>
        <p:txBody>
          <a:bodyPr wrap="none">
            <a:spAutoFit/>
          </a:bodyPr>
          <a:lstStyle/>
          <a:p>
            <a:r>
              <a:rPr lang="zh-TW" altLang="en-US" sz="2000" dirty="0">
                <a:latin typeface="微軟正黑體" panose="020B0604030504040204" pitchFamily="34" charset="-120"/>
                <a:ea typeface="微軟正黑體" panose="020B0604030504040204" pitchFamily="34" charset="-120"/>
              </a:rPr>
              <a:t>此注釋將存儲類標記爲默認 </a:t>
            </a:r>
          </a:p>
        </p:txBody>
      </p:sp>
      <p:sp>
        <p:nvSpPr>
          <p:cNvPr id="6" name="矩形 5"/>
          <p:cNvSpPr/>
          <p:nvPr/>
        </p:nvSpPr>
        <p:spPr>
          <a:xfrm>
            <a:off x="7510427" y="4799639"/>
            <a:ext cx="4374174" cy="707886"/>
          </a:xfrm>
          <a:prstGeom prst="rect">
            <a:avLst/>
          </a:prstGeom>
        </p:spPr>
        <p:txBody>
          <a:bodyPr wrap="square">
            <a:spAutoFit/>
          </a:bodyPr>
          <a:lstStyle/>
          <a:p>
            <a:r>
              <a:rPr lang="zh-TW" altLang="en-US" sz="2000" dirty="0">
                <a:latin typeface="微軟正黑體" panose="020B0604030504040204" pitchFamily="34" charset="-120"/>
                <a:ea typeface="微軟正黑體" panose="020B0604030504040204" pitchFamily="34" charset="-120"/>
              </a:rPr>
              <a:t>置備程序使用類型參數</a:t>
            </a:r>
            <a:r>
              <a:rPr lang="zh-TW" altLang="en-US" sz="2000" dirty="0" smtClean="0">
                <a:latin typeface="微軟正黑體" panose="020B0604030504040204" pitchFamily="34" charset="-120"/>
                <a:ea typeface="微軟正黑體" panose="020B0604030504040204" pitchFamily="34" charset="-120"/>
              </a:rPr>
              <a:t>來指定要</a:t>
            </a:r>
            <a:r>
              <a:rPr lang="zh-TW" altLang="en-US" sz="2000" dirty="0">
                <a:latin typeface="微軟正黑體" panose="020B0604030504040204" pitchFamily="34" charset="-120"/>
                <a:ea typeface="微軟正黑體" panose="020B0604030504040204" pitchFamily="34" charset="-120"/>
              </a:rPr>
              <a:t>創建</a:t>
            </a:r>
            <a:r>
              <a:rPr lang="zh-TW" altLang="en-US" sz="2000" b="1" dirty="0">
                <a:latin typeface="微軟正黑體" panose="020B0604030504040204" pitchFamily="34" charset="-120"/>
                <a:ea typeface="微軟正黑體" panose="020B0604030504040204" pitchFamily="34" charset="-120"/>
              </a:rPr>
              <a:t>哪種類型的 </a:t>
            </a:r>
            <a:r>
              <a:rPr lang="en-US" altLang="zh-TW" sz="2000" b="1" dirty="0">
                <a:latin typeface="微軟正黑體" panose="020B0604030504040204" pitchFamily="34" charset="-120"/>
                <a:ea typeface="微軟正黑體" panose="020B0604030504040204" pitchFamily="34" charset="-120"/>
              </a:rPr>
              <a:t>GCE PD </a:t>
            </a:r>
            <a:endParaRPr lang="zh-TW" altLang="en-US" sz="2000" dirty="0">
              <a:latin typeface="微軟正黑體" panose="020B0604030504040204" pitchFamily="34" charset="-120"/>
              <a:ea typeface="微軟正黑體" panose="020B0604030504040204" pitchFamily="34" charset="-120"/>
            </a:endParaRPr>
          </a:p>
        </p:txBody>
      </p:sp>
      <p:cxnSp>
        <p:nvCxnSpPr>
          <p:cNvPr id="8" name="直線單箭頭接點 7"/>
          <p:cNvCxnSpPr/>
          <p:nvPr/>
        </p:nvCxnSpPr>
        <p:spPr>
          <a:xfrm flipH="1">
            <a:off x="3724102" y="5261956"/>
            <a:ext cx="3786325" cy="1213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6171875" y="6464064"/>
            <a:ext cx="5049780" cy="400110"/>
          </a:xfrm>
          <a:prstGeom prst="rect">
            <a:avLst/>
          </a:prstGeom>
        </p:spPr>
        <p:txBody>
          <a:bodyPr wrap="none">
            <a:spAutoFit/>
          </a:bodyPr>
          <a:lstStyle/>
          <a:p>
            <a:r>
              <a:rPr lang="en-US" altLang="zh-TW" sz="2000" dirty="0">
                <a:latin typeface="微軟正黑體" panose="020B0604030504040204" pitchFamily="34" charset="-120"/>
                <a:ea typeface="微軟正黑體" panose="020B0604030504040204" pitchFamily="34" charset="-120"/>
              </a:rPr>
              <a:t>GCE </a:t>
            </a:r>
            <a:r>
              <a:rPr lang="zh-TW" altLang="en-US" sz="2000" dirty="0">
                <a:latin typeface="微軟正黑體" panose="020B0604030504040204" pitchFamily="34" charset="-120"/>
                <a:ea typeface="微軟正黑體" panose="020B0604030504040204" pitchFamily="34" charset="-120"/>
              </a:rPr>
              <a:t>持久磁盤配置器被用於配置此</a:t>
            </a:r>
            <a:r>
              <a:rPr lang="zh-TW" altLang="en-US" sz="2000" dirty="0" smtClean="0">
                <a:latin typeface="微軟正黑體" panose="020B0604030504040204" pitchFamily="34" charset="-120"/>
                <a:ea typeface="微軟正黑體" panose="020B0604030504040204" pitchFamily="34" charset="-120"/>
              </a:rPr>
              <a:t>類的 </a:t>
            </a:r>
            <a:r>
              <a:rPr lang="en-US" altLang="zh-TW" sz="2000" dirty="0">
                <a:latin typeface="微軟正黑體" panose="020B0604030504040204" pitchFamily="34" charset="-120"/>
                <a:ea typeface="微軟正黑體" panose="020B0604030504040204" pitchFamily="34" charset="-120"/>
              </a:rPr>
              <a:t>PV</a:t>
            </a:r>
          </a:p>
        </p:txBody>
      </p:sp>
      <p:cxnSp>
        <p:nvCxnSpPr>
          <p:cNvPr id="12" name="直線單箭頭接點 11"/>
          <p:cNvCxnSpPr/>
          <p:nvPr/>
        </p:nvCxnSpPr>
        <p:spPr>
          <a:xfrm flipH="1">
            <a:off x="5286895" y="6639280"/>
            <a:ext cx="809105" cy="102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980560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默認的存儲類</a:t>
            </a:r>
          </a:p>
        </p:txBody>
      </p:sp>
      <p:sp>
        <p:nvSpPr>
          <p:cNvPr id="3" name="內容版面配置區 2"/>
          <p:cNvSpPr>
            <a:spLocks noGrp="1"/>
          </p:cNvSpPr>
          <p:nvPr>
            <p:ph idx="1"/>
          </p:nvPr>
        </p:nvSpPr>
        <p:spPr/>
        <p:txBody>
          <a:bodyPr>
            <a:normAutofit/>
          </a:bodyPr>
          <a:lstStyle/>
          <a:p>
            <a:r>
              <a:rPr lang="zh-TW" altLang="en-US" dirty="0"/>
              <a:t>如果仔細觀察清單的頂部</a:t>
            </a:r>
            <a:r>
              <a:rPr lang="en-US" altLang="zh-TW" dirty="0"/>
              <a:t>,</a:t>
            </a:r>
            <a:r>
              <a:rPr lang="zh-TW" altLang="en-US" dirty="0"/>
              <a:t>會看到存儲類定義會包含一個注釋</a:t>
            </a:r>
            <a:r>
              <a:rPr lang="en-US" altLang="zh-TW" dirty="0"/>
              <a:t>,</a:t>
            </a:r>
            <a:r>
              <a:rPr lang="zh-TW" altLang="en-US" dirty="0"/>
              <a:t>這會使其成</a:t>
            </a:r>
            <a:r>
              <a:rPr lang="zh-TW" altLang="en-US" dirty="0" smtClean="0"/>
              <a:t>爲默認</a:t>
            </a:r>
            <a:r>
              <a:rPr lang="zh-TW" altLang="en-US" dirty="0"/>
              <a:t>的存儲類</a:t>
            </a:r>
            <a:r>
              <a:rPr lang="zh-TW" altLang="en-US" dirty="0" smtClean="0"/>
              <a:t>。</a:t>
            </a:r>
            <a:endParaRPr lang="en-US" altLang="zh-TW" dirty="0" smtClean="0"/>
          </a:p>
          <a:p>
            <a:r>
              <a:rPr lang="zh-TW" altLang="en-US" dirty="0" smtClean="0"/>
              <a:t>如果</a:t>
            </a:r>
            <a:r>
              <a:rPr lang="zh-TW" altLang="en-US" dirty="0"/>
              <a:t>持久卷聲明沒有明確指出要使用哪個存儲類</a:t>
            </a:r>
            <a:r>
              <a:rPr lang="en-US" altLang="zh-TW" dirty="0"/>
              <a:t>,</a:t>
            </a:r>
            <a:r>
              <a:rPr lang="zh-TW" altLang="en-US" dirty="0"/>
              <a:t>則默認存儲類會 </a:t>
            </a:r>
            <a:r>
              <a:rPr lang="zh-TW" altLang="en-US" dirty="0" smtClean="0"/>
              <a:t>用於動態</a:t>
            </a:r>
            <a:r>
              <a:rPr lang="zh-TW" altLang="en-US" dirty="0"/>
              <a:t>提供持久卷的內容。</a:t>
            </a:r>
          </a:p>
          <a:p>
            <a:endParaRPr lang="zh-TW" altLang="en-US" dirty="0"/>
          </a:p>
        </p:txBody>
      </p:sp>
    </p:spTree>
    <p:extLst>
      <p:ext uri="{BB962C8B-B14F-4D97-AF65-F5344CB8AC3E}">
        <p14:creationId xmlns:p14="http://schemas.microsoft.com/office/powerpoint/2010/main" val="133624575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創建一個沒有指定存儲類別的持久卷</a:t>
            </a:r>
            <a:r>
              <a:rPr lang="zh-TW" altLang="en-US" dirty="0" smtClean="0"/>
              <a:t>聲明</a:t>
            </a:r>
            <a:endParaRPr lang="zh-TW" altLang="en-US" dirty="0"/>
          </a:p>
        </p:txBody>
      </p:sp>
      <p:sp>
        <p:nvSpPr>
          <p:cNvPr id="3" name="內容版面配置區 2"/>
          <p:cNvSpPr>
            <a:spLocks noGrp="1"/>
          </p:cNvSpPr>
          <p:nvPr>
            <p:ph idx="1"/>
          </p:nvPr>
        </p:nvSpPr>
        <p:spPr/>
        <p:txBody>
          <a:bodyPr>
            <a:normAutofit/>
          </a:bodyPr>
          <a:lstStyle/>
          <a:p>
            <a:r>
              <a:rPr lang="zh-TW" altLang="en-US" dirty="0" smtClean="0"/>
              <a:t>可以</a:t>
            </a:r>
            <a:r>
              <a:rPr lang="zh-TW" altLang="en-US" dirty="0"/>
              <a:t>在不指定 </a:t>
            </a:r>
            <a:r>
              <a:rPr lang="en-US" altLang="zh-TW" dirty="0" err="1"/>
              <a:t>storageClassName</a:t>
            </a:r>
            <a:r>
              <a:rPr lang="en-US" altLang="zh-TW" dirty="0"/>
              <a:t> </a:t>
            </a:r>
            <a:r>
              <a:rPr lang="zh-TW" altLang="en-US" dirty="0"/>
              <a:t>屬性的情况下創建 </a:t>
            </a:r>
            <a:r>
              <a:rPr lang="en-US" altLang="zh-TW" dirty="0"/>
              <a:t>PVC</a:t>
            </a:r>
            <a:r>
              <a:rPr lang="en-US" altLang="zh-TW" dirty="0" smtClean="0"/>
              <a:t>,</a:t>
            </a:r>
            <a:r>
              <a:rPr lang="zh-TW" altLang="en-US" dirty="0" smtClean="0"/>
              <a:t>並且</a:t>
            </a:r>
            <a:r>
              <a:rPr lang="en-US" altLang="zh-TW" dirty="0"/>
              <a:t>(</a:t>
            </a:r>
            <a:r>
              <a:rPr lang="zh-TW" altLang="en-US" dirty="0"/>
              <a:t>在</a:t>
            </a:r>
            <a:r>
              <a:rPr lang="en-US" altLang="zh-TW" dirty="0"/>
              <a:t>Google Kubernetes </a:t>
            </a:r>
            <a:r>
              <a:rPr lang="zh-TW" altLang="en-US" dirty="0"/>
              <a:t>引擎上</a:t>
            </a:r>
            <a:r>
              <a:rPr lang="en-US" altLang="zh-TW" dirty="0"/>
              <a:t>)</a:t>
            </a:r>
            <a:r>
              <a:rPr lang="zh-TW" altLang="en-US" dirty="0"/>
              <a:t>將爲你提供一個</a:t>
            </a:r>
            <a:r>
              <a:rPr lang="en-US" altLang="zh-TW" dirty="0" err="1"/>
              <a:t>pd</a:t>
            </a:r>
            <a:r>
              <a:rPr lang="en-US" altLang="zh-TW" dirty="0"/>
              <a:t>-standard </a:t>
            </a:r>
            <a:r>
              <a:rPr lang="zh-TW" altLang="en-US" dirty="0"/>
              <a:t>類型的 </a:t>
            </a:r>
            <a:r>
              <a:rPr lang="en-US" altLang="zh-TW" dirty="0"/>
              <a:t>GCE </a:t>
            </a:r>
            <a:r>
              <a:rPr lang="zh-TW" altLang="en-US" dirty="0"/>
              <a:t>持久磁盤</a:t>
            </a:r>
            <a:r>
              <a:rPr lang="zh-TW" altLang="en-US" dirty="0" smtClean="0"/>
              <a:t>。</a:t>
            </a:r>
            <a:endParaRPr lang="en-US" altLang="zh-TW" dirty="0" smtClean="0"/>
          </a:p>
        </p:txBody>
      </p:sp>
      <p:sp>
        <p:nvSpPr>
          <p:cNvPr id="5" name="矩形 4"/>
          <p:cNvSpPr/>
          <p:nvPr/>
        </p:nvSpPr>
        <p:spPr>
          <a:xfrm>
            <a:off x="928253" y="3547398"/>
            <a:ext cx="6096000" cy="3170099"/>
          </a:xfrm>
          <a:prstGeom prst="rect">
            <a:avLst/>
          </a:prstGeom>
        </p:spPr>
        <p:txBody>
          <a:bodyPr>
            <a:spAutoFit/>
          </a:bodyPr>
          <a:lstStyle/>
          <a:p>
            <a:pPr lvl="0" fontAlgn="t">
              <a:defRPr/>
            </a:pPr>
            <a:r>
              <a:rPr lang="en-US" altLang="zh-TW" sz="2000" dirty="0" err="1">
                <a:solidFill>
                  <a:srgbClr val="22863A"/>
                </a:solidFill>
                <a:latin typeface="Source Code Pro" panose="020B0509030403020204" pitchFamily="49" charset="0"/>
                <a:ea typeface="Source Code Pro" panose="020B0509030403020204" pitchFamily="49" charset="0"/>
              </a:rPr>
              <a:t>apiVersion</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a:solidFill>
                  <a:srgbClr val="005CC5"/>
                </a:solidFill>
                <a:latin typeface="Source Code Pro" panose="020B0509030403020204" pitchFamily="49" charset="0"/>
                <a:ea typeface="Source Code Pro" panose="020B0509030403020204" pitchFamily="49" charset="0"/>
              </a:rPr>
              <a:t>v1</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a:solidFill>
                  <a:srgbClr val="22863A"/>
                </a:solidFill>
                <a:latin typeface="Source Code Pro" panose="020B0509030403020204" pitchFamily="49" charset="0"/>
                <a:ea typeface="Source Code Pro" panose="020B0509030403020204" pitchFamily="49" charset="0"/>
              </a:rPr>
              <a:t>kind</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err="1">
                <a:solidFill>
                  <a:srgbClr val="032F62"/>
                </a:solidFill>
                <a:latin typeface="Source Code Pro" panose="020B0509030403020204" pitchFamily="49" charset="0"/>
                <a:ea typeface="Source Code Pro" panose="020B0509030403020204" pitchFamily="49" charset="0"/>
              </a:rPr>
              <a:t>PersistentVolumeClaim</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a:solidFill>
                  <a:srgbClr val="22863A"/>
                </a:solidFill>
                <a:latin typeface="Source Code Pro" panose="020B0509030403020204" pitchFamily="49" charset="0"/>
                <a:ea typeface="Source Code Pro" panose="020B0509030403020204" pitchFamily="49" charset="0"/>
              </a:rPr>
              <a:t>metadata</a:t>
            </a:r>
            <a:r>
              <a:rPr lang="en-US" altLang="zh-TW" sz="2000" dirty="0">
                <a:solidFill>
                  <a:srgbClr val="24292E"/>
                </a:solidFill>
                <a:latin typeface="Source Code Pro" panose="020B0509030403020204" pitchFamily="49" charset="0"/>
                <a:ea typeface="Source Code Pro" panose="020B0509030403020204" pitchFamily="49" charset="0"/>
              </a:rPr>
              <a:t>:</a:t>
            </a: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name</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a:solidFill>
                  <a:srgbClr val="032F62"/>
                </a:solidFill>
                <a:latin typeface="Source Code Pro" panose="020B0509030403020204" pitchFamily="49" charset="0"/>
                <a:ea typeface="Source Code Pro" panose="020B0509030403020204" pitchFamily="49" charset="0"/>
              </a:rPr>
              <a:t>mongodb-pvc2 </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a:solidFill>
                  <a:srgbClr val="22863A"/>
                </a:solidFill>
                <a:latin typeface="Source Code Pro" panose="020B0509030403020204" pitchFamily="49" charset="0"/>
                <a:ea typeface="Source Code Pro" panose="020B0509030403020204" pitchFamily="49" charset="0"/>
              </a:rPr>
              <a:t>spec</a:t>
            </a:r>
            <a:r>
              <a:rPr lang="en-US" altLang="zh-TW" sz="2000" dirty="0">
                <a:solidFill>
                  <a:srgbClr val="24292E"/>
                </a:solidFill>
                <a:latin typeface="Source Code Pro" panose="020B0509030403020204" pitchFamily="49" charset="0"/>
                <a:ea typeface="Source Code Pro" panose="020B0509030403020204" pitchFamily="49" charset="0"/>
              </a:rPr>
              <a:t>:</a:t>
            </a: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resources</a:t>
            </a:r>
            <a:r>
              <a:rPr lang="en-US" altLang="zh-TW" sz="2000" dirty="0">
                <a:solidFill>
                  <a:srgbClr val="24292E"/>
                </a:solidFill>
                <a:latin typeface="Source Code Pro" panose="020B0509030403020204" pitchFamily="49" charset="0"/>
                <a:ea typeface="Source Code Pro" panose="020B0509030403020204" pitchFamily="49" charset="0"/>
              </a:rPr>
              <a:t>:</a:t>
            </a: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requests</a:t>
            </a:r>
            <a:r>
              <a:rPr lang="en-US" altLang="zh-TW" sz="2000" dirty="0">
                <a:solidFill>
                  <a:srgbClr val="24292E"/>
                </a:solidFill>
                <a:latin typeface="Source Code Pro" panose="020B0509030403020204" pitchFamily="49" charset="0"/>
                <a:ea typeface="Source Code Pro" panose="020B0509030403020204" pitchFamily="49" charset="0"/>
              </a:rPr>
              <a:t>:</a:t>
            </a: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storage</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a:solidFill>
                  <a:srgbClr val="032F62"/>
                </a:solidFill>
                <a:latin typeface="Source Code Pro" panose="020B0509030403020204" pitchFamily="49" charset="0"/>
                <a:ea typeface="Source Code Pro" panose="020B0509030403020204" pitchFamily="49" charset="0"/>
              </a:rPr>
              <a:t>100Mi</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a:t>
            </a:r>
            <a:r>
              <a:rPr lang="en-US" altLang="zh-TW" sz="2000" dirty="0" err="1" smtClean="0">
                <a:solidFill>
                  <a:srgbClr val="22863A"/>
                </a:solidFill>
                <a:latin typeface="Source Code Pro" panose="020B0509030403020204" pitchFamily="49" charset="0"/>
                <a:ea typeface="Source Code Pro" panose="020B0509030403020204" pitchFamily="49" charset="0"/>
              </a:rPr>
              <a:t>accessModes</a:t>
            </a:r>
            <a:r>
              <a:rPr lang="en-US" altLang="zh-TW" sz="2000" dirty="0">
                <a:solidFill>
                  <a:srgbClr val="24292E"/>
                </a:solidFill>
                <a:latin typeface="Source Code Pro" panose="020B0509030403020204" pitchFamily="49" charset="0"/>
                <a:ea typeface="Source Code Pro" panose="020B0509030403020204" pitchFamily="49" charset="0"/>
              </a:rPr>
              <a:t>:</a:t>
            </a:r>
          </a:p>
          <a:p>
            <a:pPr fontAlgn="t"/>
            <a:r>
              <a:rPr lang="en-US" altLang="zh-TW" sz="2000" dirty="0" smtClean="0">
                <a:solidFill>
                  <a:srgbClr val="24292E"/>
                </a:solidFill>
                <a:latin typeface="Source Code Pro" panose="020B0509030403020204" pitchFamily="49" charset="0"/>
                <a:ea typeface="Source Code Pro" panose="020B0509030403020204" pitchFamily="49" charset="0"/>
              </a:rPr>
              <a:t>  - </a:t>
            </a:r>
            <a:r>
              <a:rPr lang="en-US" altLang="zh-TW" sz="2000" dirty="0" err="1">
                <a:solidFill>
                  <a:srgbClr val="032F62"/>
                </a:solidFill>
                <a:latin typeface="Source Code Pro" panose="020B0509030403020204" pitchFamily="49" charset="0"/>
                <a:ea typeface="Source Code Pro" panose="020B0509030403020204" pitchFamily="49" charset="0"/>
              </a:rPr>
              <a:t>ReadWriteOnce</a:t>
            </a:r>
            <a:endParaRPr lang="en-US" altLang="zh-TW" sz="2000" dirty="0">
              <a:solidFill>
                <a:srgbClr val="24292E"/>
              </a:solidFill>
              <a:latin typeface="Source Code Pro" panose="020B0509030403020204" pitchFamily="49" charset="0"/>
              <a:ea typeface="Source Code Pro" panose="020B0509030403020204" pitchFamily="49" charset="0"/>
            </a:endParaRPr>
          </a:p>
        </p:txBody>
      </p:sp>
      <p:sp>
        <p:nvSpPr>
          <p:cNvPr id="6" name="矩形 5"/>
          <p:cNvSpPr/>
          <p:nvPr/>
        </p:nvSpPr>
        <p:spPr>
          <a:xfrm>
            <a:off x="928253" y="3178066"/>
            <a:ext cx="4326826" cy="369332"/>
          </a:xfrm>
          <a:prstGeom prst="rect">
            <a:avLst/>
          </a:prstGeom>
        </p:spPr>
        <p:txBody>
          <a:bodyPr wrap="none">
            <a:spAutoFit/>
          </a:bodyPr>
          <a:lstStyle/>
          <a:p>
            <a:r>
              <a:rPr lang="en-US" altLang="zh-TW" b="1" dirty="0" err="1">
                <a:solidFill>
                  <a:srgbClr val="24292E"/>
                </a:solidFill>
                <a:latin typeface="-apple-system"/>
              </a:rPr>
              <a:t>mongodb-pvc-dp-nostorageclass.yaml</a:t>
            </a:r>
            <a:endParaRPr lang="en-US" altLang="zh-TW" b="0" i="0" dirty="0">
              <a:solidFill>
                <a:srgbClr val="586069"/>
              </a:solidFill>
              <a:effectLst/>
              <a:latin typeface="-apple-system"/>
            </a:endParaRPr>
          </a:p>
        </p:txBody>
      </p:sp>
      <p:sp>
        <p:nvSpPr>
          <p:cNvPr id="7" name="矩形 6"/>
          <p:cNvSpPr/>
          <p:nvPr/>
        </p:nvSpPr>
        <p:spPr>
          <a:xfrm>
            <a:off x="4587289" y="5069116"/>
            <a:ext cx="6382739" cy="400110"/>
          </a:xfrm>
          <a:prstGeom prst="rect">
            <a:avLst/>
          </a:prstGeom>
        </p:spPr>
        <p:txBody>
          <a:bodyPr wrap="square">
            <a:spAutoFit/>
          </a:bodyPr>
          <a:lstStyle/>
          <a:p>
            <a:r>
              <a:rPr lang="zh-TW" altLang="en-US" sz="2000" dirty="0">
                <a:latin typeface="微軟正黑體" panose="020B0604030504040204" pitchFamily="34" charset="-120"/>
                <a:ea typeface="微軟正黑體" panose="020B0604030504040204" pitchFamily="34" charset="-120"/>
              </a:rPr>
              <a:t>沒有指定 </a:t>
            </a:r>
            <a:r>
              <a:rPr lang="en-US" altLang="zh-TW" sz="2000" dirty="0" err="1" smtClean="0">
                <a:latin typeface="微軟正黑體" panose="020B0604030504040204" pitchFamily="34" charset="-120"/>
                <a:ea typeface="微軟正黑體" panose="020B0604030504040204" pitchFamily="34" charset="-120"/>
              </a:rPr>
              <a:t>storageClassName</a:t>
            </a:r>
            <a:r>
              <a:rPr lang="en-US" altLang="zh-TW" sz="2000" dirty="0" smtClean="0">
                <a:latin typeface="微軟正黑體" panose="020B0604030504040204" pitchFamily="34" charset="-120"/>
                <a:ea typeface="微軟正黑體" panose="020B0604030504040204" pitchFamily="34" charset="-120"/>
              </a:rPr>
              <a:t> </a:t>
            </a:r>
            <a:r>
              <a:rPr lang="zh-TW" altLang="en-US" sz="2000" dirty="0">
                <a:latin typeface="微軟正黑體" panose="020B0604030504040204" pitchFamily="34" charset="-120"/>
                <a:ea typeface="微軟正黑體" panose="020B0604030504040204" pitchFamily="34" charset="-120"/>
              </a:rPr>
              <a:t>屬性</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與前面的</a:t>
            </a:r>
            <a:r>
              <a:rPr lang="zh-TW" altLang="en-US" sz="2000" dirty="0" smtClean="0">
                <a:latin typeface="微軟正黑體" panose="020B0604030504040204" pitchFamily="34" charset="-120"/>
                <a:ea typeface="微軟正黑體" panose="020B0604030504040204" pitchFamily="34" charset="-120"/>
              </a:rPr>
              <a:t>示例</a:t>
            </a:r>
            <a:r>
              <a:rPr lang="zh-TW" altLang="en-US" sz="2000" dirty="0">
                <a:latin typeface="微軟正黑體" panose="020B0604030504040204" pitchFamily="34" charset="-120"/>
                <a:ea typeface="微軟正黑體" panose="020B0604030504040204" pitchFamily="34" charset="-120"/>
              </a:rPr>
              <a:t>不同</a:t>
            </a:r>
            <a:r>
              <a:rPr lang="en-US" altLang="zh-TW" sz="2000" dirty="0">
                <a:latin typeface="微軟正黑體" panose="020B0604030504040204" pitchFamily="34" charset="-120"/>
                <a:ea typeface="微軟正黑體" panose="020B0604030504040204" pitchFamily="34" charset="-120"/>
              </a:rPr>
              <a:t>)</a:t>
            </a:r>
            <a:endParaRPr lang="zh-TW" altLang="en-US"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60042492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代碼清單 </a:t>
            </a:r>
            <a:r>
              <a:rPr lang="en-US" altLang="zh-TW" dirty="0"/>
              <a:t>6.17 </a:t>
            </a:r>
            <a:r>
              <a:rPr lang="zh-TW" altLang="en-US" dirty="0"/>
              <a:t>不指定存儲類別的 </a:t>
            </a:r>
            <a:r>
              <a:rPr lang="en-US" altLang="zh-TW" dirty="0" smtClean="0"/>
              <a:t>PVC</a:t>
            </a:r>
            <a:endParaRPr lang="zh-TW" altLang="en-US" dirty="0"/>
          </a:p>
        </p:txBody>
      </p:sp>
      <p:sp>
        <p:nvSpPr>
          <p:cNvPr id="7" name="內容版面配置區 6"/>
          <p:cNvSpPr>
            <a:spLocks noGrp="1"/>
          </p:cNvSpPr>
          <p:nvPr>
            <p:ph idx="1"/>
          </p:nvPr>
        </p:nvSpPr>
        <p:spPr>
          <a:xfrm>
            <a:off x="838200" y="1825625"/>
            <a:ext cx="10515600" cy="4766368"/>
          </a:xfrm>
        </p:spPr>
        <p:txBody>
          <a:bodyPr>
            <a:normAutofit fontScale="92500"/>
          </a:bodyPr>
          <a:lstStyle/>
          <a:p>
            <a:r>
              <a:rPr lang="zh-TW" altLang="en-US" dirty="0"/>
              <a:t>此 </a:t>
            </a:r>
            <a:r>
              <a:rPr lang="en-US" altLang="zh-TW" dirty="0"/>
              <a:t>PVC </a:t>
            </a:r>
            <a:r>
              <a:rPr lang="zh-TW" altLang="en-US" dirty="0" smtClean="0"/>
              <a:t>定義僅包含存儲大小請求和所需訪問模式</a:t>
            </a:r>
            <a:r>
              <a:rPr lang="en-US" altLang="zh-TW" dirty="0" smtClean="0"/>
              <a:t>,</a:t>
            </a:r>
            <a:r>
              <a:rPr lang="zh-TW" altLang="en-US" dirty="0" smtClean="0"/>
              <a:t>並不包含存儲級別。</a:t>
            </a:r>
            <a:endParaRPr lang="en-US" altLang="zh-TW" dirty="0" smtClean="0"/>
          </a:p>
          <a:p>
            <a:pPr lvl="1"/>
            <a:r>
              <a:rPr lang="zh-TW" altLang="en-US" dirty="0" smtClean="0"/>
              <a:t>在創建 </a:t>
            </a:r>
            <a:r>
              <a:rPr lang="en-US" altLang="zh-TW" dirty="0" smtClean="0"/>
              <a:t>PVC</a:t>
            </a:r>
            <a:r>
              <a:rPr lang="zh-TW" altLang="en-US" dirty="0" smtClean="0"/>
              <a:t>時</a:t>
            </a:r>
            <a:r>
              <a:rPr lang="en-US" altLang="zh-TW" dirty="0" smtClean="0"/>
              <a:t>,</a:t>
            </a:r>
            <a:r>
              <a:rPr lang="zh-TW" altLang="en-US" dirty="0" smtClean="0"/>
              <a:t>將使用任何標記爲默認的存儲類。此可以使用如下指令確認：</a:t>
            </a:r>
            <a:endParaRPr lang="zh-TW" altLang="en-US" dirty="0"/>
          </a:p>
          <a:p>
            <a:pPr marL="0" indent="0">
              <a:buNone/>
            </a:pPr>
            <a:r>
              <a:rPr lang="en-US" altLang="zh-TW" sz="2000" dirty="0">
                <a:latin typeface="Source Code Pro" panose="020B0509030403020204" pitchFamily="49" charset="0"/>
                <a:ea typeface="Source Code Pro" panose="020B0509030403020204" pitchFamily="49" charset="0"/>
              </a:rPr>
              <a:t>$ </a:t>
            </a:r>
            <a:r>
              <a:rPr lang="en-US" altLang="zh-TW" sz="2000" b="1" dirty="0" err="1">
                <a:latin typeface="Source Code Pro" panose="020B0509030403020204" pitchFamily="49" charset="0"/>
                <a:ea typeface="Source Code Pro" panose="020B0509030403020204" pitchFamily="49" charset="0"/>
              </a:rPr>
              <a:t>kubectl</a:t>
            </a:r>
            <a:r>
              <a:rPr lang="en-US" altLang="zh-TW" sz="2000" b="1" dirty="0">
                <a:latin typeface="Source Code Pro" panose="020B0509030403020204" pitchFamily="49" charset="0"/>
                <a:ea typeface="Source Code Pro" panose="020B0509030403020204" pitchFamily="49" charset="0"/>
              </a:rPr>
              <a:t> get </a:t>
            </a:r>
            <a:r>
              <a:rPr lang="en-US" altLang="zh-TW" sz="2000" b="1" dirty="0" err="1">
                <a:latin typeface="Source Code Pro" panose="020B0509030403020204" pitchFamily="49" charset="0"/>
                <a:ea typeface="Source Code Pro" panose="020B0509030403020204" pitchFamily="49" charset="0"/>
              </a:rPr>
              <a:t>pvc</a:t>
            </a:r>
            <a:r>
              <a:rPr lang="en-US" altLang="zh-TW" sz="2000" b="1" dirty="0">
                <a:latin typeface="Source Code Pro" panose="020B0509030403020204" pitchFamily="49" charset="0"/>
                <a:ea typeface="Source Code Pro" panose="020B0509030403020204" pitchFamily="49" charset="0"/>
              </a:rPr>
              <a:t> mongodb-pvc2</a:t>
            </a:r>
          </a:p>
          <a:p>
            <a:pPr marL="0" indent="0">
              <a:buNone/>
            </a:pPr>
            <a:r>
              <a:rPr lang="en-US" altLang="zh-TW" sz="2000" dirty="0">
                <a:latin typeface="Source Code Pro" panose="020B0509030403020204" pitchFamily="49" charset="0"/>
                <a:ea typeface="Source Code Pro" panose="020B0509030403020204" pitchFamily="49" charset="0"/>
              </a:rPr>
              <a:t>NAME </a:t>
            </a:r>
            <a:r>
              <a:rPr lang="en-US" altLang="zh-TW" sz="2000" dirty="0" smtClean="0">
                <a:latin typeface="Source Code Pro" panose="020B0509030403020204" pitchFamily="49" charset="0"/>
                <a:ea typeface="Source Code Pro" panose="020B0509030403020204" pitchFamily="49" charset="0"/>
              </a:rPr>
              <a:t>        STATUS </a:t>
            </a:r>
            <a:r>
              <a:rPr lang="en-US" altLang="zh-TW" sz="2000" dirty="0">
                <a:latin typeface="Source Code Pro" panose="020B0509030403020204" pitchFamily="49" charset="0"/>
                <a:ea typeface="Source Code Pro" panose="020B0509030403020204" pitchFamily="49" charset="0"/>
              </a:rPr>
              <a:t>VOLUME </a:t>
            </a:r>
            <a:r>
              <a:rPr lang="en-US" altLang="zh-TW" sz="2000" dirty="0" smtClean="0">
                <a:latin typeface="Source Code Pro" panose="020B0509030403020204" pitchFamily="49" charset="0"/>
                <a:ea typeface="Source Code Pro" panose="020B0509030403020204" pitchFamily="49" charset="0"/>
              </a:rPr>
              <a:t>      CAPACITY </a:t>
            </a:r>
            <a:r>
              <a:rPr lang="en-US" altLang="zh-TW" sz="2000" dirty="0">
                <a:latin typeface="Source Code Pro" panose="020B0509030403020204" pitchFamily="49" charset="0"/>
                <a:ea typeface="Source Code Pro" panose="020B0509030403020204" pitchFamily="49" charset="0"/>
              </a:rPr>
              <a:t>ACCESSMODES STORAGECLASS</a:t>
            </a:r>
          </a:p>
          <a:p>
            <a:pPr marL="0" indent="0">
              <a:buNone/>
            </a:pPr>
            <a:r>
              <a:rPr lang="en-US" altLang="zh-TW" sz="2000" dirty="0">
                <a:latin typeface="Source Code Pro" panose="020B0509030403020204" pitchFamily="49" charset="0"/>
                <a:ea typeface="Source Code Pro" panose="020B0509030403020204" pitchFamily="49" charset="0"/>
              </a:rPr>
              <a:t>mongodb-pvc2 Bound </a:t>
            </a:r>
            <a:r>
              <a:rPr lang="en-US" altLang="zh-TW" sz="2000" dirty="0" smtClean="0">
                <a:latin typeface="Source Code Pro" panose="020B0509030403020204" pitchFamily="49" charset="0"/>
                <a:ea typeface="Source Code Pro" panose="020B0509030403020204" pitchFamily="49" charset="0"/>
              </a:rPr>
              <a:t> pvc-95a5ec12 </a:t>
            </a:r>
            <a:r>
              <a:rPr lang="en-US" altLang="zh-TW" sz="2000" dirty="0">
                <a:latin typeface="Source Code Pro" panose="020B0509030403020204" pitchFamily="49" charset="0"/>
                <a:ea typeface="Source Code Pro" panose="020B0509030403020204" pitchFamily="49" charset="0"/>
              </a:rPr>
              <a:t>1Gi </a:t>
            </a:r>
            <a:r>
              <a:rPr lang="en-US" altLang="zh-TW" sz="2000" dirty="0" smtClean="0">
                <a:latin typeface="Source Code Pro" panose="020B0509030403020204" pitchFamily="49" charset="0"/>
                <a:ea typeface="Source Code Pro" panose="020B0509030403020204" pitchFamily="49" charset="0"/>
              </a:rPr>
              <a:t>     RWO         standard</a:t>
            </a:r>
            <a:endParaRPr lang="en-US" altLang="zh-TW" sz="2000" dirty="0">
              <a:latin typeface="Source Code Pro" panose="020B0509030403020204" pitchFamily="49" charset="0"/>
              <a:ea typeface="Source Code Pro" panose="020B0509030403020204" pitchFamily="49" charset="0"/>
            </a:endParaRPr>
          </a:p>
          <a:p>
            <a:pPr marL="0" indent="0">
              <a:buNone/>
            </a:pPr>
            <a:r>
              <a:rPr lang="en-US" altLang="zh-TW" sz="2000" dirty="0">
                <a:latin typeface="Source Code Pro" panose="020B0509030403020204" pitchFamily="49" charset="0"/>
                <a:ea typeface="Source Code Pro" panose="020B0509030403020204" pitchFamily="49" charset="0"/>
              </a:rPr>
              <a:t>$ </a:t>
            </a:r>
            <a:r>
              <a:rPr lang="en-US" altLang="zh-TW" sz="2000" b="1" dirty="0" err="1">
                <a:latin typeface="Source Code Pro" panose="020B0509030403020204" pitchFamily="49" charset="0"/>
                <a:ea typeface="Source Code Pro" panose="020B0509030403020204" pitchFamily="49" charset="0"/>
              </a:rPr>
              <a:t>kubectl</a:t>
            </a:r>
            <a:r>
              <a:rPr lang="en-US" altLang="zh-TW" sz="2000" b="1" dirty="0">
                <a:latin typeface="Source Code Pro" panose="020B0509030403020204" pitchFamily="49" charset="0"/>
                <a:ea typeface="Source Code Pro" panose="020B0509030403020204" pitchFamily="49" charset="0"/>
              </a:rPr>
              <a:t> get </a:t>
            </a:r>
            <a:r>
              <a:rPr lang="en-US" altLang="zh-TW" sz="2000" b="1" dirty="0" err="1">
                <a:latin typeface="Source Code Pro" panose="020B0509030403020204" pitchFamily="49" charset="0"/>
                <a:ea typeface="Source Code Pro" panose="020B0509030403020204" pitchFamily="49" charset="0"/>
              </a:rPr>
              <a:t>pv</a:t>
            </a:r>
            <a:r>
              <a:rPr lang="en-US" altLang="zh-TW" sz="2000" b="1" dirty="0">
                <a:latin typeface="Source Code Pro" panose="020B0509030403020204" pitchFamily="49" charset="0"/>
                <a:ea typeface="Source Code Pro" panose="020B0509030403020204" pitchFamily="49" charset="0"/>
              </a:rPr>
              <a:t> pvc-95a5ec12</a:t>
            </a:r>
          </a:p>
          <a:p>
            <a:pPr marL="0" indent="0">
              <a:buNone/>
            </a:pPr>
            <a:r>
              <a:rPr lang="en-US" altLang="zh-TW" sz="2000" dirty="0">
                <a:latin typeface="Source Code Pro" panose="020B0509030403020204" pitchFamily="49" charset="0"/>
                <a:ea typeface="Source Code Pro" panose="020B0509030403020204" pitchFamily="49" charset="0"/>
              </a:rPr>
              <a:t>NAME </a:t>
            </a:r>
            <a:r>
              <a:rPr lang="en-US" altLang="zh-TW" sz="2000" dirty="0" smtClean="0">
                <a:latin typeface="Source Code Pro" panose="020B0509030403020204" pitchFamily="49" charset="0"/>
                <a:ea typeface="Source Code Pro" panose="020B0509030403020204" pitchFamily="49" charset="0"/>
              </a:rPr>
              <a:t>        CAPACITY </a:t>
            </a:r>
            <a:r>
              <a:rPr lang="en-US" altLang="zh-TW" sz="2000" dirty="0">
                <a:latin typeface="Source Code Pro" panose="020B0509030403020204" pitchFamily="49" charset="0"/>
                <a:ea typeface="Source Code Pro" panose="020B0509030403020204" pitchFamily="49" charset="0"/>
              </a:rPr>
              <a:t>ACCESSMODES RECLAIMPOLICY STATUS STORAGECLASS</a:t>
            </a:r>
          </a:p>
          <a:p>
            <a:pPr marL="0" indent="0">
              <a:buNone/>
            </a:pPr>
            <a:r>
              <a:rPr lang="en-US" altLang="zh-TW" sz="2000" dirty="0">
                <a:latin typeface="Source Code Pro" panose="020B0509030403020204" pitchFamily="49" charset="0"/>
                <a:ea typeface="Source Code Pro" panose="020B0509030403020204" pitchFamily="49" charset="0"/>
              </a:rPr>
              <a:t>pvc-95a5ec12 1Gi </a:t>
            </a:r>
            <a:r>
              <a:rPr lang="en-US" altLang="zh-TW" sz="2000" dirty="0" smtClean="0">
                <a:latin typeface="Source Code Pro" panose="020B0509030403020204" pitchFamily="49" charset="0"/>
                <a:ea typeface="Source Code Pro" panose="020B0509030403020204" pitchFamily="49" charset="0"/>
              </a:rPr>
              <a:t>     RWO         Delete        Bound  standard</a:t>
            </a:r>
          </a:p>
          <a:p>
            <a:pPr marL="0" indent="0">
              <a:buNone/>
            </a:pPr>
            <a:r>
              <a:rPr lang="en-US" altLang="zh-TW" sz="2000" dirty="0">
                <a:latin typeface="Source Code Pro" panose="020B0509030403020204" pitchFamily="49" charset="0"/>
              </a:rPr>
              <a:t>$ </a:t>
            </a:r>
            <a:r>
              <a:rPr lang="en-US" altLang="zh-TW" sz="2000" b="1" dirty="0" err="1">
                <a:latin typeface="Source Code Pro" panose="020B0509030403020204" pitchFamily="49" charset="0"/>
              </a:rPr>
              <a:t>gcloud</a:t>
            </a:r>
            <a:r>
              <a:rPr lang="en-US" altLang="zh-TW" sz="2000" b="1" dirty="0">
                <a:latin typeface="Source Code Pro" panose="020B0509030403020204" pitchFamily="49" charset="0"/>
              </a:rPr>
              <a:t> compute disks list</a:t>
            </a:r>
          </a:p>
          <a:p>
            <a:pPr marL="0" indent="0">
              <a:buNone/>
            </a:pPr>
            <a:r>
              <a:rPr lang="en-US" altLang="zh-TW" sz="2000" dirty="0">
                <a:latin typeface="Source Code Pro" panose="020B0509030403020204" pitchFamily="49" charset="0"/>
              </a:rPr>
              <a:t>NAME </a:t>
            </a:r>
            <a:r>
              <a:rPr lang="en-US" altLang="zh-TW" sz="2000" dirty="0" smtClean="0">
                <a:latin typeface="Source Code Pro" panose="020B0509030403020204" pitchFamily="49" charset="0"/>
              </a:rPr>
              <a:t>                      ZONE           SIZE_GB </a:t>
            </a:r>
            <a:r>
              <a:rPr lang="en-US" altLang="zh-TW" sz="2000" dirty="0">
                <a:latin typeface="Source Code Pro" panose="020B0509030403020204" pitchFamily="49" charset="0"/>
              </a:rPr>
              <a:t>TYPE </a:t>
            </a:r>
            <a:r>
              <a:rPr lang="en-US" altLang="zh-TW" sz="2000" dirty="0" smtClean="0">
                <a:latin typeface="Source Code Pro" panose="020B0509030403020204" pitchFamily="49" charset="0"/>
              </a:rPr>
              <a:t>       STATUS</a:t>
            </a:r>
            <a:endParaRPr lang="en-US" altLang="zh-TW" sz="2000" dirty="0">
              <a:latin typeface="Source Code Pro" panose="020B0509030403020204" pitchFamily="49" charset="0"/>
            </a:endParaRPr>
          </a:p>
          <a:p>
            <a:pPr marL="0" indent="0">
              <a:buNone/>
            </a:pPr>
            <a:r>
              <a:rPr lang="en-US" altLang="zh-TW" sz="2000" dirty="0">
                <a:latin typeface="Source Code Pro" panose="020B0509030403020204" pitchFamily="49" charset="0"/>
              </a:rPr>
              <a:t>gke-kubia-dyn-pvc-95a5ec12 europe-west1-d 1 </a:t>
            </a:r>
            <a:r>
              <a:rPr lang="en-US" altLang="zh-TW" sz="2000" dirty="0" smtClean="0">
                <a:latin typeface="Source Code Pro" panose="020B0509030403020204" pitchFamily="49" charset="0"/>
              </a:rPr>
              <a:t>      </a:t>
            </a:r>
            <a:r>
              <a:rPr lang="en-US" altLang="zh-TW" sz="2000" dirty="0" err="1" smtClean="0">
                <a:latin typeface="Source Code Pro" panose="020B0509030403020204" pitchFamily="49" charset="0"/>
              </a:rPr>
              <a:t>pd</a:t>
            </a:r>
            <a:r>
              <a:rPr lang="en-US" altLang="zh-TW" sz="2000" dirty="0" smtClean="0">
                <a:latin typeface="Source Code Pro" panose="020B0509030403020204" pitchFamily="49" charset="0"/>
              </a:rPr>
              <a:t>-standard </a:t>
            </a:r>
            <a:r>
              <a:rPr lang="en-US" altLang="zh-TW" sz="2000" dirty="0">
                <a:latin typeface="Source Code Pro" panose="020B0509030403020204" pitchFamily="49" charset="0"/>
              </a:rPr>
              <a:t>READY</a:t>
            </a:r>
          </a:p>
          <a:p>
            <a:pPr marL="0" indent="0">
              <a:buNone/>
            </a:pPr>
            <a:r>
              <a:rPr lang="en-US" altLang="zh-TW" sz="2000" dirty="0">
                <a:latin typeface="Source Code Pro" panose="020B0509030403020204" pitchFamily="49" charset="0"/>
              </a:rPr>
              <a:t>...</a:t>
            </a:r>
            <a:endParaRPr lang="zh-TW" altLang="en-US" sz="2000" dirty="0">
              <a:latin typeface="Source Code Pro" panose="020B0509030403020204" pitchFamily="49" charset="0"/>
            </a:endParaRPr>
          </a:p>
        </p:txBody>
      </p:sp>
    </p:spTree>
    <p:extLst>
      <p:ext uri="{BB962C8B-B14F-4D97-AF65-F5344CB8AC3E}">
        <p14:creationId xmlns:p14="http://schemas.microsoft.com/office/powerpoint/2010/main" val="288920122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强制將持久卷聲明綁定到預配置的其中一個持久卷</a:t>
            </a:r>
          </a:p>
        </p:txBody>
      </p:sp>
      <p:sp>
        <p:nvSpPr>
          <p:cNvPr id="3" name="內容版面配置區 2"/>
          <p:cNvSpPr>
            <a:spLocks noGrp="1"/>
          </p:cNvSpPr>
          <p:nvPr>
            <p:ph idx="1"/>
          </p:nvPr>
        </p:nvSpPr>
        <p:spPr/>
        <p:txBody>
          <a:bodyPr>
            <a:normAutofit/>
          </a:bodyPr>
          <a:lstStyle/>
          <a:p>
            <a:r>
              <a:rPr lang="zh-TW" altLang="en-US" dirty="0" smtClean="0"/>
              <a:t>最後，解釋爲</a:t>
            </a:r>
            <a:r>
              <a:rPr lang="zh-TW" altLang="en-US" dirty="0"/>
              <a:t>什麽要在代碼清單 </a:t>
            </a:r>
            <a:r>
              <a:rPr lang="en-US" altLang="zh-TW" dirty="0"/>
              <a:t>6.11</a:t>
            </a:r>
            <a:r>
              <a:rPr lang="zh-TW" altLang="en-US" dirty="0"/>
              <a:t>中將 </a:t>
            </a:r>
            <a:r>
              <a:rPr lang="en-US" altLang="zh-TW" dirty="0" err="1"/>
              <a:t>storageClassName</a:t>
            </a:r>
            <a:r>
              <a:rPr lang="en-US" altLang="zh-TW" dirty="0"/>
              <a:t> </a:t>
            </a:r>
            <a:r>
              <a:rPr lang="zh-TW" altLang="en-US" dirty="0"/>
              <a:t>設置</a:t>
            </a:r>
            <a:r>
              <a:rPr lang="zh-TW" altLang="en-US" dirty="0" smtClean="0"/>
              <a:t>爲一個空字串</a:t>
            </a:r>
            <a:endParaRPr lang="en-US" altLang="zh-TW" dirty="0" smtClean="0"/>
          </a:p>
          <a:p>
            <a:r>
              <a:rPr lang="zh-TW" altLang="en-US" dirty="0" smtClean="0"/>
              <a:t>答案：當</a:t>
            </a:r>
            <a:r>
              <a:rPr lang="zh-TW" altLang="en-US" dirty="0"/>
              <a:t>你想讓</a:t>
            </a:r>
            <a:r>
              <a:rPr lang="en-US" altLang="zh-TW" dirty="0"/>
              <a:t>PVC</a:t>
            </a:r>
            <a:r>
              <a:rPr lang="zh-TW" altLang="en-US" dirty="0"/>
              <a:t>綁定到你手動配置的</a:t>
            </a:r>
            <a:r>
              <a:rPr lang="en-US" altLang="zh-TW" dirty="0"/>
              <a:t>PV</a:t>
            </a:r>
            <a:r>
              <a:rPr lang="zh-TW" altLang="en-US" dirty="0" smtClean="0"/>
              <a:t>時。 </a:t>
            </a:r>
            <a:endParaRPr lang="en-US" altLang="zh-TW" dirty="0" smtClean="0"/>
          </a:p>
          <a:p>
            <a:r>
              <a:rPr lang="zh-TW" altLang="en-US" dirty="0" smtClean="0"/>
              <a:t>回顧</a:t>
            </a:r>
            <a:r>
              <a:rPr lang="zh-TW" altLang="en-US" dirty="0"/>
              <a:t>一下這個 </a:t>
            </a:r>
            <a:r>
              <a:rPr lang="en-US" altLang="zh-TW" dirty="0"/>
              <a:t>PVC </a:t>
            </a:r>
            <a:r>
              <a:rPr lang="zh-TW" altLang="en-US" dirty="0"/>
              <a:t>定義的相關行</a:t>
            </a:r>
            <a:r>
              <a:rPr lang="en-US" altLang="zh-TW" dirty="0"/>
              <a:t>:</a:t>
            </a:r>
            <a:endParaRPr lang="zh-TW" altLang="en-US" dirty="0"/>
          </a:p>
          <a:p>
            <a:pPr marL="0" indent="0">
              <a:buNone/>
            </a:pPr>
            <a:r>
              <a:rPr lang="en-US" altLang="zh-TW" sz="2400" dirty="0">
                <a:latin typeface="Source Code Pro" panose="020B0509030403020204" pitchFamily="49" charset="0"/>
                <a:ea typeface="Source Code Pro" panose="020B0509030403020204" pitchFamily="49" charset="0"/>
              </a:rPr>
              <a:t>kind: </a:t>
            </a:r>
            <a:r>
              <a:rPr lang="en-US" altLang="zh-TW" sz="2400" dirty="0" err="1">
                <a:latin typeface="Source Code Pro" panose="020B0509030403020204" pitchFamily="49" charset="0"/>
                <a:ea typeface="Source Code Pro" panose="020B0509030403020204" pitchFamily="49" charset="0"/>
              </a:rPr>
              <a:t>PersistentVolumeclaim</a:t>
            </a:r>
            <a:r>
              <a:rPr lang="en-US" altLang="zh-TW" sz="2400" dirty="0">
                <a:latin typeface="Source Code Pro" panose="020B0509030403020204" pitchFamily="49" charset="0"/>
                <a:ea typeface="Source Code Pro" panose="020B0509030403020204" pitchFamily="49" charset="0"/>
              </a:rPr>
              <a:t> </a:t>
            </a:r>
            <a:endParaRPr lang="en-US" altLang="zh-TW" sz="2400" dirty="0" smtClean="0">
              <a:latin typeface="Source Code Pro" panose="020B0509030403020204" pitchFamily="49" charset="0"/>
              <a:ea typeface="Source Code Pro" panose="020B0509030403020204" pitchFamily="49" charset="0"/>
            </a:endParaRPr>
          </a:p>
          <a:p>
            <a:pPr marL="0" indent="0">
              <a:buNone/>
            </a:pPr>
            <a:r>
              <a:rPr lang="en-US" altLang="zh-TW" sz="2400" dirty="0" smtClean="0">
                <a:latin typeface="Source Code Pro" panose="020B0509030403020204" pitchFamily="49" charset="0"/>
                <a:ea typeface="Source Code Pro" panose="020B0509030403020204" pitchFamily="49" charset="0"/>
              </a:rPr>
              <a:t>spec</a:t>
            </a:r>
            <a:r>
              <a:rPr lang="en-US" altLang="zh-TW" sz="2400" dirty="0">
                <a:latin typeface="Source Code Pro" panose="020B0509030403020204" pitchFamily="49" charset="0"/>
                <a:ea typeface="Source Code Pro" panose="020B0509030403020204" pitchFamily="49" charset="0"/>
              </a:rPr>
              <a:t>:</a:t>
            </a:r>
          </a:p>
          <a:p>
            <a:pPr marL="0" indent="0">
              <a:buNone/>
            </a:pPr>
            <a:r>
              <a:rPr lang="en-US" altLang="zh-TW" sz="2400" dirty="0" smtClean="0">
                <a:latin typeface="Source Code Pro" panose="020B0509030403020204" pitchFamily="49" charset="0"/>
                <a:ea typeface="Source Code Pro" panose="020B0509030403020204" pitchFamily="49" charset="0"/>
              </a:rPr>
              <a:t>  </a:t>
            </a:r>
            <a:r>
              <a:rPr lang="en-US" altLang="zh-TW" sz="2400" dirty="0" err="1" smtClean="0">
                <a:latin typeface="Source Code Pro" panose="020B0509030403020204" pitchFamily="49" charset="0"/>
                <a:ea typeface="Source Code Pro" panose="020B0509030403020204" pitchFamily="49" charset="0"/>
              </a:rPr>
              <a:t>storageclassName</a:t>
            </a:r>
            <a:r>
              <a:rPr lang="en-US" altLang="zh-TW" sz="2400" dirty="0">
                <a:latin typeface="Source Code Pro" panose="020B0509030403020204" pitchFamily="49" charset="0"/>
                <a:ea typeface="Source Code Pro" panose="020B0509030403020204" pitchFamily="49" charset="0"/>
              </a:rPr>
              <a:t>: </a:t>
            </a:r>
            <a:r>
              <a:rPr lang="en-US" altLang="zh-TW" sz="2400" b="1" dirty="0">
                <a:solidFill>
                  <a:srgbClr val="FF0000"/>
                </a:solidFill>
                <a:latin typeface="Source Code Pro" panose="020B0509030403020204" pitchFamily="49" charset="0"/>
                <a:ea typeface="Source Code Pro" panose="020B0509030403020204" pitchFamily="49" charset="0"/>
              </a:rPr>
              <a:t>""</a:t>
            </a:r>
          </a:p>
          <a:p>
            <a:r>
              <a:rPr lang="zh-TW" altLang="en-US" dirty="0"/>
              <a:t>將空字符串指定爲存儲類名可確保 </a:t>
            </a:r>
            <a:r>
              <a:rPr lang="en-US" altLang="zh-TW" dirty="0"/>
              <a:t>PVC </a:t>
            </a:r>
            <a:r>
              <a:rPr lang="zh-TW" altLang="en-US" dirty="0"/>
              <a:t>綁定到預先配置</a:t>
            </a:r>
            <a:r>
              <a:rPr lang="zh-TW" altLang="en-US" dirty="0" smtClean="0"/>
              <a:t>的 </a:t>
            </a:r>
            <a:r>
              <a:rPr lang="en-US" altLang="zh-TW" dirty="0" smtClean="0"/>
              <a:t>PV</a:t>
            </a:r>
            <a:r>
              <a:rPr lang="en-US" altLang="zh-TW" dirty="0"/>
              <a:t>,</a:t>
            </a:r>
            <a:r>
              <a:rPr lang="zh-TW" altLang="en-US" dirty="0"/>
              <a:t>而</a:t>
            </a:r>
            <a:r>
              <a:rPr lang="zh-TW" altLang="en-US" dirty="0" smtClean="0"/>
              <a:t>不是</a:t>
            </a:r>
            <a:r>
              <a:rPr lang="zh-TW" altLang="en-US" dirty="0"/>
              <a:t>動態配置新</a:t>
            </a:r>
            <a:r>
              <a:rPr lang="zh-TW" altLang="en-US" dirty="0" smtClean="0"/>
              <a:t>的 </a:t>
            </a:r>
            <a:r>
              <a:rPr lang="en-US" altLang="zh-TW" dirty="0" smtClean="0"/>
              <a:t>PV</a:t>
            </a:r>
            <a:r>
              <a:rPr lang="zh-TW" altLang="en-US" dirty="0" smtClean="0"/>
              <a:t>。</a:t>
            </a:r>
            <a:endParaRPr lang="en-US" altLang="zh-TW" dirty="0"/>
          </a:p>
        </p:txBody>
      </p:sp>
    </p:spTree>
    <p:extLst>
      <p:ext uri="{BB962C8B-B14F-4D97-AF65-F5344CB8AC3E}">
        <p14:creationId xmlns:p14="http://schemas.microsoft.com/office/powerpoint/2010/main" val="172716455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storageclassName</a:t>
            </a:r>
            <a:r>
              <a:rPr lang="en-US" altLang="zh-TW" dirty="0"/>
              <a:t> </a:t>
            </a:r>
            <a:r>
              <a:rPr lang="zh-TW" altLang="en-US" dirty="0"/>
              <a:t>顯式設置爲</a:t>
            </a:r>
            <a:r>
              <a:rPr lang="en-US" altLang="zh-TW" dirty="0"/>
              <a:t>""</a:t>
            </a:r>
            <a:endParaRPr lang="zh-TW" altLang="en-US" dirty="0"/>
          </a:p>
        </p:txBody>
      </p:sp>
      <p:sp>
        <p:nvSpPr>
          <p:cNvPr id="3" name="內容版面配置區 2"/>
          <p:cNvSpPr>
            <a:spLocks noGrp="1"/>
          </p:cNvSpPr>
          <p:nvPr>
            <p:ph idx="1"/>
          </p:nvPr>
        </p:nvSpPr>
        <p:spPr/>
        <p:txBody>
          <a:bodyPr>
            <a:normAutofit/>
          </a:bodyPr>
          <a:lstStyle/>
          <a:p>
            <a:r>
              <a:rPr lang="zh-TW" altLang="en-US" dirty="0"/>
              <a:t>如果尚未將 </a:t>
            </a:r>
            <a:r>
              <a:rPr lang="en-US" altLang="zh-TW" dirty="0" err="1"/>
              <a:t>storageClassName</a:t>
            </a:r>
            <a:r>
              <a:rPr lang="en-US" altLang="zh-TW" dirty="0"/>
              <a:t> </a:t>
            </a:r>
            <a:r>
              <a:rPr lang="zh-TW" altLang="en-US" dirty="0"/>
              <a:t>屬性設置爲</a:t>
            </a:r>
            <a:r>
              <a:rPr lang="zh-TW" altLang="en-US" dirty="0" smtClean="0"/>
              <a:t>空字串</a:t>
            </a:r>
            <a:r>
              <a:rPr lang="en-US" altLang="zh-TW" dirty="0"/>
              <a:t>,</a:t>
            </a:r>
            <a:r>
              <a:rPr lang="zh-TW" altLang="en-US" dirty="0"/>
              <a:t>則儘管已存在適當</a:t>
            </a:r>
            <a:r>
              <a:rPr lang="zh-TW" altLang="en-US" dirty="0" smtClean="0"/>
              <a:t>的預</a:t>
            </a:r>
            <a:r>
              <a:rPr lang="zh-TW" altLang="en-US" dirty="0"/>
              <a:t>配置持久卷</a:t>
            </a:r>
            <a:r>
              <a:rPr lang="en-US" altLang="zh-TW" dirty="0"/>
              <a:t>,</a:t>
            </a:r>
            <a:r>
              <a:rPr lang="zh-TW" altLang="en-US" dirty="0"/>
              <a:t>但動態卷置備程序仍將配置新的持久卷</a:t>
            </a:r>
            <a:r>
              <a:rPr lang="zh-TW" altLang="en-US" dirty="0" smtClean="0"/>
              <a:t>。</a:t>
            </a:r>
            <a:endParaRPr lang="en-US" altLang="zh-TW" dirty="0" smtClean="0"/>
          </a:p>
          <a:p>
            <a:pPr lvl="1"/>
            <a:r>
              <a:rPr lang="zh-TW" altLang="en-US" dirty="0" smtClean="0"/>
              <a:t>它想</a:t>
            </a:r>
            <a:r>
              <a:rPr lang="zh-TW" altLang="en-US" dirty="0"/>
              <a:t>演示一個</a:t>
            </a:r>
            <a:r>
              <a:rPr lang="zh-TW" altLang="en-US" dirty="0" smtClean="0"/>
              <a:t>聲明</a:t>
            </a:r>
            <a:r>
              <a:rPr lang="zh-TW" altLang="en-US" dirty="0"/>
              <a:t>如何綁定到手動預先配置的持久卷</a:t>
            </a:r>
            <a:r>
              <a:rPr lang="en-US" altLang="zh-TW" dirty="0"/>
              <a:t>,</a:t>
            </a:r>
            <a:r>
              <a:rPr lang="zh-TW" altLang="en-US" dirty="0"/>
              <a:t>同時不希望置備程序干涉。</a:t>
            </a:r>
          </a:p>
          <a:p>
            <a:r>
              <a:rPr lang="zh-TW" altLang="en-US" dirty="0" smtClean="0"/>
              <a:t>總之：如果</a:t>
            </a:r>
            <a:r>
              <a:rPr lang="zh-TW" altLang="en-US" dirty="0"/>
              <a:t>希望 </a:t>
            </a:r>
            <a:r>
              <a:rPr lang="en-US" altLang="zh-TW" dirty="0"/>
              <a:t>PVC </a:t>
            </a:r>
            <a:r>
              <a:rPr lang="zh-TW" altLang="en-US" dirty="0"/>
              <a:t>使用預先配置</a:t>
            </a:r>
            <a:r>
              <a:rPr lang="zh-TW" altLang="en-US" dirty="0" smtClean="0"/>
              <a:t>的 </a:t>
            </a:r>
            <a:r>
              <a:rPr lang="en-US" altLang="zh-TW" dirty="0" smtClean="0"/>
              <a:t>PV</a:t>
            </a:r>
            <a:r>
              <a:rPr lang="en-US" altLang="zh-TW" dirty="0"/>
              <a:t>,</a:t>
            </a:r>
            <a:r>
              <a:rPr lang="zh-TW" altLang="en-US" dirty="0"/>
              <a:t>請將 </a:t>
            </a:r>
            <a:r>
              <a:rPr lang="en-US" altLang="zh-TW" dirty="0" err="1"/>
              <a:t>storageclassName</a:t>
            </a:r>
            <a:r>
              <a:rPr lang="en-US" altLang="zh-TW" dirty="0"/>
              <a:t> </a:t>
            </a:r>
            <a:r>
              <a:rPr lang="zh-TW" altLang="en-US" dirty="0"/>
              <a:t>顯式</a:t>
            </a:r>
            <a:r>
              <a:rPr lang="zh-TW" altLang="en-US" dirty="0" smtClean="0"/>
              <a:t>設置</a:t>
            </a:r>
            <a:r>
              <a:rPr lang="zh-TW" altLang="en-US" dirty="0"/>
              <a:t>爲</a:t>
            </a:r>
            <a:r>
              <a:rPr lang="en-US" altLang="zh-TW" dirty="0"/>
              <a:t>""</a:t>
            </a:r>
            <a:r>
              <a:rPr lang="zh-TW" altLang="en-US" dirty="0" smtClean="0"/>
              <a:t>。</a:t>
            </a:r>
            <a:endParaRPr lang="zh-TW" altLang="en-US" dirty="0"/>
          </a:p>
        </p:txBody>
      </p:sp>
    </p:spTree>
    <p:extLst>
      <p:ext uri="{BB962C8B-B14F-4D97-AF65-F5344CB8AC3E}">
        <p14:creationId xmlns:p14="http://schemas.microsoft.com/office/powerpoint/2010/main" val="32407654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瞭解動態持久卷供應的全貌</a:t>
            </a:r>
            <a:endParaRPr lang="zh-TW" altLang="en-US" dirty="0"/>
          </a:p>
        </p:txBody>
      </p:sp>
      <p:sp>
        <p:nvSpPr>
          <p:cNvPr id="3" name="內容版面配置區 2"/>
          <p:cNvSpPr>
            <a:spLocks noGrp="1"/>
          </p:cNvSpPr>
          <p:nvPr>
            <p:ph idx="1"/>
          </p:nvPr>
        </p:nvSpPr>
        <p:spPr/>
        <p:txBody>
          <a:bodyPr/>
          <a:lstStyle/>
          <a:p>
            <a:r>
              <a:rPr lang="zh-CN" altLang="en-US" dirty="0" smtClean="0"/>
              <a:t>總而言之</a:t>
            </a:r>
            <a:r>
              <a:rPr lang="en-US" altLang="zh-CN" dirty="0" smtClean="0"/>
              <a:t>,</a:t>
            </a:r>
            <a:r>
              <a:rPr lang="zh-CN" altLang="en-US" dirty="0" smtClean="0"/>
              <a:t>將持久化存儲附加到一個容器的最佳方式是僅創建 </a:t>
            </a:r>
            <a:r>
              <a:rPr lang="en-US" altLang="zh-CN" dirty="0" smtClean="0"/>
              <a:t>PVC (</a:t>
            </a:r>
            <a:r>
              <a:rPr lang="zh-CN" altLang="en-US" dirty="0"/>
              <a:t>如果需要</a:t>
            </a:r>
            <a:r>
              <a:rPr lang="en-US" altLang="zh-CN" dirty="0" smtClean="0"/>
              <a:t>,</a:t>
            </a:r>
            <a:r>
              <a:rPr lang="zh-CN" altLang="en-US" dirty="0" smtClean="0"/>
              <a:t>可以使用明確指定的 </a:t>
            </a:r>
            <a:r>
              <a:rPr lang="en-US" altLang="zh-CN" dirty="0" err="1" smtClean="0"/>
              <a:t>storgeclassName</a:t>
            </a:r>
            <a:r>
              <a:rPr lang="en-US" altLang="zh-CN" dirty="0"/>
              <a:t>)</a:t>
            </a:r>
            <a:r>
              <a:rPr lang="zh-CN" altLang="en-US" dirty="0" smtClean="0"/>
              <a:t>和 </a:t>
            </a:r>
            <a:r>
              <a:rPr lang="en-US" altLang="zh-TW" dirty="0" smtClean="0"/>
              <a:t>pod </a:t>
            </a:r>
            <a:r>
              <a:rPr lang="en-US" altLang="zh-CN" dirty="0" smtClean="0"/>
              <a:t>(</a:t>
            </a:r>
            <a:r>
              <a:rPr lang="zh-CN" altLang="en-US" dirty="0" smtClean="0"/>
              <a:t>其通過名稱引用 </a:t>
            </a:r>
            <a:r>
              <a:rPr lang="en-US" altLang="zh-CN" dirty="0" smtClean="0"/>
              <a:t>PVC),</a:t>
            </a:r>
            <a:r>
              <a:rPr lang="zh-CN" altLang="en-US" dirty="0" smtClean="0"/>
              <a:t>其他所有內容都由動態持久卷置備程序處理。</a:t>
            </a:r>
            <a:endParaRPr lang="zh-CN" altLang="en-US" dirty="0"/>
          </a:p>
          <a:p>
            <a:r>
              <a:rPr lang="zh-CN" altLang="en-US" dirty="0" smtClean="0"/>
              <a:t>要全面瞭解獲取動態的持久卷所涉及的步驟</a:t>
            </a:r>
            <a:r>
              <a:rPr lang="en-US" altLang="zh-CN" dirty="0" smtClean="0"/>
              <a:t>,</a:t>
            </a:r>
            <a:r>
              <a:rPr lang="zh-CN" altLang="en-US" dirty="0" smtClean="0"/>
              <a:t>請</a:t>
            </a:r>
            <a:r>
              <a:rPr lang="zh-TW" altLang="en-US" dirty="0" smtClean="0"/>
              <a:t>參考下</a:t>
            </a:r>
            <a:r>
              <a:rPr lang="zh-CN" altLang="en-US" dirty="0" smtClean="0"/>
              <a:t>圖 </a:t>
            </a:r>
            <a:r>
              <a:rPr lang="en-US" altLang="zh-CN" dirty="0" smtClean="0"/>
              <a:t>6.10</a:t>
            </a:r>
            <a:r>
              <a:rPr lang="zh-CN" altLang="en-US" dirty="0" smtClean="0"/>
              <a:t>。</a:t>
            </a:r>
            <a:endParaRPr lang="zh-CN" altLang="en-US" dirty="0"/>
          </a:p>
        </p:txBody>
      </p:sp>
    </p:spTree>
    <p:extLst>
      <p:ext uri="{BB962C8B-B14F-4D97-AF65-F5344CB8AC3E}">
        <p14:creationId xmlns:p14="http://schemas.microsoft.com/office/powerpoint/2010/main" val="227352114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211" y="423753"/>
            <a:ext cx="10058400" cy="5644457"/>
          </a:xfrm>
          <a:prstGeom prst="rect">
            <a:avLst/>
          </a:prstGeom>
        </p:spPr>
      </p:pic>
      <p:sp>
        <p:nvSpPr>
          <p:cNvPr id="5" name="矩形 4"/>
          <p:cNvSpPr/>
          <p:nvPr/>
        </p:nvSpPr>
        <p:spPr>
          <a:xfrm>
            <a:off x="3451892" y="6311731"/>
            <a:ext cx="4867038" cy="461665"/>
          </a:xfrm>
          <a:prstGeom prst="rect">
            <a:avLst/>
          </a:prstGeom>
        </p:spPr>
        <p:txBody>
          <a:bodyPr wrap="none">
            <a:spAutoFit/>
          </a:bodyPr>
          <a:lstStyle/>
          <a:p>
            <a:r>
              <a:rPr lang="zh-CN" altLang="en-US" sz="2400" dirty="0">
                <a:latin typeface="微軟正黑體" panose="020B0604030504040204" pitchFamily="34" charset="-120"/>
                <a:ea typeface="微軟正黑體" panose="020B0604030504040204" pitchFamily="34" charset="-120"/>
              </a:rPr>
              <a:t>圖</a:t>
            </a:r>
            <a:r>
              <a:rPr lang="en-US" altLang="zh-CN" sz="2400" dirty="0">
                <a:latin typeface="微軟正黑體" panose="020B0604030504040204" pitchFamily="34" charset="-120"/>
                <a:ea typeface="微軟正黑體" panose="020B0604030504040204" pitchFamily="34" charset="-120"/>
              </a:rPr>
              <a:t>6.10 </a:t>
            </a:r>
            <a:r>
              <a:rPr lang="zh-CN" altLang="en-US" sz="2400" dirty="0">
                <a:latin typeface="微軟正黑體" panose="020B0604030504040204" pitchFamily="34" charset="-120"/>
                <a:ea typeface="微軟正黑體" panose="020B0604030504040204" pitchFamily="34" charset="-120"/>
              </a:rPr>
              <a:t>持久卷動態配置的完整圖示</a:t>
            </a:r>
            <a:endParaRPr lang="zh-TW" altLang="en-US"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9463389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CN" altLang="en-US" dirty="0"/>
              <a:t>本章</a:t>
            </a:r>
            <a:r>
              <a:rPr lang="zh-CN" altLang="en-US" dirty="0" smtClean="0"/>
              <a:t>小結</a:t>
            </a:r>
            <a:endParaRPr lang="zh-TW" altLang="en-US" dirty="0"/>
          </a:p>
        </p:txBody>
      </p:sp>
      <p:sp>
        <p:nvSpPr>
          <p:cNvPr id="4" name="內容版面配置區 3"/>
          <p:cNvSpPr>
            <a:spLocks noGrp="1"/>
          </p:cNvSpPr>
          <p:nvPr>
            <p:ph idx="1"/>
          </p:nvPr>
        </p:nvSpPr>
        <p:spPr/>
        <p:txBody>
          <a:bodyPr>
            <a:normAutofit fontScale="92500" lnSpcReduction="20000"/>
          </a:bodyPr>
          <a:lstStyle/>
          <a:p>
            <a:r>
              <a:rPr lang="zh-CN" altLang="en-US" dirty="0" smtClean="0"/>
              <a:t>本章展示了如何使用卷來爲</a:t>
            </a:r>
            <a:r>
              <a:rPr lang="en-US" altLang="zh-CN" dirty="0" smtClean="0"/>
              <a:t>pod </a:t>
            </a:r>
            <a:r>
              <a:rPr lang="zh-CN" altLang="en-US" dirty="0" smtClean="0"/>
              <a:t>的容器提供臨時或持久存儲。 你已經學會了如何</a:t>
            </a:r>
            <a:endParaRPr lang="en-US" altLang="zh-CN" dirty="0" smtClean="0"/>
          </a:p>
          <a:p>
            <a:r>
              <a:rPr lang="zh-CN" altLang="en-US" dirty="0" smtClean="0"/>
              <a:t>創建一個多容器 </a:t>
            </a:r>
            <a:r>
              <a:rPr lang="en-US" altLang="zh-CN" dirty="0" smtClean="0"/>
              <a:t>pod,</a:t>
            </a:r>
            <a:r>
              <a:rPr lang="zh-TW" altLang="en-US" dirty="0" smtClean="0"/>
              <a:t>並</a:t>
            </a:r>
            <a:r>
              <a:rPr lang="zh-CN" altLang="en-US" dirty="0" smtClean="0"/>
              <a:t>通過爲 </a:t>
            </a:r>
            <a:r>
              <a:rPr lang="en-US" altLang="zh-CN" dirty="0" smtClean="0"/>
              <a:t>pod </a:t>
            </a:r>
            <a:r>
              <a:rPr lang="zh-CN" altLang="en-US" dirty="0" smtClean="0"/>
              <a:t>添加一個卷</a:t>
            </a:r>
            <a:r>
              <a:rPr lang="zh-TW" altLang="en-US" dirty="0" smtClean="0"/>
              <a:t>並</a:t>
            </a:r>
            <a:r>
              <a:rPr lang="zh-CN" altLang="en-US" dirty="0" smtClean="0"/>
              <a:t>將其</a:t>
            </a:r>
            <a:r>
              <a:rPr lang="zh-TW" altLang="en-US" dirty="0" smtClean="0"/>
              <a:t>掛</a:t>
            </a:r>
            <a:r>
              <a:rPr lang="zh-CN" altLang="en-US" dirty="0" smtClean="0"/>
              <a:t>載到每個容器中</a:t>
            </a:r>
            <a:r>
              <a:rPr lang="en-US" altLang="zh-CN" dirty="0" smtClean="0"/>
              <a:t>,</a:t>
            </a:r>
            <a:r>
              <a:rPr lang="zh-CN" altLang="en-US" dirty="0" smtClean="0"/>
              <a:t> 來讓 </a:t>
            </a:r>
            <a:r>
              <a:rPr lang="en-US" altLang="zh-CN" dirty="0" smtClean="0"/>
              <a:t>pod </a:t>
            </a:r>
            <a:r>
              <a:rPr lang="zh-CN" altLang="en-US" dirty="0"/>
              <a:t>中的容器操作相同的</a:t>
            </a:r>
            <a:r>
              <a:rPr lang="zh-CN" altLang="en-US" dirty="0" smtClean="0"/>
              <a:t>文件</a:t>
            </a:r>
            <a:endParaRPr lang="en-US" altLang="zh-CN" dirty="0" smtClean="0"/>
          </a:p>
          <a:p>
            <a:r>
              <a:rPr lang="zh-CN" altLang="en-US" dirty="0" smtClean="0"/>
              <a:t>使用</a:t>
            </a:r>
            <a:r>
              <a:rPr lang="en-US" altLang="zh-CN" dirty="0" err="1"/>
              <a:t>emptyDir</a:t>
            </a:r>
            <a:r>
              <a:rPr lang="en-US" altLang="zh-CN" dirty="0"/>
              <a:t> </a:t>
            </a:r>
            <a:r>
              <a:rPr lang="zh-CN" altLang="en-US" dirty="0" smtClean="0"/>
              <a:t>卷存儲臨時的非持久數據</a:t>
            </a:r>
            <a:r>
              <a:rPr lang="zh-TW" altLang="en-US" dirty="0" smtClean="0"/>
              <a:t>。</a:t>
            </a:r>
            <a:endParaRPr lang="en-US" altLang="zh-CN" dirty="0" smtClean="0"/>
          </a:p>
          <a:p>
            <a:r>
              <a:rPr lang="zh-CN" altLang="en-US" dirty="0" smtClean="0"/>
              <a:t>使用</a:t>
            </a:r>
            <a:r>
              <a:rPr lang="en-US" altLang="zh-CN" dirty="0" err="1"/>
              <a:t>gitRepo</a:t>
            </a:r>
            <a:r>
              <a:rPr lang="en-US" altLang="zh-CN" dirty="0"/>
              <a:t> </a:t>
            </a:r>
            <a:r>
              <a:rPr lang="zh-CN" altLang="en-US" dirty="0"/>
              <a:t>卷可以在</a:t>
            </a:r>
            <a:r>
              <a:rPr lang="en-US" altLang="zh-CN" dirty="0"/>
              <a:t>pod </a:t>
            </a:r>
            <a:r>
              <a:rPr lang="zh-CN" altLang="en-US" dirty="0" smtClean="0"/>
              <a:t>啓動時使用</a:t>
            </a:r>
            <a:r>
              <a:rPr lang="en-US" altLang="zh-CN" dirty="0" err="1" smtClean="0"/>
              <a:t>Git</a:t>
            </a:r>
            <a:r>
              <a:rPr lang="en-US" altLang="zh-CN" dirty="0" smtClean="0"/>
              <a:t> </a:t>
            </a:r>
            <a:r>
              <a:rPr lang="zh-CN" altLang="en-US" dirty="0" smtClean="0"/>
              <a:t>庫的內容輕鬆填充目錄</a:t>
            </a:r>
            <a:r>
              <a:rPr lang="zh-TW" altLang="en-US" dirty="0" smtClean="0"/>
              <a:t>。</a:t>
            </a:r>
            <a:endParaRPr lang="en-US" altLang="zh-TW" dirty="0" smtClean="0"/>
          </a:p>
          <a:p>
            <a:r>
              <a:rPr lang="zh-CN" altLang="en-US" dirty="0" smtClean="0"/>
              <a:t>使用 </a:t>
            </a:r>
            <a:r>
              <a:rPr lang="en-US" altLang="zh-CN" dirty="0" err="1"/>
              <a:t>hostPath</a:t>
            </a:r>
            <a:r>
              <a:rPr lang="en-US" altLang="zh-CN" dirty="0"/>
              <a:t> </a:t>
            </a:r>
            <a:r>
              <a:rPr lang="zh-CN" altLang="en-US" dirty="0" smtClean="0"/>
              <a:t>卷從主機節點訪問文件</a:t>
            </a:r>
            <a:r>
              <a:rPr lang="zh-TW" altLang="en-US" dirty="0" smtClean="0"/>
              <a:t>。</a:t>
            </a:r>
            <a:endParaRPr lang="en-US" altLang="zh-CN" dirty="0" smtClean="0"/>
          </a:p>
          <a:p>
            <a:r>
              <a:rPr lang="zh-CN" altLang="en-US" dirty="0" smtClean="0"/>
              <a:t>將外部存儲裝載到卷中</a:t>
            </a:r>
            <a:r>
              <a:rPr lang="en-US" altLang="zh-CN" dirty="0" smtClean="0"/>
              <a:t>,</a:t>
            </a:r>
            <a:r>
              <a:rPr lang="zh-CN" altLang="en-US" dirty="0"/>
              <a:t>以便在 </a:t>
            </a:r>
            <a:r>
              <a:rPr lang="en-US" altLang="zh-CN" dirty="0"/>
              <a:t>pod </a:t>
            </a:r>
            <a:r>
              <a:rPr lang="zh-CN" altLang="en-US" dirty="0" smtClean="0"/>
              <a:t>重啓之前保持 </a:t>
            </a:r>
            <a:r>
              <a:rPr lang="en-US" altLang="zh-CN" dirty="0" smtClean="0"/>
              <a:t>pod </a:t>
            </a:r>
            <a:r>
              <a:rPr lang="zh-CN" altLang="en-US" dirty="0" smtClean="0"/>
              <a:t>數據讀寫</a:t>
            </a:r>
            <a:r>
              <a:rPr lang="zh-TW" altLang="en-US" dirty="0" smtClean="0"/>
              <a:t>。</a:t>
            </a:r>
            <a:endParaRPr lang="en-US" altLang="zh-TW" dirty="0" smtClean="0"/>
          </a:p>
          <a:p>
            <a:r>
              <a:rPr lang="zh-CN" altLang="en-US" dirty="0" smtClean="0"/>
              <a:t>通過使用持久卷和持久卷聲明解耦 </a:t>
            </a:r>
            <a:r>
              <a:rPr lang="en-US" altLang="zh-CN" dirty="0" smtClean="0"/>
              <a:t>pod </a:t>
            </a:r>
            <a:r>
              <a:rPr lang="zh-CN" altLang="en-US" dirty="0" smtClean="0"/>
              <a:t>與存儲基礎架構</a:t>
            </a:r>
            <a:r>
              <a:rPr lang="zh-TW" altLang="en-US" dirty="0" smtClean="0"/>
              <a:t>。</a:t>
            </a:r>
            <a:endParaRPr lang="zh-CN" altLang="en-US" dirty="0"/>
          </a:p>
          <a:p>
            <a:r>
              <a:rPr lang="zh-CN" altLang="en-US" dirty="0" smtClean="0"/>
              <a:t>爲每個持久卷聲明動態設置所需</a:t>
            </a:r>
            <a:r>
              <a:rPr lang="en-US" altLang="zh-CN" dirty="0" smtClean="0"/>
              <a:t>(</a:t>
            </a:r>
            <a:r>
              <a:rPr lang="zh-CN" altLang="en-US" dirty="0" smtClean="0"/>
              <a:t>或缺省</a:t>
            </a:r>
            <a:r>
              <a:rPr lang="en-US" altLang="zh-CN" dirty="0" smtClean="0"/>
              <a:t>)</a:t>
            </a:r>
            <a:r>
              <a:rPr lang="zh-CN" altLang="en-US" dirty="0" smtClean="0"/>
              <a:t>存儲類的持久卷</a:t>
            </a:r>
            <a:r>
              <a:rPr lang="zh-TW" altLang="en-US" dirty="0" smtClean="0"/>
              <a:t>。</a:t>
            </a:r>
            <a:endParaRPr lang="en-US" altLang="zh-CN" dirty="0" smtClean="0"/>
          </a:p>
          <a:p>
            <a:r>
              <a:rPr lang="zh-CN" altLang="en-US" dirty="0" smtClean="0"/>
              <a:t>當需要將持久卷聲明綁定到預配置的持久卷時</a:t>
            </a:r>
            <a:r>
              <a:rPr lang="en-US" altLang="zh-CN" dirty="0" smtClean="0"/>
              <a:t>,</a:t>
            </a:r>
            <a:r>
              <a:rPr lang="zh-CN" altLang="en-US" dirty="0" smtClean="0"/>
              <a:t>防止動態置備程序干擾</a:t>
            </a:r>
            <a:r>
              <a:rPr lang="zh-TW" altLang="en-US" dirty="0" smtClean="0"/>
              <a:t>。</a:t>
            </a:r>
            <a:endParaRPr lang="en-US" altLang="zh-TW" dirty="0" smtClean="0"/>
          </a:p>
        </p:txBody>
      </p:sp>
    </p:spTree>
    <p:extLst>
      <p:ext uri="{BB962C8B-B14F-4D97-AF65-F5344CB8AC3E}">
        <p14:creationId xmlns:p14="http://schemas.microsoft.com/office/powerpoint/2010/main" val="34937779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下一章預告</a:t>
            </a:r>
            <a:endParaRPr lang="zh-TW" altLang="en-US" dirty="0"/>
          </a:p>
        </p:txBody>
      </p:sp>
      <p:sp>
        <p:nvSpPr>
          <p:cNvPr id="3" name="內容版面配置區 2"/>
          <p:cNvSpPr>
            <a:spLocks noGrp="1"/>
          </p:cNvSpPr>
          <p:nvPr>
            <p:ph idx="1"/>
          </p:nvPr>
        </p:nvSpPr>
        <p:spPr/>
        <p:txBody>
          <a:bodyPr/>
          <a:lstStyle/>
          <a:p>
            <a:r>
              <a:rPr lang="zh-CN" altLang="en-US" dirty="0" smtClean="0"/>
              <a:t>在下</a:t>
            </a:r>
            <a:r>
              <a:rPr lang="zh-TW" altLang="en-US" dirty="0" smtClean="0"/>
              <a:t>一</a:t>
            </a:r>
            <a:r>
              <a:rPr lang="zh-CN" altLang="en-US" dirty="0" smtClean="0"/>
              <a:t>章</a:t>
            </a:r>
            <a:r>
              <a:rPr lang="zh-CN" altLang="en-US" dirty="0"/>
              <a:t>中</a:t>
            </a:r>
            <a:r>
              <a:rPr lang="en-US" altLang="zh-CN" dirty="0"/>
              <a:t>,</a:t>
            </a:r>
            <a:r>
              <a:rPr lang="zh-CN" altLang="en-US" dirty="0"/>
              <a:t>你將看到</a:t>
            </a:r>
            <a:r>
              <a:rPr lang="en-US" altLang="zh-CN" dirty="0" err="1"/>
              <a:t>Kubermetes</a:t>
            </a:r>
            <a:r>
              <a:rPr lang="en-US" altLang="zh-CN" dirty="0"/>
              <a:t> </a:t>
            </a:r>
            <a:r>
              <a:rPr lang="zh-CN" altLang="en-US" dirty="0"/>
              <a:t>提供了什麽機制來將配置數據、</a:t>
            </a:r>
            <a:r>
              <a:rPr lang="zh-CN" altLang="en-US" dirty="0" smtClean="0"/>
              <a:t>機密</a:t>
            </a:r>
            <a:r>
              <a:rPr lang="zh-TW" altLang="en-US" dirty="0" smtClean="0"/>
              <a:t>資訊</a:t>
            </a:r>
            <a:r>
              <a:rPr lang="en-US" altLang="zh-CN" dirty="0" smtClean="0"/>
              <a:t>, </a:t>
            </a:r>
            <a:r>
              <a:rPr lang="zh-CN" altLang="en-US" dirty="0"/>
              <a:t>以及</a:t>
            </a:r>
            <a:r>
              <a:rPr lang="zh-CN" altLang="en-US" dirty="0" smtClean="0"/>
              <a:t>有關 </a:t>
            </a:r>
            <a:r>
              <a:rPr lang="en-US" altLang="zh-CN" dirty="0" smtClean="0"/>
              <a:t>pod </a:t>
            </a:r>
            <a:r>
              <a:rPr lang="zh-CN" altLang="en-US" dirty="0"/>
              <a:t>和容器的元數據提供給在 </a:t>
            </a:r>
            <a:r>
              <a:rPr lang="en-US" altLang="zh-CN" dirty="0"/>
              <a:t>pod </a:t>
            </a:r>
            <a:r>
              <a:rPr lang="zh-CN" altLang="en-US" dirty="0"/>
              <a:t>內運行的進程</a:t>
            </a:r>
            <a:r>
              <a:rPr lang="zh-CN" altLang="en-US" dirty="0" smtClean="0"/>
              <a:t>。</a:t>
            </a:r>
            <a:endParaRPr lang="en-US" altLang="zh-CN" dirty="0" smtClean="0"/>
          </a:p>
          <a:p>
            <a:pPr lvl="1"/>
            <a:r>
              <a:rPr lang="zh-TW" altLang="en-US" dirty="0" smtClean="0"/>
              <a:t>那</a:t>
            </a:r>
            <a:r>
              <a:rPr lang="zh-CN" altLang="en-US" dirty="0" smtClean="0"/>
              <a:t>是</a:t>
            </a:r>
            <a:r>
              <a:rPr lang="zh-CN" altLang="en-US" dirty="0"/>
              <a:t>通過本章中提到</a:t>
            </a:r>
            <a:r>
              <a:rPr lang="zh-CN" altLang="en-US" dirty="0" smtClean="0"/>
              <a:t>的特殊</a:t>
            </a:r>
            <a:r>
              <a:rPr lang="zh-CN" altLang="en-US" dirty="0"/>
              <a:t>類型的卷完成</a:t>
            </a:r>
            <a:r>
              <a:rPr lang="zh-CN" altLang="en-US" dirty="0" smtClean="0"/>
              <a:t>的。</a:t>
            </a:r>
            <a:endParaRPr lang="zh-TW" altLang="en-US" dirty="0"/>
          </a:p>
        </p:txBody>
      </p:sp>
    </p:spTree>
    <p:extLst>
      <p:ext uri="{BB962C8B-B14F-4D97-AF65-F5344CB8AC3E}">
        <p14:creationId xmlns:p14="http://schemas.microsoft.com/office/powerpoint/2010/main" val="16502302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卷的生命周期</a:t>
            </a:r>
            <a:endParaRPr lang="zh-TW" altLang="en-US" dirty="0"/>
          </a:p>
        </p:txBody>
      </p:sp>
      <p:sp>
        <p:nvSpPr>
          <p:cNvPr id="3" name="內容版面配置區 2"/>
          <p:cNvSpPr>
            <a:spLocks noGrp="1"/>
          </p:cNvSpPr>
          <p:nvPr>
            <p:ph idx="1"/>
          </p:nvPr>
        </p:nvSpPr>
        <p:spPr/>
        <p:txBody>
          <a:bodyPr/>
          <a:lstStyle/>
          <a:p>
            <a:r>
              <a:rPr lang="zh-CN" altLang="en-US" dirty="0" smtClean="0"/>
              <a:t>卷被綁定到 </a:t>
            </a:r>
            <a:r>
              <a:rPr lang="en-US" altLang="zh-CN" dirty="0" smtClean="0"/>
              <a:t>pod </a:t>
            </a:r>
            <a:r>
              <a:rPr lang="zh-CN" altLang="en-US" dirty="0"/>
              <a:t>的 </a:t>
            </a:r>
            <a:r>
              <a:rPr lang="en-US" altLang="zh-CN" dirty="0"/>
              <a:t>lifecycle</a:t>
            </a:r>
            <a:r>
              <a:rPr lang="en-US" altLang="zh-CN" dirty="0" smtClean="0"/>
              <a:t>(</a:t>
            </a:r>
            <a:r>
              <a:rPr lang="zh-CN" altLang="en-US" dirty="0" smtClean="0"/>
              <a:t>生命周期</a:t>
            </a:r>
            <a:r>
              <a:rPr lang="en-US" altLang="zh-CN" dirty="0" smtClean="0"/>
              <a:t>)</a:t>
            </a:r>
            <a:r>
              <a:rPr lang="zh-CN" altLang="en-US" dirty="0"/>
              <a:t>中</a:t>
            </a:r>
            <a:r>
              <a:rPr lang="en-US" altLang="zh-CN" dirty="0"/>
              <a:t>,</a:t>
            </a:r>
            <a:r>
              <a:rPr lang="zh-CN" altLang="en-US" dirty="0"/>
              <a:t>只有在 </a:t>
            </a:r>
            <a:r>
              <a:rPr lang="en-US" altLang="zh-CN" dirty="0"/>
              <a:t>pod </a:t>
            </a:r>
            <a:r>
              <a:rPr lang="zh-CN" altLang="en-US" dirty="0" smtClean="0"/>
              <a:t>存在時才會存在</a:t>
            </a:r>
            <a:r>
              <a:rPr lang="en-US" altLang="zh-CN" dirty="0" smtClean="0"/>
              <a:t>,</a:t>
            </a:r>
            <a:r>
              <a:rPr lang="zh-CN" altLang="en-US" dirty="0" smtClean="0"/>
              <a:t>但取决于卷的類型</a:t>
            </a:r>
            <a:r>
              <a:rPr lang="en-US" altLang="zh-CN" dirty="0" smtClean="0"/>
              <a:t>,</a:t>
            </a:r>
            <a:r>
              <a:rPr lang="zh-CN" altLang="en-US" dirty="0"/>
              <a:t>即使在 </a:t>
            </a:r>
            <a:r>
              <a:rPr lang="en-US" altLang="zh-CN" dirty="0"/>
              <a:t>pod </a:t>
            </a:r>
            <a:r>
              <a:rPr lang="zh-CN" altLang="en-US" dirty="0" smtClean="0"/>
              <a:t>和卷消失之後</a:t>
            </a:r>
            <a:r>
              <a:rPr lang="en-US" altLang="zh-CN" dirty="0" smtClean="0"/>
              <a:t>,</a:t>
            </a:r>
            <a:r>
              <a:rPr lang="zh-CN" altLang="en-US" dirty="0" smtClean="0"/>
              <a:t>卷的檔也可能保持原樣</a:t>
            </a:r>
            <a:r>
              <a:rPr lang="en-US" altLang="zh-CN" dirty="0" smtClean="0"/>
              <a:t>,</a:t>
            </a:r>
            <a:r>
              <a:rPr lang="zh-CN" altLang="en-US" dirty="0" smtClean="0"/>
              <a:t>並可以掛載到新的卷中。</a:t>
            </a:r>
            <a:endParaRPr lang="en-US" altLang="zh-CN" dirty="0" smtClean="0"/>
          </a:p>
          <a:p>
            <a:r>
              <a:rPr lang="zh-CN" altLang="en-US" dirty="0" smtClean="0"/>
              <a:t>讓我們來看看卷有哪些類型可供選擇。</a:t>
            </a:r>
            <a:endParaRPr lang="en-US" altLang="zh-CN" dirty="0"/>
          </a:p>
          <a:p>
            <a:r>
              <a:rPr lang="zh-CN" altLang="en-US" dirty="0"/>
              <a:t>其中一些是通用的</a:t>
            </a:r>
            <a:r>
              <a:rPr lang="en-US" altLang="zh-CN" dirty="0" smtClean="0"/>
              <a:t>,</a:t>
            </a:r>
            <a:r>
              <a:rPr lang="zh-CN" altLang="en-US" dirty="0" smtClean="0"/>
              <a:t>而另一些則相對于當前常用的存儲技術有較大差別。</a:t>
            </a:r>
            <a:endParaRPr lang="en-US" altLang="zh-CN" dirty="0"/>
          </a:p>
          <a:p>
            <a:r>
              <a:rPr lang="zh-CN" altLang="en-US" dirty="0" smtClean="0"/>
              <a:t>如果從來沒有聽說過這些技術</a:t>
            </a:r>
            <a:r>
              <a:rPr lang="en-US" altLang="zh-CN" dirty="0" smtClean="0"/>
              <a:t>,</a:t>
            </a:r>
            <a:r>
              <a:rPr lang="zh-CN" altLang="en-US" dirty="0" smtClean="0"/>
              <a:t>也別太擔心</a:t>
            </a:r>
            <a:r>
              <a:rPr lang="en-US" altLang="zh-CN" dirty="0" smtClean="0"/>
              <a:t>—</a:t>
            </a:r>
            <a:r>
              <a:rPr lang="zh-CN" altLang="en-US" dirty="0" smtClean="0"/>
              <a:t>其中至少一半筆者也沒有聽說過。</a:t>
            </a:r>
            <a:endParaRPr lang="en-US" altLang="zh-CN" dirty="0"/>
          </a:p>
          <a:p>
            <a:endParaRPr lang="zh-CN" altLang="en-US" dirty="0"/>
          </a:p>
        </p:txBody>
      </p:sp>
    </p:spTree>
    <p:extLst>
      <p:ext uri="{BB962C8B-B14F-4D97-AF65-F5344CB8AC3E}">
        <p14:creationId xmlns:p14="http://schemas.microsoft.com/office/powerpoint/2010/main" val="614016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可用</a:t>
            </a:r>
            <a:r>
              <a:rPr lang="zh-CN" altLang="en-US" dirty="0" smtClean="0"/>
              <a:t>的卷類型</a:t>
            </a:r>
            <a:endParaRPr lang="zh-TW" altLang="en-US" dirty="0"/>
          </a:p>
        </p:txBody>
      </p:sp>
      <p:sp>
        <p:nvSpPr>
          <p:cNvPr id="3" name="內容版面配置區 2"/>
          <p:cNvSpPr>
            <a:spLocks noGrp="1"/>
          </p:cNvSpPr>
          <p:nvPr>
            <p:ph idx="1"/>
          </p:nvPr>
        </p:nvSpPr>
        <p:spPr/>
        <p:txBody>
          <a:bodyPr>
            <a:normAutofit/>
          </a:bodyPr>
          <a:lstStyle/>
          <a:p>
            <a:r>
              <a:rPr lang="zh-CN" altLang="en-US" dirty="0" smtClean="0"/>
              <a:t>你有可能只會用到那些自己熟悉和曾經用過的卷技術。</a:t>
            </a:r>
            <a:endParaRPr lang="en-US" altLang="zh-CN" dirty="0" smtClean="0"/>
          </a:p>
          <a:p>
            <a:r>
              <a:rPr lang="zh-CN" altLang="en-US" dirty="0" smtClean="0"/>
              <a:t>以下是幾種可用卷類型的列表</a:t>
            </a:r>
            <a:r>
              <a:rPr lang="zh-TW" altLang="en-US" dirty="0" smtClean="0"/>
              <a:t>：</a:t>
            </a:r>
            <a:endParaRPr lang="zh-CN" altLang="en-US" dirty="0"/>
          </a:p>
          <a:p>
            <a:r>
              <a:rPr lang="en-US" altLang="zh-CN" dirty="0" err="1" smtClean="0"/>
              <a:t>emptyDir</a:t>
            </a:r>
            <a:r>
              <a:rPr lang="en-US" altLang="zh-CN" dirty="0" smtClean="0"/>
              <a:t>—</a:t>
            </a:r>
            <a:r>
              <a:rPr lang="zh-CN" altLang="en-US" dirty="0" smtClean="0"/>
              <a:t>用于存儲臨時資料的簡單空目錄。 </a:t>
            </a:r>
            <a:endParaRPr lang="en-US" altLang="zh-CN" dirty="0" smtClean="0"/>
          </a:p>
          <a:p>
            <a:r>
              <a:rPr lang="en-US" altLang="zh-CN" dirty="0" err="1" smtClean="0"/>
              <a:t>hostPath</a:t>
            </a:r>
            <a:r>
              <a:rPr lang="en-US" altLang="zh-CN" dirty="0" smtClean="0"/>
              <a:t>—</a:t>
            </a:r>
            <a:r>
              <a:rPr lang="zh-CN" altLang="en-US" dirty="0" smtClean="0"/>
              <a:t>用于將目錄從工作節點的檔案系統掛載到 </a:t>
            </a:r>
            <a:r>
              <a:rPr lang="en-US" altLang="zh-CN" dirty="0" smtClean="0"/>
              <a:t>pod </a:t>
            </a:r>
            <a:r>
              <a:rPr lang="zh-CN" altLang="en-US" dirty="0"/>
              <a:t>中。 </a:t>
            </a:r>
            <a:endParaRPr lang="en-US" altLang="zh-CN" dirty="0" smtClean="0"/>
          </a:p>
          <a:p>
            <a:r>
              <a:rPr lang="en-US" altLang="zh-CN" dirty="0" err="1" smtClean="0"/>
              <a:t>gitRepo</a:t>
            </a:r>
            <a:r>
              <a:rPr lang="en-US" altLang="zh-CN" dirty="0" smtClean="0"/>
              <a:t>—</a:t>
            </a:r>
            <a:r>
              <a:rPr lang="zh-CN" altLang="en-US" dirty="0" smtClean="0"/>
              <a:t>通過檢出</a:t>
            </a:r>
            <a:r>
              <a:rPr lang="en-US" altLang="zh-CN" dirty="0" smtClean="0"/>
              <a:t>(checkout)</a:t>
            </a:r>
            <a:r>
              <a:rPr lang="zh-CN" altLang="en-US" dirty="0" smtClean="0"/>
              <a:t> </a:t>
            </a:r>
            <a:r>
              <a:rPr lang="en-US" altLang="zh-CN" dirty="0" err="1" smtClean="0"/>
              <a:t>Git</a:t>
            </a:r>
            <a:r>
              <a:rPr lang="en-US" altLang="zh-CN" dirty="0" smtClean="0"/>
              <a:t> </a:t>
            </a:r>
            <a:r>
              <a:rPr lang="zh-CN" altLang="en-US" dirty="0" smtClean="0"/>
              <a:t>倉庫的內容來初始化的卷。</a:t>
            </a:r>
            <a:endParaRPr lang="en-US" altLang="zh-CN" dirty="0" smtClean="0"/>
          </a:p>
          <a:p>
            <a:r>
              <a:rPr lang="en-US" altLang="zh-CN" dirty="0" err="1" smtClean="0"/>
              <a:t>nfs</a:t>
            </a:r>
            <a:r>
              <a:rPr lang="en-US" altLang="zh-CN" dirty="0"/>
              <a:t> </a:t>
            </a:r>
            <a:r>
              <a:rPr lang="en-US" altLang="zh-CN" dirty="0" smtClean="0"/>
              <a:t>— </a:t>
            </a:r>
            <a:r>
              <a:rPr lang="zh-CN" altLang="en-US" dirty="0" smtClean="0"/>
              <a:t>掛載到 </a:t>
            </a:r>
            <a:r>
              <a:rPr lang="en-US" altLang="zh-CN" dirty="0" smtClean="0"/>
              <a:t>pod </a:t>
            </a:r>
            <a:r>
              <a:rPr lang="zh-CN" altLang="en-US" dirty="0"/>
              <a:t>中的</a:t>
            </a:r>
            <a:r>
              <a:rPr lang="en-US" altLang="zh-CN" dirty="0"/>
              <a:t>NFS </a:t>
            </a:r>
            <a:r>
              <a:rPr lang="zh-CN" altLang="en-US" dirty="0" smtClean="0"/>
              <a:t>共用卷。</a:t>
            </a:r>
            <a:r>
              <a:rPr lang="zh-CN" altLang="en-US" dirty="0"/>
              <a:t/>
            </a:r>
            <a:br>
              <a:rPr lang="zh-CN" altLang="en-US" dirty="0"/>
            </a:br>
            <a:endParaRPr lang="zh-TW" altLang="en-US" dirty="0"/>
          </a:p>
        </p:txBody>
      </p:sp>
    </p:spTree>
    <p:extLst>
      <p:ext uri="{BB962C8B-B14F-4D97-AF65-F5344CB8AC3E}">
        <p14:creationId xmlns:p14="http://schemas.microsoft.com/office/powerpoint/2010/main" val="3041475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可用的卷類型</a:t>
            </a:r>
            <a:endParaRPr lang="zh-TW" altLang="en-US" dirty="0"/>
          </a:p>
        </p:txBody>
      </p:sp>
      <p:sp>
        <p:nvSpPr>
          <p:cNvPr id="3" name="內容版面配置區 2"/>
          <p:cNvSpPr>
            <a:spLocks noGrp="1"/>
          </p:cNvSpPr>
          <p:nvPr>
            <p:ph idx="1"/>
          </p:nvPr>
        </p:nvSpPr>
        <p:spPr/>
        <p:txBody>
          <a:bodyPr>
            <a:normAutofit lnSpcReduction="10000"/>
          </a:bodyPr>
          <a:lstStyle/>
          <a:p>
            <a:r>
              <a:rPr lang="en-US" altLang="zh-CN" dirty="0" err="1" smtClean="0"/>
              <a:t>gcePersistentDisk</a:t>
            </a:r>
            <a:r>
              <a:rPr lang="en-US" altLang="zh-CN" dirty="0" smtClean="0"/>
              <a:t>(Google </a:t>
            </a:r>
            <a:r>
              <a:rPr lang="zh-CN" altLang="en-US" dirty="0" smtClean="0"/>
              <a:t>高效能型存儲磁碟卷</a:t>
            </a:r>
            <a:r>
              <a:rPr lang="en-US" altLang="zh-CN" dirty="0" smtClean="0"/>
              <a:t>)</a:t>
            </a:r>
            <a:r>
              <a:rPr lang="zh-TW" altLang="en-US" dirty="0" smtClean="0"/>
              <a:t>、</a:t>
            </a:r>
            <a:r>
              <a:rPr lang="en-US" altLang="zh-CN" dirty="0" err="1" smtClean="0"/>
              <a:t>awsElastic</a:t>
            </a:r>
            <a:r>
              <a:rPr lang="en-US" altLang="zh-CN" dirty="0" smtClean="0"/>
              <a:t> </a:t>
            </a:r>
            <a:r>
              <a:rPr lang="en-US" altLang="zh-CN" dirty="0" err="1" smtClean="0"/>
              <a:t>BlockStore</a:t>
            </a:r>
            <a:r>
              <a:rPr lang="en-US" altLang="zh-CN" dirty="0" smtClean="0"/>
              <a:t> </a:t>
            </a:r>
            <a:r>
              <a:rPr lang="en-US" altLang="zh-CN" dirty="0"/>
              <a:t>(Amazon Web </a:t>
            </a:r>
            <a:r>
              <a:rPr lang="zh-CN" altLang="en-US" dirty="0" smtClean="0"/>
              <a:t>服務彈性塊存儲卷</a:t>
            </a:r>
            <a:r>
              <a:rPr lang="en-US" altLang="zh-CN" dirty="0" smtClean="0"/>
              <a:t>)</a:t>
            </a:r>
            <a:r>
              <a:rPr lang="zh-TW" altLang="en-US" dirty="0" smtClean="0"/>
              <a:t>、</a:t>
            </a:r>
            <a:r>
              <a:rPr lang="en-US" altLang="zh-CN" dirty="0" err="1" smtClean="0"/>
              <a:t>azureDisk</a:t>
            </a:r>
            <a:r>
              <a:rPr lang="en-US" altLang="zh-CN" dirty="0" smtClean="0"/>
              <a:t>(Microsoft </a:t>
            </a:r>
            <a:r>
              <a:rPr lang="en-US" altLang="zh-CN" dirty="0"/>
              <a:t>Azure </a:t>
            </a:r>
            <a:r>
              <a:rPr lang="zh-CN" altLang="en-US" dirty="0" smtClean="0"/>
              <a:t>磁碟卷</a:t>
            </a:r>
            <a:r>
              <a:rPr lang="en-US" altLang="zh-CN" dirty="0" smtClean="0"/>
              <a:t>)—</a:t>
            </a:r>
            <a:r>
              <a:rPr lang="zh-CN" altLang="en-US" dirty="0" smtClean="0"/>
              <a:t>用于掛載雲服務商提供的特定存存儲類型。 </a:t>
            </a:r>
            <a:endParaRPr lang="en-US" altLang="zh-CN" dirty="0" smtClean="0"/>
          </a:p>
          <a:p>
            <a:r>
              <a:rPr lang="en-US" altLang="zh-CN" dirty="0" smtClean="0"/>
              <a:t>cinder</a:t>
            </a:r>
            <a:r>
              <a:rPr lang="en-US" altLang="zh-CN" dirty="0"/>
              <a:t>, </a:t>
            </a:r>
            <a:r>
              <a:rPr lang="en-US" altLang="zh-CN" dirty="0" err="1"/>
              <a:t>cephfs</a:t>
            </a:r>
            <a:r>
              <a:rPr lang="en-US" altLang="zh-CN" dirty="0"/>
              <a:t>, </a:t>
            </a:r>
            <a:r>
              <a:rPr lang="en-US" altLang="zh-CN" dirty="0" err="1"/>
              <a:t>iscsi</a:t>
            </a:r>
            <a:r>
              <a:rPr lang="en-US" altLang="zh-CN" dirty="0"/>
              <a:t>, </a:t>
            </a:r>
            <a:r>
              <a:rPr lang="en-US" altLang="zh-CN" dirty="0" err="1"/>
              <a:t>flocker</a:t>
            </a:r>
            <a:r>
              <a:rPr lang="en-US" altLang="zh-CN" dirty="0"/>
              <a:t>, </a:t>
            </a:r>
            <a:r>
              <a:rPr lang="en-US" altLang="zh-CN" dirty="0" err="1"/>
              <a:t>glusterfs</a:t>
            </a:r>
            <a:r>
              <a:rPr lang="en-US" altLang="zh-CN" dirty="0"/>
              <a:t>, </a:t>
            </a:r>
            <a:r>
              <a:rPr lang="en-US" altLang="zh-CN" dirty="0" err="1"/>
              <a:t>quobyte</a:t>
            </a:r>
            <a:r>
              <a:rPr lang="en-US" altLang="zh-CN" dirty="0"/>
              <a:t>, </a:t>
            </a:r>
            <a:r>
              <a:rPr lang="en-US" altLang="zh-CN" dirty="0" err="1"/>
              <a:t>rbd</a:t>
            </a:r>
            <a:r>
              <a:rPr lang="en-US" altLang="zh-CN" dirty="0"/>
              <a:t>. </a:t>
            </a:r>
            <a:r>
              <a:rPr lang="en-US" altLang="zh-CN" dirty="0" err="1"/>
              <a:t>flexVolume</a:t>
            </a:r>
            <a:r>
              <a:rPr lang="zh-CN" altLang="en-US" dirty="0"/>
              <a:t>、</a:t>
            </a:r>
            <a:r>
              <a:rPr lang="en-US" altLang="zh-CN" dirty="0" err="1"/>
              <a:t>Vsphere</a:t>
            </a:r>
            <a:r>
              <a:rPr lang="en-US" altLang="zh-CN" dirty="0"/>
              <a:t>-Volume</a:t>
            </a:r>
            <a:r>
              <a:rPr lang="zh-CN" altLang="en-US" dirty="0"/>
              <a:t>、</a:t>
            </a:r>
            <a:r>
              <a:rPr lang="en-US" altLang="zh-CN" dirty="0" err="1"/>
              <a:t>photonPersistentDisk</a:t>
            </a:r>
            <a:r>
              <a:rPr lang="zh-CN" altLang="en-US" dirty="0"/>
              <a:t>、</a:t>
            </a:r>
            <a:r>
              <a:rPr lang="en-US" altLang="zh-CN" dirty="0" err="1" smtClean="0"/>
              <a:t>ScaleIO</a:t>
            </a:r>
            <a:r>
              <a:rPr lang="zh-TW" altLang="en-US" dirty="0" smtClean="0"/>
              <a:t>─</a:t>
            </a:r>
            <a:r>
              <a:rPr lang="zh-CN" altLang="en-US" dirty="0" smtClean="0"/>
              <a:t>用于掛載其他類型的網路存儲。 </a:t>
            </a:r>
            <a:endParaRPr lang="en-US" altLang="zh-CN" dirty="0" smtClean="0"/>
          </a:p>
          <a:p>
            <a:r>
              <a:rPr lang="en-US" altLang="zh-CN" dirty="0" err="1" smtClean="0"/>
              <a:t>configMap</a:t>
            </a:r>
            <a:r>
              <a:rPr lang="zh-CN" altLang="en-US" dirty="0"/>
              <a:t>、</a:t>
            </a:r>
            <a:r>
              <a:rPr lang="en-US" altLang="zh-CN" dirty="0"/>
              <a:t>Secret</a:t>
            </a:r>
            <a:r>
              <a:rPr lang="zh-CN" altLang="en-US" dirty="0"/>
              <a:t>、</a:t>
            </a:r>
            <a:r>
              <a:rPr lang="en-US" altLang="zh-CN" dirty="0" err="1"/>
              <a:t>downwardAPI</a:t>
            </a:r>
            <a:r>
              <a:rPr lang="en-US" altLang="zh-CN" dirty="0" smtClean="0"/>
              <a:t>—</a:t>
            </a:r>
            <a:r>
              <a:rPr lang="zh-CN" altLang="en-US" dirty="0" smtClean="0"/>
              <a:t>用于將 </a:t>
            </a:r>
            <a:r>
              <a:rPr lang="en-US" altLang="zh-CN" dirty="0" smtClean="0"/>
              <a:t>Kubernetes </a:t>
            </a:r>
            <a:r>
              <a:rPr lang="zh-CN" altLang="en-US" dirty="0" smtClean="0"/>
              <a:t>部分資源和集群資訊公開給 </a:t>
            </a:r>
            <a:r>
              <a:rPr lang="en-US" altLang="zh-CN" dirty="0" smtClean="0"/>
              <a:t>pod </a:t>
            </a:r>
            <a:r>
              <a:rPr lang="zh-CN" altLang="en-US" dirty="0" smtClean="0"/>
              <a:t>的特殊類型的卷。 </a:t>
            </a:r>
            <a:endParaRPr lang="en-US" altLang="zh-CN" dirty="0" smtClean="0"/>
          </a:p>
          <a:p>
            <a:r>
              <a:rPr lang="en-US" altLang="zh-CN" dirty="0" err="1" smtClean="0"/>
              <a:t>persistentVolumeClaim</a:t>
            </a:r>
            <a:r>
              <a:rPr lang="zh-CN" altLang="en-US" dirty="0" smtClean="0"/>
              <a:t>一種使用預置或者動態配置的持久存儲類型</a:t>
            </a:r>
            <a:r>
              <a:rPr lang="en-US" altLang="zh-CN" dirty="0" smtClean="0"/>
              <a:t>(</a:t>
            </a:r>
            <a:r>
              <a:rPr lang="zh-CN" altLang="en-US" dirty="0" smtClean="0"/>
              <a:t>我們將在本章的最後一節對此展開討論</a:t>
            </a:r>
            <a:r>
              <a:rPr lang="en-US" altLang="zh-CN" dirty="0" smtClean="0"/>
              <a:t>)</a:t>
            </a:r>
            <a:r>
              <a:rPr lang="zh-CN" altLang="en-US" dirty="0" smtClean="0"/>
              <a:t>。 </a:t>
            </a:r>
            <a:endParaRPr lang="en-US" altLang="zh-CN" dirty="0" smtClean="0"/>
          </a:p>
        </p:txBody>
      </p:sp>
    </p:spTree>
    <p:extLst>
      <p:ext uri="{BB962C8B-B14F-4D97-AF65-F5344CB8AC3E}">
        <p14:creationId xmlns:p14="http://schemas.microsoft.com/office/powerpoint/2010/main" val="1661610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可用的卷類型</a:t>
            </a:r>
            <a:endParaRPr lang="zh-TW" altLang="en-US" dirty="0"/>
          </a:p>
        </p:txBody>
      </p:sp>
      <p:sp>
        <p:nvSpPr>
          <p:cNvPr id="3" name="內容版面配置區 2"/>
          <p:cNvSpPr>
            <a:spLocks noGrp="1"/>
          </p:cNvSpPr>
          <p:nvPr>
            <p:ph idx="1"/>
          </p:nvPr>
        </p:nvSpPr>
        <p:spPr/>
        <p:txBody>
          <a:bodyPr>
            <a:normAutofit/>
          </a:bodyPr>
          <a:lstStyle/>
          <a:p>
            <a:r>
              <a:rPr lang="zh-CN" altLang="en-US" dirty="0" smtClean="0"/>
              <a:t>這些卷類型有各種用途。</a:t>
            </a:r>
            <a:endParaRPr lang="en-US" altLang="zh-CN" dirty="0" smtClean="0"/>
          </a:p>
          <a:p>
            <a:r>
              <a:rPr lang="zh-CN" altLang="en-US" dirty="0" smtClean="0"/>
              <a:t>我們將在下面的部分中瞭解其中一些內容。</a:t>
            </a:r>
            <a:endParaRPr lang="en-US" altLang="zh-CN" dirty="0" smtClean="0"/>
          </a:p>
          <a:p>
            <a:pPr algn="just"/>
            <a:r>
              <a:rPr lang="zh-CN" altLang="en-US" dirty="0" smtClean="0"/>
              <a:t>特殊類型的卷</a:t>
            </a:r>
            <a:r>
              <a:rPr lang="en-US" altLang="zh-CN" dirty="0" smtClean="0"/>
              <a:t>(</a:t>
            </a:r>
            <a:r>
              <a:rPr lang="en-US" altLang="zh-CN" dirty="0"/>
              <a:t>secret</a:t>
            </a:r>
            <a:r>
              <a:rPr lang="zh-CN" altLang="en-US" dirty="0"/>
              <a:t>、</a:t>
            </a:r>
            <a:r>
              <a:rPr lang="en-US" altLang="zh-CN" dirty="0" err="1"/>
              <a:t>downwardAPI</a:t>
            </a:r>
            <a:r>
              <a:rPr lang="zh-CN" altLang="en-US" dirty="0"/>
              <a:t>、</a:t>
            </a:r>
            <a:r>
              <a:rPr lang="en-US" altLang="zh-CN" dirty="0" err="1"/>
              <a:t>ConfigMap</a:t>
            </a:r>
            <a:r>
              <a:rPr lang="en-US" altLang="zh-CN" dirty="0" smtClean="0"/>
              <a:t>)</a:t>
            </a:r>
            <a:r>
              <a:rPr lang="zh-CN" altLang="en-US" dirty="0" smtClean="0"/>
              <a:t>將在接下來的兩章中討論</a:t>
            </a:r>
            <a:r>
              <a:rPr lang="en-US" altLang="zh-CN" dirty="0" smtClean="0"/>
              <a:t>,</a:t>
            </a:r>
            <a:r>
              <a:rPr lang="zh-CN" altLang="en-US" dirty="0" smtClean="0"/>
              <a:t>因爲它們不是用于存儲資料</a:t>
            </a:r>
            <a:r>
              <a:rPr lang="en-US" altLang="zh-CN" dirty="0" smtClean="0"/>
              <a:t>,</a:t>
            </a:r>
            <a:r>
              <a:rPr lang="zh-CN" altLang="en-US" dirty="0" smtClean="0"/>
              <a:t>而是用于將 </a:t>
            </a:r>
            <a:r>
              <a:rPr lang="en-US" altLang="zh-CN" dirty="0" err="1" smtClean="0"/>
              <a:t>Kubermetes</a:t>
            </a:r>
            <a:r>
              <a:rPr lang="en-US" altLang="zh-CN" dirty="0" smtClean="0"/>
              <a:t> </a:t>
            </a:r>
            <a:r>
              <a:rPr lang="zh-CN" altLang="en-US" dirty="0" smtClean="0"/>
              <a:t>中繼資料公開給運行在 </a:t>
            </a:r>
            <a:r>
              <a:rPr lang="en-US" altLang="zh-CN" dirty="0" smtClean="0"/>
              <a:t>pod </a:t>
            </a:r>
            <a:r>
              <a:rPr lang="zh-CN" altLang="en-US" dirty="0" smtClean="0"/>
              <a:t>中的應用程序。</a:t>
            </a:r>
            <a:endParaRPr lang="zh-CN" altLang="en-US" dirty="0"/>
          </a:p>
          <a:p>
            <a:r>
              <a:rPr lang="zh-CN" altLang="en-US" dirty="0" smtClean="0"/>
              <a:t>單個容器可以同時使用不同類型的多個卷</a:t>
            </a:r>
            <a:r>
              <a:rPr lang="en-US" altLang="zh-CN" dirty="0" smtClean="0"/>
              <a:t>,</a:t>
            </a:r>
            <a:r>
              <a:rPr lang="zh-CN" altLang="en-US" dirty="0" smtClean="0"/>
              <a:t>而且正如我們前面提到的</a:t>
            </a:r>
            <a:r>
              <a:rPr lang="en-US" altLang="zh-CN" dirty="0" smtClean="0"/>
              <a:t>,</a:t>
            </a:r>
            <a:r>
              <a:rPr lang="zh-CN" altLang="en-US" dirty="0" smtClean="0"/>
              <a:t>每個容器都可以裝載或不裝載卷。</a:t>
            </a:r>
            <a:endParaRPr lang="zh-CN" altLang="en-US" dirty="0"/>
          </a:p>
        </p:txBody>
      </p:sp>
    </p:spTree>
    <p:extLst>
      <p:ext uri="{BB962C8B-B14F-4D97-AF65-F5344CB8AC3E}">
        <p14:creationId xmlns:p14="http://schemas.microsoft.com/office/powerpoint/2010/main" val="2676906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通過卷在容器之間共用資料</a:t>
            </a:r>
            <a:endParaRPr lang="zh-TW" altLang="en-US" dirty="0"/>
          </a:p>
        </p:txBody>
      </p:sp>
      <p:sp>
        <p:nvSpPr>
          <p:cNvPr id="3" name="內容版面配置區 2"/>
          <p:cNvSpPr>
            <a:spLocks noGrp="1"/>
          </p:cNvSpPr>
          <p:nvPr>
            <p:ph idx="1"/>
          </p:nvPr>
        </p:nvSpPr>
        <p:spPr/>
        <p:txBody>
          <a:bodyPr>
            <a:normAutofit/>
          </a:bodyPr>
          <a:lstStyle/>
          <a:p>
            <a:r>
              <a:rPr lang="zh-CN" altLang="en-US" dirty="0" smtClean="0"/>
              <a:t>儘管一個卷即使被單個容器使用也可能很有用</a:t>
            </a:r>
            <a:r>
              <a:rPr lang="en-US" altLang="zh-CN" dirty="0" smtClean="0"/>
              <a:t>,</a:t>
            </a:r>
            <a:r>
              <a:rPr lang="zh-CN" altLang="en-US" dirty="0" smtClean="0"/>
              <a:t>但是我們首先要關注它是如何用于在一個</a:t>
            </a:r>
            <a:r>
              <a:rPr lang="en-US" altLang="zh-CN" dirty="0" smtClean="0"/>
              <a:t>pod </a:t>
            </a:r>
            <a:r>
              <a:rPr lang="zh-CN" altLang="en-US" dirty="0" smtClean="0"/>
              <a:t>的多個容器之間共用資料的。</a:t>
            </a:r>
            <a:endParaRPr lang="zh-TW" altLang="en-US" dirty="0"/>
          </a:p>
          <a:p>
            <a:endParaRPr lang="zh-TW" altLang="en-US" dirty="0"/>
          </a:p>
          <a:p>
            <a:endParaRPr lang="zh-TW" altLang="en-US" dirty="0"/>
          </a:p>
        </p:txBody>
      </p:sp>
    </p:spTree>
    <p:extLst>
      <p:ext uri="{BB962C8B-B14F-4D97-AF65-F5344CB8AC3E}">
        <p14:creationId xmlns:p14="http://schemas.microsoft.com/office/powerpoint/2010/main" val="1925293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使用</a:t>
            </a:r>
            <a:r>
              <a:rPr lang="en-US" altLang="zh-CN" dirty="0" err="1" smtClean="0"/>
              <a:t>emptyDir</a:t>
            </a:r>
            <a:r>
              <a:rPr lang="en-US" altLang="zh-CN" dirty="0" smtClean="0"/>
              <a:t> </a:t>
            </a:r>
            <a:r>
              <a:rPr lang="zh-CN" altLang="en-US" dirty="0" smtClean="0"/>
              <a:t>卷</a:t>
            </a:r>
            <a:endParaRPr lang="zh-TW" altLang="en-US" dirty="0"/>
          </a:p>
        </p:txBody>
      </p:sp>
      <p:sp>
        <p:nvSpPr>
          <p:cNvPr id="3" name="內容版面配置區 2"/>
          <p:cNvSpPr>
            <a:spLocks noGrp="1"/>
          </p:cNvSpPr>
          <p:nvPr>
            <p:ph idx="1"/>
          </p:nvPr>
        </p:nvSpPr>
        <p:spPr/>
        <p:txBody>
          <a:bodyPr>
            <a:normAutofit lnSpcReduction="10000"/>
          </a:bodyPr>
          <a:lstStyle/>
          <a:p>
            <a:r>
              <a:rPr lang="zh-CN" altLang="en-US" dirty="0" smtClean="0"/>
              <a:t>最簡單的卷類型是 </a:t>
            </a:r>
            <a:r>
              <a:rPr lang="en-US" altLang="zh-CN" dirty="0" err="1" smtClean="0"/>
              <a:t>emptyDir</a:t>
            </a:r>
            <a:r>
              <a:rPr lang="en-US" altLang="zh-CN" dirty="0" smtClean="0"/>
              <a:t> </a:t>
            </a:r>
            <a:r>
              <a:rPr lang="zh-CN" altLang="en-US" dirty="0"/>
              <a:t>卷</a:t>
            </a:r>
            <a:r>
              <a:rPr lang="en-US" altLang="zh-CN" dirty="0" smtClean="0"/>
              <a:t>,</a:t>
            </a:r>
            <a:r>
              <a:rPr lang="zh-CN" altLang="en-US" dirty="0" smtClean="0"/>
              <a:t>所以作爲第一個例子讓我們看看如何在</a:t>
            </a:r>
            <a:r>
              <a:rPr lang="en-US" altLang="zh-CN" dirty="0" smtClean="0"/>
              <a:t>pod </a:t>
            </a:r>
            <a:r>
              <a:rPr lang="zh-CN" altLang="en-US" dirty="0" smtClean="0"/>
              <a:t>中定義卷。</a:t>
            </a:r>
            <a:endParaRPr lang="en-US" altLang="zh-CN" dirty="0" smtClean="0"/>
          </a:p>
          <a:p>
            <a:r>
              <a:rPr lang="zh-CN" altLang="en-US" dirty="0" smtClean="0"/>
              <a:t>顧名思義</a:t>
            </a:r>
            <a:r>
              <a:rPr lang="en-US" altLang="zh-CN" dirty="0" smtClean="0"/>
              <a:t>,</a:t>
            </a:r>
            <a:r>
              <a:rPr lang="zh-CN" altLang="en-US" dirty="0" smtClean="0"/>
              <a:t>卷一個空目錄開始</a:t>
            </a:r>
            <a:r>
              <a:rPr lang="en-US" altLang="zh-CN" dirty="0" smtClean="0"/>
              <a:t>,</a:t>
            </a:r>
            <a:r>
              <a:rPr lang="zh-CN" altLang="en-US" dirty="0" smtClean="0"/>
              <a:t>運行在 </a:t>
            </a:r>
            <a:r>
              <a:rPr lang="en-US" altLang="zh-CN" dirty="0" smtClean="0"/>
              <a:t>pod </a:t>
            </a:r>
            <a:r>
              <a:rPr lang="zh-CN" altLang="en-US" dirty="0" smtClean="0"/>
              <a:t>內的應用程式可以寫入它需要的任何檔。</a:t>
            </a:r>
            <a:endParaRPr lang="en-US" altLang="zh-CN" dirty="0" smtClean="0"/>
          </a:p>
          <a:p>
            <a:r>
              <a:rPr lang="zh-CN" altLang="en-US" dirty="0" smtClean="0"/>
              <a:t>因爲卷的生存周期與 </a:t>
            </a:r>
            <a:r>
              <a:rPr lang="en-US" altLang="zh-CN" dirty="0" smtClean="0"/>
              <a:t>pod </a:t>
            </a:r>
            <a:r>
              <a:rPr lang="zh-CN" altLang="en-US" dirty="0" smtClean="0"/>
              <a:t>的生存周期相關聯</a:t>
            </a:r>
            <a:r>
              <a:rPr lang="en-US" altLang="zh-CN" dirty="0" smtClean="0"/>
              <a:t>,</a:t>
            </a:r>
            <a:r>
              <a:rPr lang="zh-CN" altLang="en-US" dirty="0" smtClean="0"/>
              <a:t>所以當删除 </a:t>
            </a:r>
            <a:r>
              <a:rPr lang="en-US" altLang="zh-CN" dirty="0" smtClean="0"/>
              <a:t>pod </a:t>
            </a:r>
            <a:r>
              <a:rPr lang="zh-CN" altLang="en-US" dirty="0" smtClean="0"/>
              <a:t>時</a:t>
            </a:r>
            <a:r>
              <a:rPr lang="en-US" altLang="zh-CN" dirty="0" smtClean="0"/>
              <a:t>,</a:t>
            </a:r>
            <a:r>
              <a:rPr lang="zh-CN" altLang="en-US" dirty="0" smtClean="0"/>
              <a:t>卷的內容就會丟失。</a:t>
            </a:r>
          </a:p>
          <a:p>
            <a:r>
              <a:rPr lang="zh-CN" altLang="en-US" dirty="0" smtClean="0"/>
              <a:t>一個</a:t>
            </a:r>
            <a:r>
              <a:rPr lang="en-US" altLang="zh-CN" dirty="0" err="1" smtClean="0"/>
              <a:t>emptyDir</a:t>
            </a:r>
            <a:r>
              <a:rPr lang="en-US" altLang="zh-CN" dirty="0" smtClean="0"/>
              <a:t> </a:t>
            </a:r>
            <a:r>
              <a:rPr lang="zh-CN" altLang="en-US" dirty="0" smtClean="0"/>
              <a:t>卷對于在同一個 </a:t>
            </a:r>
            <a:r>
              <a:rPr lang="en-US" altLang="zh-CN" dirty="0" smtClean="0"/>
              <a:t>pod </a:t>
            </a:r>
            <a:r>
              <a:rPr lang="zh-CN" altLang="en-US" dirty="0" smtClean="0"/>
              <a:t>中運行的容器之間共用檔特別有用。</a:t>
            </a:r>
            <a:endParaRPr lang="en-US" altLang="zh-CN" dirty="0"/>
          </a:p>
          <a:p>
            <a:r>
              <a:rPr lang="zh-CN" altLang="en-US" dirty="0" smtClean="0"/>
              <a:t>但是它也可以被單個容器用于將資料臨時寫入磁</a:t>
            </a:r>
            <a:r>
              <a:rPr lang="zh-TW" altLang="en-US" dirty="0" smtClean="0"/>
              <a:t>碟</a:t>
            </a:r>
            <a:r>
              <a:rPr lang="en-US" altLang="zh-CN" dirty="0" smtClean="0"/>
              <a:t>,</a:t>
            </a:r>
            <a:r>
              <a:rPr lang="zh-CN" altLang="en-US" dirty="0" smtClean="0"/>
              <a:t>例如在大型資料集上執行排序操作時</a:t>
            </a:r>
            <a:r>
              <a:rPr lang="en-US" altLang="zh-CN" dirty="0" smtClean="0"/>
              <a:t>,</a:t>
            </a:r>
            <a:r>
              <a:rPr lang="zh-CN" altLang="en-US" dirty="0" smtClean="0"/>
              <a:t>沒有那麽多記憶體可供使用。</a:t>
            </a:r>
            <a:endParaRPr lang="zh-CN" altLang="en-US" dirty="0"/>
          </a:p>
        </p:txBody>
      </p:sp>
    </p:spTree>
    <p:extLst>
      <p:ext uri="{BB962C8B-B14F-4D97-AF65-F5344CB8AC3E}">
        <p14:creationId xmlns:p14="http://schemas.microsoft.com/office/powerpoint/2010/main" val="891210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CN" dirty="0" err="1" smtClean="0"/>
              <a:t>emptyDir</a:t>
            </a:r>
            <a:r>
              <a:rPr lang="en-US" altLang="zh-CN" dirty="0" smtClean="0"/>
              <a:t> </a:t>
            </a:r>
            <a:r>
              <a:rPr lang="zh-CN" altLang="en-US" dirty="0" smtClean="0"/>
              <a:t>卷 </a:t>
            </a:r>
            <a:r>
              <a:rPr lang="en-US" altLang="zh-CN" dirty="0" smtClean="0"/>
              <a:t>vs </a:t>
            </a:r>
            <a:r>
              <a:rPr lang="zh-TW" altLang="en-US" dirty="0" smtClean="0"/>
              <a:t>容器的檔系統</a:t>
            </a:r>
            <a:endParaRPr lang="zh-TW" altLang="en-US" dirty="0"/>
          </a:p>
        </p:txBody>
      </p:sp>
      <p:sp>
        <p:nvSpPr>
          <p:cNvPr id="3" name="內容版面配置區 2"/>
          <p:cNvSpPr>
            <a:spLocks noGrp="1"/>
          </p:cNvSpPr>
          <p:nvPr>
            <p:ph idx="1"/>
          </p:nvPr>
        </p:nvSpPr>
        <p:spPr/>
        <p:txBody>
          <a:bodyPr>
            <a:normAutofit/>
          </a:bodyPr>
          <a:lstStyle/>
          <a:p>
            <a:r>
              <a:rPr lang="zh-CN" altLang="en-US" dirty="0" smtClean="0"/>
              <a:t>資料也可以寫入容器的檔案系統本身</a:t>
            </a:r>
            <a:r>
              <a:rPr lang="en-US" altLang="zh-CN" dirty="0" smtClean="0"/>
              <a:t>(</a:t>
            </a:r>
            <a:r>
              <a:rPr lang="zh-CN" altLang="en-US" dirty="0" smtClean="0"/>
              <a:t>還記得容器的頂層讀寫層嗎</a:t>
            </a:r>
            <a:r>
              <a:rPr lang="en-US" altLang="zh-CN" dirty="0" smtClean="0"/>
              <a:t>?),</a:t>
            </a:r>
            <a:r>
              <a:rPr lang="zh-CN" altLang="en-US" dirty="0" smtClean="0"/>
              <a:t>但是這兩者之間存在著細微的差別。</a:t>
            </a:r>
            <a:endParaRPr lang="en-US" altLang="zh-CN" dirty="0" smtClean="0"/>
          </a:p>
          <a:p>
            <a:r>
              <a:rPr lang="zh-CN" altLang="en-US" dirty="0" smtClean="0"/>
              <a:t>容器的檔案系統甚至可能是不可寫的</a:t>
            </a:r>
            <a:r>
              <a:rPr lang="en-US" altLang="zh-CN" dirty="0" smtClean="0"/>
              <a:t>(</a:t>
            </a:r>
            <a:r>
              <a:rPr lang="zh-CN" altLang="en-US" dirty="0" smtClean="0"/>
              <a:t>我們將在書的末尾討論這個問題</a:t>
            </a:r>
            <a:r>
              <a:rPr lang="en-US" altLang="zh-CN" dirty="0" smtClean="0"/>
              <a:t>),</a:t>
            </a:r>
            <a:r>
              <a:rPr lang="zh-CN" altLang="en-US" dirty="0" smtClean="0"/>
              <a:t>所以寫到掛載的卷可能是唯一的選擇。</a:t>
            </a:r>
            <a:r>
              <a:rPr lang="zh-CN" altLang="en-US" dirty="0"/>
              <a:t/>
            </a:r>
            <a:br>
              <a:rPr lang="zh-CN" altLang="en-US" dirty="0"/>
            </a:br>
            <a:endParaRPr lang="zh-TW" altLang="en-US" dirty="0"/>
          </a:p>
        </p:txBody>
      </p:sp>
    </p:spTree>
    <p:extLst>
      <p:ext uri="{BB962C8B-B14F-4D97-AF65-F5344CB8AC3E}">
        <p14:creationId xmlns:p14="http://schemas.microsoft.com/office/powerpoint/2010/main" val="2284950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effectLst/>
              </a:rPr>
              <a:t>學習目標</a:t>
            </a:r>
            <a:endParaRPr lang="zh-TW" altLang="en-US" dirty="0"/>
          </a:p>
        </p:txBody>
      </p:sp>
      <p:sp>
        <p:nvSpPr>
          <p:cNvPr id="7" name="內容版面配置區 6"/>
          <p:cNvSpPr>
            <a:spLocks noGrp="1"/>
          </p:cNvSpPr>
          <p:nvPr>
            <p:ph idx="1"/>
          </p:nvPr>
        </p:nvSpPr>
        <p:spPr/>
        <p:txBody>
          <a:bodyPr>
            <a:normAutofit/>
          </a:bodyPr>
          <a:lstStyle/>
          <a:p>
            <a:r>
              <a:rPr lang="zh-TW" altLang="en-US" dirty="0" smtClean="0">
                <a:effectLst/>
              </a:rPr>
              <a:t>本章的學習目標包括瞭解以下內容：</a:t>
            </a:r>
            <a:endParaRPr lang="en-US" altLang="zh-TW" dirty="0" smtClean="0">
              <a:effectLst/>
            </a:endParaRPr>
          </a:p>
          <a:p>
            <a:r>
              <a:rPr lang="zh-CN" altLang="en-US" dirty="0" smtClean="0"/>
              <a:t>創建多容器 </a:t>
            </a:r>
            <a:r>
              <a:rPr lang="en-US" altLang="zh-CN" dirty="0" smtClean="0"/>
              <a:t>pod </a:t>
            </a:r>
          </a:p>
          <a:p>
            <a:r>
              <a:rPr lang="zh-CN" altLang="en-US" dirty="0" smtClean="0"/>
              <a:t>創建一個可在容器間共用磁碟存儲的卷 </a:t>
            </a:r>
            <a:endParaRPr lang="en-US" altLang="zh-CN" dirty="0" smtClean="0"/>
          </a:p>
          <a:p>
            <a:r>
              <a:rPr lang="zh-CN" altLang="en-US" dirty="0" smtClean="0"/>
              <a:t>在</a:t>
            </a:r>
            <a:r>
              <a:rPr lang="en-US" altLang="zh-CN" dirty="0" smtClean="0"/>
              <a:t>pod </a:t>
            </a:r>
            <a:r>
              <a:rPr lang="zh-CN" altLang="en-US" dirty="0"/>
              <a:t>中使用</a:t>
            </a:r>
            <a:r>
              <a:rPr lang="en-US" altLang="zh-CN" dirty="0" err="1"/>
              <a:t>git</a:t>
            </a:r>
            <a:r>
              <a:rPr lang="en-US" altLang="zh-CN" dirty="0"/>
              <a:t> </a:t>
            </a:r>
            <a:r>
              <a:rPr lang="zh-CN" altLang="en-US" dirty="0" smtClean="0"/>
              <a:t>倉庫 </a:t>
            </a:r>
            <a:endParaRPr lang="en-US" altLang="zh-CN" dirty="0" smtClean="0"/>
          </a:p>
          <a:p>
            <a:r>
              <a:rPr lang="zh-CN" altLang="en-US" dirty="0" smtClean="0"/>
              <a:t>將持久性存儲</a:t>
            </a:r>
            <a:r>
              <a:rPr lang="en-US" altLang="zh-CN" dirty="0" smtClean="0"/>
              <a:t>(</a:t>
            </a:r>
            <a:r>
              <a:rPr lang="zh-CN" altLang="en-US" dirty="0"/>
              <a:t>如</a:t>
            </a:r>
            <a:r>
              <a:rPr lang="en-US" altLang="zh-CN" dirty="0" smtClean="0"/>
              <a:t>GCE</a:t>
            </a:r>
            <a:r>
              <a:rPr lang="zh-CN" altLang="en-US" dirty="0" smtClean="0"/>
              <a:t>持久磁碟</a:t>
            </a:r>
            <a:r>
              <a:rPr lang="en-US" altLang="zh-CN" dirty="0" smtClean="0"/>
              <a:t>)</a:t>
            </a:r>
            <a:r>
              <a:rPr lang="zh-TW" altLang="en-US" dirty="0" smtClean="0"/>
              <a:t>掛</a:t>
            </a:r>
            <a:r>
              <a:rPr lang="zh-CN" altLang="en-US" dirty="0" smtClean="0"/>
              <a:t>載到 </a:t>
            </a:r>
            <a:r>
              <a:rPr lang="en-US" altLang="zh-CN" dirty="0" smtClean="0"/>
              <a:t>pod </a:t>
            </a:r>
          </a:p>
          <a:p>
            <a:r>
              <a:rPr lang="zh-CN" altLang="en-US" dirty="0" smtClean="0"/>
              <a:t>使用預先配置的持久性存儲 </a:t>
            </a:r>
            <a:endParaRPr lang="en-US" altLang="zh-CN" dirty="0" smtClean="0"/>
          </a:p>
          <a:p>
            <a:r>
              <a:rPr lang="zh-CN" altLang="en-US" dirty="0" smtClean="0"/>
              <a:t>動態調配持久存儲</a:t>
            </a:r>
            <a:endParaRPr lang="zh-CN" altLang="en-US" dirty="0"/>
          </a:p>
          <a:p>
            <a:endParaRPr lang="en-US" altLang="zh-TW" dirty="0" smtClean="0">
              <a:effectLst/>
            </a:endParaRPr>
          </a:p>
          <a:p>
            <a:endParaRPr lang="en-US" altLang="zh-TW" dirty="0" smtClean="0">
              <a:effectLst/>
            </a:endParaRPr>
          </a:p>
          <a:p>
            <a:endParaRPr lang="zh-TW" altLang="en-US" dirty="0" smtClean="0">
              <a:effectLst/>
            </a:endParaRPr>
          </a:p>
        </p:txBody>
      </p:sp>
    </p:spTree>
    <p:extLst>
      <p:ext uri="{BB962C8B-B14F-4D97-AF65-F5344CB8AC3E}">
        <p14:creationId xmlns:p14="http://schemas.microsoft.com/office/powerpoint/2010/main" val="36982272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在 </a:t>
            </a:r>
            <a:r>
              <a:rPr lang="en-US" altLang="zh-TW" dirty="0"/>
              <a:t>pod </a:t>
            </a:r>
            <a:r>
              <a:rPr lang="zh-TW" altLang="en-US" dirty="0"/>
              <a:t>中使用 </a:t>
            </a:r>
            <a:r>
              <a:rPr lang="en-US" altLang="zh-TW" dirty="0"/>
              <a:t>empty Dir </a:t>
            </a:r>
            <a:r>
              <a:rPr lang="zh-TW" altLang="en-US" dirty="0" smtClean="0"/>
              <a:t>卷</a:t>
            </a:r>
            <a:endParaRPr lang="zh-TW" altLang="en-US" dirty="0"/>
          </a:p>
        </p:txBody>
      </p:sp>
      <p:sp>
        <p:nvSpPr>
          <p:cNvPr id="3" name="內容版面配置區 2"/>
          <p:cNvSpPr>
            <a:spLocks noGrp="1"/>
          </p:cNvSpPr>
          <p:nvPr>
            <p:ph idx="1"/>
          </p:nvPr>
        </p:nvSpPr>
        <p:spPr/>
        <p:txBody>
          <a:bodyPr/>
          <a:lstStyle/>
          <a:p>
            <a:r>
              <a:rPr lang="zh-TW" altLang="en-US" dirty="0" smtClean="0"/>
              <a:t>讓我們重新回顧一下前面的例子</a:t>
            </a:r>
            <a:r>
              <a:rPr lang="en-US" altLang="zh-TW" dirty="0" smtClean="0"/>
              <a:t>,</a:t>
            </a:r>
            <a:r>
              <a:rPr lang="zh-TW" altLang="en-US" dirty="0"/>
              <a:t>其中</a:t>
            </a:r>
            <a:r>
              <a:rPr lang="en-US" altLang="zh-TW" dirty="0"/>
              <a:t>web </a:t>
            </a:r>
            <a:r>
              <a:rPr lang="zh-TW" altLang="en-US" dirty="0" smtClean="0"/>
              <a:t>伺服器、內容代理和日志轉換器共享兩個卷</a:t>
            </a:r>
            <a:r>
              <a:rPr lang="en-US" altLang="zh-TW" dirty="0" smtClean="0"/>
              <a:t>,</a:t>
            </a:r>
            <a:r>
              <a:rPr lang="zh-TW" altLang="en-US" dirty="0" smtClean="0"/>
              <a:t>但讓我們簡化一下</a:t>
            </a:r>
            <a:r>
              <a:rPr lang="en-US" altLang="zh-TW" dirty="0" smtClean="0"/>
              <a:t>,</a:t>
            </a:r>
            <a:r>
              <a:rPr lang="zh-TW" altLang="en-US" dirty="0" smtClean="0"/>
              <a:t>現在將構建一個</a:t>
            </a:r>
            <a:r>
              <a:rPr lang="en-US" altLang="zh-TW" dirty="0" smtClean="0"/>
              <a:t>pod</a:t>
            </a:r>
            <a:r>
              <a:rPr lang="zh-TW" altLang="en-US" dirty="0" smtClean="0"/>
              <a:t>，其僅有</a:t>
            </a:r>
            <a:r>
              <a:rPr lang="en-US" altLang="zh-TW" dirty="0" smtClean="0"/>
              <a:t>web </a:t>
            </a:r>
            <a:r>
              <a:rPr lang="zh-TW" altLang="en-US" dirty="0" smtClean="0"/>
              <a:t>伺服器容器、內容代理和一個存儲</a:t>
            </a:r>
            <a:r>
              <a:rPr lang="en-US" altLang="zh-TW" dirty="0" smtClean="0"/>
              <a:t>HTML</a:t>
            </a:r>
            <a:r>
              <a:rPr lang="zh-TW" altLang="en-US" dirty="0" smtClean="0"/>
              <a:t>的卷。</a:t>
            </a:r>
            <a:endParaRPr lang="en-US" altLang="zh-TW" dirty="0"/>
          </a:p>
          <a:p>
            <a:endParaRPr lang="zh-TW" altLang="en-US" dirty="0"/>
          </a:p>
        </p:txBody>
      </p:sp>
    </p:spTree>
    <p:extLst>
      <p:ext uri="{BB962C8B-B14F-4D97-AF65-F5344CB8AC3E}">
        <p14:creationId xmlns:p14="http://schemas.microsoft.com/office/powerpoint/2010/main" val="2958193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r>
              <a:rPr lang="zh-TW" altLang="en-US" dirty="0" smtClean="0"/>
              <a:t>我們將使用</a:t>
            </a:r>
            <a:r>
              <a:rPr lang="en-US" altLang="zh-TW" dirty="0" smtClean="0"/>
              <a:t>Nginx </a:t>
            </a:r>
            <a:r>
              <a:rPr lang="zh-TW" altLang="en-US" dirty="0" smtClean="0"/>
              <a:t>作爲</a:t>
            </a:r>
            <a:r>
              <a:rPr lang="en-US" altLang="zh-TW" dirty="0" smtClean="0"/>
              <a:t>Web </a:t>
            </a:r>
            <a:r>
              <a:rPr lang="zh-TW" altLang="en-US" dirty="0" smtClean="0"/>
              <a:t>伺服器和</a:t>
            </a:r>
            <a:r>
              <a:rPr lang="en-US" altLang="zh-TW" dirty="0" smtClean="0"/>
              <a:t>UNIX </a:t>
            </a:r>
            <a:r>
              <a:rPr lang="en-US" altLang="zh-TW" dirty="0"/>
              <a:t>fortune </a:t>
            </a:r>
            <a:r>
              <a:rPr lang="zh-TW" altLang="en-US" dirty="0" smtClean="0"/>
              <a:t>命令來生成</a:t>
            </a:r>
            <a:r>
              <a:rPr lang="en-US" altLang="zh-TW" dirty="0" smtClean="0"/>
              <a:t>HTML</a:t>
            </a:r>
            <a:r>
              <a:rPr lang="zh-TW" altLang="en-US" dirty="0" smtClean="0"/>
              <a:t>內容</a:t>
            </a:r>
            <a:r>
              <a:rPr lang="en-US" altLang="zh-TW" dirty="0" smtClean="0"/>
              <a:t> </a:t>
            </a:r>
          </a:p>
          <a:p>
            <a:pPr lvl="1"/>
            <a:r>
              <a:rPr lang="en-US" altLang="zh-TW" dirty="0" smtClean="0"/>
              <a:t>fortune </a:t>
            </a:r>
            <a:r>
              <a:rPr lang="zh-TW" altLang="en-US" dirty="0" smtClean="0"/>
              <a:t>命令每次運行時都會輸出一個隨機引用</a:t>
            </a:r>
            <a:r>
              <a:rPr lang="en-US" altLang="zh-TW" dirty="0" smtClean="0"/>
              <a:t>,</a:t>
            </a:r>
            <a:r>
              <a:rPr lang="zh-TW" altLang="en-US" dirty="0" smtClean="0"/>
              <a:t>可以創建一個脚本每</a:t>
            </a:r>
            <a:r>
              <a:rPr lang="en-US" altLang="zh-TW" dirty="0" smtClean="0"/>
              <a:t>10</a:t>
            </a:r>
            <a:r>
              <a:rPr lang="zh-TW" altLang="en-US" dirty="0" smtClean="0"/>
              <a:t>秒調用一次執行</a:t>
            </a:r>
            <a:r>
              <a:rPr lang="en-US" altLang="zh-TW" dirty="0" smtClean="0"/>
              <a:t>,</a:t>
            </a:r>
            <a:r>
              <a:rPr lang="zh-TW" altLang="en-US" dirty="0" smtClean="0"/>
              <a:t>並將其輸出存儲在 </a:t>
            </a:r>
            <a:r>
              <a:rPr lang="en-US" altLang="zh-TW" dirty="0" smtClean="0"/>
              <a:t>index.html </a:t>
            </a:r>
            <a:r>
              <a:rPr lang="zh-TW" altLang="en-US" dirty="0" smtClean="0"/>
              <a:t>中。</a:t>
            </a:r>
            <a:endParaRPr lang="en-US" altLang="zh-TW" dirty="0" smtClean="0"/>
          </a:p>
          <a:p>
            <a:pPr lvl="1"/>
            <a:r>
              <a:rPr lang="zh-TW" altLang="en-US" dirty="0" smtClean="0"/>
              <a:t>在 </a:t>
            </a:r>
            <a:r>
              <a:rPr lang="en-US" altLang="zh-TW" dirty="0"/>
              <a:t>Docker Hub </a:t>
            </a:r>
            <a:r>
              <a:rPr lang="zh-TW" altLang="en-US" dirty="0" smtClean="0"/>
              <a:t>上可以找到一個現成的</a:t>
            </a:r>
            <a:r>
              <a:rPr lang="en-US" altLang="zh-TW" dirty="0" smtClean="0"/>
              <a:t>Nginx </a:t>
            </a:r>
            <a:r>
              <a:rPr lang="zh-TW" altLang="en-US" dirty="0" smtClean="0"/>
              <a:t>鏡像</a:t>
            </a:r>
            <a:r>
              <a:rPr lang="en-US" altLang="zh-TW" dirty="0" smtClean="0"/>
              <a:t>,</a:t>
            </a:r>
            <a:r>
              <a:rPr lang="zh-TW" altLang="en-US" dirty="0" smtClean="0"/>
              <a:t>但是需要自己創建 </a:t>
            </a:r>
            <a:r>
              <a:rPr lang="en-US" altLang="zh-TW" dirty="0" smtClean="0"/>
              <a:t>fortune </a:t>
            </a:r>
            <a:r>
              <a:rPr lang="zh-TW" altLang="en-US" dirty="0" smtClean="0"/>
              <a:t>鏡像</a:t>
            </a:r>
            <a:r>
              <a:rPr lang="en-US" altLang="zh-TW" dirty="0" smtClean="0"/>
              <a:t>,</a:t>
            </a:r>
            <a:r>
              <a:rPr lang="zh-TW" altLang="en-US" dirty="0" smtClean="0"/>
              <a:t>或者使用筆者</a:t>
            </a:r>
            <a:r>
              <a:rPr lang="en-US" altLang="zh-TW" dirty="0" err="1" smtClean="0"/>
              <a:t>Luksa</a:t>
            </a:r>
            <a:r>
              <a:rPr lang="zh-TW" altLang="en-US" dirty="0" smtClean="0"/>
              <a:t>已經構建並推送 到</a:t>
            </a:r>
            <a:r>
              <a:rPr lang="en-US" altLang="zh-TW" dirty="0" smtClean="0"/>
              <a:t>Docker </a:t>
            </a:r>
            <a:r>
              <a:rPr lang="en-US" altLang="zh-TW" dirty="0"/>
              <a:t>Hub </a:t>
            </a:r>
            <a:r>
              <a:rPr lang="en-US" altLang="zh-TW" dirty="0" err="1"/>
              <a:t>luksa</a:t>
            </a:r>
            <a:r>
              <a:rPr lang="en-US" altLang="zh-TW" dirty="0"/>
              <a:t>/Fortune </a:t>
            </a:r>
            <a:r>
              <a:rPr lang="zh-TW" altLang="en-US" dirty="0" smtClean="0"/>
              <a:t>下的鏡像。</a:t>
            </a:r>
            <a:endParaRPr lang="en-US" altLang="zh-TW" dirty="0" smtClean="0"/>
          </a:p>
          <a:p>
            <a:pPr lvl="1"/>
            <a:r>
              <a:rPr lang="zh-TW" altLang="en-US" dirty="0" smtClean="0"/>
              <a:t>如果你希望瞭解如何構建</a:t>
            </a:r>
            <a:r>
              <a:rPr lang="en-US" altLang="zh-TW" dirty="0" smtClean="0"/>
              <a:t>Docker </a:t>
            </a:r>
            <a:r>
              <a:rPr lang="zh-TW" altLang="en-US" dirty="0" smtClean="0"/>
              <a:t>鏡像</a:t>
            </a:r>
            <a:r>
              <a:rPr lang="en-US" altLang="zh-TW" dirty="0" smtClean="0"/>
              <a:t>, </a:t>
            </a:r>
            <a:r>
              <a:rPr lang="zh-TW" altLang="en-US" dirty="0" smtClean="0"/>
              <a:t>請參考下面的注解</a:t>
            </a:r>
            <a:r>
              <a:rPr lang="en-US" altLang="zh-TW" dirty="0" smtClean="0"/>
              <a:t>(</a:t>
            </a:r>
            <a:r>
              <a:rPr lang="zh-TW" altLang="en-US" dirty="0" smtClean="0"/>
              <a:t>構建 </a:t>
            </a:r>
            <a:r>
              <a:rPr lang="en-US" altLang="zh-TW" dirty="0" smtClean="0"/>
              <a:t>fortune </a:t>
            </a:r>
            <a:r>
              <a:rPr lang="zh-TW" altLang="en-US" dirty="0" smtClean="0"/>
              <a:t>容器鏡像</a:t>
            </a:r>
            <a:r>
              <a:rPr lang="en-US" altLang="zh-TW" dirty="0" smtClean="0"/>
              <a:t>)</a:t>
            </a:r>
            <a:r>
              <a:rPr lang="zh-TW" altLang="en-US" dirty="0" smtClean="0"/>
              <a:t>。</a:t>
            </a:r>
            <a:endParaRPr lang="zh-TW" altLang="en-US" dirty="0"/>
          </a:p>
        </p:txBody>
      </p:sp>
    </p:spTree>
    <p:extLst>
      <p:ext uri="{BB962C8B-B14F-4D97-AF65-F5344CB8AC3E}">
        <p14:creationId xmlns:p14="http://schemas.microsoft.com/office/powerpoint/2010/main" val="3750685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構建 </a:t>
            </a:r>
            <a:r>
              <a:rPr lang="en-US" altLang="zh-TW" dirty="0" smtClean="0"/>
              <a:t>fortune </a:t>
            </a:r>
            <a:r>
              <a:rPr lang="zh-TW" altLang="en-US" dirty="0" smtClean="0"/>
              <a:t>容器鏡像</a:t>
            </a:r>
            <a:endParaRPr lang="zh-TW" altLang="en-US" dirty="0"/>
          </a:p>
        </p:txBody>
      </p:sp>
      <p:sp>
        <p:nvSpPr>
          <p:cNvPr id="3" name="內容版面配置區 2"/>
          <p:cNvSpPr>
            <a:spLocks noGrp="1"/>
          </p:cNvSpPr>
          <p:nvPr>
            <p:ph idx="1"/>
          </p:nvPr>
        </p:nvSpPr>
        <p:spPr/>
        <p:txBody>
          <a:bodyPr>
            <a:normAutofit fontScale="92500" lnSpcReduction="10000"/>
          </a:bodyPr>
          <a:lstStyle/>
          <a:p>
            <a:r>
              <a:rPr lang="zh-TW" altLang="en-US" dirty="0" smtClean="0"/>
              <a:t>這裏描述如何創建鏡像</a:t>
            </a:r>
            <a:r>
              <a:rPr lang="en-US" altLang="zh-TW" dirty="0" smtClean="0"/>
              <a:t>,</a:t>
            </a:r>
            <a:r>
              <a:rPr lang="zh-TW" altLang="en-US" dirty="0" smtClean="0"/>
              <a:t>創建一個名爲 </a:t>
            </a:r>
            <a:r>
              <a:rPr lang="en-US" altLang="zh-TW" dirty="0" smtClean="0"/>
              <a:t>fortune </a:t>
            </a:r>
            <a:r>
              <a:rPr lang="zh-TW" altLang="en-US" dirty="0" smtClean="0"/>
              <a:t>的新目錄</a:t>
            </a:r>
            <a:r>
              <a:rPr lang="en-US" altLang="zh-TW" dirty="0" smtClean="0"/>
              <a:t>,</a:t>
            </a:r>
            <a:r>
              <a:rPr lang="zh-TW" altLang="en-US" dirty="0" smtClean="0"/>
              <a:t>然後在其中創建 一個具有以下內容的 </a:t>
            </a:r>
            <a:r>
              <a:rPr lang="en-US" altLang="zh-TW" dirty="0" smtClean="0"/>
              <a:t>fortuneloop.sh </a:t>
            </a:r>
            <a:r>
              <a:rPr lang="zh-TW" altLang="en-US" dirty="0"/>
              <a:t>的 </a:t>
            </a:r>
            <a:r>
              <a:rPr lang="en-US" altLang="zh-TW" dirty="0" smtClean="0"/>
              <a:t>shell</a:t>
            </a:r>
            <a:r>
              <a:rPr lang="zh-TW" altLang="en-US" dirty="0" smtClean="0"/>
              <a:t>脚本</a:t>
            </a:r>
            <a:r>
              <a:rPr lang="en-US" altLang="zh-TW" dirty="0" smtClean="0"/>
              <a:t>:</a:t>
            </a:r>
            <a:endParaRPr lang="zh-TW" altLang="en-US" dirty="0"/>
          </a:p>
          <a:p>
            <a:pPr marL="0" indent="0">
              <a:buNone/>
            </a:pPr>
            <a:r>
              <a:rPr lang="en-US" altLang="zh-TW" sz="2400" dirty="0">
                <a:latin typeface="Source Code Pro" panose="020B0509030403020204" pitchFamily="49" charset="0"/>
                <a:ea typeface="Source Code Pro" panose="020B0509030403020204" pitchFamily="49" charset="0"/>
              </a:rPr>
              <a:t>#!/bin/bash </a:t>
            </a:r>
            <a:endParaRPr lang="en-US" altLang="zh-TW" sz="2400" dirty="0" smtClean="0">
              <a:latin typeface="Source Code Pro" panose="020B0509030403020204" pitchFamily="49" charset="0"/>
              <a:ea typeface="Source Code Pro" panose="020B0509030403020204" pitchFamily="49" charset="0"/>
            </a:endParaRPr>
          </a:p>
          <a:p>
            <a:pPr marL="0" indent="0">
              <a:buNone/>
            </a:pPr>
            <a:r>
              <a:rPr lang="en-US" altLang="zh-TW" sz="2400" dirty="0" smtClean="0">
                <a:latin typeface="Source Code Pro" panose="020B0509030403020204" pitchFamily="49" charset="0"/>
                <a:ea typeface="Source Code Pro" panose="020B0509030403020204" pitchFamily="49" charset="0"/>
              </a:rPr>
              <a:t>trap </a:t>
            </a:r>
            <a:r>
              <a:rPr lang="en-US" altLang="zh-TW" sz="2400" dirty="0">
                <a:latin typeface="Source Code Pro" panose="020B0509030403020204" pitchFamily="49" charset="0"/>
                <a:ea typeface="Source Code Pro" panose="020B0509030403020204" pitchFamily="49" charset="0"/>
              </a:rPr>
              <a:t>"exit" SIGINT </a:t>
            </a:r>
            <a:endParaRPr lang="en-US" altLang="zh-TW" sz="2400" dirty="0" smtClean="0">
              <a:latin typeface="Source Code Pro" panose="020B0509030403020204" pitchFamily="49" charset="0"/>
              <a:ea typeface="Source Code Pro" panose="020B0509030403020204" pitchFamily="49" charset="0"/>
            </a:endParaRPr>
          </a:p>
          <a:p>
            <a:pPr marL="0" indent="0">
              <a:buNone/>
            </a:pPr>
            <a:r>
              <a:rPr lang="en-US" altLang="zh-TW" sz="2400" dirty="0" err="1" smtClean="0">
                <a:latin typeface="Source Code Pro" panose="020B0509030403020204" pitchFamily="49" charset="0"/>
                <a:ea typeface="Source Code Pro" panose="020B0509030403020204" pitchFamily="49" charset="0"/>
              </a:rPr>
              <a:t>mkdir</a:t>
            </a:r>
            <a:r>
              <a:rPr lang="en-US" altLang="zh-TW" sz="2400" dirty="0" smtClean="0">
                <a:latin typeface="Source Code Pro" panose="020B0509030403020204" pitchFamily="49" charset="0"/>
                <a:ea typeface="Source Code Pro" panose="020B0509030403020204" pitchFamily="49" charset="0"/>
              </a:rPr>
              <a:t> </a:t>
            </a:r>
            <a:r>
              <a:rPr lang="en-US" altLang="zh-TW" sz="2400" dirty="0">
                <a:latin typeface="Source Code Pro" panose="020B0509030403020204" pitchFamily="49" charset="0"/>
                <a:ea typeface="Source Code Pro" panose="020B0509030403020204" pitchFamily="49" charset="0"/>
              </a:rPr>
              <a:t>/</a:t>
            </a:r>
            <a:r>
              <a:rPr lang="en-US" altLang="zh-TW" sz="2400" dirty="0" err="1">
                <a:latin typeface="Source Code Pro" panose="020B0509030403020204" pitchFamily="49" charset="0"/>
                <a:ea typeface="Source Code Pro" panose="020B0509030403020204" pitchFamily="49" charset="0"/>
              </a:rPr>
              <a:t>var</a:t>
            </a:r>
            <a:r>
              <a:rPr lang="en-US" altLang="zh-TW" sz="2400" dirty="0">
                <a:latin typeface="Source Code Pro" panose="020B0509030403020204" pitchFamily="49" charset="0"/>
                <a:ea typeface="Source Code Pro" panose="020B0509030403020204" pitchFamily="49" charset="0"/>
              </a:rPr>
              <a:t>/</a:t>
            </a:r>
            <a:r>
              <a:rPr lang="en-US" altLang="zh-TW" sz="2400" dirty="0" err="1">
                <a:latin typeface="Source Code Pro" panose="020B0509030403020204" pitchFamily="49" charset="0"/>
                <a:ea typeface="Source Code Pro" panose="020B0509030403020204" pitchFamily="49" charset="0"/>
              </a:rPr>
              <a:t>htdocs</a:t>
            </a:r>
            <a:r>
              <a:rPr lang="en-US" altLang="zh-TW" sz="2400" dirty="0">
                <a:latin typeface="Source Code Pro" panose="020B0509030403020204" pitchFamily="49" charset="0"/>
                <a:ea typeface="Source Code Pro" panose="020B0509030403020204" pitchFamily="49" charset="0"/>
              </a:rPr>
              <a:t> </a:t>
            </a:r>
            <a:endParaRPr lang="en-US" altLang="zh-TW" sz="2400" dirty="0" smtClean="0">
              <a:latin typeface="Source Code Pro" panose="020B0509030403020204" pitchFamily="49" charset="0"/>
              <a:ea typeface="Source Code Pro" panose="020B0509030403020204" pitchFamily="49" charset="0"/>
            </a:endParaRPr>
          </a:p>
          <a:p>
            <a:pPr marL="0" indent="0">
              <a:buNone/>
            </a:pPr>
            <a:r>
              <a:rPr lang="en-US" altLang="zh-TW" sz="2400" dirty="0" smtClean="0">
                <a:latin typeface="Source Code Pro" panose="020B0509030403020204" pitchFamily="49" charset="0"/>
                <a:ea typeface="Source Code Pro" panose="020B0509030403020204" pitchFamily="49" charset="0"/>
              </a:rPr>
              <a:t>while:</a:t>
            </a:r>
          </a:p>
          <a:p>
            <a:pPr marL="0" indent="0">
              <a:buNone/>
            </a:pPr>
            <a:r>
              <a:rPr lang="en-US" altLang="zh-TW" sz="2400" dirty="0" smtClean="0">
                <a:latin typeface="Source Code Pro" panose="020B0509030403020204" pitchFamily="49" charset="0"/>
                <a:ea typeface="Source Code Pro" panose="020B0509030403020204" pitchFamily="49" charset="0"/>
              </a:rPr>
              <a:t>do</a:t>
            </a:r>
            <a:endParaRPr lang="en-US" altLang="zh-TW" sz="2400" dirty="0">
              <a:latin typeface="Source Code Pro" panose="020B0509030403020204" pitchFamily="49" charset="0"/>
              <a:ea typeface="Source Code Pro" panose="020B0509030403020204" pitchFamily="49" charset="0"/>
            </a:endParaRPr>
          </a:p>
          <a:p>
            <a:pPr marL="0" indent="0">
              <a:buNone/>
            </a:pPr>
            <a:r>
              <a:rPr lang="en-US" altLang="zh-TW" sz="2400" dirty="0" smtClean="0">
                <a:latin typeface="Source Code Pro" panose="020B0509030403020204" pitchFamily="49" charset="0"/>
                <a:ea typeface="Source Code Pro" panose="020B0509030403020204" pitchFamily="49" charset="0"/>
              </a:rPr>
              <a:t>  echo $(</a:t>
            </a:r>
            <a:r>
              <a:rPr lang="en-US" altLang="zh-TW" sz="2400" dirty="0">
                <a:latin typeface="Source Code Pro" panose="020B0509030403020204" pitchFamily="49" charset="0"/>
                <a:ea typeface="Source Code Pro" panose="020B0509030403020204" pitchFamily="49" charset="0"/>
              </a:rPr>
              <a:t>date) Writing fortune to /</a:t>
            </a:r>
            <a:r>
              <a:rPr lang="en-US" altLang="zh-TW" sz="2400" dirty="0" err="1">
                <a:latin typeface="Source Code Pro" panose="020B0509030403020204" pitchFamily="49" charset="0"/>
                <a:ea typeface="Source Code Pro" panose="020B0509030403020204" pitchFamily="49" charset="0"/>
              </a:rPr>
              <a:t>var</a:t>
            </a:r>
            <a:r>
              <a:rPr lang="en-US" altLang="zh-TW" sz="2400" dirty="0">
                <a:latin typeface="Source Code Pro" panose="020B0509030403020204" pitchFamily="49" charset="0"/>
                <a:ea typeface="Source Code Pro" panose="020B0509030403020204" pitchFamily="49" charset="0"/>
              </a:rPr>
              <a:t>/</a:t>
            </a:r>
            <a:r>
              <a:rPr lang="en-US" altLang="zh-TW" sz="2400" dirty="0" err="1">
                <a:latin typeface="Source Code Pro" panose="020B0509030403020204" pitchFamily="49" charset="0"/>
                <a:ea typeface="Source Code Pro" panose="020B0509030403020204" pitchFamily="49" charset="0"/>
              </a:rPr>
              <a:t>htdocs</a:t>
            </a:r>
            <a:r>
              <a:rPr lang="en-US" altLang="zh-TW" sz="2400" dirty="0">
                <a:latin typeface="Source Code Pro" panose="020B0509030403020204" pitchFamily="49" charset="0"/>
                <a:ea typeface="Source Code Pro" panose="020B0509030403020204" pitchFamily="49" charset="0"/>
              </a:rPr>
              <a:t>/index.html </a:t>
            </a:r>
            <a:endParaRPr lang="en-US" altLang="zh-TW" sz="2400" dirty="0" smtClean="0">
              <a:latin typeface="Source Code Pro" panose="020B0509030403020204" pitchFamily="49" charset="0"/>
              <a:ea typeface="Source Code Pro" panose="020B0509030403020204" pitchFamily="49" charset="0"/>
            </a:endParaRPr>
          </a:p>
          <a:p>
            <a:pPr marL="0" indent="0">
              <a:buNone/>
            </a:pPr>
            <a:r>
              <a:rPr lang="en-US" altLang="zh-TW" sz="2400" dirty="0">
                <a:latin typeface="Source Code Pro" panose="020B0509030403020204" pitchFamily="49" charset="0"/>
                <a:ea typeface="Source Code Pro" panose="020B0509030403020204" pitchFamily="49" charset="0"/>
              </a:rPr>
              <a:t> </a:t>
            </a:r>
            <a:r>
              <a:rPr lang="en-US" altLang="zh-TW" sz="2400" dirty="0" smtClean="0">
                <a:latin typeface="Source Code Pro" panose="020B0509030403020204" pitchFamily="49" charset="0"/>
                <a:ea typeface="Source Code Pro" panose="020B0509030403020204" pitchFamily="49" charset="0"/>
              </a:rPr>
              <a:t> /</a:t>
            </a:r>
            <a:r>
              <a:rPr lang="en-US" altLang="zh-TW" sz="2400" dirty="0" err="1">
                <a:latin typeface="Source Code Pro" panose="020B0509030403020204" pitchFamily="49" charset="0"/>
                <a:ea typeface="Source Code Pro" panose="020B0509030403020204" pitchFamily="49" charset="0"/>
              </a:rPr>
              <a:t>usr</a:t>
            </a:r>
            <a:r>
              <a:rPr lang="en-US" altLang="zh-TW" sz="2400" dirty="0">
                <a:latin typeface="Source Code Pro" panose="020B0509030403020204" pitchFamily="49" charset="0"/>
                <a:ea typeface="Source Code Pro" panose="020B0509030403020204" pitchFamily="49" charset="0"/>
              </a:rPr>
              <a:t>/games/fortune &gt; /</a:t>
            </a:r>
            <a:r>
              <a:rPr lang="en-US" altLang="zh-TW" sz="2400" dirty="0" err="1">
                <a:latin typeface="Source Code Pro" panose="020B0509030403020204" pitchFamily="49" charset="0"/>
                <a:ea typeface="Source Code Pro" panose="020B0509030403020204" pitchFamily="49" charset="0"/>
              </a:rPr>
              <a:t>var</a:t>
            </a:r>
            <a:r>
              <a:rPr lang="en-US" altLang="zh-TW" sz="2400" dirty="0">
                <a:latin typeface="Source Code Pro" panose="020B0509030403020204" pitchFamily="49" charset="0"/>
                <a:ea typeface="Source Code Pro" panose="020B0509030403020204" pitchFamily="49" charset="0"/>
              </a:rPr>
              <a:t>/</a:t>
            </a:r>
            <a:r>
              <a:rPr lang="en-US" altLang="zh-TW" sz="2400" dirty="0" err="1">
                <a:latin typeface="Source Code Pro" panose="020B0509030403020204" pitchFamily="49" charset="0"/>
                <a:ea typeface="Source Code Pro" panose="020B0509030403020204" pitchFamily="49" charset="0"/>
              </a:rPr>
              <a:t>htdocs</a:t>
            </a:r>
            <a:r>
              <a:rPr lang="en-US" altLang="zh-TW" sz="2400" dirty="0">
                <a:latin typeface="Source Code Pro" panose="020B0509030403020204" pitchFamily="49" charset="0"/>
                <a:ea typeface="Source Code Pro" panose="020B0509030403020204" pitchFamily="49" charset="0"/>
              </a:rPr>
              <a:t>/index.html</a:t>
            </a:r>
          </a:p>
          <a:p>
            <a:pPr marL="0" indent="0">
              <a:buNone/>
            </a:pPr>
            <a:r>
              <a:rPr lang="en-US" altLang="zh-TW" sz="2400" dirty="0" smtClean="0">
                <a:latin typeface="Source Code Pro" panose="020B0509030403020204" pitchFamily="49" charset="0"/>
                <a:ea typeface="Source Code Pro" panose="020B0509030403020204" pitchFamily="49" charset="0"/>
              </a:rPr>
              <a:t>  sleep </a:t>
            </a:r>
            <a:r>
              <a:rPr lang="en-US" altLang="zh-TW" sz="2400" dirty="0">
                <a:latin typeface="Source Code Pro" panose="020B0509030403020204" pitchFamily="49" charset="0"/>
                <a:ea typeface="Source Code Pro" panose="020B0509030403020204" pitchFamily="49" charset="0"/>
              </a:rPr>
              <a:t>10 </a:t>
            </a:r>
            <a:endParaRPr lang="en-US" altLang="zh-TW" sz="2400" dirty="0" smtClean="0">
              <a:latin typeface="Source Code Pro" panose="020B0509030403020204" pitchFamily="49" charset="0"/>
              <a:ea typeface="Source Code Pro" panose="020B0509030403020204" pitchFamily="49" charset="0"/>
            </a:endParaRPr>
          </a:p>
          <a:p>
            <a:pPr marL="0" indent="0">
              <a:buNone/>
            </a:pPr>
            <a:r>
              <a:rPr lang="en-US" altLang="zh-TW" sz="2400" dirty="0" smtClean="0">
                <a:latin typeface="Source Code Pro" panose="020B0509030403020204" pitchFamily="49" charset="0"/>
                <a:ea typeface="Source Code Pro" panose="020B0509030403020204" pitchFamily="49" charset="0"/>
              </a:rPr>
              <a:t>done</a:t>
            </a:r>
            <a:endParaRPr lang="en-US" altLang="zh-TW" sz="24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2509589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建立 </a:t>
            </a:r>
            <a:r>
              <a:rPr lang="en-US" altLang="zh-TW" dirty="0" smtClean="0"/>
              <a:t>fortune </a:t>
            </a:r>
            <a:r>
              <a:rPr lang="zh-TW" altLang="en-US" dirty="0" smtClean="0"/>
              <a:t>容器鏡像的 </a:t>
            </a:r>
            <a:r>
              <a:rPr lang="en-US" altLang="zh-TW" dirty="0" err="1" smtClean="0"/>
              <a:t>Dockerfle</a:t>
            </a:r>
            <a:endParaRPr lang="zh-TW" altLang="en-US" dirty="0"/>
          </a:p>
        </p:txBody>
      </p:sp>
      <p:sp>
        <p:nvSpPr>
          <p:cNvPr id="3" name="內容版面配置區 2"/>
          <p:cNvSpPr>
            <a:spLocks noGrp="1"/>
          </p:cNvSpPr>
          <p:nvPr>
            <p:ph idx="1"/>
          </p:nvPr>
        </p:nvSpPr>
        <p:spPr/>
        <p:txBody>
          <a:bodyPr>
            <a:normAutofit/>
          </a:bodyPr>
          <a:lstStyle/>
          <a:p>
            <a:r>
              <a:rPr lang="zh-TW" altLang="en-US" sz="2400" dirty="0" smtClean="0"/>
              <a:t>然後</a:t>
            </a:r>
            <a:r>
              <a:rPr lang="en-US" altLang="zh-TW" sz="2400" dirty="0" smtClean="0"/>
              <a:t>,</a:t>
            </a:r>
            <a:r>
              <a:rPr lang="zh-TW" altLang="en-US" sz="2400" dirty="0" smtClean="0"/>
              <a:t>在同一個目錄中</a:t>
            </a:r>
            <a:r>
              <a:rPr lang="en-US" altLang="zh-TW" sz="2400" dirty="0" smtClean="0"/>
              <a:t>,</a:t>
            </a:r>
            <a:r>
              <a:rPr lang="zh-TW" altLang="en-US" sz="2400" dirty="0" smtClean="0"/>
              <a:t>創建一個名爲 </a:t>
            </a:r>
            <a:r>
              <a:rPr lang="en-US" altLang="zh-TW" sz="2400" dirty="0" err="1" smtClean="0"/>
              <a:t>Dockerfle</a:t>
            </a:r>
            <a:r>
              <a:rPr lang="en-US" altLang="zh-TW" sz="2400" dirty="0" smtClean="0"/>
              <a:t> </a:t>
            </a:r>
            <a:r>
              <a:rPr lang="zh-TW" altLang="en-US" sz="2400" dirty="0"/>
              <a:t>的文件</a:t>
            </a:r>
            <a:r>
              <a:rPr lang="en-US" altLang="zh-TW" sz="2400" dirty="0" smtClean="0"/>
              <a:t>, </a:t>
            </a:r>
            <a:r>
              <a:rPr lang="zh-TW" altLang="en-US" sz="2400" dirty="0" smtClean="0"/>
              <a:t>其中包含以下內容</a:t>
            </a:r>
            <a:r>
              <a:rPr lang="en-US" altLang="zh-TW" sz="2400" dirty="0" smtClean="0"/>
              <a:t>:</a:t>
            </a:r>
            <a:endParaRPr lang="zh-TW" altLang="en-US" sz="2400" dirty="0"/>
          </a:p>
          <a:p>
            <a:pPr marL="0" indent="0">
              <a:buNone/>
            </a:pPr>
            <a:r>
              <a:rPr lang="en-US" altLang="zh-TW" sz="2400" dirty="0" smtClean="0">
                <a:latin typeface="Source Code Pro" panose="020B0509030403020204" pitchFamily="49" charset="0"/>
                <a:ea typeface="Source Code Pro" panose="020B0509030403020204" pitchFamily="49" charset="0"/>
              </a:rPr>
              <a:t>FROM </a:t>
            </a:r>
            <a:r>
              <a:rPr lang="en-US" altLang="zh-TW" sz="2400" dirty="0" err="1">
                <a:latin typeface="Source Code Pro" panose="020B0509030403020204" pitchFamily="49" charset="0"/>
                <a:ea typeface="Source Code Pro" panose="020B0509030403020204" pitchFamily="49" charset="0"/>
              </a:rPr>
              <a:t>ubuntu:latest</a:t>
            </a:r>
            <a:endParaRPr lang="en-US" altLang="zh-TW" sz="2400" dirty="0">
              <a:latin typeface="Source Code Pro" panose="020B0509030403020204" pitchFamily="49" charset="0"/>
              <a:ea typeface="Source Code Pro" panose="020B0509030403020204" pitchFamily="49" charset="0"/>
            </a:endParaRPr>
          </a:p>
          <a:p>
            <a:pPr marL="0" indent="0">
              <a:buNone/>
            </a:pPr>
            <a:r>
              <a:rPr lang="en-US" altLang="zh-TW" sz="2400" dirty="0">
                <a:latin typeface="Source Code Pro" panose="020B0509030403020204" pitchFamily="49" charset="0"/>
                <a:ea typeface="Source Code Pro" panose="020B0509030403020204" pitchFamily="49" charset="0"/>
              </a:rPr>
              <a:t>RUN apt-get update ; apt-get -y install fortune</a:t>
            </a:r>
          </a:p>
          <a:p>
            <a:pPr marL="0" indent="0">
              <a:buNone/>
            </a:pPr>
            <a:r>
              <a:rPr lang="en-US" altLang="zh-TW" sz="2400" dirty="0">
                <a:latin typeface="Source Code Pro" panose="020B0509030403020204" pitchFamily="49" charset="0"/>
                <a:ea typeface="Source Code Pro" panose="020B0509030403020204" pitchFamily="49" charset="0"/>
              </a:rPr>
              <a:t>ADD fortuneloop.sh /bin/fortuneloop.sh</a:t>
            </a:r>
          </a:p>
          <a:p>
            <a:pPr marL="0" indent="0">
              <a:buNone/>
            </a:pPr>
            <a:r>
              <a:rPr lang="en-US" altLang="zh-TW" sz="2400" dirty="0">
                <a:latin typeface="Source Code Pro" panose="020B0509030403020204" pitchFamily="49" charset="0"/>
                <a:ea typeface="Source Code Pro" panose="020B0509030403020204" pitchFamily="49" charset="0"/>
              </a:rPr>
              <a:t>ENTRYPOINT /bin/fortuneloop.sh</a:t>
            </a:r>
            <a:endParaRPr lang="zh-TW" altLang="en-US" sz="2400" dirty="0">
              <a:latin typeface="Source Code Pro" panose="020B0509030403020204" pitchFamily="49" charset="0"/>
            </a:endParaRPr>
          </a:p>
        </p:txBody>
      </p:sp>
    </p:spTree>
    <p:extLst>
      <p:ext uri="{BB962C8B-B14F-4D97-AF65-F5344CB8AC3E}">
        <p14:creationId xmlns:p14="http://schemas.microsoft.com/office/powerpoint/2010/main" val="3361718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構建鏡像並上傳到 </a:t>
            </a:r>
            <a:r>
              <a:rPr lang="en-US" altLang="zh-TW" dirty="0" smtClean="0"/>
              <a:t>Docker </a:t>
            </a:r>
            <a:r>
              <a:rPr lang="en-US" altLang="zh-TW" dirty="0"/>
              <a:t>Hub</a:t>
            </a:r>
            <a:endParaRPr lang="zh-TW" altLang="en-US" dirty="0"/>
          </a:p>
        </p:txBody>
      </p:sp>
      <p:sp>
        <p:nvSpPr>
          <p:cNvPr id="3" name="內容版面配置區 2"/>
          <p:cNvSpPr>
            <a:spLocks noGrp="1"/>
          </p:cNvSpPr>
          <p:nvPr>
            <p:ph idx="1"/>
          </p:nvPr>
        </p:nvSpPr>
        <p:spPr/>
        <p:txBody>
          <a:bodyPr>
            <a:normAutofit fontScale="92500"/>
          </a:bodyPr>
          <a:lstStyle/>
          <a:p>
            <a:r>
              <a:rPr lang="zh-TW" altLang="en-US" dirty="0" smtClean="0"/>
              <a:t>該鏡像基于 </a:t>
            </a:r>
            <a:r>
              <a:rPr lang="en-US" altLang="zh-TW" dirty="0" err="1" smtClean="0"/>
              <a:t>ubuntu:latest</a:t>
            </a:r>
            <a:r>
              <a:rPr lang="en-US" altLang="zh-TW" dirty="0" smtClean="0"/>
              <a:t> </a:t>
            </a:r>
            <a:r>
              <a:rPr lang="zh-TW" altLang="en-US" dirty="0" smtClean="0"/>
              <a:t>鏡像</a:t>
            </a:r>
            <a:r>
              <a:rPr lang="en-US" altLang="zh-TW" dirty="0" smtClean="0"/>
              <a:t>,</a:t>
            </a:r>
            <a:r>
              <a:rPr lang="zh-TW" altLang="en-US" dirty="0" smtClean="0"/>
              <a:t>預設情况下不包括 </a:t>
            </a:r>
            <a:r>
              <a:rPr lang="en-US" altLang="zh-TW" dirty="0" smtClean="0"/>
              <a:t>fortune </a:t>
            </a:r>
            <a:r>
              <a:rPr lang="zh-TW" altLang="en-US" dirty="0" smtClean="0"/>
              <a:t>二進位檔。</a:t>
            </a:r>
            <a:endParaRPr lang="en-US" altLang="zh-TW" dirty="0" smtClean="0"/>
          </a:p>
          <a:p>
            <a:r>
              <a:rPr lang="zh-TW" altLang="en-US" dirty="0" smtClean="0"/>
              <a:t>這就是爲什麽在 </a:t>
            </a:r>
            <a:r>
              <a:rPr lang="en-US" altLang="zh-TW" dirty="0" err="1" smtClean="0"/>
              <a:t>Dockerfle</a:t>
            </a:r>
            <a:r>
              <a:rPr lang="en-US" altLang="zh-TW" dirty="0" smtClean="0"/>
              <a:t> </a:t>
            </a:r>
            <a:r>
              <a:rPr lang="zh-TW" altLang="en-US" dirty="0"/>
              <a:t>的第二行中</a:t>
            </a:r>
            <a:r>
              <a:rPr lang="en-US" altLang="zh-TW" dirty="0"/>
              <a:t>,</a:t>
            </a:r>
            <a:r>
              <a:rPr lang="zh-TW" altLang="en-US" dirty="0"/>
              <a:t>需要使用 </a:t>
            </a:r>
            <a:r>
              <a:rPr lang="en-US" altLang="zh-TW" dirty="0"/>
              <a:t>apt-get </a:t>
            </a:r>
            <a:r>
              <a:rPr lang="zh-TW" altLang="en-US" dirty="0" smtClean="0"/>
              <a:t>安裝它的原因。</a:t>
            </a:r>
            <a:endParaRPr lang="en-US" altLang="zh-TW" dirty="0" smtClean="0"/>
          </a:p>
          <a:p>
            <a:r>
              <a:rPr lang="zh-TW" altLang="en-US" dirty="0" smtClean="0"/>
              <a:t>之後</a:t>
            </a:r>
            <a:r>
              <a:rPr lang="en-US" altLang="zh-TW" dirty="0" smtClean="0"/>
              <a:t>,</a:t>
            </a:r>
            <a:r>
              <a:rPr lang="zh-TW" altLang="en-US" dirty="0" smtClean="0"/>
              <a:t>可以向鏡像的 </a:t>
            </a:r>
            <a:r>
              <a:rPr lang="en-US" altLang="zh-TW" dirty="0" smtClean="0"/>
              <a:t>/bin </a:t>
            </a:r>
            <a:r>
              <a:rPr lang="zh-TW" altLang="en-US" dirty="0" smtClean="0"/>
              <a:t>資料夾中添加 </a:t>
            </a:r>
            <a:r>
              <a:rPr lang="en-US" altLang="zh-TW" dirty="0" smtClean="0"/>
              <a:t>fortuneloop.sh</a:t>
            </a:r>
            <a:r>
              <a:rPr lang="zh-TW" altLang="en-US" dirty="0" smtClean="0"/>
              <a:t>脚本。</a:t>
            </a:r>
            <a:endParaRPr lang="en-US" altLang="zh-TW" dirty="0" smtClean="0"/>
          </a:p>
          <a:p>
            <a:r>
              <a:rPr lang="zh-TW" altLang="en-US" dirty="0" smtClean="0"/>
              <a:t>在 </a:t>
            </a:r>
            <a:r>
              <a:rPr lang="en-US" altLang="zh-TW" dirty="0" err="1" smtClean="0"/>
              <a:t>Dockerfle</a:t>
            </a:r>
            <a:r>
              <a:rPr lang="en-US" altLang="zh-TW" dirty="0" smtClean="0"/>
              <a:t> </a:t>
            </a:r>
            <a:r>
              <a:rPr lang="zh-TW" altLang="en-US" dirty="0" smtClean="0"/>
              <a:t>的最後一行中</a:t>
            </a:r>
            <a:r>
              <a:rPr lang="en-US" altLang="zh-TW" dirty="0" smtClean="0"/>
              <a:t>,</a:t>
            </a:r>
            <a:r>
              <a:rPr lang="zh-TW" altLang="en-US" dirty="0" smtClean="0"/>
              <a:t>指定鏡像啓動時執行 </a:t>
            </a:r>
            <a:r>
              <a:rPr lang="en-US" altLang="zh-TW" dirty="0" smtClean="0"/>
              <a:t>fortuneloop.sh </a:t>
            </a:r>
            <a:r>
              <a:rPr lang="zh-TW" altLang="en-US" dirty="0" smtClean="0"/>
              <a:t>脚本。</a:t>
            </a:r>
            <a:endParaRPr lang="zh-TW" altLang="en-US" dirty="0"/>
          </a:p>
          <a:p>
            <a:r>
              <a:rPr lang="zh-TW" altLang="en-US" dirty="0" smtClean="0"/>
              <a:t>準備好這兩個文件之後</a:t>
            </a:r>
            <a:r>
              <a:rPr lang="en-US" altLang="zh-TW" dirty="0" smtClean="0"/>
              <a:t>,</a:t>
            </a:r>
            <a:r>
              <a:rPr lang="zh-TW" altLang="en-US" dirty="0" smtClean="0"/>
              <a:t>使用以下兩個命令</a:t>
            </a:r>
            <a:r>
              <a:rPr lang="en-US" altLang="zh-TW" dirty="0" smtClean="0"/>
              <a:t>(</a:t>
            </a:r>
            <a:r>
              <a:rPr lang="zh-TW" altLang="en-US" dirty="0"/>
              <a:t>用自己的 </a:t>
            </a:r>
            <a:r>
              <a:rPr lang="en-US" altLang="zh-TW" dirty="0"/>
              <a:t>Docker Hub </a:t>
            </a:r>
            <a:r>
              <a:rPr lang="zh-TW" altLang="en-US" dirty="0" smtClean="0"/>
              <a:t>用戶</a:t>
            </a:r>
            <a:r>
              <a:rPr lang="en-US" altLang="zh-TW" dirty="0" smtClean="0"/>
              <a:t>ID </a:t>
            </a:r>
            <a:r>
              <a:rPr lang="zh-TW" altLang="en-US" dirty="0" smtClean="0"/>
              <a:t>替換 </a:t>
            </a:r>
            <a:r>
              <a:rPr lang="en-US" altLang="zh-TW" dirty="0" err="1" smtClean="0"/>
              <a:t>luksa</a:t>
            </a:r>
            <a:r>
              <a:rPr lang="en-US" altLang="zh-TW" dirty="0"/>
              <a:t>) </a:t>
            </a:r>
            <a:r>
              <a:rPr lang="zh-TW" altLang="en-US" dirty="0" smtClean="0"/>
              <a:t>構建鏡像並上傳到 </a:t>
            </a:r>
            <a:r>
              <a:rPr lang="en-US" altLang="zh-TW" dirty="0" smtClean="0"/>
              <a:t>Docker </a:t>
            </a:r>
            <a:r>
              <a:rPr lang="en-US" altLang="zh-TW" dirty="0"/>
              <a:t>Hub:</a:t>
            </a:r>
          </a:p>
          <a:p>
            <a:pPr marL="0" indent="0">
              <a:buNone/>
            </a:pPr>
            <a:r>
              <a:rPr lang="en-US" altLang="zh-TW" sz="2600" dirty="0">
                <a:latin typeface="Source Code Pro" panose="020B0509030403020204" pitchFamily="49" charset="0"/>
                <a:ea typeface="Source Code Pro" panose="020B0509030403020204" pitchFamily="49" charset="0"/>
              </a:rPr>
              <a:t>$ </a:t>
            </a:r>
            <a:r>
              <a:rPr lang="en-US" altLang="zh-TW" sz="2600" dirty="0" err="1">
                <a:latin typeface="Source Code Pro" panose="020B0509030403020204" pitchFamily="49" charset="0"/>
                <a:ea typeface="Source Code Pro" panose="020B0509030403020204" pitchFamily="49" charset="0"/>
              </a:rPr>
              <a:t>docker</a:t>
            </a:r>
            <a:r>
              <a:rPr lang="en-US" altLang="zh-TW" sz="2600" dirty="0">
                <a:latin typeface="Source Code Pro" panose="020B0509030403020204" pitchFamily="49" charset="0"/>
                <a:ea typeface="Source Code Pro" panose="020B0509030403020204" pitchFamily="49" charset="0"/>
              </a:rPr>
              <a:t> build -t </a:t>
            </a:r>
            <a:r>
              <a:rPr lang="en-US" altLang="zh-TW" sz="2600" dirty="0" err="1">
                <a:solidFill>
                  <a:srgbClr val="FF0000"/>
                </a:solidFill>
                <a:latin typeface="Source Code Pro" panose="020B0509030403020204" pitchFamily="49" charset="0"/>
                <a:ea typeface="Source Code Pro" panose="020B0509030403020204" pitchFamily="49" charset="0"/>
              </a:rPr>
              <a:t>luksa</a:t>
            </a:r>
            <a:r>
              <a:rPr lang="en-US" altLang="zh-TW" sz="2600" dirty="0">
                <a:latin typeface="Source Code Pro" panose="020B0509030403020204" pitchFamily="49" charset="0"/>
                <a:ea typeface="Source Code Pro" panose="020B0509030403020204" pitchFamily="49" charset="0"/>
              </a:rPr>
              <a:t>/fortune . </a:t>
            </a:r>
            <a:endParaRPr lang="en-US" altLang="zh-TW" sz="2600" dirty="0" smtClean="0">
              <a:latin typeface="Source Code Pro" panose="020B0509030403020204" pitchFamily="49" charset="0"/>
              <a:ea typeface="Source Code Pro" panose="020B0509030403020204" pitchFamily="49" charset="0"/>
            </a:endParaRPr>
          </a:p>
          <a:p>
            <a:pPr marL="0" indent="0">
              <a:buNone/>
            </a:pPr>
            <a:r>
              <a:rPr lang="en-US" altLang="zh-TW" sz="2600" dirty="0" smtClean="0">
                <a:latin typeface="Source Code Pro" panose="020B0509030403020204" pitchFamily="49" charset="0"/>
                <a:ea typeface="Source Code Pro" panose="020B0509030403020204" pitchFamily="49" charset="0"/>
              </a:rPr>
              <a:t>$ </a:t>
            </a:r>
            <a:r>
              <a:rPr lang="en-US" altLang="zh-TW" sz="2600" dirty="0" err="1">
                <a:latin typeface="Source Code Pro" panose="020B0509030403020204" pitchFamily="49" charset="0"/>
                <a:ea typeface="Source Code Pro" panose="020B0509030403020204" pitchFamily="49" charset="0"/>
              </a:rPr>
              <a:t>docker</a:t>
            </a:r>
            <a:r>
              <a:rPr lang="en-US" altLang="zh-TW" sz="2600" dirty="0">
                <a:latin typeface="Source Code Pro" panose="020B0509030403020204" pitchFamily="49" charset="0"/>
                <a:ea typeface="Source Code Pro" panose="020B0509030403020204" pitchFamily="49" charset="0"/>
              </a:rPr>
              <a:t> push </a:t>
            </a:r>
            <a:r>
              <a:rPr lang="en-US" altLang="zh-TW" sz="2600" dirty="0" err="1" smtClean="0">
                <a:solidFill>
                  <a:srgbClr val="FF0000"/>
                </a:solidFill>
                <a:latin typeface="Source Code Pro" panose="020B0509030403020204" pitchFamily="49" charset="0"/>
                <a:ea typeface="Source Code Pro" panose="020B0509030403020204" pitchFamily="49" charset="0"/>
              </a:rPr>
              <a:t>luksa</a:t>
            </a:r>
            <a:r>
              <a:rPr lang="en-US" altLang="zh-TW" sz="2600" dirty="0" smtClean="0">
                <a:latin typeface="Source Code Pro" panose="020B0509030403020204" pitchFamily="49" charset="0"/>
                <a:ea typeface="Source Code Pro" panose="020B0509030403020204" pitchFamily="49" charset="0"/>
              </a:rPr>
              <a:t>/fortune</a:t>
            </a:r>
            <a:endParaRPr lang="zh-TW" altLang="en-US" sz="2600" dirty="0"/>
          </a:p>
        </p:txBody>
      </p:sp>
    </p:spTree>
    <p:extLst>
      <p:ext uri="{BB962C8B-B14F-4D97-AF65-F5344CB8AC3E}">
        <p14:creationId xmlns:p14="http://schemas.microsoft.com/office/powerpoint/2010/main" val="452519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創建 </a:t>
            </a:r>
            <a:r>
              <a:rPr lang="en-US" altLang="zh-TW" dirty="0" smtClean="0"/>
              <a:t>pod</a:t>
            </a:r>
            <a:endParaRPr lang="zh-TW" altLang="en-US" dirty="0"/>
          </a:p>
        </p:txBody>
      </p:sp>
      <p:sp>
        <p:nvSpPr>
          <p:cNvPr id="3" name="內容版面配置區 2"/>
          <p:cNvSpPr>
            <a:spLocks noGrp="1"/>
          </p:cNvSpPr>
          <p:nvPr>
            <p:ph sz="half" idx="1"/>
          </p:nvPr>
        </p:nvSpPr>
        <p:spPr/>
        <p:txBody>
          <a:bodyPr>
            <a:normAutofit/>
          </a:bodyPr>
          <a:lstStyle/>
          <a:p>
            <a:r>
              <a:rPr lang="zh-TW" altLang="en-US" dirty="0" smtClean="0"/>
              <a:t>現在有兩個鏡像需要運行在 </a:t>
            </a:r>
            <a:r>
              <a:rPr lang="en-US" altLang="zh-TW" dirty="0" smtClean="0"/>
              <a:t>pod </a:t>
            </a:r>
            <a:r>
              <a:rPr lang="zh-TW" altLang="en-US" dirty="0" smtClean="0"/>
              <a:t>上</a:t>
            </a:r>
            <a:endParaRPr lang="en-US" altLang="zh-TW" dirty="0" smtClean="0"/>
          </a:p>
          <a:p>
            <a:r>
              <a:rPr lang="zh-TW" altLang="en-US" dirty="0" smtClean="0"/>
              <a:t>創建一個名爲 </a:t>
            </a:r>
            <a:r>
              <a:rPr lang="en-US" altLang="zh-TW" dirty="0" smtClean="0"/>
              <a:t>fortune-</a:t>
            </a:r>
            <a:r>
              <a:rPr lang="en-US" altLang="zh-TW" dirty="0" err="1" smtClean="0"/>
              <a:t>pod.yaml</a:t>
            </a:r>
            <a:r>
              <a:rPr lang="zh-TW" altLang="en-US" dirty="0"/>
              <a:t>的文件</a:t>
            </a:r>
            <a:r>
              <a:rPr lang="en-US" altLang="zh-TW" dirty="0" smtClean="0"/>
              <a:t>,</a:t>
            </a:r>
            <a:r>
              <a:rPr lang="zh-TW" altLang="en-US" dirty="0" smtClean="0"/>
              <a:t>其內容包含在下面的代碼清單中。</a:t>
            </a:r>
            <a:endParaRPr lang="zh-TW" altLang="en-US" dirty="0"/>
          </a:p>
          <a:p>
            <a:pPr lvl="1"/>
            <a:r>
              <a:rPr lang="zh-TW" altLang="en-US" dirty="0" smtClean="0"/>
              <a:t>一個 </a:t>
            </a:r>
            <a:r>
              <a:rPr lang="en-US" altLang="zh-TW" dirty="0" smtClean="0"/>
              <a:t>pod </a:t>
            </a:r>
            <a:r>
              <a:rPr lang="zh-TW" altLang="en-US" dirty="0" smtClean="0"/>
              <a:t>中有兩個共用同一個卷的容器</a:t>
            </a:r>
            <a:r>
              <a:rPr lang="en-US" altLang="zh-TW" dirty="0"/>
              <a:t/>
            </a:r>
            <a:br>
              <a:rPr lang="en-US" altLang="zh-TW" dirty="0"/>
            </a:br>
            <a:endParaRPr lang="zh-TW" altLang="en-US" dirty="0"/>
          </a:p>
        </p:txBody>
      </p:sp>
      <p:sp>
        <p:nvSpPr>
          <p:cNvPr id="4" name="矩形 3"/>
          <p:cNvSpPr/>
          <p:nvPr/>
        </p:nvSpPr>
        <p:spPr>
          <a:xfrm>
            <a:off x="6019800" y="175044"/>
            <a:ext cx="5605346" cy="6463308"/>
          </a:xfrm>
          <a:prstGeom prst="rect">
            <a:avLst/>
          </a:prstGeom>
        </p:spPr>
        <p:txBody>
          <a:bodyPr wrap="square">
            <a:spAutoFit/>
          </a:bodyPr>
          <a:lstStyle/>
          <a:p>
            <a:pPr lvl="0" fontAlgn="t">
              <a:defRPr/>
            </a:pPr>
            <a:r>
              <a:rPr lang="en-US" altLang="zh-TW" dirty="0" err="1">
                <a:solidFill>
                  <a:srgbClr val="22863A"/>
                </a:solidFill>
                <a:latin typeface="Source Code Pro" panose="020B0509030403020204" pitchFamily="49" charset="0"/>
                <a:ea typeface="Source Code Pro" panose="020B0509030403020204" pitchFamily="49" charset="0"/>
              </a:rPr>
              <a:t>apiVersion</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a:solidFill>
                  <a:srgbClr val="005CC5"/>
                </a:solidFill>
                <a:latin typeface="Source Code Pro" panose="020B0509030403020204" pitchFamily="49" charset="0"/>
                <a:ea typeface="Source Code Pro" panose="020B0509030403020204" pitchFamily="49" charset="0"/>
              </a:rPr>
              <a:t>v1</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a:solidFill>
                  <a:srgbClr val="22863A"/>
                </a:solidFill>
                <a:latin typeface="Source Code Pro" panose="020B0509030403020204" pitchFamily="49" charset="0"/>
                <a:ea typeface="Source Code Pro" panose="020B0509030403020204" pitchFamily="49" charset="0"/>
              </a:rPr>
              <a:t>kind</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a:solidFill>
                  <a:srgbClr val="032F62"/>
                </a:solidFill>
                <a:latin typeface="Source Code Pro" panose="020B0509030403020204" pitchFamily="49" charset="0"/>
                <a:ea typeface="Source Code Pro" panose="020B0509030403020204" pitchFamily="49" charset="0"/>
              </a:rPr>
              <a:t>Pod</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a:solidFill>
                  <a:srgbClr val="22863A"/>
                </a:solidFill>
                <a:latin typeface="Source Code Pro" panose="020B0509030403020204" pitchFamily="49" charset="0"/>
                <a:ea typeface="Source Code Pro" panose="020B0509030403020204" pitchFamily="49" charset="0"/>
              </a:rPr>
              <a:t>metadata</a:t>
            </a:r>
            <a:r>
              <a:rPr lang="en-US" altLang="zh-TW" dirty="0">
                <a:solidFill>
                  <a:srgbClr val="24292E"/>
                </a:solidFill>
                <a:latin typeface="Source Code Pro" panose="020B0509030403020204" pitchFamily="49" charset="0"/>
                <a:ea typeface="Source Code Pro" panose="020B0509030403020204" pitchFamily="49" charset="0"/>
              </a:rPr>
              <a:t>:</a:t>
            </a:r>
          </a:p>
          <a:p>
            <a:pPr fontAlgn="t"/>
            <a:r>
              <a:rPr lang="en-US" altLang="zh-TW" dirty="0" smtClean="0">
                <a:solidFill>
                  <a:srgbClr val="22863A"/>
                </a:solidFill>
                <a:latin typeface="Source Code Pro" panose="020B0509030403020204" pitchFamily="49" charset="0"/>
                <a:ea typeface="Source Code Pro" panose="020B0509030403020204" pitchFamily="49" charset="0"/>
              </a:rPr>
              <a:t>  name</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a:solidFill>
                  <a:srgbClr val="032F62"/>
                </a:solidFill>
                <a:latin typeface="Source Code Pro" panose="020B0509030403020204" pitchFamily="49" charset="0"/>
                <a:ea typeface="Source Code Pro" panose="020B0509030403020204" pitchFamily="49" charset="0"/>
              </a:rPr>
              <a:t>fortune</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a:solidFill>
                  <a:srgbClr val="22863A"/>
                </a:solidFill>
                <a:latin typeface="Source Code Pro" panose="020B0509030403020204" pitchFamily="49" charset="0"/>
                <a:ea typeface="Source Code Pro" panose="020B0509030403020204" pitchFamily="49" charset="0"/>
              </a:rPr>
              <a:t>spec</a:t>
            </a:r>
            <a:r>
              <a:rPr lang="en-US" altLang="zh-TW" dirty="0">
                <a:solidFill>
                  <a:srgbClr val="24292E"/>
                </a:solidFill>
                <a:latin typeface="Source Code Pro" panose="020B0509030403020204" pitchFamily="49" charset="0"/>
                <a:ea typeface="Source Code Pro" panose="020B0509030403020204" pitchFamily="49" charset="0"/>
              </a:rPr>
              <a:t>:</a:t>
            </a:r>
          </a:p>
          <a:p>
            <a:pPr fontAlgn="t"/>
            <a:r>
              <a:rPr lang="en-US" altLang="zh-TW" dirty="0" smtClean="0">
                <a:solidFill>
                  <a:srgbClr val="22863A"/>
                </a:solidFill>
                <a:latin typeface="Source Code Pro" panose="020B0509030403020204" pitchFamily="49" charset="0"/>
                <a:ea typeface="Source Code Pro" panose="020B0509030403020204" pitchFamily="49" charset="0"/>
              </a:rPr>
              <a:t>  containers</a:t>
            </a:r>
            <a:r>
              <a:rPr lang="en-US" altLang="zh-TW" dirty="0">
                <a:solidFill>
                  <a:srgbClr val="24292E"/>
                </a:solidFill>
                <a:latin typeface="Source Code Pro" panose="020B0509030403020204" pitchFamily="49" charset="0"/>
                <a:ea typeface="Source Code Pro" panose="020B0509030403020204" pitchFamily="49" charset="0"/>
              </a:rPr>
              <a:t>:</a:t>
            </a:r>
          </a:p>
          <a:p>
            <a:pPr fontAlgn="t"/>
            <a:r>
              <a:rPr lang="en-US" altLang="zh-TW" dirty="0" smtClean="0">
                <a:solidFill>
                  <a:srgbClr val="24292E"/>
                </a:solidFill>
                <a:latin typeface="Source Code Pro" panose="020B0509030403020204" pitchFamily="49" charset="0"/>
                <a:ea typeface="Source Code Pro" panose="020B0509030403020204" pitchFamily="49" charset="0"/>
              </a:rPr>
              <a:t>  - </a:t>
            </a:r>
            <a:r>
              <a:rPr lang="en-US" altLang="zh-TW" dirty="0">
                <a:solidFill>
                  <a:srgbClr val="22863A"/>
                </a:solidFill>
                <a:latin typeface="Source Code Pro" panose="020B0509030403020204" pitchFamily="49" charset="0"/>
                <a:ea typeface="Source Code Pro" panose="020B0509030403020204" pitchFamily="49" charset="0"/>
              </a:rPr>
              <a:t>image</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err="1">
                <a:solidFill>
                  <a:srgbClr val="032F62"/>
                </a:solidFill>
                <a:latin typeface="Source Code Pro" panose="020B0509030403020204" pitchFamily="49" charset="0"/>
                <a:ea typeface="Source Code Pro" panose="020B0509030403020204" pitchFamily="49" charset="0"/>
              </a:rPr>
              <a:t>luksa</a:t>
            </a:r>
            <a:r>
              <a:rPr lang="en-US" altLang="zh-TW" dirty="0">
                <a:solidFill>
                  <a:srgbClr val="032F62"/>
                </a:solidFill>
                <a:latin typeface="Source Code Pro" panose="020B0509030403020204" pitchFamily="49" charset="0"/>
                <a:ea typeface="Source Code Pro" panose="020B0509030403020204" pitchFamily="49" charset="0"/>
              </a:rPr>
              <a:t>/fortune</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smtClean="0">
                <a:solidFill>
                  <a:srgbClr val="22863A"/>
                </a:solidFill>
                <a:latin typeface="Source Code Pro" panose="020B0509030403020204" pitchFamily="49" charset="0"/>
                <a:ea typeface="Source Code Pro" panose="020B0509030403020204" pitchFamily="49" charset="0"/>
              </a:rPr>
              <a:t>    name</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a:solidFill>
                  <a:srgbClr val="032F62"/>
                </a:solidFill>
                <a:latin typeface="Source Code Pro" panose="020B0509030403020204" pitchFamily="49" charset="0"/>
                <a:ea typeface="Source Code Pro" panose="020B0509030403020204" pitchFamily="49" charset="0"/>
              </a:rPr>
              <a:t>html-generator</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smtClean="0">
                <a:solidFill>
                  <a:srgbClr val="22863A"/>
                </a:solidFill>
                <a:latin typeface="Source Code Pro" panose="020B0509030403020204" pitchFamily="49" charset="0"/>
                <a:ea typeface="Source Code Pro" panose="020B0509030403020204" pitchFamily="49" charset="0"/>
              </a:rPr>
              <a:t>    </a:t>
            </a:r>
            <a:r>
              <a:rPr lang="en-US" altLang="zh-TW" dirty="0" err="1" smtClean="0">
                <a:solidFill>
                  <a:srgbClr val="22863A"/>
                </a:solidFill>
                <a:latin typeface="Source Code Pro" panose="020B0509030403020204" pitchFamily="49" charset="0"/>
                <a:ea typeface="Source Code Pro" panose="020B0509030403020204" pitchFamily="49" charset="0"/>
              </a:rPr>
              <a:t>volumeMounts</a:t>
            </a:r>
            <a:r>
              <a:rPr lang="en-US" altLang="zh-TW" dirty="0">
                <a:solidFill>
                  <a:srgbClr val="24292E"/>
                </a:solidFill>
                <a:latin typeface="Source Code Pro" panose="020B0509030403020204" pitchFamily="49" charset="0"/>
                <a:ea typeface="Source Code Pro" panose="020B0509030403020204" pitchFamily="49" charset="0"/>
              </a:rPr>
              <a:t>:</a:t>
            </a:r>
          </a:p>
          <a:p>
            <a:pPr fontAlgn="t"/>
            <a:r>
              <a:rPr lang="en-US" altLang="zh-TW" dirty="0" smtClean="0">
                <a:solidFill>
                  <a:srgbClr val="24292E"/>
                </a:solidFill>
                <a:latin typeface="Source Code Pro" panose="020B0509030403020204" pitchFamily="49" charset="0"/>
                <a:ea typeface="Source Code Pro" panose="020B0509030403020204" pitchFamily="49" charset="0"/>
              </a:rPr>
              <a:t>    - </a:t>
            </a:r>
            <a:r>
              <a:rPr lang="en-US" altLang="zh-TW" dirty="0">
                <a:solidFill>
                  <a:srgbClr val="22863A"/>
                </a:solidFill>
                <a:latin typeface="Source Code Pro" panose="020B0509030403020204" pitchFamily="49" charset="0"/>
                <a:ea typeface="Source Code Pro" panose="020B0509030403020204" pitchFamily="49" charset="0"/>
              </a:rPr>
              <a:t>name</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a:solidFill>
                  <a:srgbClr val="032F62"/>
                </a:solidFill>
                <a:latin typeface="Source Code Pro" panose="020B0509030403020204" pitchFamily="49" charset="0"/>
                <a:ea typeface="Source Code Pro" panose="020B0509030403020204" pitchFamily="49" charset="0"/>
              </a:rPr>
              <a:t>html</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smtClean="0">
                <a:solidFill>
                  <a:srgbClr val="22863A"/>
                </a:solidFill>
                <a:latin typeface="Source Code Pro" panose="020B0509030403020204" pitchFamily="49" charset="0"/>
                <a:ea typeface="Source Code Pro" panose="020B0509030403020204" pitchFamily="49" charset="0"/>
              </a:rPr>
              <a:t>      </a:t>
            </a:r>
            <a:r>
              <a:rPr lang="en-US" altLang="zh-TW" dirty="0" err="1" smtClean="0">
                <a:solidFill>
                  <a:srgbClr val="22863A"/>
                </a:solidFill>
                <a:latin typeface="Source Code Pro" panose="020B0509030403020204" pitchFamily="49" charset="0"/>
                <a:ea typeface="Source Code Pro" panose="020B0509030403020204" pitchFamily="49" charset="0"/>
              </a:rPr>
              <a:t>mountPath</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a:solidFill>
                  <a:srgbClr val="032F62"/>
                </a:solidFill>
                <a:latin typeface="Source Code Pro" panose="020B0509030403020204" pitchFamily="49" charset="0"/>
                <a:ea typeface="Source Code Pro" panose="020B0509030403020204" pitchFamily="49" charset="0"/>
              </a:rPr>
              <a:t>/</a:t>
            </a:r>
            <a:r>
              <a:rPr lang="en-US" altLang="zh-TW" dirty="0" err="1">
                <a:solidFill>
                  <a:srgbClr val="032F62"/>
                </a:solidFill>
                <a:latin typeface="Source Code Pro" panose="020B0509030403020204" pitchFamily="49" charset="0"/>
                <a:ea typeface="Source Code Pro" panose="020B0509030403020204" pitchFamily="49" charset="0"/>
              </a:rPr>
              <a:t>var</a:t>
            </a:r>
            <a:r>
              <a:rPr lang="en-US" altLang="zh-TW" dirty="0">
                <a:solidFill>
                  <a:srgbClr val="032F62"/>
                </a:solidFill>
                <a:latin typeface="Source Code Pro" panose="020B0509030403020204" pitchFamily="49" charset="0"/>
                <a:ea typeface="Source Code Pro" panose="020B0509030403020204" pitchFamily="49" charset="0"/>
              </a:rPr>
              <a:t>/</a:t>
            </a:r>
            <a:r>
              <a:rPr lang="en-US" altLang="zh-TW" dirty="0" err="1">
                <a:solidFill>
                  <a:srgbClr val="032F62"/>
                </a:solidFill>
                <a:latin typeface="Source Code Pro" panose="020B0509030403020204" pitchFamily="49" charset="0"/>
                <a:ea typeface="Source Code Pro" panose="020B0509030403020204" pitchFamily="49" charset="0"/>
              </a:rPr>
              <a:t>htdocs</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smtClean="0">
                <a:solidFill>
                  <a:srgbClr val="24292E"/>
                </a:solidFill>
                <a:latin typeface="Source Code Pro" panose="020B0509030403020204" pitchFamily="49" charset="0"/>
                <a:ea typeface="Source Code Pro" panose="020B0509030403020204" pitchFamily="49" charset="0"/>
              </a:rPr>
              <a:t>  - </a:t>
            </a:r>
            <a:r>
              <a:rPr lang="en-US" altLang="zh-TW" dirty="0">
                <a:solidFill>
                  <a:srgbClr val="22863A"/>
                </a:solidFill>
                <a:latin typeface="Source Code Pro" panose="020B0509030403020204" pitchFamily="49" charset="0"/>
                <a:ea typeface="Source Code Pro" panose="020B0509030403020204" pitchFamily="49" charset="0"/>
              </a:rPr>
              <a:t>image</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err="1">
                <a:solidFill>
                  <a:srgbClr val="032F62"/>
                </a:solidFill>
                <a:latin typeface="Source Code Pro" panose="020B0509030403020204" pitchFamily="49" charset="0"/>
                <a:ea typeface="Source Code Pro" panose="020B0509030403020204" pitchFamily="49" charset="0"/>
              </a:rPr>
              <a:t>nginx:alpine</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smtClean="0">
                <a:solidFill>
                  <a:srgbClr val="22863A"/>
                </a:solidFill>
                <a:latin typeface="Source Code Pro" panose="020B0509030403020204" pitchFamily="49" charset="0"/>
                <a:ea typeface="Source Code Pro" panose="020B0509030403020204" pitchFamily="49" charset="0"/>
              </a:rPr>
              <a:t>    name</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a:solidFill>
                  <a:srgbClr val="032F62"/>
                </a:solidFill>
                <a:latin typeface="Source Code Pro" panose="020B0509030403020204" pitchFamily="49" charset="0"/>
                <a:ea typeface="Source Code Pro" panose="020B0509030403020204" pitchFamily="49" charset="0"/>
              </a:rPr>
              <a:t>web-server</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smtClean="0">
                <a:solidFill>
                  <a:srgbClr val="22863A"/>
                </a:solidFill>
                <a:latin typeface="Source Code Pro" panose="020B0509030403020204" pitchFamily="49" charset="0"/>
                <a:ea typeface="Source Code Pro" panose="020B0509030403020204" pitchFamily="49" charset="0"/>
              </a:rPr>
              <a:t>    </a:t>
            </a:r>
            <a:r>
              <a:rPr lang="en-US" altLang="zh-TW" dirty="0" err="1" smtClean="0">
                <a:solidFill>
                  <a:srgbClr val="22863A"/>
                </a:solidFill>
                <a:latin typeface="Source Code Pro" panose="020B0509030403020204" pitchFamily="49" charset="0"/>
                <a:ea typeface="Source Code Pro" panose="020B0509030403020204" pitchFamily="49" charset="0"/>
              </a:rPr>
              <a:t>volumeMounts</a:t>
            </a:r>
            <a:r>
              <a:rPr lang="en-US" altLang="zh-TW" dirty="0">
                <a:solidFill>
                  <a:srgbClr val="24292E"/>
                </a:solidFill>
                <a:latin typeface="Source Code Pro" panose="020B0509030403020204" pitchFamily="49" charset="0"/>
                <a:ea typeface="Source Code Pro" panose="020B0509030403020204" pitchFamily="49" charset="0"/>
              </a:rPr>
              <a:t>:</a:t>
            </a:r>
          </a:p>
          <a:p>
            <a:pPr fontAlgn="t"/>
            <a:r>
              <a:rPr lang="en-US" altLang="zh-TW" dirty="0" smtClean="0">
                <a:solidFill>
                  <a:srgbClr val="24292E"/>
                </a:solidFill>
                <a:latin typeface="Source Code Pro" panose="020B0509030403020204" pitchFamily="49" charset="0"/>
                <a:ea typeface="Source Code Pro" panose="020B0509030403020204" pitchFamily="49" charset="0"/>
              </a:rPr>
              <a:t>    - </a:t>
            </a:r>
            <a:r>
              <a:rPr lang="en-US" altLang="zh-TW" dirty="0">
                <a:solidFill>
                  <a:srgbClr val="22863A"/>
                </a:solidFill>
                <a:latin typeface="Source Code Pro" panose="020B0509030403020204" pitchFamily="49" charset="0"/>
                <a:ea typeface="Source Code Pro" panose="020B0509030403020204" pitchFamily="49" charset="0"/>
              </a:rPr>
              <a:t>name</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a:solidFill>
                  <a:srgbClr val="032F62"/>
                </a:solidFill>
                <a:latin typeface="Source Code Pro" panose="020B0509030403020204" pitchFamily="49" charset="0"/>
                <a:ea typeface="Source Code Pro" panose="020B0509030403020204" pitchFamily="49" charset="0"/>
              </a:rPr>
              <a:t>html</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smtClean="0">
                <a:solidFill>
                  <a:srgbClr val="22863A"/>
                </a:solidFill>
                <a:latin typeface="Source Code Pro" panose="020B0509030403020204" pitchFamily="49" charset="0"/>
                <a:ea typeface="Source Code Pro" panose="020B0509030403020204" pitchFamily="49" charset="0"/>
              </a:rPr>
              <a:t>      </a:t>
            </a:r>
            <a:r>
              <a:rPr lang="en-US" altLang="zh-TW" dirty="0" err="1" smtClean="0">
                <a:solidFill>
                  <a:srgbClr val="22863A"/>
                </a:solidFill>
                <a:latin typeface="Source Code Pro" panose="020B0509030403020204" pitchFamily="49" charset="0"/>
                <a:ea typeface="Source Code Pro" panose="020B0509030403020204" pitchFamily="49" charset="0"/>
              </a:rPr>
              <a:t>mountPath</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a:solidFill>
                  <a:srgbClr val="032F62"/>
                </a:solidFill>
                <a:latin typeface="Source Code Pro" panose="020B0509030403020204" pitchFamily="49" charset="0"/>
                <a:ea typeface="Source Code Pro" panose="020B0509030403020204" pitchFamily="49" charset="0"/>
              </a:rPr>
              <a:t>/</a:t>
            </a:r>
            <a:r>
              <a:rPr lang="en-US" altLang="zh-TW" dirty="0" err="1">
                <a:solidFill>
                  <a:srgbClr val="032F62"/>
                </a:solidFill>
                <a:latin typeface="Source Code Pro" panose="020B0509030403020204" pitchFamily="49" charset="0"/>
                <a:ea typeface="Source Code Pro" panose="020B0509030403020204" pitchFamily="49" charset="0"/>
              </a:rPr>
              <a:t>usr</a:t>
            </a:r>
            <a:r>
              <a:rPr lang="en-US" altLang="zh-TW" dirty="0">
                <a:solidFill>
                  <a:srgbClr val="032F62"/>
                </a:solidFill>
                <a:latin typeface="Source Code Pro" panose="020B0509030403020204" pitchFamily="49" charset="0"/>
                <a:ea typeface="Source Code Pro" panose="020B0509030403020204" pitchFamily="49" charset="0"/>
              </a:rPr>
              <a:t>/share/</a:t>
            </a:r>
            <a:r>
              <a:rPr lang="en-US" altLang="zh-TW" dirty="0" err="1">
                <a:solidFill>
                  <a:srgbClr val="032F62"/>
                </a:solidFill>
                <a:latin typeface="Source Code Pro" panose="020B0509030403020204" pitchFamily="49" charset="0"/>
                <a:ea typeface="Source Code Pro" panose="020B0509030403020204" pitchFamily="49" charset="0"/>
              </a:rPr>
              <a:t>nginx</a:t>
            </a:r>
            <a:r>
              <a:rPr lang="en-US" altLang="zh-TW" dirty="0">
                <a:solidFill>
                  <a:srgbClr val="032F62"/>
                </a:solidFill>
                <a:latin typeface="Source Code Pro" panose="020B0509030403020204" pitchFamily="49" charset="0"/>
                <a:ea typeface="Source Code Pro" panose="020B0509030403020204" pitchFamily="49" charset="0"/>
              </a:rPr>
              <a:t>/html</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smtClean="0">
                <a:solidFill>
                  <a:srgbClr val="22863A"/>
                </a:solidFill>
                <a:latin typeface="Source Code Pro" panose="020B0509030403020204" pitchFamily="49" charset="0"/>
                <a:ea typeface="Source Code Pro" panose="020B0509030403020204" pitchFamily="49" charset="0"/>
              </a:rPr>
              <a:t>      </a:t>
            </a:r>
            <a:r>
              <a:rPr lang="en-US" altLang="zh-TW" dirty="0" err="1" smtClean="0">
                <a:solidFill>
                  <a:srgbClr val="22863A"/>
                </a:solidFill>
                <a:latin typeface="Source Code Pro" panose="020B0509030403020204" pitchFamily="49" charset="0"/>
                <a:ea typeface="Source Code Pro" panose="020B0509030403020204" pitchFamily="49" charset="0"/>
              </a:rPr>
              <a:t>readOnly</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a:solidFill>
                  <a:srgbClr val="005CC5"/>
                </a:solidFill>
                <a:latin typeface="Source Code Pro" panose="020B0509030403020204" pitchFamily="49" charset="0"/>
                <a:ea typeface="Source Code Pro" panose="020B0509030403020204" pitchFamily="49" charset="0"/>
              </a:rPr>
              <a:t>true</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smtClean="0">
                <a:solidFill>
                  <a:srgbClr val="22863A"/>
                </a:solidFill>
                <a:latin typeface="Source Code Pro" panose="020B0509030403020204" pitchFamily="49" charset="0"/>
                <a:ea typeface="Source Code Pro" panose="020B0509030403020204" pitchFamily="49" charset="0"/>
              </a:rPr>
              <a:t>    ports</a:t>
            </a:r>
            <a:r>
              <a:rPr lang="en-US" altLang="zh-TW" dirty="0">
                <a:solidFill>
                  <a:srgbClr val="24292E"/>
                </a:solidFill>
                <a:latin typeface="Source Code Pro" panose="020B0509030403020204" pitchFamily="49" charset="0"/>
                <a:ea typeface="Source Code Pro" panose="020B0509030403020204" pitchFamily="49" charset="0"/>
              </a:rPr>
              <a:t>:</a:t>
            </a:r>
          </a:p>
          <a:p>
            <a:pPr fontAlgn="t"/>
            <a:r>
              <a:rPr lang="en-US" altLang="zh-TW" dirty="0" smtClean="0">
                <a:solidFill>
                  <a:srgbClr val="24292E"/>
                </a:solidFill>
                <a:latin typeface="Source Code Pro" panose="020B0509030403020204" pitchFamily="49" charset="0"/>
                <a:ea typeface="Source Code Pro" panose="020B0509030403020204" pitchFamily="49" charset="0"/>
              </a:rPr>
              <a:t>    - </a:t>
            </a:r>
            <a:r>
              <a:rPr lang="en-US" altLang="zh-TW" dirty="0" err="1">
                <a:solidFill>
                  <a:srgbClr val="22863A"/>
                </a:solidFill>
                <a:latin typeface="Source Code Pro" panose="020B0509030403020204" pitchFamily="49" charset="0"/>
                <a:ea typeface="Source Code Pro" panose="020B0509030403020204" pitchFamily="49" charset="0"/>
              </a:rPr>
              <a:t>containerPort</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a:solidFill>
                  <a:srgbClr val="005CC5"/>
                </a:solidFill>
                <a:latin typeface="Source Code Pro" panose="020B0509030403020204" pitchFamily="49" charset="0"/>
                <a:ea typeface="Source Code Pro" panose="020B0509030403020204" pitchFamily="49" charset="0"/>
              </a:rPr>
              <a:t>80</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smtClean="0">
                <a:solidFill>
                  <a:srgbClr val="22863A"/>
                </a:solidFill>
                <a:latin typeface="Source Code Pro" panose="020B0509030403020204" pitchFamily="49" charset="0"/>
                <a:ea typeface="Source Code Pro" panose="020B0509030403020204" pitchFamily="49" charset="0"/>
              </a:rPr>
              <a:t>      protocol</a:t>
            </a:r>
            <a:r>
              <a:rPr lang="en-US" altLang="zh-TW" dirty="0" smtClean="0">
                <a:solidFill>
                  <a:srgbClr val="24292E"/>
                </a:solidFill>
                <a:latin typeface="Source Code Pro" panose="020B0509030403020204" pitchFamily="49" charset="0"/>
                <a:ea typeface="Source Code Pro" panose="020B0509030403020204" pitchFamily="49" charset="0"/>
              </a:rPr>
              <a:t>: </a:t>
            </a:r>
            <a:r>
              <a:rPr lang="en-US" altLang="zh-TW" dirty="0" smtClean="0">
                <a:solidFill>
                  <a:srgbClr val="032F62"/>
                </a:solidFill>
                <a:latin typeface="Source Code Pro" panose="020B0509030403020204" pitchFamily="49" charset="0"/>
                <a:ea typeface="Source Code Pro" panose="020B0509030403020204" pitchFamily="49" charset="0"/>
              </a:rPr>
              <a:t>TCP</a:t>
            </a:r>
            <a:endParaRPr lang="en-US" altLang="zh-TW" dirty="0" smtClean="0">
              <a:solidFill>
                <a:srgbClr val="24292E"/>
              </a:solidFill>
              <a:latin typeface="Source Code Pro" panose="020B0509030403020204" pitchFamily="49" charset="0"/>
              <a:ea typeface="Source Code Pro" panose="020B0509030403020204" pitchFamily="49" charset="0"/>
            </a:endParaRPr>
          </a:p>
          <a:p>
            <a:pPr fontAlgn="t"/>
            <a:r>
              <a:rPr lang="en-US" altLang="zh-TW" dirty="0" smtClean="0">
                <a:solidFill>
                  <a:srgbClr val="22863A"/>
                </a:solidFill>
                <a:latin typeface="Source Code Pro" panose="020B0509030403020204" pitchFamily="49" charset="0"/>
                <a:ea typeface="Source Code Pro" panose="020B0509030403020204" pitchFamily="49" charset="0"/>
              </a:rPr>
              <a:t>  volumes</a:t>
            </a:r>
            <a:r>
              <a:rPr lang="en-US" altLang="zh-TW" dirty="0" smtClean="0">
                <a:solidFill>
                  <a:srgbClr val="24292E"/>
                </a:solidFill>
                <a:latin typeface="Source Code Pro" panose="020B0509030403020204" pitchFamily="49" charset="0"/>
                <a:ea typeface="Source Code Pro" panose="020B0509030403020204" pitchFamily="49" charset="0"/>
              </a:rPr>
              <a:t>:</a:t>
            </a:r>
          </a:p>
          <a:p>
            <a:pPr fontAlgn="t"/>
            <a:r>
              <a:rPr lang="en-US" altLang="zh-TW" dirty="0" smtClean="0">
                <a:solidFill>
                  <a:srgbClr val="24292E"/>
                </a:solidFill>
                <a:latin typeface="Source Code Pro" panose="020B0509030403020204" pitchFamily="49" charset="0"/>
                <a:ea typeface="Source Code Pro" panose="020B0509030403020204" pitchFamily="49" charset="0"/>
              </a:rPr>
              <a:t>  - </a:t>
            </a:r>
            <a:r>
              <a:rPr lang="en-US" altLang="zh-TW" dirty="0">
                <a:solidFill>
                  <a:srgbClr val="22863A"/>
                </a:solidFill>
                <a:latin typeface="Source Code Pro" panose="020B0509030403020204" pitchFamily="49" charset="0"/>
                <a:ea typeface="Source Code Pro" panose="020B0509030403020204" pitchFamily="49" charset="0"/>
              </a:rPr>
              <a:t>name</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a:solidFill>
                  <a:srgbClr val="032F62"/>
                </a:solidFill>
                <a:latin typeface="Source Code Pro" panose="020B0509030403020204" pitchFamily="49" charset="0"/>
                <a:ea typeface="Source Code Pro" panose="020B0509030403020204" pitchFamily="49" charset="0"/>
              </a:rPr>
              <a:t>html</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smtClean="0">
                <a:solidFill>
                  <a:srgbClr val="22863A"/>
                </a:solidFill>
                <a:latin typeface="Source Code Pro" panose="020B0509030403020204" pitchFamily="49" charset="0"/>
                <a:ea typeface="Source Code Pro" panose="020B0509030403020204" pitchFamily="49" charset="0"/>
              </a:rPr>
              <a:t>    </a:t>
            </a:r>
            <a:r>
              <a:rPr lang="en-US" altLang="zh-TW" dirty="0" err="1" smtClean="0">
                <a:solidFill>
                  <a:srgbClr val="22863A"/>
                </a:solidFill>
                <a:latin typeface="Source Code Pro" panose="020B0509030403020204" pitchFamily="49" charset="0"/>
                <a:ea typeface="Source Code Pro" panose="020B0509030403020204" pitchFamily="49" charset="0"/>
              </a:rPr>
              <a:t>emptyDir</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a:solidFill>
                  <a:srgbClr val="032F62"/>
                </a:solidFill>
                <a:latin typeface="Source Code Pro" panose="020B0509030403020204" pitchFamily="49" charset="0"/>
                <a:ea typeface="Source Code Pro" panose="020B0509030403020204" pitchFamily="49" charset="0"/>
              </a:rPr>
              <a:t>{}</a:t>
            </a:r>
            <a:endParaRPr lang="en-US" altLang="zh-TW" dirty="0">
              <a:solidFill>
                <a:srgbClr val="24292E"/>
              </a:solidFill>
              <a:latin typeface="Source Code Pro" panose="020B0509030403020204" pitchFamily="49" charset="0"/>
              <a:ea typeface="Source Code Pro" panose="020B0509030403020204" pitchFamily="49" charset="0"/>
            </a:endParaRPr>
          </a:p>
        </p:txBody>
      </p:sp>
      <p:sp>
        <p:nvSpPr>
          <p:cNvPr id="6" name="矩形 5"/>
          <p:cNvSpPr/>
          <p:nvPr/>
        </p:nvSpPr>
        <p:spPr>
          <a:xfrm>
            <a:off x="8705386" y="980237"/>
            <a:ext cx="3486614" cy="710451"/>
          </a:xfrm>
          <a:prstGeom prst="rect">
            <a:avLst/>
          </a:prstGeom>
        </p:spPr>
        <p:txBody>
          <a:bodyPr wrap="square">
            <a:spAutoFit/>
          </a:bodyPr>
          <a:lstStyle/>
          <a:p>
            <a:pPr>
              <a:spcAft>
                <a:spcPts val="500"/>
              </a:spcAft>
            </a:pPr>
            <a:r>
              <a:rPr lang="zh-TW" altLang="en-US" dirty="0" smtClean="0">
                <a:latin typeface="Arial" panose="020B0604020202020204" pitchFamily="34" charset="0"/>
              </a:rPr>
              <a:t>第一個容器名爲 </a:t>
            </a:r>
            <a:r>
              <a:rPr lang="en-US" altLang="zh-TW" dirty="0" smtClean="0">
                <a:latin typeface="Arial" panose="020B0604020202020204" pitchFamily="34" charset="0"/>
              </a:rPr>
              <a:t>html-generator</a:t>
            </a:r>
            <a:r>
              <a:rPr lang="en-US" altLang="zh-TW" dirty="0">
                <a:latin typeface="Arial" panose="020B0604020202020204" pitchFamily="34" charset="0"/>
              </a:rPr>
              <a:t>, </a:t>
            </a:r>
            <a:endParaRPr lang="en-US" altLang="zh-TW" dirty="0" smtClean="0">
              <a:latin typeface="Arial" panose="020B0604020202020204" pitchFamily="34" charset="0"/>
            </a:endParaRPr>
          </a:p>
          <a:p>
            <a:pPr>
              <a:spcAft>
                <a:spcPts val="500"/>
              </a:spcAft>
            </a:pPr>
            <a:r>
              <a:rPr lang="zh-TW" altLang="en-US" dirty="0" smtClean="0">
                <a:latin typeface="Arial" panose="020B0604020202020204" pitchFamily="34" charset="0"/>
              </a:rPr>
              <a:t>運行 </a:t>
            </a:r>
            <a:r>
              <a:rPr lang="en-US" altLang="zh-TW" dirty="0" err="1" smtClean="0">
                <a:latin typeface="Arial" panose="020B0604020202020204" pitchFamily="34" charset="0"/>
              </a:rPr>
              <a:t>luksa</a:t>
            </a:r>
            <a:r>
              <a:rPr lang="en-US" altLang="zh-TW" dirty="0" smtClean="0">
                <a:latin typeface="Arial" panose="020B0604020202020204" pitchFamily="34" charset="0"/>
              </a:rPr>
              <a:t>/fortune </a:t>
            </a:r>
            <a:r>
              <a:rPr lang="zh-TW" altLang="en-US" dirty="0" smtClean="0">
                <a:latin typeface="Arial" panose="020B0604020202020204" pitchFamily="34" charset="0"/>
              </a:rPr>
              <a:t>鏡像</a:t>
            </a:r>
            <a:endParaRPr lang="zh-TW" altLang="en-US" dirty="0"/>
          </a:p>
        </p:txBody>
      </p:sp>
      <p:cxnSp>
        <p:nvCxnSpPr>
          <p:cNvPr id="8" name="直線單箭頭接點 7"/>
          <p:cNvCxnSpPr/>
          <p:nvPr/>
        </p:nvCxnSpPr>
        <p:spPr>
          <a:xfrm flipH="1">
            <a:off x="9489688" y="1690688"/>
            <a:ext cx="178419" cy="294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9578897" y="2305800"/>
            <a:ext cx="2531462" cy="646331"/>
          </a:xfrm>
          <a:prstGeom prst="rect">
            <a:avLst/>
          </a:prstGeom>
        </p:spPr>
        <p:txBody>
          <a:bodyPr wrap="none">
            <a:spAutoFit/>
          </a:bodyPr>
          <a:lstStyle/>
          <a:p>
            <a:r>
              <a:rPr lang="zh-CN" altLang="en-US" dirty="0" smtClean="0">
                <a:latin typeface="Arial" panose="020B0604020202020204" pitchFamily="34" charset="0"/>
              </a:rPr>
              <a:t>名爲</a:t>
            </a:r>
            <a:r>
              <a:rPr lang="en-US" altLang="zh-CN" dirty="0" smtClean="0">
                <a:latin typeface="Arial" panose="020B0604020202020204" pitchFamily="34" charset="0"/>
              </a:rPr>
              <a:t>html </a:t>
            </a:r>
            <a:r>
              <a:rPr lang="zh-CN" altLang="en-US" dirty="0" smtClean="0">
                <a:latin typeface="Arial" panose="020B0604020202020204" pitchFamily="34" charset="0"/>
              </a:rPr>
              <a:t>的卷掛載</a:t>
            </a:r>
            <a:endParaRPr lang="en-US" altLang="zh-CN" dirty="0" smtClean="0">
              <a:latin typeface="Arial" panose="020B0604020202020204" pitchFamily="34" charset="0"/>
            </a:endParaRPr>
          </a:p>
          <a:p>
            <a:r>
              <a:rPr lang="zh-CN" altLang="en-US" dirty="0" smtClean="0">
                <a:latin typeface="Arial" panose="020B0604020202020204" pitchFamily="34" charset="0"/>
              </a:rPr>
              <a:t>在容器的 </a:t>
            </a:r>
            <a:r>
              <a:rPr lang="en-US" altLang="zh-CN" dirty="0" smtClean="0">
                <a:latin typeface="Arial" panose="020B0604020202020204" pitchFamily="34" charset="0"/>
              </a:rPr>
              <a:t>/</a:t>
            </a:r>
            <a:r>
              <a:rPr lang="en-US" altLang="zh-CN" dirty="0" err="1" smtClean="0">
                <a:latin typeface="Arial" panose="020B0604020202020204" pitchFamily="34" charset="0"/>
              </a:rPr>
              <a:t>var</a:t>
            </a:r>
            <a:r>
              <a:rPr lang="en-US" altLang="zh-CN" dirty="0" smtClean="0">
                <a:latin typeface="Arial" panose="020B0604020202020204" pitchFamily="34" charset="0"/>
              </a:rPr>
              <a:t>/</a:t>
            </a:r>
            <a:r>
              <a:rPr lang="en-US" altLang="zh-CN" dirty="0" err="1" smtClean="0">
                <a:latin typeface="Arial" panose="020B0604020202020204" pitchFamily="34" charset="0"/>
              </a:rPr>
              <a:t>htdocs</a:t>
            </a:r>
            <a:r>
              <a:rPr lang="zh-TW" altLang="en-US" dirty="0" smtClean="0">
                <a:latin typeface="Arial" panose="020B0604020202020204" pitchFamily="34" charset="0"/>
              </a:rPr>
              <a:t>中</a:t>
            </a:r>
            <a:endParaRPr lang="zh-TW" altLang="en-US" dirty="0"/>
          </a:p>
        </p:txBody>
      </p:sp>
      <p:cxnSp>
        <p:nvCxnSpPr>
          <p:cNvPr id="11" name="直線單箭頭接點 10"/>
          <p:cNvCxnSpPr/>
          <p:nvPr/>
        </p:nvCxnSpPr>
        <p:spPr>
          <a:xfrm flipH="1">
            <a:off x="10058400" y="2966224"/>
            <a:ext cx="584442" cy="167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9306689" y="3449027"/>
            <a:ext cx="3075878" cy="710451"/>
          </a:xfrm>
          <a:prstGeom prst="rect">
            <a:avLst/>
          </a:prstGeom>
        </p:spPr>
        <p:txBody>
          <a:bodyPr wrap="square">
            <a:spAutoFit/>
          </a:bodyPr>
          <a:lstStyle/>
          <a:p>
            <a:pPr>
              <a:spcAft>
                <a:spcPts val="500"/>
              </a:spcAft>
            </a:pPr>
            <a:r>
              <a:rPr lang="zh-TW" altLang="en-US" dirty="0" smtClean="0">
                <a:latin typeface="Arial" panose="020B0604020202020204" pitchFamily="34" charset="0"/>
              </a:rPr>
              <a:t>第二個容器稱爲</a:t>
            </a:r>
            <a:r>
              <a:rPr lang="en-US" altLang="zh-TW" dirty="0" smtClean="0">
                <a:latin typeface="Arial" panose="020B0604020202020204" pitchFamily="34" charset="0"/>
              </a:rPr>
              <a:t>web-server,</a:t>
            </a:r>
          </a:p>
          <a:p>
            <a:pPr>
              <a:spcAft>
                <a:spcPts val="500"/>
              </a:spcAft>
            </a:pPr>
            <a:r>
              <a:rPr lang="zh-TW" altLang="en-US" dirty="0" smtClean="0">
                <a:latin typeface="Arial" panose="020B0604020202020204" pitchFamily="34" charset="0"/>
              </a:rPr>
              <a:t>運行 </a:t>
            </a:r>
            <a:r>
              <a:rPr lang="en-US" altLang="zh-TW" dirty="0" err="1" smtClean="0">
                <a:latin typeface="Arial" panose="020B0604020202020204" pitchFamily="34" charset="0"/>
              </a:rPr>
              <a:t>nginx:alpine</a:t>
            </a:r>
            <a:r>
              <a:rPr lang="en-US" altLang="zh-TW" dirty="0" smtClean="0">
                <a:latin typeface="Arial" panose="020B0604020202020204" pitchFamily="34" charset="0"/>
              </a:rPr>
              <a:t> </a:t>
            </a:r>
            <a:r>
              <a:rPr lang="zh-TW" altLang="en-US" dirty="0" smtClean="0">
                <a:latin typeface="Arial" panose="020B0604020202020204" pitchFamily="34" charset="0"/>
              </a:rPr>
              <a:t>鏡像</a:t>
            </a:r>
            <a:endParaRPr lang="zh-TW" altLang="en-US" dirty="0"/>
          </a:p>
        </p:txBody>
      </p:sp>
      <p:cxnSp>
        <p:nvCxnSpPr>
          <p:cNvPr id="14" name="直線單箭頭接點 13"/>
          <p:cNvCxnSpPr/>
          <p:nvPr/>
        </p:nvCxnSpPr>
        <p:spPr>
          <a:xfrm flipH="1">
            <a:off x="8909824" y="3662180"/>
            <a:ext cx="3902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3546925" y="4493271"/>
            <a:ext cx="2744213" cy="923330"/>
          </a:xfrm>
          <a:prstGeom prst="rect">
            <a:avLst/>
          </a:prstGeom>
        </p:spPr>
        <p:txBody>
          <a:bodyPr wrap="none">
            <a:spAutoFit/>
          </a:bodyPr>
          <a:lstStyle/>
          <a:p>
            <a:r>
              <a:rPr lang="zh-CN" altLang="en-US" dirty="0" smtClean="0">
                <a:latin typeface="Arial" panose="020B0604020202020204" pitchFamily="34" charset="0"/>
              </a:rPr>
              <a:t>與上面相同的卷掛載在</a:t>
            </a:r>
            <a:endParaRPr lang="en-US" altLang="zh-CN" dirty="0" smtClean="0">
              <a:latin typeface="Arial" panose="020B0604020202020204" pitchFamily="34" charset="0"/>
            </a:endParaRPr>
          </a:p>
          <a:p>
            <a:r>
              <a:rPr lang="en-US" altLang="zh-TW" dirty="0" smtClean="0"/>
              <a:t>/</a:t>
            </a:r>
            <a:r>
              <a:rPr lang="en-US" altLang="zh-TW" dirty="0" err="1" smtClean="0"/>
              <a:t>usr</a:t>
            </a:r>
            <a:r>
              <a:rPr lang="en-US" altLang="zh-TW" dirty="0" smtClean="0"/>
              <a:t>/share/</a:t>
            </a:r>
            <a:r>
              <a:rPr lang="en-US" altLang="zh-TW" dirty="0" err="1" smtClean="0"/>
              <a:t>nginx</a:t>
            </a:r>
            <a:r>
              <a:rPr lang="en-US" altLang="zh-TW" dirty="0" smtClean="0"/>
              <a:t>/html</a:t>
            </a:r>
            <a:r>
              <a:rPr lang="zh-TW" altLang="en-US" dirty="0" smtClean="0"/>
              <a:t>上，</a:t>
            </a:r>
            <a:endParaRPr lang="en-US" altLang="zh-TW" dirty="0" smtClean="0"/>
          </a:p>
          <a:p>
            <a:r>
              <a:rPr lang="zh-TW" altLang="en-US" dirty="0" smtClean="0"/>
              <a:t>設爲只讀</a:t>
            </a:r>
            <a:endParaRPr lang="zh-TW" altLang="en-US" dirty="0"/>
          </a:p>
        </p:txBody>
      </p:sp>
      <p:cxnSp>
        <p:nvCxnSpPr>
          <p:cNvPr id="17" name="直線單箭頭接點 16"/>
          <p:cNvCxnSpPr/>
          <p:nvPr/>
        </p:nvCxnSpPr>
        <p:spPr>
          <a:xfrm flipV="1">
            <a:off x="6291138" y="4572000"/>
            <a:ext cx="533408" cy="211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2341246" y="5761326"/>
            <a:ext cx="3678554" cy="646331"/>
          </a:xfrm>
          <a:prstGeom prst="rect">
            <a:avLst/>
          </a:prstGeom>
        </p:spPr>
        <p:txBody>
          <a:bodyPr wrap="square">
            <a:spAutoFit/>
          </a:bodyPr>
          <a:lstStyle/>
          <a:p>
            <a:pPr>
              <a:spcAft>
                <a:spcPts val="500"/>
              </a:spcAft>
            </a:pPr>
            <a:r>
              <a:rPr lang="zh-TW" altLang="en-US" dirty="0" smtClean="0">
                <a:latin typeface="Arial" panose="020B0604020202020204" pitchFamily="34" charset="0"/>
              </a:rPr>
              <a:t>一個名爲</a:t>
            </a:r>
            <a:r>
              <a:rPr lang="en-US" altLang="zh-TW" dirty="0" smtClean="0">
                <a:latin typeface="Arial" panose="020B0604020202020204" pitchFamily="34" charset="0"/>
              </a:rPr>
              <a:t>html </a:t>
            </a:r>
            <a:r>
              <a:rPr lang="zh-TW" altLang="en-US" dirty="0" smtClean="0">
                <a:latin typeface="Arial" panose="020B0604020202020204" pitchFamily="34" charset="0"/>
              </a:rPr>
              <a:t>的單獨 </a:t>
            </a:r>
            <a:r>
              <a:rPr lang="en-US" altLang="zh-TW" dirty="0" smtClean="0">
                <a:latin typeface="Arial" panose="020B0604020202020204" pitchFamily="34" charset="0"/>
              </a:rPr>
              <a:t>empty </a:t>
            </a:r>
            <a:r>
              <a:rPr lang="en-US" altLang="zh-TW" dirty="0">
                <a:latin typeface="Arial" panose="020B0604020202020204" pitchFamily="34" charset="0"/>
              </a:rPr>
              <a:t>Dir </a:t>
            </a:r>
            <a:r>
              <a:rPr lang="zh-TW" altLang="en-US" dirty="0">
                <a:latin typeface="Arial" panose="020B0604020202020204" pitchFamily="34" charset="0"/>
              </a:rPr>
              <a:t>卷</a:t>
            </a:r>
            <a:r>
              <a:rPr lang="en-US" altLang="zh-TW" dirty="0" smtClean="0">
                <a:latin typeface="Arial" panose="020B0604020202020204" pitchFamily="34" charset="0"/>
              </a:rPr>
              <a:t>,</a:t>
            </a:r>
            <a:r>
              <a:rPr lang="zh-TW" altLang="en-US" dirty="0" smtClean="0">
                <a:latin typeface="Arial" panose="020B0604020202020204" pitchFamily="34" charset="0"/>
              </a:rPr>
              <a:t>掛載在上面的兩個容器中</a:t>
            </a:r>
            <a:endParaRPr lang="zh-TW" altLang="en-US" dirty="0"/>
          </a:p>
        </p:txBody>
      </p:sp>
      <p:cxnSp>
        <p:nvCxnSpPr>
          <p:cNvPr id="20" name="直線單箭頭接點 19"/>
          <p:cNvCxnSpPr>
            <a:stCxn id="18" idx="3"/>
          </p:cNvCxnSpPr>
          <p:nvPr/>
        </p:nvCxnSpPr>
        <p:spPr>
          <a:xfrm>
            <a:off x="6019800" y="6084492"/>
            <a:ext cx="369849" cy="4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8025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smtClean="0"/>
              <a:t>實作</a:t>
            </a:r>
            <a:endParaRPr lang="zh-TW" altLang="en-US" dirty="0"/>
          </a:p>
        </p:txBody>
      </p:sp>
      <p:sp>
        <p:nvSpPr>
          <p:cNvPr id="6" name="矩形 5"/>
          <p:cNvSpPr/>
          <p:nvPr/>
        </p:nvSpPr>
        <p:spPr>
          <a:xfrm>
            <a:off x="919941" y="1479495"/>
            <a:ext cx="10019607" cy="2862322"/>
          </a:xfrm>
          <a:prstGeom prst="rect">
            <a:avLst/>
          </a:prstGeom>
        </p:spPr>
        <p:txBody>
          <a:bodyPr wrap="square">
            <a:spAutoFit/>
          </a:bodyPr>
          <a:lstStyle/>
          <a:p>
            <a:r>
              <a:rPr lang="zh-TW" altLang="en-US" dirty="0">
                <a:latin typeface="Source Code Pro" panose="020B0509030403020204" pitchFamily="49" charset="0"/>
              </a:rPr>
              <a:t>[root@master ~]# vi fortune-pod.yaml</a:t>
            </a:r>
          </a:p>
          <a:p>
            <a:r>
              <a:rPr lang="zh-TW" altLang="en-US" dirty="0">
                <a:latin typeface="Source Code Pro" panose="020B0509030403020204" pitchFamily="49" charset="0"/>
              </a:rPr>
              <a:t>[root@master ~]# kubectl create -f fortune-pod.yaml</a:t>
            </a:r>
          </a:p>
          <a:p>
            <a:r>
              <a:rPr lang="zh-TW" altLang="en-US" dirty="0">
                <a:latin typeface="Source Code Pro" panose="020B0509030403020204" pitchFamily="49" charset="0"/>
              </a:rPr>
              <a:t>pod/fortune created</a:t>
            </a:r>
          </a:p>
          <a:p>
            <a:r>
              <a:rPr lang="zh-TW" altLang="en-US" dirty="0">
                <a:latin typeface="Source Code Pro" panose="020B0509030403020204" pitchFamily="49" charset="0"/>
              </a:rPr>
              <a:t>[root@master ~]# kubectl get pod</a:t>
            </a:r>
          </a:p>
          <a:p>
            <a:r>
              <a:rPr lang="zh-TW" altLang="en-US" dirty="0">
                <a:latin typeface="Source Code Pro" panose="020B0509030403020204" pitchFamily="49" charset="0"/>
              </a:rPr>
              <a:t>NAME      READY   STATUS              RESTARTS   AGE</a:t>
            </a:r>
          </a:p>
          <a:p>
            <a:r>
              <a:rPr lang="zh-TW" altLang="en-US" dirty="0">
                <a:latin typeface="Source Code Pro" panose="020B0509030403020204" pitchFamily="49" charset="0"/>
              </a:rPr>
              <a:t>fortune   0/2     ContainerCreating   0          10</a:t>
            </a:r>
            <a:r>
              <a:rPr lang="zh-TW" altLang="en-US" dirty="0" smtClean="0">
                <a:latin typeface="Source Code Pro" panose="020B0509030403020204" pitchFamily="49" charset="0"/>
              </a:rPr>
              <a:t>s</a:t>
            </a:r>
            <a:endParaRPr lang="en-US" altLang="zh-TW" dirty="0" smtClean="0">
              <a:latin typeface="Source Code Pro" panose="020B0509030403020204" pitchFamily="49" charset="0"/>
            </a:endParaRPr>
          </a:p>
          <a:p>
            <a:r>
              <a:rPr lang="en-US" altLang="zh-TW" dirty="0">
                <a:latin typeface="Source Code Pro" panose="020B0509030403020204" pitchFamily="49" charset="0"/>
              </a:rPr>
              <a:t>[</a:t>
            </a:r>
            <a:r>
              <a:rPr lang="en-US" altLang="zh-TW" dirty="0" err="1">
                <a:latin typeface="Source Code Pro" panose="020B0509030403020204" pitchFamily="49" charset="0"/>
              </a:rPr>
              <a:t>root@master</a:t>
            </a:r>
            <a:r>
              <a:rPr lang="en-US" altLang="zh-TW" dirty="0">
                <a:latin typeface="Source Code Pro" panose="020B0509030403020204" pitchFamily="49" charset="0"/>
              </a:rPr>
              <a:t> ~]# </a:t>
            </a:r>
            <a:r>
              <a:rPr lang="en-US" altLang="zh-TW" dirty="0" err="1">
                <a:latin typeface="Source Code Pro" panose="020B0509030403020204" pitchFamily="49" charset="0"/>
              </a:rPr>
              <a:t>kubectl</a:t>
            </a:r>
            <a:r>
              <a:rPr lang="en-US" altLang="zh-TW" dirty="0">
                <a:latin typeface="Source Code Pro" panose="020B0509030403020204" pitchFamily="49" charset="0"/>
              </a:rPr>
              <a:t> get pod</a:t>
            </a:r>
          </a:p>
          <a:p>
            <a:r>
              <a:rPr lang="en-US" altLang="zh-TW" dirty="0">
                <a:latin typeface="Source Code Pro" panose="020B0509030403020204" pitchFamily="49" charset="0"/>
              </a:rPr>
              <a:t>NAME      READY   STATUS    RESTARTS   AGE</a:t>
            </a:r>
          </a:p>
          <a:p>
            <a:r>
              <a:rPr lang="en-US" altLang="zh-TW" dirty="0">
                <a:latin typeface="Source Code Pro" panose="020B0509030403020204" pitchFamily="49" charset="0"/>
              </a:rPr>
              <a:t>fortune   2/2     Running   0          3m55s</a:t>
            </a:r>
          </a:p>
          <a:p>
            <a:endParaRPr lang="zh-TW" altLang="en-US" dirty="0">
              <a:latin typeface="Source Code Pro" panose="020B0509030403020204" pitchFamily="49" charset="0"/>
            </a:endParaRPr>
          </a:p>
        </p:txBody>
      </p:sp>
    </p:spTree>
    <p:extLst>
      <p:ext uri="{BB962C8B-B14F-4D97-AF65-F5344CB8AC3E}">
        <p14:creationId xmlns:p14="http://schemas.microsoft.com/office/powerpoint/2010/main" val="2762874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zh-TW" altLang="en-US" dirty="0" smtClean="0"/>
              <a:t>含兩個容器和一個卷的</a:t>
            </a:r>
            <a:r>
              <a:rPr lang="en-US" altLang="zh-TW" dirty="0" smtClean="0"/>
              <a:t>pod</a:t>
            </a:r>
            <a:endParaRPr lang="zh-TW" altLang="en-US" dirty="0"/>
          </a:p>
        </p:txBody>
      </p:sp>
      <p:sp>
        <p:nvSpPr>
          <p:cNvPr id="7" name="內容版面配置區 6"/>
          <p:cNvSpPr>
            <a:spLocks noGrp="1"/>
          </p:cNvSpPr>
          <p:nvPr>
            <p:ph idx="1"/>
          </p:nvPr>
        </p:nvSpPr>
        <p:spPr/>
        <p:txBody>
          <a:bodyPr>
            <a:normAutofit/>
          </a:bodyPr>
          <a:lstStyle/>
          <a:p>
            <a:r>
              <a:rPr lang="en-US" altLang="zh-CN" dirty="0"/>
              <a:t>pod </a:t>
            </a:r>
            <a:r>
              <a:rPr lang="zh-CN" altLang="en-US" dirty="0" smtClean="0"/>
              <a:t>包含兩個容器和一個掛載在兩個容器中的共用的卷</a:t>
            </a:r>
            <a:r>
              <a:rPr lang="en-US" altLang="zh-CN" dirty="0" smtClean="0"/>
              <a:t>,</a:t>
            </a:r>
            <a:r>
              <a:rPr lang="zh-CN" altLang="en-US" dirty="0" smtClean="0"/>
              <a:t>但在不同的路徑上。 </a:t>
            </a:r>
            <a:endParaRPr lang="en-US" altLang="zh-CN" dirty="0" smtClean="0"/>
          </a:p>
          <a:p>
            <a:r>
              <a:rPr lang="zh-CN" altLang="en-US" dirty="0" smtClean="0"/>
              <a:t>當 </a:t>
            </a:r>
            <a:r>
              <a:rPr lang="en-US" altLang="zh-CN" dirty="0" smtClean="0"/>
              <a:t>html-generator </a:t>
            </a:r>
            <a:r>
              <a:rPr lang="zh-CN" altLang="en-US" dirty="0" smtClean="0"/>
              <a:t>容器啓動時</a:t>
            </a:r>
            <a:r>
              <a:rPr lang="en-US" altLang="zh-CN" dirty="0" smtClean="0"/>
              <a:t>,</a:t>
            </a:r>
            <a:r>
              <a:rPr lang="zh-CN" altLang="en-US" dirty="0"/>
              <a:t>它每</a:t>
            </a:r>
            <a:r>
              <a:rPr lang="en-US" altLang="zh-CN" dirty="0" smtClean="0"/>
              <a:t>10</a:t>
            </a:r>
            <a:r>
              <a:rPr lang="zh-CN" altLang="en-US" dirty="0" smtClean="0"/>
              <a:t>秒啓動一次 </a:t>
            </a:r>
            <a:r>
              <a:rPr lang="en-US" altLang="zh-CN" dirty="0" smtClean="0"/>
              <a:t>fortune </a:t>
            </a:r>
            <a:r>
              <a:rPr lang="zh-CN" altLang="en-US" dirty="0" smtClean="0"/>
              <a:t>命令輸出到 </a:t>
            </a:r>
            <a:r>
              <a:rPr lang="en-US" altLang="zh-CN" dirty="0" smtClean="0"/>
              <a:t>/</a:t>
            </a:r>
            <a:r>
              <a:rPr lang="en-US" altLang="zh-CN" dirty="0" err="1"/>
              <a:t>var</a:t>
            </a:r>
            <a:r>
              <a:rPr lang="en-US" altLang="zh-CN" dirty="0"/>
              <a:t>/ </a:t>
            </a:r>
            <a:r>
              <a:rPr lang="en-US" altLang="zh-CN" dirty="0" err="1"/>
              <a:t>htdocs</a:t>
            </a:r>
            <a:r>
              <a:rPr lang="en-US" altLang="zh-CN" dirty="0"/>
              <a:t>/index.html </a:t>
            </a:r>
            <a:r>
              <a:rPr lang="zh-CN" altLang="en-US" dirty="0" smtClean="0"/>
              <a:t>文件。</a:t>
            </a:r>
            <a:endParaRPr lang="en-US" altLang="zh-CN" dirty="0" smtClean="0"/>
          </a:p>
          <a:p>
            <a:r>
              <a:rPr lang="zh-CN" altLang="en-US" dirty="0" smtClean="0"/>
              <a:t>因爲卷是在 </a:t>
            </a:r>
            <a:r>
              <a:rPr lang="en-US" altLang="zh-CN" dirty="0" smtClean="0"/>
              <a:t>/</a:t>
            </a:r>
            <a:r>
              <a:rPr lang="en-US" altLang="zh-CN" dirty="0" err="1"/>
              <a:t>var</a:t>
            </a:r>
            <a:r>
              <a:rPr lang="en-US" altLang="zh-CN" dirty="0"/>
              <a:t>/</a:t>
            </a:r>
            <a:r>
              <a:rPr lang="en-US" altLang="zh-CN" dirty="0" err="1"/>
              <a:t>htdocs</a:t>
            </a:r>
            <a:r>
              <a:rPr lang="en-US" altLang="zh-CN" dirty="0"/>
              <a:t> </a:t>
            </a:r>
            <a:r>
              <a:rPr lang="zh-CN" altLang="en-US" dirty="0" smtClean="0"/>
              <a:t>上掛載的</a:t>
            </a:r>
            <a:r>
              <a:rPr lang="en-US" altLang="zh-CN" dirty="0" smtClean="0"/>
              <a:t>,</a:t>
            </a:r>
            <a:r>
              <a:rPr lang="zh-CN" altLang="en-US" dirty="0" smtClean="0"/>
              <a:t>所以 </a:t>
            </a:r>
            <a:r>
              <a:rPr lang="en-US" altLang="zh-CN" dirty="0" smtClean="0"/>
              <a:t>index.html </a:t>
            </a:r>
            <a:r>
              <a:rPr lang="zh-CN" altLang="en-US" dirty="0" smtClean="0"/>
              <a:t>文件被寫入卷中</a:t>
            </a:r>
            <a:r>
              <a:rPr lang="en-US" altLang="zh-CN" dirty="0" smtClean="0"/>
              <a:t>,</a:t>
            </a:r>
            <a:r>
              <a:rPr lang="zh-CN" altLang="en-US" dirty="0" smtClean="0"/>
              <a:t>而不是容器的頂層。 </a:t>
            </a:r>
            <a:endParaRPr lang="en-US" altLang="zh-CN" dirty="0" smtClean="0"/>
          </a:p>
          <a:p>
            <a:r>
              <a:rPr lang="en-US" altLang="zh-CN" dirty="0" smtClean="0"/>
              <a:t>web-server </a:t>
            </a:r>
            <a:r>
              <a:rPr lang="zh-CN" altLang="en-US" dirty="0" smtClean="0"/>
              <a:t>容器啓動</a:t>
            </a:r>
            <a:r>
              <a:rPr lang="en-US" altLang="zh-CN" dirty="0" smtClean="0"/>
              <a:t>,</a:t>
            </a:r>
            <a:r>
              <a:rPr lang="zh-CN" altLang="en-US" dirty="0" smtClean="0"/>
              <a:t>它就開始爲</a:t>
            </a:r>
            <a:r>
              <a:rPr lang="en-US" altLang="zh-CN" dirty="0" smtClean="0"/>
              <a:t> /</a:t>
            </a:r>
            <a:r>
              <a:rPr lang="en-US" altLang="zh-CN" dirty="0" err="1" smtClean="0"/>
              <a:t>usr</a:t>
            </a:r>
            <a:r>
              <a:rPr lang="en-US" altLang="zh-CN" dirty="0" smtClean="0"/>
              <a:t>/share/</a:t>
            </a:r>
            <a:r>
              <a:rPr lang="en-US" altLang="zh-CN" dirty="0" err="1" smtClean="0"/>
              <a:t>nginx</a:t>
            </a:r>
            <a:r>
              <a:rPr lang="en-US" altLang="zh-CN" dirty="0" smtClean="0"/>
              <a:t>/html </a:t>
            </a:r>
            <a:r>
              <a:rPr lang="zh-CN" altLang="en-US" dirty="0" smtClean="0"/>
              <a:t>目錄中的任意 </a:t>
            </a:r>
            <a:r>
              <a:rPr lang="en-US" altLang="zh-CN" dirty="0" smtClean="0"/>
              <a:t>HTML </a:t>
            </a:r>
            <a:r>
              <a:rPr lang="zh-CN" altLang="en-US" dirty="0" smtClean="0"/>
              <a:t>檔提供服務</a:t>
            </a:r>
            <a:r>
              <a:rPr lang="en-US" altLang="zh-CN" dirty="0" smtClean="0"/>
              <a:t>(</a:t>
            </a:r>
            <a:r>
              <a:rPr lang="zh-CN" altLang="en-US" dirty="0" smtClean="0"/>
              <a:t>這是 </a:t>
            </a:r>
            <a:r>
              <a:rPr lang="en-US" altLang="zh-CN" dirty="0" smtClean="0"/>
              <a:t>Nginx</a:t>
            </a:r>
            <a:r>
              <a:rPr lang="zh-CN" altLang="en-US" dirty="0" smtClean="0"/>
              <a:t>服務的預設服務檔目錄</a:t>
            </a:r>
            <a:r>
              <a:rPr lang="en-US" altLang="zh-CN" dirty="0" smtClean="0"/>
              <a:t>)</a:t>
            </a:r>
            <a:r>
              <a:rPr lang="zh-CN" altLang="en-US" dirty="0" smtClean="0"/>
              <a:t>。</a:t>
            </a:r>
            <a:endParaRPr lang="en-US" altLang="zh-CN" dirty="0" smtClean="0"/>
          </a:p>
        </p:txBody>
      </p:sp>
    </p:spTree>
    <p:extLst>
      <p:ext uri="{BB962C8B-B14F-4D97-AF65-F5344CB8AC3E}">
        <p14:creationId xmlns:p14="http://schemas.microsoft.com/office/powerpoint/2010/main" val="39381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查看 </a:t>
            </a:r>
            <a:r>
              <a:rPr lang="en-US" altLang="zh-CN" dirty="0"/>
              <a:t>pod </a:t>
            </a:r>
            <a:r>
              <a:rPr lang="zh-CN" altLang="en-US" dirty="0" smtClean="0"/>
              <a:t>狀態</a:t>
            </a:r>
            <a:endParaRPr lang="zh-TW" altLang="en-US" dirty="0"/>
          </a:p>
        </p:txBody>
      </p:sp>
      <p:sp>
        <p:nvSpPr>
          <p:cNvPr id="3" name="內容版面配置區 2"/>
          <p:cNvSpPr>
            <a:spLocks noGrp="1"/>
          </p:cNvSpPr>
          <p:nvPr>
            <p:ph idx="1"/>
          </p:nvPr>
        </p:nvSpPr>
        <p:spPr/>
        <p:txBody>
          <a:bodyPr>
            <a:normAutofit fontScale="92500"/>
          </a:bodyPr>
          <a:lstStyle/>
          <a:p>
            <a:pPr>
              <a:lnSpc>
                <a:spcPct val="110000"/>
              </a:lnSpc>
            </a:pPr>
            <a:r>
              <a:rPr lang="zh-CN" altLang="en-US" dirty="0" smtClean="0"/>
              <a:t>因爲我們將卷掛載在那個確切的位置</a:t>
            </a:r>
            <a:r>
              <a:rPr lang="en-US" altLang="zh-CN" dirty="0" smtClean="0"/>
              <a:t>,</a:t>
            </a:r>
            <a:r>
              <a:rPr lang="en-US" altLang="zh-CN" dirty="0"/>
              <a:t>Nginx </a:t>
            </a:r>
            <a:r>
              <a:rPr lang="zh-CN" altLang="en-US" dirty="0" smtClean="0"/>
              <a:t>將爲運行 </a:t>
            </a:r>
            <a:r>
              <a:rPr lang="en-US" altLang="zh-CN" dirty="0" smtClean="0"/>
              <a:t>fortune </a:t>
            </a:r>
            <a:r>
              <a:rPr lang="zh-CN" altLang="en-US" dirty="0" smtClean="0"/>
              <a:t>循 環的容器輸出的 </a:t>
            </a:r>
            <a:r>
              <a:rPr lang="en-US" altLang="zh-CN" dirty="0" smtClean="0"/>
              <a:t>index.html </a:t>
            </a:r>
            <a:r>
              <a:rPr lang="zh-CN" altLang="en-US" dirty="0" smtClean="0"/>
              <a:t>檔提供服務。</a:t>
            </a:r>
            <a:endParaRPr lang="en-US" altLang="zh-CN" dirty="0"/>
          </a:p>
          <a:p>
            <a:pPr>
              <a:lnSpc>
                <a:spcPct val="100000"/>
              </a:lnSpc>
            </a:pPr>
            <a:r>
              <a:rPr lang="zh-CN" altLang="en-US" dirty="0" smtClean="0"/>
              <a:t>最終的效果是</a:t>
            </a:r>
            <a:r>
              <a:rPr lang="en-US" altLang="zh-CN" dirty="0" smtClean="0"/>
              <a:t>,</a:t>
            </a:r>
            <a:r>
              <a:rPr lang="zh-CN" altLang="en-US" dirty="0" smtClean="0"/>
              <a:t>一個用戶端向 </a:t>
            </a:r>
            <a:r>
              <a:rPr lang="en-US" altLang="zh-CN" dirty="0" smtClean="0"/>
              <a:t>pod </a:t>
            </a:r>
            <a:r>
              <a:rPr lang="zh-CN" altLang="en-US" dirty="0"/>
              <a:t>上的 </a:t>
            </a:r>
            <a:r>
              <a:rPr lang="en-US" altLang="zh-CN" dirty="0"/>
              <a:t>80 </a:t>
            </a:r>
            <a:r>
              <a:rPr lang="zh-CN" altLang="en-US" dirty="0" smtClean="0"/>
              <a:t>埠發送一個</a:t>
            </a:r>
            <a:r>
              <a:rPr lang="en-US" altLang="zh-CN" dirty="0" smtClean="0"/>
              <a:t>HTTP </a:t>
            </a:r>
            <a:r>
              <a:rPr lang="zh-CN" altLang="en-US" dirty="0" smtClean="0"/>
              <a:t>請求</a:t>
            </a:r>
            <a:r>
              <a:rPr lang="en-US" altLang="zh-CN" dirty="0" smtClean="0"/>
              <a:t>,</a:t>
            </a:r>
            <a:r>
              <a:rPr lang="zh-CN" altLang="en-US" dirty="0" smtClean="0"/>
              <a:t>將接收當前的 </a:t>
            </a:r>
            <a:r>
              <a:rPr lang="en-US" altLang="zh-CN" dirty="0" smtClean="0"/>
              <a:t>fortune </a:t>
            </a:r>
            <a:r>
              <a:rPr lang="zh-CN" altLang="en-US" dirty="0" smtClean="0"/>
              <a:t>消息作爲回應。</a:t>
            </a:r>
          </a:p>
          <a:p>
            <a:r>
              <a:rPr lang="zh-CN" altLang="en-US" dirty="0" smtClean="0"/>
              <a:t>爲了查看 </a:t>
            </a:r>
            <a:r>
              <a:rPr lang="en-US" altLang="zh-CN" dirty="0" smtClean="0"/>
              <a:t>fortune </a:t>
            </a:r>
            <a:r>
              <a:rPr lang="zh-TW" altLang="en-US" dirty="0" smtClean="0"/>
              <a:t>訊息</a:t>
            </a:r>
            <a:r>
              <a:rPr lang="en-US" altLang="zh-CN" dirty="0" smtClean="0"/>
              <a:t>,</a:t>
            </a:r>
            <a:r>
              <a:rPr lang="zh-CN" altLang="en-US" dirty="0" smtClean="0"/>
              <a:t>需要啓用對 </a:t>
            </a:r>
            <a:r>
              <a:rPr lang="en-US" altLang="zh-CN" dirty="0" smtClean="0"/>
              <a:t>pod </a:t>
            </a:r>
            <a:r>
              <a:rPr lang="zh-CN" altLang="en-US" dirty="0" smtClean="0"/>
              <a:t>的訪問</a:t>
            </a:r>
            <a:r>
              <a:rPr lang="en-US" altLang="zh-CN" dirty="0" smtClean="0"/>
              <a:t>,</a:t>
            </a:r>
            <a:r>
              <a:rPr lang="zh-CN" altLang="en-US" dirty="0" smtClean="0"/>
              <a:t>可以嘗試將埠從本地機器轉發到 </a:t>
            </a:r>
            <a:r>
              <a:rPr lang="en-US" altLang="zh-CN" dirty="0" smtClean="0"/>
              <a:t>pod </a:t>
            </a:r>
            <a:r>
              <a:rPr lang="zh-CN" altLang="en-US" dirty="0" smtClean="0"/>
              <a:t>來實現</a:t>
            </a:r>
            <a:r>
              <a:rPr lang="en-US" altLang="zh-CN" dirty="0" smtClean="0"/>
              <a:t>:</a:t>
            </a:r>
          </a:p>
          <a:p>
            <a:pPr marL="0" indent="0">
              <a:buNone/>
            </a:pPr>
            <a:r>
              <a:rPr lang="en-US" altLang="zh-TW" sz="2400" dirty="0" smtClean="0">
                <a:latin typeface="Source Code Pro" panose="020B0509030403020204" pitchFamily="49" charset="0"/>
                <a:ea typeface="Source Code Pro" panose="020B0509030403020204" pitchFamily="49" charset="0"/>
              </a:rPr>
              <a:t>$ </a:t>
            </a:r>
            <a:r>
              <a:rPr lang="en-US" altLang="zh-TW" sz="2400" b="1" dirty="0" err="1">
                <a:latin typeface="Source Code Pro" panose="020B0509030403020204" pitchFamily="49" charset="0"/>
                <a:ea typeface="Source Code Pro" panose="020B0509030403020204" pitchFamily="49" charset="0"/>
              </a:rPr>
              <a:t>kubectl</a:t>
            </a:r>
            <a:r>
              <a:rPr lang="en-US" altLang="zh-TW" sz="2400" b="1" dirty="0">
                <a:latin typeface="Source Code Pro" panose="020B0509030403020204" pitchFamily="49" charset="0"/>
                <a:ea typeface="Source Code Pro" panose="020B0509030403020204" pitchFamily="49" charset="0"/>
              </a:rPr>
              <a:t> port-forward fortune 8080:80 </a:t>
            </a:r>
          </a:p>
          <a:p>
            <a:pPr marL="457200" lvl="1" indent="0">
              <a:buNone/>
            </a:pPr>
            <a:r>
              <a:rPr lang="en-US" altLang="zh-TW" sz="2200" dirty="0">
                <a:latin typeface="Source Code Pro" panose="020B0509030403020204" pitchFamily="49" charset="0"/>
                <a:ea typeface="Source Code Pro" panose="020B0509030403020204" pitchFamily="49" charset="0"/>
              </a:rPr>
              <a:t>Forwarding from 12700 1:8080 -&gt; 80 </a:t>
            </a:r>
          </a:p>
          <a:p>
            <a:pPr marL="457200" lvl="1" indent="0">
              <a:buNone/>
            </a:pPr>
            <a:r>
              <a:rPr lang="en-US" altLang="zh-TW" sz="2200" dirty="0">
                <a:latin typeface="Source Code Pro" panose="020B0509030403020204" pitchFamily="49" charset="0"/>
                <a:ea typeface="Source Code Pro" panose="020B0509030403020204" pitchFamily="49" charset="0"/>
              </a:rPr>
              <a:t>Forwarding from [::1]:8080 &gt; 80</a:t>
            </a:r>
          </a:p>
          <a:p>
            <a:r>
              <a:rPr lang="zh-TW" altLang="en-US" dirty="0" smtClean="0"/>
              <a:t>注意：作爲練習</a:t>
            </a:r>
            <a:r>
              <a:rPr lang="en-US" altLang="zh-TW" dirty="0" smtClean="0"/>
              <a:t>,</a:t>
            </a:r>
            <a:r>
              <a:rPr lang="zh-TW" altLang="en-US" dirty="0" smtClean="0"/>
              <a:t>還可以通過服務來訪問該 </a:t>
            </a:r>
            <a:r>
              <a:rPr lang="en-US" altLang="zh-TW" dirty="0" smtClean="0"/>
              <a:t>pod,</a:t>
            </a:r>
            <a:r>
              <a:rPr lang="zh-TW" altLang="en-US" dirty="0" smtClean="0"/>
              <a:t>而不是單純使用埠轉發。</a:t>
            </a:r>
          </a:p>
          <a:p>
            <a:endParaRPr lang="zh-TW" altLang="en-US" dirty="0"/>
          </a:p>
          <a:p>
            <a:endParaRPr lang="zh-TW" altLang="en-US" dirty="0"/>
          </a:p>
        </p:txBody>
      </p:sp>
    </p:spTree>
    <p:extLst>
      <p:ext uri="{BB962C8B-B14F-4D97-AF65-F5344CB8AC3E}">
        <p14:creationId xmlns:p14="http://schemas.microsoft.com/office/powerpoint/2010/main" val="620593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訪問該 </a:t>
            </a:r>
            <a:r>
              <a:rPr lang="en-US" altLang="zh-TW" dirty="0" smtClean="0"/>
              <a:t>pod</a:t>
            </a:r>
            <a:endParaRPr lang="zh-TW" altLang="en-US" dirty="0"/>
          </a:p>
        </p:txBody>
      </p:sp>
      <p:sp>
        <p:nvSpPr>
          <p:cNvPr id="3" name="內容版面配置區 2"/>
          <p:cNvSpPr>
            <a:spLocks noGrp="1"/>
          </p:cNvSpPr>
          <p:nvPr>
            <p:ph idx="1"/>
          </p:nvPr>
        </p:nvSpPr>
        <p:spPr/>
        <p:txBody>
          <a:bodyPr>
            <a:normAutofit/>
          </a:bodyPr>
          <a:lstStyle/>
          <a:p>
            <a:r>
              <a:rPr lang="zh-TW" altLang="en-US" dirty="0" smtClean="0"/>
              <a:t>現在可以通過本地電腦的 </a:t>
            </a:r>
            <a:r>
              <a:rPr lang="en-US" altLang="zh-TW" dirty="0" smtClean="0"/>
              <a:t>8080 </a:t>
            </a:r>
            <a:r>
              <a:rPr lang="zh-TW" altLang="en-US" dirty="0" smtClean="0"/>
              <a:t>埠來訪問 </a:t>
            </a:r>
            <a:r>
              <a:rPr lang="en-US" altLang="zh-TW" dirty="0" smtClean="0"/>
              <a:t>Nginx</a:t>
            </a:r>
            <a:r>
              <a:rPr lang="zh-TW" altLang="en-US" dirty="0" smtClean="0"/>
              <a:t>伺服器。</a:t>
            </a:r>
            <a:endParaRPr lang="en-US" altLang="zh-TW" dirty="0" smtClean="0"/>
          </a:p>
          <a:p>
            <a:r>
              <a:rPr lang="zh-TW" altLang="en-US" dirty="0" smtClean="0"/>
              <a:t>通過執行</a:t>
            </a:r>
            <a:r>
              <a:rPr lang="en-US" altLang="zh-TW" dirty="0" smtClean="0"/>
              <a:t>curl </a:t>
            </a:r>
            <a:r>
              <a:rPr lang="zh-TW" altLang="en-US" dirty="0" smtClean="0"/>
              <a:t>命令</a:t>
            </a:r>
            <a:endParaRPr lang="zh-TW" altLang="en-US" dirty="0"/>
          </a:p>
          <a:p>
            <a:pPr marL="0" indent="0">
              <a:buNone/>
            </a:pPr>
            <a:r>
              <a:rPr lang="en-US" altLang="zh-TW" sz="2400" dirty="0">
                <a:latin typeface="Source Code Pro" panose="020B0509030403020204" pitchFamily="49" charset="0"/>
                <a:ea typeface="Source Code Pro" panose="020B0509030403020204" pitchFamily="49" charset="0"/>
              </a:rPr>
              <a:t>$ curl http://localhost:8080 </a:t>
            </a:r>
            <a:endParaRPr lang="en-US" altLang="zh-TW" sz="2400" dirty="0" smtClean="0">
              <a:latin typeface="Source Code Pro" panose="020B0509030403020204" pitchFamily="49" charset="0"/>
              <a:ea typeface="Source Code Pro" panose="020B0509030403020204" pitchFamily="49" charset="0"/>
            </a:endParaRPr>
          </a:p>
          <a:p>
            <a:pPr marL="0" indent="0">
              <a:buNone/>
            </a:pPr>
            <a:r>
              <a:rPr lang="en-US" altLang="zh-TW" sz="2400" dirty="0" smtClean="0">
                <a:latin typeface="Source Code Pro" panose="020B0509030403020204" pitchFamily="49" charset="0"/>
                <a:ea typeface="Source Code Pro" panose="020B0509030403020204" pitchFamily="49" charset="0"/>
              </a:rPr>
              <a:t>Beware </a:t>
            </a:r>
            <a:r>
              <a:rPr lang="en-US" altLang="zh-TW" sz="2400" dirty="0">
                <a:latin typeface="Source Code Pro" panose="020B0509030403020204" pitchFamily="49" charset="0"/>
                <a:ea typeface="Source Code Pro" panose="020B0509030403020204" pitchFamily="49" charset="0"/>
              </a:rPr>
              <a:t>of a tall blond man with one black shoe</a:t>
            </a:r>
          </a:p>
          <a:p>
            <a:r>
              <a:rPr lang="zh-TW" altLang="en-US" dirty="0" smtClean="0"/>
              <a:t>如果等待幾秒發送另一個請求</a:t>
            </a:r>
            <a:r>
              <a:rPr lang="en-US" altLang="zh-TW" dirty="0" smtClean="0"/>
              <a:t>,</a:t>
            </a:r>
            <a:r>
              <a:rPr lang="zh-TW" altLang="en-US" dirty="0" smtClean="0"/>
              <a:t>則應該會接收到另一條資訊。</a:t>
            </a:r>
            <a:endParaRPr lang="en-US" altLang="zh-TW" dirty="0" smtClean="0"/>
          </a:p>
          <a:p>
            <a:r>
              <a:rPr lang="zh-TW" altLang="en-US" dirty="0" smtClean="0"/>
              <a:t>通過組合兩個容器</a:t>
            </a:r>
            <a:r>
              <a:rPr lang="en-US" altLang="zh-TW" dirty="0" smtClean="0"/>
              <a:t>,</a:t>
            </a:r>
            <a:r>
              <a:rPr lang="zh-TW" altLang="en-US" dirty="0" smtClean="0"/>
              <a:t>就創建了一個簡單的應用</a:t>
            </a:r>
            <a:r>
              <a:rPr lang="en-US" altLang="zh-TW" dirty="0" smtClean="0"/>
              <a:t>,</a:t>
            </a:r>
            <a:r>
              <a:rPr lang="zh-TW" altLang="en-US" dirty="0" smtClean="0"/>
              <a:t>通過這個應用可以觀察到卷是如何將兩個容器組合在一起</a:t>
            </a:r>
            <a:r>
              <a:rPr lang="en-US" altLang="zh-TW" dirty="0" smtClean="0"/>
              <a:t>,</a:t>
            </a:r>
            <a:r>
              <a:rPr lang="zh-TW" altLang="en-US" dirty="0" smtClean="0"/>
              <a:t>並分別增强它們各自的功能的。</a:t>
            </a:r>
            <a:endParaRPr lang="zh-TW" altLang="en-US" dirty="0"/>
          </a:p>
        </p:txBody>
      </p:sp>
      <p:sp>
        <p:nvSpPr>
          <p:cNvPr id="4" name="矩形 3"/>
          <p:cNvSpPr/>
          <p:nvPr/>
        </p:nvSpPr>
        <p:spPr>
          <a:xfrm>
            <a:off x="926869" y="5665569"/>
            <a:ext cx="10426931" cy="646331"/>
          </a:xfrm>
          <a:prstGeom prst="rect">
            <a:avLst/>
          </a:prstGeom>
        </p:spPr>
        <p:txBody>
          <a:bodyPr wrap="square">
            <a:spAutoFit/>
          </a:bodyPr>
          <a:lstStyle/>
          <a:p>
            <a:r>
              <a:rPr lang="zh-TW" altLang="en-US" dirty="0">
                <a:latin typeface="Source Code Pro" panose="020B0509030403020204" pitchFamily="49" charset="0"/>
              </a:rPr>
              <a:t>[root@master ~]# curl http://localhost:8080</a:t>
            </a:r>
          </a:p>
          <a:p>
            <a:r>
              <a:rPr lang="zh-TW" altLang="en-US" dirty="0">
                <a:latin typeface="Source Code Pro" panose="020B0509030403020204" pitchFamily="49" charset="0"/>
              </a:rPr>
              <a:t>You will reach the highest possible point in your business or profession.</a:t>
            </a:r>
          </a:p>
        </p:txBody>
      </p:sp>
    </p:spTree>
    <p:extLst>
      <p:ext uri="{BB962C8B-B14F-4D97-AF65-F5344CB8AC3E}">
        <p14:creationId xmlns:p14="http://schemas.microsoft.com/office/powerpoint/2010/main" val="159930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共用磁</a:t>
            </a:r>
            <a:r>
              <a:rPr lang="zh-TW" altLang="en-US" dirty="0"/>
              <a:t>碟</a:t>
            </a:r>
          </a:p>
        </p:txBody>
      </p:sp>
      <p:sp>
        <p:nvSpPr>
          <p:cNvPr id="3" name="內容版面配置區 2"/>
          <p:cNvSpPr>
            <a:spLocks noGrp="1"/>
          </p:cNvSpPr>
          <p:nvPr>
            <p:ph idx="1"/>
          </p:nvPr>
        </p:nvSpPr>
        <p:spPr/>
        <p:txBody>
          <a:bodyPr>
            <a:normAutofit lnSpcReduction="10000"/>
          </a:bodyPr>
          <a:lstStyle/>
          <a:p>
            <a:r>
              <a:rPr lang="zh-CN" altLang="en-US" dirty="0" smtClean="0"/>
              <a:t>在前面三個章節中</a:t>
            </a:r>
            <a:r>
              <a:rPr lang="en-US" altLang="zh-CN" dirty="0" smtClean="0"/>
              <a:t>,</a:t>
            </a:r>
            <a:r>
              <a:rPr lang="zh-CN" altLang="en-US" dirty="0" smtClean="0"/>
              <a:t>我們介紹了</a:t>
            </a:r>
            <a:r>
              <a:rPr lang="en-US" altLang="zh-CN" dirty="0" smtClean="0"/>
              <a:t>pod </a:t>
            </a:r>
            <a:r>
              <a:rPr lang="zh-CN" altLang="en-US" dirty="0" smtClean="0"/>
              <a:t>和與之交互的其他 </a:t>
            </a:r>
            <a:r>
              <a:rPr lang="en-US" altLang="zh-CN" dirty="0" smtClean="0"/>
              <a:t>Kubernetes </a:t>
            </a:r>
            <a:r>
              <a:rPr lang="zh-CN" altLang="en-US" dirty="0" smtClean="0"/>
              <a:t>資源</a:t>
            </a:r>
            <a:r>
              <a:rPr lang="en-US" altLang="zh-CN" dirty="0" smtClean="0"/>
              <a:t>,</a:t>
            </a:r>
            <a:r>
              <a:rPr lang="zh-CN" altLang="en-US" dirty="0"/>
              <a:t>即</a:t>
            </a:r>
            <a:r>
              <a:rPr lang="en-US" altLang="zh-CN" dirty="0" smtClean="0"/>
              <a:t>:</a:t>
            </a:r>
          </a:p>
          <a:p>
            <a:pPr lvl="1"/>
            <a:r>
              <a:rPr lang="en-US" altLang="zh-CN" dirty="0" err="1" smtClean="0"/>
              <a:t>ReplicationController</a:t>
            </a:r>
            <a:r>
              <a:rPr lang="en-US" altLang="zh-CN" dirty="0" smtClean="0"/>
              <a:t>(</a:t>
            </a:r>
            <a:r>
              <a:rPr lang="zh-CN" altLang="en-US" dirty="0" smtClean="0"/>
              <a:t>複製控制器</a:t>
            </a:r>
            <a:r>
              <a:rPr lang="en-US" altLang="zh-CN" dirty="0" smtClean="0"/>
              <a:t>)</a:t>
            </a:r>
          </a:p>
          <a:p>
            <a:pPr lvl="1"/>
            <a:r>
              <a:rPr lang="en-US" altLang="zh-CN" dirty="0" err="1" smtClean="0"/>
              <a:t>ReplicaSet</a:t>
            </a:r>
            <a:r>
              <a:rPr lang="en-US" altLang="zh-CN" dirty="0"/>
              <a:t>(</a:t>
            </a:r>
            <a:r>
              <a:rPr lang="zh-CN" altLang="en-US" dirty="0"/>
              <a:t>副本伺服器</a:t>
            </a:r>
            <a:r>
              <a:rPr lang="en-US" altLang="zh-CN" dirty="0"/>
              <a:t>) </a:t>
            </a:r>
            <a:endParaRPr lang="en-US" altLang="zh-CN" dirty="0" smtClean="0"/>
          </a:p>
          <a:p>
            <a:pPr lvl="1"/>
            <a:r>
              <a:rPr lang="en-US" altLang="zh-CN" dirty="0" err="1" smtClean="0"/>
              <a:t>DaemonSet</a:t>
            </a:r>
            <a:r>
              <a:rPr lang="en-US" altLang="zh-CN" dirty="0"/>
              <a:t>( </a:t>
            </a:r>
            <a:r>
              <a:rPr lang="zh-CN" altLang="en-US" dirty="0" smtClean="0"/>
              <a:t>守護進程 集</a:t>
            </a:r>
            <a:r>
              <a:rPr lang="en-US" altLang="zh-CN" dirty="0" smtClean="0"/>
              <a:t>)</a:t>
            </a:r>
            <a:r>
              <a:rPr lang="zh-CN" altLang="en-US" dirty="0" smtClean="0"/>
              <a:t>、</a:t>
            </a:r>
            <a:endParaRPr lang="en-US" altLang="zh-CN" dirty="0" smtClean="0"/>
          </a:p>
          <a:p>
            <a:pPr lvl="1"/>
            <a:r>
              <a:rPr lang="en-US" altLang="zh-CN" dirty="0" smtClean="0"/>
              <a:t>Job(</a:t>
            </a:r>
            <a:r>
              <a:rPr lang="zh-CN" altLang="en-US" dirty="0" smtClean="0"/>
              <a:t>作業</a:t>
            </a:r>
            <a:r>
              <a:rPr lang="en-US" altLang="zh-CN" dirty="0" smtClean="0"/>
              <a:t>)</a:t>
            </a:r>
          </a:p>
          <a:p>
            <a:pPr lvl="1"/>
            <a:r>
              <a:rPr lang="en-US" altLang="zh-CN" dirty="0" smtClean="0"/>
              <a:t>Service(</a:t>
            </a:r>
            <a:r>
              <a:rPr lang="zh-CN" altLang="en-US" dirty="0" smtClean="0"/>
              <a:t>服務</a:t>
            </a:r>
            <a:r>
              <a:rPr lang="en-US" altLang="zh-CN" dirty="0" smtClean="0"/>
              <a:t>)</a:t>
            </a:r>
            <a:r>
              <a:rPr lang="zh-CN" altLang="en-US" dirty="0" smtClean="0"/>
              <a:t>。</a:t>
            </a:r>
            <a:endParaRPr lang="en-US" altLang="zh-CN" dirty="0" smtClean="0"/>
          </a:p>
          <a:p>
            <a:r>
              <a:rPr lang="zh-CN" altLang="en-US" dirty="0" smtClean="0"/>
              <a:t>現在</a:t>
            </a:r>
            <a:r>
              <a:rPr lang="en-US" altLang="zh-CN" dirty="0" smtClean="0"/>
              <a:t>,</a:t>
            </a:r>
            <a:r>
              <a:rPr lang="zh-CN" altLang="en-US" dirty="0" smtClean="0"/>
              <a:t>我們回到 </a:t>
            </a:r>
            <a:r>
              <a:rPr lang="en-US" altLang="zh-CN" dirty="0" smtClean="0"/>
              <a:t>pod </a:t>
            </a:r>
            <a:r>
              <a:rPr lang="zh-CN" altLang="en-US" dirty="0"/>
              <a:t>中</a:t>
            </a:r>
            <a:r>
              <a:rPr lang="en-US" altLang="zh-CN" dirty="0" smtClean="0"/>
              <a:t>,</a:t>
            </a:r>
            <a:r>
              <a:rPr lang="zh-CN" altLang="en-US" dirty="0" smtClean="0"/>
              <a:t>來瞭解容器是如何訪問外部磁</a:t>
            </a:r>
            <a:r>
              <a:rPr lang="zh-TW" altLang="en-US" dirty="0" smtClean="0"/>
              <a:t>碟</a:t>
            </a:r>
            <a:r>
              <a:rPr lang="zh-CN" altLang="en-US" dirty="0" smtClean="0"/>
              <a:t>存儲的</a:t>
            </a:r>
            <a:r>
              <a:rPr lang="en-US" altLang="zh-CN" dirty="0" smtClean="0"/>
              <a:t>, </a:t>
            </a:r>
            <a:r>
              <a:rPr lang="zh-CN" altLang="en-US" dirty="0" smtClean="0"/>
              <a:t>以及如何在它們之間共用存儲空間。</a:t>
            </a:r>
          </a:p>
          <a:p>
            <a:r>
              <a:rPr lang="zh-CN" altLang="en-US" dirty="0" smtClean="0"/>
              <a:t>我們之前說過</a:t>
            </a:r>
            <a:r>
              <a:rPr lang="en-US" altLang="zh-CN" dirty="0" smtClean="0"/>
              <a:t>,</a:t>
            </a:r>
            <a:r>
              <a:rPr lang="en-US" altLang="zh-CN" dirty="0"/>
              <a:t>pod </a:t>
            </a:r>
            <a:r>
              <a:rPr lang="zh-CN" altLang="en-US" dirty="0" smtClean="0"/>
              <a:t>類似邏輯主機</a:t>
            </a:r>
            <a:r>
              <a:rPr lang="en-US" altLang="zh-CN" dirty="0" smtClean="0"/>
              <a:t>,</a:t>
            </a:r>
            <a:r>
              <a:rPr lang="zh-CN" altLang="en-US" dirty="0" smtClean="0"/>
              <a:t>在邏輯主機中運行的進程共用諸如</a:t>
            </a:r>
            <a:r>
              <a:rPr lang="en-US" altLang="zh-CN" dirty="0" smtClean="0"/>
              <a:t>CPU</a:t>
            </a:r>
            <a:r>
              <a:rPr lang="zh-CN" altLang="en-US" dirty="0"/>
              <a:t>、 </a:t>
            </a:r>
            <a:r>
              <a:rPr lang="en-US" altLang="zh-CN" dirty="0" smtClean="0"/>
              <a:t>RAM</a:t>
            </a:r>
            <a:r>
              <a:rPr lang="zh-CN" altLang="en-US" dirty="0" smtClean="0"/>
              <a:t>、網路介面等資源。</a:t>
            </a:r>
            <a:endParaRPr lang="en-US" altLang="zh-CN" dirty="0" smtClean="0"/>
          </a:p>
        </p:txBody>
      </p:sp>
    </p:spTree>
    <p:extLst>
      <p:ext uri="{BB962C8B-B14F-4D97-AF65-F5344CB8AC3E}">
        <p14:creationId xmlns:p14="http://schemas.microsoft.com/office/powerpoint/2010/main" val="22493970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指定用于</a:t>
            </a:r>
            <a:r>
              <a:rPr lang="en-US" altLang="zh-TW" dirty="0" smtClean="0"/>
              <a:t>EMPTYDIR </a:t>
            </a:r>
            <a:r>
              <a:rPr lang="zh-TW" altLang="en-US" dirty="0" smtClean="0"/>
              <a:t>的介質</a:t>
            </a:r>
            <a:endParaRPr lang="zh-TW" altLang="en-US" dirty="0"/>
          </a:p>
        </p:txBody>
      </p:sp>
      <p:sp>
        <p:nvSpPr>
          <p:cNvPr id="3" name="內容版面配置區 2"/>
          <p:cNvSpPr>
            <a:spLocks noGrp="1"/>
          </p:cNvSpPr>
          <p:nvPr>
            <p:ph idx="1"/>
          </p:nvPr>
        </p:nvSpPr>
        <p:spPr/>
        <p:txBody>
          <a:bodyPr>
            <a:normAutofit/>
          </a:bodyPr>
          <a:lstStyle/>
          <a:p>
            <a:r>
              <a:rPr lang="zh-TW" altLang="en-US" dirty="0" smtClean="0"/>
              <a:t>作爲卷來使用的</a:t>
            </a:r>
            <a:r>
              <a:rPr lang="en-US" altLang="zh-TW" dirty="0" err="1" smtClean="0"/>
              <a:t>emptyDir</a:t>
            </a:r>
            <a:r>
              <a:rPr lang="en-US" altLang="zh-TW" dirty="0" smtClean="0"/>
              <a:t>,</a:t>
            </a:r>
            <a:r>
              <a:rPr lang="zh-TW" altLang="en-US" dirty="0" smtClean="0"/>
              <a:t>是在承載 </a:t>
            </a:r>
            <a:r>
              <a:rPr lang="en-US" altLang="zh-TW" dirty="0" smtClean="0"/>
              <a:t>pod </a:t>
            </a:r>
            <a:r>
              <a:rPr lang="zh-TW" altLang="en-US" dirty="0" smtClean="0"/>
              <a:t>的工作節點的實際磁碟上創建的</a:t>
            </a:r>
            <a:r>
              <a:rPr lang="en-US" altLang="zh-TW" dirty="0" smtClean="0"/>
              <a:t>, </a:t>
            </a:r>
            <a:r>
              <a:rPr lang="zh-TW" altLang="en-US" dirty="0" smtClean="0"/>
              <a:t>因此其性能取决于節點的磁磁碟類型。</a:t>
            </a:r>
            <a:endParaRPr lang="en-US" altLang="zh-TW" dirty="0" smtClean="0"/>
          </a:p>
          <a:p>
            <a:r>
              <a:rPr lang="zh-TW" altLang="en-US" dirty="0" smtClean="0"/>
              <a:t>但我們可以通知 </a:t>
            </a:r>
            <a:r>
              <a:rPr lang="en-US" altLang="zh-TW" dirty="0" smtClean="0"/>
              <a:t>Kubernetes </a:t>
            </a:r>
            <a:r>
              <a:rPr lang="zh-TW" altLang="en-US" dirty="0"/>
              <a:t>在</a:t>
            </a:r>
            <a:r>
              <a:rPr lang="en-US" altLang="zh-TW" dirty="0" err="1"/>
              <a:t>tmfs</a:t>
            </a:r>
            <a:r>
              <a:rPr lang="en-US" altLang="zh-TW" dirty="0"/>
              <a:t> </a:t>
            </a:r>
            <a:r>
              <a:rPr lang="zh-TW" altLang="en-US" dirty="0" smtClean="0"/>
              <a:t>檔案系統 </a:t>
            </a:r>
            <a:r>
              <a:rPr lang="en-US" altLang="zh-TW" dirty="0" smtClean="0"/>
              <a:t>(</a:t>
            </a:r>
            <a:r>
              <a:rPr lang="zh-TW" altLang="en-US" dirty="0" smtClean="0"/>
              <a:t>存在記憶體而非硬碟</a:t>
            </a:r>
            <a:r>
              <a:rPr lang="en-US" altLang="zh-TW" dirty="0" smtClean="0"/>
              <a:t>)</a:t>
            </a:r>
            <a:r>
              <a:rPr lang="zh-TW" altLang="en-US" dirty="0" smtClean="0"/>
              <a:t>上創建 </a:t>
            </a:r>
            <a:r>
              <a:rPr lang="en-US" altLang="zh-TW" dirty="0" err="1" smtClean="0"/>
              <a:t>emptyDir</a:t>
            </a:r>
            <a:r>
              <a:rPr lang="zh-TW" altLang="en-US" dirty="0" smtClean="0"/>
              <a:t>。</a:t>
            </a:r>
            <a:endParaRPr lang="en-US" altLang="zh-TW" dirty="0" smtClean="0"/>
          </a:p>
          <a:p>
            <a:r>
              <a:rPr lang="zh-TW" altLang="en-US" dirty="0" smtClean="0"/>
              <a:t>因此</a:t>
            </a:r>
            <a:r>
              <a:rPr lang="en-US" altLang="zh-TW" dirty="0" smtClean="0"/>
              <a:t>,</a:t>
            </a:r>
            <a:r>
              <a:rPr lang="zh-TW" altLang="en-US" dirty="0" smtClean="0"/>
              <a:t>將 </a:t>
            </a:r>
            <a:r>
              <a:rPr lang="en-US" altLang="zh-TW" dirty="0" err="1" smtClean="0"/>
              <a:t>emptyDir</a:t>
            </a:r>
            <a:r>
              <a:rPr lang="en-US" altLang="zh-TW" dirty="0" smtClean="0"/>
              <a:t> </a:t>
            </a:r>
            <a:r>
              <a:rPr lang="zh-TW" altLang="en-US" dirty="0"/>
              <a:t>的 </a:t>
            </a:r>
            <a:r>
              <a:rPr lang="en-US" altLang="zh-TW" dirty="0"/>
              <a:t>medium </a:t>
            </a:r>
            <a:r>
              <a:rPr lang="zh-TW" altLang="en-US" dirty="0" smtClean="0"/>
              <a:t>設置爲 </a:t>
            </a:r>
            <a:r>
              <a:rPr lang="en-US" altLang="zh-TW" dirty="0" smtClean="0"/>
              <a:t>Memory</a:t>
            </a:r>
            <a:endParaRPr lang="en-US" altLang="zh-TW" dirty="0"/>
          </a:p>
          <a:p>
            <a:pPr marL="0" indent="0">
              <a:buNone/>
            </a:pPr>
            <a:r>
              <a:rPr lang="en-US" altLang="zh-TW" sz="2400" dirty="0">
                <a:latin typeface="Source Code Pro" panose="020B0509030403020204" pitchFamily="49" charset="0"/>
                <a:ea typeface="Source Code Pro" panose="020B0509030403020204" pitchFamily="49" charset="0"/>
              </a:rPr>
              <a:t>volumes</a:t>
            </a:r>
            <a:r>
              <a:rPr lang="en-US" altLang="zh-TW" sz="2400" dirty="0" smtClean="0">
                <a:latin typeface="Source Code Pro" panose="020B0509030403020204" pitchFamily="49" charset="0"/>
                <a:ea typeface="Source Code Pro" panose="020B0509030403020204" pitchFamily="49" charset="0"/>
              </a:rPr>
              <a:t>:</a:t>
            </a:r>
          </a:p>
          <a:p>
            <a:pPr marL="0" indent="0">
              <a:buNone/>
            </a:pPr>
            <a:r>
              <a:rPr lang="en-US" altLang="zh-TW" sz="2400" dirty="0" smtClean="0">
                <a:latin typeface="Source Code Pro" panose="020B0509030403020204" pitchFamily="49" charset="0"/>
                <a:ea typeface="Source Code Pro" panose="020B0509030403020204" pitchFamily="49" charset="0"/>
              </a:rPr>
              <a:t> </a:t>
            </a:r>
            <a:r>
              <a:rPr lang="en-US" altLang="zh-TW" sz="2400" dirty="0">
                <a:latin typeface="Source Code Pro" panose="020B0509030403020204" pitchFamily="49" charset="0"/>
                <a:ea typeface="Source Code Pro" panose="020B0509030403020204" pitchFamily="49" charset="0"/>
              </a:rPr>
              <a:t>- name: html </a:t>
            </a:r>
            <a:endParaRPr lang="en-US" altLang="zh-TW" sz="2400" dirty="0" smtClean="0">
              <a:latin typeface="Source Code Pro" panose="020B0509030403020204" pitchFamily="49" charset="0"/>
              <a:ea typeface="Source Code Pro" panose="020B0509030403020204" pitchFamily="49" charset="0"/>
            </a:endParaRPr>
          </a:p>
          <a:p>
            <a:pPr marL="0" indent="0">
              <a:buNone/>
            </a:pPr>
            <a:r>
              <a:rPr lang="en-US" altLang="zh-TW" sz="2400" dirty="0">
                <a:latin typeface="Source Code Pro" panose="020B0509030403020204" pitchFamily="49" charset="0"/>
                <a:ea typeface="Source Code Pro" panose="020B0509030403020204" pitchFamily="49" charset="0"/>
              </a:rPr>
              <a:t> </a:t>
            </a:r>
            <a:r>
              <a:rPr lang="en-US" altLang="zh-TW" sz="2400" dirty="0" smtClean="0">
                <a:latin typeface="Source Code Pro" panose="020B0509030403020204" pitchFamily="49" charset="0"/>
                <a:ea typeface="Source Code Pro" panose="020B0509030403020204" pitchFamily="49" charset="0"/>
              </a:rPr>
              <a:t>  </a:t>
            </a:r>
            <a:r>
              <a:rPr lang="en-US" altLang="zh-TW" sz="2400" dirty="0" err="1" smtClean="0">
                <a:latin typeface="Source Code Pro" panose="020B0509030403020204" pitchFamily="49" charset="0"/>
                <a:ea typeface="Source Code Pro" panose="020B0509030403020204" pitchFamily="49" charset="0"/>
              </a:rPr>
              <a:t>emptyDir</a:t>
            </a:r>
            <a:r>
              <a:rPr lang="en-US" altLang="zh-TW" sz="2400" dirty="0">
                <a:latin typeface="Source Code Pro" panose="020B0509030403020204" pitchFamily="49" charset="0"/>
                <a:ea typeface="Source Code Pro" panose="020B0509030403020204" pitchFamily="49" charset="0"/>
              </a:rPr>
              <a:t>:</a:t>
            </a:r>
          </a:p>
          <a:p>
            <a:pPr marL="0" indent="0">
              <a:buNone/>
            </a:pPr>
            <a:r>
              <a:rPr lang="en-US" altLang="zh-TW" sz="2400" dirty="0" smtClean="0">
                <a:latin typeface="Source Code Pro" panose="020B0509030403020204" pitchFamily="49" charset="0"/>
                <a:ea typeface="Source Code Pro" panose="020B0509030403020204" pitchFamily="49" charset="0"/>
              </a:rPr>
              <a:t>     medium</a:t>
            </a:r>
            <a:r>
              <a:rPr lang="en-US" altLang="zh-TW" sz="2400" dirty="0">
                <a:latin typeface="Source Code Pro" panose="020B0509030403020204" pitchFamily="49" charset="0"/>
                <a:ea typeface="Source Code Pro" panose="020B0509030403020204" pitchFamily="49" charset="0"/>
              </a:rPr>
              <a:t>: </a:t>
            </a:r>
            <a:r>
              <a:rPr lang="en-US" altLang="zh-TW" sz="2400" dirty="0" smtClean="0">
                <a:latin typeface="Source Code Pro" panose="020B0509030403020204" pitchFamily="49" charset="0"/>
                <a:ea typeface="Source Code Pro" panose="020B0509030403020204" pitchFamily="49" charset="0"/>
              </a:rPr>
              <a:t>Memory</a:t>
            </a:r>
            <a:endParaRPr lang="en-US" altLang="zh-TW" sz="2400" dirty="0">
              <a:latin typeface="Source Code Pro" panose="020B0509030403020204" pitchFamily="49" charset="0"/>
              <a:ea typeface="Source Code Pro" panose="020B0509030403020204" pitchFamily="49" charset="0"/>
            </a:endParaRPr>
          </a:p>
        </p:txBody>
      </p:sp>
      <p:sp>
        <p:nvSpPr>
          <p:cNvPr id="4" name="矩形 3"/>
          <p:cNvSpPr/>
          <p:nvPr/>
        </p:nvSpPr>
        <p:spPr>
          <a:xfrm>
            <a:off x="5230791" y="5530334"/>
            <a:ext cx="4323620" cy="400110"/>
          </a:xfrm>
          <a:prstGeom prst="rect">
            <a:avLst/>
          </a:prstGeom>
        </p:spPr>
        <p:txBody>
          <a:bodyPr wrap="none">
            <a:spAutoFit/>
          </a:bodyPr>
          <a:lstStyle/>
          <a:p>
            <a:r>
              <a:rPr lang="en-US" altLang="zh-TW" sz="2000" dirty="0">
                <a:latin typeface="微軟正黑體" panose="020B0604030504040204" pitchFamily="34" charset="-120"/>
                <a:ea typeface="微軟正黑體" panose="020B0604030504040204" pitchFamily="34" charset="-120"/>
              </a:rPr>
              <a:t>empty Dir </a:t>
            </a:r>
            <a:r>
              <a:rPr lang="zh-TW" altLang="en-US" sz="2000" dirty="0" smtClean="0">
                <a:latin typeface="微軟正黑體" panose="020B0604030504040204" pitchFamily="34" charset="-120"/>
                <a:ea typeface="微軟正黑體" panose="020B0604030504040204" pitchFamily="34" charset="-120"/>
              </a:rPr>
              <a:t>的檔將會存儲在記憶體中</a:t>
            </a:r>
            <a:endParaRPr lang="zh-TW" altLang="en-US" sz="2000" dirty="0">
              <a:latin typeface="微軟正黑體" panose="020B0604030504040204" pitchFamily="34" charset="-120"/>
              <a:ea typeface="微軟正黑體" panose="020B0604030504040204" pitchFamily="34" charset="-120"/>
            </a:endParaRPr>
          </a:p>
        </p:txBody>
      </p:sp>
      <p:cxnSp>
        <p:nvCxnSpPr>
          <p:cNvPr id="6" name="直線單箭頭接點 5"/>
          <p:cNvCxnSpPr/>
          <p:nvPr/>
        </p:nvCxnSpPr>
        <p:spPr>
          <a:xfrm flipH="1" flipV="1">
            <a:off x="4527395" y="5687122"/>
            <a:ext cx="613317" cy="11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7127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使用</a:t>
            </a:r>
            <a:r>
              <a:rPr lang="en-US" altLang="zh-CN" dirty="0" err="1"/>
              <a:t>Git</a:t>
            </a:r>
            <a:r>
              <a:rPr lang="en-US" altLang="zh-CN" dirty="0"/>
              <a:t> </a:t>
            </a:r>
            <a:r>
              <a:rPr lang="zh-CN" altLang="en-US" dirty="0" smtClean="0"/>
              <a:t>倉庫作爲存儲卷</a:t>
            </a:r>
            <a:endParaRPr lang="zh-TW" altLang="en-US" dirty="0"/>
          </a:p>
        </p:txBody>
      </p:sp>
      <p:sp>
        <p:nvSpPr>
          <p:cNvPr id="3" name="內容版面配置區 2"/>
          <p:cNvSpPr>
            <a:spLocks noGrp="1"/>
          </p:cNvSpPr>
          <p:nvPr>
            <p:ph idx="1"/>
          </p:nvPr>
        </p:nvSpPr>
        <p:spPr/>
        <p:txBody>
          <a:bodyPr/>
          <a:lstStyle/>
          <a:p>
            <a:r>
              <a:rPr lang="en-US" altLang="zh-CN" dirty="0" err="1" smtClean="0"/>
              <a:t>gitRepo</a:t>
            </a:r>
            <a:r>
              <a:rPr lang="en-US" altLang="zh-CN" dirty="0" smtClean="0"/>
              <a:t> </a:t>
            </a:r>
            <a:r>
              <a:rPr lang="zh-CN" altLang="en-US" dirty="0" smtClean="0"/>
              <a:t>卷基本上也是一個</a:t>
            </a:r>
            <a:r>
              <a:rPr lang="en-US" altLang="zh-CN" dirty="0" err="1" smtClean="0"/>
              <a:t>emptyDir</a:t>
            </a:r>
            <a:r>
              <a:rPr lang="en-US" altLang="zh-CN" dirty="0" smtClean="0"/>
              <a:t> </a:t>
            </a:r>
            <a:r>
              <a:rPr lang="zh-CN" altLang="en-US" dirty="0"/>
              <a:t>卷</a:t>
            </a:r>
            <a:r>
              <a:rPr lang="en-US" altLang="zh-CN" dirty="0" smtClean="0"/>
              <a:t>,</a:t>
            </a:r>
            <a:r>
              <a:rPr lang="zh-CN" altLang="en-US" dirty="0" smtClean="0"/>
              <a:t>它通過克隆 </a:t>
            </a:r>
            <a:r>
              <a:rPr lang="en-US" altLang="zh-CN" dirty="0" err="1" smtClean="0"/>
              <a:t>Git</a:t>
            </a:r>
            <a:r>
              <a:rPr lang="en-US" altLang="zh-CN" dirty="0" smtClean="0"/>
              <a:t> </a:t>
            </a:r>
            <a:r>
              <a:rPr lang="zh-CN" altLang="en-US" dirty="0" smtClean="0"/>
              <a:t>倉庫並在 </a:t>
            </a:r>
            <a:r>
              <a:rPr lang="en-US" altLang="zh-CN" dirty="0" smtClean="0"/>
              <a:t>pod </a:t>
            </a:r>
            <a:r>
              <a:rPr lang="zh-CN" altLang="en-US" dirty="0" smtClean="0"/>
              <a:t>啓動時</a:t>
            </a:r>
            <a:r>
              <a:rPr lang="en-US" altLang="zh-CN" dirty="0" smtClean="0"/>
              <a:t>(</a:t>
            </a:r>
            <a:r>
              <a:rPr lang="zh-CN" altLang="en-US" dirty="0" smtClean="0"/>
              <a:t>但在創建容器之前</a:t>
            </a:r>
            <a:r>
              <a:rPr lang="en-US" altLang="zh-CN" dirty="0" smtClean="0"/>
              <a:t>)</a:t>
            </a:r>
            <a:r>
              <a:rPr lang="zh-CN" altLang="en-US" dirty="0" smtClean="0"/>
              <a:t>檢出特定版本來填充資料</a:t>
            </a:r>
            <a:r>
              <a:rPr lang="en-US" altLang="zh-CN" dirty="0" smtClean="0"/>
              <a:t>,</a:t>
            </a:r>
            <a:r>
              <a:rPr lang="zh-CN" altLang="en-US" dirty="0" smtClean="0"/>
              <a:t>如</a:t>
            </a:r>
            <a:r>
              <a:rPr lang="zh-TW" altLang="en-US" dirty="0" smtClean="0"/>
              <a:t>下</a:t>
            </a:r>
            <a:r>
              <a:rPr lang="zh-CN" altLang="en-US" dirty="0" smtClean="0"/>
              <a:t>圖</a:t>
            </a:r>
            <a:r>
              <a:rPr lang="en-US" altLang="zh-CN" dirty="0" smtClean="0"/>
              <a:t> </a:t>
            </a:r>
            <a:r>
              <a:rPr lang="zh-CN" altLang="en-US" dirty="0"/>
              <a:t>所示</a:t>
            </a:r>
            <a:r>
              <a:rPr lang="zh-CN" altLang="en-US" dirty="0" smtClean="0"/>
              <a:t>。</a:t>
            </a:r>
            <a:r>
              <a:rPr lang="zh-CN" altLang="en-US" dirty="0"/>
              <a:t/>
            </a:r>
            <a:br>
              <a:rPr lang="zh-CN" altLang="en-US" dirty="0"/>
            </a:br>
            <a:endParaRPr lang="zh-TW" altLang="en-US" dirty="0"/>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3075456"/>
            <a:ext cx="10058400" cy="3782544"/>
          </a:xfrm>
          <a:prstGeom prst="rect">
            <a:avLst/>
          </a:prstGeom>
        </p:spPr>
      </p:pic>
    </p:spTree>
    <p:extLst>
      <p:ext uri="{BB962C8B-B14F-4D97-AF65-F5344CB8AC3E}">
        <p14:creationId xmlns:p14="http://schemas.microsoft.com/office/powerpoint/2010/main" val="2259095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不能和對應 </a:t>
            </a:r>
            <a:r>
              <a:rPr lang="en-US" altLang="zh-CN" dirty="0" smtClean="0"/>
              <a:t>repo </a:t>
            </a:r>
            <a:r>
              <a:rPr lang="zh-CN" altLang="en-US" dirty="0"/>
              <a:t>保持同步</a:t>
            </a:r>
            <a:endParaRPr lang="zh-TW" altLang="en-US" dirty="0"/>
          </a:p>
        </p:txBody>
      </p:sp>
      <p:sp>
        <p:nvSpPr>
          <p:cNvPr id="3" name="內容版面配置區 2"/>
          <p:cNvSpPr>
            <a:spLocks noGrp="1"/>
          </p:cNvSpPr>
          <p:nvPr>
            <p:ph idx="1"/>
          </p:nvPr>
        </p:nvSpPr>
        <p:spPr/>
        <p:txBody>
          <a:bodyPr>
            <a:normAutofit lnSpcReduction="10000"/>
          </a:bodyPr>
          <a:lstStyle/>
          <a:p>
            <a:r>
              <a:rPr lang="zh-CN" altLang="en-US" dirty="0" smtClean="0"/>
              <a:t>注意在創建 </a:t>
            </a:r>
            <a:r>
              <a:rPr lang="en-US" altLang="zh-CN" dirty="0" err="1" smtClean="0"/>
              <a:t>gitRepo</a:t>
            </a:r>
            <a:r>
              <a:rPr lang="en-US" altLang="zh-CN" dirty="0" smtClean="0"/>
              <a:t> </a:t>
            </a:r>
            <a:r>
              <a:rPr lang="zh-CN" altLang="en-US" dirty="0" smtClean="0"/>
              <a:t>卷後</a:t>
            </a:r>
            <a:r>
              <a:rPr lang="en-US" altLang="zh-CN" dirty="0" smtClean="0"/>
              <a:t>,</a:t>
            </a:r>
            <a:r>
              <a:rPr lang="zh-CN" altLang="en-US" dirty="0" smtClean="0"/>
              <a:t>它並不能和對應 </a:t>
            </a:r>
            <a:r>
              <a:rPr lang="en-US" altLang="zh-CN" dirty="0" smtClean="0"/>
              <a:t>repo </a:t>
            </a:r>
            <a:r>
              <a:rPr lang="zh-CN" altLang="en-US" dirty="0" smtClean="0"/>
              <a:t>保持同步。</a:t>
            </a:r>
            <a:endParaRPr lang="en-US" altLang="zh-CN" dirty="0" smtClean="0"/>
          </a:p>
          <a:p>
            <a:r>
              <a:rPr lang="zh-CN" altLang="en-US" dirty="0" smtClean="0"/>
              <a:t>當向 </a:t>
            </a:r>
            <a:r>
              <a:rPr lang="en-US" altLang="zh-CN" dirty="0" err="1" smtClean="0"/>
              <a:t>Git</a:t>
            </a:r>
            <a:r>
              <a:rPr lang="en-US" altLang="zh-CN" dirty="0" smtClean="0"/>
              <a:t> </a:t>
            </a:r>
            <a:r>
              <a:rPr lang="zh-CN" altLang="en-US" dirty="0" smtClean="0"/>
              <a:t>倉 庫推送新增的提交時</a:t>
            </a:r>
            <a:r>
              <a:rPr lang="en-US" altLang="zh-CN" dirty="0" smtClean="0"/>
              <a:t>,</a:t>
            </a:r>
            <a:r>
              <a:rPr lang="zh-CN" altLang="en-US" dirty="0" smtClean="0"/>
              <a:t>卷中的檔將不會被更新。</a:t>
            </a:r>
            <a:endParaRPr lang="en-US" altLang="zh-CN" dirty="0" smtClean="0"/>
          </a:p>
          <a:p>
            <a:r>
              <a:rPr lang="zh-CN" altLang="en-US" dirty="0" smtClean="0"/>
              <a:t>然而</a:t>
            </a:r>
            <a:r>
              <a:rPr lang="en-US" altLang="zh-CN" dirty="0" smtClean="0"/>
              <a:t>,</a:t>
            </a:r>
            <a:r>
              <a:rPr lang="zh-CN" altLang="en-US" dirty="0"/>
              <a:t>如果所用的 </a:t>
            </a:r>
            <a:r>
              <a:rPr lang="en-US" altLang="zh-CN" dirty="0"/>
              <a:t>pod </a:t>
            </a:r>
            <a:r>
              <a:rPr lang="zh-CN" altLang="en-US" dirty="0"/>
              <a:t>是由 </a:t>
            </a:r>
            <a:r>
              <a:rPr lang="en-US" altLang="zh-CN" dirty="0" err="1"/>
              <a:t>ReplicationController</a:t>
            </a:r>
            <a:r>
              <a:rPr lang="en-US" altLang="zh-CN" dirty="0"/>
              <a:t> </a:t>
            </a:r>
            <a:r>
              <a:rPr lang="zh-CN" altLang="en-US" dirty="0"/>
              <a:t>管理的</a:t>
            </a:r>
            <a:r>
              <a:rPr lang="en-US" altLang="zh-CN" dirty="0" smtClean="0"/>
              <a:t>,</a:t>
            </a:r>
            <a:r>
              <a:rPr lang="zh-CN" altLang="en-US" dirty="0" smtClean="0"/>
              <a:t>删除這個</a:t>
            </a:r>
            <a:r>
              <a:rPr lang="en-US" altLang="zh-CN" dirty="0" smtClean="0"/>
              <a:t>pod </a:t>
            </a:r>
            <a:r>
              <a:rPr lang="zh-CN" altLang="en-US" dirty="0" smtClean="0"/>
              <a:t>將觸發新建一個新的 </a:t>
            </a:r>
            <a:r>
              <a:rPr lang="en-US" altLang="zh-CN" dirty="0" smtClean="0"/>
              <a:t>pod,</a:t>
            </a:r>
            <a:r>
              <a:rPr lang="zh-CN" altLang="en-US" dirty="0" smtClean="0"/>
              <a:t>而這個新 </a:t>
            </a:r>
            <a:r>
              <a:rPr lang="en-US" altLang="zh-CN" dirty="0" smtClean="0"/>
              <a:t>pod </a:t>
            </a:r>
            <a:r>
              <a:rPr lang="zh-CN" altLang="en-US" dirty="0" smtClean="0"/>
              <a:t>的卷中將包含最新的提交。</a:t>
            </a:r>
            <a:endParaRPr lang="en-US" altLang="zh-CN" dirty="0" smtClean="0"/>
          </a:p>
          <a:p>
            <a:r>
              <a:rPr lang="zh-CN" altLang="en-US" dirty="0"/>
              <a:t>例如</a:t>
            </a:r>
            <a:r>
              <a:rPr lang="en-US" altLang="zh-CN" dirty="0" smtClean="0"/>
              <a:t>,</a:t>
            </a:r>
            <a:r>
              <a:rPr lang="zh-CN" altLang="en-US" dirty="0" smtClean="0"/>
              <a:t>我們可以使用</a:t>
            </a:r>
            <a:r>
              <a:rPr lang="en-US" altLang="zh-CN" dirty="0" err="1" smtClean="0"/>
              <a:t>Git</a:t>
            </a:r>
            <a:r>
              <a:rPr lang="en-US" altLang="zh-CN" dirty="0" smtClean="0"/>
              <a:t> </a:t>
            </a:r>
            <a:r>
              <a:rPr lang="zh-CN" altLang="en-US" dirty="0" smtClean="0"/>
              <a:t>倉庫來存放網站的靜態</a:t>
            </a:r>
            <a:r>
              <a:rPr lang="en-US" altLang="zh-CN" dirty="0" smtClean="0"/>
              <a:t>HTML</a:t>
            </a:r>
            <a:r>
              <a:rPr lang="zh-CN" altLang="en-US" dirty="0"/>
              <a:t>文件</a:t>
            </a:r>
            <a:r>
              <a:rPr lang="en-US" altLang="zh-CN" dirty="0" smtClean="0"/>
              <a:t>,</a:t>
            </a:r>
            <a:r>
              <a:rPr lang="zh-CN" altLang="en-US" dirty="0" smtClean="0"/>
              <a:t>並創建一個包含 </a:t>
            </a:r>
            <a:r>
              <a:rPr lang="en-US" altLang="zh-CN" dirty="0" smtClean="0"/>
              <a:t>web </a:t>
            </a:r>
            <a:r>
              <a:rPr lang="zh-CN" altLang="en-US" dirty="0"/>
              <a:t>伺服器容器和 </a:t>
            </a:r>
            <a:r>
              <a:rPr lang="en-US" altLang="zh-CN" dirty="0" err="1"/>
              <a:t>gitRepo</a:t>
            </a:r>
            <a:r>
              <a:rPr lang="en-US" altLang="zh-CN" dirty="0"/>
              <a:t> </a:t>
            </a:r>
            <a:r>
              <a:rPr lang="zh-CN" altLang="en-US" dirty="0"/>
              <a:t>卷的</a:t>
            </a:r>
            <a:r>
              <a:rPr lang="en-US" altLang="zh-CN" dirty="0"/>
              <a:t>pod</a:t>
            </a:r>
            <a:r>
              <a:rPr lang="zh-CN" altLang="en-US" dirty="0"/>
              <a:t>。</a:t>
            </a:r>
            <a:endParaRPr lang="en-US" altLang="zh-CN" dirty="0"/>
          </a:p>
          <a:p>
            <a:r>
              <a:rPr lang="zh-CN" altLang="en-US" dirty="0" smtClean="0"/>
              <a:t>每當 </a:t>
            </a:r>
            <a:r>
              <a:rPr lang="en-US" altLang="zh-CN" dirty="0" smtClean="0"/>
              <a:t>pod </a:t>
            </a:r>
            <a:r>
              <a:rPr lang="zh-CN" altLang="en-US" dirty="0" smtClean="0"/>
              <a:t>創建時</a:t>
            </a:r>
            <a:r>
              <a:rPr lang="en-US" altLang="zh-CN" dirty="0" smtClean="0"/>
              <a:t>,</a:t>
            </a:r>
            <a:r>
              <a:rPr lang="zh-CN" altLang="en-US" dirty="0" smtClean="0"/>
              <a:t>它會拉取網站的最新版本並開始托管網站。</a:t>
            </a:r>
            <a:endParaRPr lang="en-US" altLang="zh-CN" dirty="0"/>
          </a:p>
          <a:p>
            <a:r>
              <a:rPr lang="zh-CN" altLang="en-US" dirty="0" smtClean="0"/>
              <a:t>唯一的缺點是</a:t>
            </a:r>
            <a:r>
              <a:rPr lang="en-US" altLang="zh-CN" dirty="0" smtClean="0"/>
              <a:t>,</a:t>
            </a:r>
            <a:r>
              <a:rPr lang="zh-CN" altLang="en-US" dirty="0" smtClean="0"/>
              <a:t>每次將更改推送到 </a:t>
            </a:r>
            <a:r>
              <a:rPr lang="en-US" altLang="zh-CN" dirty="0" err="1" smtClean="0"/>
              <a:t>gitRepo</a:t>
            </a:r>
            <a:r>
              <a:rPr lang="en-US" altLang="zh-CN" dirty="0" smtClean="0"/>
              <a:t> </a:t>
            </a:r>
            <a:r>
              <a:rPr lang="zh-CN" altLang="en-US" dirty="0" smtClean="0"/>
              <a:t>時</a:t>
            </a:r>
            <a:r>
              <a:rPr lang="en-US" altLang="zh-CN" dirty="0" smtClean="0"/>
              <a:t>,</a:t>
            </a:r>
            <a:r>
              <a:rPr lang="zh-CN" altLang="en-US" dirty="0" smtClean="0"/>
              <a:t>都需要删除 </a:t>
            </a:r>
            <a:r>
              <a:rPr lang="en-US" altLang="zh-CN" dirty="0" smtClean="0"/>
              <a:t>pod</a:t>
            </a:r>
            <a:r>
              <a:rPr lang="en-US" altLang="zh-CN" dirty="0"/>
              <a:t>, </a:t>
            </a:r>
            <a:r>
              <a:rPr lang="zh-CN" altLang="en-US" dirty="0" smtClean="0"/>
              <a:t>才能托管新版本的網站。</a:t>
            </a:r>
            <a:endParaRPr lang="zh-TW" altLang="en-US" dirty="0"/>
          </a:p>
        </p:txBody>
      </p:sp>
    </p:spTree>
    <p:extLst>
      <p:ext uri="{BB962C8B-B14F-4D97-AF65-F5344CB8AC3E}">
        <p14:creationId xmlns:p14="http://schemas.microsoft.com/office/powerpoint/2010/main" val="2060839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CN" altLang="en-US" dirty="0" smtClean="0"/>
              <a:t>從一個克隆的</a:t>
            </a:r>
            <a:r>
              <a:rPr lang="en-US" altLang="zh-CN" dirty="0" err="1" smtClean="0"/>
              <a:t>Git</a:t>
            </a:r>
            <a:r>
              <a:rPr lang="en-US" altLang="zh-CN" dirty="0" smtClean="0"/>
              <a:t> </a:t>
            </a:r>
            <a:r>
              <a:rPr lang="zh-CN" altLang="en-US" dirty="0" smtClean="0"/>
              <a:t>倉庫中運行 </a:t>
            </a:r>
            <a:r>
              <a:rPr lang="en-US" altLang="zh-CN" dirty="0" smtClean="0"/>
              <a:t>web </a:t>
            </a:r>
            <a:r>
              <a:rPr lang="zh-CN" altLang="en-US" dirty="0"/>
              <a:t>伺服器 </a:t>
            </a:r>
            <a:r>
              <a:rPr lang="en-US" altLang="zh-CN" dirty="0"/>
              <a:t>pod </a:t>
            </a:r>
            <a:r>
              <a:rPr lang="zh-CN" altLang="en-US" dirty="0" smtClean="0"/>
              <a:t>的服務檔</a:t>
            </a:r>
            <a:endParaRPr lang="zh-TW" altLang="en-US" dirty="0"/>
          </a:p>
        </p:txBody>
      </p:sp>
      <p:sp>
        <p:nvSpPr>
          <p:cNvPr id="3" name="內容版面配置區 2"/>
          <p:cNvSpPr>
            <a:spLocks noGrp="1"/>
          </p:cNvSpPr>
          <p:nvPr>
            <p:ph idx="1"/>
          </p:nvPr>
        </p:nvSpPr>
        <p:spPr/>
        <p:txBody>
          <a:bodyPr>
            <a:normAutofit/>
          </a:bodyPr>
          <a:lstStyle/>
          <a:p>
            <a:r>
              <a:rPr lang="zh-CN" altLang="en-US" dirty="0" smtClean="0"/>
              <a:t>在創建 </a:t>
            </a:r>
            <a:r>
              <a:rPr lang="en-US" altLang="zh-CN" dirty="0" smtClean="0"/>
              <a:t>pod </a:t>
            </a:r>
            <a:r>
              <a:rPr lang="zh-CN" altLang="en-US" dirty="0"/>
              <a:t>之前</a:t>
            </a:r>
            <a:r>
              <a:rPr lang="en-US" altLang="zh-CN" dirty="0" smtClean="0"/>
              <a:t>,</a:t>
            </a:r>
            <a:r>
              <a:rPr lang="zh-CN" altLang="en-US" dirty="0" smtClean="0"/>
              <a:t>需要有一個包含 </a:t>
            </a:r>
            <a:r>
              <a:rPr lang="en-US" altLang="zh-CN" dirty="0" smtClean="0"/>
              <a:t>HTML</a:t>
            </a:r>
            <a:r>
              <a:rPr lang="zh-CN" altLang="en-US" dirty="0" smtClean="0"/>
              <a:t>文件並實際可用的</a:t>
            </a:r>
            <a:r>
              <a:rPr lang="en-US" altLang="zh-CN" dirty="0" err="1" smtClean="0"/>
              <a:t>Git</a:t>
            </a:r>
            <a:r>
              <a:rPr lang="en-US" altLang="zh-CN" dirty="0" smtClean="0"/>
              <a:t> </a:t>
            </a:r>
            <a:r>
              <a:rPr lang="zh-CN" altLang="en-US" dirty="0" smtClean="0"/>
              <a:t>倉庫</a:t>
            </a:r>
            <a:r>
              <a:rPr lang="en-US" altLang="zh-CN" dirty="0" smtClean="0"/>
              <a:t>,</a:t>
            </a:r>
          </a:p>
          <a:p>
            <a:pPr lvl="1"/>
            <a:r>
              <a:rPr lang="zh-TW" altLang="en-US" dirty="0" smtClean="0"/>
              <a:t>作</a:t>
            </a:r>
            <a:r>
              <a:rPr lang="zh-CN" altLang="en-US" dirty="0" smtClean="0"/>
              <a:t>者</a:t>
            </a:r>
            <a:r>
              <a:rPr lang="zh-CN" altLang="en-US" dirty="0"/>
              <a:t>在 </a:t>
            </a:r>
            <a:r>
              <a:rPr lang="en-US" altLang="zh-CN" dirty="0"/>
              <a:t>GitHub </a:t>
            </a:r>
            <a:r>
              <a:rPr lang="zh-CN" altLang="en-US" dirty="0" smtClean="0"/>
              <a:t>創建了一個</a:t>
            </a:r>
            <a:r>
              <a:rPr lang="en-US" altLang="zh-CN" dirty="0" smtClean="0"/>
              <a:t>repo,</a:t>
            </a:r>
            <a:r>
              <a:rPr lang="zh-CN" altLang="en-US" dirty="0" smtClean="0"/>
              <a:t>連結爲</a:t>
            </a:r>
            <a:r>
              <a:rPr lang="en-US" altLang="zh-CN" dirty="0" smtClean="0"/>
              <a:t>:</a:t>
            </a:r>
            <a:r>
              <a:rPr lang="en-US" altLang="zh-CN" dirty="0"/>
              <a:t>https://github.com/</a:t>
            </a:r>
            <a:r>
              <a:rPr lang="en-US" altLang="zh-CN" dirty="0" err="1"/>
              <a:t>luksa</a:t>
            </a:r>
            <a:r>
              <a:rPr lang="en-US" altLang="zh-CN" dirty="0"/>
              <a:t>/</a:t>
            </a:r>
            <a:r>
              <a:rPr lang="en-US" altLang="zh-CN" dirty="0" err="1"/>
              <a:t>kubia</a:t>
            </a:r>
            <a:r>
              <a:rPr lang="en-US" altLang="zh-CN" dirty="0"/>
              <a:t>-website-</a:t>
            </a:r>
            <a:r>
              <a:rPr lang="en-US" altLang="zh-CN" dirty="0" err="1"/>
              <a:t>example.git</a:t>
            </a:r>
            <a:r>
              <a:rPr lang="zh-CN" altLang="en-US" dirty="0" smtClean="0"/>
              <a:t>。</a:t>
            </a:r>
            <a:endParaRPr lang="en-US" altLang="zh-CN" dirty="0" smtClean="0"/>
          </a:p>
          <a:p>
            <a:r>
              <a:rPr lang="zh-CN" altLang="en-US" dirty="0" smtClean="0"/>
              <a:t>我們需要 </a:t>
            </a:r>
            <a:r>
              <a:rPr lang="en-US" altLang="zh-CN" dirty="0" smtClean="0"/>
              <a:t>fork </a:t>
            </a:r>
            <a:r>
              <a:rPr lang="zh-CN" altLang="en-US" dirty="0" smtClean="0"/>
              <a:t>這個項目</a:t>
            </a:r>
            <a:r>
              <a:rPr lang="en-US" altLang="zh-CN" dirty="0" smtClean="0"/>
              <a:t>(</a:t>
            </a:r>
            <a:r>
              <a:rPr lang="zh-CN" altLang="en-US" dirty="0" smtClean="0"/>
              <a:t>在 </a:t>
            </a:r>
            <a:r>
              <a:rPr lang="en-US" altLang="zh-CN" dirty="0" err="1" smtClean="0"/>
              <a:t>github</a:t>
            </a:r>
            <a:r>
              <a:rPr lang="en-US" altLang="zh-CN" dirty="0" smtClean="0"/>
              <a:t> </a:t>
            </a:r>
            <a:r>
              <a:rPr lang="zh-CN" altLang="en-US" dirty="0" smtClean="0"/>
              <a:t>上創建你自己的 </a:t>
            </a:r>
            <a:r>
              <a:rPr lang="en-US" altLang="zh-CN" dirty="0" smtClean="0"/>
              <a:t>repo </a:t>
            </a:r>
            <a:r>
              <a:rPr lang="zh-CN" altLang="en-US" dirty="0"/>
              <a:t>副本</a:t>
            </a:r>
            <a:r>
              <a:rPr lang="en-US" altLang="zh-CN" dirty="0" smtClean="0"/>
              <a:t>),</a:t>
            </a:r>
            <a:r>
              <a:rPr lang="zh-CN" altLang="en-US" dirty="0" smtClean="0"/>
              <a:t>這樣就可以在後面對其進行變更修改。</a:t>
            </a:r>
          </a:p>
          <a:p>
            <a:r>
              <a:rPr lang="zh-CN" altLang="en-US" dirty="0" smtClean="0"/>
              <a:t>當我們完成了 </a:t>
            </a:r>
            <a:r>
              <a:rPr lang="en-US" altLang="zh-CN" dirty="0"/>
              <a:t>fork </a:t>
            </a:r>
            <a:r>
              <a:rPr lang="zh-CN" altLang="en-US" dirty="0"/>
              <a:t>操作</a:t>
            </a:r>
            <a:r>
              <a:rPr lang="en-US" altLang="zh-CN" dirty="0" smtClean="0"/>
              <a:t>,</a:t>
            </a:r>
            <a:r>
              <a:rPr lang="zh-CN" altLang="en-US" dirty="0" smtClean="0"/>
              <a:t>就可以繼續創建 </a:t>
            </a:r>
            <a:r>
              <a:rPr lang="en-US" altLang="zh-CN" dirty="0" smtClean="0"/>
              <a:t>pod </a:t>
            </a:r>
            <a:r>
              <a:rPr lang="zh-CN" altLang="en-US" dirty="0"/>
              <a:t>了</a:t>
            </a:r>
            <a:r>
              <a:rPr lang="zh-CN" altLang="en-US" dirty="0" smtClean="0"/>
              <a:t>。</a:t>
            </a:r>
            <a:endParaRPr lang="en-US" altLang="zh-CN" dirty="0" smtClean="0"/>
          </a:p>
          <a:p>
            <a:r>
              <a:rPr lang="zh-CN" altLang="en-US" dirty="0" smtClean="0"/>
              <a:t>這次</a:t>
            </a:r>
            <a:r>
              <a:rPr lang="en-US" altLang="zh-CN" dirty="0" smtClean="0"/>
              <a:t>,</a:t>
            </a:r>
            <a:r>
              <a:rPr lang="zh-CN" altLang="en-US" dirty="0" smtClean="0"/>
              <a:t>只需要一個</a:t>
            </a:r>
            <a:r>
              <a:rPr lang="en-US" altLang="zh-CN" dirty="0" smtClean="0"/>
              <a:t>Nginx </a:t>
            </a:r>
            <a:r>
              <a:rPr lang="zh-CN" altLang="en-US" dirty="0" smtClean="0"/>
              <a:t>容器和一個 </a:t>
            </a:r>
            <a:r>
              <a:rPr lang="en-US" altLang="zh-CN" dirty="0" err="1" smtClean="0"/>
              <a:t>gitRepo</a:t>
            </a:r>
            <a:r>
              <a:rPr lang="en-US" altLang="zh-CN" dirty="0" smtClean="0"/>
              <a:t> </a:t>
            </a:r>
            <a:r>
              <a:rPr lang="zh-CN" altLang="en-US" dirty="0"/>
              <a:t>卷</a:t>
            </a:r>
            <a:r>
              <a:rPr lang="en-US" altLang="zh-CN" dirty="0" smtClean="0"/>
              <a:t>(</a:t>
            </a:r>
            <a:r>
              <a:rPr lang="zh-CN" altLang="en-US" dirty="0" smtClean="0"/>
              <a:t>確保已將 </a:t>
            </a:r>
            <a:r>
              <a:rPr lang="en-US" altLang="zh-CN" dirty="0" err="1" smtClean="0"/>
              <a:t>gitRepo</a:t>
            </a:r>
            <a:r>
              <a:rPr lang="en-US" altLang="zh-CN" dirty="0" smtClean="0"/>
              <a:t> </a:t>
            </a:r>
            <a:r>
              <a:rPr lang="zh-CN" altLang="en-US" dirty="0"/>
              <a:t>卷指向 </a:t>
            </a:r>
            <a:r>
              <a:rPr lang="en-US" altLang="zh-CN" dirty="0"/>
              <a:t>fork </a:t>
            </a:r>
            <a:r>
              <a:rPr lang="zh-CN" altLang="en-US" dirty="0" smtClean="0"/>
              <a:t>來的 </a:t>
            </a:r>
            <a:r>
              <a:rPr lang="en-US" altLang="zh-CN" dirty="0" smtClean="0"/>
              <a:t>repo </a:t>
            </a:r>
            <a:r>
              <a:rPr lang="zh-CN" altLang="en-US" dirty="0"/>
              <a:t>副本</a:t>
            </a:r>
            <a:r>
              <a:rPr lang="en-US" altLang="zh-CN" dirty="0"/>
              <a:t>),</a:t>
            </a:r>
            <a:r>
              <a:rPr lang="zh-CN" altLang="en-US" dirty="0" smtClean="0"/>
              <a:t>如下面的代碼清單所示。</a:t>
            </a:r>
            <a:endParaRPr lang="zh-CN" altLang="en-US" dirty="0"/>
          </a:p>
        </p:txBody>
      </p:sp>
    </p:spTree>
    <p:extLst>
      <p:ext uri="{BB962C8B-B14F-4D97-AF65-F5344CB8AC3E}">
        <p14:creationId xmlns:p14="http://schemas.microsoft.com/office/powerpoint/2010/main" val="33088056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925153" y="204936"/>
            <a:ext cx="10274618" cy="6414135"/>
          </a:xfrm>
          <a:prstGeom prst="rect">
            <a:avLst/>
          </a:prstGeom>
        </p:spPr>
      </p:pic>
    </p:spTree>
    <p:extLst>
      <p:ext uri="{BB962C8B-B14F-4D97-AF65-F5344CB8AC3E}">
        <p14:creationId xmlns:p14="http://schemas.microsoft.com/office/powerpoint/2010/main" val="776594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stretch>
            <a:fillRect/>
          </a:stretch>
        </p:blipFill>
        <p:spPr>
          <a:xfrm>
            <a:off x="915725" y="233117"/>
            <a:ext cx="10274618" cy="6427470"/>
          </a:xfrm>
          <a:prstGeom prst="rect">
            <a:avLst/>
          </a:prstGeom>
        </p:spPr>
      </p:pic>
    </p:spTree>
    <p:extLst>
      <p:ext uri="{BB962C8B-B14F-4D97-AF65-F5344CB8AC3E}">
        <p14:creationId xmlns:p14="http://schemas.microsoft.com/office/powerpoint/2010/main" val="25316692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452946" y="365125"/>
            <a:ext cx="5900853" cy="1325563"/>
          </a:xfrm>
        </p:spPr>
        <p:txBody>
          <a:bodyPr/>
          <a:lstStyle/>
          <a:p>
            <a:r>
              <a:rPr lang="zh-CN" altLang="en-US" dirty="0" smtClean="0"/>
              <a:t>使用 </a:t>
            </a:r>
            <a:r>
              <a:rPr lang="en-US" altLang="zh-CN" dirty="0" err="1" smtClean="0"/>
              <a:t>gitRepo</a:t>
            </a:r>
            <a:r>
              <a:rPr lang="en-US" altLang="zh-CN" dirty="0" smtClean="0"/>
              <a:t> </a:t>
            </a:r>
            <a:r>
              <a:rPr lang="zh-CN" altLang="en-US" dirty="0"/>
              <a:t>卷的 </a:t>
            </a:r>
            <a:r>
              <a:rPr lang="en-US" altLang="zh-CN" dirty="0"/>
              <a:t>pod</a:t>
            </a:r>
            <a:endParaRPr lang="zh-TW" altLang="en-US" dirty="0"/>
          </a:p>
        </p:txBody>
      </p:sp>
      <p:sp>
        <p:nvSpPr>
          <p:cNvPr id="5" name="Rectangle 1"/>
          <p:cNvSpPr>
            <a:spLocks noChangeArrowheads="1"/>
          </p:cNvSpPr>
          <p:nvPr/>
        </p:nvSpPr>
        <p:spPr bwMode="auto">
          <a:xfrm>
            <a:off x="5286375" y="1778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800" b="0" i="0" u="none" strike="noStrike" cap="none" normalizeH="0" baseline="0" dirty="0" smtClean="0">
                <a:ln>
                  <a:noFill/>
                </a:ln>
                <a:solidFill>
                  <a:schemeClr val="tx1"/>
                </a:solidFill>
                <a:effectLst/>
                <a:latin typeface="Arial" panose="020B0604020202020204" pitchFamily="34" charset="0"/>
              </a:rPr>
              <a:t/>
            </a:r>
            <a:br>
              <a:rPr kumimoji="0" lang="zh-TW" altLang="zh-TW" sz="1800" b="0" i="0" u="none" strike="noStrike" cap="none" normalizeH="0" baseline="0" dirty="0" smtClean="0">
                <a:ln>
                  <a:noFill/>
                </a:ln>
                <a:solidFill>
                  <a:schemeClr val="tx1"/>
                </a:solidFill>
                <a:effectLst/>
                <a:latin typeface="Arial" panose="020B0604020202020204" pitchFamily="34" charset="0"/>
              </a:rPr>
            </a:b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6" name="矩形 5"/>
          <p:cNvSpPr/>
          <p:nvPr/>
        </p:nvSpPr>
        <p:spPr>
          <a:xfrm>
            <a:off x="992459" y="510091"/>
            <a:ext cx="9701561" cy="5909310"/>
          </a:xfrm>
          <a:prstGeom prst="rect">
            <a:avLst/>
          </a:prstGeom>
        </p:spPr>
        <p:txBody>
          <a:bodyPr wrap="square">
            <a:spAutoFit/>
          </a:bodyPr>
          <a:lstStyle/>
          <a:p>
            <a:pPr lvl="0" fontAlgn="t">
              <a:defRPr/>
            </a:pPr>
            <a:r>
              <a:rPr lang="en-US" altLang="zh-TW" dirty="0" err="1">
                <a:solidFill>
                  <a:srgbClr val="22863A"/>
                </a:solidFill>
                <a:latin typeface="Source Code Pro" panose="020B0509030403020204" pitchFamily="49" charset="0"/>
                <a:ea typeface="Source Code Pro" panose="020B0509030403020204" pitchFamily="49" charset="0"/>
              </a:rPr>
              <a:t>apiVersion</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a:solidFill>
                  <a:srgbClr val="005CC5"/>
                </a:solidFill>
                <a:latin typeface="Source Code Pro" panose="020B0509030403020204" pitchFamily="49" charset="0"/>
                <a:ea typeface="Source Code Pro" panose="020B0509030403020204" pitchFamily="49" charset="0"/>
              </a:rPr>
              <a:t>v1</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a:solidFill>
                  <a:srgbClr val="22863A"/>
                </a:solidFill>
                <a:latin typeface="Source Code Pro" panose="020B0509030403020204" pitchFamily="49" charset="0"/>
                <a:ea typeface="Source Code Pro" panose="020B0509030403020204" pitchFamily="49" charset="0"/>
              </a:rPr>
              <a:t>kind</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a:solidFill>
                  <a:srgbClr val="032F62"/>
                </a:solidFill>
                <a:latin typeface="Source Code Pro" panose="020B0509030403020204" pitchFamily="49" charset="0"/>
                <a:ea typeface="Source Code Pro" panose="020B0509030403020204" pitchFamily="49" charset="0"/>
              </a:rPr>
              <a:t>Pod</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a:solidFill>
                  <a:srgbClr val="22863A"/>
                </a:solidFill>
                <a:latin typeface="Source Code Pro" panose="020B0509030403020204" pitchFamily="49" charset="0"/>
                <a:ea typeface="Source Code Pro" panose="020B0509030403020204" pitchFamily="49" charset="0"/>
              </a:rPr>
              <a:t>metadata</a:t>
            </a:r>
            <a:r>
              <a:rPr lang="en-US" altLang="zh-TW" dirty="0">
                <a:solidFill>
                  <a:srgbClr val="24292E"/>
                </a:solidFill>
                <a:latin typeface="Source Code Pro" panose="020B0509030403020204" pitchFamily="49" charset="0"/>
                <a:ea typeface="Source Code Pro" panose="020B0509030403020204" pitchFamily="49" charset="0"/>
              </a:rPr>
              <a:t>:</a:t>
            </a:r>
          </a:p>
          <a:p>
            <a:pPr fontAlgn="t"/>
            <a:r>
              <a:rPr lang="en-US" altLang="zh-TW" dirty="0" smtClean="0">
                <a:solidFill>
                  <a:srgbClr val="22863A"/>
                </a:solidFill>
                <a:latin typeface="Source Code Pro" panose="020B0509030403020204" pitchFamily="49" charset="0"/>
                <a:ea typeface="Source Code Pro" panose="020B0509030403020204" pitchFamily="49" charset="0"/>
              </a:rPr>
              <a:t>  name</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err="1">
                <a:solidFill>
                  <a:srgbClr val="032F62"/>
                </a:solidFill>
                <a:latin typeface="Source Code Pro" panose="020B0509030403020204" pitchFamily="49" charset="0"/>
                <a:ea typeface="Source Code Pro" panose="020B0509030403020204" pitchFamily="49" charset="0"/>
              </a:rPr>
              <a:t>gitrepo</a:t>
            </a:r>
            <a:r>
              <a:rPr lang="en-US" altLang="zh-TW" dirty="0">
                <a:solidFill>
                  <a:srgbClr val="032F62"/>
                </a:solidFill>
                <a:latin typeface="Source Code Pro" panose="020B0509030403020204" pitchFamily="49" charset="0"/>
                <a:ea typeface="Source Code Pro" panose="020B0509030403020204" pitchFamily="49" charset="0"/>
              </a:rPr>
              <a:t>-volume-pod</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a:solidFill>
                  <a:srgbClr val="22863A"/>
                </a:solidFill>
                <a:latin typeface="Source Code Pro" panose="020B0509030403020204" pitchFamily="49" charset="0"/>
                <a:ea typeface="Source Code Pro" panose="020B0509030403020204" pitchFamily="49" charset="0"/>
              </a:rPr>
              <a:t>spec</a:t>
            </a:r>
            <a:r>
              <a:rPr lang="en-US" altLang="zh-TW" dirty="0">
                <a:solidFill>
                  <a:srgbClr val="24292E"/>
                </a:solidFill>
                <a:latin typeface="Source Code Pro" panose="020B0509030403020204" pitchFamily="49" charset="0"/>
                <a:ea typeface="Source Code Pro" panose="020B0509030403020204" pitchFamily="49" charset="0"/>
              </a:rPr>
              <a:t>:</a:t>
            </a:r>
          </a:p>
          <a:p>
            <a:pPr fontAlgn="t"/>
            <a:r>
              <a:rPr lang="en-US" altLang="zh-TW" dirty="0" smtClean="0">
                <a:solidFill>
                  <a:srgbClr val="22863A"/>
                </a:solidFill>
                <a:latin typeface="Source Code Pro" panose="020B0509030403020204" pitchFamily="49" charset="0"/>
                <a:ea typeface="Source Code Pro" panose="020B0509030403020204" pitchFamily="49" charset="0"/>
              </a:rPr>
              <a:t>  containers</a:t>
            </a:r>
            <a:r>
              <a:rPr lang="en-US" altLang="zh-TW" dirty="0">
                <a:solidFill>
                  <a:srgbClr val="24292E"/>
                </a:solidFill>
                <a:latin typeface="Source Code Pro" panose="020B0509030403020204" pitchFamily="49" charset="0"/>
                <a:ea typeface="Source Code Pro" panose="020B0509030403020204" pitchFamily="49" charset="0"/>
              </a:rPr>
              <a:t>:</a:t>
            </a:r>
          </a:p>
          <a:p>
            <a:pPr fontAlgn="t"/>
            <a:r>
              <a:rPr lang="en-US" altLang="zh-TW" dirty="0" smtClean="0">
                <a:solidFill>
                  <a:srgbClr val="24292E"/>
                </a:solidFill>
                <a:latin typeface="Source Code Pro" panose="020B0509030403020204" pitchFamily="49" charset="0"/>
                <a:ea typeface="Source Code Pro" panose="020B0509030403020204" pitchFamily="49" charset="0"/>
              </a:rPr>
              <a:t>  - </a:t>
            </a:r>
            <a:r>
              <a:rPr lang="en-US" altLang="zh-TW" dirty="0">
                <a:solidFill>
                  <a:srgbClr val="22863A"/>
                </a:solidFill>
                <a:latin typeface="Source Code Pro" panose="020B0509030403020204" pitchFamily="49" charset="0"/>
                <a:ea typeface="Source Code Pro" panose="020B0509030403020204" pitchFamily="49" charset="0"/>
              </a:rPr>
              <a:t>image</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err="1">
                <a:solidFill>
                  <a:srgbClr val="032F62"/>
                </a:solidFill>
                <a:latin typeface="Source Code Pro" panose="020B0509030403020204" pitchFamily="49" charset="0"/>
                <a:ea typeface="Source Code Pro" panose="020B0509030403020204" pitchFamily="49" charset="0"/>
              </a:rPr>
              <a:t>nginx:alpine</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smtClean="0">
                <a:solidFill>
                  <a:srgbClr val="22863A"/>
                </a:solidFill>
                <a:latin typeface="Source Code Pro" panose="020B0509030403020204" pitchFamily="49" charset="0"/>
                <a:ea typeface="Source Code Pro" panose="020B0509030403020204" pitchFamily="49" charset="0"/>
              </a:rPr>
              <a:t>    name</a:t>
            </a:r>
            <a:r>
              <a:rPr lang="en-US" altLang="zh-TW" dirty="0" smtClean="0">
                <a:solidFill>
                  <a:srgbClr val="24292E"/>
                </a:solidFill>
                <a:latin typeface="Source Code Pro" panose="020B0509030403020204" pitchFamily="49" charset="0"/>
                <a:ea typeface="Source Code Pro" panose="020B0509030403020204" pitchFamily="49" charset="0"/>
              </a:rPr>
              <a:t>: </a:t>
            </a:r>
            <a:r>
              <a:rPr lang="en-US" altLang="zh-TW" dirty="0">
                <a:solidFill>
                  <a:srgbClr val="032F62"/>
                </a:solidFill>
                <a:latin typeface="Source Code Pro" panose="020B0509030403020204" pitchFamily="49" charset="0"/>
                <a:ea typeface="Source Code Pro" panose="020B0509030403020204" pitchFamily="49" charset="0"/>
              </a:rPr>
              <a:t>web-server</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smtClean="0">
                <a:solidFill>
                  <a:srgbClr val="22863A"/>
                </a:solidFill>
                <a:latin typeface="Source Code Pro" panose="020B0509030403020204" pitchFamily="49" charset="0"/>
                <a:ea typeface="Source Code Pro" panose="020B0509030403020204" pitchFamily="49" charset="0"/>
              </a:rPr>
              <a:t>    </a:t>
            </a:r>
            <a:r>
              <a:rPr lang="en-US" altLang="zh-TW" dirty="0" err="1" smtClean="0">
                <a:solidFill>
                  <a:srgbClr val="22863A"/>
                </a:solidFill>
                <a:latin typeface="Source Code Pro" panose="020B0509030403020204" pitchFamily="49" charset="0"/>
                <a:ea typeface="Source Code Pro" panose="020B0509030403020204" pitchFamily="49" charset="0"/>
              </a:rPr>
              <a:t>volumeMounts</a:t>
            </a:r>
            <a:r>
              <a:rPr lang="en-US" altLang="zh-TW" dirty="0">
                <a:solidFill>
                  <a:srgbClr val="24292E"/>
                </a:solidFill>
                <a:latin typeface="Source Code Pro" panose="020B0509030403020204" pitchFamily="49" charset="0"/>
                <a:ea typeface="Source Code Pro" panose="020B0509030403020204" pitchFamily="49" charset="0"/>
              </a:rPr>
              <a:t>:</a:t>
            </a:r>
          </a:p>
          <a:p>
            <a:pPr fontAlgn="t"/>
            <a:r>
              <a:rPr lang="en-US" altLang="zh-TW" dirty="0" smtClean="0">
                <a:solidFill>
                  <a:srgbClr val="24292E"/>
                </a:solidFill>
                <a:latin typeface="Source Code Pro" panose="020B0509030403020204" pitchFamily="49" charset="0"/>
                <a:ea typeface="Source Code Pro" panose="020B0509030403020204" pitchFamily="49" charset="0"/>
              </a:rPr>
              <a:t>    - </a:t>
            </a:r>
            <a:r>
              <a:rPr lang="en-US" altLang="zh-TW" dirty="0">
                <a:solidFill>
                  <a:srgbClr val="22863A"/>
                </a:solidFill>
                <a:latin typeface="Source Code Pro" panose="020B0509030403020204" pitchFamily="49" charset="0"/>
                <a:ea typeface="Source Code Pro" panose="020B0509030403020204" pitchFamily="49" charset="0"/>
              </a:rPr>
              <a:t>name</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a:solidFill>
                  <a:srgbClr val="032F62"/>
                </a:solidFill>
                <a:latin typeface="Source Code Pro" panose="020B0509030403020204" pitchFamily="49" charset="0"/>
                <a:ea typeface="Source Code Pro" panose="020B0509030403020204" pitchFamily="49" charset="0"/>
              </a:rPr>
              <a:t>html</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smtClean="0">
                <a:solidFill>
                  <a:srgbClr val="22863A"/>
                </a:solidFill>
                <a:latin typeface="Source Code Pro" panose="020B0509030403020204" pitchFamily="49" charset="0"/>
                <a:ea typeface="Source Code Pro" panose="020B0509030403020204" pitchFamily="49" charset="0"/>
              </a:rPr>
              <a:t>      </a:t>
            </a:r>
            <a:r>
              <a:rPr lang="en-US" altLang="zh-TW" dirty="0" err="1" smtClean="0">
                <a:solidFill>
                  <a:srgbClr val="22863A"/>
                </a:solidFill>
                <a:latin typeface="Source Code Pro" panose="020B0509030403020204" pitchFamily="49" charset="0"/>
                <a:ea typeface="Source Code Pro" panose="020B0509030403020204" pitchFamily="49" charset="0"/>
              </a:rPr>
              <a:t>mountPath</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a:solidFill>
                  <a:srgbClr val="032F62"/>
                </a:solidFill>
                <a:latin typeface="Source Code Pro" panose="020B0509030403020204" pitchFamily="49" charset="0"/>
                <a:ea typeface="Source Code Pro" panose="020B0509030403020204" pitchFamily="49" charset="0"/>
              </a:rPr>
              <a:t>/</a:t>
            </a:r>
            <a:r>
              <a:rPr lang="en-US" altLang="zh-TW" dirty="0" err="1">
                <a:solidFill>
                  <a:srgbClr val="032F62"/>
                </a:solidFill>
                <a:latin typeface="Source Code Pro" panose="020B0509030403020204" pitchFamily="49" charset="0"/>
                <a:ea typeface="Source Code Pro" panose="020B0509030403020204" pitchFamily="49" charset="0"/>
              </a:rPr>
              <a:t>usr</a:t>
            </a:r>
            <a:r>
              <a:rPr lang="en-US" altLang="zh-TW" dirty="0">
                <a:solidFill>
                  <a:srgbClr val="032F62"/>
                </a:solidFill>
                <a:latin typeface="Source Code Pro" panose="020B0509030403020204" pitchFamily="49" charset="0"/>
                <a:ea typeface="Source Code Pro" panose="020B0509030403020204" pitchFamily="49" charset="0"/>
              </a:rPr>
              <a:t>/share/</a:t>
            </a:r>
            <a:r>
              <a:rPr lang="en-US" altLang="zh-TW" dirty="0" err="1">
                <a:solidFill>
                  <a:srgbClr val="032F62"/>
                </a:solidFill>
                <a:latin typeface="Source Code Pro" panose="020B0509030403020204" pitchFamily="49" charset="0"/>
                <a:ea typeface="Source Code Pro" panose="020B0509030403020204" pitchFamily="49" charset="0"/>
              </a:rPr>
              <a:t>nginx</a:t>
            </a:r>
            <a:r>
              <a:rPr lang="en-US" altLang="zh-TW" dirty="0">
                <a:solidFill>
                  <a:srgbClr val="032F62"/>
                </a:solidFill>
                <a:latin typeface="Source Code Pro" panose="020B0509030403020204" pitchFamily="49" charset="0"/>
                <a:ea typeface="Source Code Pro" panose="020B0509030403020204" pitchFamily="49" charset="0"/>
              </a:rPr>
              <a:t>/html</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smtClean="0">
                <a:solidFill>
                  <a:srgbClr val="22863A"/>
                </a:solidFill>
                <a:latin typeface="Source Code Pro" panose="020B0509030403020204" pitchFamily="49" charset="0"/>
                <a:ea typeface="Source Code Pro" panose="020B0509030403020204" pitchFamily="49" charset="0"/>
              </a:rPr>
              <a:t>      </a:t>
            </a:r>
            <a:r>
              <a:rPr lang="en-US" altLang="zh-TW" dirty="0" err="1" smtClean="0">
                <a:solidFill>
                  <a:srgbClr val="22863A"/>
                </a:solidFill>
                <a:latin typeface="Source Code Pro" panose="020B0509030403020204" pitchFamily="49" charset="0"/>
                <a:ea typeface="Source Code Pro" panose="020B0509030403020204" pitchFamily="49" charset="0"/>
              </a:rPr>
              <a:t>readOnly</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a:solidFill>
                  <a:srgbClr val="005CC5"/>
                </a:solidFill>
                <a:latin typeface="Source Code Pro" panose="020B0509030403020204" pitchFamily="49" charset="0"/>
                <a:ea typeface="Source Code Pro" panose="020B0509030403020204" pitchFamily="49" charset="0"/>
              </a:rPr>
              <a:t>true</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smtClean="0">
                <a:solidFill>
                  <a:srgbClr val="22863A"/>
                </a:solidFill>
                <a:latin typeface="Source Code Pro" panose="020B0509030403020204" pitchFamily="49" charset="0"/>
                <a:ea typeface="Source Code Pro" panose="020B0509030403020204" pitchFamily="49" charset="0"/>
              </a:rPr>
              <a:t>    ports</a:t>
            </a:r>
            <a:r>
              <a:rPr lang="en-US" altLang="zh-TW" dirty="0">
                <a:solidFill>
                  <a:srgbClr val="24292E"/>
                </a:solidFill>
                <a:latin typeface="Source Code Pro" panose="020B0509030403020204" pitchFamily="49" charset="0"/>
                <a:ea typeface="Source Code Pro" panose="020B0509030403020204" pitchFamily="49" charset="0"/>
              </a:rPr>
              <a:t>:</a:t>
            </a:r>
          </a:p>
          <a:p>
            <a:pPr fontAlgn="t"/>
            <a:r>
              <a:rPr lang="en-US" altLang="zh-TW" dirty="0" smtClean="0">
                <a:solidFill>
                  <a:srgbClr val="24292E"/>
                </a:solidFill>
                <a:latin typeface="Source Code Pro" panose="020B0509030403020204" pitchFamily="49" charset="0"/>
                <a:ea typeface="Source Code Pro" panose="020B0509030403020204" pitchFamily="49" charset="0"/>
              </a:rPr>
              <a:t>      - </a:t>
            </a:r>
            <a:r>
              <a:rPr lang="en-US" altLang="zh-TW" dirty="0" err="1">
                <a:solidFill>
                  <a:srgbClr val="22863A"/>
                </a:solidFill>
                <a:latin typeface="Source Code Pro" panose="020B0509030403020204" pitchFamily="49" charset="0"/>
                <a:ea typeface="Source Code Pro" panose="020B0509030403020204" pitchFamily="49" charset="0"/>
              </a:rPr>
              <a:t>containerPort</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a:solidFill>
                  <a:srgbClr val="005CC5"/>
                </a:solidFill>
                <a:latin typeface="Source Code Pro" panose="020B0509030403020204" pitchFamily="49" charset="0"/>
                <a:ea typeface="Source Code Pro" panose="020B0509030403020204" pitchFamily="49" charset="0"/>
              </a:rPr>
              <a:t>80</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smtClean="0">
                <a:solidFill>
                  <a:srgbClr val="22863A"/>
                </a:solidFill>
                <a:latin typeface="Source Code Pro" panose="020B0509030403020204" pitchFamily="49" charset="0"/>
                <a:ea typeface="Source Code Pro" panose="020B0509030403020204" pitchFamily="49" charset="0"/>
              </a:rPr>
              <a:t>        protocol</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a:solidFill>
                  <a:srgbClr val="032F62"/>
                </a:solidFill>
                <a:latin typeface="Source Code Pro" panose="020B0509030403020204" pitchFamily="49" charset="0"/>
                <a:ea typeface="Source Code Pro" panose="020B0509030403020204" pitchFamily="49" charset="0"/>
              </a:rPr>
              <a:t>TCP</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smtClean="0">
                <a:solidFill>
                  <a:srgbClr val="22863A"/>
                </a:solidFill>
                <a:latin typeface="Source Code Pro" panose="020B0509030403020204" pitchFamily="49" charset="0"/>
                <a:ea typeface="Source Code Pro" panose="020B0509030403020204" pitchFamily="49" charset="0"/>
              </a:rPr>
              <a:t>  volumes</a:t>
            </a:r>
            <a:r>
              <a:rPr lang="en-US" altLang="zh-TW" dirty="0">
                <a:solidFill>
                  <a:srgbClr val="24292E"/>
                </a:solidFill>
                <a:latin typeface="Source Code Pro" panose="020B0509030403020204" pitchFamily="49" charset="0"/>
                <a:ea typeface="Source Code Pro" panose="020B0509030403020204" pitchFamily="49" charset="0"/>
              </a:rPr>
              <a:t>:</a:t>
            </a:r>
          </a:p>
          <a:p>
            <a:pPr fontAlgn="t"/>
            <a:r>
              <a:rPr lang="en-US" altLang="zh-TW" dirty="0" smtClean="0">
                <a:solidFill>
                  <a:srgbClr val="24292E"/>
                </a:solidFill>
                <a:latin typeface="Source Code Pro" panose="020B0509030403020204" pitchFamily="49" charset="0"/>
                <a:ea typeface="Source Code Pro" panose="020B0509030403020204" pitchFamily="49" charset="0"/>
              </a:rPr>
              <a:t>  - </a:t>
            </a:r>
            <a:r>
              <a:rPr lang="en-US" altLang="zh-TW" dirty="0">
                <a:solidFill>
                  <a:srgbClr val="22863A"/>
                </a:solidFill>
                <a:latin typeface="Source Code Pro" panose="020B0509030403020204" pitchFamily="49" charset="0"/>
                <a:ea typeface="Source Code Pro" panose="020B0509030403020204" pitchFamily="49" charset="0"/>
              </a:rPr>
              <a:t>name</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a:solidFill>
                  <a:srgbClr val="032F62"/>
                </a:solidFill>
                <a:latin typeface="Source Code Pro" panose="020B0509030403020204" pitchFamily="49" charset="0"/>
                <a:ea typeface="Source Code Pro" panose="020B0509030403020204" pitchFamily="49" charset="0"/>
              </a:rPr>
              <a:t>html</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smtClean="0">
                <a:solidFill>
                  <a:srgbClr val="22863A"/>
                </a:solidFill>
                <a:latin typeface="Source Code Pro" panose="020B0509030403020204" pitchFamily="49" charset="0"/>
                <a:ea typeface="Source Code Pro" panose="020B0509030403020204" pitchFamily="49" charset="0"/>
              </a:rPr>
              <a:t>    </a:t>
            </a:r>
            <a:r>
              <a:rPr lang="en-US" altLang="zh-TW" dirty="0" err="1" smtClean="0">
                <a:solidFill>
                  <a:srgbClr val="22863A"/>
                </a:solidFill>
                <a:latin typeface="Source Code Pro" panose="020B0509030403020204" pitchFamily="49" charset="0"/>
                <a:ea typeface="Source Code Pro" panose="020B0509030403020204" pitchFamily="49" charset="0"/>
              </a:rPr>
              <a:t>gitRepo</a:t>
            </a:r>
            <a:r>
              <a:rPr lang="en-US" altLang="zh-TW" dirty="0">
                <a:solidFill>
                  <a:srgbClr val="24292E"/>
                </a:solidFill>
                <a:latin typeface="Source Code Pro" panose="020B0509030403020204" pitchFamily="49" charset="0"/>
                <a:ea typeface="Source Code Pro" panose="020B0509030403020204" pitchFamily="49" charset="0"/>
              </a:rPr>
              <a:t>:</a:t>
            </a:r>
          </a:p>
          <a:p>
            <a:pPr fontAlgn="t"/>
            <a:r>
              <a:rPr lang="en-US" altLang="zh-TW" dirty="0" smtClean="0">
                <a:solidFill>
                  <a:srgbClr val="22863A"/>
                </a:solidFill>
                <a:latin typeface="Source Code Pro" panose="020B0509030403020204" pitchFamily="49" charset="0"/>
                <a:ea typeface="Source Code Pro" panose="020B0509030403020204" pitchFamily="49" charset="0"/>
              </a:rPr>
              <a:t>      repository</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a:solidFill>
                  <a:srgbClr val="032F62"/>
                </a:solidFill>
                <a:latin typeface="Source Code Pro" panose="020B0509030403020204" pitchFamily="49" charset="0"/>
                <a:ea typeface="Source Code Pro" panose="020B0509030403020204" pitchFamily="49" charset="0"/>
              </a:rPr>
              <a:t>https://</a:t>
            </a:r>
            <a:r>
              <a:rPr lang="en-US" altLang="zh-TW" dirty="0" smtClean="0">
                <a:solidFill>
                  <a:srgbClr val="032F62"/>
                </a:solidFill>
                <a:latin typeface="Source Code Pro" panose="020B0509030403020204" pitchFamily="49" charset="0"/>
                <a:ea typeface="Source Code Pro" panose="020B0509030403020204" pitchFamily="49" charset="0"/>
              </a:rPr>
              <a:t>github.com/</a:t>
            </a:r>
            <a:r>
              <a:rPr lang="en-US" altLang="zh-TW" dirty="0" smtClean="0">
                <a:solidFill>
                  <a:srgbClr val="FF0000"/>
                </a:solidFill>
                <a:latin typeface="Source Code Pro" panose="020B0509030403020204" pitchFamily="49" charset="0"/>
                <a:ea typeface="Source Code Pro" panose="020B0509030403020204" pitchFamily="49" charset="0"/>
              </a:rPr>
              <a:t>ctlin2</a:t>
            </a:r>
            <a:r>
              <a:rPr lang="en-US" altLang="zh-TW" dirty="0" smtClean="0">
                <a:solidFill>
                  <a:srgbClr val="032F62"/>
                </a:solidFill>
                <a:latin typeface="Source Code Pro" panose="020B0509030403020204" pitchFamily="49" charset="0"/>
                <a:ea typeface="Source Code Pro" panose="020B0509030403020204" pitchFamily="49" charset="0"/>
              </a:rPr>
              <a:t>/kubia-website-example.git</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smtClean="0">
                <a:solidFill>
                  <a:srgbClr val="22863A"/>
                </a:solidFill>
                <a:latin typeface="Source Code Pro" panose="020B0509030403020204" pitchFamily="49" charset="0"/>
                <a:ea typeface="Source Code Pro" panose="020B0509030403020204" pitchFamily="49" charset="0"/>
              </a:rPr>
              <a:t>      revision</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a:solidFill>
                  <a:srgbClr val="032F62"/>
                </a:solidFill>
                <a:latin typeface="Source Code Pro" panose="020B0509030403020204" pitchFamily="49" charset="0"/>
                <a:ea typeface="Source Code Pro" panose="020B0509030403020204" pitchFamily="49" charset="0"/>
              </a:rPr>
              <a:t>master</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smtClean="0">
                <a:solidFill>
                  <a:srgbClr val="22863A"/>
                </a:solidFill>
                <a:latin typeface="Source Code Pro" panose="020B0509030403020204" pitchFamily="49" charset="0"/>
                <a:ea typeface="Source Code Pro" panose="020B0509030403020204" pitchFamily="49" charset="0"/>
              </a:rPr>
              <a:t>      directory</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a:solidFill>
                  <a:srgbClr val="032F62"/>
                </a:solidFill>
                <a:latin typeface="Source Code Pro" panose="020B0509030403020204" pitchFamily="49" charset="0"/>
                <a:ea typeface="Source Code Pro" panose="020B0509030403020204" pitchFamily="49" charset="0"/>
              </a:rPr>
              <a:t>.</a:t>
            </a:r>
            <a:endParaRPr lang="en-US" altLang="zh-TW" dirty="0">
              <a:solidFill>
                <a:srgbClr val="24292E"/>
              </a:solidFill>
              <a:latin typeface="Source Code Pro" panose="020B0509030403020204" pitchFamily="49" charset="0"/>
              <a:ea typeface="Source Code Pro" panose="020B0509030403020204" pitchFamily="49" charset="0"/>
            </a:endParaRPr>
          </a:p>
        </p:txBody>
      </p:sp>
      <p:sp>
        <p:nvSpPr>
          <p:cNvPr id="7" name="矩形 6"/>
          <p:cNvSpPr/>
          <p:nvPr/>
        </p:nvSpPr>
        <p:spPr>
          <a:xfrm>
            <a:off x="3579541" y="5173494"/>
            <a:ext cx="2750240" cy="369332"/>
          </a:xfrm>
          <a:prstGeom prst="rect">
            <a:avLst/>
          </a:prstGeom>
        </p:spPr>
        <p:txBody>
          <a:bodyPr wrap="none">
            <a:spAutoFit/>
          </a:bodyPr>
          <a:lstStyle/>
          <a:p>
            <a:r>
              <a:rPr lang="zh-TW" altLang="en-US" dirty="0" smtClean="0"/>
              <a:t>你正在創建一個</a:t>
            </a:r>
            <a:r>
              <a:rPr lang="en-US" altLang="zh-TW" dirty="0" err="1" smtClean="0"/>
              <a:t>gitRepo</a:t>
            </a:r>
            <a:r>
              <a:rPr lang="zh-TW" altLang="en-US" dirty="0" smtClean="0"/>
              <a:t>卷</a:t>
            </a:r>
            <a:endParaRPr lang="zh-TW" altLang="en-US" dirty="0"/>
          </a:p>
        </p:txBody>
      </p:sp>
      <p:sp>
        <p:nvSpPr>
          <p:cNvPr id="8" name="矩形 7"/>
          <p:cNvSpPr/>
          <p:nvPr/>
        </p:nvSpPr>
        <p:spPr>
          <a:xfrm>
            <a:off x="7644963" y="4944224"/>
            <a:ext cx="3708836" cy="369332"/>
          </a:xfrm>
          <a:prstGeom prst="rect">
            <a:avLst/>
          </a:prstGeom>
        </p:spPr>
        <p:txBody>
          <a:bodyPr wrap="none">
            <a:spAutoFit/>
          </a:bodyPr>
          <a:lstStyle/>
          <a:p>
            <a:r>
              <a:rPr lang="zh-TW" altLang="en-US" dirty="0" smtClean="0"/>
              <a:t>這個卷克隆至一個 </a:t>
            </a:r>
            <a:r>
              <a:rPr lang="en-US" altLang="zh-TW" dirty="0" err="1" smtClean="0"/>
              <a:t>Git</a:t>
            </a:r>
            <a:r>
              <a:rPr lang="en-US" altLang="zh-TW" dirty="0" smtClean="0"/>
              <a:t> </a:t>
            </a:r>
            <a:r>
              <a:rPr lang="zh-TW" altLang="en-US" dirty="0" smtClean="0"/>
              <a:t>倉庫 </a:t>
            </a:r>
            <a:r>
              <a:rPr lang="en-US" altLang="zh-TW" dirty="0" err="1" smtClean="0"/>
              <a:t>gitRepo</a:t>
            </a:r>
            <a:r>
              <a:rPr lang="en-US" altLang="zh-TW" dirty="0"/>
              <a:t>:</a:t>
            </a:r>
          </a:p>
        </p:txBody>
      </p:sp>
      <p:cxnSp>
        <p:nvCxnSpPr>
          <p:cNvPr id="10" name="直線單箭頭接點 9"/>
          <p:cNvCxnSpPr/>
          <p:nvPr/>
        </p:nvCxnSpPr>
        <p:spPr>
          <a:xfrm flipH="1">
            <a:off x="9169492" y="5313556"/>
            <a:ext cx="309045"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flipH="1">
            <a:off x="3033132" y="5358160"/>
            <a:ext cx="5464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5020435" y="5762994"/>
            <a:ext cx="1338828" cy="369332"/>
          </a:xfrm>
          <a:prstGeom prst="rect">
            <a:avLst/>
          </a:prstGeom>
        </p:spPr>
        <p:txBody>
          <a:bodyPr wrap="none">
            <a:spAutoFit/>
          </a:bodyPr>
          <a:lstStyle/>
          <a:p>
            <a:r>
              <a:rPr lang="zh-TW" altLang="en-US" dirty="0" smtClean="0"/>
              <a:t>檢出主分支</a:t>
            </a:r>
            <a:endParaRPr lang="zh-TW" altLang="en-US" dirty="0"/>
          </a:p>
        </p:txBody>
      </p:sp>
      <p:cxnSp>
        <p:nvCxnSpPr>
          <p:cNvPr id="15" name="直線單箭頭接點 14"/>
          <p:cNvCxnSpPr/>
          <p:nvPr/>
        </p:nvCxnSpPr>
        <p:spPr>
          <a:xfrm flipH="1" flipV="1">
            <a:off x="4304373" y="5932450"/>
            <a:ext cx="716062" cy="15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840797" y="6049224"/>
            <a:ext cx="2804166" cy="369332"/>
          </a:xfrm>
          <a:prstGeom prst="rect">
            <a:avLst/>
          </a:prstGeom>
        </p:spPr>
        <p:txBody>
          <a:bodyPr wrap="none">
            <a:spAutoFit/>
          </a:bodyPr>
          <a:lstStyle/>
          <a:p>
            <a:r>
              <a:rPr lang="zh-TW" altLang="en-US" dirty="0" smtClean="0"/>
              <a:t>將 </a:t>
            </a:r>
            <a:r>
              <a:rPr lang="en-US" altLang="zh-TW" dirty="0" smtClean="0"/>
              <a:t>repo </a:t>
            </a:r>
            <a:r>
              <a:rPr lang="zh-TW" altLang="en-US" dirty="0" smtClean="0"/>
              <a:t>克隆到卷的根目錄</a:t>
            </a:r>
            <a:endParaRPr lang="zh-TW" altLang="en-US" dirty="0"/>
          </a:p>
        </p:txBody>
      </p:sp>
      <p:cxnSp>
        <p:nvCxnSpPr>
          <p:cNvPr id="20" name="直線單箭頭接點 19"/>
          <p:cNvCxnSpPr/>
          <p:nvPr/>
        </p:nvCxnSpPr>
        <p:spPr>
          <a:xfrm flipH="1">
            <a:off x="3713356" y="6277292"/>
            <a:ext cx="10816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940151" y="140759"/>
            <a:ext cx="2986715" cy="369332"/>
          </a:xfrm>
          <a:prstGeom prst="rect">
            <a:avLst/>
          </a:prstGeom>
        </p:spPr>
        <p:txBody>
          <a:bodyPr wrap="none">
            <a:spAutoFit/>
          </a:bodyPr>
          <a:lstStyle/>
          <a:p>
            <a:r>
              <a:rPr lang="en-US" altLang="zh-TW" b="1" dirty="0" err="1">
                <a:solidFill>
                  <a:srgbClr val="24292E"/>
                </a:solidFill>
                <a:latin typeface="-apple-system"/>
              </a:rPr>
              <a:t>gitrepo</a:t>
            </a:r>
            <a:r>
              <a:rPr lang="en-US" altLang="zh-TW" b="1" dirty="0">
                <a:solidFill>
                  <a:srgbClr val="24292E"/>
                </a:solidFill>
                <a:latin typeface="-apple-system"/>
              </a:rPr>
              <a:t>-volume-</a:t>
            </a:r>
            <a:r>
              <a:rPr lang="en-US" altLang="zh-TW" b="1" dirty="0" err="1">
                <a:solidFill>
                  <a:srgbClr val="24292E"/>
                </a:solidFill>
                <a:latin typeface="-apple-system"/>
              </a:rPr>
              <a:t>pod.yaml</a:t>
            </a:r>
            <a:endParaRPr lang="en-US" altLang="zh-TW" b="0" i="0" dirty="0">
              <a:solidFill>
                <a:srgbClr val="586069"/>
              </a:solidFill>
              <a:effectLst/>
              <a:latin typeface="-apple-system"/>
            </a:endParaRPr>
          </a:p>
        </p:txBody>
      </p:sp>
    </p:spTree>
    <p:extLst>
      <p:ext uri="{BB962C8B-B14F-4D97-AF65-F5344CB8AC3E}">
        <p14:creationId xmlns:p14="http://schemas.microsoft.com/office/powerpoint/2010/main" val="35359096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說明</a:t>
            </a:r>
            <a:endParaRPr lang="zh-TW" altLang="en-US" dirty="0"/>
          </a:p>
        </p:txBody>
      </p:sp>
      <p:sp>
        <p:nvSpPr>
          <p:cNvPr id="4" name="內容版面配置區 3"/>
          <p:cNvSpPr>
            <a:spLocks noGrp="1"/>
          </p:cNvSpPr>
          <p:nvPr>
            <p:ph idx="1"/>
          </p:nvPr>
        </p:nvSpPr>
        <p:spPr/>
        <p:txBody>
          <a:bodyPr>
            <a:normAutofit/>
          </a:bodyPr>
          <a:lstStyle/>
          <a:p>
            <a:r>
              <a:rPr lang="zh-CN" altLang="en-US" dirty="0" smtClean="0"/>
              <a:t>在創建 </a:t>
            </a:r>
            <a:r>
              <a:rPr lang="en-US" altLang="zh-CN" dirty="0" smtClean="0"/>
              <a:t>pod </a:t>
            </a:r>
            <a:r>
              <a:rPr lang="zh-CN" altLang="en-US" dirty="0" smtClean="0"/>
              <a:t>時</a:t>
            </a:r>
            <a:r>
              <a:rPr lang="en-US" altLang="zh-CN" dirty="0" smtClean="0"/>
              <a:t>,</a:t>
            </a:r>
            <a:r>
              <a:rPr lang="zh-CN" altLang="en-US" dirty="0" smtClean="0"/>
              <a:t>首先將卷初始化爲一個空目錄</a:t>
            </a:r>
            <a:r>
              <a:rPr lang="en-US" altLang="zh-CN" dirty="0" smtClean="0"/>
              <a:t>,</a:t>
            </a:r>
            <a:r>
              <a:rPr lang="zh-CN" altLang="en-US" dirty="0" smtClean="0"/>
              <a:t>然後將制定的 </a:t>
            </a:r>
            <a:r>
              <a:rPr lang="en-US" altLang="zh-CN" dirty="0" err="1" smtClean="0"/>
              <a:t>Git</a:t>
            </a:r>
            <a:r>
              <a:rPr lang="en-US" altLang="zh-CN" dirty="0" smtClean="0"/>
              <a:t> </a:t>
            </a:r>
            <a:r>
              <a:rPr lang="zh-CN" altLang="en-US" dirty="0" smtClean="0"/>
              <a:t>倉庫克隆到其中。</a:t>
            </a:r>
            <a:endParaRPr lang="en-US" altLang="zh-CN" dirty="0" smtClean="0"/>
          </a:p>
          <a:p>
            <a:r>
              <a:rPr lang="zh-CN" altLang="en-US" dirty="0" smtClean="0"/>
              <a:t>如果沒有將目錄設置爲</a:t>
            </a:r>
            <a:r>
              <a:rPr lang="en-US" altLang="zh-CN" dirty="0" smtClean="0"/>
              <a:t>.(</a:t>
            </a:r>
            <a:r>
              <a:rPr lang="zh-CN" altLang="en-US" dirty="0" smtClean="0"/>
              <a:t>句點</a:t>
            </a:r>
            <a:r>
              <a:rPr lang="zh-TW" altLang="en-US" dirty="0" smtClean="0"/>
              <a:t>，最後一行的</a:t>
            </a:r>
            <a:r>
              <a:rPr lang="en-US" altLang="zh-CN" dirty="0" smtClean="0"/>
              <a:t>),</a:t>
            </a:r>
            <a:r>
              <a:rPr lang="zh-CN" altLang="en-US" dirty="0" smtClean="0"/>
              <a:t>存儲庫將會被克隆到 </a:t>
            </a:r>
            <a:r>
              <a:rPr lang="en-US" altLang="zh-CN" dirty="0" err="1" smtClean="0"/>
              <a:t>kubia</a:t>
            </a:r>
            <a:r>
              <a:rPr lang="en-US" altLang="zh-CN" dirty="0" smtClean="0"/>
              <a:t>-website-example </a:t>
            </a:r>
            <a:r>
              <a:rPr lang="zh-CN" altLang="en-US" dirty="0" smtClean="0"/>
              <a:t>示例目錄中</a:t>
            </a:r>
            <a:r>
              <a:rPr lang="en-US" altLang="zh-CN" dirty="0" smtClean="0"/>
              <a:t>,</a:t>
            </a:r>
            <a:r>
              <a:rPr lang="zh-CN" altLang="en-US" dirty="0" smtClean="0"/>
              <a:t>這不是我們想要的結果。</a:t>
            </a:r>
            <a:endParaRPr lang="en-US" altLang="zh-CN" dirty="0" smtClean="0"/>
          </a:p>
          <a:p>
            <a:r>
              <a:rPr lang="zh-CN" altLang="en-US" dirty="0" smtClean="0"/>
              <a:t>我們預期將 </a:t>
            </a:r>
            <a:r>
              <a:rPr lang="en-US" altLang="zh-CN" dirty="0" smtClean="0"/>
              <a:t>repo </a:t>
            </a:r>
            <a:r>
              <a:rPr lang="zh-CN" altLang="en-US" dirty="0" smtClean="0"/>
              <a:t>克隆到卷的根目錄中。</a:t>
            </a:r>
            <a:endParaRPr lang="en-US" altLang="zh-CN" dirty="0" smtClean="0"/>
          </a:p>
          <a:p>
            <a:r>
              <a:rPr lang="zh-CN" altLang="en-US" dirty="0" smtClean="0"/>
              <a:t>在設置存儲庫時</a:t>
            </a:r>
            <a:r>
              <a:rPr lang="en-US" altLang="zh-CN" dirty="0" smtClean="0"/>
              <a:t>,</a:t>
            </a:r>
            <a:r>
              <a:rPr lang="zh-CN" altLang="en-US" dirty="0" smtClean="0"/>
              <a:t>我們還需要指明讓 </a:t>
            </a:r>
            <a:r>
              <a:rPr lang="en-US" altLang="zh-CN" dirty="0" err="1" smtClean="0"/>
              <a:t>Kubermetes</a:t>
            </a:r>
            <a:r>
              <a:rPr lang="en-US" altLang="zh-CN" dirty="0" smtClean="0"/>
              <a:t> </a:t>
            </a:r>
            <a:r>
              <a:rPr lang="zh-CN" altLang="en-US" dirty="0" smtClean="0"/>
              <a:t>切換到 </a:t>
            </a:r>
            <a:r>
              <a:rPr lang="en-US" altLang="zh-CN" dirty="0" smtClean="0"/>
              <a:t>master </a:t>
            </a:r>
            <a:r>
              <a:rPr lang="zh-CN" altLang="en-US" dirty="0" smtClean="0"/>
              <a:t>分支所在的版本來創建存儲卷修訂變更。</a:t>
            </a:r>
            <a:endParaRPr lang="en-US" altLang="zh-CN" dirty="0" smtClean="0"/>
          </a:p>
          <a:p>
            <a:r>
              <a:rPr lang="zh-TW" altLang="en-US" dirty="0" smtClean="0"/>
              <a:t>注意：工作節點需要安裝</a:t>
            </a:r>
            <a:r>
              <a:rPr lang="en-US" altLang="zh-TW" dirty="0" err="1" smtClean="0"/>
              <a:t>git</a:t>
            </a:r>
            <a:r>
              <a:rPr lang="zh-TW" altLang="en-US" dirty="0" smtClean="0"/>
              <a:t>，否則</a:t>
            </a:r>
            <a:r>
              <a:rPr lang="en-US" altLang="zh-TW" dirty="0" smtClean="0"/>
              <a:t>pod</a:t>
            </a:r>
            <a:r>
              <a:rPr lang="zh-TW" altLang="en-US" dirty="0" smtClean="0"/>
              <a:t>會啓動失敗。</a:t>
            </a:r>
            <a:endParaRPr lang="en-US" altLang="zh-TW" dirty="0" smtClean="0"/>
          </a:p>
          <a:p>
            <a:pPr marL="0" indent="0">
              <a:buNone/>
            </a:pPr>
            <a:r>
              <a:rPr lang="en-US" altLang="zh-CN" sz="2400" dirty="0" smtClean="0">
                <a:latin typeface="Source Code Pro" panose="020B0509030403020204" pitchFamily="49" charset="0"/>
                <a:ea typeface="Source Code Pro" panose="020B0509030403020204" pitchFamily="49" charset="0"/>
              </a:rPr>
              <a:t>$ </a:t>
            </a:r>
            <a:r>
              <a:rPr lang="en-US" altLang="zh-CN" sz="2400" dirty="0" err="1" smtClean="0">
                <a:latin typeface="Source Code Pro" panose="020B0509030403020204" pitchFamily="49" charset="0"/>
                <a:ea typeface="Source Code Pro" panose="020B0509030403020204" pitchFamily="49" charset="0"/>
              </a:rPr>
              <a:t>sudo</a:t>
            </a:r>
            <a:r>
              <a:rPr lang="en-US" altLang="zh-CN" sz="2400" dirty="0" smtClean="0">
                <a:latin typeface="Source Code Pro" panose="020B0509030403020204" pitchFamily="49" charset="0"/>
                <a:ea typeface="Source Code Pro" panose="020B0509030403020204" pitchFamily="49" charset="0"/>
              </a:rPr>
              <a:t> yum install </a:t>
            </a:r>
            <a:r>
              <a:rPr lang="en-US" altLang="zh-CN" sz="2400" dirty="0" err="1" smtClean="0">
                <a:latin typeface="Source Code Pro" panose="020B0509030403020204" pitchFamily="49" charset="0"/>
                <a:ea typeface="Source Code Pro" panose="020B0509030403020204" pitchFamily="49" charset="0"/>
              </a:rPr>
              <a:t>git</a:t>
            </a:r>
            <a:endParaRPr lang="zh-CN" altLang="en-US" sz="2400" dirty="0">
              <a:latin typeface="Source Code Pro" panose="020B0509030403020204" pitchFamily="49" charset="0"/>
            </a:endParaRPr>
          </a:p>
        </p:txBody>
      </p:sp>
    </p:spTree>
    <p:extLst>
      <p:ext uri="{BB962C8B-B14F-4D97-AF65-F5344CB8AC3E}">
        <p14:creationId xmlns:p14="http://schemas.microsoft.com/office/powerpoint/2010/main" val="7175378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測試</a:t>
            </a:r>
            <a:endParaRPr lang="zh-TW" altLang="en-US" dirty="0"/>
          </a:p>
        </p:txBody>
      </p:sp>
      <p:sp>
        <p:nvSpPr>
          <p:cNvPr id="4" name="文字方塊 3"/>
          <p:cNvSpPr txBox="1"/>
          <p:nvPr/>
        </p:nvSpPr>
        <p:spPr>
          <a:xfrm>
            <a:off x="838199" y="1564849"/>
            <a:ext cx="10426831" cy="4247317"/>
          </a:xfrm>
          <a:prstGeom prst="rect">
            <a:avLst/>
          </a:prstGeom>
          <a:noFill/>
        </p:spPr>
        <p:txBody>
          <a:bodyPr wrap="square" rtlCol="0">
            <a:spAutoFit/>
          </a:bodyPr>
          <a:lstStyle/>
          <a:p>
            <a:r>
              <a:rPr lang="en-US" altLang="zh-TW" dirty="0">
                <a:latin typeface="Source Code Pro" panose="020B0509030403020204" pitchFamily="49" charset="0"/>
                <a:ea typeface="Source Code Pro" panose="020B0509030403020204" pitchFamily="49" charset="0"/>
              </a:rPr>
              <a:t>[</a:t>
            </a:r>
            <a:r>
              <a:rPr lang="en-US" altLang="zh-TW" dirty="0" err="1">
                <a:latin typeface="Source Code Pro" panose="020B0509030403020204" pitchFamily="49" charset="0"/>
                <a:ea typeface="Source Code Pro" panose="020B0509030403020204" pitchFamily="49" charset="0"/>
              </a:rPr>
              <a:t>root@master</a:t>
            </a:r>
            <a:r>
              <a:rPr lang="en-US" altLang="zh-TW" dirty="0">
                <a:latin typeface="Source Code Pro" panose="020B0509030403020204" pitchFamily="49" charset="0"/>
                <a:ea typeface="Source Code Pro" panose="020B0509030403020204" pitchFamily="49" charset="0"/>
              </a:rPr>
              <a:t> ~]# vi </a:t>
            </a:r>
            <a:r>
              <a:rPr lang="en-US" altLang="zh-TW" dirty="0" err="1">
                <a:latin typeface="Source Code Pro" panose="020B0509030403020204" pitchFamily="49" charset="0"/>
                <a:ea typeface="Source Code Pro" panose="020B0509030403020204" pitchFamily="49" charset="0"/>
              </a:rPr>
              <a:t>gitrepo</a:t>
            </a:r>
            <a:r>
              <a:rPr lang="en-US" altLang="zh-TW" dirty="0">
                <a:latin typeface="Source Code Pro" panose="020B0509030403020204" pitchFamily="49" charset="0"/>
                <a:ea typeface="Source Code Pro" panose="020B0509030403020204" pitchFamily="49" charset="0"/>
              </a:rPr>
              <a:t>-volume-</a:t>
            </a:r>
            <a:r>
              <a:rPr lang="en-US" altLang="zh-TW" dirty="0" err="1">
                <a:latin typeface="Source Code Pro" panose="020B0509030403020204" pitchFamily="49" charset="0"/>
                <a:ea typeface="Source Code Pro" panose="020B0509030403020204" pitchFamily="49" charset="0"/>
              </a:rPr>
              <a:t>pod.yaml</a:t>
            </a:r>
            <a:endParaRPr lang="en-US" altLang="zh-TW" dirty="0">
              <a:latin typeface="Source Code Pro" panose="020B0509030403020204" pitchFamily="49" charset="0"/>
              <a:ea typeface="Source Code Pro" panose="020B0509030403020204" pitchFamily="49" charset="0"/>
            </a:endParaRPr>
          </a:p>
          <a:p>
            <a:r>
              <a:rPr lang="en-US" altLang="zh-TW" dirty="0">
                <a:latin typeface="Source Code Pro" panose="020B0509030403020204" pitchFamily="49" charset="0"/>
                <a:ea typeface="Source Code Pro" panose="020B0509030403020204" pitchFamily="49" charset="0"/>
              </a:rPr>
              <a:t>[</a:t>
            </a:r>
            <a:r>
              <a:rPr lang="en-US" altLang="zh-TW" dirty="0" err="1">
                <a:latin typeface="Source Code Pro" panose="020B0509030403020204" pitchFamily="49" charset="0"/>
                <a:ea typeface="Source Code Pro" panose="020B0509030403020204" pitchFamily="49" charset="0"/>
              </a:rPr>
              <a:t>root@master</a:t>
            </a:r>
            <a:r>
              <a:rPr lang="en-US" altLang="zh-TW" dirty="0">
                <a:latin typeface="Source Code Pro" panose="020B0509030403020204" pitchFamily="49" charset="0"/>
                <a:ea typeface="Source Code Pro" panose="020B0509030403020204" pitchFamily="49" charset="0"/>
              </a:rPr>
              <a:t> ~]# </a:t>
            </a:r>
            <a:r>
              <a:rPr lang="en-US" altLang="zh-TW" dirty="0" err="1">
                <a:latin typeface="Source Code Pro" panose="020B0509030403020204" pitchFamily="49" charset="0"/>
                <a:ea typeface="Source Code Pro" panose="020B0509030403020204" pitchFamily="49" charset="0"/>
              </a:rPr>
              <a:t>kubectl</a:t>
            </a:r>
            <a:r>
              <a:rPr lang="en-US" altLang="zh-TW" dirty="0">
                <a:latin typeface="Source Code Pro" panose="020B0509030403020204" pitchFamily="49" charset="0"/>
                <a:ea typeface="Source Code Pro" panose="020B0509030403020204" pitchFamily="49" charset="0"/>
              </a:rPr>
              <a:t> create -f </a:t>
            </a:r>
            <a:r>
              <a:rPr lang="en-US" altLang="zh-TW" dirty="0" err="1">
                <a:latin typeface="Source Code Pro" panose="020B0509030403020204" pitchFamily="49" charset="0"/>
                <a:ea typeface="Source Code Pro" panose="020B0509030403020204" pitchFamily="49" charset="0"/>
              </a:rPr>
              <a:t>gitrepo</a:t>
            </a:r>
            <a:r>
              <a:rPr lang="en-US" altLang="zh-TW" dirty="0">
                <a:latin typeface="Source Code Pro" panose="020B0509030403020204" pitchFamily="49" charset="0"/>
                <a:ea typeface="Source Code Pro" panose="020B0509030403020204" pitchFamily="49" charset="0"/>
              </a:rPr>
              <a:t>-volume-</a:t>
            </a:r>
            <a:r>
              <a:rPr lang="en-US" altLang="zh-TW" dirty="0" err="1">
                <a:latin typeface="Source Code Pro" panose="020B0509030403020204" pitchFamily="49" charset="0"/>
                <a:ea typeface="Source Code Pro" panose="020B0509030403020204" pitchFamily="49" charset="0"/>
              </a:rPr>
              <a:t>pod.yaml</a:t>
            </a:r>
            <a:endParaRPr lang="en-US" altLang="zh-TW" dirty="0">
              <a:latin typeface="Source Code Pro" panose="020B0509030403020204" pitchFamily="49" charset="0"/>
              <a:ea typeface="Source Code Pro" panose="020B0509030403020204" pitchFamily="49" charset="0"/>
            </a:endParaRPr>
          </a:p>
          <a:p>
            <a:r>
              <a:rPr lang="en-US" altLang="zh-TW" dirty="0">
                <a:latin typeface="Source Code Pro" panose="020B0509030403020204" pitchFamily="49" charset="0"/>
                <a:ea typeface="Source Code Pro" panose="020B0509030403020204" pitchFamily="49" charset="0"/>
              </a:rPr>
              <a:t>pod/</a:t>
            </a:r>
            <a:r>
              <a:rPr lang="en-US" altLang="zh-TW" dirty="0" err="1">
                <a:latin typeface="Source Code Pro" panose="020B0509030403020204" pitchFamily="49" charset="0"/>
                <a:ea typeface="Source Code Pro" panose="020B0509030403020204" pitchFamily="49" charset="0"/>
              </a:rPr>
              <a:t>gitrepo</a:t>
            </a:r>
            <a:r>
              <a:rPr lang="en-US" altLang="zh-TW" dirty="0">
                <a:latin typeface="Source Code Pro" panose="020B0509030403020204" pitchFamily="49" charset="0"/>
                <a:ea typeface="Source Code Pro" panose="020B0509030403020204" pitchFamily="49" charset="0"/>
              </a:rPr>
              <a:t>-volume-pod created</a:t>
            </a:r>
          </a:p>
          <a:p>
            <a:r>
              <a:rPr lang="en-US" altLang="zh-TW" dirty="0" smtClean="0">
                <a:latin typeface="Source Code Pro" panose="020B0509030403020204" pitchFamily="49" charset="0"/>
                <a:ea typeface="Source Code Pro" panose="020B0509030403020204" pitchFamily="49" charset="0"/>
              </a:rPr>
              <a:t>[</a:t>
            </a:r>
            <a:r>
              <a:rPr lang="en-US" altLang="zh-TW" dirty="0" err="1">
                <a:latin typeface="Source Code Pro" panose="020B0509030403020204" pitchFamily="49" charset="0"/>
                <a:ea typeface="Source Code Pro" panose="020B0509030403020204" pitchFamily="49" charset="0"/>
              </a:rPr>
              <a:t>root@master</a:t>
            </a:r>
            <a:r>
              <a:rPr lang="en-US" altLang="zh-TW" dirty="0">
                <a:latin typeface="Source Code Pro" panose="020B0509030403020204" pitchFamily="49" charset="0"/>
                <a:ea typeface="Source Code Pro" panose="020B0509030403020204" pitchFamily="49" charset="0"/>
              </a:rPr>
              <a:t> ~]# </a:t>
            </a:r>
            <a:r>
              <a:rPr lang="en-US" altLang="zh-TW" dirty="0" err="1">
                <a:latin typeface="Source Code Pro" panose="020B0509030403020204" pitchFamily="49" charset="0"/>
                <a:ea typeface="Source Code Pro" panose="020B0509030403020204" pitchFamily="49" charset="0"/>
              </a:rPr>
              <a:t>kubectl</a:t>
            </a:r>
            <a:r>
              <a:rPr lang="en-US" altLang="zh-TW" dirty="0">
                <a:latin typeface="Source Code Pro" panose="020B0509030403020204" pitchFamily="49" charset="0"/>
                <a:ea typeface="Source Code Pro" panose="020B0509030403020204" pitchFamily="49" charset="0"/>
              </a:rPr>
              <a:t> get pod</a:t>
            </a:r>
          </a:p>
          <a:p>
            <a:r>
              <a:rPr lang="en-US" altLang="zh-TW" dirty="0">
                <a:latin typeface="Source Code Pro" panose="020B0509030403020204" pitchFamily="49" charset="0"/>
                <a:ea typeface="Source Code Pro" panose="020B0509030403020204" pitchFamily="49" charset="0"/>
              </a:rPr>
              <a:t>NAME                 READY   STATUS              RESTARTS   AGE</a:t>
            </a:r>
          </a:p>
          <a:p>
            <a:r>
              <a:rPr lang="en-US" altLang="zh-TW" dirty="0">
                <a:latin typeface="Source Code Pro" panose="020B0509030403020204" pitchFamily="49" charset="0"/>
                <a:ea typeface="Source Code Pro" panose="020B0509030403020204" pitchFamily="49" charset="0"/>
              </a:rPr>
              <a:t>fortune              2/2     Running             0          30m</a:t>
            </a:r>
          </a:p>
          <a:p>
            <a:r>
              <a:rPr lang="en-US" altLang="zh-TW" dirty="0" err="1">
                <a:latin typeface="Source Code Pro" panose="020B0509030403020204" pitchFamily="49" charset="0"/>
                <a:ea typeface="Source Code Pro" panose="020B0509030403020204" pitchFamily="49" charset="0"/>
              </a:rPr>
              <a:t>gitrepo</a:t>
            </a:r>
            <a:r>
              <a:rPr lang="en-US" altLang="zh-TW" dirty="0">
                <a:latin typeface="Source Code Pro" panose="020B0509030403020204" pitchFamily="49" charset="0"/>
                <a:ea typeface="Source Code Pro" panose="020B0509030403020204" pitchFamily="49" charset="0"/>
              </a:rPr>
              <a:t>-volume-pod   0/1     </a:t>
            </a:r>
            <a:r>
              <a:rPr lang="en-US" altLang="zh-TW" dirty="0" err="1">
                <a:latin typeface="Source Code Pro" panose="020B0509030403020204" pitchFamily="49" charset="0"/>
                <a:ea typeface="Source Code Pro" panose="020B0509030403020204" pitchFamily="49" charset="0"/>
              </a:rPr>
              <a:t>ContainerCreating</a:t>
            </a:r>
            <a:r>
              <a:rPr lang="en-US" altLang="zh-TW" dirty="0">
                <a:latin typeface="Source Code Pro" panose="020B0509030403020204" pitchFamily="49" charset="0"/>
                <a:ea typeface="Source Code Pro" panose="020B0509030403020204" pitchFamily="49" charset="0"/>
              </a:rPr>
              <a:t>   0          </a:t>
            </a:r>
            <a:r>
              <a:rPr lang="en-US" altLang="zh-TW" dirty="0" smtClean="0">
                <a:latin typeface="Source Code Pro" panose="020B0509030403020204" pitchFamily="49" charset="0"/>
                <a:ea typeface="Source Code Pro" panose="020B0509030403020204" pitchFamily="49" charset="0"/>
              </a:rPr>
              <a:t>6s</a:t>
            </a:r>
            <a:endParaRPr lang="en-US" altLang="zh-TW" dirty="0">
              <a:latin typeface="Source Code Pro" panose="020B0509030403020204" pitchFamily="49" charset="0"/>
              <a:ea typeface="Source Code Pro" panose="020B0509030403020204" pitchFamily="49" charset="0"/>
            </a:endParaRPr>
          </a:p>
          <a:p>
            <a:r>
              <a:rPr lang="en-US" altLang="zh-TW" dirty="0">
                <a:latin typeface="Source Code Pro" panose="020B0509030403020204" pitchFamily="49" charset="0"/>
                <a:ea typeface="Source Code Pro" panose="020B0509030403020204" pitchFamily="49" charset="0"/>
              </a:rPr>
              <a:t>[</a:t>
            </a:r>
            <a:r>
              <a:rPr lang="en-US" altLang="zh-TW" dirty="0" err="1">
                <a:latin typeface="Source Code Pro" panose="020B0509030403020204" pitchFamily="49" charset="0"/>
                <a:ea typeface="Source Code Pro" panose="020B0509030403020204" pitchFamily="49" charset="0"/>
              </a:rPr>
              <a:t>root@master</a:t>
            </a:r>
            <a:r>
              <a:rPr lang="en-US" altLang="zh-TW" dirty="0">
                <a:latin typeface="Source Code Pro" panose="020B0509030403020204" pitchFamily="49" charset="0"/>
                <a:ea typeface="Source Code Pro" panose="020B0509030403020204" pitchFamily="49" charset="0"/>
              </a:rPr>
              <a:t> ~]# </a:t>
            </a:r>
            <a:r>
              <a:rPr lang="en-US" altLang="zh-TW" dirty="0" err="1">
                <a:latin typeface="Source Code Pro" panose="020B0509030403020204" pitchFamily="49" charset="0"/>
                <a:ea typeface="Source Code Pro" panose="020B0509030403020204" pitchFamily="49" charset="0"/>
              </a:rPr>
              <a:t>kubectl</a:t>
            </a:r>
            <a:r>
              <a:rPr lang="en-US" altLang="zh-TW" dirty="0">
                <a:latin typeface="Source Code Pro" panose="020B0509030403020204" pitchFamily="49" charset="0"/>
                <a:ea typeface="Source Code Pro" panose="020B0509030403020204" pitchFamily="49" charset="0"/>
              </a:rPr>
              <a:t> delete </a:t>
            </a:r>
            <a:r>
              <a:rPr lang="en-US" altLang="zh-TW" dirty="0" err="1">
                <a:latin typeface="Source Code Pro" panose="020B0509030403020204" pitchFamily="49" charset="0"/>
                <a:ea typeface="Source Code Pro" panose="020B0509030403020204" pitchFamily="49" charset="0"/>
              </a:rPr>
              <a:t>po</a:t>
            </a:r>
            <a:r>
              <a:rPr lang="en-US" altLang="zh-TW" dirty="0">
                <a:latin typeface="Source Code Pro" panose="020B0509030403020204" pitchFamily="49" charset="0"/>
                <a:ea typeface="Source Code Pro" panose="020B0509030403020204" pitchFamily="49" charset="0"/>
              </a:rPr>
              <a:t> fortune</a:t>
            </a:r>
          </a:p>
          <a:p>
            <a:r>
              <a:rPr lang="en-US" altLang="zh-TW" dirty="0">
                <a:latin typeface="Source Code Pro" panose="020B0509030403020204" pitchFamily="49" charset="0"/>
                <a:ea typeface="Source Code Pro" panose="020B0509030403020204" pitchFamily="49" charset="0"/>
              </a:rPr>
              <a:t>pod "fortune" deleted</a:t>
            </a:r>
          </a:p>
          <a:p>
            <a:r>
              <a:rPr lang="en-US" altLang="zh-TW" dirty="0">
                <a:latin typeface="Source Code Pro" panose="020B0509030403020204" pitchFamily="49" charset="0"/>
              </a:rPr>
              <a:t>[</a:t>
            </a:r>
            <a:r>
              <a:rPr lang="en-US" altLang="zh-TW" dirty="0" err="1">
                <a:latin typeface="Source Code Pro" panose="020B0509030403020204" pitchFamily="49" charset="0"/>
              </a:rPr>
              <a:t>root@master</a:t>
            </a:r>
            <a:r>
              <a:rPr lang="en-US" altLang="zh-TW" dirty="0">
                <a:latin typeface="Source Code Pro" panose="020B0509030403020204" pitchFamily="49" charset="0"/>
              </a:rPr>
              <a:t> ~]# </a:t>
            </a:r>
            <a:r>
              <a:rPr lang="en-US" altLang="zh-TW" dirty="0" err="1">
                <a:latin typeface="Source Code Pro" panose="020B0509030403020204" pitchFamily="49" charset="0"/>
              </a:rPr>
              <a:t>kubectl</a:t>
            </a:r>
            <a:r>
              <a:rPr lang="en-US" altLang="zh-TW" dirty="0">
                <a:latin typeface="Source Code Pro" panose="020B0509030403020204" pitchFamily="49" charset="0"/>
              </a:rPr>
              <a:t> get pod</a:t>
            </a:r>
          </a:p>
          <a:p>
            <a:r>
              <a:rPr lang="en-US" altLang="zh-TW" dirty="0">
                <a:latin typeface="Source Code Pro" panose="020B0509030403020204" pitchFamily="49" charset="0"/>
              </a:rPr>
              <a:t>NAME                 READY   STATUS    RESTARTS   AGE</a:t>
            </a:r>
          </a:p>
          <a:p>
            <a:r>
              <a:rPr lang="en-US" altLang="zh-TW" dirty="0" err="1">
                <a:latin typeface="Source Code Pro" panose="020B0509030403020204" pitchFamily="49" charset="0"/>
              </a:rPr>
              <a:t>gitrepo</a:t>
            </a:r>
            <a:r>
              <a:rPr lang="en-US" altLang="zh-TW" dirty="0">
                <a:latin typeface="Source Code Pro" panose="020B0509030403020204" pitchFamily="49" charset="0"/>
              </a:rPr>
              <a:t>-volume-pod   1/1     Running   0          </a:t>
            </a:r>
            <a:r>
              <a:rPr lang="en-US" altLang="zh-TW" dirty="0" smtClean="0">
                <a:latin typeface="Source Code Pro" panose="020B0509030403020204" pitchFamily="49" charset="0"/>
              </a:rPr>
              <a:t>12s</a:t>
            </a:r>
          </a:p>
          <a:p>
            <a:r>
              <a:rPr lang="en-US" altLang="zh-TW" dirty="0">
                <a:latin typeface="Source Code Pro" panose="020B0509030403020204" pitchFamily="49" charset="0"/>
              </a:rPr>
              <a:t>[</a:t>
            </a:r>
            <a:r>
              <a:rPr lang="en-US" altLang="zh-TW" dirty="0" err="1">
                <a:latin typeface="Source Code Pro" panose="020B0509030403020204" pitchFamily="49" charset="0"/>
              </a:rPr>
              <a:t>root@master</a:t>
            </a:r>
            <a:r>
              <a:rPr lang="en-US" altLang="zh-TW" dirty="0">
                <a:latin typeface="Source Code Pro" panose="020B0509030403020204" pitchFamily="49" charset="0"/>
              </a:rPr>
              <a:t> ~]# </a:t>
            </a:r>
            <a:r>
              <a:rPr lang="en-US" altLang="zh-TW" dirty="0" err="1">
                <a:latin typeface="Source Code Pro" panose="020B0509030403020204" pitchFamily="49" charset="0"/>
              </a:rPr>
              <a:t>kubectl</a:t>
            </a:r>
            <a:r>
              <a:rPr lang="en-US" altLang="zh-TW" dirty="0">
                <a:latin typeface="Source Code Pro" panose="020B0509030403020204" pitchFamily="49" charset="0"/>
              </a:rPr>
              <a:t> port-forward </a:t>
            </a:r>
            <a:r>
              <a:rPr lang="en-US" altLang="zh-TW" dirty="0" err="1">
                <a:latin typeface="Source Code Pro" panose="020B0509030403020204" pitchFamily="49" charset="0"/>
              </a:rPr>
              <a:t>gitrepo</a:t>
            </a:r>
            <a:r>
              <a:rPr lang="en-US" altLang="zh-TW" dirty="0">
                <a:latin typeface="Source Code Pro" panose="020B0509030403020204" pitchFamily="49" charset="0"/>
              </a:rPr>
              <a:t>-volume-pod 8080:80</a:t>
            </a:r>
          </a:p>
          <a:p>
            <a:r>
              <a:rPr lang="en-US" altLang="zh-TW" dirty="0">
                <a:latin typeface="Source Code Pro" panose="020B0509030403020204" pitchFamily="49" charset="0"/>
              </a:rPr>
              <a:t>Forwarding from 127.0.0.1:8080 -&gt; 80</a:t>
            </a:r>
          </a:p>
          <a:p>
            <a:r>
              <a:rPr lang="en-US" altLang="zh-TW" dirty="0">
                <a:latin typeface="Source Code Pro" panose="020B0509030403020204" pitchFamily="49" charset="0"/>
              </a:rPr>
              <a:t>Forwarding from [::1]:8080 -&gt; </a:t>
            </a:r>
            <a:r>
              <a:rPr lang="en-US" altLang="zh-TW" dirty="0" smtClean="0">
                <a:latin typeface="Source Code Pro" panose="020B0509030403020204" pitchFamily="49" charset="0"/>
              </a:rPr>
              <a:t>80</a:t>
            </a:r>
            <a:endParaRPr lang="en-US" altLang="zh-TW" dirty="0">
              <a:latin typeface="Source Code Pro" panose="020B0509030403020204" pitchFamily="49" charset="0"/>
            </a:endParaRPr>
          </a:p>
        </p:txBody>
      </p:sp>
    </p:spTree>
    <p:extLst>
      <p:ext uri="{BB962C8B-B14F-4D97-AF65-F5344CB8AC3E}">
        <p14:creationId xmlns:p14="http://schemas.microsoft.com/office/powerpoint/2010/main" val="35201967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另一個</a:t>
            </a:r>
            <a:r>
              <a:rPr lang="en-US" altLang="zh-TW" dirty="0" smtClean="0"/>
              <a:t>putty</a:t>
            </a:r>
            <a:r>
              <a:rPr lang="zh-TW" altLang="en-US" dirty="0" smtClean="0"/>
              <a:t>，測試</a:t>
            </a:r>
            <a:endParaRPr lang="zh-TW" altLang="en-US" dirty="0"/>
          </a:p>
        </p:txBody>
      </p:sp>
      <p:sp>
        <p:nvSpPr>
          <p:cNvPr id="3" name="矩形 2"/>
          <p:cNvSpPr/>
          <p:nvPr/>
        </p:nvSpPr>
        <p:spPr>
          <a:xfrm>
            <a:off x="936396" y="2089924"/>
            <a:ext cx="7915374" cy="1754326"/>
          </a:xfrm>
          <a:prstGeom prst="rect">
            <a:avLst/>
          </a:prstGeom>
        </p:spPr>
        <p:txBody>
          <a:bodyPr wrap="square">
            <a:spAutoFit/>
          </a:bodyPr>
          <a:lstStyle/>
          <a:p>
            <a:r>
              <a:rPr lang="zh-TW" altLang="en-US" dirty="0">
                <a:latin typeface="Source Code Pro" panose="020B0509030403020204" pitchFamily="49" charset="0"/>
              </a:rPr>
              <a:t>[root@master ~]# curl http://localhost:8080</a:t>
            </a:r>
          </a:p>
          <a:p>
            <a:r>
              <a:rPr lang="zh-TW" altLang="en-US" dirty="0">
                <a:latin typeface="Source Code Pro" panose="020B0509030403020204" pitchFamily="49" charset="0"/>
              </a:rPr>
              <a:t>&lt;html&gt;</a:t>
            </a:r>
          </a:p>
          <a:p>
            <a:r>
              <a:rPr lang="zh-TW" altLang="en-US" dirty="0">
                <a:latin typeface="Source Code Pro" panose="020B0509030403020204" pitchFamily="49" charset="0"/>
              </a:rPr>
              <a:t>&lt;body&gt;</a:t>
            </a:r>
          </a:p>
          <a:p>
            <a:r>
              <a:rPr lang="zh-TW" altLang="en-US" dirty="0">
                <a:latin typeface="Source Code Pro" panose="020B0509030403020204" pitchFamily="49" charset="0"/>
              </a:rPr>
              <a:t>Hello there.</a:t>
            </a:r>
          </a:p>
          <a:p>
            <a:r>
              <a:rPr lang="zh-TW" altLang="en-US" dirty="0">
                <a:latin typeface="Source Code Pro" panose="020B0509030403020204" pitchFamily="49" charset="0"/>
              </a:rPr>
              <a:t>&lt;/body&gt;</a:t>
            </a:r>
          </a:p>
          <a:p>
            <a:r>
              <a:rPr lang="zh-TW" altLang="en-US" dirty="0">
                <a:latin typeface="Source Code Pro" panose="020B0509030403020204" pitchFamily="49" charset="0"/>
              </a:rPr>
              <a:t>&lt;/html&gt;</a:t>
            </a:r>
          </a:p>
        </p:txBody>
      </p:sp>
    </p:spTree>
    <p:extLst>
      <p:ext uri="{BB962C8B-B14F-4D97-AF65-F5344CB8AC3E}">
        <p14:creationId xmlns:p14="http://schemas.microsoft.com/office/powerpoint/2010/main" val="3821029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容器都有自己獨立的檔案系統</a:t>
            </a:r>
            <a:endParaRPr lang="zh-TW" altLang="en-US" dirty="0"/>
          </a:p>
        </p:txBody>
      </p:sp>
      <p:sp>
        <p:nvSpPr>
          <p:cNvPr id="3" name="內容版面配置區 2"/>
          <p:cNvSpPr>
            <a:spLocks noGrp="1"/>
          </p:cNvSpPr>
          <p:nvPr>
            <p:ph idx="1"/>
          </p:nvPr>
        </p:nvSpPr>
        <p:spPr/>
        <p:txBody>
          <a:bodyPr/>
          <a:lstStyle/>
          <a:p>
            <a:r>
              <a:rPr lang="zh-CN" altLang="en-US" dirty="0" smtClean="0"/>
              <a:t>人們會期望進程也能共用磁</a:t>
            </a:r>
            <a:r>
              <a:rPr lang="zh-TW" altLang="en-US" dirty="0" smtClean="0"/>
              <a:t>碟</a:t>
            </a:r>
            <a:r>
              <a:rPr lang="en-US" altLang="zh-CN" dirty="0" smtClean="0"/>
              <a:t>,</a:t>
            </a:r>
            <a:r>
              <a:rPr lang="zh-CN" altLang="en-US" dirty="0" smtClean="0"/>
              <a:t>但事實並非如此。</a:t>
            </a:r>
            <a:endParaRPr lang="en-US" altLang="zh-CN" dirty="0"/>
          </a:p>
          <a:p>
            <a:r>
              <a:rPr lang="zh-CN" altLang="en-US" dirty="0" smtClean="0"/>
              <a:t>需要謹記</a:t>
            </a:r>
            <a:r>
              <a:rPr lang="zh-TW" altLang="en-US" dirty="0" smtClean="0"/>
              <a:t>一</a:t>
            </a:r>
            <a:r>
              <a:rPr lang="zh-CN" altLang="en-US" dirty="0" smtClean="0"/>
              <a:t>點</a:t>
            </a:r>
            <a:r>
              <a:rPr lang="en-US" altLang="zh-CN" dirty="0" smtClean="0"/>
              <a:t>,</a:t>
            </a:r>
            <a:r>
              <a:rPr lang="en-US" altLang="zh-CN" dirty="0"/>
              <a:t>pod </a:t>
            </a:r>
            <a:r>
              <a:rPr lang="zh-CN" altLang="en-US" dirty="0" smtClean="0"/>
              <a:t>中的每個容器都有自己獨立的檔案系統</a:t>
            </a:r>
            <a:r>
              <a:rPr lang="en-US" altLang="zh-CN" dirty="0" smtClean="0"/>
              <a:t>,</a:t>
            </a:r>
            <a:r>
              <a:rPr lang="zh-CN" altLang="en-US" dirty="0" smtClean="0"/>
              <a:t>因爲檔案系統來自容器鏡像。</a:t>
            </a:r>
          </a:p>
          <a:p>
            <a:r>
              <a:rPr lang="zh-CN" altLang="en-US" dirty="0" smtClean="0"/>
              <a:t>每個新容器都是通過在構建鏡像時加入的詳細設定檔來啓動的。</a:t>
            </a:r>
            <a:endParaRPr lang="en-US" altLang="zh-CN" dirty="0" smtClean="0"/>
          </a:p>
          <a:p>
            <a:r>
              <a:rPr lang="zh-CN" altLang="en-US" dirty="0" smtClean="0"/>
              <a:t>新容器並不會識別前一個容器寫入檔案系統內的任何內容</a:t>
            </a:r>
            <a:r>
              <a:rPr lang="en-US" altLang="zh-CN" dirty="0" smtClean="0"/>
              <a:t>,</a:t>
            </a:r>
            <a:r>
              <a:rPr lang="zh-CN" altLang="en-US" dirty="0" smtClean="0"/>
              <a:t>即使新啓動的容器運行在同一個</a:t>
            </a:r>
            <a:r>
              <a:rPr lang="en-US" altLang="zh-CN" dirty="0" smtClean="0"/>
              <a:t>pod </a:t>
            </a:r>
            <a:r>
              <a:rPr lang="zh-CN" altLang="en-US" dirty="0"/>
              <a:t>中</a:t>
            </a:r>
            <a:r>
              <a:rPr lang="zh-CN" altLang="en-US" dirty="0" smtClean="0"/>
              <a:t>。</a:t>
            </a:r>
            <a:endParaRPr lang="en-US" altLang="zh-CN" dirty="0" smtClean="0"/>
          </a:p>
          <a:p>
            <a:pPr lvl="1"/>
            <a:r>
              <a:rPr lang="zh-TW" altLang="en-US" dirty="0" smtClean="0"/>
              <a:t>當</a:t>
            </a:r>
            <a:r>
              <a:rPr lang="en-US" altLang="zh-CN" dirty="0" smtClean="0"/>
              <a:t>pod </a:t>
            </a:r>
            <a:r>
              <a:rPr lang="zh-CN" altLang="en-US" dirty="0"/>
              <a:t>中</a:t>
            </a:r>
            <a:r>
              <a:rPr lang="zh-CN" altLang="en-US" dirty="0" smtClean="0"/>
              <a:t>容器重新啓動</a:t>
            </a:r>
            <a:r>
              <a:rPr lang="zh-TW" altLang="en-US" dirty="0" smtClean="0"/>
              <a:t>時</a:t>
            </a:r>
            <a:r>
              <a:rPr lang="zh-CN" altLang="en-US" dirty="0" smtClean="0"/>
              <a:t> </a:t>
            </a:r>
            <a:r>
              <a:rPr lang="en-US" altLang="zh-CN" dirty="0" smtClean="0"/>
              <a:t>(</a:t>
            </a:r>
            <a:r>
              <a:rPr lang="zh-CN" altLang="en-US" dirty="0" smtClean="0"/>
              <a:t>也許是因爲進程崩潰</a:t>
            </a:r>
            <a:r>
              <a:rPr lang="en-US" altLang="zh-CN" dirty="0" smtClean="0"/>
              <a:t>,</a:t>
            </a:r>
            <a:r>
              <a:rPr lang="zh-CN" altLang="en-US" dirty="0" smtClean="0"/>
              <a:t>也許是存活探針向 </a:t>
            </a:r>
            <a:r>
              <a:rPr lang="en-US" altLang="zh-CN" dirty="0" smtClean="0"/>
              <a:t>Kubernetes </a:t>
            </a:r>
            <a:r>
              <a:rPr lang="zh-CN" altLang="en-US" dirty="0" smtClean="0"/>
              <a:t>發送了容器狀態異常的信號</a:t>
            </a:r>
            <a:r>
              <a:rPr lang="en-US" altLang="zh-CN" dirty="0" smtClean="0"/>
              <a:t>),</a:t>
            </a:r>
            <a:r>
              <a:rPr lang="zh-CN" altLang="en-US" dirty="0" smtClean="0"/>
              <a:t>你就會意識到</a:t>
            </a:r>
            <a:r>
              <a:rPr lang="zh-TW" altLang="en-US" dirty="0" smtClean="0"/>
              <a:t>這一點。</a:t>
            </a:r>
            <a:r>
              <a:rPr lang="zh-CN" altLang="en-US" dirty="0"/>
              <a:t/>
            </a:r>
            <a:br>
              <a:rPr lang="zh-CN" altLang="en-US" dirty="0"/>
            </a:br>
            <a:endParaRPr lang="en-US" altLang="zh-TW" dirty="0"/>
          </a:p>
          <a:p>
            <a:endParaRPr lang="zh-TW" altLang="en-US" dirty="0"/>
          </a:p>
        </p:txBody>
      </p:sp>
    </p:spTree>
    <p:extLst>
      <p:ext uri="{BB962C8B-B14F-4D97-AF65-F5344CB8AC3E}">
        <p14:creationId xmlns:p14="http://schemas.microsoft.com/office/powerpoint/2010/main" val="16471828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確認文件未與 </a:t>
            </a:r>
            <a:r>
              <a:rPr lang="en-US" altLang="zh-CN" dirty="0" err="1" smtClean="0"/>
              <a:t>Git</a:t>
            </a:r>
            <a:r>
              <a:rPr lang="en-US" altLang="zh-CN" dirty="0" smtClean="0"/>
              <a:t> </a:t>
            </a:r>
            <a:r>
              <a:rPr lang="zh-CN" altLang="en-US" dirty="0" smtClean="0"/>
              <a:t>倉庫保持同步</a:t>
            </a:r>
            <a:endParaRPr lang="zh-TW" altLang="en-US" dirty="0"/>
          </a:p>
        </p:txBody>
      </p:sp>
      <p:sp>
        <p:nvSpPr>
          <p:cNvPr id="3" name="內容版面配置區 2"/>
          <p:cNvSpPr>
            <a:spLocks noGrp="1"/>
          </p:cNvSpPr>
          <p:nvPr>
            <p:ph idx="1"/>
          </p:nvPr>
        </p:nvSpPr>
        <p:spPr/>
        <p:txBody>
          <a:bodyPr>
            <a:normAutofit/>
          </a:bodyPr>
          <a:lstStyle/>
          <a:p>
            <a:r>
              <a:rPr lang="zh-CN" altLang="en-US" dirty="0"/>
              <a:t>在 </a:t>
            </a:r>
            <a:r>
              <a:rPr lang="en-US" altLang="zh-CN" dirty="0"/>
              <a:t>pod </a:t>
            </a:r>
            <a:r>
              <a:rPr lang="zh-CN" altLang="en-US" dirty="0" smtClean="0"/>
              <a:t>運行時</a:t>
            </a:r>
            <a:r>
              <a:rPr lang="en-US" altLang="zh-CN" dirty="0" smtClean="0"/>
              <a:t>,</a:t>
            </a:r>
            <a:r>
              <a:rPr lang="zh-CN" altLang="en-US" dirty="0" smtClean="0"/>
              <a:t>我們可以嘗試通過埠轉發、服務或在 </a:t>
            </a:r>
            <a:r>
              <a:rPr lang="en-US" altLang="zh-CN" dirty="0" smtClean="0"/>
              <a:t>pod</a:t>
            </a:r>
            <a:r>
              <a:rPr lang="en-US" altLang="zh-CN" dirty="0"/>
              <a:t>(</a:t>
            </a:r>
            <a:r>
              <a:rPr lang="zh-CN" altLang="en-US" dirty="0"/>
              <a:t>或集群中的任意其 他</a:t>
            </a:r>
            <a:r>
              <a:rPr lang="en-US" altLang="zh-CN" dirty="0"/>
              <a:t>pod) </a:t>
            </a:r>
            <a:r>
              <a:rPr lang="zh-CN" altLang="en-US" dirty="0" smtClean="0"/>
              <a:t>中運行</a:t>
            </a:r>
            <a:r>
              <a:rPr lang="en-US" altLang="zh-CN" dirty="0" smtClean="0"/>
              <a:t>curl </a:t>
            </a:r>
            <a:r>
              <a:rPr lang="zh-CN" altLang="en-US" dirty="0" smtClean="0"/>
              <a:t>命令來訪問 </a:t>
            </a:r>
            <a:r>
              <a:rPr lang="en-US" altLang="zh-CN" dirty="0" smtClean="0"/>
              <a:t>pod</a:t>
            </a:r>
            <a:r>
              <a:rPr lang="zh-CN" altLang="en-US" dirty="0"/>
              <a:t>。</a:t>
            </a:r>
          </a:p>
          <a:p>
            <a:r>
              <a:rPr lang="zh-CN" altLang="en-US" dirty="0" smtClean="0"/>
              <a:t>現在</a:t>
            </a:r>
            <a:r>
              <a:rPr lang="en-US" altLang="zh-CN" dirty="0" smtClean="0"/>
              <a:t>,</a:t>
            </a:r>
            <a:r>
              <a:rPr lang="zh-CN" altLang="en-US" dirty="0" smtClean="0"/>
              <a:t>我們將對 </a:t>
            </a:r>
            <a:r>
              <a:rPr lang="en-US" altLang="zh-CN" dirty="0" err="1" smtClean="0"/>
              <a:t>Github</a:t>
            </a:r>
            <a:r>
              <a:rPr lang="en-US" altLang="zh-CN" dirty="0" smtClean="0"/>
              <a:t> </a:t>
            </a:r>
            <a:r>
              <a:rPr lang="zh-CN" altLang="en-US" dirty="0" smtClean="0"/>
              <a:t>項目中的</a:t>
            </a:r>
            <a:r>
              <a:rPr lang="en-US" altLang="zh-CN" dirty="0" smtClean="0"/>
              <a:t>index.html </a:t>
            </a:r>
            <a:r>
              <a:rPr lang="zh-CN" altLang="en-US" dirty="0" smtClean="0"/>
              <a:t>檔進行更改。</a:t>
            </a:r>
            <a:endParaRPr lang="en-US" altLang="zh-CN" dirty="0" smtClean="0"/>
          </a:p>
          <a:p>
            <a:r>
              <a:rPr lang="zh-CN" altLang="en-US" dirty="0" smtClean="0"/>
              <a:t>如果</a:t>
            </a:r>
            <a:r>
              <a:rPr lang="zh-CN" altLang="en-US" dirty="0"/>
              <a:t>不在本地使用 </a:t>
            </a:r>
            <a:r>
              <a:rPr lang="en-US" altLang="zh-CN" dirty="0" err="1"/>
              <a:t>Git</a:t>
            </a:r>
            <a:r>
              <a:rPr lang="en-US" altLang="zh-CN" dirty="0"/>
              <a:t>,</a:t>
            </a:r>
            <a:r>
              <a:rPr lang="zh-CN" altLang="en-US" dirty="0"/>
              <a:t>可以直接在</a:t>
            </a:r>
            <a:r>
              <a:rPr lang="en-US" altLang="zh-CN" dirty="0" err="1"/>
              <a:t>Github</a:t>
            </a:r>
            <a:r>
              <a:rPr lang="en-US" altLang="zh-CN" dirty="0"/>
              <a:t> </a:t>
            </a:r>
            <a:r>
              <a:rPr lang="zh-CN" altLang="en-US" dirty="0" smtClean="0"/>
              <a:t>上編輯檔</a:t>
            </a:r>
            <a:r>
              <a:rPr lang="en-US" altLang="zh-CN" dirty="0" smtClean="0"/>
              <a:t>—</a:t>
            </a:r>
            <a:r>
              <a:rPr lang="zh-CN" altLang="en-US" dirty="0" smtClean="0"/>
              <a:t>按一下 </a:t>
            </a:r>
            <a:r>
              <a:rPr lang="en-US" altLang="zh-CN" dirty="0" err="1"/>
              <a:t>Github</a:t>
            </a:r>
            <a:r>
              <a:rPr lang="en-US" altLang="zh-CN" dirty="0"/>
              <a:t> </a:t>
            </a:r>
            <a:r>
              <a:rPr lang="zh-CN" altLang="en-US" dirty="0" smtClean="0"/>
              <a:t>存儲庫中的檔以打開該檔</a:t>
            </a:r>
            <a:r>
              <a:rPr lang="en-US" altLang="zh-CN" dirty="0" smtClean="0"/>
              <a:t>, </a:t>
            </a:r>
            <a:r>
              <a:rPr lang="zh-CN" altLang="en-US" dirty="0" smtClean="0"/>
              <a:t>然後按一下鉛筆圖示開始編輯它。</a:t>
            </a:r>
            <a:endParaRPr lang="en-US" altLang="zh-CN" dirty="0" smtClean="0"/>
          </a:p>
          <a:p>
            <a:r>
              <a:rPr lang="zh-CN" altLang="en-US" dirty="0" smtClean="0"/>
              <a:t>更改</a:t>
            </a:r>
            <a:r>
              <a:rPr lang="zh-CN" altLang="en-US" dirty="0"/>
              <a:t>文本</a:t>
            </a:r>
            <a:r>
              <a:rPr lang="en-US" altLang="zh-CN" dirty="0" smtClean="0"/>
              <a:t>,</a:t>
            </a:r>
            <a:r>
              <a:rPr lang="zh-CN" altLang="en-US" dirty="0" smtClean="0"/>
              <a:t>然後按一下底部的按鈕提交更改。</a:t>
            </a:r>
            <a:r>
              <a:rPr lang="zh-CN" altLang="en-US" dirty="0"/>
              <a:t/>
            </a:r>
            <a:br>
              <a:rPr lang="zh-CN" altLang="en-US" dirty="0"/>
            </a:br>
            <a:endParaRPr lang="zh-TW" altLang="en-US" dirty="0"/>
          </a:p>
          <a:p>
            <a:endParaRPr lang="zh-TW" altLang="en-US" dirty="0"/>
          </a:p>
        </p:txBody>
      </p:sp>
    </p:spTree>
    <p:extLst>
      <p:ext uri="{BB962C8B-B14F-4D97-AF65-F5344CB8AC3E}">
        <p14:creationId xmlns:p14="http://schemas.microsoft.com/office/powerpoint/2010/main" val="3350522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確認文件未與 </a:t>
            </a:r>
            <a:r>
              <a:rPr lang="en-US" altLang="zh-CN" dirty="0" err="1" smtClean="0"/>
              <a:t>Git</a:t>
            </a:r>
            <a:r>
              <a:rPr lang="en-US" altLang="zh-CN" dirty="0" smtClean="0"/>
              <a:t> </a:t>
            </a:r>
            <a:r>
              <a:rPr lang="zh-CN" altLang="en-US" dirty="0" smtClean="0"/>
              <a:t>倉庫保持同步</a:t>
            </a:r>
            <a:endParaRPr lang="zh-TW" altLang="en-US" dirty="0"/>
          </a:p>
        </p:txBody>
      </p:sp>
      <p:sp>
        <p:nvSpPr>
          <p:cNvPr id="3" name="內容版面配置區 2"/>
          <p:cNvSpPr>
            <a:spLocks noGrp="1"/>
          </p:cNvSpPr>
          <p:nvPr>
            <p:ph idx="1"/>
          </p:nvPr>
        </p:nvSpPr>
        <p:spPr/>
        <p:txBody>
          <a:bodyPr>
            <a:normAutofit/>
          </a:bodyPr>
          <a:lstStyle/>
          <a:p>
            <a:r>
              <a:rPr lang="en-US" altLang="zh-CN" dirty="0" err="1" smtClean="0"/>
              <a:t>Git</a:t>
            </a:r>
            <a:r>
              <a:rPr lang="en-US" altLang="zh-CN" dirty="0" smtClean="0"/>
              <a:t> </a:t>
            </a:r>
            <a:r>
              <a:rPr lang="zh-CN" altLang="en-US" dirty="0" smtClean="0"/>
              <a:t>倉庫的主分支現在包含對 </a:t>
            </a:r>
            <a:r>
              <a:rPr lang="en-US" altLang="zh-CN" dirty="0" smtClean="0"/>
              <a:t>HTML</a:t>
            </a:r>
            <a:r>
              <a:rPr lang="zh-CN" altLang="en-US" dirty="0"/>
              <a:t>文件所做的更改</a:t>
            </a:r>
            <a:r>
              <a:rPr lang="zh-CN" altLang="en-US" dirty="0" smtClean="0"/>
              <a:t>。</a:t>
            </a:r>
            <a:endParaRPr lang="en-US" altLang="zh-CN" dirty="0" smtClean="0"/>
          </a:p>
          <a:p>
            <a:r>
              <a:rPr lang="zh-CN" altLang="en-US" dirty="0" smtClean="0"/>
              <a:t>而這些更改在 </a:t>
            </a:r>
            <a:r>
              <a:rPr lang="en-US" altLang="zh-CN" dirty="0" smtClean="0"/>
              <a:t>Nginx </a:t>
            </a:r>
            <a:r>
              <a:rPr lang="en-US" altLang="zh-CN" dirty="0"/>
              <a:t>web </a:t>
            </a:r>
            <a:r>
              <a:rPr lang="zh-CN" altLang="en-US" dirty="0" smtClean="0"/>
              <a:t>伺服器上不可見</a:t>
            </a:r>
            <a:r>
              <a:rPr lang="en-US" altLang="zh-CN" dirty="0" smtClean="0"/>
              <a:t>,</a:t>
            </a:r>
            <a:r>
              <a:rPr lang="zh-CN" altLang="en-US" dirty="0" smtClean="0"/>
              <a:t>因爲</a:t>
            </a:r>
            <a:r>
              <a:rPr lang="en-US" altLang="zh-CN" dirty="0" err="1" smtClean="0"/>
              <a:t>gitrepo</a:t>
            </a:r>
            <a:r>
              <a:rPr lang="en-US" altLang="zh-CN" dirty="0" smtClean="0"/>
              <a:t> </a:t>
            </a:r>
            <a:r>
              <a:rPr lang="zh-CN" altLang="en-US" dirty="0" smtClean="0"/>
              <a:t>卷與 </a:t>
            </a:r>
            <a:r>
              <a:rPr lang="en-US" altLang="zh-CN" dirty="0" err="1" smtClean="0"/>
              <a:t>Git</a:t>
            </a:r>
            <a:r>
              <a:rPr lang="en-US" altLang="zh-CN" dirty="0" smtClean="0"/>
              <a:t> </a:t>
            </a:r>
            <a:r>
              <a:rPr lang="zh-CN" altLang="en-US" dirty="0" smtClean="0"/>
              <a:t>倉庫未能保持同步。</a:t>
            </a:r>
            <a:endParaRPr lang="en-US" altLang="zh-CN" dirty="0" smtClean="0"/>
          </a:p>
          <a:p>
            <a:r>
              <a:rPr lang="zh-CN" altLang="en-US" dirty="0" smtClean="0"/>
              <a:t>可以通過再次訪問 </a:t>
            </a:r>
            <a:r>
              <a:rPr lang="en-US" altLang="zh-CN" dirty="0" smtClean="0"/>
              <a:t>pod </a:t>
            </a:r>
            <a:r>
              <a:rPr lang="zh-CN" altLang="en-US" dirty="0" smtClean="0"/>
              <a:t>來確認這一點。</a:t>
            </a:r>
          </a:p>
          <a:p>
            <a:r>
              <a:rPr lang="zh-CN" altLang="en-US" b="1" dirty="0" smtClean="0"/>
              <a:t>要查看新版本的網站</a:t>
            </a:r>
            <a:r>
              <a:rPr lang="en-US" altLang="zh-CN" b="1" dirty="0" smtClean="0"/>
              <a:t>,</a:t>
            </a:r>
            <a:r>
              <a:rPr lang="zh-CN" altLang="en-US" b="1" dirty="0" smtClean="0"/>
              <a:t>需要删除 </a:t>
            </a:r>
            <a:r>
              <a:rPr lang="en-US" altLang="zh-CN" b="1" dirty="0" smtClean="0"/>
              <a:t>pod </a:t>
            </a:r>
            <a:r>
              <a:rPr lang="zh-CN" altLang="en-US" b="1" dirty="0" smtClean="0"/>
              <a:t>並重建</a:t>
            </a:r>
            <a:r>
              <a:rPr lang="zh-TW" altLang="en-US" b="1" dirty="0" smtClean="0"/>
              <a:t>。</a:t>
            </a:r>
            <a:endParaRPr lang="en-US" altLang="zh-CN" dirty="0" smtClean="0"/>
          </a:p>
        </p:txBody>
      </p:sp>
    </p:spTree>
    <p:extLst>
      <p:ext uri="{BB962C8B-B14F-4D97-AF65-F5344CB8AC3E}">
        <p14:creationId xmlns:p14="http://schemas.microsoft.com/office/powerpoint/2010/main" val="28545192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介紹 </a:t>
            </a:r>
            <a:r>
              <a:rPr lang="en-US" altLang="zh-CN" dirty="0" smtClean="0"/>
              <a:t>sidecar </a:t>
            </a:r>
            <a:r>
              <a:rPr lang="zh-CN" altLang="en-US" dirty="0" smtClean="0"/>
              <a:t>容器</a:t>
            </a:r>
            <a:endParaRPr lang="zh-TW" altLang="en-US" dirty="0"/>
          </a:p>
        </p:txBody>
      </p:sp>
      <p:sp>
        <p:nvSpPr>
          <p:cNvPr id="3" name="內容版面配置區 2"/>
          <p:cNvSpPr>
            <a:spLocks noGrp="1"/>
          </p:cNvSpPr>
          <p:nvPr>
            <p:ph idx="1"/>
          </p:nvPr>
        </p:nvSpPr>
        <p:spPr/>
        <p:txBody>
          <a:bodyPr>
            <a:normAutofit/>
          </a:bodyPr>
          <a:lstStyle/>
          <a:p>
            <a:r>
              <a:rPr lang="zh-CN" altLang="en-US" dirty="0" smtClean="0"/>
              <a:t>每次進行更改</a:t>
            </a:r>
            <a:r>
              <a:rPr lang="en-US" altLang="zh-CN" dirty="0" err="1" smtClean="0"/>
              <a:t>GitRepo</a:t>
            </a:r>
            <a:r>
              <a:rPr lang="zh-CN" altLang="en-US" dirty="0" smtClean="0"/>
              <a:t>時</a:t>
            </a:r>
            <a:r>
              <a:rPr lang="en-US" altLang="zh-CN" dirty="0" smtClean="0"/>
              <a:t>,</a:t>
            </a:r>
            <a:r>
              <a:rPr lang="zh-CN" altLang="en-US" dirty="0" smtClean="0"/>
              <a:t>沒必要每次都删除 </a:t>
            </a:r>
            <a:r>
              <a:rPr lang="en-US" altLang="zh-CN" dirty="0" smtClean="0"/>
              <a:t>pod,</a:t>
            </a:r>
            <a:r>
              <a:rPr lang="zh-CN" altLang="en-US" dirty="0" smtClean="0"/>
              <a:t>可以運行一個附加進程來使卷與 </a:t>
            </a:r>
            <a:r>
              <a:rPr lang="en-US" altLang="zh-CN" dirty="0" err="1" smtClean="0"/>
              <a:t>Git</a:t>
            </a:r>
            <a:r>
              <a:rPr lang="en-US" altLang="zh-CN" dirty="0" smtClean="0"/>
              <a:t> </a:t>
            </a:r>
            <a:r>
              <a:rPr lang="zh-CN" altLang="en-US" dirty="0" smtClean="0"/>
              <a:t>倉庫保持同步。</a:t>
            </a:r>
            <a:endParaRPr lang="en-US" altLang="zh-CN" dirty="0"/>
          </a:p>
          <a:p>
            <a:r>
              <a:rPr lang="zh-CN" altLang="en-US" dirty="0" smtClean="0"/>
              <a:t>在這裏不詳細解釋如何實現</a:t>
            </a:r>
            <a:r>
              <a:rPr lang="en-US" altLang="zh-CN" dirty="0" smtClean="0"/>
              <a:t>,</a:t>
            </a:r>
            <a:r>
              <a:rPr lang="zh-CN" altLang="en-US" dirty="0"/>
              <a:t>相反</a:t>
            </a:r>
            <a:r>
              <a:rPr lang="en-US" altLang="zh-CN" dirty="0" smtClean="0"/>
              <a:t>,</a:t>
            </a:r>
            <a:r>
              <a:rPr lang="zh-CN" altLang="en-US" dirty="0" smtClean="0"/>
              <a:t>建議自己多做練習</a:t>
            </a:r>
            <a:r>
              <a:rPr lang="en-US" altLang="zh-CN" dirty="0" smtClean="0"/>
              <a:t>,</a:t>
            </a:r>
            <a:r>
              <a:rPr lang="zh-CN" altLang="en-US" dirty="0" smtClean="0"/>
              <a:t>這裏可以給到一些指引。</a:t>
            </a:r>
          </a:p>
          <a:p>
            <a:r>
              <a:rPr lang="en-US" altLang="zh-CN" dirty="0" err="1" smtClean="0"/>
              <a:t>Git</a:t>
            </a:r>
            <a:r>
              <a:rPr lang="en-US" altLang="zh-CN" dirty="0" smtClean="0"/>
              <a:t> </a:t>
            </a:r>
            <a:r>
              <a:rPr lang="zh-CN" altLang="en-US" dirty="0" smtClean="0"/>
              <a:t>同步進程不應該運行在與</a:t>
            </a:r>
            <a:r>
              <a:rPr lang="en-US" altLang="zh-CN" dirty="0" smtClean="0"/>
              <a:t>Nginx </a:t>
            </a:r>
            <a:r>
              <a:rPr lang="zh-CN" altLang="en-US" dirty="0" smtClean="0"/>
              <a:t>網站伺服器相同的容器中</a:t>
            </a:r>
            <a:r>
              <a:rPr lang="en-US" altLang="zh-CN" dirty="0" smtClean="0"/>
              <a:t>,</a:t>
            </a:r>
            <a:r>
              <a:rPr lang="zh-CN" altLang="en-US" dirty="0"/>
              <a:t>而是在</a:t>
            </a:r>
            <a:r>
              <a:rPr lang="zh-CN" altLang="en-US" dirty="0" smtClean="0"/>
              <a:t>第</a:t>
            </a:r>
            <a:r>
              <a:rPr lang="zh-TW" altLang="en-US" dirty="0" smtClean="0"/>
              <a:t>二</a:t>
            </a:r>
            <a:r>
              <a:rPr lang="zh-CN" altLang="en-US" dirty="0" smtClean="0"/>
              <a:t>個容器</a:t>
            </a:r>
            <a:r>
              <a:rPr lang="en-US" altLang="zh-CN" dirty="0" smtClean="0"/>
              <a:t>: </a:t>
            </a:r>
            <a:r>
              <a:rPr lang="en-US" altLang="zh-CN" dirty="0"/>
              <a:t>sidecar </a:t>
            </a:r>
            <a:r>
              <a:rPr lang="en-US" altLang="zh-CN" dirty="0" smtClean="0"/>
              <a:t>container</a:t>
            </a:r>
            <a:r>
              <a:rPr lang="zh-CN" altLang="en-US" dirty="0" smtClean="0"/>
              <a:t>。它是一種容器</a:t>
            </a:r>
            <a:r>
              <a:rPr lang="en-US" altLang="zh-CN" dirty="0" smtClean="0"/>
              <a:t>,</a:t>
            </a:r>
            <a:r>
              <a:rPr lang="zh-CN" altLang="en-US" dirty="0" smtClean="0"/>
              <a:t>增加了對 </a:t>
            </a:r>
            <a:r>
              <a:rPr lang="en-US" altLang="zh-CN" dirty="0" smtClean="0"/>
              <a:t>pod </a:t>
            </a:r>
            <a:r>
              <a:rPr lang="zh-CN" altLang="en-US" dirty="0"/>
              <a:t>主容器的操作</a:t>
            </a:r>
            <a:r>
              <a:rPr lang="zh-CN" altLang="en-US" dirty="0" smtClean="0"/>
              <a:t>。</a:t>
            </a:r>
            <a:endParaRPr lang="en-US" altLang="zh-CN" dirty="0" smtClean="0"/>
          </a:p>
          <a:p>
            <a:r>
              <a:rPr lang="zh-CN" altLang="en-US" dirty="0" smtClean="0"/>
              <a:t>可以將一個 </a:t>
            </a:r>
            <a:r>
              <a:rPr lang="en-US" altLang="zh-CN" dirty="0" smtClean="0"/>
              <a:t>sidecar </a:t>
            </a:r>
            <a:r>
              <a:rPr lang="zh-CN" altLang="en-US" dirty="0"/>
              <a:t>添加到 </a:t>
            </a:r>
            <a:r>
              <a:rPr lang="en-US" altLang="zh-CN" dirty="0"/>
              <a:t>pod </a:t>
            </a:r>
            <a:r>
              <a:rPr lang="zh-CN" altLang="en-US" dirty="0"/>
              <a:t>中</a:t>
            </a:r>
            <a:r>
              <a:rPr lang="en-US" altLang="zh-CN" dirty="0" smtClean="0"/>
              <a:t>,</a:t>
            </a:r>
            <a:r>
              <a:rPr lang="zh-CN" altLang="en-US" dirty="0" smtClean="0"/>
              <a:t>這樣就可以使用現有的容器鏡像</a:t>
            </a:r>
            <a:r>
              <a:rPr lang="en-US" altLang="zh-CN" dirty="0" smtClean="0"/>
              <a:t>,</a:t>
            </a:r>
            <a:r>
              <a:rPr lang="zh-CN" altLang="en-US" dirty="0" smtClean="0"/>
              <a:t>而不是將附加邏輯填入主應用程式的代碼中</a:t>
            </a:r>
            <a:r>
              <a:rPr lang="en-US" altLang="zh-CN" dirty="0" smtClean="0"/>
              <a:t>,</a:t>
            </a:r>
            <a:r>
              <a:rPr lang="zh-CN" altLang="en-US" dirty="0" smtClean="0"/>
              <a:t>這會使它過于複雜和不可複用</a:t>
            </a:r>
            <a:r>
              <a:rPr lang="zh-TW" altLang="en-US" dirty="0" smtClean="0"/>
              <a:t>。</a:t>
            </a:r>
            <a:endParaRPr lang="zh-TW" altLang="en-US" dirty="0"/>
          </a:p>
        </p:txBody>
      </p:sp>
    </p:spTree>
    <p:extLst>
      <p:ext uri="{BB962C8B-B14F-4D97-AF65-F5344CB8AC3E}">
        <p14:creationId xmlns:p14="http://schemas.microsoft.com/office/powerpoint/2010/main" val="1968624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CN" dirty="0" err="1"/>
              <a:t>git</a:t>
            </a:r>
            <a:r>
              <a:rPr lang="en-US" altLang="zh-CN" dirty="0"/>
              <a:t> </a:t>
            </a:r>
            <a:r>
              <a:rPr lang="en-US" altLang="zh-CN" dirty="0" err="1"/>
              <a:t>syc</a:t>
            </a:r>
            <a:endParaRPr lang="zh-TW" altLang="en-US" dirty="0"/>
          </a:p>
        </p:txBody>
      </p:sp>
      <p:sp>
        <p:nvSpPr>
          <p:cNvPr id="3" name="內容版面配置區 2"/>
          <p:cNvSpPr>
            <a:spLocks noGrp="1"/>
          </p:cNvSpPr>
          <p:nvPr>
            <p:ph idx="1"/>
          </p:nvPr>
        </p:nvSpPr>
        <p:spPr/>
        <p:txBody>
          <a:bodyPr>
            <a:normAutofit/>
          </a:bodyPr>
          <a:lstStyle/>
          <a:p>
            <a:r>
              <a:rPr lang="zh-CN" altLang="en-US" dirty="0" smtClean="0"/>
              <a:t>爲了找到一個保持本地目錄與 </a:t>
            </a:r>
            <a:r>
              <a:rPr lang="en-US" altLang="zh-CN" dirty="0" err="1" smtClean="0"/>
              <a:t>Git</a:t>
            </a:r>
            <a:r>
              <a:rPr lang="en-US" altLang="zh-CN" dirty="0" smtClean="0"/>
              <a:t> </a:t>
            </a:r>
            <a:r>
              <a:rPr lang="zh-CN" altLang="en-US" dirty="0" smtClean="0"/>
              <a:t>倉庫同步的現有容器鏡像</a:t>
            </a:r>
            <a:r>
              <a:rPr lang="en-US" altLang="zh-CN" dirty="0" smtClean="0"/>
              <a:t>,</a:t>
            </a:r>
            <a:r>
              <a:rPr lang="zh-CN" altLang="en-US" dirty="0" smtClean="0"/>
              <a:t>轉到 </a:t>
            </a:r>
            <a:r>
              <a:rPr lang="en-US" altLang="zh-CN" dirty="0" smtClean="0"/>
              <a:t>Docker </a:t>
            </a:r>
            <a:r>
              <a:rPr lang="en-US" altLang="zh-CN" dirty="0"/>
              <a:t>Hub </a:t>
            </a:r>
            <a:r>
              <a:rPr lang="zh-CN" altLang="en-US" dirty="0" smtClean="0"/>
              <a:t>並搜索 </a:t>
            </a:r>
            <a:r>
              <a:rPr lang="en-US" altLang="zh-CN" dirty="0" smtClean="0"/>
              <a:t>“</a:t>
            </a:r>
            <a:r>
              <a:rPr lang="en-US" altLang="zh-CN" dirty="0" err="1" smtClean="0"/>
              <a:t>git</a:t>
            </a:r>
            <a:r>
              <a:rPr lang="en-US" altLang="zh-CN" dirty="0" smtClean="0"/>
              <a:t> </a:t>
            </a:r>
            <a:r>
              <a:rPr lang="en-US" altLang="zh-CN" dirty="0" err="1"/>
              <a:t>syc</a:t>
            </a:r>
            <a:r>
              <a:rPr lang="en-US" altLang="zh-CN" dirty="0" smtClean="0"/>
              <a:t>”,</a:t>
            </a:r>
            <a:r>
              <a:rPr lang="zh-CN" altLang="en-US" dirty="0" smtClean="0"/>
              <a:t>可以看到很多可以實現的鏡像。</a:t>
            </a:r>
            <a:endParaRPr lang="en-US" altLang="zh-CN" dirty="0" smtClean="0"/>
          </a:p>
          <a:p>
            <a:r>
              <a:rPr lang="zh-CN" altLang="en-US" dirty="0" smtClean="0"/>
              <a:t>然後在示例中</a:t>
            </a:r>
            <a:r>
              <a:rPr lang="en-US" altLang="zh-CN" dirty="0" smtClean="0"/>
              <a:t>,</a:t>
            </a:r>
            <a:r>
              <a:rPr lang="zh-CN" altLang="en-US" dirty="0" smtClean="0"/>
              <a:t>從 </a:t>
            </a:r>
            <a:r>
              <a:rPr lang="en-US" altLang="zh-CN" dirty="0" smtClean="0"/>
              <a:t>pod </a:t>
            </a:r>
            <a:r>
              <a:rPr lang="zh-CN" altLang="en-US" dirty="0" smtClean="0"/>
              <a:t>的一個新容器使用鏡像</a:t>
            </a:r>
            <a:r>
              <a:rPr lang="en-US" altLang="zh-CN" dirty="0" smtClean="0"/>
              <a:t>,</a:t>
            </a:r>
            <a:r>
              <a:rPr lang="zh-CN" altLang="en-US" dirty="0" smtClean="0"/>
              <a:t>掛載 </a:t>
            </a:r>
            <a:r>
              <a:rPr lang="en-US" altLang="zh-CN" dirty="0" smtClean="0"/>
              <a:t>pod </a:t>
            </a:r>
            <a:r>
              <a:rPr lang="zh-CN" altLang="en-US" dirty="0" smtClean="0"/>
              <a:t>現有的</a:t>
            </a:r>
            <a:r>
              <a:rPr lang="en-US" altLang="zh-CN" dirty="0" err="1" smtClean="0"/>
              <a:t>gitRepo</a:t>
            </a:r>
            <a:r>
              <a:rPr lang="en-US" altLang="zh-CN" dirty="0" smtClean="0"/>
              <a:t> </a:t>
            </a:r>
            <a:r>
              <a:rPr lang="zh-CN" altLang="en-US" dirty="0"/>
              <a:t>卷到新容器中</a:t>
            </a:r>
            <a:r>
              <a:rPr lang="en-US" altLang="zh-CN" dirty="0" smtClean="0"/>
              <a:t>,</a:t>
            </a:r>
            <a:r>
              <a:rPr lang="zh-CN" altLang="en-US" dirty="0" smtClean="0"/>
              <a:t>並配置 </a:t>
            </a:r>
            <a:r>
              <a:rPr lang="en-US" altLang="zh-CN" dirty="0" err="1" smtClean="0"/>
              <a:t>Git</a:t>
            </a:r>
            <a:r>
              <a:rPr lang="en-US" altLang="zh-CN" dirty="0" smtClean="0"/>
              <a:t> </a:t>
            </a:r>
            <a:r>
              <a:rPr lang="zh-CN" altLang="en-US" dirty="0" smtClean="0"/>
              <a:t>同步容器來保持文件與 </a:t>
            </a:r>
            <a:r>
              <a:rPr lang="en-US" altLang="zh-CN" dirty="0" err="1" smtClean="0"/>
              <a:t>Git</a:t>
            </a:r>
            <a:r>
              <a:rPr lang="en-US" altLang="zh-CN" dirty="0" smtClean="0"/>
              <a:t> </a:t>
            </a:r>
            <a:r>
              <a:rPr lang="en-US" altLang="zh-CN" dirty="0"/>
              <a:t>repo </a:t>
            </a:r>
            <a:r>
              <a:rPr lang="zh-CN" altLang="en-US" dirty="0" smtClean="0"/>
              <a:t>同步。</a:t>
            </a:r>
            <a:endParaRPr lang="en-US" altLang="zh-CN" dirty="0" smtClean="0"/>
          </a:p>
          <a:p>
            <a:r>
              <a:rPr lang="zh-CN" altLang="en-US" dirty="0" smtClean="0"/>
              <a:t>如果正確設置了所有的內容</a:t>
            </a:r>
            <a:r>
              <a:rPr lang="en-US" altLang="zh-CN" dirty="0" smtClean="0"/>
              <a:t>,</a:t>
            </a:r>
            <a:r>
              <a:rPr lang="zh-CN" altLang="en-US" dirty="0" smtClean="0"/>
              <a:t>應該能看到 </a:t>
            </a:r>
            <a:r>
              <a:rPr lang="en-US" altLang="zh-CN" dirty="0" smtClean="0"/>
              <a:t>web </a:t>
            </a:r>
            <a:r>
              <a:rPr lang="zh-CN" altLang="en-US" dirty="0" smtClean="0"/>
              <a:t>伺服器正在載入的檔與 </a:t>
            </a:r>
            <a:r>
              <a:rPr lang="en-US" altLang="zh-CN" dirty="0" smtClean="0"/>
              <a:t>GitHub </a:t>
            </a:r>
            <a:r>
              <a:rPr lang="en-US" altLang="zh-CN" dirty="0"/>
              <a:t>repo </a:t>
            </a:r>
            <a:r>
              <a:rPr lang="zh-CN" altLang="en-US" dirty="0"/>
              <a:t>同步。</a:t>
            </a:r>
          </a:p>
          <a:p>
            <a:r>
              <a:rPr lang="zh-CN" altLang="en-US" dirty="0" smtClean="0"/>
              <a:t>注意</a:t>
            </a:r>
            <a:r>
              <a:rPr lang="zh-TW" altLang="en-US" dirty="0" smtClean="0"/>
              <a:t>：</a:t>
            </a:r>
            <a:r>
              <a:rPr lang="zh-CN" altLang="en-US" dirty="0" smtClean="0"/>
              <a:t>第</a:t>
            </a:r>
            <a:r>
              <a:rPr lang="en-US" altLang="zh-CN" dirty="0" smtClean="0"/>
              <a:t>18</a:t>
            </a:r>
            <a:r>
              <a:rPr lang="zh-CN" altLang="en-US" dirty="0" smtClean="0"/>
              <a:t>章中的一個例子包含了類似的 </a:t>
            </a:r>
            <a:r>
              <a:rPr lang="en-US" altLang="zh-CN" dirty="0" err="1" smtClean="0"/>
              <a:t>Git</a:t>
            </a:r>
            <a:r>
              <a:rPr lang="en-US" altLang="zh-CN" dirty="0" smtClean="0"/>
              <a:t> </a:t>
            </a:r>
            <a:r>
              <a:rPr lang="zh-CN" altLang="en-US" dirty="0"/>
              <a:t>同步容器</a:t>
            </a:r>
            <a:r>
              <a:rPr lang="en-US" altLang="zh-CN" dirty="0" smtClean="0"/>
              <a:t>,</a:t>
            </a:r>
            <a:r>
              <a:rPr lang="zh-CN" altLang="en-US" dirty="0" smtClean="0"/>
              <a:t>所以可以等讀到第 </a:t>
            </a:r>
            <a:r>
              <a:rPr lang="en-US" altLang="zh-CN" dirty="0" smtClean="0"/>
              <a:t>18 </a:t>
            </a:r>
            <a:r>
              <a:rPr lang="zh-CN" altLang="en-US" dirty="0"/>
              <a:t>章</a:t>
            </a:r>
            <a:r>
              <a:rPr lang="en-US" altLang="zh-CN" dirty="0" smtClean="0"/>
              <a:t>,</a:t>
            </a:r>
            <a:r>
              <a:rPr lang="zh-CN" altLang="en-US" dirty="0" smtClean="0"/>
              <a:t>再跟著分步說明做這個練習。</a:t>
            </a:r>
            <a:endParaRPr lang="zh-CN" altLang="en-US" dirty="0"/>
          </a:p>
        </p:txBody>
      </p:sp>
    </p:spTree>
    <p:extLst>
      <p:ext uri="{BB962C8B-B14F-4D97-AF65-F5344CB8AC3E}">
        <p14:creationId xmlns:p14="http://schemas.microsoft.com/office/powerpoint/2010/main" val="12052360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使用帶有專用 </a:t>
            </a:r>
            <a:r>
              <a:rPr lang="en-US" altLang="zh-CN" dirty="0" err="1" smtClean="0"/>
              <a:t>Git</a:t>
            </a:r>
            <a:r>
              <a:rPr lang="en-US" altLang="zh-CN" dirty="0" smtClean="0"/>
              <a:t> </a:t>
            </a:r>
            <a:r>
              <a:rPr lang="zh-CN" altLang="en-US" dirty="0" smtClean="0"/>
              <a:t>倉庫的 </a:t>
            </a:r>
            <a:r>
              <a:rPr lang="en-US" altLang="zh-CN" dirty="0" err="1" smtClean="0"/>
              <a:t>gitRepo</a:t>
            </a:r>
            <a:r>
              <a:rPr lang="en-US" altLang="zh-CN" dirty="0" smtClean="0"/>
              <a:t> </a:t>
            </a:r>
            <a:r>
              <a:rPr lang="zh-CN" altLang="en-US" dirty="0" smtClean="0"/>
              <a:t>卷</a:t>
            </a:r>
            <a:endParaRPr lang="zh-TW" altLang="en-US" dirty="0"/>
          </a:p>
        </p:txBody>
      </p:sp>
      <p:sp>
        <p:nvSpPr>
          <p:cNvPr id="3" name="內容版面配置區 2"/>
          <p:cNvSpPr>
            <a:spLocks noGrp="1"/>
          </p:cNvSpPr>
          <p:nvPr>
            <p:ph idx="1"/>
          </p:nvPr>
        </p:nvSpPr>
        <p:spPr/>
        <p:txBody>
          <a:bodyPr>
            <a:normAutofit/>
          </a:bodyPr>
          <a:lstStyle/>
          <a:p>
            <a:r>
              <a:rPr lang="zh-CN" altLang="en-US" dirty="0" smtClean="0"/>
              <a:t>另外還有一個原因</a:t>
            </a:r>
            <a:r>
              <a:rPr lang="en-US" altLang="zh-CN" dirty="0" smtClean="0"/>
              <a:t>,</a:t>
            </a:r>
            <a:r>
              <a:rPr lang="zh-CN" altLang="en-US" dirty="0" smtClean="0"/>
              <a:t>使得我們必須依賴于 </a:t>
            </a:r>
            <a:r>
              <a:rPr lang="en-US" altLang="zh-CN" dirty="0" err="1" smtClean="0"/>
              <a:t>Git</a:t>
            </a:r>
            <a:r>
              <a:rPr lang="en-US" altLang="zh-CN" dirty="0" smtClean="0"/>
              <a:t> </a:t>
            </a:r>
            <a:r>
              <a:rPr lang="en-US" altLang="zh-CN" dirty="0"/>
              <a:t>sync sidecar </a:t>
            </a:r>
            <a:r>
              <a:rPr lang="zh-CN" altLang="en-US" dirty="0"/>
              <a:t>容器</a:t>
            </a:r>
            <a:r>
              <a:rPr lang="zh-CN" altLang="en-US" dirty="0" smtClean="0"/>
              <a:t>。</a:t>
            </a:r>
            <a:endParaRPr lang="en-US" altLang="zh-CN" dirty="0" smtClean="0"/>
          </a:p>
          <a:p>
            <a:pPr lvl="1"/>
            <a:r>
              <a:rPr lang="zh-CN" altLang="en-US" dirty="0" smtClean="0"/>
              <a:t>是否可以使用對應</a:t>
            </a:r>
            <a:r>
              <a:rPr lang="zh-CN" altLang="en-US" b="1" dirty="0" smtClean="0"/>
              <a:t>私有</a:t>
            </a:r>
            <a:r>
              <a:rPr lang="zh-CN" altLang="en-US" dirty="0" smtClean="0"/>
              <a:t> </a:t>
            </a:r>
            <a:r>
              <a:rPr lang="en-US" altLang="zh-CN" dirty="0" err="1"/>
              <a:t>Git</a:t>
            </a:r>
            <a:r>
              <a:rPr lang="en-US" altLang="zh-CN" dirty="0"/>
              <a:t> repo </a:t>
            </a:r>
            <a:r>
              <a:rPr lang="zh-CN" altLang="en-US" dirty="0" smtClean="0"/>
              <a:t>的 </a:t>
            </a:r>
            <a:r>
              <a:rPr lang="en-US" altLang="zh-CN" dirty="0" err="1" smtClean="0"/>
              <a:t>gitRepo</a:t>
            </a:r>
            <a:r>
              <a:rPr lang="en-US" altLang="zh-CN" dirty="0" smtClean="0"/>
              <a:t> </a:t>
            </a:r>
            <a:r>
              <a:rPr lang="zh-CN" altLang="en-US" dirty="0" smtClean="0"/>
              <a:t>卷</a:t>
            </a:r>
            <a:r>
              <a:rPr lang="zh-TW" altLang="en-US" dirty="0" smtClean="0"/>
              <a:t>？</a:t>
            </a:r>
            <a:r>
              <a:rPr lang="zh-CN" altLang="en-US" dirty="0" smtClean="0"/>
              <a:t>其實不可行。</a:t>
            </a:r>
            <a:endParaRPr lang="en-US" altLang="zh-CN" dirty="0" smtClean="0"/>
          </a:p>
          <a:p>
            <a:pPr lvl="1"/>
            <a:r>
              <a:rPr lang="en-US" altLang="zh-CN" dirty="0" smtClean="0"/>
              <a:t>Kubernetes </a:t>
            </a:r>
            <a:r>
              <a:rPr lang="zh-CN" altLang="en-US" dirty="0" smtClean="0"/>
              <a:t>開發 人員的共識是保持 </a:t>
            </a:r>
            <a:r>
              <a:rPr lang="en-US" altLang="zh-CN" dirty="0" err="1" smtClean="0"/>
              <a:t>gitRepo</a:t>
            </a:r>
            <a:r>
              <a:rPr lang="en-US" altLang="zh-CN" dirty="0" smtClean="0"/>
              <a:t> </a:t>
            </a:r>
            <a:r>
              <a:rPr lang="zh-CN" altLang="en-US" dirty="0" smtClean="0"/>
              <a:t>卷的簡單性</a:t>
            </a:r>
            <a:r>
              <a:rPr lang="en-US" altLang="zh-CN" dirty="0" smtClean="0"/>
              <a:t>,</a:t>
            </a:r>
            <a:r>
              <a:rPr lang="zh-CN" altLang="en-US" dirty="0" smtClean="0"/>
              <a:t>而不添加任何通過</a:t>
            </a:r>
            <a:r>
              <a:rPr lang="en-US" altLang="zh-CN" dirty="0" smtClean="0"/>
              <a:t>SSH</a:t>
            </a:r>
            <a:r>
              <a:rPr lang="zh-CN" altLang="en-US" dirty="0" smtClean="0"/>
              <a:t>協定克隆私有存儲庫的支持</a:t>
            </a:r>
            <a:r>
              <a:rPr lang="en-US" altLang="zh-CN" dirty="0" smtClean="0"/>
              <a:t>,</a:t>
            </a:r>
            <a:r>
              <a:rPr lang="zh-CN" altLang="en-US" dirty="0" smtClean="0"/>
              <a:t>因爲這需要向 </a:t>
            </a:r>
            <a:r>
              <a:rPr lang="en-US" altLang="zh-CN" dirty="0" err="1" smtClean="0"/>
              <a:t>gitRepo</a:t>
            </a:r>
            <a:r>
              <a:rPr lang="en-US" altLang="zh-CN" dirty="0" smtClean="0"/>
              <a:t> </a:t>
            </a:r>
            <a:r>
              <a:rPr lang="zh-CN" altLang="en-US" dirty="0" smtClean="0"/>
              <a:t>卷添加額外的配置選項。</a:t>
            </a:r>
          </a:p>
          <a:p>
            <a:r>
              <a:rPr lang="zh-CN" altLang="en-US" dirty="0" smtClean="0"/>
              <a:t>如果想要將私有的 </a:t>
            </a:r>
            <a:r>
              <a:rPr lang="en-US" altLang="zh-CN" dirty="0" err="1" smtClean="0"/>
              <a:t>Git</a:t>
            </a:r>
            <a:r>
              <a:rPr lang="en-US" altLang="zh-CN" dirty="0" smtClean="0"/>
              <a:t> </a:t>
            </a:r>
            <a:r>
              <a:rPr lang="en-US" altLang="zh-CN" dirty="0"/>
              <a:t>repo </a:t>
            </a:r>
            <a:r>
              <a:rPr lang="zh-CN" altLang="en-US" dirty="0"/>
              <a:t>克隆到容器中</a:t>
            </a:r>
            <a:r>
              <a:rPr lang="en-US" altLang="zh-CN" dirty="0" smtClean="0"/>
              <a:t>,</a:t>
            </a:r>
            <a:r>
              <a:rPr lang="zh-CN" altLang="en-US" dirty="0" smtClean="0"/>
              <a:t>則應該使用 </a:t>
            </a:r>
            <a:r>
              <a:rPr lang="en-US" altLang="zh-CN" dirty="0" err="1" smtClean="0"/>
              <a:t>gitsync</a:t>
            </a:r>
            <a:r>
              <a:rPr lang="en-US" altLang="zh-CN" dirty="0" smtClean="0"/>
              <a:t> </a:t>
            </a:r>
            <a:r>
              <a:rPr lang="en-US" altLang="zh-CN" dirty="0"/>
              <a:t>sidecar </a:t>
            </a:r>
            <a:r>
              <a:rPr lang="zh-CN" altLang="en-US" dirty="0" smtClean="0"/>
              <a:t>或類似的方法</a:t>
            </a:r>
            <a:r>
              <a:rPr lang="en-US" altLang="zh-CN" dirty="0"/>
              <a:t>,</a:t>
            </a:r>
            <a:r>
              <a:rPr lang="zh-CN" altLang="en-US" dirty="0"/>
              <a:t>而不是</a:t>
            </a:r>
            <a:r>
              <a:rPr lang="zh-CN" altLang="en-US" dirty="0" smtClean="0"/>
              <a:t>使用 </a:t>
            </a:r>
            <a:r>
              <a:rPr lang="en-US" altLang="zh-CN" dirty="0" err="1" smtClean="0"/>
              <a:t>gitRepo</a:t>
            </a:r>
            <a:r>
              <a:rPr lang="en-US" altLang="zh-CN" dirty="0" smtClean="0"/>
              <a:t> </a:t>
            </a:r>
            <a:r>
              <a:rPr lang="zh-CN" altLang="en-US" dirty="0"/>
              <a:t>卷</a:t>
            </a:r>
            <a:r>
              <a:rPr lang="zh-CN" altLang="en-US" dirty="0" smtClean="0"/>
              <a:t>。</a:t>
            </a:r>
            <a:r>
              <a:rPr lang="zh-CN" altLang="en-US" dirty="0"/>
              <a:t/>
            </a:r>
            <a:br>
              <a:rPr lang="zh-CN" altLang="en-US" dirty="0"/>
            </a:br>
            <a:endParaRPr lang="zh-TW" altLang="en-US" dirty="0"/>
          </a:p>
          <a:p>
            <a:endParaRPr lang="zh-TW" altLang="en-US" dirty="0"/>
          </a:p>
        </p:txBody>
      </p:sp>
    </p:spTree>
    <p:extLst>
      <p:ext uri="{BB962C8B-B14F-4D97-AF65-F5344CB8AC3E}">
        <p14:creationId xmlns:p14="http://schemas.microsoft.com/office/powerpoint/2010/main" val="10046638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總結 </a:t>
            </a:r>
            <a:r>
              <a:rPr lang="en-US" altLang="zh-CN" dirty="0" err="1" smtClean="0"/>
              <a:t>gitRepo</a:t>
            </a:r>
            <a:r>
              <a:rPr lang="en-US" altLang="zh-CN" dirty="0" smtClean="0"/>
              <a:t> </a:t>
            </a:r>
            <a:r>
              <a:rPr lang="zh-CN" altLang="en-US" dirty="0" smtClean="0"/>
              <a:t>存儲卷</a:t>
            </a:r>
            <a:endParaRPr lang="zh-TW" altLang="en-US" dirty="0"/>
          </a:p>
        </p:txBody>
      </p:sp>
      <p:sp>
        <p:nvSpPr>
          <p:cNvPr id="3" name="內容版面配置區 2"/>
          <p:cNvSpPr>
            <a:spLocks noGrp="1"/>
          </p:cNvSpPr>
          <p:nvPr>
            <p:ph idx="1"/>
          </p:nvPr>
        </p:nvSpPr>
        <p:spPr/>
        <p:txBody>
          <a:bodyPr>
            <a:normAutofit/>
          </a:bodyPr>
          <a:lstStyle/>
          <a:p>
            <a:r>
              <a:rPr lang="en-US" altLang="zh-CN" dirty="0" err="1" smtClean="0"/>
              <a:t>gitRepo</a:t>
            </a:r>
            <a:r>
              <a:rPr lang="zh-CN" altLang="en-US" dirty="0"/>
              <a:t>容器就像</a:t>
            </a:r>
            <a:r>
              <a:rPr lang="en-US" altLang="zh-CN" dirty="0" err="1"/>
              <a:t>emptyDir</a:t>
            </a:r>
            <a:r>
              <a:rPr lang="en-US" altLang="zh-CN" dirty="0"/>
              <a:t> </a:t>
            </a:r>
            <a:r>
              <a:rPr lang="zh-CN" altLang="en-US" dirty="0" smtClean="0"/>
              <a:t>卷一樣</a:t>
            </a:r>
            <a:r>
              <a:rPr lang="en-US" altLang="zh-CN" dirty="0" smtClean="0"/>
              <a:t>,</a:t>
            </a:r>
            <a:r>
              <a:rPr lang="zh-CN" altLang="en-US" dirty="0" smtClean="0"/>
              <a:t>基本上是一個專用目錄</a:t>
            </a:r>
            <a:r>
              <a:rPr lang="en-US" altLang="zh-CN" dirty="0" smtClean="0"/>
              <a:t>,</a:t>
            </a:r>
            <a:r>
              <a:rPr lang="zh-CN" altLang="en-US" dirty="0" smtClean="0"/>
              <a:t>專門用于包含卷的容器並單獨使用。</a:t>
            </a:r>
            <a:endParaRPr lang="en-US" altLang="zh-CN" dirty="0" smtClean="0"/>
          </a:p>
          <a:p>
            <a:r>
              <a:rPr lang="zh-CN" altLang="en-US" dirty="0" smtClean="0"/>
              <a:t>當 </a:t>
            </a:r>
            <a:r>
              <a:rPr lang="en-US" altLang="zh-CN" dirty="0" smtClean="0"/>
              <a:t>pod </a:t>
            </a:r>
            <a:r>
              <a:rPr lang="zh-CN" altLang="en-US" dirty="0" smtClean="0"/>
              <a:t>被删除時</a:t>
            </a:r>
            <a:r>
              <a:rPr lang="en-US" altLang="zh-CN" dirty="0" smtClean="0"/>
              <a:t>,</a:t>
            </a:r>
            <a:r>
              <a:rPr lang="zh-CN" altLang="en-US" dirty="0" smtClean="0"/>
              <a:t>卷及其內容被删除。</a:t>
            </a:r>
            <a:endParaRPr lang="en-US" altLang="zh-CN" dirty="0" smtClean="0"/>
          </a:p>
          <a:p>
            <a:endParaRPr lang="en-US" altLang="zh-CN" dirty="0" smtClean="0"/>
          </a:p>
          <a:p>
            <a:r>
              <a:rPr lang="zh-CN" altLang="en-US" dirty="0" smtClean="0"/>
              <a:t>然而</a:t>
            </a:r>
            <a:r>
              <a:rPr lang="en-US" altLang="zh-CN" dirty="0" smtClean="0"/>
              <a:t>,</a:t>
            </a:r>
            <a:r>
              <a:rPr lang="zh-CN" altLang="en-US" dirty="0" smtClean="0"/>
              <a:t>其他類型的卷並不創建新目錄</a:t>
            </a:r>
            <a:r>
              <a:rPr lang="en-US" altLang="zh-CN" dirty="0" smtClean="0"/>
              <a:t>,</a:t>
            </a:r>
            <a:r>
              <a:rPr lang="zh-CN" altLang="en-US" dirty="0" smtClean="0"/>
              <a:t>而是將現有的外部目錄掛載到 </a:t>
            </a:r>
            <a:r>
              <a:rPr lang="en-US" altLang="zh-CN" dirty="0" smtClean="0"/>
              <a:t>pod </a:t>
            </a:r>
            <a:r>
              <a:rPr lang="zh-CN" altLang="en-US" dirty="0" smtClean="0"/>
              <a:t>的容器檔案系統中。</a:t>
            </a:r>
            <a:endParaRPr lang="en-US" altLang="zh-CN" dirty="0" smtClean="0"/>
          </a:p>
          <a:p>
            <a:r>
              <a:rPr lang="zh-CN" altLang="en-US" dirty="0" smtClean="0"/>
              <a:t>該卷的內容可以保存多個</a:t>
            </a:r>
            <a:r>
              <a:rPr lang="en-US" altLang="zh-CN" dirty="0" smtClean="0"/>
              <a:t>pod </a:t>
            </a:r>
            <a:r>
              <a:rPr lang="zh-CN" altLang="en-US" dirty="0" smtClean="0"/>
              <a:t>産生實體</a:t>
            </a:r>
            <a:r>
              <a:rPr lang="en-US" altLang="zh-CN" dirty="0" smtClean="0"/>
              <a:t>,</a:t>
            </a:r>
            <a:r>
              <a:rPr lang="zh-CN" altLang="en-US" dirty="0" smtClean="0"/>
              <a:t>接下來我們將瞭解這些類型的卷。</a:t>
            </a:r>
            <a:endParaRPr lang="zh-CN" altLang="en-US" dirty="0"/>
          </a:p>
        </p:txBody>
      </p:sp>
    </p:spTree>
    <p:extLst>
      <p:ext uri="{BB962C8B-B14F-4D97-AF65-F5344CB8AC3E}">
        <p14:creationId xmlns:p14="http://schemas.microsoft.com/office/powerpoint/2010/main" val="33282704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訪問工作節點檔案系統上的文件</a:t>
            </a:r>
            <a:endParaRPr lang="zh-TW" altLang="en-US" dirty="0"/>
          </a:p>
        </p:txBody>
      </p:sp>
      <p:sp>
        <p:nvSpPr>
          <p:cNvPr id="3" name="內容版面配置區 2"/>
          <p:cNvSpPr>
            <a:spLocks noGrp="1"/>
          </p:cNvSpPr>
          <p:nvPr>
            <p:ph idx="1"/>
          </p:nvPr>
        </p:nvSpPr>
        <p:spPr/>
        <p:txBody>
          <a:bodyPr/>
          <a:lstStyle/>
          <a:p>
            <a:r>
              <a:rPr lang="zh-CN" altLang="en-US" dirty="0" smtClean="0"/>
              <a:t>大多數 </a:t>
            </a:r>
            <a:r>
              <a:rPr lang="en-US" altLang="zh-CN" dirty="0" smtClean="0"/>
              <a:t>pod </a:t>
            </a:r>
            <a:r>
              <a:rPr lang="zh-CN" altLang="en-US" dirty="0" smtClean="0"/>
              <a:t>應該忽略它們的主機節點</a:t>
            </a:r>
            <a:r>
              <a:rPr lang="en-US" altLang="zh-CN" dirty="0" smtClean="0"/>
              <a:t>,</a:t>
            </a:r>
            <a:r>
              <a:rPr lang="zh-CN" altLang="en-US" dirty="0" smtClean="0"/>
              <a:t>因此它們不應該訪問節點檔案系統上的任何檔。</a:t>
            </a:r>
            <a:endParaRPr lang="en-US" altLang="zh-CN" dirty="0" smtClean="0"/>
          </a:p>
          <a:p>
            <a:r>
              <a:rPr lang="zh-CN" altLang="en-US" dirty="0" smtClean="0"/>
              <a:t>但是某些系統級別的 </a:t>
            </a:r>
            <a:r>
              <a:rPr lang="en-US" altLang="zh-CN" dirty="0" smtClean="0"/>
              <a:t>pod (</a:t>
            </a:r>
            <a:r>
              <a:rPr lang="zh-CN" altLang="en-US" dirty="0" smtClean="0"/>
              <a:t>切記</a:t>
            </a:r>
            <a:r>
              <a:rPr lang="en-US" altLang="zh-CN" dirty="0" smtClean="0"/>
              <a:t>,</a:t>
            </a:r>
            <a:r>
              <a:rPr lang="zh-CN" altLang="en-US" dirty="0" smtClean="0"/>
              <a:t>這些通常由 </a:t>
            </a:r>
            <a:r>
              <a:rPr lang="en-US" altLang="zh-CN" dirty="0" err="1" smtClean="0"/>
              <a:t>DaemonSet</a:t>
            </a:r>
            <a:r>
              <a:rPr lang="en-US" altLang="zh-CN" dirty="0" smtClean="0"/>
              <a:t> </a:t>
            </a:r>
            <a:r>
              <a:rPr lang="zh-CN" altLang="en-US" dirty="0"/>
              <a:t>管理</a:t>
            </a:r>
            <a:r>
              <a:rPr lang="en-US" altLang="zh-CN" dirty="0" smtClean="0"/>
              <a:t>)</a:t>
            </a:r>
            <a:r>
              <a:rPr lang="zh-CN" altLang="en-US" dirty="0" smtClean="0"/>
              <a:t>確實需要讀取節點的檔或使用節點檔案系統來訪問節點設備。</a:t>
            </a:r>
            <a:endParaRPr lang="en-US" altLang="zh-CN" dirty="0" smtClean="0"/>
          </a:p>
          <a:p>
            <a:r>
              <a:rPr lang="en-US" altLang="zh-CN" dirty="0" smtClean="0"/>
              <a:t>Kubernetes </a:t>
            </a:r>
            <a:r>
              <a:rPr lang="zh-CN" altLang="en-US" dirty="0" smtClean="0"/>
              <a:t>通過 </a:t>
            </a:r>
            <a:r>
              <a:rPr lang="en-US" altLang="zh-CN" dirty="0" err="1" smtClean="0"/>
              <a:t>hostPath</a:t>
            </a:r>
            <a:r>
              <a:rPr lang="en-US" altLang="zh-CN" dirty="0" smtClean="0"/>
              <a:t> </a:t>
            </a:r>
            <a:r>
              <a:rPr lang="zh-CN" altLang="en-US" dirty="0" smtClean="0"/>
              <a:t>卷實現了這一點。</a:t>
            </a:r>
            <a:endParaRPr lang="zh-TW" altLang="en-US" dirty="0"/>
          </a:p>
          <a:p>
            <a:endParaRPr lang="zh-TW" altLang="en-US" dirty="0"/>
          </a:p>
        </p:txBody>
      </p:sp>
    </p:spTree>
    <p:extLst>
      <p:ext uri="{BB962C8B-B14F-4D97-AF65-F5344CB8AC3E}">
        <p14:creationId xmlns:p14="http://schemas.microsoft.com/office/powerpoint/2010/main" val="3199869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CN" dirty="0" err="1"/>
              <a:t>hostPath</a:t>
            </a:r>
            <a:r>
              <a:rPr lang="en-US" altLang="zh-CN" dirty="0"/>
              <a:t> </a:t>
            </a:r>
            <a:r>
              <a:rPr lang="zh-CN" altLang="en-US" dirty="0"/>
              <a:t>卷</a:t>
            </a:r>
            <a:endParaRPr lang="zh-TW" altLang="en-US" dirty="0"/>
          </a:p>
        </p:txBody>
      </p:sp>
      <p:sp>
        <p:nvSpPr>
          <p:cNvPr id="3" name="內容版面配置區 2"/>
          <p:cNvSpPr>
            <a:spLocks noGrp="1"/>
          </p:cNvSpPr>
          <p:nvPr>
            <p:ph idx="1"/>
          </p:nvPr>
        </p:nvSpPr>
        <p:spPr/>
        <p:txBody>
          <a:bodyPr/>
          <a:lstStyle/>
          <a:p>
            <a:r>
              <a:rPr lang="en-US" altLang="zh-CN" dirty="0" err="1" smtClean="0"/>
              <a:t>hostPath</a:t>
            </a:r>
            <a:r>
              <a:rPr lang="en-US" altLang="zh-CN" dirty="0" smtClean="0"/>
              <a:t> </a:t>
            </a:r>
            <a:r>
              <a:rPr lang="zh-CN" altLang="en-US" dirty="0" smtClean="0"/>
              <a:t>卷指向節點檔案系統上的特定檔或目錄</a:t>
            </a:r>
            <a:r>
              <a:rPr lang="en-US" altLang="zh-CN" dirty="0" smtClean="0"/>
              <a:t>(</a:t>
            </a:r>
            <a:r>
              <a:rPr lang="zh-CN" altLang="en-US" dirty="0" smtClean="0"/>
              <a:t>請參見圖 </a:t>
            </a:r>
            <a:r>
              <a:rPr lang="en-US" altLang="zh-CN" dirty="0" smtClean="0"/>
              <a:t>6.4</a:t>
            </a:r>
            <a:r>
              <a:rPr lang="en-US" altLang="zh-CN" dirty="0"/>
              <a:t>)</a:t>
            </a:r>
            <a:r>
              <a:rPr lang="zh-CN" altLang="en-US" dirty="0" smtClean="0"/>
              <a:t>。</a:t>
            </a:r>
            <a:endParaRPr lang="en-US" altLang="zh-CN" dirty="0" smtClean="0"/>
          </a:p>
          <a:p>
            <a:r>
              <a:rPr lang="zh-CN" altLang="en-US" dirty="0" smtClean="0"/>
              <a:t>在同一個節點上運行並在其 </a:t>
            </a:r>
            <a:r>
              <a:rPr lang="en-US" altLang="zh-CN" dirty="0" err="1" smtClean="0"/>
              <a:t>hostPath</a:t>
            </a:r>
            <a:r>
              <a:rPr lang="en-US" altLang="zh-CN" dirty="0" smtClean="0"/>
              <a:t> </a:t>
            </a:r>
            <a:r>
              <a:rPr lang="zh-CN" altLang="en-US" dirty="0" smtClean="0"/>
              <a:t>卷中使用相同路徑的</a:t>
            </a:r>
            <a:r>
              <a:rPr lang="en-US" altLang="zh-CN" dirty="0" smtClean="0"/>
              <a:t>pod </a:t>
            </a:r>
            <a:r>
              <a:rPr lang="zh-CN" altLang="en-US" dirty="0" smtClean="0"/>
              <a:t>可以看到相同的檔。</a:t>
            </a:r>
          </a:p>
          <a:p>
            <a:endParaRPr lang="zh-TW" altLang="en-US" dirty="0"/>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9025" y="3193819"/>
            <a:ext cx="7259444" cy="3664181"/>
          </a:xfrm>
          <a:prstGeom prst="rect">
            <a:avLst/>
          </a:prstGeom>
        </p:spPr>
      </p:pic>
      <p:sp>
        <p:nvSpPr>
          <p:cNvPr id="4" name="矩形 3"/>
          <p:cNvSpPr/>
          <p:nvPr/>
        </p:nvSpPr>
        <p:spPr>
          <a:xfrm>
            <a:off x="9995697" y="6332815"/>
            <a:ext cx="995785" cy="461665"/>
          </a:xfrm>
          <a:prstGeom prst="rect">
            <a:avLst/>
          </a:prstGeom>
        </p:spPr>
        <p:txBody>
          <a:bodyPr wrap="none">
            <a:spAutoFit/>
          </a:bodyPr>
          <a:lstStyle/>
          <a:p>
            <a:r>
              <a:rPr lang="zh-CN" altLang="en-US" sz="2400" dirty="0" smtClean="0">
                <a:latin typeface="微軟正黑體" panose="020B0604030504040204" pitchFamily="34" charset="-120"/>
                <a:ea typeface="微軟正黑體" panose="020B0604030504040204" pitchFamily="34" charset="-120"/>
              </a:rPr>
              <a:t>圖 </a:t>
            </a:r>
            <a:r>
              <a:rPr lang="en-US" altLang="zh-CN" sz="2400" dirty="0" smtClean="0">
                <a:latin typeface="微軟正黑體" panose="020B0604030504040204" pitchFamily="34" charset="-120"/>
                <a:ea typeface="微軟正黑體" panose="020B0604030504040204" pitchFamily="34" charset="-120"/>
              </a:rPr>
              <a:t>6.4</a:t>
            </a:r>
            <a:endParaRPr lang="zh-TW" altLang="en-US"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4275609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CN" dirty="0" err="1"/>
              <a:t>hostPath</a:t>
            </a:r>
            <a:r>
              <a:rPr lang="en-US" altLang="zh-CN" dirty="0"/>
              <a:t> </a:t>
            </a:r>
            <a:r>
              <a:rPr lang="zh-CN" altLang="en-US" dirty="0"/>
              <a:t>卷</a:t>
            </a:r>
            <a:endParaRPr lang="zh-TW" altLang="en-US" dirty="0"/>
          </a:p>
        </p:txBody>
      </p:sp>
      <p:sp>
        <p:nvSpPr>
          <p:cNvPr id="3" name="內容版面配置區 2"/>
          <p:cNvSpPr>
            <a:spLocks noGrp="1"/>
          </p:cNvSpPr>
          <p:nvPr>
            <p:ph idx="1"/>
          </p:nvPr>
        </p:nvSpPr>
        <p:spPr/>
        <p:txBody>
          <a:bodyPr>
            <a:normAutofit fontScale="77500" lnSpcReduction="20000"/>
          </a:bodyPr>
          <a:lstStyle/>
          <a:p>
            <a:pPr>
              <a:lnSpc>
                <a:spcPct val="120000"/>
              </a:lnSpc>
            </a:pPr>
            <a:r>
              <a:rPr lang="en-US" altLang="zh-CN" dirty="0" err="1"/>
              <a:t>hostPath</a:t>
            </a:r>
            <a:r>
              <a:rPr lang="en-US" altLang="zh-CN" dirty="0"/>
              <a:t> </a:t>
            </a:r>
            <a:r>
              <a:rPr lang="zh-CN" altLang="en-US" dirty="0" smtClean="0"/>
              <a:t>卷是我們介紹的第</a:t>
            </a:r>
            <a:r>
              <a:rPr lang="zh-TW" altLang="en-US" dirty="0" smtClean="0"/>
              <a:t>一</a:t>
            </a:r>
            <a:r>
              <a:rPr lang="zh-CN" altLang="en-US" dirty="0" smtClean="0"/>
              <a:t>種類型的持久性存儲</a:t>
            </a:r>
            <a:r>
              <a:rPr lang="en-US" altLang="zh-CN" dirty="0" smtClean="0"/>
              <a:t>,</a:t>
            </a:r>
            <a:r>
              <a:rPr lang="zh-CN" altLang="en-US" dirty="0" smtClean="0"/>
              <a:t>因爲 </a:t>
            </a:r>
            <a:r>
              <a:rPr lang="en-US" altLang="zh-CN" dirty="0" err="1" smtClean="0"/>
              <a:t>gitRepo</a:t>
            </a:r>
            <a:r>
              <a:rPr lang="en-US" altLang="zh-CN" dirty="0" smtClean="0"/>
              <a:t> </a:t>
            </a:r>
            <a:r>
              <a:rPr lang="zh-CN" altLang="en-US" dirty="0"/>
              <a:t>和 </a:t>
            </a:r>
            <a:r>
              <a:rPr lang="en-US" altLang="zh-CN" dirty="0" err="1"/>
              <a:t>emptyDir</a:t>
            </a:r>
            <a:r>
              <a:rPr lang="en-US" altLang="zh-CN" dirty="0"/>
              <a:t> </a:t>
            </a:r>
            <a:r>
              <a:rPr lang="zh-CN" altLang="en-US" dirty="0" smtClean="0"/>
              <a:t>卷的內容都會在 </a:t>
            </a:r>
            <a:r>
              <a:rPr lang="en-US" altLang="zh-CN" dirty="0" smtClean="0"/>
              <a:t>pod </a:t>
            </a:r>
            <a:r>
              <a:rPr lang="zh-CN" altLang="en-US" dirty="0" smtClean="0"/>
              <a:t>被删删除時被删除</a:t>
            </a:r>
            <a:r>
              <a:rPr lang="en-US" altLang="zh-CN" dirty="0" smtClean="0"/>
              <a:t>,</a:t>
            </a:r>
            <a:r>
              <a:rPr lang="zh-CN" altLang="en-US" dirty="0"/>
              <a:t>而 </a:t>
            </a:r>
            <a:r>
              <a:rPr lang="en-US" altLang="zh-CN" dirty="0" err="1"/>
              <a:t>hostPath</a:t>
            </a:r>
            <a:r>
              <a:rPr lang="en-US" altLang="zh-CN" dirty="0"/>
              <a:t> </a:t>
            </a:r>
            <a:r>
              <a:rPr lang="zh-CN" altLang="en-US" dirty="0" smtClean="0"/>
              <a:t>卷的內容則不會被删除。</a:t>
            </a:r>
            <a:endParaRPr lang="en-US" altLang="zh-CN" dirty="0" smtClean="0"/>
          </a:p>
          <a:p>
            <a:pPr>
              <a:lnSpc>
                <a:spcPct val="120000"/>
              </a:lnSpc>
            </a:pPr>
            <a:r>
              <a:rPr lang="zh-CN" altLang="en-US" dirty="0" smtClean="0"/>
              <a:t>如果删除了一個</a:t>
            </a:r>
            <a:r>
              <a:rPr lang="en-US" altLang="zh-CN" dirty="0" smtClean="0"/>
              <a:t>pod,</a:t>
            </a:r>
            <a:r>
              <a:rPr lang="zh-CN" altLang="en-US" dirty="0" smtClean="0"/>
              <a:t>並且下一個 </a:t>
            </a:r>
            <a:r>
              <a:rPr lang="en-US" altLang="zh-CN" dirty="0" smtClean="0"/>
              <a:t>pod </a:t>
            </a:r>
            <a:r>
              <a:rPr lang="zh-CN" altLang="en-US" dirty="0" smtClean="0"/>
              <a:t>使用了指向主機上相同路徑的 </a:t>
            </a:r>
            <a:r>
              <a:rPr lang="en-US" altLang="zh-CN" dirty="0" err="1" smtClean="0"/>
              <a:t>hostPath</a:t>
            </a:r>
            <a:r>
              <a:rPr lang="en-US" altLang="zh-CN" dirty="0" smtClean="0"/>
              <a:t> </a:t>
            </a:r>
            <a:r>
              <a:rPr lang="zh-CN" altLang="en-US" dirty="0"/>
              <a:t>卷</a:t>
            </a:r>
            <a:r>
              <a:rPr lang="en-US" altLang="zh-CN" dirty="0" smtClean="0"/>
              <a:t>,</a:t>
            </a:r>
            <a:r>
              <a:rPr lang="zh-CN" altLang="en-US" dirty="0" smtClean="0"/>
              <a:t>則新 </a:t>
            </a:r>
            <a:r>
              <a:rPr lang="en-US" altLang="zh-CN" dirty="0" smtClean="0"/>
              <a:t>pod </a:t>
            </a:r>
            <a:r>
              <a:rPr lang="zh-CN" altLang="en-US" dirty="0" smtClean="0"/>
              <a:t>將會發現上一個 </a:t>
            </a:r>
            <a:r>
              <a:rPr lang="en-US" altLang="zh-CN" dirty="0" smtClean="0"/>
              <a:t>pod </a:t>
            </a:r>
            <a:r>
              <a:rPr lang="zh-CN" altLang="en-US" dirty="0" smtClean="0"/>
              <a:t>留下的數據</a:t>
            </a:r>
            <a:r>
              <a:rPr lang="en-US" altLang="zh-CN" dirty="0" smtClean="0"/>
              <a:t>,</a:t>
            </a:r>
            <a:r>
              <a:rPr lang="zh-CN" altLang="en-US" dirty="0" smtClean="0"/>
              <a:t>但</a:t>
            </a:r>
            <a:r>
              <a:rPr lang="zh-CN" altLang="en-US" b="1" dirty="0" smtClean="0"/>
              <a:t>前提是必須將其調度到與第一個</a:t>
            </a:r>
            <a:r>
              <a:rPr lang="en-US" altLang="zh-CN" b="1" dirty="0" smtClean="0"/>
              <a:t>pod </a:t>
            </a:r>
            <a:r>
              <a:rPr lang="zh-CN" altLang="en-US" b="1" dirty="0" smtClean="0"/>
              <a:t>相同的節點上</a:t>
            </a:r>
            <a:r>
              <a:rPr lang="zh-CN" altLang="en-US" dirty="0" smtClean="0"/>
              <a:t>。</a:t>
            </a:r>
            <a:endParaRPr lang="zh-CN" altLang="en-US" dirty="0"/>
          </a:p>
          <a:p>
            <a:pPr>
              <a:lnSpc>
                <a:spcPct val="120000"/>
              </a:lnSpc>
            </a:pPr>
            <a:r>
              <a:rPr lang="zh-CN" altLang="en-US" dirty="0" smtClean="0"/>
              <a:t>因爲卷的內容存儲在特定節點的檔案系統中</a:t>
            </a:r>
            <a:r>
              <a:rPr lang="en-US" altLang="zh-CN" dirty="0" smtClean="0"/>
              <a:t>,</a:t>
            </a:r>
            <a:r>
              <a:rPr lang="zh-CN" altLang="en-US" dirty="0" smtClean="0"/>
              <a:t>所以當資料庫 </a:t>
            </a:r>
            <a:r>
              <a:rPr lang="en-US" altLang="zh-CN" dirty="0" smtClean="0"/>
              <a:t>pod </a:t>
            </a:r>
            <a:r>
              <a:rPr lang="zh-CN" altLang="en-US" dirty="0" smtClean="0"/>
              <a:t>被重新安排在另一個節點時</a:t>
            </a:r>
            <a:r>
              <a:rPr lang="en-US" altLang="zh-CN" dirty="0" smtClean="0"/>
              <a:t>,</a:t>
            </a:r>
            <a:r>
              <a:rPr lang="zh-CN" altLang="en-US" dirty="0" smtClean="0"/>
              <a:t>會找不到數據。</a:t>
            </a:r>
            <a:endParaRPr lang="en-US" altLang="zh-CN" dirty="0" smtClean="0"/>
          </a:p>
          <a:p>
            <a:pPr lvl="1">
              <a:lnSpc>
                <a:spcPct val="120000"/>
              </a:lnSpc>
            </a:pPr>
            <a:r>
              <a:rPr lang="zh-CN" altLang="en-US" dirty="0" smtClean="0"/>
              <a:t>如果你正在考慮使用 </a:t>
            </a:r>
            <a:r>
              <a:rPr lang="en-US" altLang="zh-CN" dirty="0" err="1" smtClean="0"/>
              <a:t>hostPath</a:t>
            </a:r>
            <a:r>
              <a:rPr lang="en-US" altLang="zh-CN" dirty="0" smtClean="0"/>
              <a:t> </a:t>
            </a:r>
            <a:r>
              <a:rPr lang="zh-CN" altLang="en-US" dirty="0" smtClean="0"/>
              <a:t>卷作爲存儲資料庫資料的目錄</a:t>
            </a:r>
            <a:r>
              <a:rPr lang="en-US" altLang="zh-CN" dirty="0" smtClean="0"/>
              <a:t>,</a:t>
            </a:r>
            <a:r>
              <a:rPr lang="zh-CN" altLang="en-US" dirty="0" smtClean="0"/>
              <a:t>請重新考慮。 </a:t>
            </a:r>
            <a:endParaRPr lang="en-US" altLang="zh-CN" dirty="0" smtClean="0"/>
          </a:p>
          <a:p>
            <a:pPr>
              <a:lnSpc>
                <a:spcPct val="120000"/>
              </a:lnSpc>
            </a:pPr>
            <a:r>
              <a:rPr lang="zh-CN" altLang="en-US" dirty="0" smtClean="0"/>
              <a:t>這解釋了爲什麽對常規</a:t>
            </a:r>
            <a:r>
              <a:rPr lang="en-US" altLang="zh-CN" dirty="0" smtClean="0"/>
              <a:t>pod </a:t>
            </a:r>
            <a:r>
              <a:rPr lang="zh-CN" altLang="en-US" dirty="0" smtClean="0"/>
              <a:t>使用 </a:t>
            </a:r>
            <a:r>
              <a:rPr lang="en-US" altLang="zh-CN" dirty="0" err="1" smtClean="0"/>
              <a:t>hostPath</a:t>
            </a:r>
            <a:r>
              <a:rPr lang="en-US" altLang="zh-CN" dirty="0" smtClean="0"/>
              <a:t> </a:t>
            </a:r>
            <a:r>
              <a:rPr lang="zh-CN" altLang="en-US" dirty="0" smtClean="0"/>
              <a:t>卷不是一個好主意</a:t>
            </a:r>
            <a:r>
              <a:rPr lang="en-US" altLang="zh-CN" dirty="0" smtClean="0"/>
              <a:t>,</a:t>
            </a:r>
            <a:r>
              <a:rPr lang="zh-CN" altLang="en-US" dirty="0" smtClean="0"/>
              <a:t>因爲這會使 </a:t>
            </a:r>
            <a:r>
              <a:rPr lang="en-US" altLang="zh-CN" dirty="0" smtClean="0"/>
              <a:t>pod </a:t>
            </a:r>
            <a:r>
              <a:rPr lang="zh-CN" altLang="en-US" dirty="0" smtClean="0"/>
              <a:t>對預定規劃的節點很敏感。</a:t>
            </a:r>
            <a:endParaRPr lang="zh-CN" altLang="en-US" dirty="0"/>
          </a:p>
        </p:txBody>
      </p:sp>
    </p:spTree>
    <p:extLst>
      <p:ext uri="{BB962C8B-B14F-4D97-AF65-F5344CB8AC3E}">
        <p14:creationId xmlns:p14="http://schemas.microsoft.com/office/powerpoint/2010/main" val="4255482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檢查使用 </a:t>
            </a:r>
            <a:r>
              <a:rPr lang="en-US" altLang="zh-CN" dirty="0" err="1" smtClean="0"/>
              <a:t>hostPath</a:t>
            </a:r>
            <a:r>
              <a:rPr lang="en-US" altLang="zh-CN" dirty="0" smtClean="0"/>
              <a:t> </a:t>
            </a:r>
            <a:r>
              <a:rPr lang="zh-CN" altLang="en-US" dirty="0" smtClean="0"/>
              <a:t>卷的系統 </a:t>
            </a:r>
            <a:r>
              <a:rPr lang="en-US" altLang="zh-CN" dirty="0" smtClean="0"/>
              <a:t>pod</a:t>
            </a:r>
            <a:endParaRPr lang="zh-TW" altLang="en-US" dirty="0"/>
          </a:p>
        </p:txBody>
      </p:sp>
      <p:sp>
        <p:nvSpPr>
          <p:cNvPr id="3" name="內容版面配置區 2"/>
          <p:cNvSpPr>
            <a:spLocks noGrp="1"/>
          </p:cNvSpPr>
          <p:nvPr>
            <p:ph idx="1"/>
          </p:nvPr>
        </p:nvSpPr>
        <p:spPr/>
        <p:txBody>
          <a:bodyPr>
            <a:normAutofit fontScale="92500" lnSpcReduction="10000"/>
          </a:bodyPr>
          <a:lstStyle/>
          <a:p>
            <a:r>
              <a:rPr lang="zh-CN" altLang="en-US" dirty="0" smtClean="0"/>
              <a:t>如何正確地使用 </a:t>
            </a:r>
            <a:r>
              <a:rPr lang="en-US" altLang="zh-CN" dirty="0" err="1" smtClean="0"/>
              <a:t>hostPath</a:t>
            </a:r>
            <a:r>
              <a:rPr lang="en-US" altLang="zh-CN" dirty="0" smtClean="0"/>
              <a:t> </a:t>
            </a:r>
            <a:r>
              <a:rPr lang="zh-CN" altLang="en-US" dirty="0" smtClean="0"/>
              <a:t>卷</a:t>
            </a:r>
            <a:r>
              <a:rPr lang="en-US" altLang="zh-CN" dirty="0" smtClean="0"/>
              <a:t>?</a:t>
            </a:r>
          </a:p>
          <a:p>
            <a:r>
              <a:rPr lang="zh-CN" altLang="en-US" dirty="0" smtClean="0"/>
              <a:t>我們先看一下是否有系統層面的 </a:t>
            </a:r>
            <a:r>
              <a:rPr lang="en-US" altLang="zh-CN" dirty="0" smtClean="0"/>
              <a:t>pod </a:t>
            </a:r>
            <a:r>
              <a:rPr lang="zh-CN" altLang="en-US" dirty="0" smtClean="0"/>
              <a:t>已經在使用這種類型的卷</a:t>
            </a:r>
            <a:r>
              <a:rPr lang="en-US" altLang="zh-CN" dirty="0" smtClean="0"/>
              <a:t>,</a:t>
            </a:r>
            <a:r>
              <a:rPr lang="zh-CN" altLang="en-US" dirty="0" smtClean="0"/>
              <a:t>而不是直接創建一個新 </a:t>
            </a:r>
            <a:r>
              <a:rPr lang="en-US" altLang="zh-CN" dirty="0" smtClean="0"/>
              <a:t>pod</a:t>
            </a:r>
            <a:r>
              <a:rPr lang="zh-CN" altLang="en-US" dirty="0" smtClean="0"/>
              <a:t>。</a:t>
            </a:r>
            <a:endParaRPr lang="en-US" altLang="zh-CN" dirty="0" smtClean="0"/>
          </a:p>
          <a:p>
            <a:r>
              <a:rPr lang="zh-CN" altLang="en-US" dirty="0" smtClean="0"/>
              <a:t>你可能還記得前面一章</a:t>
            </a:r>
            <a:r>
              <a:rPr lang="zh-CN" altLang="en-US" dirty="0"/>
              <a:t>中</a:t>
            </a:r>
            <a:r>
              <a:rPr lang="en-US" altLang="zh-CN" dirty="0" smtClean="0"/>
              <a:t>,</a:t>
            </a:r>
            <a:r>
              <a:rPr lang="zh-CN" altLang="en-US" dirty="0" smtClean="0"/>
              <a:t>有幾個這樣的 </a:t>
            </a:r>
            <a:r>
              <a:rPr lang="en-US" altLang="zh-CN" dirty="0" smtClean="0"/>
              <a:t>pod </a:t>
            </a:r>
            <a:r>
              <a:rPr lang="zh-CN" altLang="en-US" dirty="0"/>
              <a:t>正在 </a:t>
            </a:r>
            <a:r>
              <a:rPr lang="en-US" altLang="zh-CN" dirty="0" err="1"/>
              <a:t>kube</a:t>
            </a:r>
            <a:r>
              <a:rPr lang="en-US" altLang="zh-CN" dirty="0"/>
              <a:t>-system </a:t>
            </a:r>
            <a:r>
              <a:rPr lang="zh-CN" altLang="en-US" dirty="0" smtClean="0"/>
              <a:t>命名空間中運行</a:t>
            </a:r>
            <a:r>
              <a:rPr lang="en-US" altLang="zh-CN" dirty="0" smtClean="0"/>
              <a:t>,</a:t>
            </a:r>
            <a:r>
              <a:rPr lang="zh-CN" altLang="en-US" dirty="0" smtClean="0"/>
              <a:t>再次列出它們</a:t>
            </a:r>
            <a:r>
              <a:rPr lang="en-US" altLang="zh-CN" dirty="0" smtClean="0"/>
              <a:t>:</a:t>
            </a:r>
            <a:endParaRPr lang="zh-CN" altLang="en-US" dirty="0"/>
          </a:p>
          <a:p>
            <a:pPr marL="0" indent="0">
              <a:buNone/>
            </a:pPr>
            <a:r>
              <a:rPr lang="en-US" altLang="zh-CN" sz="2600" dirty="0">
                <a:latin typeface="Source Code Pro" panose="020B0509030403020204" pitchFamily="49" charset="0"/>
                <a:ea typeface="Source Code Pro" panose="020B0509030403020204" pitchFamily="49" charset="0"/>
              </a:rPr>
              <a:t>$ </a:t>
            </a:r>
            <a:r>
              <a:rPr lang="en-US" altLang="zh-CN" sz="2600" b="1" dirty="0" err="1">
                <a:latin typeface="Source Code Pro" panose="020B0509030403020204" pitchFamily="49" charset="0"/>
                <a:ea typeface="Source Code Pro" panose="020B0509030403020204" pitchFamily="49" charset="0"/>
              </a:rPr>
              <a:t>kubectl</a:t>
            </a:r>
            <a:r>
              <a:rPr lang="en-US" altLang="zh-CN" sz="2600" b="1" dirty="0">
                <a:latin typeface="Source Code Pro" panose="020B0509030403020204" pitchFamily="49" charset="0"/>
                <a:ea typeface="Source Code Pro" panose="020B0509030403020204" pitchFamily="49" charset="0"/>
              </a:rPr>
              <a:t> get </a:t>
            </a:r>
            <a:r>
              <a:rPr lang="en-US" altLang="zh-CN" sz="2600" b="1" dirty="0" smtClean="0">
                <a:latin typeface="Source Code Pro" panose="020B0509030403020204" pitchFamily="49" charset="0"/>
                <a:ea typeface="Source Code Pro" panose="020B0509030403020204" pitchFamily="49" charset="0"/>
              </a:rPr>
              <a:t>pods </a:t>
            </a:r>
            <a:r>
              <a:rPr lang="en-US" altLang="zh-CN" sz="2600" b="1" dirty="0">
                <a:latin typeface="Source Code Pro" panose="020B0509030403020204" pitchFamily="49" charset="0"/>
                <a:ea typeface="Source Code Pro" panose="020B0509030403020204" pitchFamily="49" charset="0"/>
              </a:rPr>
              <a:t>--namespace </a:t>
            </a:r>
            <a:r>
              <a:rPr lang="en-US" altLang="zh-CN" sz="2600" b="1" dirty="0" err="1">
                <a:latin typeface="Source Code Pro" panose="020B0509030403020204" pitchFamily="49" charset="0"/>
                <a:ea typeface="Source Code Pro" panose="020B0509030403020204" pitchFamily="49" charset="0"/>
              </a:rPr>
              <a:t>kube</a:t>
            </a:r>
            <a:r>
              <a:rPr lang="en-US" altLang="zh-CN" sz="2600" b="1" dirty="0">
                <a:latin typeface="Source Code Pro" panose="020B0509030403020204" pitchFamily="49" charset="0"/>
                <a:ea typeface="Source Code Pro" panose="020B0509030403020204" pitchFamily="49" charset="0"/>
              </a:rPr>
              <a:t>-system </a:t>
            </a:r>
            <a:endParaRPr lang="en-US" altLang="zh-CN" sz="2600" b="1" dirty="0" smtClean="0">
              <a:latin typeface="Source Code Pro" panose="020B0509030403020204" pitchFamily="49" charset="0"/>
              <a:ea typeface="Source Code Pro" panose="020B0509030403020204" pitchFamily="49" charset="0"/>
            </a:endParaRPr>
          </a:p>
          <a:p>
            <a:pPr marL="0" indent="0">
              <a:buNone/>
            </a:pPr>
            <a:r>
              <a:rPr lang="en-US" altLang="zh-CN" sz="2200" dirty="0">
                <a:latin typeface="Source Code Pro" panose="020B0509030403020204" pitchFamily="49" charset="0"/>
                <a:ea typeface="Source Code Pro" panose="020B0509030403020204" pitchFamily="49" charset="0"/>
              </a:rPr>
              <a:t>NAME </a:t>
            </a:r>
            <a:r>
              <a:rPr lang="en-US" altLang="zh-CN" sz="2200" dirty="0" smtClean="0">
                <a:latin typeface="Source Code Pro" panose="020B0509030403020204" pitchFamily="49" charset="0"/>
                <a:ea typeface="Source Code Pro" panose="020B0509030403020204" pitchFamily="49" charset="0"/>
              </a:rPr>
              <a:t>                       READY </a:t>
            </a:r>
            <a:r>
              <a:rPr lang="en-US" altLang="zh-CN" sz="2200" dirty="0">
                <a:latin typeface="Source Code Pro" panose="020B0509030403020204" pitchFamily="49" charset="0"/>
                <a:ea typeface="Source Code Pro" panose="020B0509030403020204" pitchFamily="49" charset="0"/>
              </a:rPr>
              <a:t>STATUS </a:t>
            </a:r>
            <a:r>
              <a:rPr lang="en-US" altLang="zh-CN" sz="2200" dirty="0" smtClean="0">
                <a:latin typeface="Source Code Pro" panose="020B0509030403020204" pitchFamily="49" charset="0"/>
                <a:ea typeface="Source Code Pro" panose="020B0509030403020204" pitchFamily="49" charset="0"/>
              </a:rPr>
              <a:t> RESTARTS </a:t>
            </a:r>
            <a:r>
              <a:rPr lang="en-US" altLang="zh-CN" sz="2200" dirty="0">
                <a:latin typeface="Source Code Pro" panose="020B0509030403020204" pitchFamily="49" charset="0"/>
                <a:ea typeface="Source Code Pro" panose="020B0509030403020204" pitchFamily="49" charset="0"/>
              </a:rPr>
              <a:t>AGE</a:t>
            </a:r>
          </a:p>
          <a:p>
            <a:pPr marL="0" indent="0">
              <a:buNone/>
            </a:pPr>
            <a:r>
              <a:rPr lang="en-US" altLang="zh-CN" sz="2200" dirty="0">
                <a:latin typeface="Source Code Pro" panose="020B0509030403020204" pitchFamily="49" charset="0"/>
                <a:ea typeface="Source Code Pro" panose="020B0509030403020204" pitchFamily="49" charset="0"/>
              </a:rPr>
              <a:t>fluentd-kubia-4ebc2f1e-9a3e 1/1 </a:t>
            </a:r>
            <a:r>
              <a:rPr lang="en-US" altLang="zh-CN" sz="2200" dirty="0" smtClean="0">
                <a:latin typeface="Source Code Pro" panose="020B0509030403020204" pitchFamily="49" charset="0"/>
                <a:ea typeface="Source Code Pro" panose="020B0509030403020204" pitchFamily="49" charset="0"/>
              </a:rPr>
              <a:t>  Running </a:t>
            </a:r>
            <a:r>
              <a:rPr lang="en-US" altLang="zh-CN" sz="2200" dirty="0">
                <a:latin typeface="Source Code Pro" panose="020B0509030403020204" pitchFamily="49" charset="0"/>
                <a:ea typeface="Source Code Pro" panose="020B0509030403020204" pitchFamily="49" charset="0"/>
              </a:rPr>
              <a:t>1 </a:t>
            </a:r>
            <a:r>
              <a:rPr lang="en-US" altLang="zh-CN" sz="2200" dirty="0" smtClean="0">
                <a:latin typeface="Source Code Pro" panose="020B0509030403020204" pitchFamily="49" charset="0"/>
                <a:ea typeface="Source Code Pro" panose="020B0509030403020204" pitchFamily="49" charset="0"/>
              </a:rPr>
              <a:t>       4d</a:t>
            </a:r>
            <a:endParaRPr lang="en-US" altLang="zh-CN" sz="2200" dirty="0">
              <a:latin typeface="Source Code Pro" panose="020B0509030403020204" pitchFamily="49" charset="0"/>
              <a:ea typeface="Source Code Pro" panose="020B0509030403020204" pitchFamily="49" charset="0"/>
            </a:endParaRPr>
          </a:p>
          <a:p>
            <a:pPr marL="0" indent="0">
              <a:buNone/>
            </a:pPr>
            <a:r>
              <a:rPr lang="en-US" altLang="zh-CN" sz="2200" dirty="0">
                <a:latin typeface="Source Code Pro" panose="020B0509030403020204" pitchFamily="49" charset="0"/>
                <a:ea typeface="Source Code Pro" panose="020B0509030403020204" pitchFamily="49" charset="0"/>
              </a:rPr>
              <a:t>fluentd-kubia-4ebc2f1e-e2vz 1/1 </a:t>
            </a:r>
            <a:r>
              <a:rPr lang="en-US" altLang="zh-CN" sz="2200" dirty="0" smtClean="0">
                <a:latin typeface="Source Code Pro" panose="020B0509030403020204" pitchFamily="49" charset="0"/>
                <a:ea typeface="Source Code Pro" panose="020B0509030403020204" pitchFamily="49" charset="0"/>
              </a:rPr>
              <a:t>  Running </a:t>
            </a:r>
            <a:r>
              <a:rPr lang="en-US" altLang="zh-CN" sz="2200" dirty="0">
                <a:latin typeface="Source Code Pro" panose="020B0509030403020204" pitchFamily="49" charset="0"/>
                <a:ea typeface="Source Code Pro" panose="020B0509030403020204" pitchFamily="49" charset="0"/>
              </a:rPr>
              <a:t>1 </a:t>
            </a:r>
            <a:r>
              <a:rPr lang="en-US" altLang="zh-CN" sz="2200" dirty="0" smtClean="0">
                <a:latin typeface="Source Code Pro" panose="020B0509030403020204" pitchFamily="49" charset="0"/>
                <a:ea typeface="Source Code Pro" panose="020B0509030403020204" pitchFamily="49" charset="0"/>
              </a:rPr>
              <a:t>       31d</a:t>
            </a:r>
            <a:endParaRPr lang="en-US" altLang="zh-CN" sz="2200" dirty="0">
              <a:latin typeface="Source Code Pro" panose="020B0509030403020204" pitchFamily="49" charset="0"/>
              <a:ea typeface="Source Code Pro" panose="020B0509030403020204" pitchFamily="49" charset="0"/>
            </a:endParaRPr>
          </a:p>
          <a:p>
            <a:pPr marL="0" indent="0">
              <a:buNone/>
            </a:pPr>
            <a:r>
              <a:rPr lang="en-US" altLang="zh-CN" sz="2200" dirty="0" smtClean="0">
                <a:latin typeface="Source Code Pro" panose="020B0509030403020204" pitchFamily="49" charset="0"/>
                <a:ea typeface="Source Code Pro" panose="020B0509030403020204" pitchFamily="49" charset="0"/>
              </a:rPr>
              <a:t>...</a:t>
            </a:r>
          </a:p>
          <a:p>
            <a:r>
              <a:rPr lang="zh-CN" altLang="en-US" dirty="0" smtClean="0"/>
              <a:t>選擇第一個並查看其使用的卷大小</a:t>
            </a:r>
            <a:r>
              <a:rPr lang="en-US" altLang="zh-CN" dirty="0" smtClean="0"/>
              <a:t>(</a:t>
            </a:r>
            <a:r>
              <a:rPr lang="zh-CN" altLang="en-US" dirty="0" smtClean="0"/>
              <a:t>在下面的代碼清單中顯示</a:t>
            </a:r>
            <a:r>
              <a:rPr lang="en-US" altLang="zh-CN" dirty="0" smtClean="0"/>
              <a:t>)</a:t>
            </a:r>
            <a:r>
              <a:rPr lang="zh-CN" altLang="en-US" dirty="0" smtClean="0"/>
              <a:t>。</a:t>
            </a:r>
          </a:p>
          <a:p>
            <a:endParaRPr lang="zh-TW" altLang="en-US" dirty="0"/>
          </a:p>
        </p:txBody>
      </p:sp>
    </p:spTree>
    <p:extLst>
      <p:ext uri="{BB962C8B-B14F-4D97-AF65-F5344CB8AC3E}">
        <p14:creationId xmlns:p14="http://schemas.microsoft.com/office/powerpoint/2010/main" val="1530384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檔案系統</a:t>
            </a:r>
            <a:r>
              <a:rPr lang="zh-TW" altLang="en-US" dirty="0" smtClean="0"/>
              <a:t>「</a:t>
            </a:r>
            <a:r>
              <a:rPr lang="zh-CN" altLang="en-US" dirty="0" smtClean="0"/>
              <a:t>持久化</a:t>
            </a:r>
            <a:r>
              <a:rPr lang="zh-TW" altLang="en-US" dirty="0" smtClean="0"/>
              <a:t>」與「共享」</a:t>
            </a:r>
            <a:endParaRPr lang="zh-TW" altLang="en-US" dirty="0"/>
          </a:p>
        </p:txBody>
      </p:sp>
      <p:sp>
        <p:nvSpPr>
          <p:cNvPr id="3" name="內容版面配置區 2"/>
          <p:cNvSpPr>
            <a:spLocks noGrp="1"/>
          </p:cNvSpPr>
          <p:nvPr>
            <p:ph idx="1"/>
          </p:nvPr>
        </p:nvSpPr>
        <p:spPr/>
        <p:txBody>
          <a:bodyPr>
            <a:normAutofit fontScale="85000" lnSpcReduction="20000"/>
          </a:bodyPr>
          <a:lstStyle/>
          <a:p>
            <a:pPr>
              <a:lnSpc>
                <a:spcPct val="120000"/>
              </a:lnSpc>
            </a:pPr>
            <a:r>
              <a:rPr lang="zh-CN" altLang="en-US" dirty="0" smtClean="0"/>
              <a:t>在某些場景下</a:t>
            </a:r>
            <a:r>
              <a:rPr lang="en-US" altLang="zh-CN" dirty="0" smtClean="0"/>
              <a:t>,</a:t>
            </a:r>
            <a:r>
              <a:rPr lang="zh-CN" altLang="en-US" dirty="0" smtClean="0"/>
              <a:t>我們可能希望新的容器可以在之前容器結束的位置繼續運行</a:t>
            </a:r>
            <a:r>
              <a:rPr lang="en-US" altLang="zh-CN" dirty="0" smtClean="0"/>
              <a:t>, </a:t>
            </a:r>
            <a:r>
              <a:rPr lang="zh-TW" altLang="en-US" dirty="0" smtClean="0"/>
              <a:t>仿佛</a:t>
            </a:r>
            <a:r>
              <a:rPr lang="zh-CN" altLang="en-US" dirty="0" smtClean="0"/>
              <a:t>在</a:t>
            </a:r>
            <a:r>
              <a:rPr lang="zh-TW" altLang="en-US" dirty="0" smtClean="0"/>
              <a:t>實體</a:t>
            </a:r>
            <a:r>
              <a:rPr lang="zh-CN" altLang="en-US" dirty="0" smtClean="0"/>
              <a:t>機</a:t>
            </a:r>
            <a:r>
              <a:rPr lang="zh-TW" altLang="en-US" dirty="0" smtClean="0"/>
              <a:t>器</a:t>
            </a:r>
            <a:r>
              <a:rPr lang="zh-CN" altLang="en-US" dirty="0" smtClean="0"/>
              <a:t>上重啓進程。</a:t>
            </a:r>
            <a:endParaRPr lang="en-US" altLang="zh-CN" dirty="0" smtClean="0"/>
          </a:p>
          <a:p>
            <a:pPr lvl="1">
              <a:lnSpc>
                <a:spcPct val="120000"/>
              </a:lnSpc>
            </a:pPr>
            <a:r>
              <a:rPr lang="zh-CN" altLang="en-US" dirty="0" smtClean="0"/>
              <a:t>可能不需要</a:t>
            </a:r>
            <a:r>
              <a:rPr lang="en-US" altLang="zh-CN" dirty="0" smtClean="0"/>
              <a:t>(</a:t>
            </a:r>
            <a:r>
              <a:rPr lang="zh-CN" altLang="en-US" dirty="0"/>
              <a:t>或者不想要</a:t>
            </a:r>
            <a:r>
              <a:rPr lang="en-US" altLang="zh-CN" dirty="0" smtClean="0"/>
              <a:t>)</a:t>
            </a:r>
            <a:r>
              <a:rPr lang="zh-CN" altLang="en-US" dirty="0" smtClean="0"/>
              <a:t>整個檔案系統被持久化</a:t>
            </a:r>
            <a:r>
              <a:rPr lang="en-US" altLang="zh-CN" dirty="0" smtClean="0"/>
              <a:t>,</a:t>
            </a:r>
            <a:r>
              <a:rPr lang="zh-CN" altLang="en-US" dirty="0" smtClean="0"/>
              <a:t>但又希望能保存實際資料的目錄。</a:t>
            </a:r>
            <a:endParaRPr lang="zh-CN" altLang="en-US" dirty="0"/>
          </a:p>
          <a:p>
            <a:pPr>
              <a:lnSpc>
                <a:spcPct val="120000"/>
              </a:lnSpc>
            </a:pPr>
            <a:r>
              <a:rPr lang="en-US" altLang="zh-CN" dirty="0"/>
              <a:t>Kubernetes </a:t>
            </a:r>
            <a:r>
              <a:rPr lang="zh-CN" altLang="en-US" dirty="0" smtClean="0"/>
              <a:t>通過定義</a:t>
            </a:r>
            <a:r>
              <a:rPr lang="zh-TW" altLang="en-US" dirty="0" smtClean="0"/>
              <a:t>「</a:t>
            </a:r>
            <a:r>
              <a:rPr lang="zh-CN" altLang="en-US" dirty="0" smtClean="0"/>
              <a:t>存儲卷</a:t>
            </a:r>
            <a:r>
              <a:rPr lang="zh-TW" altLang="en-US" dirty="0" smtClean="0"/>
              <a:t>」</a:t>
            </a:r>
            <a:r>
              <a:rPr lang="zh-CN" altLang="en-US" dirty="0" smtClean="0"/>
              <a:t>來滿足這個需求</a:t>
            </a:r>
            <a:r>
              <a:rPr lang="zh-TW" altLang="en-US" dirty="0" smtClean="0"/>
              <a:t>。</a:t>
            </a:r>
            <a:endParaRPr lang="en-US" altLang="zh-TW" dirty="0" smtClean="0"/>
          </a:p>
          <a:p>
            <a:pPr>
              <a:lnSpc>
                <a:spcPct val="120000"/>
              </a:lnSpc>
            </a:pPr>
            <a:r>
              <a:rPr lang="zh-CN" altLang="en-US" dirty="0" smtClean="0"/>
              <a:t>不像 </a:t>
            </a:r>
            <a:r>
              <a:rPr lang="en-US" altLang="zh-CN" dirty="0" smtClean="0"/>
              <a:t>pod</a:t>
            </a:r>
            <a:r>
              <a:rPr lang="zh-TW" altLang="en-US" dirty="0" smtClean="0"/>
              <a:t>，</a:t>
            </a:r>
            <a:r>
              <a:rPr lang="zh-CN" altLang="en-US" dirty="0" smtClean="0"/>
              <a:t>存儲卷</a:t>
            </a:r>
            <a:r>
              <a:rPr lang="zh-TW" altLang="en-US" dirty="0" smtClean="0"/>
              <a:t>不是</a:t>
            </a:r>
            <a:r>
              <a:rPr lang="zh-CN" altLang="en-US" dirty="0" smtClean="0"/>
              <a:t>頂級資源</a:t>
            </a:r>
            <a:r>
              <a:rPr lang="en-US" altLang="zh-CN" dirty="0" smtClean="0"/>
              <a:t>, </a:t>
            </a:r>
            <a:r>
              <a:rPr lang="zh-CN" altLang="en-US" dirty="0" smtClean="0"/>
              <a:t>而是被定義爲</a:t>
            </a:r>
            <a:r>
              <a:rPr lang="en-US" altLang="zh-CN" dirty="0" smtClean="0"/>
              <a:t>pod </a:t>
            </a:r>
            <a:r>
              <a:rPr lang="zh-CN" altLang="en-US" dirty="0"/>
              <a:t>的一部分</a:t>
            </a:r>
            <a:r>
              <a:rPr lang="en-US" altLang="zh-CN" dirty="0" smtClean="0"/>
              <a:t>,</a:t>
            </a:r>
            <a:r>
              <a:rPr lang="zh-CN" altLang="en-US" dirty="0" smtClean="0"/>
              <a:t>並和 </a:t>
            </a:r>
            <a:r>
              <a:rPr lang="en-US" altLang="zh-CN" dirty="0" smtClean="0"/>
              <a:t>pod </a:t>
            </a:r>
            <a:r>
              <a:rPr lang="zh-CN" altLang="en-US" dirty="0" smtClean="0"/>
              <a:t>共用相同的生命周期。</a:t>
            </a:r>
            <a:endParaRPr lang="en-US" altLang="zh-CN" dirty="0" smtClean="0"/>
          </a:p>
          <a:p>
            <a:pPr lvl="1">
              <a:lnSpc>
                <a:spcPct val="120000"/>
              </a:lnSpc>
            </a:pPr>
            <a:r>
              <a:rPr lang="zh-TW" altLang="en-US" dirty="0" smtClean="0"/>
              <a:t>亦即</a:t>
            </a:r>
            <a:r>
              <a:rPr lang="zh-CN" altLang="en-US" dirty="0" smtClean="0"/>
              <a:t>在 </a:t>
            </a:r>
            <a:r>
              <a:rPr lang="en-US" altLang="zh-CN" dirty="0" smtClean="0"/>
              <a:t>pod </a:t>
            </a:r>
            <a:r>
              <a:rPr lang="zh-CN" altLang="en-US" dirty="0" smtClean="0"/>
              <a:t>啓動時創建卷</a:t>
            </a:r>
            <a:r>
              <a:rPr lang="en-US" altLang="zh-CN" dirty="0" smtClean="0"/>
              <a:t>,</a:t>
            </a:r>
            <a:r>
              <a:rPr lang="zh-CN" altLang="en-US" dirty="0" smtClean="0"/>
              <a:t>並在删除 </a:t>
            </a:r>
            <a:r>
              <a:rPr lang="en-US" altLang="zh-CN" dirty="0" smtClean="0"/>
              <a:t>pod </a:t>
            </a:r>
            <a:r>
              <a:rPr lang="zh-CN" altLang="en-US" dirty="0" smtClean="0"/>
              <a:t>時銷毀卷。</a:t>
            </a:r>
            <a:endParaRPr lang="en-US" altLang="zh-CN" dirty="0" smtClean="0"/>
          </a:p>
          <a:p>
            <a:pPr>
              <a:lnSpc>
                <a:spcPct val="120000"/>
              </a:lnSpc>
            </a:pPr>
            <a:r>
              <a:rPr lang="zh-CN" altLang="en-US" dirty="0" smtClean="0"/>
              <a:t>因此</a:t>
            </a:r>
            <a:r>
              <a:rPr lang="en-US" altLang="zh-CN" dirty="0" smtClean="0"/>
              <a:t>,</a:t>
            </a:r>
            <a:r>
              <a:rPr lang="zh-CN" altLang="en-US" dirty="0" smtClean="0"/>
              <a:t>在容器重新啓動期間</a:t>
            </a:r>
            <a:r>
              <a:rPr lang="en-US" altLang="zh-CN" dirty="0" smtClean="0"/>
              <a:t>,</a:t>
            </a:r>
            <a:r>
              <a:rPr lang="zh-CN" altLang="en-US" dirty="0" smtClean="0"/>
              <a:t>卷的內容將保持不變</a:t>
            </a:r>
            <a:r>
              <a:rPr lang="en-US" altLang="zh-CN" dirty="0" smtClean="0"/>
              <a:t>,</a:t>
            </a:r>
            <a:r>
              <a:rPr lang="zh-CN" altLang="en-US" dirty="0" smtClean="0"/>
              <a:t>在重新啓動容器之後</a:t>
            </a:r>
            <a:r>
              <a:rPr lang="en-US" altLang="zh-CN" dirty="0" smtClean="0"/>
              <a:t>,</a:t>
            </a:r>
            <a:r>
              <a:rPr lang="zh-CN" altLang="en-US" dirty="0" smtClean="0"/>
              <a:t>新容器可以識別前一個容器與</a:t>
            </a:r>
            <a:r>
              <a:rPr lang="zh-TW" altLang="en-US" dirty="0" smtClean="0"/>
              <a:t>寫</a:t>
            </a:r>
            <a:r>
              <a:rPr lang="zh-CN" altLang="en-US" dirty="0" smtClean="0"/>
              <a:t>入卷的所有檔。</a:t>
            </a:r>
            <a:endParaRPr lang="en-US" altLang="zh-CN" dirty="0" smtClean="0"/>
          </a:p>
          <a:p>
            <a:pPr>
              <a:lnSpc>
                <a:spcPct val="120000"/>
              </a:lnSpc>
            </a:pPr>
            <a:r>
              <a:rPr lang="zh-CN" altLang="en-US" dirty="0" smtClean="0"/>
              <a:t>另外</a:t>
            </a:r>
            <a:r>
              <a:rPr lang="en-US" altLang="zh-CN" dirty="0" smtClean="0"/>
              <a:t>, </a:t>
            </a:r>
            <a:r>
              <a:rPr lang="zh-CN" altLang="en-US" dirty="0" smtClean="0"/>
              <a:t>如果一個</a:t>
            </a:r>
            <a:r>
              <a:rPr lang="en-US" altLang="zh-CN" dirty="0" smtClean="0"/>
              <a:t>pod </a:t>
            </a:r>
            <a:r>
              <a:rPr lang="zh-CN" altLang="en-US" dirty="0" smtClean="0"/>
              <a:t>包含多個容器</a:t>
            </a:r>
            <a:r>
              <a:rPr lang="en-US" altLang="zh-CN" dirty="0" smtClean="0"/>
              <a:t>,</a:t>
            </a:r>
            <a:r>
              <a:rPr lang="zh-CN" altLang="en-US" dirty="0" smtClean="0"/>
              <a:t>那這個卷可以同時被所有的容器使用。</a:t>
            </a:r>
            <a:endParaRPr lang="zh-CN" altLang="en-US" dirty="0"/>
          </a:p>
        </p:txBody>
      </p:sp>
    </p:spTree>
    <p:extLst>
      <p:ext uri="{BB962C8B-B14F-4D97-AF65-F5344CB8AC3E}">
        <p14:creationId xmlns:p14="http://schemas.microsoft.com/office/powerpoint/2010/main" val="26282806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CN" altLang="en-US" dirty="0" smtClean="0"/>
              <a:t>查看使用的 </a:t>
            </a:r>
            <a:r>
              <a:rPr lang="en-US" altLang="zh-CN" dirty="0" err="1" smtClean="0"/>
              <a:t>hostPath</a:t>
            </a:r>
            <a:r>
              <a:rPr lang="en-US" altLang="zh-CN" dirty="0" smtClean="0"/>
              <a:t> </a:t>
            </a:r>
            <a:r>
              <a:rPr lang="zh-CN" altLang="en-US" dirty="0" smtClean="0"/>
              <a:t>卷</a:t>
            </a:r>
            <a:endParaRPr lang="zh-TW" altLang="en-US" dirty="0"/>
          </a:p>
        </p:txBody>
      </p:sp>
      <p:sp>
        <p:nvSpPr>
          <p:cNvPr id="5" name="矩形 4"/>
          <p:cNvSpPr/>
          <p:nvPr/>
        </p:nvSpPr>
        <p:spPr>
          <a:xfrm>
            <a:off x="838199" y="2069829"/>
            <a:ext cx="10714463" cy="3139321"/>
          </a:xfrm>
          <a:prstGeom prst="rect">
            <a:avLst/>
          </a:prstGeom>
        </p:spPr>
        <p:txBody>
          <a:bodyPr wrap="square">
            <a:spAutoFit/>
          </a:bodyPr>
          <a:lstStyle/>
          <a:p>
            <a:r>
              <a:rPr lang="en-US" altLang="zh-TW" b="1" dirty="0">
                <a:solidFill>
                  <a:srgbClr val="262626"/>
                </a:solidFill>
                <a:latin typeface="Source Code Pro" panose="020B0509030403020204" pitchFamily="49" charset="0"/>
                <a:ea typeface="Source Code Pro" panose="020B0509030403020204" pitchFamily="49" charset="0"/>
              </a:rPr>
              <a:t>$ </a:t>
            </a:r>
            <a:r>
              <a:rPr lang="en-US" altLang="zh-TW" b="1" dirty="0" err="1">
                <a:solidFill>
                  <a:srgbClr val="262626"/>
                </a:solidFill>
                <a:latin typeface="Source Code Pro" panose="020B0509030403020204" pitchFamily="49" charset="0"/>
                <a:ea typeface="Source Code Pro" panose="020B0509030403020204" pitchFamily="49" charset="0"/>
              </a:rPr>
              <a:t>kubectl</a:t>
            </a:r>
            <a:r>
              <a:rPr lang="en-US" altLang="zh-TW" b="1" dirty="0">
                <a:solidFill>
                  <a:srgbClr val="262626"/>
                </a:solidFill>
                <a:latin typeface="Source Code Pro" panose="020B0509030403020204" pitchFamily="49" charset="0"/>
                <a:ea typeface="Source Code Pro" panose="020B0509030403020204" pitchFamily="49" charset="0"/>
              </a:rPr>
              <a:t> describe </a:t>
            </a:r>
            <a:r>
              <a:rPr lang="en-US" altLang="zh-TW" b="1" dirty="0" err="1">
                <a:solidFill>
                  <a:srgbClr val="262626"/>
                </a:solidFill>
                <a:latin typeface="Source Code Pro" panose="020B0509030403020204" pitchFamily="49" charset="0"/>
                <a:ea typeface="Source Code Pro" panose="020B0509030403020204" pitchFamily="49" charset="0"/>
              </a:rPr>
              <a:t>po</a:t>
            </a:r>
            <a:r>
              <a:rPr lang="en-US" altLang="zh-TW" b="1" dirty="0">
                <a:solidFill>
                  <a:srgbClr val="262626"/>
                </a:solidFill>
                <a:latin typeface="Source Code Pro" panose="020B0509030403020204" pitchFamily="49" charset="0"/>
                <a:ea typeface="Source Code Pro" panose="020B0509030403020204" pitchFamily="49" charset="0"/>
              </a:rPr>
              <a:t> fluentd-kubia-4ebc2f1e-9a3e --namespace </a:t>
            </a:r>
            <a:r>
              <a:rPr lang="en-US" altLang="zh-TW" b="1" dirty="0" err="1">
                <a:solidFill>
                  <a:srgbClr val="262626"/>
                </a:solidFill>
                <a:latin typeface="Source Code Pro" panose="020B0509030403020204" pitchFamily="49" charset="0"/>
                <a:ea typeface="Source Code Pro" panose="020B0509030403020204" pitchFamily="49" charset="0"/>
              </a:rPr>
              <a:t>kube</a:t>
            </a:r>
            <a:r>
              <a:rPr lang="en-US" altLang="zh-TW" b="1" dirty="0">
                <a:solidFill>
                  <a:srgbClr val="262626"/>
                </a:solidFill>
                <a:latin typeface="Source Code Pro" panose="020B0509030403020204" pitchFamily="49" charset="0"/>
                <a:ea typeface="Source Code Pro" panose="020B0509030403020204" pitchFamily="49" charset="0"/>
              </a:rPr>
              <a:t>-system</a:t>
            </a:r>
          </a:p>
          <a:p>
            <a:r>
              <a:rPr lang="en-US" altLang="zh-TW" dirty="0">
                <a:solidFill>
                  <a:srgbClr val="262626"/>
                </a:solidFill>
                <a:latin typeface="Source Code Pro" panose="020B0509030403020204" pitchFamily="49" charset="0"/>
                <a:ea typeface="Source Code Pro" panose="020B0509030403020204" pitchFamily="49" charset="0"/>
              </a:rPr>
              <a:t>Name: </a:t>
            </a:r>
            <a:r>
              <a:rPr lang="en-US" altLang="zh-TW" dirty="0" smtClean="0">
                <a:solidFill>
                  <a:srgbClr val="262626"/>
                </a:solidFill>
                <a:latin typeface="Source Code Pro" panose="020B0509030403020204" pitchFamily="49" charset="0"/>
                <a:ea typeface="Source Code Pro" panose="020B0509030403020204" pitchFamily="49" charset="0"/>
              </a:rPr>
              <a:t>          fluentd-cloud-logging-gke-kubia-default-pool-4ebc2f1e-9a3e</a:t>
            </a:r>
            <a:endParaRPr lang="en-US" altLang="zh-TW" dirty="0">
              <a:solidFill>
                <a:srgbClr val="262626"/>
              </a:solidFill>
              <a:latin typeface="Source Code Pro" panose="020B0509030403020204" pitchFamily="49" charset="0"/>
              <a:ea typeface="Source Code Pro" panose="020B0509030403020204" pitchFamily="49" charset="0"/>
            </a:endParaRPr>
          </a:p>
          <a:p>
            <a:r>
              <a:rPr lang="en-US" altLang="zh-TW" dirty="0">
                <a:solidFill>
                  <a:srgbClr val="262626"/>
                </a:solidFill>
                <a:latin typeface="Source Code Pro" panose="020B0509030403020204" pitchFamily="49" charset="0"/>
                <a:ea typeface="Source Code Pro" panose="020B0509030403020204" pitchFamily="49" charset="0"/>
              </a:rPr>
              <a:t>Namespace: </a:t>
            </a:r>
            <a:r>
              <a:rPr lang="en-US" altLang="zh-TW" dirty="0" smtClean="0">
                <a:solidFill>
                  <a:srgbClr val="262626"/>
                </a:solidFill>
                <a:latin typeface="Source Code Pro" panose="020B0509030403020204" pitchFamily="49" charset="0"/>
                <a:ea typeface="Source Code Pro" panose="020B0509030403020204" pitchFamily="49" charset="0"/>
              </a:rPr>
              <a:t>     </a:t>
            </a:r>
            <a:r>
              <a:rPr lang="en-US" altLang="zh-TW" dirty="0" err="1" smtClean="0">
                <a:solidFill>
                  <a:srgbClr val="262626"/>
                </a:solidFill>
                <a:latin typeface="Source Code Pro" panose="020B0509030403020204" pitchFamily="49" charset="0"/>
                <a:ea typeface="Source Code Pro" panose="020B0509030403020204" pitchFamily="49" charset="0"/>
              </a:rPr>
              <a:t>kube</a:t>
            </a:r>
            <a:r>
              <a:rPr lang="en-US" altLang="zh-TW" dirty="0" smtClean="0">
                <a:solidFill>
                  <a:srgbClr val="262626"/>
                </a:solidFill>
                <a:latin typeface="Source Code Pro" panose="020B0509030403020204" pitchFamily="49" charset="0"/>
                <a:ea typeface="Source Code Pro" panose="020B0509030403020204" pitchFamily="49" charset="0"/>
              </a:rPr>
              <a:t>-system</a:t>
            </a:r>
            <a:endParaRPr lang="en-US" altLang="zh-TW" dirty="0">
              <a:solidFill>
                <a:srgbClr val="262626"/>
              </a:solidFill>
              <a:latin typeface="Source Code Pro" panose="020B0509030403020204" pitchFamily="49" charset="0"/>
              <a:ea typeface="Source Code Pro" panose="020B0509030403020204" pitchFamily="49" charset="0"/>
            </a:endParaRPr>
          </a:p>
          <a:p>
            <a:r>
              <a:rPr lang="en-US" altLang="zh-TW" dirty="0">
                <a:solidFill>
                  <a:srgbClr val="262626"/>
                </a:solidFill>
                <a:latin typeface="Source Code Pro" panose="020B0509030403020204" pitchFamily="49" charset="0"/>
                <a:ea typeface="Source Code Pro" panose="020B0509030403020204" pitchFamily="49" charset="0"/>
              </a:rPr>
              <a:t>...</a:t>
            </a:r>
          </a:p>
          <a:p>
            <a:r>
              <a:rPr lang="en-US" altLang="zh-TW" dirty="0">
                <a:solidFill>
                  <a:srgbClr val="262626"/>
                </a:solidFill>
                <a:latin typeface="Source Code Pro" panose="020B0509030403020204" pitchFamily="49" charset="0"/>
                <a:ea typeface="Source Code Pro" panose="020B0509030403020204" pitchFamily="49" charset="0"/>
              </a:rPr>
              <a:t>Volumes:</a:t>
            </a:r>
          </a:p>
          <a:p>
            <a:r>
              <a:rPr lang="en-US" altLang="zh-TW" b="1" dirty="0" smtClean="0">
                <a:solidFill>
                  <a:srgbClr val="262626"/>
                </a:solidFill>
                <a:latin typeface="Source Code Pro" panose="020B0509030403020204" pitchFamily="49" charset="0"/>
                <a:ea typeface="Source Code Pro" panose="020B0509030403020204" pitchFamily="49" charset="0"/>
              </a:rPr>
              <a:t>  </a:t>
            </a:r>
            <a:r>
              <a:rPr lang="en-US" altLang="zh-TW" b="1" dirty="0" err="1" smtClean="0">
                <a:solidFill>
                  <a:srgbClr val="262626"/>
                </a:solidFill>
                <a:latin typeface="Source Code Pro" panose="020B0509030403020204" pitchFamily="49" charset="0"/>
                <a:ea typeface="Source Code Pro" panose="020B0509030403020204" pitchFamily="49" charset="0"/>
              </a:rPr>
              <a:t>varlog</a:t>
            </a:r>
            <a:r>
              <a:rPr lang="en-US" altLang="zh-TW" b="1" dirty="0">
                <a:solidFill>
                  <a:srgbClr val="262626"/>
                </a:solidFill>
                <a:latin typeface="Source Code Pro" panose="020B0509030403020204" pitchFamily="49" charset="0"/>
                <a:ea typeface="Source Code Pro" panose="020B0509030403020204" pitchFamily="49" charset="0"/>
              </a:rPr>
              <a:t>:</a:t>
            </a:r>
          </a:p>
          <a:p>
            <a:r>
              <a:rPr lang="en-US" altLang="zh-TW" b="1" dirty="0" smtClean="0">
                <a:solidFill>
                  <a:srgbClr val="262626"/>
                </a:solidFill>
                <a:latin typeface="Source Code Pro" panose="020B0509030403020204" pitchFamily="49" charset="0"/>
                <a:ea typeface="Source Code Pro" panose="020B0509030403020204" pitchFamily="49" charset="0"/>
              </a:rPr>
              <a:t>    Type</a:t>
            </a:r>
            <a:r>
              <a:rPr lang="en-US" altLang="zh-TW" b="1" dirty="0">
                <a:solidFill>
                  <a:srgbClr val="262626"/>
                </a:solidFill>
                <a:latin typeface="Source Code Pro" panose="020B0509030403020204" pitchFamily="49" charset="0"/>
                <a:ea typeface="Source Code Pro" panose="020B0509030403020204" pitchFamily="49" charset="0"/>
              </a:rPr>
              <a:t>: </a:t>
            </a:r>
            <a:r>
              <a:rPr lang="en-US" altLang="zh-TW" b="1" dirty="0" smtClean="0">
                <a:solidFill>
                  <a:srgbClr val="262626"/>
                </a:solidFill>
                <a:latin typeface="Source Code Pro" panose="020B0509030403020204" pitchFamily="49" charset="0"/>
                <a:ea typeface="Source Code Pro" panose="020B0509030403020204" pitchFamily="49" charset="0"/>
              </a:rPr>
              <a:t>      </a:t>
            </a:r>
            <a:r>
              <a:rPr lang="en-US" altLang="zh-TW" b="1" dirty="0" err="1" smtClean="0">
                <a:solidFill>
                  <a:srgbClr val="262626"/>
                </a:solidFill>
                <a:latin typeface="Source Code Pro" panose="020B0509030403020204" pitchFamily="49" charset="0"/>
                <a:ea typeface="Source Code Pro" panose="020B0509030403020204" pitchFamily="49" charset="0"/>
              </a:rPr>
              <a:t>HostPath</a:t>
            </a:r>
            <a:r>
              <a:rPr lang="en-US" altLang="zh-TW" b="1" dirty="0" smtClean="0">
                <a:solidFill>
                  <a:srgbClr val="262626"/>
                </a:solidFill>
                <a:latin typeface="Source Code Pro" panose="020B0509030403020204" pitchFamily="49" charset="0"/>
                <a:ea typeface="Source Code Pro" panose="020B0509030403020204" pitchFamily="49" charset="0"/>
              </a:rPr>
              <a:t> </a:t>
            </a:r>
            <a:r>
              <a:rPr lang="en-US" altLang="zh-TW" b="1" dirty="0">
                <a:solidFill>
                  <a:srgbClr val="262626"/>
                </a:solidFill>
                <a:latin typeface="Source Code Pro" panose="020B0509030403020204" pitchFamily="49" charset="0"/>
                <a:ea typeface="Source Code Pro" panose="020B0509030403020204" pitchFamily="49" charset="0"/>
              </a:rPr>
              <a:t>(bare host directory volume)</a:t>
            </a:r>
          </a:p>
          <a:p>
            <a:r>
              <a:rPr lang="en-US" altLang="zh-TW" b="1" dirty="0" smtClean="0">
                <a:solidFill>
                  <a:srgbClr val="262626"/>
                </a:solidFill>
                <a:latin typeface="Source Code Pro" panose="020B0509030403020204" pitchFamily="49" charset="0"/>
                <a:ea typeface="Source Code Pro" panose="020B0509030403020204" pitchFamily="49" charset="0"/>
              </a:rPr>
              <a:t>    Path</a:t>
            </a:r>
            <a:r>
              <a:rPr lang="en-US" altLang="zh-TW" b="1" dirty="0">
                <a:solidFill>
                  <a:srgbClr val="262626"/>
                </a:solidFill>
                <a:latin typeface="Source Code Pro" panose="020B0509030403020204" pitchFamily="49" charset="0"/>
                <a:ea typeface="Source Code Pro" panose="020B0509030403020204" pitchFamily="49" charset="0"/>
              </a:rPr>
              <a:t>: </a:t>
            </a:r>
            <a:r>
              <a:rPr lang="en-US" altLang="zh-TW" b="1" dirty="0" smtClean="0">
                <a:solidFill>
                  <a:srgbClr val="262626"/>
                </a:solidFill>
                <a:latin typeface="Source Code Pro" panose="020B0509030403020204" pitchFamily="49" charset="0"/>
                <a:ea typeface="Source Code Pro" panose="020B0509030403020204" pitchFamily="49" charset="0"/>
              </a:rPr>
              <a:t>      /</a:t>
            </a:r>
            <a:r>
              <a:rPr lang="en-US" altLang="zh-TW" b="1" dirty="0" err="1">
                <a:solidFill>
                  <a:srgbClr val="262626"/>
                </a:solidFill>
                <a:latin typeface="Source Code Pro" panose="020B0509030403020204" pitchFamily="49" charset="0"/>
                <a:ea typeface="Source Code Pro" panose="020B0509030403020204" pitchFamily="49" charset="0"/>
              </a:rPr>
              <a:t>var</a:t>
            </a:r>
            <a:r>
              <a:rPr lang="en-US" altLang="zh-TW" b="1" dirty="0">
                <a:solidFill>
                  <a:srgbClr val="262626"/>
                </a:solidFill>
                <a:latin typeface="Source Code Pro" panose="020B0509030403020204" pitchFamily="49" charset="0"/>
                <a:ea typeface="Source Code Pro" panose="020B0509030403020204" pitchFamily="49" charset="0"/>
              </a:rPr>
              <a:t>/log</a:t>
            </a:r>
          </a:p>
          <a:p>
            <a:r>
              <a:rPr lang="en-US" altLang="zh-TW" b="1" dirty="0" smtClean="0">
                <a:solidFill>
                  <a:srgbClr val="262626"/>
                </a:solidFill>
                <a:latin typeface="Source Code Pro" panose="020B0509030403020204" pitchFamily="49" charset="0"/>
                <a:ea typeface="Source Code Pro" panose="020B0509030403020204" pitchFamily="49" charset="0"/>
              </a:rPr>
              <a:t>  </a:t>
            </a:r>
            <a:r>
              <a:rPr lang="en-US" altLang="zh-TW" b="1" dirty="0" err="1" smtClean="0">
                <a:solidFill>
                  <a:srgbClr val="262626"/>
                </a:solidFill>
                <a:latin typeface="Source Code Pro" panose="020B0509030403020204" pitchFamily="49" charset="0"/>
                <a:ea typeface="Source Code Pro" panose="020B0509030403020204" pitchFamily="49" charset="0"/>
              </a:rPr>
              <a:t>varlibdockercontainers</a:t>
            </a:r>
            <a:r>
              <a:rPr lang="en-US" altLang="zh-TW" b="1" dirty="0">
                <a:solidFill>
                  <a:srgbClr val="262626"/>
                </a:solidFill>
                <a:latin typeface="Source Code Pro" panose="020B0509030403020204" pitchFamily="49" charset="0"/>
                <a:ea typeface="Source Code Pro" panose="020B0509030403020204" pitchFamily="49" charset="0"/>
              </a:rPr>
              <a:t>:</a:t>
            </a:r>
          </a:p>
          <a:p>
            <a:r>
              <a:rPr lang="en-US" altLang="zh-TW" b="1" dirty="0" smtClean="0">
                <a:solidFill>
                  <a:srgbClr val="262626"/>
                </a:solidFill>
                <a:latin typeface="Source Code Pro" panose="020B0509030403020204" pitchFamily="49" charset="0"/>
                <a:ea typeface="Source Code Pro" panose="020B0509030403020204" pitchFamily="49" charset="0"/>
              </a:rPr>
              <a:t>    Type</a:t>
            </a:r>
            <a:r>
              <a:rPr lang="en-US" altLang="zh-TW" b="1" dirty="0">
                <a:solidFill>
                  <a:srgbClr val="262626"/>
                </a:solidFill>
                <a:latin typeface="Source Code Pro" panose="020B0509030403020204" pitchFamily="49" charset="0"/>
                <a:ea typeface="Source Code Pro" panose="020B0509030403020204" pitchFamily="49" charset="0"/>
              </a:rPr>
              <a:t>: </a:t>
            </a:r>
            <a:r>
              <a:rPr lang="en-US" altLang="zh-TW" b="1" dirty="0" smtClean="0">
                <a:solidFill>
                  <a:srgbClr val="262626"/>
                </a:solidFill>
                <a:latin typeface="Source Code Pro" panose="020B0509030403020204" pitchFamily="49" charset="0"/>
                <a:ea typeface="Source Code Pro" panose="020B0509030403020204" pitchFamily="49" charset="0"/>
              </a:rPr>
              <a:t>      </a:t>
            </a:r>
            <a:r>
              <a:rPr lang="en-US" altLang="zh-TW" b="1" dirty="0" err="1" smtClean="0">
                <a:solidFill>
                  <a:srgbClr val="262626"/>
                </a:solidFill>
                <a:latin typeface="Source Code Pro" panose="020B0509030403020204" pitchFamily="49" charset="0"/>
                <a:ea typeface="Source Code Pro" panose="020B0509030403020204" pitchFamily="49" charset="0"/>
              </a:rPr>
              <a:t>HostPath</a:t>
            </a:r>
            <a:r>
              <a:rPr lang="en-US" altLang="zh-TW" b="1" dirty="0" smtClean="0">
                <a:solidFill>
                  <a:srgbClr val="262626"/>
                </a:solidFill>
                <a:latin typeface="Source Code Pro" panose="020B0509030403020204" pitchFamily="49" charset="0"/>
                <a:ea typeface="Source Code Pro" panose="020B0509030403020204" pitchFamily="49" charset="0"/>
              </a:rPr>
              <a:t> </a:t>
            </a:r>
            <a:r>
              <a:rPr lang="en-US" altLang="zh-TW" b="1" dirty="0">
                <a:solidFill>
                  <a:srgbClr val="262626"/>
                </a:solidFill>
                <a:latin typeface="Source Code Pro" panose="020B0509030403020204" pitchFamily="49" charset="0"/>
                <a:ea typeface="Source Code Pro" panose="020B0509030403020204" pitchFamily="49" charset="0"/>
              </a:rPr>
              <a:t>(bare host directory volume)</a:t>
            </a:r>
          </a:p>
          <a:p>
            <a:r>
              <a:rPr lang="en-US" altLang="zh-TW" b="1" dirty="0" smtClean="0">
                <a:solidFill>
                  <a:srgbClr val="000000"/>
                </a:solidFill>
                <a:latin typeface="Source Code Pro" panose="020B0509030403020204" pitchFamily="49" charset="0"/>
                <a:ea typeface="Source Code Pro" panose="020B0509030403020204" pitchFamily="49" charset="0"/>
              </a:rPr>
              <a:t>    Path</a:t>
            </a:r>
            <a:r>
              <a:rPr lang="en-US" altLang="zh-TW" b="1" dirty="0">
                <a:solidFill>
                  <a:srgbClr val="000000"/>
                </a:solidFill>
                <a:latin typeface="Source Code Pro" panose="020B0509030403020204" pitchFamily="49" charset="0"/>
                <a:ea typeface="Source Code Pro" panose="020B0509030403020204" pitchFamily="49" charset="0"/>
              </a:rPr>
              <a:t>: </a:t>
            </a:r>
            <a:r>
              <a:rPr lang="en-US" altLang="zh-TW" b="1" dirty="0" smtClean="0">
                <a:solidFill>
                  <a:srgbClr val="000000"/>
                </a:solidFill>
                <a:latin typeface="Source Code Pro" panose="020B0509030403020204" pitchFamily="49" charset="0"/>
                <a:ea typeface="Source Code Pro" panose="020B0509030403020204" pitchFamily="49" charset="0"/>
              </a:rPr>
              <a:t>      /</a:t>
            </a:r>
            <a:r>
              <a:rPr lang="en-US" altLang="zh-TW" b="1" dirty="0" err="1">
                <a:solidFill>
                  <a:srgbClr val="000000"/>
                </a:solidFill>
                <a:latin typeface="Source Code Pro" panose="020B0509030403020204" pitchFamily="49" charset="0"/>
                <a:ea typeface="Source Code Pro" panose="020B0509030403020204" pitchFamily="49" charset="0"/>
              </a:rPr>
              <a:t>var</a:t>
            </a:r>
            <a:r>
              <a:rPr lang="en-US" altLang="zh-TW" b="1" dirty="0">
                <a:solidFill>
                  <a:srgbClr val="000000"/>
                </a:solidFill>
                <a:latin typeface="Source Code Pro" panose="020B0509030403020204" pitchFamily="49" charset="0"/>
                <a:ea typeface="Source Code Pro" panose="020B0509030403020204" pitchFamily="49" charset="0"/>
              </a:rPr>
              <a:t>/lib/</a:t>
            </a:r>
            <a:r>
              <a:rPr lang="en-US" altLang="zh-TW" b="1" dirty="0" err="1">
                <a:solidFill>
                  <a:srgbClr val="000000"/>
                </a:solidFill>
                <a:latin typeface="Source Code Pro" panose="020B0509030403020204" pitchFamily="49" charset="0"/>
                <a:ea typeface="Source Code Pro" panose="020B0509030403020204" pitchFamily="49" charset="0"/>
              </a:rPr>
              <a:t>docker</a:t>
            </a:r>
            <a:r>
              <a:rPr lang="en-US" altLang="zh-TW" b="1" dirty="0">
                <a:solidFill>
                  <a:srgbClr val="000000"/>
                </a:solidFill>
                <a:latin typeface="Source Code Pro" panose="020B0509030403020204" pitchFamily="49" charset="0"/>
                <a:ea typeface="Source Code Pro" panose="020B0509030403020204" pitchFamily="49" charset="0"/>
              </a:rPr>
              <a:t>/containers</a:t>
            </a:r>
            <a:endParaRPr lang="zh-TW" altLang="en-US" dirty="0">
              <a:latin typeface="Source Code Pro" panose="020B0509030403020204" pitchFamily="49" charset="0"/>
            </a:endParaRPr>
          </a:p>
        </p:txBody>
      </p:sp>
      <p:sp>
        <p:nvSpPr>
          <p:cNvPr id="6" name="矩形 5"/>
          <p:cNvSpPr/>
          <p:nvPr/>
        </p:nvSpPr>
        <p:spPr>
          <a:xfrm>
            <a:off x="838198" y="5458742"/>
            <a:ext cx="10823566" cy="461665"/>
          </a:xfrm>
          <a:prstGeom prst="rect">
            <a:avLst/>
          </a:prstGeom>
        </p:spPr>
        <p:txBody>
          <a:bodyPr wrap="square">
            <a:spAutoFit/>
          </a:bodyPr>
          <a:lstStyle/>
          <a:p>
            <a:r>
              <a:rPr lang="zh-CN" altLang="en-US" sz="2400" dirty="0" smtClean="0">
                <a:latin typeface="微軟正黑體" panose="020B0604030504040204" pitchFamily="34" charset="-120"/>
                <a:ea typeface="微軟正黑體" panose="020B0604030504040204" pitchFamily="34" charset="-120"/>
              </a:rPr>
              <a:t>提示</a:t>
            </a:r>
            <a:r>
              <a:rPr lang="zh-TW" altLang="en-US" sz="2400" dirty="0" smtClean="0">
                <a:latin typeface="微軟正黑體" panose="020B0604030504040204" pitchFamily="34" charset="-120"/>
                <a:ea typeface="微軟正黑體" panose="020B0604030504040204" pitchFamily="34" charset="-120"/>
              </a:rPr>
              <a:t>：</a:t>
            </a:r>
            <a:r>
              <a:rPr lang="zh-CN" altLang="en-US" sz="2400" dirty="0" smtClean="0">
                <a:latin typeface="微軟正黑體" panose="020B0604030504040204" pitchFamily="34" charset="-120"/>
                <a:ea typeface="微軟正黑體" panose="020B0604030504040204" pitchFamily="34" charset="-120"/>
              </a:rPr>
              <a:t>如果</a:t>
            </a:r>
            <a:r>
              <a:rPr lang="zh-CN" altLang="en-US" sz="2400" dirty="0">
                <a:latin typeface="微軟正黑體" panose="020B0604030504040204" pitchFamily="34" charset="-120"/>
                <a:ea typeface="微軟正黑體" panose="020B0604030504040204" pitchFamily="34" charset="-120"/>
              </a:rPr>
              <a:t>你使用的是</a:t>
            </a:r>
            <a:r>
              <a:rPr lang="en-US" altLang="zh-CN" sz="2400" dirty="0" err="1">
                <a:latin typeface="微軟正黑體" panose="020B0604030504040204" pitchFamily="34" charset="-120"/>
                <a:ea typeface="微軟正黑體" panose="020B0604030504040204" pitchFamily="34" charset="-120"/>
              </a:rPr>
              <a:t>Minikube</a:t>
            </a:r>
            <a:r>
              <a:rPr lang="en-US" altLang="zh-CN" sz="2400" dirty="0" smtClean="0">
                <a:latin typeface="微軟正黑體" panose="020B0604030504040204" pitchFamily="34" charset="-120"/>
                <a:ea typeface="微軟正黑體" panose="020B0604030504040204" pitchFamily="34" charset="-120"/>
              </a:rPr>
              <a:t>,</a:t>
            </a:r>
            <a:r>
              <a:rPr lang="zh-CN" altLang="en-US" sz="2400" dirty="0" smtClean="0">
                <a:latin typeface="微軟正黑體" panose="020B0604030504040204" pitchFamily="34" charset="-120"/>
                <a:ea typeface="微軟正黑體" panose="020B0604030504040204" pitchFamily="34" charset="-120"/>
              </a:rPr>
              <a:t>試試 </a:t>
            </a:r>
            <a:r>
              <a:rPr lang="en-US" altLang="zh-CN" sz="2400" dirty="0" err="1" smtClean="0">
                <a:latin typeface="微軟正黑體" panose="020B0604030504040204" pitchFamily="34" charset="-120"/>
                <a:ea typeface="微軟正黑體" panose="020B0604030504040204" pitchFamily="34" charset="-120"/>
              </a:rPr>
              <a:t>kube</a:t>
            </a:r>
            <a:r>
              <a:rPr lang="en-US" altLang="zh-CN" sz="2400" dirty="0" smtClean="0">
                <a:latin typeface="微軟正黑體" panose="020B0604030504040204" pitchFamily="34" charset="-120"/>
                <a:ea typeface="微軟正黑體" panose="020B0604030504040204" pitchFamily="34" charset="-120"/>
              </a:rPr>
              <a:t>-</a:t>
            </a:r>
            <a:r>
              <a:rPr lang="en-US" altLang="zh-CN" sz="2400" dirty="0" err="1" smtClean="0">
                <a:latin typeface="微軟正黑體" panose="020B0604030504040204" pitchFamily="34" charset="-120"/>
                <a:ea typeface="微軟正黑體" panose="020B0604030504040204" pitchFamily="34" charset="-120"/>
              </a:rPr>
              <a:t>addon</a:t>
            </a:r>
            <a:r>
              <a:rPr lang="en-US" altLang="zh-CN" sz="2400" dirty="0" smtClean="0">
                <a:latin typeface="微軟正黑體" panose="020B0604030504040204" pitchFamily="34" charset="-120"/>
                <a:ea typeface="微軟正黑體" panose="020B0604030504040204" pitchFamily="34" charset="-120"/>
              </a:rPr>
              <a:t>-manager-</a:t>
            </a:r>
            <a:r>
              <a:rPr lang="en-US" altLang="zh-CN" sz="2400" dirty="0" err="1" smtClean="0">
                <a:latin typeface="微軟正黑體" panose="020B0604030504040204" pitchFamily="34" charset="-120"/>
                <a:ea typeface="微軟正黑體" panose="020B0604030504040204" pitchFamily="34" charset="-120"/>
              </a:rPr>
              <a:t>minikube</a:t>
            </a:r>
            <a:r>
              <a:rPr lang="en-US" altLang="zh-CN" sz="2400" dirty="0" smtClean="0">
                <a:latin typeface="微軟正黑體" panose="020B0604030504040204" pitchFamily="34" charset="-120"/>
                <a:ea typeface="微軟正黑體" panose="020B0604030504040204" pitchFamily="34" charset="-120"/>
              </a:rPr>
              <a:t> </a:t>
            </a:r>
            <a:r>
              <a:rPr lang="en-US" altLang="zh-CN" sz="2400" dirty="0">
                <a:latin typeface="微軟正黑體" panose="020B0604030504040204" pitchFamily="34" charset="-120"/>
                <a:ea typeface="微軟正黑體" panose="020B0604030504040204" pitchFamily="34" charset="-120"/>
              </a:rPr>
              <a:t>pod</a:t>
            </a:r>
            <a:r>
              <a:rPr lang="zh-CN" altLang="en-US" sz="2400" dirty="0">
                <a:latin typeface="微軟正黑體" panose="020B0604030504040204" pitchFamily="34" charset="-120"/>
                <a:ea typeface="微軟正黑體" panose="020B0604030504040204" pitchFamily="34" charset="-120"/>
              </a:rPr>
              <a:t>。</a:t>
            </a:r>
          </a:p>
        </p:txBody>
      </p:sp>
      <p:sp>
        <p:nvSpPr>
          <p:cNvPr id="7" name="矩形 6"/>
          <p:cNvSpPr/>
          <p:nvPr/>
        </p:nvSpPr>
        <p:spPr>
          <a:xfrm>
            <a:off x="5241303" y="2898890"/>
            <a:ext cx="6420461" cy="830997"/>
          </a:xfrm>
          <a:prstGeom prst="rect">
            <a:avLst/>
          </a:prstGeom>
        </p:spPr>
        <p:txBody>
          <a:bodyPr wrap="square">
            <a:spAutoFit/>
          </a:bodyPr>
          <a:lstStyle/>
          <a:p>
            <a:r>
              <a:rPr lang="en-US" altLang="zh-CN" sz="2400" dirty="0">
                <a:solidFill>
                  <a:srgbClr val="002060"/>
                </a:solidFill>
                <a:latin typeface="微軟正黑體" panose="020B0604030504040204" pitchFamily="34" charset="-120"/>
                <a:ea typeface="微軟正黑體" panose="020B0604030504040204" pitchFamily="34" charset="-120"/>
              </a:rPr>
              <a:t>pod </a:t>
            </a:r>
            <a:r>
              <a:rPr lang="zh-CN" altLang="en-US" sz="2400" dirty="0" smtClean="0">
                <a:solidFill>
                  <a:srgbClr val="002060"/>
                </a:solidFill>
                <a:latin typeface="微軟正黑體" panose="020B0604030504040204" pitchFamily="34" charset="-120"/>
                <a:ea typeface="微軟正黑體" panose="020B0604030504040204" pitchFamily="34" charset="-120"/>
              </a:rPr>
              <a:t>使用兩個 </a:t>
            </a:r>
            <a:r>
              <a:rPr lang="en-US" altLang="zh-CN" sz="2400" dirty="0" err="1" smtClean="0">
                <a:solidFill>
                  <a:srgbClr val="002060"/>
                </a:solidFill>
                <a:latin typeface="微軟正黑體" panose="020B0604030504040204" pitchFamily="34" charset="-120"/>
                <a:ea typeface="微軟正黑體" panose="020B0604030504040204" pitchFamily="34" charset="-120"/>
              </a:rPr>
              <a:t>hostPath</a:t>
            </a:r>
            <a:r>
              <a:rPr lang="en-US" altLang="zh-CN" sz="2400" dirty="0" smtClean="0">
                <a:solidFill>
                  <a:srgbClr val="002060"/>
                </a:solidFill>
                <a:latin typeface="微軟正黑體" panose="020B0604030504040204" pitchFamily="34" charset="-120"/>
                <a:ea typeface="微軟正黑體" panose="020B0604030504040204" pitchFamily="34" charset="-120"/>
              </a:rPr>
              <a:t> </a:t>
            </a:r>
            <a:r>
              <a:rPr lang="zh-CN" altLang="en-US" sz="2400" dirty="0" smtClean="0">
                <a:solidFill>
                  <a:srgbClr val="002060"/>
                </a:solidFill>
                <a:latin typeface="微軟正黑體" panose="020B0604030504040204" pitchFamily="34" charset="-120"/>
                <a:ea typeface="微軟正黑體" panose="020B0604030504040204" pitchFamily="34" charset="-120"/>
              </a:rPr>
              <a:t>卷來訪問節點的 </a:t>
            </a:r>
            <a:r>
              <a:rPr lang="en-US" altLang="zh-CN" sz="2400" dirty="0" smtClean="0">
                <a:solidFill>
                  <a:srgbClr val="002060"/>
                </a:solidFill>
                <a:latin typeface="微軟正黑體" panose="020B0604030504040204" pitchFamily="34" charset="-120"/>
                <a:ea typeface="微軟正黑體" panose="020B0604030504040204" pitchFamily="34" charset="-120"/>
              </a:rPr>
              <a:t>/</a:t>
            </a:r>
            <a:r>
              <a:rPr lang="en-US" altLang="zh-CN" sz="2400" dirty="0" err="1">
                <a:solidFill>
                  <a:srgbClr val="002060"/>
                </a:solidFill>
                <a:latin typeface="微軟正黑體" panose="020B0604030504040204" pitchFamily="34" charset="-120"/>
                <a:ea typeface="微軟正黑體" panose="020B0604030504040204" pitchFamily="34" charset="-120"/>
              </a:rPr>
              <a:t>var</a:t>
            </a:r>
            <a:r>
              <a:rPr lang="en-US" altLang="zh-CN" sz="2400" dirty="0">
                <a:solidFill>
                  <a:srgbClr val="002060"/>
                </a:solidFill>
                <a:latin typeface="微軟正黑體" panose="020B0604030504040204" pitchFamily="34" charset="-120"/>
                <a:ea typeface="微軟正黑體" panose="020B0604030504040204" pitchFamily="34" charset="-120"/>
              </a:rPr>
              <a:t>/log </a:t>
            </a:r>
            <a:r>
              <a:rPr lang="zh-CN" altLang="en-US" sz="2400" dirty="0">
                <a:solidFill>
                  <a:srgbClr val="002060"/>
                </a:solidFill>
                <a:latin typeface="微軟正黑體" panose="020B0604030504040204" pitchFamily="34" charset="-120"/>
                <a:ea typeface="微軟正黑體" panose="020B0604030504040204" pitchFamily="34" charset="-120"/>
              </a:rPr>
              <a:t>和 </a:t>
            </a:r>
            <a:r>
              <a:rPr lang="en-US" altLang="zh-CN" sz="2400" dirty="0">
                <a:solidFill>
                  <a:srgbClr val="002060"/>
                </a:solidFill>
                <a:latin typeface="微軟正黑體" panose="020B0604030504040204" pitchFamily="34" charset="-120"/>
                <a:ea typeface="微軟正黑體" panose="020B0604030504040204" pitchFamily="34" charset="-120"/>
              </a:rPr>
              <a:t>/</a:t>
            </a:r>
            <a:r>
              <a:rPr lang="en-US" altLang="zh-CN" sz="2400" dirty="0" err="1">
                <a:solidFill>
                  <a:srgbClr val="002060"/>
                </a:solidFill>
                <a:latin typeface="微軟正黑體" panose="020B0604030504040204" pitchFamily="34" charset="-120"/>
                <a:ea typeface="微軟正黑體" panose="020B0604030504040204" pitchFamily="34" charset="-120"/>
              </a:rPr>
              <a:t>var</a:t>
            </a:r>
            <a:r>
              <a:rPr lang="en-US" altLang="zh-CN" sz="2400" dirty="0">
                <a:solidFill>
                  <a:srgbClr val="002060"/>
                </a:solidFill>
                <a:latin typeface="微軟正黑體" panose="020B0604030504040204" pitchFamily="34" charset="-120"/>
                <a:ea typeface="微軟正黑體" panose="020B0604030504040204" pitchFamily="34" charset="-120"/>
              </a:rPr>
              <a:t>/lib/</a:t>
            </a:r>
            <a:r>
              <a:rPr lang="en-US" altLang="zh-CN" sz="2400" dirty="0" err="1">
                <a:solidFill>
                  <a:srgbClr val="002060"/>
                </a:solidFill>
                <a:latin typeface="微軟正黑體" panose="020B0604030504040204" pitchFamily="34" charset="-120"/>
                <a:ea typeface="微軟正黑體" panose="020B0604030504040204" pitchFamily="34" charset="-120"/>
              </a:rPr>
              <a:t>docker</a:t>
            </a:r>
            <a:r>
              <a:rPr lang="en-US" altLang="zh-CN" sz="2400" dirty="0">
                <a:solidFill>
                  <a:srgbClr val="002060"/>
                </a:solidFill>
                <a:latin typeface="微軟正黑體" panose="020B0604030504040204" pitchFamily="34" charset="-120"/>
                <a:ea typeface="微軟正黑體" panose="020B0604030504040204" pitchFamily="34" charset="-120"/>
              </a:rPr>
              <a:t>/containers </a:t>
            </a:r>
            <a:r>
              <a:rPr lang="zh-CN" altLang="en-US" sz="2400" dirty="0" smtClean="0">
                <a:solidFill>
                  <a:srgbClr val="002060"/>
                </a:solidFill>
                <a:latin typeface="微軟正黑體" panose="020B0604030504040204" pitchFamily="34" charset="-120"/>
                <a:ea typeface="微軟正黑體" panose="020B0604030504040204" pitchFamily="34" charset="-120"/>
              </a:rPr>
              <a:t>目錄。</a:t>
            </a:r>
            <a:endParaRPr lang="en-US" altLang="zh-CN" sz="2400" dirty="0">
              <a:solidFill>
                <a:srgbClr val="00206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700529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5457" y="126561"/>
            <a:ext cx="11812571" cy="338554"/>
          </a:xfrm>
          <a:prstGeom prst="rect">
            <a:avLst/>
          </a:prstGeom>
        </p:spPr>
        <p:txBody>
          <a:bodyPr wrap="square">
            <a:spAutoFit/>
          </a:bodyPr>
          <a:lstStyle/>
          <a:p>
            <a:r>
              <a:rPr lang="zh-TW" altLang="en-US" sz="1600" dirty="0">
                <a:latin typeface="Source Code Pro" panose="020B0509030403020204" pitchFamily="49" charset="0"/>
              </a:rPr>
              <a:t>[root@master ~]# kubectl describe po kube-controller-manager-master.k8s --namespace kube-system</a:t>
            </a:r>
          </a:p>
        </p:txBody>
      </p:sp>
      <p:sp>
        <p:nvSpPr>
          <p:cNvPr id="4" name="矩形 3"/>
          <p:cNvSpPr/>
          <p:nvPr/>
        </p:nvSpPr>
        <p:spPr>
          <a:xfrm>
            <a:off x="319726" y="385970"/>
            <a:ext cx="10466895" cy="6494085"/>
          </a:xfrm>
          <a:prstGeom prst="rect">
            <a:avLst/>
          </a:prstGeom>
        </p:spPr>
        <p:txBody>
          <a:bodyPr wrap="square">
            <a:spAutoFit/>
          </a:bodyPr>
          <a:lstStyle/>
          <a:p>
            <a:r>
              <a:rPr lang="en-US" altLang="zh-TW" sz="1600" dirty="0" smtClean="0"/>
              <a:t>…</a:t>
            </a:r>
          </a:p>
          <a:p>
            <a:r>
              <a:rPr lang="zh-TW" altLang="en-US" sz="1600" dirty="0" smtClean="0"/>
              <a:t>Volumes</a:t>
            </a:r>
            <a:r>
              <a:rPr lang="zh-TW" altLang="en-US" sz="1600" dirty="0"/>
              <a:t>:</a:t>
            </a:r>
          </a:p>
          <a:p>
            <a:r>
              <a:rPr lang="zh-TW" altLang="en-US" sz="1600" dirty="0"/>
              <a:t>  ca-certs:</a:t>
            </a:r>
          </a:p>
          <a:p>
            <a:r>
              <a:rPr lang="zh-TW" altLang="en-US" sz="1600" dirty="0"/>
              <a:t>    Type:          HostPath (bare host directory volume)</a:t>
            </a:r>
          </a:p>
          <a:p>
            <a:r>
              <a:rPr lang="zh-TW" altLang="en-US" sz="1600" dirty="0"/>
              <a:t>    Path:          /etc/ssl/certs</a:t>
            </a:r>
          </a:p>
          <a:p>
            <a:r>
              <a:rPr lang="zh-TW" altLang="en-US" sz="1600" dirty="0"/>
              <a:t>    HostPathType:  DirectoryOrCreate</a:t>
            </a:r>
          </a:p>
          <a:p>
            <a:r>
              <a:rPr lang="zh-TW" altLang="en-US" sz="1600" dirty="0"/>
              <a:t>  etc-pki:</a:t>
            </a:r>
          </a:p>
          <a:p>
            <a:r>
              <a:rPr lang="zh-TW" altLang="en-US" sz="1600" dirty="0"/>
              <a:t>    Type:          HostPath (bare host directory volume)</a:t>
            </a:r>
          </a:p>
          <a:p>
            <a:r>
              <a:rPr lang="zh-TW" altLang="en-US" sz="1600" dirty="0"/>
              <a:t>    Path:          /etc/pki</a:t>
            </a:r>
          </a:p>
          <a:p>
            <a:r>
              <a:rPr lang="zh-TW" altLang="en-US" sz="1600" dirty="0"/>
              <a:t>    HostPathType:  DirectoryOrCreate</a:t>
            </a:r>
          </a:p>
          <a:p>
            <a:r>
              <a:rPr lang="zh-TW" altLang="en-US" sz="1600" dirty="0"/>
              <a:t>  flexvolume-dir:</a:t>
            </a:r>
          </a:p>
          <a:p>
            <a:r>
              <a:rPr lang="zh-TW" altLang="en-US" sz="1600" dirty="0"/>
              <a:t>    Type:          HostPath (bare host directory volume)</a:t>
            </a:r>
          </a:p>
          <a:p>
            <a:r>
              <a:rPr lang="zh-TW" altLang="en-US" sz="1600" dirty="0"/>
              <a:t>    Path:          /usr/libexec/kubernetes/kubelet-plugins/volume/exec</a:t>
            </a:r>
          </a:p>
          <a:p>
            <a:r>
              <a:rPr lang="zh-TW" altLang="en-US" sz="1600" dirty="0"/>
              <a:t>    HostPathType:  DirectoryOrCreate</a:t>
            </a:r>
          </a:p>
          <a:p>
            <a:r>
              <a:rPr lang="zh-TW" altLang="en-US" sz="1600" dirty="0"/>
              <a:t>  k8s-certs:</a:t>
            </a:r>
          </a:p>
          <a:p>
            <a:r>
              <a:rPr lang="zh-TW" altLang="en-US" sz="1600" dirty="0"/>
              <a:t>    Type:          HostPath (bare host directory volume)</a:t>
            </a:r>
          </a:p>
          <a:p>
            <a:r>
              <a:rPr lang="zh-TW" altLang="en-US" sz="1600" dirty="0"/>
              <a:t>    Path:          /etc/kubernetes/pki</a:t>
            </a:r>
          </a:p>
          <a:p>
            <a:r>
              <a:rPr lang="zh-TW" altLang="en-US" sz="1600" dirty="0"/>
              <a:t>    HostPathType:  DirectoryOrCreate</a:t>
            </a:r>
          </a:p>
          <a:p>
            <a:r>
              <a:rPr lang="zh-TW" altLang="en-US" sz="1600" dirty="0"/>
              <a:t>  kubeconfig:</a:t>
            </a:r>
          </a:p>
          <a:p>
            <a:r>
              <a:rPr lang="zh-TW" altLang="en-US" sz="1600" dirty="0"/>
              <a:t>    Type:          HostPath (bare host directory volume)</a:t>
            </a:r>
          </a:p>
          <a:p>
            <a:r>
              <a:rPr lang="zh-TW" altLang="en-US" sz="1600" dirty="0"/>
              <a:t>    Path:          /etc/kubernetes/controller-manager.conf</a:t>
            </a:r>
          </a:p>
          <a:p>
            <a:r>
              <a:rPr lang="zh-TW" altLang="en-US" sz="1600" dirty="0"/>
              <a:t>    HostPathType:  FileOrCreate</a:t>
            </a:r>
          </a:p>
          <a:p>
            <a:r>
              <a:rPr lang="zh-TW" altLang="en-US" sz="1600" dirty="0"/>
              <a:t>QoS Class:         Burstable</a:t>
            </a:r>
          </a:p>
          <a:p>
            <a:r>
              <a:rPr lang="zh-TW" altLang="en-US" sz="1600" dirty="0"/>
              <a:t>Node-Selectors:    &lt;none&gt;</a:t>
            </a:r>
          </a:p>
          <a:p>
            <a:r>
              <a:rPr lang="zh-TW" altLang="en-US" sz="1600" dirty="0"/>
              <a:t>Tolerations:       :NoExecute</a:t>
            </a:r>
          </a:p>
          <a:p>
            <a:r>
              <a:rPr lang="zh-TW" altLang="en-US" sz="1600" dirty="0"/>
              <a:t>Events:            &lt;none&gt;</a:t>
            </a:r>
          </a:p>
        </p:txBody>
      </p:sp>
    </p:spTree>
    <p:extLst>
      <p:ext uri="{BB962C8B-B14F-4D97-AF65-F5344CB8AC3E}">
        <p14:creationId xmlns:p14="http://schemas.microsoft.com/office/powerpoint/2010/main" val="18980595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適當使用 </a:t>
            </a:r>
            <a:r>
              <a:rPr lang="en-US" altLang="zh-TW" dirty="0" err="1" smtClean="0"/>
              <a:t>hostPath</a:t>
            </a:r>
            <a:r>
              <a:rPr lang="en-US" altLang="zh-TW" dirty="0" smtClean="0"/>
              <a:t> </a:t>
            </a:r>
            <a:r>
              <a:rPr lang="zh-TW" altLang="en-US" dirty="0" smtClean="0"/>
              <a:t>卷</a:t>
            </a:r>
            <a:endParaRPr lang="zh-TW" altLang="en-US" dirty="0"/>
          </a:p>
        </p:txBody>
      </p:sp>
      <p:sp>
        <p:nvSpPr>
          <p:cNvPr id="4" name="內容版面配置區 3"/>
          <p:cNvSpPr>
            <a:spLocks noGrp="1"/>
          </p:cNvSpPr>
          <p:nvPr>
            <p:ph idx="1"/>
          </p:nvPr>
        </p:nvSpPr>
        <p:spPr/>
        <p:txBody>
          <a:bodyPr>
            <a:normAutofit/>
          </a:bodyPr>
          <a:lstStyle/>
          <a:p>
            <a:pPr>
              <a:lnSpc>
                <a:spcPct val="120000"/>
              </a:lnSpc>
              <a:spcBef>
                <a:spcPts val="600"/>
              </a:spcBef>
            </a:pPr>
            <a:r>
              <a:rPr lang="zh-CN" altLang="en-US" dirty="0" smtClean="0"/>
              <a:t>也許你認爲在第一次嘗試時就找到一個在使用 </a:t>
            </a:r>
            <a:r>
              <a:rPr lang="en-US" altLang="zh-CN" dirty="0" err="1" smtClean="0"/>
              <a:t>hostPath</a:t>
            </a:r>
            <a:r>
              <a:rPr lang="en-US" altLang="zh-CN" dirty="0" smtClean="0"/>
              <a:t> </a:t>
            </a:r>
            <a:r>
              <a:rPr lang="zh-CN" altLang="en-US" dirty="0"/>
              <a:t>卷的</a:t>
            </a:r>
            <a:r>
              <a:rPr lang="en-US" altLang="zh-CN" dirty="0"/>
              <a:t>pod </a:t>
            </a:r>
            <a:r>
              <a:rPr lang="zh-CN" altLang="en-US" dirty="0" smtClean="0"/>
              <a:t>很幸運</a:t>
            </a:r>
            <a:r>
              <a:rPr lang="en-US" altLang="zh-CN" dirty="0" smtClean="0"/>
              <a:t>,</a:t>
            </a:r>
            <a:r>
              <a:rPr lang="zh-CN" altLang="en-US" dirty="0" smtClean="0"/>
              <a:t>但實際上並不是這樣</a:t>
            </a:r>
            <a:r>
              <a:rPr lang="en-US" altLang="zh-CN" dirty="0" smtClean="0"/>
              <a:t>(</a:t>
            </a:r>
            <a:r>
              <a:rPr lang="zh-CN" altLang="en-US" dirty="0"/>
              <a:t>至少</a:t>
            </a:r>
            <a:r>
              <a:rPr lang="zh-CN" altLang="en-US" dirty="0" smtClean="0"/>
              <a:t>在 </a:t>
            </a:r>
            <a:r>
              <a:rPr lang="en-US" altLang="zh-CN" dirty="0" smtClean="0"/>
              <a:t>GKE </a:t>
            </a:r>
            <a:r>
              <a:rPr lang="zh-CN" altLang="en-US" dirty="0"/>
              <a:t>不是</a:t>
            </a:r>
            <a:r>
              <a:rPr lang="en-US" altLang="zh-CN" dirty="0" smtClean="0"/>
              <a:t>)</a:t>
            </a:r>
            <a:r>
              <a:rPr lang="zh-CN" altLang="en-US" dirty="0" smtClean="0"/>
              <a:t>。</a:t>
            </a:r>
            <a:endParaRPr lang="en-US" altLang="zh-CN" dirty="0" smtClean="0"/>
          </a:p>
          <a:p>
            <a:pPr>
              <a:lnSpc>
                <a:spcPct val="120000"/>
              </a:lnSpc>
              <a:spcBef>
                <a:spcPts val="600"/>
              </a:spcBef>
            </a:pPr>
            <a:r>
              <a:rPr lang="zh-CN" altLang="en-US" dirty="0" smtClean="0"/>
              <a:t>檢查其他檔</a:t>
            </a:r>
            <a:r>
              <a:rPr lang="en-US" altLang="zh-CN" dirty="0" smtClean="0"/>
              <a:t>,</a:t>
            </a:r>
            <a:r>
              <a:rPr lang="zh-CN" altLang="en-US" dirty="0" smtClean="0"/>
              <a:t>將能看到大多數情况下都使用這種類型的卷來訪問節點的日志檔、</a:t>
            </a:r>
            <a:r>
              <a:rPr lang="en-US" altLang="zh-CN" dirty="0" err="1" smtClean="0"/>
              <a:t>kubeconfig</a:t>
            </a:r>
            <a:r>
              <a:rPr lang="en-US" altLang="zh-CN" dirty="0" smtClean="0"/>
              <a:t>(Kubernetes </a:t>
            </a:r>
            <a:r>
              <a:rPr lang="zh-CN" altLang="en-US" dirty="0" smtClean="0"/>
              <a:t>設定檔</a:t>
            </a:r>
            <a:r>
              <a:rPr lang="en-US" altLang="zh-CN" dirty="0" smtClean="0"/>
              <a:t>)</a:t>
            </a:r>
            <a:r>
              <a:rPr lang="zh-CN" altLang="en-US" dirty="0"/>
              <a:t>或 </a:t>
            </a:r>
            <a:r>
              <a:rPr lang="en-US" altLang="zh-CN" dirty="0" smtClean="0"/>
              <a:t>CA</a:t>
            </a:r>
            <a:r>
              <a:rPr lang="zh-CN" altLang="en-US" dirty="0" smtClean="0"/>
              <a:t>證書。</a:t>
            </a:r>
            <a:endParaRPr lang="zh-CN" altLang="en-US" dirty="0"/>
          </a:p>
          <a:p>
            <a:pPr>
              <a:lnSpc>
                <a:spcPct val="120000"/>
              </a:lnSpc>
              <a:spcBef>
                <a:spcPts val="600"/>
              </a:spcBef>
            </a:pPr>
            <a:r>
              <a:rPr lang="zh-CN" altLang="en-US" dirty="0" smtClean="0"/>
              <a:t>如果檢查其他 </a:t>
            </a:r>
            <a:r>
              <a:rPr lang="en-US" altLang="zh-CN" dirty="0" smtClean="0"/>
              <a:t>pod,</a:t>
            </a:r>
            <a:r>
              <a:rPr lang="zh-CN" altLang="en-US" dirty="0" smtClean="0"/>
              <a:t>則會看到其中沒有一個使用 </a:t>
            </a:r>
            <a:r>
              <a:rPr lang="en-US" altLang="zh-CN" dirty="0" err="1" smtClean="0"/>
              <a:t>hostPath</a:t>
            </a:r>
            <a:r>
              <a:rPr lang="en-US" altLang="zh-CN" dirty="0" smtClean="0"/>
              <a:t> </a:t>
            </a:r>
            <a:r>
              <a:rPr lang="zh-CN" altLang="en-US" dirty="0" smtClean="0"/>
              <a:t>卷來存儲自己的資料</a:t>
            </a:r>
            <a:r>
              <a:rPr lang="zh-TW" altLang="en-US" dirty="0" smtClean="0"/>
              <a:t>。</a:t>
            </a:r>
            <a:endParaRPr lang="en-US" altLang="zh-TW" dirty="0" smtClean="0"/>
          </a:p>
          <a:p>
            <a:pPr>
              <a:lnSpc>
                <a:spcPct val="120000"/>
              </a:lnSpc>
              <a:spcBef>
                <a:spcPts val="600"/>
              </a:spcBef>
            </a:pPr>
            <a:r>
              <a:rPr lang="zh-CN" altLang="en-US" dirty="0" smtClean="0"/>
              <a:t>都是使用這種卷來訪問</a:t>
            </a:r>
            <a:r>
              <a:rPr lang="zh-CN" altLang="en-US" b="1" dirty="0" smtClean="0"/>
              <a:t>節點</a:t>
            </a:r>
            <a:r>
              <a:rPr lang="zh-CN" altLang="en-US" dirty="0" smtClean="0"/>
              <a:t>的資料。</a:t>
            </a:r>
            <a:endParaRPr lang="en-US" altLang="zh-CN" dirty="0" smtClean="0"/>
          </a:p>
        </p:txBody>
      </p:sp>
    </p:spTree>
    <p:extLst>
      <p:ext uri="{BB962C8B-B14F-4D97-AF65-F5344CB8AC3E}">
        <p14:creationId xmlns:p14="http://schemas.microsoft.com/office/powerpoint/2010/main" val="21565488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適當使用 </a:t>
            </a:r>
            <a:r>
              <a:rPr lang="en-US" altLang="zh-TW" dirty="0" err="1" smtClean="0"/>
              <a:t>hostPath</a:t>
            </a:r>
            <a:r>
              <a:rPr lang="en-US" altLang="zh-TW" dirty="0" smtClean="0"/>
              <a:t> </a:t>
            </a:r>
            <a:r>
              <a:rPr lang="zh-TW" altLang="en-US" dirty="0"/>
              <a:t>卷</a:t>
            </a:r>
          </a:p>
        </p:txBody>
      </p:sp>
      <p:sp>
        <p:nvSpPr>
          <p:cNvPr id="3" name="內容版面配置區 2"/>
          <p:cNvSpPr>
            <a:spLocks noGrp="1"/>
          </p:cNvSpPr>
          <p:nvPr>
            <p:ph idx="1"/>
          </p:nvPr>
        </p:nvSpPr>
        <p:spPr/>
        <p:txBody>
          <a:bodyPr/>
          <a:lstStyle/>
          <a:p>
            <a:pPr>
              <a:lnSpc>
                <a:spcPct val="120000"/>
              </a:lnSpc>
              <a:spcBef>
                <a:spcPts val="600"/>
              </a:spcBef>
            </a:pPr>
            <a:r>
              <a:rPr lang="zh-CN" altLang="en-US" dirty="0"/>
              <a:t>但是</a:t>
            </a:r>
            <a:r>
              <a:rPr lang="en-US" altLang="zh-CN" dirty="0" smtClean="0"/>
              <a:t>,</a:t>
            </a:r>
            <a:r>
              <a:rPr lang="zh-CN" altLang="en-US" dirty="0" smtClean="0"/>
              <a:t>正如我們在本章後面將看到的</a:t>
            </a:r>
            <a:r>
              <a:rPr lang="en-US" altLang="zh-CN" dirty="0" smtClean="0"/>
              <a:t>, </a:t>
            </a:r>
            <a:r>
              <a:rPr lang="en-US" altLang="zh-CN" dirty="0" err="1"/>
              <a:t>hostPath</a:t>
            </a:r>
            <a:r>
              <a:rPr lang="en-US" altLang="zh-CN" dirty="0"/>
              <a:t> </a:t>
            </a:r>
            <a:r>
              <a:rPr lang="zh-CN" altLang="en-US" dirty="0" smtClean="0"/>
              <a:t>卷通常用于嘗試單節點集群中的持久化存儲</a:t>
            </a:r>
            <a:r>
              <a:rPr lang="en-US" altLang="zh-CN" dirty="0" smtClean="0"/>
              <a:t>,</a:t>
            </a:r>
            <a:r>
              <a:rPr lang="zh-CN" altLang="en-US" dirty="0"/>
              <a:t>譬如</a:t>
            </a:r>
            <a:r>
              <a:rPr lang="en-US" altLang="zh-CN" dirty="0" err="1"/>
              <a:t>Minikube</a:t>
            </a:r>
            <a:r>
              <a:rPr lang="en-US" altLang="zh-CN" dirty="0"/>
              <a:t> </a:t>
            </a:r>
            <a:r>
              <a:rPr lang="zh-CN" altLang="en-US" dirty="0" smtClean="0"/>
              <a:t>創建的集群。</a:t>
            </a:r>
            <a:endParaRPr lang="en-US" altLang="zh-CN" dirty="0"/>
          </a:p>
          <a:p>
            <a:pPr>
              <a:lnSpc>
                <a:spcPct val="120000"/>
              </a:lnSpc>
              <a:spcBef>
                <a:spcPts val="600"/>
              </a:spcBef>
            </a:pPr>
            <a:r>
              <a:rPr lang="zh-CN" altLang="en-US" dirty="0" smtClean="0"/>
              <a:t>繼續閱讀</a:t>
            </a:r>
            <a:r>
              <a:rPr lang="en-US" altLang="zh-CN" dirty="0" smtClean="0"/>
              <a:t>,</a:t>
            </a:r>
            <a:r>
              <a:rPr lang="zh-CN" altLang="en-US" dirty="0" smtClean="0"/>
              <a:t>我們將瞭解即使在多節點集群中也應該使用哪些類型的卷來正確地存儲持久化資料。</a:t>
            </a:r>
          </a:p>
          <a:p>
            <a:pPr>
              <a:lnSpc>
                <a:spcPct val="120000"/>
              </a:lnSpc>
              <a:spcBef>
                <a:spcPts val="600"/>
              </a:spcBef>
            </a:pPr>
            <a:r>
              <a:rPr lang="zh-CN" altLang="en-US" dirty="0" smtClean="0"/>
              <a:t>提示</a:t>
            </a:r>
            <a:r>
              <a:rPr lang="zh-TW" altLang="en-US" dirty="0" smtClean="0"/>
              <a:t>：</a:t>
            </a:r>
            <a:r>
              <a:rPr lang="zh-CN" altLang="en-US" dirty="0" smtClean="0"/>
              <a:t>請記住僅當需要在節點上讀取或寫入系統檔時才使用</a:t>
            </a:r>
            <a:r>
              <a:rPr lang="en-US" altLang="zh-CN" dirty="0" err="1" smtClean="0"/>
              <a:t>hostPath</a:t>
            </a:r>
            <a:r>
              <a:rPr lang="en-US" altLang="zh-CN" dirty="0" smtClean="0"/>
              <a:t>,</a:t>
            </a:r>
            <a:r>
              <a:rPr lang="zh-CN" altLang="en-US" dirty="0" smtClean="0"/>
              <a:t>切勿使用它們來持久化跨 </a:t>
            </a:r>
            <a:r>
              <a:rPr lang="en-US" altLang="zh-CN" dirty="0" smtClean="0"/>
              <a:t>pod </a:t>
            </a:r>
            <a:r>
              <a:rPr lang="zh-CN" altLang="en-US" dirty="0" smtClean="0"/>
              <a:t>的數據。</a:t>
            </a:r>
            <a:endParaRPr lang="zh-CN" altLang="en-US" dirty="0"/>
          </a:p>
        </p:txBody>
      </p:sp>
    </p:spTree>
    <p:extLst>
      <p:ext uri="{BB962C8B-B14F-4D97-AF65-F5344CB8AC3E}">
        <p14:creationId xmlns:p14="http://schemas.microsoft.com/office/powerpoint/2010/main" val="7555114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使用持久</a:t>
            </a:r>
            <a:r>
              <a:rPr lang="zh-CN" altLang="en-US" dirty="0" smtClean="0"/>
              <a:t>化存儲</a:t>
            </a:r>
            <a:endParaRPr lang="zh-TW" altLang="en-US" dirty="0"/>
          </a:p>
        </p:txBody>
      </p:sp>
      <p:sp>
        <p:nvSpPr>
          <p:cNvPr id="3" name="內容版面配置區 2"/>
          <p:cNvSpPr>
            <a:spLocks noGrp="1"/>
          </p:cNvSpPr>
          <p:nvPr>
            <p:ph idx="1"/>
          </p:nvPr>
        </p:nvSpPr>
        <p:spPr/>
        <p:txBody>
          <a:bodyPr>
            <a:normAutofit lnSpcReduction="10000"/>
          </a:bodyPr>
          <a:lstStyle/>
          <a:p>
            <a:r>
              <a:rPr lang="zh-CN" altLang="en-US" dirty="0" smtClean="0"/>
              <a:t>當運行在一個</a:t>
            </a:r>
            <a:r>
              <a:rPr lang="en-US" altLang="zh-CN" dirty="0" smtClean="0"/>
              <a:t>pod </a:t>
            </a:r>
            <a:r>
              <a:rPr lang="zh-CN" altLang="en-US" dirty="0" smtClean="0"/>
              <a:t>中的應用程式需要將資料保存到磁碟上</a:t>
            </a:r>
            <a:r>
              <a:rPr lang="en-US" altLang="zh-CN" dirty="0" smtClean="0"/>
              <a:t>,</a:t>
            </a:r>
            <a:r>
              <a:rPr lang="zh-CN" altLang="en-US" dirty="0" smtClean="0"/>
              <a:t>並且即使該 </a:t>
            </a:r>
            <a:r>
              <a:rPr lang="en-US" altLang="zh-CN" dirty="0" smtClean="0"/>
              <a:t>pod </a:t>
            </a:r>
            <a:r>
              <a:rPr lang="zh-CN" altLang="en-US" dirty="0" smtClean="0"/>
              <a:t>重新調度到另一個節點時也要求具有相同的資料可用。</a:t>
            </a:r>
            <a:endParaRPr lang="en-US" altLang="zh-CN" dirty="0" smtClean="0"/>
          </a:p>
          <a:p>
            <a:r>
              <a:rPr lang="zh-CN" altLang="en-US" dirty="0" smtClean="0"/>
              <a:t>這就不能使用到目前爲止我們提到的任何卷類型</a:t>
            </a:r>
            <a:r>
              <a:rPr lang="en-US" altLang="zh-CN" dirty="0" smtClean="0"/>
              <a:t>,</a:t>
            </a:r>
            <a:r>
              <a:rPr lang="zh-CN" altLang="en-US" dirty="0" smtClean="0"/>
              <a:t>由于這些資料需要可以從任何集群節點訪問</a:t>
            </a:r>
            <a:r>
              <a:rPr lang="en-US" altLang="zh-CN" dirty="0" smtClean="0"/>
              <a:t>,</a:t>
            </a:r>
            <a:r>
              <a:rPr lang="zh-CN" altLang="en-US" dirty="0" smtClean="0"/>
              <a:t>因此必須將其存儲在某種類型的網路存儲 </a:t>
            </a:r>
            <a:r>
              <a:rPr lang="en-US" altLang="zh-CN" dirty="0" smtClean="0"/>
              <a:t>(NAS</a:t>
            </a:r>
            <a:r>
              <a:rPr lang="en-US" altLang="zh-CN" dirty="0"/>
              <a:t>)</a:t>
            </a:r>
            <a:r>
              <a:rPr lang="zh-CN" altLang="en-US" dirty="0"/>
              <a:t>中。</a:t>
            </a:r>
          </a:p>
          <a:p>
            <a:r>
              <a:rPr lang="zh-CN" altLang="en-US" dirty="0" smtClean="0"/>
              <a:t>要瞭解允許保存資料的卷</a:t>
            </a:r>
            <a:r>
              <a:rPr lang="en-US" altLang="zh-CN" dirty="0" smtClean="0"/>
              <a:t>,</a:t>
            </a:r>
            <a:r>
              <a:rPr lang="zh-CN" altLang="en-US" dirty="0" smtClean="0"/>
              <a:t>我們將創建一個運行 </a:t>
            </a:r>
            <a:r>
              <a:rPr lang="en-US" altLang="zh-CN" dirty="0" smtClean="0"/>
              <a:t>MongoDB(</a:t>
            </a:r>
            <a:r>
              <a:rPr lang="zh-CN" altLang="en-US" dirty="0" smtClean="0"/>
              <a:t>檔案類型 </a:t>
            </a:r>
            <a:r>
              <a:rPr lang="en-US" altLang="zh-CN" dirty="0" smtClean="0"/>
              <a:t>NoSQL </a:t>
            </a:r>
            <a:r>
              <a:rPr lang="zh-CN" altLang="en-US" dirty="0" smtClean="0"/>
              <a:t>資料庫</a:t>
            </a:r>
            <a:r>
              <a:rPr lang="en-US" altLang="zh-CN" dirty="0" smtClean="0"/>
              <a:t>)</a:t>
            </a:r>
            <a:r>
              <a:rPr lang="zh-CN" altLang="en-US" dirty="0"/>
              <a:t>的 </a:t>
            </a:r>
            <a:r>
              <a:rPr lang="en-US" altLang="zh-CN" dirty="0"/>
              <a:t>pod</a:t>
            </a:r>
            <a:r>
              <a:rPr lang="zh-CN" altLang="en-US" dirty="0" smtClean="0"/>
              <a:t>。</a:t>
            </a:r>
            <a:endParaRPr lang="en-US" altLang="zh-CN" dirty="0" smtClean="0"/>
          </a:p>
          <a:p>
            <a:r>
              <a:rPr lang="zh-CN" altLang="en-US" dirty="0" smtClean="0"/>
              <a:t>除了測試目的</a:t>
            </a:r>
            <a:r>
              <a:rPr lang="en-US" altLang="zh-CN" dirty="0" smtClean="0"/>
              <a:t>,</a:t>
            </a:r>
            <a:r>
              <a:rPr lang="zh-CN" altLang="en-US" dirty="0" smtClean="0"/>
              <a:t>運行沒有卷或非持久卷的資料庫 </a:t>
            </a:r>
            <a:r>
              <a:rPr lang="en-US" altLang="zh-CN" dirty="0" smtClean="0"/>
              <a:t>pod </a:t>
            </a:r>
            <a:r>
              <a:rPr lang="zh-CN" altLang="en-US" dirty="0" smtClean="0"/>
              <a:t>沒有任何意義</a:t>
            </a:r>
            <a:r>
              <a:rPr lang="en-US" altLang="zh-CN" dirty="0" smtClean="0"/>
              <a:t>,</a:t>
            </a:r>
            <a:r>
              <a:rPr lang="zh-TW" altLang="en-US" dirty="0" smtClean="0"/>
              <a:t>所以需要爲該 </a:t>
            </a:r>
            <a:r>
              <a:rPr lang="en-US" altLang="zh-TW" dirty="0" smtClean="0"/>
              <a:t>pod </a:t>
            </a:r>
            <a:r>
              <a:rPr lang="zh-TW" altLang="en-US" dirty="0" smtClean="0"/>
              <a:t>添加適當類型的卷並將其掛載在 </a:t>
            </a:r>
            <a:r>
              <a:rPr lang="en-US" altLang="zh-TW" dirty="0" smtClean="0"/>
              <a:t>MongoDB </a:t>
            </a:r>
            <a:r>
              <a:rPr lang="zh-TW" altLang="en-US" dirty="0"/>
              <a:t>容器中</a:t>
            </a:r>
            <a:r>
              <a:rPr lang="zh-TW" altLang="en-US" dirty="0" smtClean="0"/>
              <a:t>。</a:t>
            </a:r>
            <a:r>
              <a:rPr lang="zh-CN" altLang="en-US" dirty="0"/>
              <a:t/>
            </a:r>
            <a:br>
              <a:rPr lang="zh-CN" altLang="en-US" dirty="0"/>
            </a:br>
            <a:endParaRPr lang="zh-TW" altLang="en-US" dirty="0"/>
          </a:p>
          <a:p>
            <a:endParaRPr lang="zh-TW" altLang="en-US" dirty="0"/>
          </a:p>
        </p:txBody>
      </p:sp>
    </p:spTree>
    <p:extLst>
      <p:ext uri="{BB962C8B-B14F-4D97-AF65-F5344CB8AC3E}">
        <p14:creationId xmlns:p14="http://schemas.microsoft.com/office/powerpoint/2010/main" val="3992525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使用 </a:t>
            </a:r>
            <a:r>
              <a:rPr lang="en-US" altLang="zh-TW" dirty="0"/>
              <a:t>GCE </a:t>
            </a:r>
            <a:r>
              <a:rPr lang="zh-TW" altLang="en-US" dirty="0" smtClean="0"/>
              <a:t>持久磁碟作爲 </a:t>
            </a:r>
            <a:r>
              <a:rPr lang="en-US" altLang="zh-TW" dirty="0" smtClean="0"/>
              <a:t>pod </a:t>
            </a:r>
            <a:r>
              <a:rPr lang="zh-TW" altLang="en-US" dirty="0" smtClean="0"/>
              <a:t>存儲卷</a:t>
            </a:r>
            <a:endParaRPr lang="zh-TW" altLang="en-US" dirty="0"/>
          </a:p>
        </p:txBody>
      </p:sp>
      <p:sp>
        <p:nvSpPr>
          <p:cNvPr id="3" name="內容版面配置區 2"/>
          <p:cNvSpPr>
            <a:spLocks noGrp="1"/>
          </p:cNvSpPr>
          <p:nvPr>
            <p:ph idx="1"/>
          </p:nvPr>
        </p:nvSpPr>
        <p:spPr/>
        <p:txBody>
          <a:bodyPr>
            <a:normAutofit/>
          </a:bodyPr>
          <a:lstStyle/>
          <a:p>
            <a:pPr algn="just"/>
            <a:r>
              <a:rPr lang="zh-TW" altLang="en-US" dirty="0" smtClean="0"/>
              <a:t>如果</a:t>
            </a:r>
            <a:r>
              <a:rPr lang="zh-TW" altLang="en-US" dirty="0"/>
              <a:t>是在</a:t>
            </a:r>
            <a:r>
              <a:rPr lang="en-US" altLang="zh-TW" dirty="0"/>
              <a:t>Google Kubernetes Engine </a:t>
            </a:r>
            <a:r>
              <a:rPr lang="zh-TW" altLang="en-US" dirty="0" smtClean="0"/>
              <a:t>中運行這些示例</a:t>
            </a:r>
            <a:r>
              <a:rPr lang="en-US" altLang="zh-TW" dirty="0" smtClean="0"/>
              <a:t>,</a:t>
            </a:r>
            <a:r>
              <a:rPr lang="zh-TW" altLang="en-US" dirty="0" smtClean="0"/>
              <a:t>那麽由于集群節點是運行 在 </a:t>
            </a:r>
            <a:r>
              <a:rPr lang="en-US" altLang="zh-TW" dirty="0" smtClean="0"/>
              <a:t>Google </a:t>
            </a:r>
            <a:r>
              <a:rPr lang="en-US" altLang="zh-TW" dirty="0"/>
              <a:t>Compute Engine (GCE)</a:t>
            </a:r>
            <a:r>
              <a:rPr lang="zh-TW" altLang="en-US" dirty="0"/>
              <a:t>之上</a:t>
            </a:r>
            <a:r>
              <a:rPr lang="en-US" altLang="zh-TW" dirty="0" smtClean="0"/>
              <a:t>,</a:t>
            </a:r>
            <a:r>
              <a:rPr lang="zh-TW" altLang="en-US" dirty="0" smtClean="0"/>
              <a:t>則將使用 </a:t>
            </a:r>
            <a:r>
              <a:rPr lang="en-US" altLang="zh-TW" dirty="0" smtClean="0"/>
              <a:t>GCE </a:t>
            </a:r>
            <a:r>
              <a:rPr lang="zh-TW" altLang="en-US" dirty="0" smtClean="0"/>
              <a:t>持久磁碟作爲底層存儲機制。</a:t>
            </a:r>
            <a:endParaRPr lang="zh-TW" altLang="en-US" dirty="0"/>
          </a:p>
          <a:p>
            <a:r>
              <a:rPr lang="zh-TW" altLang="en-US" dirty="0"/>
              <a:t>在早期版本中</a:t>
            </a:r>
            <a:r>
              <a:rPr lang="en-US" altLang="zh-TW" dirty="0"/>
              <a:t>,Kubernetes </a:t>
            </a:r>
            <a:r>
              <a:rPr lang="zh-TW" altLang="en-US" dirty="0" smtClean="0"/>
              <a:t>沒有自動配置底層存儲</a:t>
            </a:r>
            <a:r>
              <a:rPr lang="en-US" altLang="zh-TW" dirty="0" smtClean="0"/>
              <a:t>,</a:t>
            </a:r>
            <a:r>
              <a:rPr lang="zh-TW" altLang="en-US" dirty="0" smtClean="0"/>
              <a:t>必須手動執行此操作。</a:t>
            </a:r>
            <a:endParaRPr lang="en-US" altLang="zh-TW" dirty="0" smtClean="0"/>
          </a:p>
          <a:p>
            <a:r>
              <a:rPr lang="zh-TW" altLang="en-US" dirty="0" smtClean="0"/>
              <a:t>自動配置現在已經可以實現</a:t>
            </a:r>
            <a:r>
              <a:rPr lang="en-US" altLang="zh-TW" dirty="0" smtClean="0"/>
              <a:t>,</a:t>
            </a:r>
            <a:r>
              <a:rPr lang="zh-TW" altLang="en-US" dirty="0" smtClean="0"/>
              <a:t>我們將在本章的後面部分進一步瞭解。</a:t>
            </a:r>
            <a:endParaRPr lang="en-US" altLang="zh-TW" dirty="0" smtClean="0"/>
          </a:p>
          <a:p>
            <a:r>
              <a:rPr lang="zh-TW" altLang="en-US" dirty="0" smtClean="0"/>
              <a:t>首先</a:t>
            </a:r>
            <a:r>
              <a:rPr lang="en-US" altLang="zh-TW" dirty="0" smtClean="0"/>
              <a:t>,</a:t>
            </a:r>
            <a:r>
              <a:rPr lang="zh-TW" altLang="en-US" dirty="0" smtClean="0"/>
              <a:t>我們需要</a:t>
            </a:r>
            <a:r>
              <a:rPr lang="en-US" altLang="zh-TW" dirty="0" smtClean="0"/>
              <a:t>, </a:t>
            </a:r>
            <a:r>
              <a:rPr lang="zh-TW" altLang="en-US" dirty="0" smtClean="0"/>
              <a:t>手動配置存儲</a:t>
            </a:r>
            <a:r>
              <a:rPr lang="en-US" altLang="zh-TW" dirty="0" smtClean="0"/>
              <a:t>,</a:t>
            </a:r>
            <a:r>
              <a:rPr lang="zh-TW" altLang="en-US" dirty="0" smtClean="0"/>
              <a:t>這樣可以讓你有機會瞭解背後發生了什麽。</a:t>
            </a:r>
            <a:endParaRPr lang="zh-TW" altLang="en-US" dirty="0"/>
          </a:p>
        </p:txBody>
      </p:sp>
    </p:spTree>
    <p:extLst>
      <p:ext uri="{BB962C8B-B14F-4D97-AF65-F5344CB8AC3E}">
        <p14:creationId xmlns:p14="http://schemas.microsoft.com/office/powerpoint/2010/main" val="12788758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創建 </a:t>
            </a:r>
            <a:r>
              <a:rPr lang="en-US" altLang="zh-TW" dirty="0" smtClean="0"/>
              <a:t>GCE </a:t>
            </a:r>
            <a:r>
              <a:rPr lang="zh-TW" altLang="en-US" dirty="0"/>
              <a:t>持久</a:t>
            </a:r>
            <a:r>
              <a:rPr lang="zh-TW" altLang="en-US" dirty="0" smtClean="0"/>
              <a:t>磁碟</a:t>
            </a:r>
            <a:endParaRPr lang="zh-TW" altLang="en-US" dirty="0"/>
          </a:p>
        </p:txBody>
      </p:sp>
      <p:sp>
        <p:nvSpPr>
          <p:cNvPr id="3" name="內容版面配置區 2"/>
          <p:cNvSpPr>
            <a:spLocks noGrp="1"/>
          </p:cNvSpPr>
          <p:nvPr>
            <p:ph idx="1"/>
          </p:nvPr>
        </p:nvSpPr>
        <p:spPr/>
        <p:txBody>
          <a:bodyPr>
            <a:normAutofit/>
          </a:bodyPr>
          <a:lstStyle/>
          <a:p>
            <a:r>
              <a:rPr lang="zh-TW" altLang="en-US" dirty="0" smtClean="0"/>
              <a:t>首先創建 </a:t>
            </a:r>
            <a:r>
              <a:rPr lang="en-US" altLang="zh-TW" dirty="0" smtClean="0"/>
              <a:t>GCE </a:t>
            </a:r>
            <a:r>
              <a:rPr lang="zh-TW" altLang="en-US" dirty="0"/>
              <a:t>持久</a:t>
            </a:r>
            <a:r>
              <a:rPr lang="zh-TW" altLang="en-US" dirty="0" smtClean="0"/>
              <a:t>磁碟。</a:t>
            </a:r>
            <a:endParaRPr lang="en-US" altLang="zh-TW" dirty="0" smtClean="0"/>
          </a:p>
          <a:p>
            <a:r>
              <a:rPr lang="zh-TW" altLang="en-US" dirty="0" smtClean="0"/>
              <a:t>我們需要在同一區域</a:t>
            </a:r>
            <a:r>
              <a:rPr lang="en-US" altLang="zh-TW" dirty="0" smtClean="0"/>
              <a:t>(zone)</a:t>
            </a:r>
            <a:r>
              <a:rPr lang="zh-TW" altLang="en-US" dirty="0" smtClean="0"/>
              <a:t>的</a:t>
            </a:r>
            <a:r>
              <a:rPr lang="en-US" altLang="zh-TW" dirty="0"/>
              <a:t>Kubernetes </a:t>
            </a:r>
            <a:r>
              <a:rPr lang="zh-TW" altLang="en-US" dirty="0" smtClean="0"/>
              <a:t>集群中創建它</a:t>
            </a:r>
            <a:r>
              <a:rPr lang="en-US" altLang="zh-TW" dirty="0" smtClean="0"/>
              <a:t>, </a:t>
            </a:r>
            <a:r>
              <a:rPr lang="zh-TW" altLang="en-US" dirty="0" smtClean="0"/>
              <a:t>如果你不記得是在哪個區域創建了集群</a:t>
            </a:r>
            <a:r>
              <a:rPr lang="en-US" altLang="zh-TW" dirty="0" smtClean="0"/>
              <a:t>,</a:t>
            </a:r>
            <a:r>
              <a:rPr lang="zh-TW" altLang="en-US" dirty="0" smtClean="0"/>
              <a:t>可以通過使用 </a:t>
            </a:r>
            <a:r>
              <a:rPr lang="en-US" altLang="zh-TW" dirty="0" err="1" smtClean="0"/>
              <a:t>gcloud</a:t>
            </a:r>
            <a:r>
              <a:rPr lang="en-US" altLang="zh-TW" dirty="0" smtClean="0"/>
              <a:t> </a:t>
            </a:r>
            <a:r>
              <a:rPr lang="zh-TW" altLang="en-US" dirty="0" smtClean="0"/>
              <a:t>命令來查看</a:t>
            </a:r>
            <a:r>
              <a:rPr lang="en-US" altLang="zh-TW" dirty="0" smtClean="0"/>
              <a:t>:</a:t>
            </a:r>
            <a:endParaRPr lang="zh-TW" altLang="en-US" dirty="0"/>
          </a:p>
          <a:p>
            <a:pPr marL="0" indent="0">
              <a:buNone/>
            </a:pPr>
            <a:r>
              <a:rPr lang="en-US" altLang="zh-TW" dirty="0" smtClean="0">
                <a:latin typeface="Source Code Pro" panose="020B0509030403020204" pitchFamily="49" charset="0"/>
                <a:ea typeface="Source Code Pro" panose="020B0509030403020204" pitchFamily="49" charset="0"/>
              </a:rPr>
              <a:t>$ </a:t>
            </a:r>
            <a:r>
              <a:rPr lang="en-US" altLang="zh-TW" b="1" dirty="0" err="1">
                <a:latin typeface="Source Code Pro" panose="020B0509030403020204" pitchFamily="49" charset="0"/>
                <a:ea typeface="Source Code Pro" panose="020B0509030403020204" pitchFamily="49" charset="0"/>
              </a:rPr>
              <a:t>gcloud</a:t>
            </a:r>
            <a:r>
              <a:rPr lang="en-US" altLang="zh-TW" b="1" dirty="0">
                <a:latin typeface="Source Code Pro" panose="020B0509030403020204" pitchFamily="49" charset="0"/>
                <a:ea typeface="Source Code Pro" panose="020B0509030403020204" pitchFamily="49" charset="0"/>
              </a:rPr>
              <a:t> container clusters </a:t>
            </a:r>
            <a:r>
              <a:rPr lang="en-US" altLang="zh-TW" b="1" dirty="0" smtClean="0">
                <a:latin typeface="Source Code Pro" panose="020B0509030403020204" pitchFamily="49" charset="0"/>
                <a:ea typeface="Source Code Pro" panose="020B0509030403020204" pitchFamily="49" charset="0"/>
              </a:rPr>
              <a:t>list</a:t>
            </a:r>
          </a:p>
          <a:p>
            <a:pPr marL="0" indent="0">
              <a:buNone/>
            </a:pPr>
            <a:r>
              <a:rPr lang="en-US" altLang="zh-TW" sz="2400" dirty="0" smtClean="0">
                <a:latin typeface="Source Code Pro" panose="020B0509030403020204" pitchFamily="49" charset="0"/>
                <a:ea typeface="Source Code Pro" panose="020B0509030403020204" pitchFamily="49" charset="0"/>
              </a:rPr>
              <a:t>NAME  ZONE           MASTER_VERSION </a:t>
            </a:r>
            <a:r>
              <a:rPr lang="en-US" altLang="zh-TW" sz="2400" dirty="0">
                <a:latin typeface="Source Code Pro" panose="020B0509030403020204" pitchFamily="49" charset="0"/>
                <a:ea typeface="Source Code Pro" panose="020B0509030403020204" pitchFamily="49" charset="0"/>
              </a:rPr>
              <a:t>MASTER_IP ...</a:t>
            </a:r>
          </a:p>
          <a:p>
            <a:pPr marL="0" indent="0">
              <a:buNone/>
            </a:pPr>
            <a:r>
              <a:rPr lang="en-US" altLang="zh-TW" sz="2400" dirty="0" err="1">
                <a:latin typeface="Source Code Pro" panose="020B0509030403020204" pitchFamily="49" charset="0"/>
                <a:ea typeface="Source Code Pro" panose="020B0509030403020204" pitchFamily="49" charset="0"/>
              </a:rPr>
              <a:t>kubia</a:t>
            </a:r>
            <a:r>
              <a:rPr lang="en-US" altLang="zh-TW" sz="2400" dirty="0">
                <a:latin typeface="Source Code Pro" panose="020B0509030403020204" pitchFamily="49" charset="0"/>
                <a:ea typeface="Source Code Pro" panose="020B0509030403020204" pitchFamily="49" charset="0"/>
              </a:rPr>
              <a:t> europe-west1-b 1.2.5 </a:t>
            </a:r>
            <a:r>
              <a:rPr lang="en-US" altLang="zh-TW" sz="2400" dirty="0" smtClean="0">
                <a:latin typeface="Source Code Pro" panose="020B0509030403020204" pitchFamily="49" charset="0"/>
                <a:ea typeface="Source Code Pro" panose="020B0509030403020204" pitchFamily="49" charset="0"/>
              </a:rPr>
              <a:t>         104.155.84.137 ...</a:t>
            </a:r>
          </a:p>
          <a:p>
            <a:r>
              <a:rPr lang="zh-TW" altLang="en-US" dirty="0" smtClean="0"/>
              <a:t>以上輸出說明已經在 </a:t>
            </a:r>
            <a:r>
              <a:rPr lang="en-US" altLang="zh-TW" dirty="0" smtClean="0"/>
              <a:t>europe-west1-b </a:t>
            </a:r>
            <a:r>
              <a:rPr lang="zh-TW" altLang="en-US" dirty="0" smtClean="0"/>
              <a:t>區域中創建了集群</a:t>
            </a:r>
            <a:r>
              <a:rPr lang="en-US" altLang="zh-TW" dirty="0" smtClean="0"/>
              <a:t>,</a:t>
            </a:r>
            <a:r>
              <a:rPr lang="zh-TW" altLang="en-US" dirty="0" smtClean="0"/>
              <a:t>因此也需要在同區域中創建 </a:t>
            </a:r>
            <a:r>
              <a:rPr lang="en-US" altLang="zh-TW" dirty="0" smtClean="0"/>
              <a:t>GCE </a:t>
            </a:r>
            <a:r>
              <a:rPr lang="zh-TW" altLang="en-US" dirty="0" smtClean="0"/>
              <a:t>持久磁碟。</a:t>
            </a:r>
            <a:endParaRPr lang="en-US" altLang="zh-TW" dirty="0" smtClean="0"/>
          </a:p>
        </p:txBody>
      </p:sp>
    </p:spTree>
    <p:extLst>
      <p:ext uri="{BB962C8B-B14F-4D97-AF65-F5344CB8AC3E}">
        <p14:creationId xmlns:p14="http://schemas.microsoft.com/office/powerpoint/2010/main" val="34061659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創建 </a:t>
            </a:r>
            <a:r>
              <a:rPr lang="en-US" altLang="zh-TW" dirty="0" smtClean="0"/>
              <a:t>GCE </a:t>
            </a:r>
            <a:r>
              <a:rPr lang="zh-TW" altLang="en-US" dirty="0"/>
              <a:t>持久磁碟</a:t>
            </a:r>
          </a:p>
        </p:txBody>
      </p:sp>
      <p:sp>
        <p:nvSpPr>
          <p:cNvPr id="3" name="內容版面配置區 2"/>
          <p:cNvSpPr>
            <a:spLocks noGrp="1"/>
          </p:cNvSpPr>
          <p:nvPr>
            <p:ph idx="1"/>
          </p:nvPr>
        </p:nvSpPr>
        <p:spPr>
          <a:xfrm>
            <a:off x="838200" y="1825625"/>
            <a:ext cx="11249722" cy="4351338"/>
          </a:xfrm>
        </p:spPr>
        <p:txBody>
          <a:bodyPr>
            <a:normAutofit/>
          </a:bodyPr>
          <a:lstStyle/>
          <a:p>
            <a:r>
              <a:rPr lang="zh-TW" altLang="en-US" dirty="0" smtClean="0"/>
              <a:t>可以像這樣創建磁碟</a:t>
            </a:r>
            <a:r>
              <a:rPr lang="en-US" altLang="zh-TW" dirty="0" smtClean="0"/>
              <a:t>:</a:t>
            </a:r>
            <a:endParaRPr lang="zh-TW" altLang="en-US" dirty="0"/>
          </a:p>
          <a:p>
            <a:pPr marL="0" indent="0">
              <a:buNone/>
            </a:pPr>
            <a:r>
              <a:rPr lang="en-US" altLang="zh-TW" sz="1900" dirty="0">
                <a:latin typeface="Source Code Pro" panose="020B0509030403020204" pitchFamily="49" charset="0"/>
                <a:ea typeface="Source Code Pro" panose="020B0509030403020204" pitchFamily="49" charset="0"/>
              </a:rPr>
              <a:t>$ </a:t>
            </a:r>
            <a:r>
              <a:rPr lang="en-US" altLang="zh-TW" sz="1900" b="1" dirty="0" err="1">
                <a:latin typeface="Source Code Pro" panose="020B0509030403020204" pitchFamily="49" charset="0"/>
                <a:ea typeface="Source Code Pro" panose="020B0509030403020204" pitchFamily="49" charset="0"/>
              </a:rPr>
              <a:t>gcloud</a:t>
            </a:r>
            <a:r>
              <a:rPr lang="en-US" altLang="zh-TW" sz="1900" b="1" dirty="0">
                <a:latin typeface="Source Code Pro" panose="020B0509030403020204" pitchFamily="49" charset="0"/>
                <a:ea typeface="Source Code Pro" panose="020B0509030403020204" pitchFamily="49" charset="0"/>
              </a:rPr>
              <a:t> compute disks create --size=1GiB --</a:t>
            </a:r>
            <a:r>
              <a:rPr lang="en-US" altLang="zh-TW" sz="1900" b="1" dirty="0" smtClean="0">
                <a:latin typeface="Source Code Pro" panose="020B0509030403020204" pitchFamily="49" charset="0"/>
                <a:ea typeface="Source Code Pro" panose="020B0509030403020204" pitchFamily="49" charset="0"/>
              </a:rPr>
              <a:t>zone=europe-west1-b </a:t>
            </a:r>
            <a:r>
              <a:rPr lang="en-US" altLang="zh-TW" sz="1900" b="1" dirty="0" err="1">
                <a:latin typeface="Source Code Pro" panose="020B0509030403020204" pitchFamily="49" charset="0"/>
                <a:ea typeface="Source Code Pro" panose="020B0509030403020204" pitchFamily="49" charset="0"/>
              </a:rPr>
              <a:t>mongodb</a:t>
            </a:r>
            <a:r>
              <a:rPr lang="en-US" altLang="zh-TW" sz="1900" b="1" dirty="0">
                <a:latin typeface="Source Code Pro" panose="020B0509030403020204" pitchFamily="49" charset="0"/>
                <a:ea typeface="Source Code Pro" panose="020B0509030403020204" pitchFamily="49" charset="0"/>
              </a:rPr>
              <a:t> </a:t>
            </a:r>
          </a:p>
          <a:p>
            <a:pPr marL="0" indent="0">
              <a:buNone/>
            </a:pPr>
            <a:r>
              <a:rPr lang="en-US" altLang="zh-TW" sz="1900" dirty="0" smtClean="0">
                <a:latin typeface="Source Code Pro" panose="020B0509030403020204" pitchFamily="49" charset="0"/>
                <a:ea typeface="Source Code Pro" panose="020B0509030403020204" pitchFamily="49" charset="0"/>
              </a:rPr>
              <a:t>WARNING</a:t>
            </a:r>
            <a:r>
              <a:rPr lang="en-US" altLang="zh-TW" sz="1900" dirty="0">
                <a:latin typeface="Source Code Pro" panose="020B0509030403020204" pitchFamily="49" charset="0"/>
                <a:ea typeface="Source Code Pro" panose="020B0509030403020204" pitchFamily="49" charset="0"/>
              </a:rPr>
              <a:t>: You have selected a disk size of under [200GB]. This may result in</a:t>
            </a:r>
          </a:p>
          <a:p>
            <a:pPr marL="0" indent="0">
              <a:buNone/>
            </a:pPr>
            <a:r>
              <a:rPr lang="en-US" altLang="zh-TW" sz="1900" dirty="0" smtClean="0">
                <a:latin typeface="Source Code Pro" panose="020B0509030403020204" pitchFamily="49" charset="0"/>
                <a:ea typeface="Source Code Pro" panose="020B0509030403020204" pitchFamily="49" charset="0"/>
              </a:rPr>
              <a:t>    poor </a:t>
            </a:r>
            <a:r>
              <a:rPr lang="en-US" altLang="zh-TW" sz="1900" dirty="0">
                <a:latin typeface="Source Code Pro" panose="020B0509030403020204" pitchFamily="49" charset="0"/>
                <a:ea typeface="Source Code Pro" panose="020B0509030403020204" pitchFamily="49" charset="0"/>
              </a:rPr>
              <a:t>I/O performance. For more information, see:</a:t>
            </a:r>
          </a:p>
          <a:p>
            <a:pPr marL="0" indent="0">
              <a:buNone/>
            </a:pPr>
            <a:r>
              <a:rPr lang="en-US" altLang="zh-TW" sz="1900" dirty="0" smtClean="0">
                <a:latin typeface="Source Code Pro" panose="020B0509030403020204" pitchFamily="49" charset="0"/>
                <a:ea typeface="Source Code Pro" panose="020B0509030403020204" pitchFamily="49" charset="0"/>
              </a:rPr>
              <a:t>    https://</a:t>
            </a:r>
            <a:r>
              <a:rPr lang="en-US" altLang="zh-TW" sz="1900" dirty="0">
                <a:latin typeface="Source Code Pro" panose="020B0509030403020204" pitchFamily="49" charset="0"/>
                <a:ea typeface="Source Code Pro" panose="020B0509030403020204" pitchFamily="49" charset="0"/>
              </a:rPr>
              <a:t>developers.google.com/compute/docs/disks#pdperformance.</a:t>
            </a:r>
          </a:p>
          <a:p>
            <a:pPr marL="0" indent="0">
              <a:buNone/>
            </a:pPr>
            <a:r>
              <a:rPr lang="en-US" altLang="zh-TW" sz="1900" dirty="0">
                <a:latin typeface="Source Code Pro" panose="020B0509030403020204" pitchFamily="49" charset="0"/>
                <a:ea typeface="Source Code Pro" panose="020B0509030403020204" pitchFamily="49" charset="0"/>
              </a:rPr>
              <a:t>Created [https://www.googleapis.com/compute/v1/projects/rapid-pivot-</a:t>
            </a:r>
          </a:p>
          <a:p>
            <a:pPr marL="0" indent="0">
              <a:buNone/>
            </a:pPr>
            <a:r>
              <a:rPr lang="en-US" altLang="zh-TW" sz="1900" dirty="0" smtClean="0">
                <a:latin typeface="Source Code Pro" panose="020B0509030403020204" pitchFamily="49" charset="0"/>
                <a:ea typeface="Source Code Pro" panose="020B0509030403020204" pitchFamily="49" charset="0"/>
              </a:rPr>
              <a:t>    136513/zones/europe-west1-b/disks/</a:t>
            </a:r>
            <a:r>
              <a:rPr lang="en-US" altLang="zh-TW" sz="1900" dirty="0" err="1" smtClean="0">
                <a:latin typeface="Source Code Pro" panose="020B0509030403020204" pitchFamily="49" charset="0"/>
                <a:ea typeface="Source Code Pro" panose="020B0509030403020204" pitchFamily="49" charset="0"/>
              </a:rPr>
              <a:t>mongodb</a:t>
            </a:r>
            <a:r>
              <a:rPr lang="en-US" altLang="zh-TW" sz="1900" dirty="0" smtClean="0">
                <a:latin typeface="Source Code Pro" panose="020B0509030403020204" pitchFamily="49" charset="0"/>
                <a:ea typeface="Source Code Pro" panose="020B0509030403020204" pitchFamily="49" charset="0"/>
              </a:rPr>
              <a:t>].</a:t>
            </a:r>
            <a:endParaRPr lang="en-US" altLang="zh-TW" sz="1900" dirty="0">
              <a:latin typeface="Source Code Pro" panose="020B0509030403020204" pitchFamily="49" charset="0"/>
              <a:ea typeface="Source Code Pro" panose="020B0509030403020204" pitchFamily="49" charset="0"/>
            </a:endParaRPr>
          </a:p>
          <a:p>
            <a:pPr marL="0" indent="0">
              <a:buNone/>
            </a:pPr>
            <a:r>
              <a:rPr lang="en-US" altLang="zh-TW" sz="1900" dirty="0">
                <a:latin typeface="Source Code Pro" panose="020B0509030403020204" pitchFamily="49" charset="0"/>
                <a:ea typeface="Source Code Pro" panose="020B0509030403020204" pitchFamily="49" charset="0"/>
              </a:rPr>
              <a:t>NAME </a:t>
            </a:r>
            <a:r>
              <a:rPr lang="en-US" altLang="zh-TW" sz="1900" dirty="0" smtClean="0">
                <a:latin typeface="Source Code Pro" panose="020B0509030403020204" pitchFamily="49" charset="0"/>
                <a:ea typeface="Source Code Pro" panose="020B0509030403020204" pitchFamily="49" charset="0"/>
              </a:rPr>
              <a:t>   ZONE           SIZE_GB </a:t>
            </a:r>
            <a:r>
              <a:rPr lang="en-US" altLang="zh-TW" sz="1900" dirty="0">
                <a:latin typeface="Source Code Pro" panose="020B0509030403020204" pitchFamily="49" charset="0"/>
                <a:ea typeface="Source Code Pro" panose="020B0509030403020204" pitchFamily="49" charset="0"/>
              </a:rPr>
              <a:t>TYPE </a:t>
            </a:r>
            <a:r>
              <a:rPr lang="en-US" altLang="zh-TW" sz="1900" dirty="0" smtClean="0">
                <a:latin typeface="Source Code Pro" panose="020B0509030403020204" pitchFamily="49" charset="0"/>
                <a:ea typeface="Source Code Pro" panose="020B0509030403020204" pitchFamily="49" charset="0"/>
              </a:rPr>
              <a:t>       STATUS</a:t>
            </a:r>
            <a:endParaRPr lang="en-US" altLang="zh-TW" sz="1900" dirty="0">
              <a:latin typeface="Source Code Pro" panose="020B0509030403020204" pitchFamily="49" charset="0"/>
              <a:ea typeface="Source Code Pro" panose="020B0509030403020204" pitchFamily="49" charset="0"/>
            </a:endParaRPr>
          </a:p>
          <a:p>
            <a:pPr marL="0" indent="0">
              <a:buNone/>
            </a:pPr>
            <a:r>
              <a:rPr lang="en-US" altLang="zh-TW" sz="1900" dirty="0" err="1">
                <a:latin typeface="Source Code Pro" panose="020B0509030403020204" pitchFamily="49" charset="0"/>
                <a:ea typeface="Source Code Pro" panose="020B0509030403020204" pitchFamily="49" charset="0"/>
              </a:rPr>
              <a:t>mongodb</a:t>
            </a:r>
            <a:r>
              <a:rPr lang="en-US" altLang="zh-TW" sz="1900" dirty="0">
                <a:latin typeface="Source Code Pro" panose="020B0509030403020204" pitchFamily="49" charset="0"/>
                <a:ea typeface="Source Code Pro" panose="020B0509030403020204" pitchFamily="49" charset="0"/>
              </a:rPr>
              <a:t> europe-west1-b 1 </a:t>
            </a:r>
            <a:r>
              <a:rPr lang="en-US" altLang="zh-TW" sz="1900" dirty="0" smtClean="0">
                <a:latin typeface="Source Code Pro" panose="020B0509030403020204" pitchFamily="49" charset="0"/>
                <a:ea typeface="Source Code Pro" panose="020B0509030403020204" pitchFamily="49" charset="0"/>
              </a:rPr>
              <a:t>      </a:t>
            </a:r>
            <a:r>
              <a:rPr lang="en-US" altLang="zh-TW" sz="1900" dirty="0" err="1" smtClean="0">
                <a:latin typeface="Source Code Pro" panose="020B0509030403020204" pitchFamily="49" charset="0"/>
                <a:ea typeface="Source Code Pro" panose="020B0509030403020204" pitchFamily="49" charset="0"/>
              </a:rPr>
              <a:t>pd</a:t>
            </a:r>
            <a:r>
              <a:rPr lang="en-US" altLang="zh-TW" sz="1900" dirty="0" smtClean="0">
                <a:latin typeface="Source Code Pro" panose="020B0509030403020204" pitchFamily="49" charset="0"/>
                <a:ea typeface="Source Code Pro" panose="020B0509030403020204" pitchFamily="49" charset="0"/>
              </a:rPr>
              <a:t>-standard </a:t>
            </a:r>
            <a:r>
              <a:rPr lang="en-US" altLang="zh-TW" sz="1900" dirty="0">
                <a:latin typeface="Source Code Pro" panose="020B0509030403020204" pitchFamily="49" charset="0"/>
                <a:ea typeface="Source Code Pro" panose="020B0509030403020204" pitchFamily="49" charset="0"/>
              </a:rPr>
              <a:t>READY</a:t>
            </a:r>
            <a:endParaRPr lang="zh-TW" altLang="en-US" sz="1900" dirty="0">
              <a:latin typeface="Source Code Pro" panose="020B0509030403020204" pitchFamily="49" charset="0"/>
            </a:endParaRPr>
          </a:p>
        </p:txBody>
      </p:sp>
    </p:spTree>
    <p:extLst>
      <p:ext uri="{BB962C8B-B14F-4D97-AF65-F5344CB8AC3E}">
        <p14:creationId xmlns:p14="http://schemas.microsoft.com/office/powerpoint/2010/main" val="29202608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創建 </a:t>
            </a:r>
            <a:r>
              <a:rPr lang="en-US" altLang="zh-TW" dirty="0" smtClean="0"/>
              <a:t>GCE </a:t>
            </a:r>
            <a:r>
              <a:rPr lang="zh-TW" altLang="en-US" dirty="0"/>
              <a:t>持久磁碟</a:t>
            </a:r>
          </a:p>
        </p:txBody>
      </p:sp>
      <p:sp>
        <p:nvSpPr>
          <p:cNvPr id="3" name="內容版面配置區 2"/>
          <p:cNvSpPr>
            <a:spLocks noGrp="1"/>
          </p:cNvSpPr>
          <p:nvPr>
            <p:ph idx="1"/>
          </p:nvPr>
        </p:nvSpPr>
        <p:spPr/>
        <p:txBody>
          <a:bodyPr>
            <a:normAutofit/>
          </a:bodyPr>
          <a:lstStyle/>
          <a:p>
            <a:r>
              <a:rPr lang="zh-CN" altLang="en-US" dirty="0" smtClean="0"/>
              <a:t>這個命令創建了一個</a:t>
            </a:r>
            <a:r>
              <a:rPr lang="en-US" altLang="zh-CN" dirty="0" smtClean="0"/>
              <a:t>1GiB </a:t>
            </a:r>
            <a:r>
              <a:rPr lang="zh-CN" altLang="en-US" dirty="0" smtClean="0"/>
              <a:t>容量並命名爲 </a:t>
            </a:r>
            <a:r>
              <a:rPr lang="en-US" altLang="zh-CN" dirty="0" err="1" smtClean="0"/>
              <a:t>mongodb</a:t>
            </a:r>
            <a:r>
              <a:rPr lang="en-US" altLang="zh-CN" dirty="0" smtClean="0"/>
              <a:t> </a:t>
            </a:r>
            <a:r>
              <a:rPr lang="zh-CN" altLang="en-US" dirty="0"/>
              <a:t>的 </a:t>
            </a:r>
            <a:r>
              <a:rPr lang="en-US" altLang="zh-CN" dirty="0"/>
              <a:t>GCE </a:t>
            </a:r>
            <a:r>
              <a:rPr lang="zh-CN" altLang="en-US" dirty="0" smtClean="0"/>
              <a:t>持久磁</a:t>
            </a:r>
            <a:r>
              <a:rPr lang="zh-TW" altLang="en-US" dirty="0"/>
              <a:t>碟</a:t>
            </a:r>
            <a:r>
              <a:rPr lang="zh-CN" altLang="en-US" dirty="0" smtClean="0"/>
              <a:t>。</a:t>
            </a:r>
            <a:endParaRPr lang="en-US" altLang="zh-CN" dirty="0" smtClean="0"/>
          </a:p>
          <a:p>
            <a:r>
              <a:rPr lang="zh-CN" altLang="en-US" dirty="0" smtClean="0"/>
              <a:t>可以忽略有關磁</a:t>
            </a:r>
            <a:r>
              <a:rPr lang="zh-TW" altLang="en-US" dirty="0" smtClean="0"/>
              <a:t>碟</a:t>
            </a:r>
            <a:r>
              <a:rPr lang="zh-CN" altLang="en-US" dirty="0" smtClean="0"/>
              <a:t>大小的告警</a:t>
            </a:r>
            <a:r>
              <a:rPr lang="en-US" altLang="zh-CN" dirty="0" smtClean="0"/>
              <a:t>,</a:t>
            </a:r>
            <a:r>
              <a:rPr lang="zh-CN" altLang="en-US" dirty="0" smtClean="0"/>
              <a:t>因爲我們無須關心用于測試的磁</a:t>
            </a:r>
            <a:r>
              <a:rPr lang="zh-TW" altLang="en-US" dirty="0" smtClean="0"/>
              <a:t>碟</a:t>
            </a:r>
            <a:r>
              <a:rPr lang="zh-CN" altLang="en-US" dirty="0" smtClean="0"/>
              <a:t>性能。</a:t>
            </a:r>
            <a:endParaRPr lang="zh-CN" altLang="en-US" dirty="0"/>
          </a:p>
        </p:txBody>
      </p:sp>
    </p:spTree>
    <p:extLst>
      <p:ext uri="{BB962C8B-B14F-4D97-AF65-F5344CB8AC3E}">
        <p14:creationId xmlns:p14="http://schemas.microsoft.com/office/powerpoint/2010/main" val="39364308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創建一個使用 </a:t>
            </a:r>
            <a:r>
              <a:rPr lang="en-US" altLang="zh-CN" dirty="0" smtClean="0"/>
              <a:t>GCE </a:t>
            </a:r>
            <a:r>
              <a:rPr lang="zh-CN" altLang="en-US" dirty="0"/>
              <a:t>持久磁</a:t>
            </a:r>
            <a:r>
              <a:rPr lang="zh-TW" altLang="en-US" dirty="0"/>
              <a:t>碟</a:t>
            </a:r>
            <a:r>
              <a:rPr lang="zh-CN" altLang="en-US" dirty="0"/>
              <a:t>卷的</a:t>
            </a:r>
            <a:r>
              <a:rPr lang="en-US" altLang="zh-CN" dirty="0" smtClean="0"/>
              <a:t>pod</a:t>
            </a:r>
            <a:endParaRPr lang="zh-TW" altLang="en-US" dirty="0"/>
          </a:p>
        </p:txBody>
      </p:sp>
      <p:sp>
        <p:nvSpPr>
          <p:cNvPr id="3" name="內容版面配置區 2"/>
          <p:cNvSpPr>
            <a:spLocks noGrp="1"/>
          </p:cNvSpPr>
          <p:nvPr>
            <p:ph idx="1"/>
          </p:nvPr>
        </p:nvSpPr>
        <p:spPr/>
        <p:txBody>
          <a:bodyPr/>
          <a:lstStyle/>
          <a:p>
            <a:r>
              <a:rPr lang="zh-CN" altLang="en-US" dirty="0" smtClean="0"/>
              <a:t>現在我們已經正確設置了物理存儲</a:t>
            </a:r>
            <a:r>
              <a:rPr lang="en-US" altLang="zh-CN" dirty="0" smtClean="0"/>
              <a:t>,</a:t>
            </a:r>
            <a:r>
              <a:rPr lang="zh-CN" altLang="en-US" dirty="0"/>
              <a:t>可以在</a:t>
            </a:r>
            <a:r>
              <a:rPr lang="en-US" altLang="zh-CN" dirty="0"/>
              <a:t>MongoDB pod </a:t>
            </a:r>
            <a:r>
              <a:rPr lang="zh-CN" altLang="en-US" dirty="0"/>
              <a:t>的卷中使用它。</a:t>
            </a:r>
            <a:endParaRPr lang="en-US" altLang="zh-CN" dirty="0"/>
          </a:p>
          <a:p>
            <a:r>
              <a:rPr lang="zh-CN" altLang="en-US" dirty="0" smtClean="0"/>
              <a:t>著手爲 </a:t>
            </a:r>
            <a:r>
              <a:rPr lang="en-US" altLang="zh-CN" dirty="0" smtClean="0"/>
              <a:t>pod </a:t>
            </a:r>
            <a:r>
              <a:rPr lang="zh-CN" altLang="en-US" dirty="0" smtClean="0"/>
              <a:t>準備 </a:t>
            </a:r>
            <a:r>
              <a:rPr lang="en-US" altLang="zh-CN" dirty="0" smtClean="0"/>
              <a:t>YAML,</a:t>
            </a:r>
            <a:r>
              <a:rPr lang="zh-CN" altLang="en-US" dirty="0" smtClean="0"/>
              <a:t>如下面的代碼清單所示。</a:t>
            </a:r>
            <a:br>
              <a:rPr lang="zh-CN" altLang="en-US" dirty="0" smtClean="0"/>
            </a:br>
            <a:endParaRPr lang="zh-TW" altLang="en-US" dirty="0"/>
          </a:p>
          <a:p>
            <a:endParaRPr lang="zh-TW" altLang="en-US" dirty="0"/>
          </a:p>
        </p:txBody>
      </p:sp>
    </p:spTree>
    <p:extLst>
      <p:ext uri="{BB962C8B-B14F-4D97-AF65-F5344CB8AC3E}">
        <p14:creationId xmlns:p14="http://schemas.microsoft.com/office/powerpoint/2010/main" val="3788997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卷</a:t>
            </a:r>
            <a:r>
              <a:rPr lang="en-US" altLang="zh-CN" dirty="0" smtClean="0"/>
              <a:t>(volume)</a:t>
            </a:r>
            <a:endParaRPr lang="zh-TW" altLang="en-US" dirty="0"/>
          </a:p>
        </p:txBody>
      </p:sp>
      <p:sp>
        <p:nvSpPr>
          <p:cNvPr id="3" name="內容版面配置區 2"/>
          <p:cNvSpPr>
            <a:spLocks noGrp="1"/>
          </p:cNvSpPr>
          <p:nvPr>
            <p:ph idx="1"/>
          </p:nvPr>
        </p:nvSpPr>
        <p:spPr/>
        <p:txBody>
          <a:bodyPr>
            <a:normAutofit/>
          </a:bodyPr>
          <a:lstStyle/>
          <a:p>
            <a:r>
              <a:rPr lang="en-US" altLang="zh-CN" dirty="0" smtClean="0"/>
              <a:t>Kubernetes </a:t>
            </a:r>
            <a:r>
              <a:rPr lang="zh-CN" altLang="en-US" dirty="0"/>
              <a:t>的卷是</a:t>
            </a:r>
            <a:r>
              <a:rPr lang="en-US" altLang="zh-CN" dirty="0"/>
              <a:t>pod </a:t>
            </a:r>
            <a:r>
              <a:rPr lang="zh-CN" altLang="en-US" dirty="0" smtClean="0"/>
              <a:t>的一個組成部分</a:t>
            </a:r>
            <a:r>
              <a:rPr lang="en-US" altLang="zh-CN" dirty="0" smtClean="0"/>
              <a:t>,</a:t>
            </a:r>
            <a:r>
              <a:rPr lang="zh-CN" altLang="en-US" dirty="0" smtClean="0"/>
              <a:t>因此像容器一樣在</a:t>
            </a:r>
            <a:r>
              <a:rPr lang="en-US" altLang="zh-CN" dirty="0" smtClean="0"/>
              <a:t>pod </a:t>
            </a:r>
            <a:r>
              <a:rPr lang="zh-CN" altLang="en-US" dirty="0" smtClean="0"/>
              <a:t>的規範中就定義了。</a:t>
            </a:r>
            <a:endParaRPr lang="en-US" altLang="zh-CN" dirty="0" smtClean="0"/>
          </a:p>
          <a:p>
            <a:r>
              <a:rPr lang="zh-TW" altLang="en-US" dirty="0" smtClean="0"/>
              <a:t>卷</a:t>
            </a:r>
            <a:r>
              <a:rPr lang="zh-CN" altLang="en-US" dirty="0" smtClean="0"/>
              <a:t>不是獨立的</a:t>
            </a:r>
            <a:r>
              <a:rPr lang="en-US" altLang="zh-CN" dirty="0" smtClean="0"/>
              <a:t>Kubernetes </a:t>
            </a:r>
            <a:r>
              <a:rPr lang="zh-CN" altLang="en-US" dirty="0" smtClean="0"/>
              <a:t>對象</a:t>
            </a:r>
            <a:r>
              <a:rPr lang="en-US" altLang="zh-CN" dirty="0" smtClean="0"/>
              <a:t>,</a:t>
            </a:r>
            <a:r>
              <a:rPr lang="zh-CN" altLang="en-US" dirty="0" smtClean="0"/>
              <a:t>也不能單獨創建或删除。</a:t>
            </a:r>
            <a:endParaRPr lang="en-US" altLang="zh-CN" dirty="0" smtClean="0"/>
          </a:p>
          <a:p>
            <a:r>
              <a:rPr lang="en-US" altLang="zh-CN" dirty="0" smtClean="0"/>
              <a:t>pod </a:t>
            </a:r>
            <a:r>
              <a:rPr lang="zh-CN" altLang="en-US" dirty="0"/>
              <a:t>中的</a:t>
            </a:r>
            <a:r>
              <a:rPr lang="zh-CN" altLang="en-US" dirty="0" smtClean="0"/>
              <a:t>所有</a:t>
            </a:r>
            <a:r>
              <a:rPr lang="zh-CN" altLang="en-US" dirty="0"/>
              <a:t>容器都可以使用卷</a:t>
            </a:r>
            <a:r>
              <a:rPr lang="en-US" altLang="zh-CN" dirty="0" smtClean="0"/>
              <a:t>,</a:t>
            </a:r>
            <a:r>
              <a:rPr lang="zh-CN" altLang="en-US" dirty="0" smtClean="0"/>
              <a:t>但必須先將它掛載在每個需要訪問它的容器中。</a:t>
            </a:r>
            <a:endParaRPr lang="en-US" altLang="zh-CN" dirty="0" smtClean="0"/>
          </a:p>
          <a:p>
            <a:r>
              <a:rPr lang="zh-CN" altLang="en-US" dirty="0" smtClean="0"/>
              <a:t>在每個容器中</a:t>
            </a:r>
            <a:r>
              <a:rPr lang="en-US" altLang="zh-CN" dirty="0" smtClean="0"/>
              <a:t>,</a:t>
            </a:r>
            <a:r>
              <a:rPr lang="zh-CN" altLang="en-US" dirty="0" smtClean="0"/>
              <a:t>都可以在其檔案系統的任意位置掛載卷。</a:t>
            </a:r>
            <a:endParaRPr lang="zh-CN" altLang="en-US" dirty="0"/>
          </a:p>
        </p:txBody>
      </p:sp>
    </p:spTree>
    <p:extLst>
      <p:ext uri="{BB962C8B-B14F-4D97-AF65-F5344CB8AC3E}">
        <p14:creationId xmlns:p14="http://schemas.microsoft.com/office/powerpoint/2010/main" val="17594265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26273" y="751344"/>
            <a:ext cx="8017727" cy="5940088"/>
          </a:xfrm>
          <a:prstGeom prst="rect">
            <a:avLst/>
          </a:prstGeom>
        </p:spPr>
        <p:txBody>
          <a:bodyPr wrap="square">
            <a:spAutoFit/>
          </a:bodyPr>
          <a:lstStyle/>
          <a:p>
            <a:pPr lvl="0" fontAlgn="t">
              <a:defRPr/>
            </a:pPr>
            <a:r>
              <a:rPr lang="en-US" altLang="zh-TW" sz="2000" dirty="0" err="1">
                <a:solidFill>
                  <a:srgbClr val="22863A"/>
                </a:solidFill>
                <a:latin typeface="Source Code Pro" panose="020B0509030403020204" pitchFamily="49" charset="0"/>
                <a:ea typeface="Source Code Pro" panose="020B0509030403020204" pitchFamily="49" charset="0"/>
              </a:rPr>
              <a:t>apiVersion</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a:solidFill>
                  <a:srgbClr val="005CC5"/>
                </a:solidFill>
                <a:latin typeface="Source Code Pro" panose="020B0509030403020204" pitchFamily="49" charset="0"/>
                <a:ea typeface="Source Code Pro" panose="020B0509030403020204" pitchFamily="49" charset="0"/>
              </a:rPr>
              <a:t>v1</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a:solidFill>
                  <a:srgbClr val="22863A"/>
                </a:solidFill>
                <a:latin typeface="Source Code Pro" panose="020B0509030403020204" pitchFamily="49" charset="0"/>
                <a:ea typeface="Source Code Pro" panose="020B0509030403020204" pitchFamily="49" charset="0"/>
              </a:rPr>
              <a:t>kind</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a:solidFill>
                  <a:srgbClr val="032F62"/>
                </a:solidFill>
                <a:latin typeface="Source Code Pro" panose="020B0509030403020204" pitchFamily="49" charset="0"/>
                <a:ea typeface="Source Code Pro" panose="020B0509030403020204" pitchFamily="49" charset="0"/>
              </a:rPr>
              <a:t>Pod</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a:solidFill>
                  <a:srgbClr val="22863A"/>
                </a:solidFill>
                <a:latin typeface="Source Code Pro" panose="020B0509030403020204" pitchFamily="49" charset="0"/>
                <a:ea typeface="Source Code Pro" panose="020B0509030403020204" pitchFamily="49" charset="0"/>
              </a:rPr>
              <a:t>metadata</a:t>
            </a:r>
            <a:r>
              <a:rPr lang="en-US" altLang="zh-TW" sz="2000" dirty="0">
                <a:solidFill>
                  <a:srgbClr val="24292E"/>
                </a:solidFill>
                <a:latin typeface="Source Code Pro" panose="020B0509030403020204" pitchFamily="49" charset="0"/>
                <a:ea typeface="Source Code Pro" panose="020B0509030403020204" pitchFamily="49" charset="0"/>
              </a:rPr>
              <a:t>:</a:t>
            </a: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name</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err="1">
                <a:solidFill>
                  <a:srgbClr val="032F62"/>
                </a:solidFill>
                <a:latin typeface="Source Code Pro" panose="020B0509030403020204" pitchFamily="49" charset="0"/>
                <a:ea typeface="Source Code Pro" panose="020B0509030403020204" pitchFamily="49" charset="0"/>
              </a:rPr>
              <a:t>mongodb</a:t>
            </a:r>
            <a:r>
              <a:rPr lang="en-US" altLang="zh-TW" sz="2000" dirty="0">
                <a:solidFill>
                  <a:srgbClr val="032F62"/>
                </a:solidFill>
                <a:latin typeface="Source Code Pro" panose="020B0509030403020204" pitchFamily="49" charset="0"/>
                <a:ea typeface="Source Code Pro" panose="020B0509030403020204" pitchFamily="49" charset="0"/>
              </a:rPr>
              <a:t> </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a:solidFill>
                  <a:srgbClr val="22863A"/>
                </a:solidFill>
                <a:latin typeface="Source Code Pro" panose="020B0509030403020204" pitchFamily="49" charset="0"/>
                <a:ea typeface="Source Code Pro" panose="020B0509030403020204" pitchFamily="49" charset="0"/>
              </a:rPr>
              <a:t>spec</a:t>
            </a:r>
            <a:r>
              <a:rPr lang="en-US" altLang="zh-TW" sz="2000" dirty="0">
                <a:solidFill>
                  <a:srgbClr val="24292E"/>
                </a:solidFill>
                <a:latin typeface="Source Code Pro" panose="020B0509030403020204" pitchFamily="49" charset="0"/>
                <a:ea typeface="Source Code Pro" panose="020B0509030403020204" pitchFamily="49" charset="0"/>
              </a:rPr>
              <a:t>:</a:t>
            </a: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volumes</a:t>
            </a:r>
            <a:r>
              <a:rPr lang="en-US" altLang="zh-TW" sz="2000" dirty="0">
                <a:solidFill>
                  <a:srgbClr val="24292E"/>
                </a:solidFill>
                <a:latin typeface="Source Code Pro" panose="020B0509030403020204" pitchFamily="49" charset="0"/>
                <a:ea typeface="Source Code Pro" panose="020B0509030403020204" pitchFamily="49" charset="0"/>
              </a:rPr>
              <a:t>:</a:t>
            </a:r>
          </a:p>
          <a:p>
            <a:pPr fontAlgn="t"/>
            <a:r>
              <a:rPr lang="en-US" altLang="zh-TW" sz="2000" dirty="0" smtClean="0">
                <a:solidFill>
                  <a:srgbClr val="24292E"/>
                </a:solidFill>
                <a:latin typeface="Source Code Pro" panose="020B0509030403020204" pitchFamily="49" charset="0"/>
                <a:ea typeface="Source Code Pro" panose="020B0509030403020204" pitchFamily="49" charset="0"/>
              </a:rPr>
              <a:t>  - </a:t>
            </a:r>
            <a:r>
              <a:rPr lang="en-US" altLang="zh-TW" sz="2000" dirty="0">
                <a:solidFill>
                  <a:srgbClr val="22863A"/>
                </a:solidFill>
                <a:latin typeface="Source Code Pro" panose="020B0509030403020204" pitchFamily="49" charset="0"/>
                <a:ea typeface="Source Code Pro" panose="020B0509030403020204" pitchFamily="49" charset="0"/>
              </a:rPr>
              <a:t>name</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err="1">
                <a:solidFill>
                  <a:srgbClr val="032F62"/>
                </a:solidFill>
                <a:latin typeface="Source Code Pro" panose="020B0509030403020204" pitchFamily="49" charset="0"/>
                <a:ea typeface="Source Code Pro" panose="020B0509030403020204" pitchFamily="49" charset="0"/>
              </a:rPr>
              <a:t>mongodb</a:t>
            </a:r>
            <a:r>
              <a:rPr lang="en-US" altLang="zh-TW" sz="2000" dirty="0">
                <a:solidFill>
                  <a:srgbClr val="032F62"/>
                </a:solidFill>
                <a:latin typeface="Source Code Pro" panose="020B0509030403020204" pitchFamily="49" charset="0"/>
                <a:ea typeface="Source Code Pro" panose="020B0509030403020204" pitchFamily="49" charset="0"/>
              </a:rPr>
              <a:t>-data</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a:t>
            </a:r>
            <a:r>
              <a:rPr lang="en-US" altLang="zh-TW" sz="2000" dirty="0" err="1" smtClean="0">
                <a:solidFill>
                  <a:srgbClr val="22863A"/>
                </a:solidFill>
                <a:latin typeface="Source Code Pro" panose="020B0509030403020204" pitchFamily="49" charset="0"/>
                <a:ea typeface="Source Code Pro" panose="020B0509030403020204" pitchFamily="49" charset="0"/>
              </a:rPr>
              <a:t>gcePersistentDisk</a:t>
            </a:r>
            <a:r>
              <a:rPr lang="en-US" altLang="zh-TW" sz="2000" dirty="0">
                <a:solidFill>
                  <a:srgbClr val="24292E"/>
                </a:solidFill>
                <a:latin typeface="Source Code Pro" panose="020B0509030403020204" pitchFamily="49" charset="0"/>
                <a:ea typeface="Source Code Pro" panose="020B0509030403020204" pitchFamily="49" charset="0"/>
              </a:rPr>
              <a:t>:</a:t>
            </a: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a:t>
            </a:r>
            <a:r>
              <a:rPr lang="en-US" altLang="zh-TW" sz="2000" dirty="0" err="1" smtClean="0">
                <a:solidFill>
                  <a:srgbClr val="22863A"/>
                </a:solidFill>
                <a:latin typeface="Source Code Pro" panose="020B0509030403020204" pitchFamily="49" charset="0"/>
                <a:ea typeface="Source Code Pro" panose="020B0509030403020204" pitchFamily="49" charset="0"/>
              </a:rPr>
              <a:t>pdName</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err="1">
                <a:solidFill>
                  <a:srgbClr val="032F62"/>
                </a:solidFill>
                <a:latin typeface="Source Code Pro" panose="020B0509030403020204" pitchFamily="49" charset="0"/>
                <a:ea typeface="Source Code Pro" panose="020B0509030403020204" pitchFamily="49" charset="0"/>
              </a:rPr>
              <a:t>mongodb</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a:t>
            </a:r>
            <a:r>
              <a:rPr lang="en-US" altLang="zh-TW" sz="2000" dirty="0" err="1" smtClean="0">
                <a:solidFill>
                  <a:srgbClr val="22863A"/>
                </a:solidFill>
                <a:latin typeface="Source Code Pro" panose="020B0509030403020204" pitchFamily="49" charset="0"/>
                <a:ea typeface="Source Code Pro" panose="020B0509030403020204" pitchFamily="49" charset="0"/>
              </a:rPr>
              <a:t>fsType</a:t>
            </a:r>
            <a:r>
              <a:rPr lang="en-US" altLang="zh-TW" sz="2000" dirty="0" smtClean="0">
                <a:solidFill>
                  <a:srgbClr val="24292E"/>
                </a:solidFill>
                <a:latin typeface="Source Code Pro" panose="020B0509030403020204" pitchFamily="49" charset="0"/>
                <a:ea typeface="Source Code Pro" panose="020B0509030403020204" pitchFamily="49" charset="0"/>
              </a:rPr>
              <a:t>: </a:t>
            </a:r>
            <a:r>
              <a:rPr lang="en-US" altLang="zh-TW" sz="2000" dirty="0">
                <a:solidFill>
                  <a:srgbClr val="032F62"/>
                </a:solidFill>
                <a:latin typeface="Source Code Pro" panose="020B0509030403020204" pitchFamily="49" charset="0"/>
                <a:ea typeface="Source Code Pro" panose="020B0509030403020204" pitchFamily="49" charset="0"/>
              </a:rPr>
              <a:t>ext4</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containers</a:t>
            </a:r>
            <a:r>
              <a:rPr lang="en-US" altLang="zh-TW" sz="2000" dirty="0">
                <a:solidFill>
                  <a:srgbClr val="24292E"/>
                </a:solidFill>
                <a:latin typeface="Source Code Pro" panose="020B0509030403020204" pitchFamily="49" charset="0"/>
                <a:ea typeface="Source Code Pro" panose="020B0509030403020204" pitchFamily="49" charset="0"/>
              </a:rPr>
              <a:t>:</a:t>
            </a:r>
          </a:p>
          <a:p>
            <a:pPr fontAlgn="t"/>
            <a:r>
              <a:rPr lang="en-US" altLang="zh-TW" sz="2000" dirty="0" smtClean="0">
                <a:solidFill>
                  <a:srgbClr val="24292E"/>
                </a:solidFill>
                <a:latin typeface="Source Code Pro" panose="020B0509030403020204" pitchFamily="49" charset="0"/>
                <a:ea typeface="Source Code Pro" panose="020B0509030403020204" pitchFamily="49" charset="0"/>
              </a:rPr>
              <a:t>  - </a:t>
            </a:r>
            <a:r>
              <a:rPr lang="en-US" altLang="zh-TW" sz="2000" dirty="0">
                <a:solidFill>
                  <a:srgbClr val="22863A"/>
                </a:solidFill>
                <a:latin typeface="Source Code Pro" panose="020B0509030403020204" pitchFamily="49" charset="0"/>
                <a:ea typeface="Source Code Pro" panose="020B0509030403020204" pitchFamily="49" charset="0"/>
              </a:rPr>
              <a:t>image</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a:solidFill>
                  <a:srgbClr val="032F62"/>
                </a:solidFill>
                <a:latin typeface="Source Code Pro" panose="020B0509030403020204" pitchFamily="49" charset="0"/>
                <a:ea typeface="Source Code Pro" panose="020B0509030403020204" pitchFamily="49" charset="0"/>
              </a:rPr>
              <a:t>mongo</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name</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err="1">
                <a:solidFill>
                  <a:srgbClr val="032F62"/>
                </a:solidFill>
                <a:latin typeface="Source Code Pro" panose="020B0509030403020204" pitchFamily="49" charset="0"/>
                <a:ea typeface="Source Code Pro" panose="020B0509030403020204" pitchFamily="49" charset="0"/>
              </a:rPr>
              <a:t>mongodb</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a:t>
            </a:r>
            <a:r>
              <a:rPr lang="en-US" altLang="zh-TW" sz="2000" dirty="0" err="1" smtClean="0">
                <a:solidFill>
                  <a:srgbClr val="22863A"/>
                </a:solidFill>
                <a:latin typeface="Source Code Pro" panose="020B0509030403020204" pitchFamily="49" charset="0"/>
                <a:ea typeface="Source Code Pro" panose="020B0509030403020204" pitchFamily="49" charset="0"/>
              </a:rPr>
              <a:t>volumeMounts</a:t>
            </a:r>
            <a:r>
              <a:rPr lang="en-US" altLang="zh-TW" sz="2000" dirty="0">
                <a:solidFill>
                  <a:srgbClr val="24292E"/>
                </a:solidFill>
                <a:latin typeface="Source Code Pro" panose="020B0509030403020204" pitchFamily="49" charset="0"/>
                <a:ea typeface="Source Code Pro" panose="020B0509030403020204" pitchFamily="49" charset="0"/>
              </a:rPr>
              <a:t>:</a:t>
            </a:r>
          </a:p>
          <a:p>
            <a:pPr fontAlgn="t"/>
            <a:r>
              <a:rPr lang="en-US" altLang="zh-TW" sz="2000" dirty="0" smtClean="0">
                <a:solidFill>
                  <a:srgbClr val="24292E"/>
                </a:solidFill>
                <a:latin typeface="Source Code Pro" panose="020B0509030403020204" pitchFamily="49" charset="0"/>
                <a:ea typeface="Source Code Pro" panose="020B0509030403020204" pitchFamily="49" charset="0"/>
              </a:rPr>
              <a:t>    - </a:t>
            </a:r>
            <a:r>
              <a:rPr lang="en-US" altLang="zh-TW" sz="2000" dirty="0">
                <a:solidFill>
                  <a:srgbClr val="22863A"/>
                </a:solidFill>
                <a:latin typeface="Source Code Pro" panose="020B0509030403020204" pitchFamily="49" charset="0"/>
                <a:ea typeface="Source Code Pro" panose="020B0509030403020204" pitchFamily="49" charset="0"/>
              </a:rPr>
              <a:t>name</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err="1">
                <a:solidFill>
                  <a:srgbClr val="032F62"/>
                </a:solidFill>
                <a:latin typeface="Source Code Pro" panose="020B0509030403020204" pitchFamily="49" charset="0"/>
                <a:ea typeface="Source Code Pro" panose="020B0509030403020204" pitchFamily="49" charset="0"/>
              </a:rPr>
              <a:t>mongodb</a:t>
            </a:r>
            <a:r>
              <a:rPr lang="en-US" altLang="zh-TW" sz="2000" dirty="0">
                <a:solidFill>
                  <a:srgbClr val="032F62"/>
                </a:solidFill>
                <a:latin typeface="Source Code Pro" panose="020B0509030403020204" pitchFamily="49" charset="0"/>
                <a:ea typeface="Source Code Pro" panose="020B0509030403020204" pitchFamily="49" charset="0"/>
              </a:rPr>
              <a:t>-data</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a:t>
            </a:r>
            <a:r>
              <a:rPr lang="en-US" altLang="zh-TW" sz="2000" dirty="0" err="1" smtClean="0">
                <a:solidFill>
                  <a:srgbClr val="22863A"/>
                </a:solidFill>
                <a:latin typeface="Source Code Pro" panose="020B0509030403020204" pitchFamily="49" charset="0"/>
                <a:ea typeface="Source Code Pro" panose="020B0509030403020204" pitchFamily="49" charset="0"/>
              </a:rPr>
              <a:t>mountPath</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a:solidFill>
                  <a:srgbClr val="032F62"/>
                </a:solidFill>
                <a:latin typeface="Source Code Pro" panose="020B0509030403020204" pitchFamily="49" charset="0"/>
                <a:ea typeface="Source Code Pro" panose="020B0509030403020204" pitchFamily="49" charset="0"/>
              </a:rPr>
              <a:t>/data/</a:t>
            </a:r>
            <a:r>
              <a:rPr lang="en-US" altLang="zh-TW" sz="2000" dirty="0" err="1">
                <a:solidFill>
                  <a:srgbClr val="032F62"/>
                </a:solidFill>
                <a:latin typeface="Source Code Pro" panose="020B0509030403020204" pitchFamily="49" charset="0"/>
                <a:ea typeface="Source Code Pro" panose="020B0509030403020204" pitchFamily="49" charset="0"/>
              </a:rPr>
              <a:t>db</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ports</a:t>
            </a:r>
            <a:r>
              <a:rPr lang="en-US" altLang="zh-TW" sz="2000" dirty="0">
                <a:solidFill>
                  <a:srgbClr val="24292E"/>
                </a:solidFill>
                <a:latin typeface="Source Code Pro" panose="020B0509030403020204" pitchFamily="49" charset="0"/>
                <a:ea typeface="Source Code Pro" panose="020B0509030403020204" pitchFamily="49" charset="0"/>
              </a:rPr>
              <a:t>:</a:t>
            </a:r>
          </a:p>
          <a:p>
            <a:pPr fontAlgn="t"/>
            <a:r>
              <a:rPr lang="en-US" altLang="zh-TW" sz="2000" dirty="0" smtClean="0">
                <a:solidFill>
                  <a:srgbClr val="24292E"/>
                </a:solidFill>
                <a:latin typeface="Source Code Pro" panose="020B0509030403020204" pitchFamily="49" charset="0"/>
                <a:ea typeface="Source Code Pro" panose="020B0509030403020204" pitchFamily="49" charset="0"/>
              </a:rPr>
              <a:t>    - </a:t>
            </a:r>
            <a:r>
              <a:rPr lang="en-US" altLang="zh-TW" sz="2000" dirty="0" err="1">
                <a:solidFill>
                  <a:srgbClr val="22863A"/>
                </a:solidFill>
                <a:latin typeface="Source Code Pro" panose="020B0509030403020204" pitchFamily="49" charset="0"/>
                <a:ea typeface="Source Code Pro" panose="020B0509030403020204" pitchFamily="49" charset="0"/>
              </a:rPr>
              <a:t>containerPort</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a:solidFill>
                  <a:srgbClr val="005CC5"/>
                </a:solidFill>
                <a:latin typeface="Source Code Pro" panose="020B0509030403020204" pitchFamily="49" charset="0"/>
                <a:ea typeface="Source Code Pro" panose="020B0509030403020204" pitchFamily="49" charset="0"/>
              </a:rPr>
              <a:t>27017</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protocol</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a:solidFill>
                  <a:srgbClr val="032F62"/>
                </a:solidFill>
                <a:latin typeface="Source Code Pro" panose="020B0509030403020204" pitchFamily="49" charset="0"/>
                <a:ea typeface="Source Code Pro" panose="020B0509030403020204" pitchFamily="49" charset="0"/>
              </a:rPr>
              <a:t>TCP</a:t>
            </a:r>
            <a:endParaRPr lang="en-US" altLang="zh-TW" sz="2000" dirty="0">
              <a:solidFill>
                <a:srgbClr val="24292E"/>
              </a:solidFill>
              <a:latin typeface="Source Code Pro" panose="020B0509030403020204" pitchFamily="49" charset="0"/>
              <a:ea typeface="Source Code Pro" panose="020B0509030403020204" pitchFamily="49" charset="0"/>
            </a:endParaRPr>
          </a:p>
        </p:txBody>
      </p:sp>
      <p:sp>
        <p:nvSpPr>
          <p:cNvPr id="7" name="矩形 6"/>
          <p:cNvSpPr/>
          <p:nvPr/>
        </p:nvSpPr>
        <p:spPr>
          <a:xfrm>
            <a:off x="5371940" y="2915891"/>
            <a:ext cx="2864887" cy="400110"/>
          </a:xfrm>
          <a:prstGeom prst="rect">
            <a:avLst/>
          </a:prstGeom>
        </p:spPr>
        <p:txBody>
          <a:bodyPr wrap="none">
            <a:spAutoFit/>
          </a:bodyPr>
          <a:lstStyle/>
          <a:p>
            <a:r>
              <a:rPr lang="zh-CN" altLang="en-US" sz="2000" dirty="0" smtClean="0">
                <a:latin typeface="微軟正黑體" panose="020B0604030504040204" pitchFamily="34" charset="-120"/>
                <a:ea typeface="微軟正黑體" panose="020B0604030504040204" pitchFamily="34" charset="-120"/>
              </a:rPr>
              <a:t>卷類型是 </a:t>
            </a:r>
            <a:r>
              <a:rPr lang="en-US" altLang="zh-CN" sz="2000" dirty="0" smtClean="0">
                <a:latin typeface="微軟正黑體" panose="020B0604030504040204" pitchFamily="34" charset="-120"/>
                <a:ea typeface="微軟正黑體" panose="020B0604030504040204" pitchFamily="34" charset="-120"/>
              </a:rPr>
              <a:t>GCE </a:t>
            </a:r>
            <a:r>
              <a:rPr lang="zh-CN" altLang="en-US" sz="2000" dirty="0">
                <a:latin typeface="微軟正黑體" panose="020B0604030504040204" pitchFamily="34" charset="-120"/>
                <a:ea typeface="微軟正黑體" panose="020B0604030504040204" pitchFamily="34" charset="-120"/>
              </a:rPr>
              <a:t>持久</a:t>
            </a:r>
            <a:r>
              <a:rPr lang="zh-CN" altLang="en-US" sz="2000" dirty="0" smtClean="0">
                <a:latin typeface="微軟正黑體" panose="020B0604030504040204" pitchFamily="34" charset="-120"/>
                <a:ea typeface="微軟正黑體" panose="020B0604030504040204" pitchFamily="34" charset="-120"/>
              </a:rPr>
              <a:t>磁</a:t>
            </a:r>
            <a:r>
              <a:rPr lang="zh-TW" altLang="en-US" sz="2000" dirty="0" smtClean="0">
                <a:latin typeface="微軟正黑體" panose="020B0604030504040204" pitchFamily="34" charset="-120"/>
                <a:ea typeface="微軟正黑體" panose="020B0604030504040204" pitchFamily="34" charset="-120"/>
              </a:rPr>
              <a:t>碟</a:t>
            </a:r>
            <a:endParaRPr lang="zh-CN" altLang="en-US" sz="2000" dirty="0">
              <a:latin typeface="微軟正黑體" panose="020B0604030504040204" pitchFamily="34" charset="-120"/>
              <a:ea typeface="微軟正黑體" panose="020B0604030504040204" pitchFamily="34" charset="-120"/>
            </a:endParaRPr>
          </a:p>
        </p:txBody>
      </p:sp>
      <p:sp>
        <p:nvSpPr>
          <p:cNvPr id="8" name="矩形 7"/>
          <p:cNvSpPr/>
          <p:nvPr/>
        </p:nvSpPr>
        <p:spPr>
          <a:xfrm>
            <a:off x="5371940" y="3209126"/>
            <a:ext cx="5533887" cy="400110"/>
          </a:xfrm>
          <a:prstGeom prst="rect">
            <a:avLst/>
          </a:prstGeom>
        </p:spPr>
        <p:txBody>
          <a:bodyPr wrap="none">
            <a:spAutoFit/>
          </a:bodyPr>
          <a:lstStyle/>
          <a:p>
            <a:r>
              <a:rPr lang="zh-CN" altLang="en-US" sz="2000" dirty="0" smtClean="0">
                <a:latin typeface="微軟正黑體" panose="020B0604030504040204" pitchFamily="34" charset="-120"/>
                <a:ea typeface="微軟正黑體" panose="020B0604030504040204" pitchFamily="34" charset="-120"/>
              </a:rPr>
              <a:t>持久磁</a:t>
            </a:r>
            <a:r>
              <a:rPr lang="zh-TW" altLang="en-US" sz="2000" dirty="0" smtClean="0">
                <a:latin typeface="微軟正黑體" panose="020B0604030504040204" pitchFamily="34" charset="-120"/>
                <a:ea typeface="微軟正黑體" panose="020B0604030504040204" pitchFamily="34" charset="-120"/>
              </a:rPr>
              <a:t>碟</a:t>
            </a:r>
            <a:r>
              <a:rPr lang="zh-CN" altLang="en-US" sz="2000" dirty="0" smtClean="0">
                <a:latin typeface="微軟正黑體" panose="020B0604030504040204" pitchFamily="34" charset="-120"/>
                <a:ea typeface="微軟正黑體" panose="020B0604030504040204" pitchFamily="34" charset="-120"/>
              </a:rPr>
              <a:t>的名稱必須與先前創建的實際 </a:t>
            </a:r>
            <a:r>
              <a:rPr lang="en-US" altLang="zh-CN" sz="2000" dirty="0" smtClean="0">
                <a:latin typeface="微軟正黑體" panose="020B0604030504040204" pitchFamily="34" charset="-120"/>
                <a:ea typeface="微軟正黑體" panose="020B0604030504040204" pitchFamily="34" charset="-120"/>
              </a:rPr>
              <a:t>PD </a:t>
            </a:r>
            <a:r>
              <a:rPr lang="zh-CN" altLang="en-US" sz="2000" dirty="0">
                <a:latin typeface="微軟正黑體" panose="020B0604030504040204" pitchFamily="34" charset="-120"/>
                <a:ea typeface="微軟正黑體" panose="020B0604030504040204" pitchFamily="34" charset="-120"/>
              </a:rPr>
              <a:t>一致</a:t>
            </a:r>
          </a:p>
        </p:txBody>
      </p:sp>
      <p:sp>
        <p:nvSpPr>
          <p:cNvPr id="9" name="矩形 8"/>
          <p:cNvSpPr/>
          <p:nvPr/>
        </p:nvSpPr>
        <p:spPr>
          <a:xfrm>
            <a:off x="5339015" y="3536722"/>
            <a:ext cx="5042599" cy="400110"/>
          </a:xfrm>
          <a:prstGeom prst="rect">
            <a:avLst/>
          </a:prstGeom>
        </p:spPr>
        <p:txBody>
          <a:bodyPr wrap="none">
            <a:spAutoFit/>
          </a:bodyPr>
          <a:lstStyle/>
          <a:p>
            <a:r>
              <a:rPr lang="zh-CN" altLang="en-US" sz="2000" dirty="0" smtClean="0">
                <a:latin typeface="微軟正黑體" panose="020B0604030504040204" pitchFamily="34" charset="-120"/>
                <a:ea typeface="微軟正黑體" panose="020B0604030504040204" pitchFamily="34" charset="-120"/>
              </a:rPr>
              <a:t>檔案系統類型爲 </a:t>
            </a:r>
            <a:r>
              <a:rPr lang="en-US" altLang="zh-CN" sz="2000" dirty="0" smtClean="0">
                <a:latin typeface="微軟正黑體" panose="020B0604030504040204" pitchFamily="34" charset="-120"/>
                <a:ea typeface="微軟正黑體" panose="020B0604030504040204" pitchFamily="34" charset="-120"/>
              </a:rPr>
              <a:t>EXT4(</a:t>
            </a:r>
            <a:r>
              <a:rPr lang="zh-CN" altLang="en-US" sz="2000" dirty="0" smtClean="0">
                <a:latin typeface="微軟正黑體" panose="020B0604030504040204" pitchFamily="34" charset="-120"/>
                <a:ea typeface="微軟正黑體" panose="020B0604030504040204" pitchFamily="34" charset="-120"/>
              </a:rPr>
              <a:t>一種</a:t>
            </a:r>
            <a:r>
              <a:rPr lang="en-US" altLang="zh-CN" sz="2000" dirty="0" smtClean="0">
                <a:latin typeface="微軟正黑體" panose="020B0604030504040204" pitchFamily="34" charset="-120"/>
                <a:ea typeface="微軟正黑體" panose="020B0604030504040204" pitchFamily="34" charset="-120"/>
              </a:rPr>
              <a:t>Linux </a:t>
            </a:r>
            <a:r>
              <a:rPr lang="zh-CN" altLang="en-US" sz="2000" dirty="0" smtClean="0">
                <a:latin typeface="微軟正黑體" panose="020B0604030504040204" pitchFamily="34" charset="-120"/>
                <a:ea typeface="微軟正黑體" panose="020B0604030504040204" pitchFamily="34" charset="-120"/>
              </a:rPr>
              <a:t>檔案系統</a:t>
            </a:r>
            <a:r>
              <a:rPr lang="en-US" altLang="zh-CN" sz="2000" dirty="0" smtClean="0">
                <a:latin typeface="微軟正黑體" panose="020B0604030504040204" pitchFamily="34" charset="-120"/>
                <a:ea typeface="微軟正黑體" panose="020B0604030504040204" pitchFamily="34" charset="-120"/>
              </a:rPr>
              <a:t>)</a:t>
            </a:r>
            <a:endParaRPr lang="zh-TW" altLang="en-US" sz="2000" dirty="0">
              <a:latin typeface="微軟正黑體" panose="020B0604030504040204" pitchFamily="34" charset="-120"/>
              <a:ea typeface="微軟正黑體" panose="020B0604030504040204" pitchFamily="34" charset="-120"/>
            </a:endParaRPr>
          </a:p>
        </p:txBody>
      </p:sp>
      <p:sp>
        <p:nvSpPr>
          <p:cNvPr id="10" name="矩形 9"/>
          <p:cNvSpPr/>
          <p:nvPr/>
        </p:nvSpPr>
        <p:spPr>
          <a:xfrm>
            <a:off x="5371940" y="5346877"/>
            <a:ext cx="3283271" cy="400110"/>
          </a:xfrm>
          <a:prstGeom prst="rect">
            <a:avLst/>
          </a:prstGeom>
        </p:spPr>
        <p:txBody>
          <a:bodyPr wrap="none">
            <a:spAutoFit/>
          </a:bodyPr>
          <a:lstStyle/>
          <a:p>
            <a:r>
              <a:rPr lang="en-US" altLang="zh-TW" sz="2000" dirty="0">
                <a:latin typeface="微軟正黑體" panose="020B0604030504040204" pitchFamily="34" charset="-120"/>
                <a:ea typeface="微軟正黑體" panose="020B0604030504040204" pitchFamily="34" charset="-120"/>
              </a:rPr>
              <a:t>MongoDB </a:t>
            </a:r>
            <a:r>
              <a:rPr lang="zh-TW" altLang="en-US" sz="2000" dirty="0" smtClean="0">
                <a:latin typeface="微軟正黑體" panose="020B0604030504040204" pitchFamily="34" charset="-120"/>
                <a:ea typeface="微軟正黑體" panose="020B0604030504040204" pitchFamily="34" charset="-120"/>
              </a:rPr>
              <a:t>資料存放的路徑</a:t>
            </a:r>
            <a:endParaRPr lang="zh-TW" altLang="en-US" sz="2000" dirty="0">
              <a:latin typeface="微軟正黑體" panose="020B0604030504040204" pitchFamily="34" charset="-120"/>
              <a:ea typeface="微軟正黑體" panose="020B0604030504040204" pitchFamily="34" charset="-120"/>
            </a:endParaRPr>
          </a:p>
        </p:txBody>
      </p:sp>
      <p:sp>
        <p:nvSpPr>
          <p:cNvPr id="2" name="矩形 1"/>
          <p:cNvSpPr/>
          <p:nvPr/>
        </p:nvSpPr>
        <p:spPr>
          <a:xfrm>
            <a:off x="1126273" y="382012"/>
            <a:ext cx="2864887" cy="369332"/>
          </a:xfrm>
          <a:prstGeom prst="rect">
            <a:avLst/>
          </a:prstGeom>
        </p:spPr>
        <p:txBody>
          <a:bodyPr wrap="none">
            <a:spAutoFit/>
          </a:bodyPr>
          <a:lstStyle/>
          <a:p>
            <a:r>
              <a:rPr lang="en-US" altLang="zh-TW" b="1" dirty="0" err="1">
                <a:solidFill>
                  <a:srgbClr val="24292E"/>
                </a:solidFill>
                <a:latin typeface="-apple-system"/>
              </a:rPr>
              <a:t>mongodb</a:t>
            </a:r>
            <a:r>
              <a:rPr lang="en-US" altLang="zh-TW" b="1" dirty="0">
                <a:solidFill>
                  <a:srgbClr val="24292E"/>
                </a:solidFill>
                <a:latin typeface="-apple-system"/>
              </a:rPr>
              <a:t>-pod-</a:t>
            </a:r>
            <a:r>
              <a:rPr lang="en-US" altLang="zh-TW" b="1" dirty="0" err="1">
                <a:solidFill>
                  <a:srgbClr val="24292E"/>
                </a:solidFill>
                <a:latin typeface="-apple-system"/>
              </a:rPr>
              <a:t>gcepd.yaml</a:t>
            </a:r>
            <a:endParaRPr lang="en-US" altLang="zh-TW" b="0" i="0" dirty="0">
              <a:solidFill>
                <a:srgbClr val="586069"/>
              </a:solidFill>
              <a:effectLst/>
              <a:latin typeface="-apple-system"/>
            </a:endParaRPr>
          </a:p>
        </p:txBody>
      </p:sp>
    </p:spTree>
    <p:extLst>
      <p:ext uri="{BB962C8B-B14F-4D97-AF65-F5344CB8AC3E}">
        <p14:creationId xmlns:p14="http://schemas.microsoft.com/office/powerpoint/2010/main" val="16350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CN" altLang="en-US" dirty="0"/>
              <a:t>使用 </a:t>
            </a:r>
            <a:r>
              <a:rPr lang="en-US" altLang="zh-CN" dirty="0"/>
              <a:t>GCE </a:t>
            </a:r>
            <a:r>
              <a:rPr lang="zh-CN" altLang="en-US" dirty="0"/>
              <a:t>持久磁</a:t>
            </a:r>
            <a:r>
              <a:rPr lang="zh-TW" altLang="en-US" dirty="0"/>
              <a:t>碟</a:t>
            </a:r>
            <a:r>
              <a:rPr lang="zh-CN" altLang="en-US" dirty="0"/>
              <a:t>卷的</a:t>
            </a:r>
            <a:r>
              <a:rPr lang="en-US" altLang="zh-CN" dirty="0"/>
              <a:t>pod</a:t>
            </a:r>
            <a:endParaRPr lang="zh-TW" altLang="en-US" dirty="0"/>
          </a:p>
        </p:txBody>
      </p:sp>
      <p:sp>
        <p:nvSpPr>
          <p:cNvPr id="4" name="內容版面配置區 3"/>
          <p:cNvSpPr>
            <a:spLocks noGrp="1"/>
          </p:cNvSpPr>
          <p:nvPr>
            <p:ph idx="1"/>
          </p:nvPr>
        </p:nvSpPr>
        <p:spPr/>
        <p:txBody>
          <a:bodyPr>
            <a:normAutofit/>
          </a:bodyPr>
          <a:lstStyle/>
          <a:p>
            <a:r>
              <a:rPr lang="zh-TW" altLang="en-US" dirty="0"/>
              <a:t>提示如果要使用 </a:t>
            </a:r>
            <a:r>
              <a:rPr lang="en-US" altLang="zh-TW" dirty="0" err="1"/>
              <a:t>Minikube</a:t>
            </a:r>
            <a:r>
              <a:rPr lang="en-US" altLang="zh-TW" dirty="0"/>
              <a:t>,</a:t>
            </a:r>
            <a:r>
              <a:rPr lang="zh-TW" altLang="en-US" dirty="0"/>
              <a:t>就不能使用 </a:t>
            </a:r>
            <a:r>
              <a:rPr lang="en-US" altLang="zh-TW" dirty="0"/>
              <a:t>GCE </a:t>
            </a:r>
            <a:r>
              <a:rPr lang="zh-TW" altLang="en-US" dirty="0" smtClean="0"/>
              <a:t>持久磁碟</a:t>
            </a:r>
            <a:r>
              <a:rPr lang="en-US" altLang="zh-TW" dirty="0" smtClean="0"/>
              <a:t>,</a:t>
            </a:r>
            <a:r>
              <a:rPr lang="zh-TW" altLang="en-US" dirty="0"/>
              <a:t>但是可以部署 </a:t>
            </a:r>
            <a:r>
              <a:rPr lang="en-US" altLang="zh-TW" dirty="0" err="1"/>
              <a:t>mongodb</a:t>
            </a:r>
            <a:r>
              <a:rPr lang="en-US" altLang="zh-TW" dirty="0"/>
              <a:t>-pod-</a:t>
            </a:r>
            <a:r>
              <a:rPr lang="en-US" altLang="zh-TW" dirty="0" err="1"/>
              <a:t>hostpath</a:t>
            </a:r>
            <a:r>
              <a:rPr lang="en-US" altLang="zh-TW" dirty="0"/>
              <a:t> </a:t>
            </a:r>
            <a:r>
              <a:rPr lang="en-US" altLang="zh-TW" dirty="0" err="1"/>
              <a:t>yaml</a:t>
            </a:r>
            <a:r>
              <a:rPr lang="en-US" altLang="zh-TW" dirty="0" smtClean="0"/>
              <a:t>,</a:t>
            </a:r>
            <a:r>
              <a:rPr lang="zh-TW" altLang="en-US" dirty="0" smtClean="0"/>
              <a:t>這個使用的是</a:t>
            </a:r>
            <a:r>
              <a:rPr lang="en-US" altLang="zh-TW" dirty="0" err="1" smtClean="0"/>
              <a:t>hostpath</a:t>
            </a:r>
            <a:r>
              <a:rPr lang="en-US" altLang="zh-TW" dirty="0" smtClean="0"/>
              <a:t> </a:t>
            </a:r>
            <a:r>
              <a:rPr lang="zh-TW" altLang="en-US" dirty="0"/>
              <a:t>卷而不是 </a:t>
            </a:r>
            <a:r>
              <a:rPr lang="en-US" altLang="zh-TW" dirty="0"/>
              <a:t>GCE </a:t>
            </a:r>
            <a:r>
              <a:rPr lang="zh-TW" altLang="en-US" dirty="0" smtClean="0"/>
              <a:t>持久磁</a:t>
            </a:r>
            <a:r>
              <a:rPr lang="zh-TW" altLang="en-US" dirty="0"/>
              <a:t>碟</a:t>
            </a:r>
            <a:r>
              <a:rPr lang="zh-TW" altLang="en-US" dirty="0" smtClean="0"/>
              <a:t>。</a:t>
            </a:r>
            <a:endParaRPr lang="zh-TW" altLang="en-US" dirty="0"/>
          </a:p>
          <a:p>
            <a:r>
              <a:rPr lang="en-US" altLang="zh-TW" dirty="0"/>
              <a:t>pod </a:t>
            </a:r>
            <a:r>
              <a:rPr lang="zh-TW" altLang="en-US" dirty="0" smtClean="0"/>
              <a:t>包含一個容器和一個卷</a:t>
            </a:r>
            <a:r>
              <a:rPr lang="en-US" altLang="zh-TW" dirty="0" smtClean="0"/>
              <a:t>,</a:t>
            </a:r>
            <a:r>
              <a:rPr lang="zh-TW" altLang="en-US" dirty="0" smtClean="0"/>
              <a:t>被之前創建的 </a:t>
            </a:r>
            <a:r>
              <a:rPr lang="en-US" altLang="zh-TW" dirty="0" smtClean="0"/>
              <a:t>GCE </a:t>
            </a:r>
            <a:r>
              <a:rPr lang="zh-TW" altLang="en-US" dirty="0" smtClean="0"/>
              <a:t>持久磁碟支援</a:t>
            </a:r>
            <a:r>
              <a:rPr lang="en-US" altLang="zh-TW" dirty="0" smtClean="0"/>
              <a:t>(</a:t>
            </a:r>
            <a:r>
              <a:rPr lang="zh-TW" altLang="en-US" dirty="0" smtClean="0"/>
              <a:t>如圖</a:t>
            </a:r>
            <a:r>
              <a:rPr lang="en-US" altLang="zh-TW" dirty="0" smtClean="0"/>
              <a:t>6.5 </a:t>
            </a:r>
            <a:r>
              <a:rPr lang="zh-TW" altLang="en-US" dirty="0"/>
              <a:t>所示</a:t>
            </a:r>
            <a:r>
              <a:rPr lang="en-US" altLang="zh-TW" dirty="0" smtClean="0"/>
              <a:t>)</a:t>
            </a:r>
            <a:r>
              <a:rPr lang="zh-TW" altLang="en-US" dirty="0" smtClean="0"/>
              <a:t>。 </a:t>
            </a:r>
            <a:endParaRPr lang="en-US" altLang="zh-TW" dirty="0" smtClean="0"/>
          </a:p>
          <a:p>
            <a:r>
              <a:rPr lang="zh-TW" altLang="en-US" dirty="0" smtClean="0"/>
              <a:t>因爲</a:t>
            </a:r>
            <a:r>
              <a:rPr lang="en-US" altLang="zh-TW" dirty="0" smtClean="0"/>
              <a:t>MongoDB </a:t>
            </a:r>
            <a:r>
              <a:rPr lang="zh-TW" altLang="en-US" dirty="0"/>
              <a:t>就是在</a:t>
            </a:r>
            <a:r>
              <a:rPr lang="en-US" altLang="zh-TW" dirty="0"/>
              <a:t>/data/</a:t>
            </a:r>
            <a:r>
              <a:rPr lang="en-US" altLang="zh-TW" dirty="0" err="1"/>
              <a:t>db</a:t>
            </a:r>
            <a:r>
              <a:rPr lang="en-US" altLang="zh-TW" dirty="0"/>
              <a:t> </a:t>
            </a:r>
            <a:r>
              <a:rPr lang="zh-TW" altLang="en-US" dirty="0" smtClean="0"/>
              <a:t>上存儲資料的</a:t>
            </a:r>
            <a:r>
              <a:rPr lang="en-US" altLang="zh-TW" dirty="0" smtClean="0"/>
              <a:t>,</a:t>
            </a:r>
            <a:r>
              <a:rPr lang="zh-TW" altLang="en-US" dirty="0" smtClean="0"/>
              <a:t>所以容器中的卷也要掛載在這個路徑上。</a:t>
            </a:r>
            <a:endParaRPr lang="zh-TW" altLang="en-US" dirty="0"/>
          </a:p>
        </p:txBody>
      </p:sp>
    </p:spTree>
    <p:extLst>
      <p:ext uri="{BB962C8B-B14F-4D97-AF65-F5344CB8AC3E}">
        <p14:creationId xmlns:p14="http://schemas.microsoft.com/office/powerpoint/2010/main" val="21279291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圖</a:t>
            </a:r>
            <a:r>
              <a:rPr lang="en-US" altLang="zh-TW" dirty="0" smtClean="0"/>
              <a:t>6.5 </a:t>
            </a:r>
            <a:endParaRPr lang="zh-TW" altLang="en-US" dirty="0"/>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2194245"/>
            <a:ext cx="10058400" cy="2614748"/>
          </a:xfrm>
          <a:prstGeom prst="rect">
            <a:avLst/>
          </a:prstGeom>
        </p:spPr>
      </p:pic>
    </p:spTree>
    <p:extLst>
      <p:ext uri="{BB962C8B-B14F-4D97-AF65-F5344CB8AC3E}">
        <p14:creationId xmlns:p14="http://schemas.microsoft.com/office/powerpoint/2010/main" val="41087855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a:bodyPr>
          <a:lstStyle/>
          <a:p>
            <a:r>
              <a:rPr lang="zh-CN" altLang="en-US" dirty="0" smtClean="0"/>
              <a:t>向 </a:t>
            </a:r>
            <a:r>
              <a:rPr lang="en-US" altLang="zh-CN" dirty="0"/>
              <a:t>MongoDB </a:t>
            </a:r>
            <a:r>
              <a:rPr lang="zh-TW" altLang="en-US" dirty="0" smtClean="0"/>
              <a:t>資料</a:t>
            </a:r>
            <a:r>
              <a:rPr lang="zh-CN" altLang="en-US" dirty="0" smtClean="0"/>
              <a:t>庫添加文檔來將數據寫入持久化存儲</a:t>
            </a:r>
            <a:endParaRPr lang="zh-TW" altLang="en-US" dirty="0"/>
          </a:p>
        </p:txBody>
      </p:sp>
      <p:sp>
        <p:nvSpPr>
          <p:cNvPr id="4" name="內容版面配置區 3"/>
          <p:cNvSpPr>
            <a:spLocks noGrp="1"/>
          </p:cNvSpPr>
          <p:nvPr>
            <p:ph idx="1"/>
          </p:nvPr>
        </p:nvSpPr>
        <p:spPr/>
        <p:txBody>
          <a:bodyPr>
            <a:normAutofit fontScale="85000" lnSpcReduction="20000"/>
          </a:bodyPr>
          <a:lstStyle/>
          <a:p>
            <a:r>
              <a:rPr lang="zh-CN" altLang="en-US" dirty="0" smtClean="0"/>
              <a:t>在容器中運行 </a:t>
            </a:r>
            <a:r>
              <a:rPr lang="en-US" altLang="zh-CN" dirty="0" smtClean="0"/>
              <a:t>MongoDB shell</a:t>
            </a:r>
            <a:r>
              <a:rPr lang="zh-TW" altLang="en-US" dirty="0" smtClean="0"/>
              <a:t>並</a:t>
            </a:r>
            <a:r>
              <a:rPr lang="zh-CN" altLang="en-US" dirty="0" smtClean="0"/>
              <a:t>向數據存儲寫入一些數據。</a:t>
            </a:r>
            <a:endParaRPr lang="zh-CN" altLang="en-US" dirty="0"/>
          </a:p>
          <a:p>
            <a:pPr marL="0" indent="0">
              <a:buNone/>
            </a:pPr>
            <a:r>
              <a:rPr lang="en-US" altLang="zh-TW" sz="2600" b="1" dirty="0">
                <a:latin typeface="Source Code Pro" panose="020B0509030403020204" pitchFamily="49" charset="0"/>
                <a:ea typeface="Source Code Pro" panose="020B0509030403020204" pitchFamily="49" charset="0"/>
              </a:rPr>
              <a:t>$ </a:t>
            </a:r>
            <a:r>
              <a:rPr lang="en-US" altLang="zh-TW" sz="2600" b="1" dirty="0" err="1">
                <a:latin typeface="Source Code Pro" panose="020B0509030403020204" pitchFamily="49" charset="0"/>
                <a:ea typeface="Source Code Pro" panose="020B0509030403020204" pitchFamily="49" charset="0"/>
              </a:rPr>
              <a:t>kubectl</a:t>
            </a:r>
            <a:r>
              <a:rPr lang="en-US" altLang="zh-TW" sz="2600" b="1" dirty="0">
                <a:latin typeface="Source Code Pro" panose="020B0509030403020204" pitchFamily="49" charset="0"/>
                <a:ea typeface="Source Code Pro" panose="020B0509030403020204" pitchFamily="49" charset="0"/>
              </a:rPr>
              <a:t> exec -it </a:t>
            </a:r>
            <a:r>
              <a:rPr lang="en-US" altLang="zh-TW" sz="2600" b="1" dirty="0" err="1">
                <a:latin typeface="Source Code Pro" panose="020B0509030403020204" pitchFamily="49" charset="0"/>
                <a:ea typeface="Source Code Pro" panose="020B0509030403020204" pitchFamily="49" charset="0"/>
              </a:rPr>
              <a:t>mongodb</a:t>
            </a:r>
            <a:r>
              <a:rPr lang="en-US" altLang="zh-TW" sz="2600" b="1" dirty="0">
                <a:latin typeface="Source Code Pro" panose="020B0509030403020204" pitchFamily="49" charset="0"/>
                <a:ea typeface="Source Code Pro" panose="020B0509030403020204" pitchFamily="49" charset="0"/>
              </a:rPr>
              <a:t> mongo</a:t>
            </a:r>
          </a:p>
          <a:p>
            <a:pPr marL="0" indent="0">
              <a:buNone/>
            </a:pPr>
            <a:r>
              <a:rPr lang="en-US" altLang="zh-TW" sz="2600" dirty="0">
                <a:latin typeface="Source Code Pro" panose="020B0509030403020204" pitchFamily="49" charset="0"/>
                <a:ea typeface="Source Code Pro" panose="020B0509030403020204" pitchFamily="49" charset="0"/>
              </a:rPr>
              <a:t>MongoDB shell version: 3.2.8</a:t>
            </a:r>
          </a:p>
          <a:p>
            <a:pPr marL="0" indent="0">
              <a:buNone/>
            </a:pPr>
            <a:r>
              <a:rPr lang="en-US" altLang="zh-TW" sz="2600" dirty="0">
                <a:latin typeface="Source Code Pro" panose="020B0509030403020204" pitchFamily="49" charset="0"/>
                <a:ea typeface="Source Code Pro" panose="020B0509030403020204" pitchFamily="49" charset="0"/>
              </a:rPr>
              <a:t>connecting to: mongodb://127.0.0.1:27017</a:t>
            </a:r>
          </a:p>
          <a:p>
            <a:pPr marL="0" indent="0">
              <a:buNone/>
            </a:pPr>
            <a:r>
              <a:rPr lang="en-US" altLang="zh-TW" sz="2600" dirty="0">
                <a:latin typeface="Source Code Pro" panose="020B0509030403020204" pitchFamily="49" charset="0"/>
                <a:ea typeface="Source Code Pro" panose="020B0509030403020204" pitchFamily="49" charset="0"/>
              </a:rPr>
              <a:t>Welcome to the MongoDB shell.</a:t>
            </a:r>
          </a:p>
          <a:p>
            <a:pPr marL="0" indent="0">
              <a:buNone/>
            </a:pPr>
            <a:r>
              <a:rPr lang="en-US" altLang="zh-TW" sz="2600" dirty="0">
                <a:latin typeface="Source Code Pro" panose="020B0509030403020204" pitchFamily="49" charset="0"/>
                <a:ea typeface="Source Code Pro" panose="020B0509030403020204" pitchFamily="49" charset="0"/>
              </a:rPr>
              <a:t>For interactive help, type "help".</a:t>
            </a:r>
          </a:p>
          <a:p>
            <a:pPr marL="0" indent="0">
              <a:buNone/>
            </a:pPr>
            <a:r>
              <a:rPr lang="en-US" altLang="zh-TW" sz="2600" dirty="0">
                <a:latin typeface="Source Code Pro" panose="020B0509030403020204" pitchFamily="49" charset="0"/>
                <a:ea typeface="Source Code Pro" panose="020B0509030403020204" pitchFamily="49" charset="0"/>
              </a:rPr>
              <a:t>For more comprehensive documentation, see</a:t>
            </a:r>
          </a:p>
          <a:p>
            <a:pPr marL="0" indent="0">
              <a:buNone/>
            </a:pPr>
            <a:r>
              <a:rPr lang="en-US" altLang="zh-TW" sz="2600" dirty="0">
                <a:latin typeface="Source Code Pro" panose="020B0509030403020204" pitchFamily="49" charset="0"/>
                <a:ea typeface="Source Code Pro" panose="020B0509030403020204" pitchFamily="49" charset="0"/>
              </a:rPr>
              <a:t>http://docs.mongodb.org/</a:t>
            </a:r>
          </a:p>
          <a:p>
            <a:pPr marL="0" indent="0">
              <a:buNone/>
            </a:pPr>
            <a:r>
              <a:rPr lang="en-US" altLang="zh-TW" sz="2600" dirty="0">
                <a:latin typeface="Source Code Pro" panose="020B0509030403020204" pitchFamily="49" charset="0"/>
                <a:ea typeface="Source Code Pro" panose="020B0509030403020204" pitchFamily="49" charset="0"/>
              </a:rPr>
              <a:t>Questions? Try the support group</a:t>
            </a:r>
          </a:p>
          <a:p>
            <a:pPr marL="0" indent="0">
              <a:buNone/>
            </a:pPr>
            <a:r>
              <a:rPr lang="en-US" altLang="zh-TW" sz="2600" dirty="0">
                <a:latin typeface="Source Code Pro" panose="020B0509030403020204" pitchFamily="49" charset="0"/>
                <a:ea typeface="Source Code Pro" panose="020B0509030403020204" pitchFamily="49" charset="0"/>
              </a:rPr>
              <a:t>http://groups.google.com/group/mongodb-user</a:t>
            </a:r>
          </a:p>
          <a:p>
            <a:pPr marL="0" indent="0">
              <a:buNone/>
            </a:pPr>
            <a:r>
              <a:rPr lang="en-US" altLang="zh-TW" sz="2600" dirty="0">
                <a:latin typeface="Source Code Pro" panose="020B0509030403020204" pitchFamily="49" charset="0"/>
                <a:ea typeface="Source Code Pro" panose="020B0509030403020204" pitchFamily="49" charset="0"/>
              </a:rPr>
              <a:t>...</a:t>
            </a:r>
          </a:p>
          <a:p>
            <a:pPr marL="0" indent="0">
              <a:buNone/>
            </a:pPr>
            <a:r>
              <a:rPr lang="en-US" altLang="zh-TW" sz="2600" dirty="0" smtClean="0">
                <a:latin typeface="Source Code Pro" panose="020B0509030403020204" pitchFamily="49" charset="0"/>
                <a:ea typeface="Source Code Pro" panose="020B0509030403020204" pitchFamily="49" charset="0"/>
              </a:rPr>
              <a:t>&gt;</a:t>
            </a:r>
            <a:endParaRPr lang="zh-TW" altLang="en-US" sz="2600" dirty="0">
              <a:latin typeface="Source Code Pro" panose="020B0509030403020204" pitchFamily="49" charset="0"/>
            </a:endParaRPr>
          </a:p>
        </p:txBody>
      </p:sp>
    </p:spTree>
    <p:extLst>
      <p:ext uri="{BB962C8B-B14F-4D97-AF65-F5344CB8AC3E}">
        <p14:creationId xmlns:p14="http://schemas.microsoft.com/office/powerpoint/2010/main" val="7268503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插入了一個</a:t>
            </a:r>
            <a:r>
              <a:rPr lang="en-US" altLang="zh-CN" dirty="0" smtClean="0"/>
              <a:t>JSON </a:t>
            </a:r>
            <a:r>
              <a:rPr lang="zh-CN" altLang="en-US" dirty="0" smtClean="0"/>
              <a:t>文檔</a:t>
            </a:r>
            <a:endParaRPr lang="zh-TW" altLang="en-US" dirty="0"/>
          </a:p>
        </p:txBody>
      </p:sp>
      <p:sp>
        <p:nvSpPr>
          <p:cNvPr id="3" name="內容版面配置區 2"/>
          <p:cNvSpPr>
            <a:spLocks noGrp="1"/>
          </p:cNvSpPr>
          <p:nvPr>
            <p:ph idx="1"/>
          </p:nvPr>
        </p:nvSpPr>
        <p:spPr/>
        <p:txBody>
          <a:bodyPr>
            <a:normAutofit/>
          </a:bodyPr>
          <a:lstStyle/>
          <a:p>
            <a:r>
              <a:rPr lang="zh-TW" altLang="en-US" dirty="0" smtClean="0"/>
              <a:t>用以下命令插入一個新的 </a:t>
            </a:r>
            <a:r>
              <a:rPr lang="en-US" altLang="zh-TW" dirty="0" smtClean="0"/>
              <a:t>JSON </a:t>
            </a:r>
            <a:r>
              <a:rPr lang="zh-TW" altLang="en-US" dirty="0" smtClean="0"/>
              <a:t>文檔</a:t>
            </a:r>
            <a:r>
              <a:rPr lang="en-US" altLang="zh-TW" dirty="0" smtClean="0"/>
              <a:t>:</a:t>
            </a:r>
            <a:endParaRPr lang="zh-TW" altLang="en-US" dirty="0"/>
          </a:p>
          <a:p>
            <a:pPr marL="0" indent="0">
              <a:buNone/>
            </a:pPr>
            <a:r>
              <a:rPr lang="en-US" altLang="zh-TW" sz="2600" dirty="0">
                <a:latin typeface="Source Code Pro" panose="020B0509030403020204" pitchFamily="49" charset="0"/>
                <a:ea typeface="Source Code Pro" panose="020B0509030403020204" pitchFamily="49" charset="0"/>
              </a:rPr>
              <a:t>&gt; </a:t>
            </a:r>
            <a:r>
              <a:rPr lang="en-US" altLang="zh-TW" sz="2600" b="1" dirty="0">
                <a:latin typeface="Source Code Pro" panose="020B0509030403020204" pitchFamily="49" charset="0"/>
                <a:ea typeface="Source Code Pro" panose="020B0509030403020204" pitchFamily="49" charset="0"/>
              </a:rPr>
              <a:t>use </a:t>
            </a:r>
            <a:r>
              <a:rPr lang="en-US" altLang="zh-TW" sz="2600" b="1" dirty="0" err="1">
                <a:latin typeface="Source Code Pro" panose="020B0509030403020204" pitchFamily="49" charset="0"/>
                <a:ea typeface="Source Code Pro" panose="020B0509030403020204" pitchFamily="49" charset="0"/>
              </a:rPr>
              <a:t>mystore</a:t>
            </a:r>
            <a:r>
              <a:rPr lang="en-US" altLang="zh-TW" sz="2600" dirty="0">
                <a:latin typeface="Source Code Pro" panose="020B0509030403020204" pitchFamily="49" charset="0"/>
                <a:ea typeface="Source Code Pro" panose="020B0509030403020204" pitchFamily="49" charset="0"/>
              </a:rPr>
              <a:t> </a:t>
            </a:r>
            <a:endParaRPr lang="en-US" altLang="zh-TW" sz="2600" dirty="0" smtClean="0">
              <a:latin typeface="Source Code Pro" panose="020B0509030403020204" pitchFamily="49" charset="0"/>
              <a:ea typeface="Source Code Pro" panose="020B0509030403020204" pitchFamily="49" charset="0"/>
            </a:endParaRPr>
          </a:p>
          <a:p>
            <a:pPr marL="0" indent="0">
              <a:buNone/>
            </a:pPr>
            <a:r>
              <a:rPr lang="en-US" altLang="zh-TW" sz="2600" dirty="0" smtClean="0">
                <a:latin typeface="Source Code Pro" panose="020B0509030403020204" pitchFamily="49" charset="0"/>
                <a:ea typeface="Source Code Pro" panose="020B0509030403020204" pitchFamily="49" charset="0"/>
              </a:rPr>
              <a:t>switched </a:t>
            </a:r>
            <a:r>
              <a:rPr lang="en-US" altLang="zh-TW" sz="2600" dirty="0">
                <a:latin typeface="Source Code Pro" panose="020B0509030403020204" pitchFamily="49" charset="0"/>
                <a:ea typeface="Source Code Pro" panose="020B0509030403020204" pitchFamily="49" charset="0"/>
              </a:rPr>
              <a:t>to </a:t>
            </a:r>
            <a:r>
              <a:rPr lang="en-US" altLang="zh-TW" sz="2600" dirty="0" err="1">
                <a:latin typeface="Source Code Pro" panose="020B0509030403020204" pitchFamily="49" charset="0"/>
                <a:ea typeface="Source Code Pro" panose="020B0509030403020204" pitchFamily="49" charset="0"/>
              </a:rPr>
              <a:t>db</a:t>
            </a:r>
            <a:r>
              <a:rPr lang="en-US" altLang="zh-TW" sz="2600" dirty="0">
                <a:latin typeface="Source Code Pro" panose="020B0509030403020204" pitchFamily="49" charset="0"/>
                <a:ea typeface="Source Code Pro" panose="020B0509030403020204" pitchFamily="49" charset="0"/>
              </a:rPr>
              <a:t> </a:t>
            </a:r>
            <a:r>
              <a:rPr lang="en-US" altLang="zh-TW" sz="2600" dirty="0" err="1">
                <a:latin typeface="Source Code Pro" panose="020B0509030403020204" pitchFamily="49" charset="0"/>
                <a:ea typeface="Source Code Pro" panose="020B0509030403020204" pitchFamily="49" charset="0"/>
              </a:rPr>
              <a:t>mystore</a:t>
            </a:r>
            <a:r>
              <a:rPr lang="en-US" altLang="zh-TW" sz="2600" dirty="0">
                <a:latin typeface="Source Code Pro" panose="020B0509030403020204" pitchFamily="49" charset="0"/>
                <a:ea typeface="Source Code Pro" panose="020B0509030403020204" pitchFamily="49" charset="0"/>
              </a:rPr>
              <a:t> </a:t>
            </a:r>
            <a:endParaRPr lang="en-US" altLang="zh-TW" sz="2600" dirty="0" smtClean="0">
              <a:latin typeface="Source Code Pro" panose="020B0509030403020204" pitchFamily="49" charset="0"/>
              <a:ea typeface="Source Code Pro" panose="020B0509030403020204" pitchFamily="49" charset="0"/>
            </a:endParaRPr>
          </a:p>
          <a:p>
            <a:pPr marL="0" indent="0">
              <a:buNone/>
            </a:pPr>
            <a:r>
              <a:rPr lang="en-US" altLang="zh-TW" sz="2600" dirty="0" smtClean="0">
                <a:latin typeface="Source Code Pro" panose="020B0509030403020204" pitchFamily="49" charset="0"/>
                <a:ea typeface="Source Code Pro" panose="020B0509030403020204" pitchFamily="49" charset="0"/>
              </a:rPr>
              <a:t>&gt; </a:t>
            </a:r>
            <a:r>
              <a:rPr lang="en-US" altLang="zh-TW" sz="2600" b="1" dirty="0" err="1">
                <a:latin typeface="Source Code Pro" panose="020B0509030403020204" pitchFamily="49" charset="0"/>
                <a:ea typeface="Source Code Pro" panose="020B0509030403020204" pitchFamily="49" charset="0"/>
              </a:rPr>
              <a:t>db.foo.insert</a:t>
            </a:r>
            <a:r>
              <a:rPr lang="en-US" altLang="zh-TW" sz="2600" b="1" dirty="0">
                <a:latin typeface="Source Code Pro" panose="020B0509030403020204" pitchFamily="49" charset="0"/>
                <a:ea typeface="Source Code Pro" panose="020B0509030403020204" pitchFamily="49" charset="0"/>
              </a:rPr>
              <a:t>({name: 'foo</a:t>
            </a:r>
            <a:r>
              <a:rPr lang="en-US" altLang="zh-TW" sz="2600" b="1" dirty="0" smtClean="0">
                <a:latin typeface="Source Code Pro" panose="020B0509030403020204" pitchFamily="49" charset="0"/>
                <a:ea typeface="Source Code Pro" panose="020B0509030403020204" pitchFamily="49" charset="0"/>
              </a:rPr>
              <a:t>'})</a:t>
            </a:r>
          </a:p>
          <a:p>
            <a:pPr marL="0" indent="0">
              <a:buNone/>
            </a:pPr>
            <a:r>
              <a:rPr lang="en-US" altLang="zh-TW" sz="2600" dirty="0" err="1" smtClean="0">
                <a:latin typeface="Source Code Pro" panose="020B0509030403020204" pitchFamily="49" charset="0"/>
                <a:ea typeface="Source Code Pro" panose="020B0509030403020204" pitchFamily="49" charset="0"/>
              </a:rPr>
              <a:t>WriteResult</a:t>
            </a:r>
            <a:r>
              <a:rPr lang="en-US" altLang="zh-TW" sz="2600" dirty="0">
                <a:latin typeface="Source Code Pro" panose="020B0509030403020204" pitchFamily="49" charset="0"/>
                <a:ea typeface="Source Code Pro" panose="020B0509030403020204" pitchFamily="49" charset="0"/>
              </a:rPr>
              <a:t>({ "</a:t>
            </a:r>
            <a:r>
              <a:rPr lang="en-US" altLang="zh-TW" sz="2600" dirty="0" err="1">
                <a:latin typeface="Source Code Pro" panose="020B0509030403020204" pitchFamily="49" charset="0"/>
                <a:ea typeface="Source Code Pro" panose="020B0509030403020204" pitchFamily="49" charset="0"/>
              </a:rPr>
              <a:t>nInserted</a:t>
            </a:r>
            <a:r>
              <a:rPr lang="en-US" altLang="zh-TW" sz="2600" dirty="0">
                <a:latin typeface="Source Code Pro" panose="020B0509030403020204" pitchFamily="49" charset="0"/>
                <a:ea typeface="Source Code Pro" panose="020B0509030403020204" pitchFamily="49" charset="0"/>
              </a:rPr>
              <a:t>" : 1 })</a:t>
            </a:r>
          </a:p>
          <a:p>
            <a:r>
              <a:rPr lang="zh-TW" altLang="en-US" dirty="0" smtClean="0"/>
              <a:t>現在</a:t>
            </a:r>
            <a:r>
              <a:rPr lang="en-US" altLang="zh-TW" dirty="0" smtClean="0"/>
              <a:t>,</a:t>
            </a:r>
            <a:r>
              <a:rPr lang="zh-TW" altLang="en-US" dirty="0" smtClean="0"/>
              <a:t>可以通過 </a:t>
            </a:r>
            <a:r>
              <a:rPr lang="en-US" altLang="zh-TW" dirty="0" smtClean="0"/>
              <a:t>find</a:t>
            </a:r>
            <a:r>
              <a:rPr lang="en-US" altLang="zh-TW" dirty="0"/>
              <a:t>() </a:t>
            </a:r>
            <a:r>
              <a:rPr lang="zh-TW" altLang="en-US" dirty="0" smtClean="0"/>
              <a:t>命令來查看插入的文檔</a:t>
            </a:r>
            <a:r>
              <a:rPr lang="en-US" altLang="zh-TW" dirty="0" smtClean="0"/>
              <a:t>:</a:t>
            </a:r>
            <a:endParaRPr lang="zh-TW" altLang="en-US" dirty="0"/>
          </a:p>
          <a:p>
            <a:pPr marL="0" indent="0">
              <a:buNone/>
            </a:pPr>
            <a:r>
              <a:rPr lang="en-US" altLang="zh-TW" sz="2600" dirty="0" smtClean="0">
                <a:latin typeface="Source Code Pro" panose="020B0509030403020204" pitchFamily="49" charset="0"/>
                <a:ea typeface="Source Code Pro" panose="020B0509030403020204" pitchFamily="49" charset="0"/>
              </a:rPr>
              <a:t>&gt; </a:t>
            </a:r>
            <a:r>
              <a:rPr lang="en-US" altLang="zh-TW" sz="2600" b="1" dirty="0" err="1" smtClean="0">
                <a:latin typeface="Source Code Pro" panose="020B0509030403020204" pitchFamily="49" charset="0"/>
                <a:ea typeface="Source Code Pro" panose="020B0509030403020204" pitchFamily="49" charset="0"/>
              </a:rPr>
              <a:t>db</a:t>
            </a:r>
            <a:r>
              <a:rPr lang="en-US" altLang="zh-TW" sz="2600" b="1" dirty="0" smtClean="0">
                <a:latin typeface="Source Code Pro" panose="020B0509030403020204" pitchFamily="49" charset="0"/>
                <a:ea typeface="Source Code Pro" panose="020B0509030403020204" pitchFamily="49" charset="0"/>
              </a:rPr>
              <a:t> </a:t>
            </a:r>
            <a:r>
              <a:rPr lang="en-US" altLang="zh-TW" sz="2600" b="1" dirty="0" err="1">
                <a:latin typeface="Source Code Pro" panose="020B0509030403020204" pitchFamily="49" charset="0"/>
                <a:ea typeface="Source Code Pro" panose="020B0509030403020204" pitchFamily="49" charset="0"/>
              </a:rPr>
              <a:t>foo.find</a:t>
            </a:r>
            <a:r>
              <a:rPr lang="en-US" altLang="zh-TW" sz="2600" b="1" dirty="0" smtClean="0">
                <a:latin typeface="Source Code Pro" panose="020B0509030403020204" pitchFamily="49" charset="0"/>
                <a:ea typeface="Source Code Pro" panose="020B0509030403020204" pitchFamily="49" charset="0"/>
              </a:rPr>
              <a:t>()</a:t>
            </a:r>
          </a:p>
          <a:p>
            <a:pPr marL="0" indent="0">
              <a:buNone/>
            </a:pPr>
            <a:r>
              <a:rPr lang="en-US" altLang="zh-TW" sz="2200" dirty="0" smtClean="0">
                <a:latin typeface="Source Code Pro" panose="020B0509030403020204" pitchFamily="49" charset="0"/>
                <a:ea typeface="Source Code Pro" panose="020B0509030403020204" pitchFamily="49" charset="0"/>
              </a:rPr>
              <a:t>{ </a:t>
            </a:r>
            <a:r>
              <a:rPr lang="en-US" altLang="zh-TW" sz="2200" dirty="0">
                <a:latin typeface="Source Code Pro" panose="020B0509030403020204" pitchFamily="49" charset="0"/>
                <a:ea typeface="Source Code Pro" panose="020B0509030403020204" pitchFamily="49" charset="0"/>
              </a:rPr>
              <a:t>"_id" : </a:t>
            </a:r>
            <a:r>
              <a:rPr lang="en-US" altLang="zh-TW" sz="2200" dirty="0" err="1">
                <a:latin typeface="Source Code Pro" panose="020B0509030403020204" pitchFamily="49" charset="0"/>
                <a:ea typeface="Source Code Pro" panose="020B0509030403020204" pitchFamily="49" charset="0"/>
              </a:rPr>
              <a:t>ObjectId</a:t>
            </a:r>
            <a:r>
              <a:rPr lang="en-US" altLang="zh-TW" sz="2200" dirty="0">
                <a:latin typeface="Source Code Pro" panose="020B0509030403020204" pitchFamily="49" charset="0"/>
                <a:ea typeface="Source Code Pro" panose="020B0509030403020204" pitchFamily="49" charset="0"/>
              </a:rPr>
              <a:t>("57a61eb9deocfd512374cc75"),"</a:t>
            </a:r>
            <a:r>
              <a:rPr lang="en-US" altLang="zh-TW" sz="2200" dirty="0" err="1">
                <a:latin typeface="Source Code Pro" panose="020B0509030403020204" pitchFamily="49" charset="0"/>
                <a:ea typeface="Source Code Pro" panose="020B0509030403020204" pitchFamily="49" charset="0"/>
              </a:rPr>
              <a:t>name":"foo</a:t>
            </a:r>
            <a:r>
              <a:rPr lang="en-US" altLang="zh-TW" sz="2200" dirty="0">
                <a:latin typeface="Source Code Pro" panose="020B0509030403020204" pitchFamily="49" charset="0"/>
                <a:ea typeface="Source Code Pro" panose="020B0509030403020204" pitchFamily="49" charset="0"/>
              </a:rPr>
              <a:t>" }</a:t>
            </a:r>
          </a:p>
          <a:p>
            <a:r>
              <a:rPr lang="zh-TW" altLang="en-US" dirty="0" smtClean="0"/>
              <a:t>文檔現在已經被存儲在 </a:t>
            </a:r>
            <a:r>
              <a:rPr lang="en-US" altLang="zh-TW" dirty="0" smtClean="0"/>
              <a:t>GCE </a:t>
            </a:r>
            <a:r>
              <a:rPr lang="en-US" altLang="zh-TW" dirty="0"/>
              <a:t>Persistent Disk </a:t>
            </a:r>
            <a:r>
              <a:rPr lang="zh-TW" altLang="en-US" dirty="0" smtClean="0"/>
              <a:t>中了。</a:t>
            </a:r>
            <a:endParaRPr lang="zh-TW" altLang="en-US" dirty="0"/>
          </a:p>
        </p:txBody>
      </p:sp>
    </p:spTree>
    <p:extLst>
      <p:ext uri="{BB962C8B-B14F-4D97-AF65-F5344CB8AC3E}">
        <p14:creationId xmlns:p14="http://schemas.microsoft.com/office/powerpoint/2010/main" val="34489065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重新創建 </a:t>
            </a:r>
            <a:r>
              <a:rPr lang="en-US" altLang="zh-TW" dirty="0" smtClean="0"/>
              <a:t>pod </a:t>
            </a:r>
            <a:r>
              <a:rPr lang="zh-TW" altLang="en-US" dirty="0" smtClean="0"/>
              <a:t>並驗證其可以讀取由前一個 </a:t>
            </a:r>
            <a:r>
              <a:rPr lang="en-US" altLang="zh-TW" dirty="0" smtClean="0"/>
              <a:t>pod </a:t>
            </a:r>
            <a:r>
              <a:rPr lang="zh-TW" altLang="en-US" dirty="0" smtClean="0"/>
              <a:t>保存的數據</a:t>
            </a:r>
            <a:endParaRPr lang="zh-TW" altLang="en-US" dirty="0"/>
          </a:p>
        </p:txBody>
      </p:sp>
      <p:sp>
        <p:nvSpPr>
          <p:cNvPr id="3" name="內容版面配置區 2"/>
          <p:cNvSpPr>
            <a:spLocks noGrp="1"/>
          </p:cNvSpPr>
          <p:nvPr>
            <p:ph idx="1"/>
          </p:nvPr>
        </p:nvSpPr>
        <p:spPr/>
        <p:txBody>
          <a:bodyPr>
            <a:normAutofit/>
          </a:bodyPr>
          <a:lstStyle/>
          <a:p>
            <a:r>
              <a:rPr lang="zh-TW" altLang="en-US" dirty="0" smtClean="0"/>
              <a:t>現在可以退出 </a:t>
            </a:r>
            <a:r>
              <a:rPr lang="en-US" altLang="zh-TW" dirty="0" err="1"/>
              <a:t>mongodb</a:t>
            </a:r>
            <a:r>
              <a:rPr lang="en-US" altLang="zh-TW" dirty="0"/>
              <a:t> shell</a:t>
            </a:r>
            <a:r>
              <a:rPr lang="en-US" altLang="zh-TW" dirty="0" smtClean="0"/>
              <a:t>(</a:t>
            </a:r>
            <a:r>
              <a:rPr lang="zh-TW" altLang="en-US" dirty="0" smtClean="0"/>
              <a:t>輸入</a:t>
            </a:r>
            <a:r>
              <a:rPr lang="en-US" altLang="zh-TW" dirty="0" smtClean="0"/>
              <a:t>exit </a:t>
            </a:r>
            <a:r>
              <a:rPr lang="zh-TW" altLang="en-US" dirty="0" smtClean="0"/>
              <a:t>並按 </a:t>
            </a:r>
            <a:r>
              <a:rPr lang="en-US" altLang="zh-TW" dirty="0" smtClean="0"/>
              <a:t>Enter </a:t>
            </a:r>
            <a:r>
              <a:rPr lang="zh-TW" altLang="en-US" dirty="0" smtClean="0"/>
              <a:t>鍵</a:t>
            </a:r>
            <a:r>
              <a:rPr lang="en-US" altLang="zh-TW" dirty="0" smtClean="0"/>
              <a:t>),</a:t>
            </a:r>
            <a:r>
              <a:rPr lang="zh-TW" altLang="en-US" dirty="0" smtClean="0"/>
              <a:t>然後删除 </a:t>
            </a:r>
            <a:r>
              <a:rPr lang="en-US" altLang="zh-TW" dirty="0" smtClean="0"/>
              <a:t>pod </a:t>
            </a:r>
            <a:r>
              <a:rPr lang="zh-TW" altLang="en-US" dirty="0" smtClean="0"/>
              <a:t>並重建</a:t>
            </a:r>
            <a:r>
              <a:rPr lang="en-US" altLang="zh-TW" dirty="0" smtClean="0"/>
              <a:t>:</a:t>
            </a:r>
            <a:endParaRPr lang="zh-TW" altLang="en-US" dirty="0"/>
          </a:p>
          <a:p>
            <a:pPr marL="0" indent="0">
              <a:buNone/>
            </a:pPr>
            <a:r>
              <a:rPr lang="en-US" altLang="zh-TW" sz="2600" dirty="0">
                <a:latin typeface="Source Code Pro" panose="020B0509030403020204" pitchFamily="49" charset="0"/>
                <a:ea typeface="Source Code Pro" panose="020B0509030403020204" pitchFamily="49" charset="0"/>
              </a:rPr>
              <a:t>$ </a:t>
            </a:r>
            <a:r>
              <a:rPr lang="en-US" altLang="zh-TW" sz="2600" b="1" dirty="0" err="1">
                <a:latin typeface="Source Code Pro" panose="020B0509030403020204" pitchFamily="49" charset="0"/>
                <a:ea typeface="Source Code Pro" panose="020B0509030403020204" pitchFamily="49" charset="0"/>
              </a:rPr>
              <a:t>kubectl</a:t>
            </a:r>
            <a:r>
              <a:rPr lang="en-US" altLang="zh-TW" sz="2600" b="1" dirty="0">
                <a:latin typeface="Source Code Pro" panose="020B0509030403020204" pitchFamily="49" charset="0"/>
                <a:ea typeface="Source Code Pro" panose="020B0509030403020204" pitchFamily="49" charset="0"/>
              </a:rPr>
              <a:t> delete pod </a:t>
            </a:r>
            <a:r>
              <a:rPr lang="en-US" altLang="zh-TW" sz="2600" b="1" dirty="0" err="1">
                <a:latin typeface="Source Code Pro" panose="020B0509030403020204" pitchFamily="49" charset="0"/>
                <a:ea typeface="Source Code Pro" panose="020B0509030403020204" pitchFamily="49" charset="0"/>
              </a:rPr>
              <a:t>mongodb</a:t>
            </a:r>
            <a:r>
              <a:rPr lang="en-US" altLang="zh-TW" sz="2600" dirty="0">
                <a:latin typeface="Source Code Pro" panose="020B0509030403020204" pitchFamily="49" charset="0"/>
                <a:ea typeface="Source Code Pro" panose="020B0509030403020204" pitchFamily="49" charset="0"/>
              </a:rPr>
              <a:t> </a:t>
            </a:r>
            <a:endParaRPr lang="en-US" altLang="zh-TW" sz="2600" dirty="0" smtClean="0">
              <a:latin typeface="Source Code Pro" panose="020B0509030403020204" pitchFamily="49" charset="0"/>
              <a:ea typeface="Source Code Pro" panose="020B0509030403020204" pitchFamily="49" charset="0"/>
            </a:endParaRPr>
          </a:p>
          <a:p>
            <a:pPr marL="0" indent="0">
              <a:buNone/>
            </a:pPr>
            <a:r>
              <a:rPr lang="en-US" altLang="zh-TW" sz="2600" dirty="0" smtClean="0">
                <a:latin typeface="Source Code Pro" panose="020B0509030403020204" pitchFamily="49" charset="0"/>
                <a:ea typeface="Source Code Pro" panose="020B0509030403020204" pitchFamily="49" charset="0"/>
              </a:rPr>
              <a:t>pod </a:t>
            </a:r>
            <a:r>
              <a:rPr lang="en-US" altLang="zh-TW" sz="2600" dirty="0">
                <a:latin typeface="Source Code Pro" panose="020B0509030403020204" pitchFamily="49" charset="0"/>
                <a:ea typeface="Source Code Pro" panose="020B0509030403020204" pitchFamily="49" charset="0"/>
              </a:rPr>
              <a:t>"</a:t>
            </a:r>
            <a:r>
              <a:rPr lang="en-US" altLang="zh-TW" sz="2600" dirty="0" err="1">
                <a:latin typeface="Source Code Pro" panose="020B0509030403020204" pitchFamily="49" charset="0"/>
                <a:ea typeface="Source Code Pro" panose="020B0509030403020204" pitchFamily="49" charset="0"/>
              </a:rPr>
              <a:t>mongodb</a:t>
            </a:r>
            <a:r>
              <a:rPr lang="en-US" altLang="zh-TW" sz="2600" dirty="0">
                <a:latin typeface="Source Code Pro" panose="020B0509030403020204" pitchFamily="49" charset="0"/>
                <a:ea typeface="Source Code Pro" panose="020B0509030403020204" pitchFamily="49" charset="0"/>
              </a:rPr>
              <a:t>" deleted </a:t>
            </a:r>
            <a:endParaRPr lang="en-US" altLang="zh-TW" sz="2600" dirty="0" smtClean="0">
              <a:latin typeface="Source Code Pro" panose="020B0509030403020204" pitchFamily="49" charset="0"/>
              <a:ea typeface="Source Code Pro" panose="020B0509030403020204" pitchFamily="49" charset="0"/>
            </a:endParaRPr>
          </a:p>
          <a:p>
            <a:pPr marL="0" indent="0">
              <a:buNone/>
            </a:pPr>
            <a:r>
              <a:rPr lang="en-US" altLang="zh-TW" sz="2600" dirty="0" smtClean="0">
                <a:latin typeface="Source Code Pro" panose="020B0509030403020204" pitchFamily="49" charset="0"/>
                <a:ea typeface="Source Code Pro" panose="020B0509030403020204" pitchFamily="49" charset="0"/>
              </a:rPr>
              <a:t>$ </a:t>
            </a:r>
            <a:r>
              <a:rPr lang="en-US" altLang="zh-TW" sz="2600" b="1" dirty="0" err="1">
                <a:latin typeface="Source Code Pro" panose="020B0509030403020204" pitchFamily="49" charset="0"/>
                <a:ea typeface="Source Code Pro" panose="020B0509030403020204" pitchFamily="49" charset="0"/>
              </a:rPr>
              <a:t>kubectl</a:t>
            </a:r>
            <a:r>
              <a:rPr lang="en-US" altLang="zh-TW" sz="2600" b="1" dirty="0">
                <a:latin typeface="Source Code Pro" panose="020B0509030403020204" pitchFamily="49" charset="0"/>
                <a:ea typeface="Source Code Pro" panose="020B0509030403020204" pitchFamily="49" charset="0"/>
              </a:rPr>
              <a:t> create - f </a:t>
            </a:r>
            <a:r>
              <a:rPr lang="en-US" altLang="zh-TW" sz="2600" b="1" dirty="0" err="1">
                <a:latin typeface="Source Code Pro" panose="020B0509030403020204" pitchFamily="49" charset="0"/>
                <a:ea typeface="Source Code Pro" panose="020B0509030403020204" pitchFamily="49" charset="0"/>
              </a:rPr>
              <a:t>mongodb</a:t>
            </a:r>
            <a:r>
              <a:rPr lang="en-US" altLang="zh-TW" sz="2600" b="1" dirty="0">
                <a:latin typeface="Source Code Pro" panose="020B0509030403020204" pitchFamily="49" charset="0"/>
                <a:ea typeface="Source Code Pro" panose="020B0509030403020204" pitchFamily="49" charset="0"/>
              </a:rPr>
              <a:t>-pod-</a:t>
            </a:r>
            <a:r>
              <a:rPr lang="en-US" altLang="zh-TW" sz="2600" b="1" dirty="0" err="1">
                <a:latin typeface="Source Code Pro" panose="020B0509030403020204" pitchFamily="49" charset="0"/>
                <a:ea typeface="Source Code Pro" panose="020B0509030403020204" pitchFamily="49" charset="0"/>
              </a:rPr>
              <a:t>gcepd.yaml</a:t>
            </a:r>
            <a:r>
              <a:rPr lang="en-US" altLang="zh-TW" sz="2600" b="1" dirty="0">
                <a:latin typeface="Source Code Pro" panose="020B0509030403020204" pitchFamily="49" charset="0"/>
                <a:ea typeface="Source Code Pro" panose="020B0509030403020204" pitchFamily="49" charset="0"/>
              </a:rPr>
              <a:t> </a:t>
            </a:r>
            <a:endParaRPr lang="en-US" altLang="zh-TW" sz="2600" b="1" dirty="0" smtClean="0">
              <a:latin typeface="Source Code Pro" panose="020B0509030403020204" pitchFamily="49" charset="0"/>
              <a:ea typeface="Source Code Pro" panose="020B0509030403020204" pitchFamily="49" charset="0"/>
            </a:endParaRPr>
          </a:p>
          <a:p>
            <a:pPr marL="0" indent="0">
              <a:buNone/>
            </a:pPr>
            <a:r>
              <a:rPr lang="en-US" altLang="zh-TW" sz="2600" dirty="0" smtClean="0">
                <a:latin typeface="Source Code Pro" panose="020B0509030403020204" pitchFamily="49" charset="0"/>
                <a:ea typeface="Source Code Pro" panose="020B0509030403020204" pitchFamily="49" charset="0"/>
              </a:rPr>
              <a:t>pod </a:t>
            </a:r>
            <a:r>
              <a:rPr lang="en-US" altLang="zh-TW" sz="2600" dirty="0">
                <a:latin typeface="Source Code Pro" panose="020B0509030403020204" pitchFamily="49" charset="0"/>
                <a:ea typeface="Source Code Pro" panose="020B0509030403020204" pitchFamily="49" charset="0"/>
              </a:rPr>
              <a:t>"</a:t>
            </a:r>
            <a:r>
              <a:rPr lang="en-US" altLang="zh-TW" sz="2600" dirty="0" err="1">
                <a:latin typeface="Source Code Pro" panose="020B0509030403020204" pitchFamily="49" charset="0"/>
                <a:ea typeface="Source Code Pro" panose="020B0509030403020204" pitchFamily="49" charset="0"/>
              </a:rPr>
              <a:t>mongodb</a:t>
            </a:r>
            <a:r>
              <a:rPr lang="en-US" altLang="zh-TW" sz="2600" dirty="0">
                <a:latin typeface="Source Code Pro" panose="020B0509030403020204" pitchFamily="49" charset="0"/>
                <a:ea typeface="Source Code Pro" panose="020B0509030403020204" pitchFamily="49" charset="0"/>
              </a:rPr>
              <a:t>" created</a:t>
            </a:r>
          </a:p>
          <a:p>
            <a:r>
              <a:rPr lang="zh-TW" altLang="en-US" dirty="0"/>
              <a:t>新的</a:t>
            </a:r>
            <a:r>
              <a:rPr lang="en-US" altLang="zh-TW" dirty="0"/>
              <a:t>pod </a:t>
            </a:r>
            <a:r>
              <a:rPr lang="zh-TW" altLang="en-US" dirty="0" smtClean="0"/>
              <a:t>使用與前一個 </a:t>
            </a:r>
            <a:r>
              <a:rPr lang="en-US" altLang="zh-TW" dirty="0" smtClean="0"/>
              <a:t>pod </a:t>
            </a:r>
            <a:r>
              <a:rPr lang="zh-TW" altLang="en-US" dirty="0"/>
              <a:t>完全相同的 </a:t>
            </a:r>
            <a:r>
              <a:rPr lang="en-US" altLang="zh-TW" dirty="0"/>
              <a:t>GCE Persistent Disk</a:t>
            </a:r>
            <a:r>
              <a:rPr lang="en-US" altLang="zh-TW" dirty="0" smtClean="0"/>
              <a:t>,</a:t>
            </a:r>
            <a:r>
              <a:rPr lang="zh-TW" altLang="en-US" dirty="0" smtClean="0"/>
              <a:t>所以運行在其中的</a:t>
            </a:r>
            <a:r>
              <a:rPr lang="en-US" altLang="zh-TW" dirty="0" smtClean="0"/>
              <a:t>MongoDB </a:t>
            </a:r>
            <a:r>
              <a:rPr lang="zh-TW" altLang="en-US" dirty="0" smtClean="0"/>
              <a:t>容器應該會看到完全相同的數據</a:t>
            </a:r>
            <a:r>
              <a:rPr lang="en-US" altLang="zh-TW" dirty="0" smtClean="0"/>
              <a:t>,</a:t>
            </a:r>
            <a:r>
              <a:rPr lang="zh-TW" altLang="en-US" dirty="0" smtClean="0"/>
              <a:t>即便將 </a:t>
            </a:r>
            <a:r>
              <a:rPr lang="en-US" altLang="zh-TW" dirty="0" smtClean="0"/>
              <a:t>pod </a:t>
            </a:r>
            <a:r>
              <a:rPr lang="zh-TW" altLang="en-US" dirty="0" smtClean="0"/>
              <a:t>調度到不同的節點也是 一樣的。</a:t>
            </a:r>
            <a:endParaRPr lang="zh-TW" altLang="en-US" dirty="0"/>
          </a:p>
        </p:txBody>
      </p:sp>
      <p:sp>
        <p:nvSpPr>
          <p:cNvPr id="4" name="矩形 3"/>
          <p:cNvSpPr/>
          <p:nvPr/>
        </p:nvSpPr>
        <p:spPr>
          <a:xfrm>
            <a:off x="838200" y="6027003"/>
            <a:ext cx="10370270" cy="830997"/>
          </a:xfrm>
          <a:prstGeom prst="rect">
            <a:avLst/>
          </a:prstGeom>
        </p:spPr>
        <p:txBody>
          <a:bodyPr wrap="square">
            <a:spAutoFit/>
          </a:bodyPr>
          <a:lstStyle/>
          <a:p>
            <a:r>
              <a:rPr lang="zh-CN" altLang="en-US" sz="2400" dirty="0">
                <a:latin typeface="微軟正黑體" panose="020B0604030504040204" pitchFamily="34" charset="-120"/>
                <a:ea typeface="微軟正黑體" panose="020B0604030504040204" pitchFamily="34" charset="-120"/>
              </a:rPr>
              <a:t>提示</a:t>
            </a:r>
            <a:r>
              <a:rPr lang="en-US" altLang="zh-CN" sz="2400" dirty="0" smtClean="0">
                <a:latin typeface="微軟正黑體" panose="020B0604030504040204" pitchFamily="34" charset="-120"/>
                <a:ea typeface="微軟正黑體" panose="020B0604030504040204" pitchFamily="34" charset="-120"/>
              </a:rPr>
              <a:t>,</a:t>
            </a:r>
            <a:r>
              <a:rPr lang="zh-CN" altLang="en-US" sz="2400" dirty="0" smtClean="0">
                <a:latin typeface="微軟正黑體" panose="020B0604030504040204" pitchFamily="34" charset="-120"/>
                <a:ea typeface="微軟正黑體" panose="020B0604030504040204" pitchFamily="34" charset="-120"/>
              </a:rPr>
              <a:t>可以通過執行</a:t>
            </a:r>
            <a:r>
              <a:rPr lang="en-US" altLang="zh-CN" sz="2400" dirty="0" err="1" smtClean="0">
                <a:latin typeface="Source Code Pro" panose="020B0509030403020204" pitchFamily="49" charset="0"/>
                <a:ea typeface="Source Code Pro" panose="020B0509030403020204" pitchFamily="49" charset="0"/>
              </a:rPr>
              <a:t>kubectl</a:t>
            </a:r>
            <a:r>
              <a:rPr lang="en-US" altLang="zh-CN" sz="2400" dirty="0" smtClean="0">
                <a:latin typeface="Source Code Pro" panose="020B0509030403020204" pitchFamily="49" charset="0"/>
                <a:ea typeface="Source Code Pro" panose="020B0509030403020204" pitchFamily="49" charset="0"/>
              </a:rPr>
              <a:t> </a:t>
            </a:r>
            <a:r>
              <a:rPr lang="en-US" altLang="zh-CN" sz="2400" dirty="0">
                <a:latin typeface="Source Code Pro" panose="020B0509030403020204" pitchFamily="49" charset="0"/>
                <a:ea typeface="Source Code Pro" panose="020B0509030403020204" pitchFamily="49" charset="0"/>
              </a:rPr>
              <a:t>get </a:t>
            </a:r>
            <a:r>
              <a:rPr lang="en-US" altLang="zh-CN" sz="2400" dirty="0" err="1" smtClean="0">
                <a:latin typeface="Source Code Pro" panose="020B0509030403020204" pitchFamily="49" charset="0"/>
                <a:ea typeface="Source Code Pro" panose="020B0509030403020204" pitchFamily="49" charset="0"/>
              </a:rPr>
              <a:t>po</a:t>
            </a:r>
            <a:r>
              <a:rPr lang="en-US" altLang="zh-CN" sz="2400" dirty="0" smtClean="0">
                <a:latin typeface="Source Code Pro" panose="020B0509030403020204" pitchFamily="49" charset="0"/>
                <a:ea typeface="Source Code Pro" panose="020B0509030403020204" pitchFamily="49" charset="0"/>
              </a:rPr>
              <a:t> -o wide</a:t>
            </a:r>
            <a:r>
              <a:rPr lang="en-US" altLang="zh-CN" sz="2400" dirty="0" smtClean="0">
                <a:latin typeface="微軟正黑體" panose="020B0604030504040204" pitchFamily="34" charset="-120"/>
                <a:ea typeface="微軟正黑體" panose="020B0604030504040204" pitchFamily="34" charset="-120"/>
              </a:rPr>
              <a:t> </a:t>
            </a:r>
            <a:r>
              <a:rPr lang="zh-CN" altLang="en-US" sz="2400" dirty="0" smtClean="0">
                <a:latin typeface="微軟正黑體" panose="020B0604030504040204" pitchFamily="34" charset="-120"/>
                <a:ea typeface="微軟正黑體" panose="020B0604030504040204" pitchFamily="34" charset="-120"/>
              </a:rPr>
              <a:t>來查看 </a:t>
            </a:r>
            <a:r>
              <a:rPr lang="en-US" altLang="zh-CN" sz="2400" dirty="0" smtClean="0">
                <a:latin typeface="微軟正黑體" panose="020B0604030504040204" pitchFamily="34" charset="-120"/>
                <a:ea typeface="微軟正黑體" panose="020B0604030504040204" pitchFamily="34" charset="-120"/>
              </a:rPr>
              <a:t>pod </a:t>
            </a:r>
            <a:r>
              <a:rPr lang="zh-CN" altLang="en-US" sz="2400" dirty="0" smtClean="0">
                <a:latin typeface="微軟正黑體" panose="020B0604030504040204" pitchFamily="34" charset="-120"/>
                <a:ea typeface="微軟正黑體" panose="020B0604030504040204" pitchFamily="34" charset="-120"/>
              </a:rPr>
              <a:t>被調度到哪個節點上。</a:t>
            </a:r>
            <a:endParaRPr lang="zh-CN" altLang="en-US"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2315273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在新</a:t>
            </a:r>
            <a:r>
              <a:rPr lang="en-US" altLang="zh-TW" dirty="0" smtClean="0"/>
              <a:t>pod</a:t>
            </a:r>
            <a:r>
              <a:rPr lang="zh-TW" altLang="en-US" dirty="0" smtClean="0"/>
              <a:t>中檢索</a:t>
            </a:r>
            <a:r>
              <a:rPr lang="en-US" altLang="zh-TW" dirty="0" smtClean="0"/>
              <a:t>MongoDB</a:t>
            </a:r>
            <a:r>
              <a:rPr lang="zh-TW" altLang="en-US" dirty="0" smtClean="0"/>
              <a:t>易持久化數據</a:t>
            </a:r>
            <a:endParaRPr lang="zh-TW" altLang="en-US" dirty="0"/>
          </a:p>
        </p:txBody>
      </p:sp>
      <p:sp>
        <p:nvSpPr>
          <p:cNvPr id="3" name="內容版面配置區 2"/>
          <p:cNvSpPr>
            <a:spLocks noGrp="1"/>
          </p:cNvSpPr>
          <p:nvPr>
            <p:ph idx="1"/>
          </p:nvPr>
        </p:nvSpPr>
        <p:spPr/>
        <p:txBody>
          <a:bodyPr/>
          <a:lstStyle/>
          <a:p>
            <a:r>
              <a:rPr lang="zh-CN" altLang="en-US" dirty="0" smtClean="0"/>
              <a:t>容器啓動後</a:t>
            </a:r>
            <a:r>
              <a:rPr lang="en-US" altLang="zh-CN" dirty="0" smtClean="0"/>
              <a:t>,</a:t>
            </a:r>
            <a:r>
              <a:rPr lang="zh-CN" altLang="en-US" dirty="0" smtClean="0"/>
              <a:t>可以再次運行 </a:t>
            </a:r>
            <a:r>
              <a:rPr lang="en-US" altLang="zh-CN" dirty="0" smtClean="0"/>
              <a:t>MongoDB </a:t>
            </a:r>
            <a:r>
              <a:rPr lang="en-US" altLang="zh-CN" dirty="0"/>
              <a:t>shell </a:t>
            </a:r>
            <a:r>
              <a:rPr lang="zh-CN" altLang="en-US" dirty="0" smtClean="0"/>
              <a:t>來檢查是否還可以檢索之前存儲的文檔</a:t>
            </a:r>
            <a:r>
              <a:rPr lang="en-US" altLang="zh-CN" dirty="0" smtClean="0"/>
              <a:t>,</a:t>
            </a:r>
            <a:r>
              <a:rPr lang="zh-CN" altLang="en-US" dirty="0" smtClean="0"/>
              <a:t>如下面的代碼清單所示。</a:t>
            </a:r>
            <a:endParaRPr lang="zh-TW" altLang="en-US" dirty="0"/>
          </a:p>
        </p:txBody>
      </p:sp>
      <p:sp>
        <p:nvSpPr>
          <p:cNvPr id="4" name="矩形 3"/>
          <p:cNvSpPr/>
          <p:nvPr/>
        </p:nvSpPr>
        <p:spPr>
          <a:xfrm>
            <a:off x="970959" y="2761659"/>
            <a:ext cx="10633437" cy="2862322"/>
          </a:xfrm>
          <a:prstGeom prst="rect">
            <a:avLst/>
          </a:prstGeom>
        </p:spPr>
        <p:txBody>
          <a:bodyPr wrap="square">
            <a:spAutoFit/>
          </a:bodyPr>
          <a:lstStyle/>
          <a:p>
            <a:r>
              <a:rPr lang="en-US" altLang="zh-TW" sz="2000" dirty="0">
                <a:solidFill>
                  <a:srgbClr val="262626"/>
                </a:solidFill>
                <a:latin typeface="Source Code Pro" panose="020B0509030403020204" pitchFamily="49" charset="0"/>
                <a:ea typeface="Source Code Pro" panose="020B0509030403020204" pitchFamily="49" charset="0"/>
              </a:rPr>
              <a:t>$ </a:t>
            </a:r>
            <a:r>
              <a:rPr lang="en-US" altLang="zh-TW" sz="2000" b="1" dirty="0" err="1">
                <a:solidFill>
                  <a:srgbClr val="262626"/>
                </a:solidFill>
                <a:latin typeface="Source Code Pro" panose="020B0509030403020204" pitchFamily="49" charset="0"/>
                <a:ea typeface="Source Code Pro" panose="020B0509030403020204" pitchFamily="49" charset="0"/>
              </a:rPr>
              <a:t>kubectl</a:t>
            </a:r>
            <a:r>
              <a:rPr lang="en-US" altLang="zh-TW" sz="2000" b="1" dirty="0">
                <a:solidFill>
                  <a:srgbClr val="262626"/>
                </a:solidFill>
                <a:latin typeface="Source Code Pro" panose="020B0509030403020204" pitchFamily="49" charset="0"/>
                <a:ea typeface="Source Code Pro" panose="020B0509030403020204" pitchFamily="49" charset="0"/>
              </a:rPr>
              <a:t> exec -it </a:t>
            </a:r>
            <a:r>
              <a:rPr lang="en-US" altLang="zh-TW" sz="2000" b="1" dirty="0" err="1">
                <a:solidFill>
                  <a:srgbClr val="262626"/>
                </a:solidFill>
                <a:latin typeface="Source Code Pro" panose="020B0509030403020204" pitchFamily="49" charset="0"/>
                <a:ea typeface="Source Code Pro" panose="020B0509030403020204" pitchFamily="49" charset="0"/>
              </a:rPr>
              <a:t>mongodb</a:t>
            </a:r>
            <a:r>
              <a:rPr lang="en-US" altLang="zh-TW" sz="2000" b="1" dirty="0">
                <a:solidFill>
                  <a:srgbClr val="262626"/>
                </a:solidFill>
                <a:latin typeface="Source Code Pro" panose="020B0509030403020204" pitchFamily="49" charset="0"/>
                <a:ea typeface="Source Code Pro" panose="020B0509030403020204" pitchFamily="49" charset="0"/>
              </a:rPr>
              <a:t> mongo</a:t>
            </a:r>
          </a:p>
          <a:p>
            <a:r>
              <a:rPr lang="en-US" altLang="zh-TW" sz="2000" dirty="0">
                <a:solidFill>
                  <a:srgbClr val="262626"/>
                </a:solidFill>
                <a:latin typeface="Source Code Pro" panose="020B0509030403020204" pitchFamily="49" charset="0"/>
                <a:ea typeface="Source Code Pro" panose="020B0509030403020204" pitchFamily="49" charset="0"/>
              </a:rPr>
              <a:t>MongoDB shell version: 3.2.8</a:t>
            </a:r>
          </a:p>
          <a:p>
            <a:r>
              <a:rPr lang="en-US" altLang="zh-TW" sz="2000" dirty="0">
                <a:solidFill>
                  <a:srgbClr val="262626"/>
                </a:solidFill>
                <a:latin typeface="Source Code Pro" panose="020B0509030403020204" pitchFamily="49" charset="0"/>
                <a:ea typeface="Source Code Pro" panose="020B0509030403020204" pitchFamily="49" charset="0"/>
              </a:rPr>
              <a:t>connecting to: mongodb://127.0.0.1:27017</a:t>
            </a:r>
          </a:p>
          <a:p>
            <a:r>
              <a:rPr lang="en-US" altLang="zh-TW" sz="2000" dirty="0">
                <a:solidFill>
                  <a:srgbClr val="262626"/>
                </a:solidFill>
                <a:latin typeface="Source Code Pro" panose="020B0509030403020204" pitchFamily="49" charset="0"/>
                <a:ea typeface="Source Code Pro" panose="020B0509030403020204" pitchFamily="49" charset="0"/>
              </a:rPr>
              <a:t>Welcome to the MongoDB shell.</a:t>
            </a:r>
          </a:p>
          <a:p>
            <a:r>
              <a:rPr lang="en-US" altLang="zh-TW" sz="2000" dirty="0">
                <a:solidFill>
                  <a:srgbClr val="262626"/>
                </a:solidFill>
                <a:latin typeface="Source Code Pro" panose="020B0509030403020204" pitchFamily="49" charset="0"/>
                <a:ea typeface="Source Code Pro" panose="020B0509030403020204" pitchFamily="49" charset="0"/>
              </a:rPr>
              <a:t>...</a:t>
            </a:r>
          </a:p>
          <a:p>
            <a:r>
              <a:rPr lang="en-US" altLang="zh-TW" sz="2000" dirty="0">
                <a:solidFill>
                  <a:srgbClr val="262626"/>
                </a:solidFill>
                <a:latin typeface="Source Code Pro" panose="020B0509030403020204" pitchFamily="49" charset="0"/>
                <a:ea typeface="Source Code Pro" panose="020B0509030403020204" pitchFamily="49" charset="0"/>
              </a:rPr>
              <a:t>&gt; </a:t>
            </a:r>
            <a:r>
              <a:rPr lang="en-US" altLang="zh-TW" sz="2000" b="1" dirty="0">
                <a:solidFill>
                  <a:srgbClr val="262626"/>
                </a:solidFill>
                <a:latin typeface="Source Code Pro" panose="020B0509030403020204" pitchFamily="49" charset="0"/>
                <a:ea typeface="Source Code Pro" panose="020B0509030403020204" pitchFamily="49" charset="0"/>
              </a:rPr>
              <a:t>use </a:t>
            </a:r>
            <a:r>
              <a:rPr lang="en-US" altLang="zh-TW" sz="2000" b="1" dirty="0" err="1">
                <a:solidFill>
                  <a:srgbClr val="262626"/>
                </a:solidFill>
                <a:latin typeface="Source Code Pro" panose="020B0509030403020204" pitchFamily="49" charset="0"/>
                <a:ea typeface="Source Code Pro" panose="020B0509030403020204" pitchFamily="49" charset="0"/>
              </a:rPr>
              <a:t>mystore</a:t>
            </a:r>
            <a:endParaRPr lang="en-US" altLang="zh-TW" sz="2000" b="1" dirty="0">
              <a:solidFill>
                <a:srgbClr val="262626"/>
              </a:solidFill>
              <a:latin typeface="Source Code Pro" panose="020B0509030403020204" pitchFamily="49" charset="0"/>
              <a:ea typeface="Source Code Pro" panose="020B0509030403020204" pitchFamily="49" charset="0"/>
            </a:endParaRPr>
          </a:p>
          <a:p>
            <a:r>
              <a:rPr lang="en-US" altLang="zh-TW" sz="2000" dirty="0">
                <a:solidFill>
                  <a:srgbClr val="262626"/>
                </a:solidFill>
                <a:latin typeface="Source Code Pro" panose="020B0509030403020204" pitchFamily="49" charset="0"/>
                <a:ea typeface="Source Code Pro" panose="020B0509030403020204" pitchFamily="49" charset="0"/>
              </a:rPr>
              <a:t>switched to </a:t>
            </a:r>
            <a:r>
              <a:rPr lang="en-US" altLang="zh-TW" sz="2000" dirty="0" err="1">
                <a:solidFill>
                  <a:srgbClr val="262626"/>
                </a:solidFill>
                <a:latin typeface="Source Code Pro" panose="020B0509030403020204" pitchFamily="49" charset="0"/>
                <a:ea typeface="Source Code Pro" panose="020B0509030403020204" pitchFamily="49" charset="0"/>
              </a:rPr>
              <a:t>db</a:t>
            </a:r>
            <a:r>
              <a:rPr lang="en-US" altLang="zh-TW" sz="2000" dirty="0">
                <a:solidFill>
                  <a:srgbClr val="262626"/>
                </a:solidFill>
                <a:latin typeface="Source Code Pro" panose="020B0509030403020204" pitchFamily="49" charset="0"/>
                <a:ea typeface="Source Code Pro" panose="020B0509030403020204" pitchFamily="49" charset="0"/>
              </a:rPr>
              <a:t> </a:t>
            </a:r>
            <a:r>
              <a:rPr lang="en-US" altLang="zh-TW" sz="2000" dirty="0" err="1">
                <a:solidFill>
                  <a:srgbClr val="262626"/>
                </a:solidFill>
                <a:latin typeface="Source Code Pro" panose="020B0509030403020204" pitchFamily="49" charset="0"/>
                <a:ea typeface="Source Code Pro" panose="020B0509030403020204" pitchFamily="49" charset="0"/>
              </a:rPr>
              <a:t>mystore</a:t>
            </a:r>
            <a:endParaRPr lang="en-US" altLang="zh-TW" sz="2000" dirty="0">
              <a:solidFill>
                <a:srgbClr val="262626"/>
              </a:solidFill>
              <a:latin typeface="Source Code Pro" panose="020B0509030403020204" pitchFamily="49" charset="0"/>
              <a:ea typeface="Source Code Pro" panose="020B0509030403020204" pitchFamily="49" charset="0"/>
            </a:endParaRPr>
          </a:p>
          <a:p>
            <a:r>
              <a:rPr lang="en-US" altLang="zh-TW" sz="2000" dirty="0">
                <a:solidFill>
                  <a:srgbClr val="262626"/>
                </a:solidFill>
                <a:latin typeface="Source Code Pro" panose="020B0509030403020204" pitchFamily="49" charset="0"/>
                <a:ea typeface="Source Code Pro" panose="020B0509030403020204" pitchFamily="49" charset="0"/>
              </a:rPr>
              <a:t>&gt; </a:t>
            </a:r>
            <a:r>
              <a:rPr lang="en-US" altLang="zh-TW" sz="2000" b="1" dirty="0" err="1">
                <a:solidFill>
                  <a:srgbClr val="262626"/>
                </a:solidFill>
                <a:latin typeface="Source Code Pro" panose="020B0509030403020204" pitchFamily="49" charset="0"/>
                <a:ea typeface="Source Code Pro" panose="020B0509030403020204" pitchFamily="49" charset="0"/>
              </a:rPr>
              <a:t>db.foo.find</a:t>
            </a:r>
            <a:r>
              <a:rPr lang="en-US" altLang="zh-TW" sz="2000" b="1" dirty="0">
                <a:solidFill>
                  <a:srgbClr val="262626"/>
                </a:solidFill>
                <a:latin typeface="Source Code Pro" panose="020B0509030403020204" pitchFamily="49" charset="0"/>
                <a:ea typeface="Source Code Pro" panose="020B0509030403020204" pitchFamily="49" charset="0"/>
              </a:rPr>
              <a:t>()</a:t>
            </a:r>
          </a:p>
          <a:p>
            <a:r>
              <a:rPr lang="en-US" altLang="zh-TW" sz="2000" dirty="0">
                <a:solidFill>
                  <a:srgbClr val="262626"/>
                </a:solidFill>
                <a:latin typeface="Source Code Pro" panose="020B0509030403020204" pitchFamily="49" charset="0"/>
                <a:ea typeface="Source Code Pro" panose="020B0509030403020204" pitchFamily="49" charset="0"/>
              </a:rPr>
              <a:t>{ "_id" : </a:t>
            </a:r>
            <a:r>
              <a:rPr lang="en-US" altLang="zh-TW" sz="2000" dirty="0" err="1">
                <a:solidFill>
                  <a:srgbClr val="262626"/>
                </a:solidFill>
                <a:latin typeface="Source Code Pro" panose="020B0509030403020204" pitchFamily="49" charset="0"/>
                <a:ea typeface="Source Code Pro" panose="020B0509030403020204" pitchFamily="49" charset="0"/>
              </a:rPr>
              <a:t>ObjectId</a:t>
            </a:r>
            <a:r>
              <a:rPr lang="en-US" altLang="zh-TW" sz="2000" dirty="0">
                <a:solidFill>
                  <a:srgbClr val="262626"/>
                </a:solidFill>
                <a:latin typeface="Source Code Pro" panose="020B0509030403020204" pitchFamily="49" charset="0"/>
                <a:ea typeface="Source Code Pro" panose="020B0509030403020204" pitchFamily="49" charset="0"/>
              </a:rPr>
              <a:t>("57a61eb9de0cfd512374cc75"), "name" : "foo" </a:t>
            </a:r>
            <a:r>
              <a:rPr lang="en-US" altLang="zh-TW" sz="2000" dirty="0" smtClean="0">
                <a:solidFill>
                  <a:srgbClr val="262626"/>
                </a:solidFill>
                <a:latin typeface="Source Code Pro" panose="020B0509030403020204" pitchFamily="49" charset="0"/>
                <a:ea typeface="Source Code Pro" panose="020B0509030403020204" pitchFamily="49" charset="0"/>
              </a:rPr>
              <a:t>}</a:t>
            </a:r>
            <a:endParaRPr lang="en-US" altLang="zh-TW" sz="2000" dirty="0">
              <a:solidFill>
                <a:srgbClr val="262626"/>
              </a:solidFill>
              <a:latin typeface="Source Code Pro" panose="020B0509030403020204" pitchFamily="49" charset="0"/>
              <a:ea typeface="Source Code Pro" panose="020B0509030403020204" pitchFamily="49" charset="0"/>
            </a:endParaRPr>
          </a:p>
        </p:txBody>
      </p:sp>
      <p:sp>
        <p:nvSpPr>
          <p:cNvPr id="5" name="矩形 4"/>
          <p:cNvSpPr/>
          <p:nvPr/>
        </p:nvSpPr>
        <p:spPr>
          <a:xfrm>
            <a:off x="1077797" y="5789291"/>
            <a:ext cx="10375769" cy="954107"/>
          </a:xfrm>
          <a:prstGeom prst="rect">
            <a:avLst/>
          </a:prstGeom>
        </p:spPr>
        <p:txBody>
          <a:bodyPr wrap="square">
            <a:spAutoFit/>
          </a:bodyPr>
          <a:lstStyle/>
          <a:p>
            <a:pPr>
              <a:spcAft>
                <a:spcPts val="500"/>
              </a:spcAft>
            </a:pPr>
            <a:r>
              <a:rPr lang="zh-CN" altLang="en-US" sz="2800" dirty="0" smtClean="0">
                <a:solidFill>
                  <a:srgbClr val="000000"/>
                </a:solidFill>
                <a:latin typeface="微軟正黑體" panose="020B0604030504040204" pitchFamily="34" charset="-120"/>
                <a:ea typeface="微軟正黑體" panose="020B0604030504040204" pitchFamily="34" charset="-120"/>
              </a:rPr>
              <a:t>我們完成了</a:t>
            </a:r>
            <a:r>
              <a:rPr lang="en-US" altLang="zh-CN" sz="2800" dirty="0" smtClean="0">
                <a:solidFill>
                  <a:srgbClr val="000000"/>
                </a:solidFill>
                <a:latin typeface="微軟正黑體" panose="020B0604030504040204" pitchFamily="34" charset="-120"/>
                <a:ea typeface="微軟正黑體" panose="020B0604030504040204" pitchFamily="34" charset="-120"/>
              </a:rPr>
              <a:t>MongoDB </a:t>
            </a:r>
            <a:r>
              <a:rPr lang="en-US" altLang="zh-CN" sz="2800" dirty="0">
                <a:solidFill>
                  <a:srgbClr val="000000"/>
                </a:solidFill>
                <a:latin typeface="微軟正黑體" panose="020B0604030504040204" pitchFamily="34" charset="-120"/>
                <a:ea typeface="微軟正黑體" panose="020B0604030504040204" pitchFamily="34" charset="-120"/>
              </a:rPr>
              <a:t>pod </a:t>
            </a:r>
            <a:r>
              <a:rPr lang="zh-CN" altLang="en-US" sz="2800" dirty="0">
                <a:solidFill>
                  <a:srgbClr val="000000"/>
                </a:solidFill>
                <a:latin typeface="微軟正黑體" panose="020B0604030504040204" pitchFamily="34" charset="-120"/>
                <a:ea typeface="微軟正黑體" panose="020B0604030504040204" pitchFamily="34" charset="-120"/>
              </a:rPr>
              <a:t>的操作</a:t>
            </a:r>
            <a:r>
              <a:rPr lang="en-US" altLang="zh-CN" sz="2800" dirty="0" smtClean="0">
                <a:solidFill>
                  <a:srgbClr val="000000"/>
                </a:solidFill>
                <a:latin typeface="微軟正黑體" panose="020B0604030504040204" pitchFamily="34" charset="-120"/>
                <a:ea typeface="微軟正黑體" panose="020B0604030504040204" pitchFamily="34" charset="-120"/>
              </a:rPr>
              <a:t>,</a:t>
            </a:r>
            <a:r>
              <a:rPr lang="zh-CN" altLang="en-US" sz="2800" dirty="0" smtClean="0">
                <a:solidFill>
                  <a:srgbClr val="000000"/>
                </a:solidFill>
                <a:latin typeface="微軟正黑體" panose="020B0604030504040204" pitchFamily="34" charset="-120"/>
                <a:ea typeface="微軟正黑體" panose="020B0604030504040204" pitchFamily="34" charset="-120"/>
              </a:rPr>
              <a:t>所以繼續清理這個</a:t>
            </a:r>
            <a:r>
              <a:rPr lang="en-US" altLang="zh-CN" sz="2800" dirty="0" smtClean="0">
                <a:solidFill>
                  <a:srgbClr val="000000"/>
                </a:solidFill>
                <a:latin typeface="微軟正黑體" panose="020B0604030504040204" pitchFamily="34" charset="-120"/>
                <a:ea typeface="微軟正黑體" panose="020B0604030504040204" pitchFamily="34" charset="-120"/>
              </a:rPr>
              <a:t>pod,</a:t>
            </a:r>
            <a:r>
              <a:rPr lang="zh-CN" altLang="en-US" sz="2800" dirty="0" smtClean="0">
                <a:solidFill>
                  <a:srgbClr val="000000"/>
                </a:solidFill>
                <a:latin typeface="微軟正黑體" panose="020B0604030504040204" pitchFamily="34" charset="-120"/>
                <a:ea typeface="微軟正黑體" panose="020B0604030504040204" pitchFamily="34" charset="-120"/>
              </a:rPr>
              <a:t>但是不要删除底層 的 </a:t>
            </a:r>
            <a:r>
              <a:rPr lang="en-US" altLang="zh-CN" sz="2800" dirty="0" smtClean="0">
                <a:solidFill>
                  <a:srgbClr val="000000"/>
                </a:solidFill>
                <a:latin typeface="微軟正黑體" panose="020B0604030504040204" pitchFamily="34" charset="-120"/>
                <a:ea typeface="微軟正黑體" panose="020B0604030504040204" pitchFamily="34" charset="-120"/>
              </a:rPr>
              <a:t>GCE </a:t>
            </a:r>
            <a:r>
              <a:rPr lang="zh-CN" altLang="en-US" sz="2800" dirty="0" smtClean="0">
                <a:solidFill>
                  <a:srgbClr val="000000"/>
                </a:solidFill>
                <a:latin typeface="微軟正黑體" panose="020B0604030504040204" pitchFamily="34" charset="-120"/>
                <a:ea typeface="微軟正黑體" panose="020B0604030504040204" pitchFamily="34" charset="-120"/>
              </a:rPr>
              <a:t>持久磁盤</a:t>
            </a:r>
            <a:r>
              <a:rPr lang="en-US" altLang="zh-CN" sz="2800" dirty="0" smtClean="0">
                <a:solidFill>
                  <a:srgbClr val="000000"/>
                </a:solidFill>
                <a:latin typeface="微軟正黑體" panose="020B0604030504040204" pitchFamily="34" charset="-120"/>
                <a:ea typeface="微軟正黑體" panose="020B0604030504040204" pitchFamily="34" charset="-120"/>
              </a:rPr>
              <a:t>,</a:t>
            </a:r>
            <a:r>
              <a:rPr lang="zh-CN" altLang="en-US" sz="2800" dirty="0" smtClean="0">
                <a:solidFill>
                  <a:srgbClr val="000000"/>
                </a:solidFill>
                <a:latin typeface="微軟正黑體" panose="020B0604030504040204" pitchFamily="34" charset="-120"/>
                <a:ea typeface="微軟正黑體" panose="020B0604030504040204" pitchFamily="34" charset="-120"/>
              </a:rPr>
              <a:t>我們將在本章後面再次用到。</a:t>
            </a:r>
            <a:endParaRPr lang="zh-TW" altLang="en-US" sz="28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691013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通過底層持久化存儲使用其他類型的卷</a:t>
            </a:r>
            <a:endParaRPr lang="zh-TW" altLang="en-US" dirty="0"/>
          </a:p>
        </p:txBody>
      </p:sp>
      <p:sp>
        <p:nvSpPr>
          <p:cNvPr id="3" name="內容版面配置區 2"/>
          <p:cNvSpPr>
            <a:spLocks noGrp="1"/>
          </p:cNvSpPr>
          <p:nvPr>
            <p:ph idx="1"/>
          </p:nvPr>
        </p:nvSpPr>
        <p:spPr/>
        <p:txBody>
          <a:bodyPr>
            <a:normAutofit/>
          </a:bodyPr>
          <a:lstStyle/>
          <a:p>
            <a:r>
              <a:rPr lang="zh-TW" altLang="en-US" dirty="0" smtClean="0"/>
              <a:t>當在其他地方運行 </a:t>
            </a:r>
            <a:r>
              <a:rPr lang="en-US" altLang="zh-TW" dirty="0" smtClean="0"/>
              <a:t>Kubernetes </a:t>
            </a:r>
            <a:r>
              <a:rPr lang="zh-TW" altLang="en-US" dirty="0" smtClean="0"/>
              <a:t>集群時</a:t>
            </a:r>
            <a:r>
              <a:rPr lang="en-US" altLang="zh-TW" dirty="0" smtClean="0"/>
              <a:t>,</a:t>
            </a:r>
            <a:r>
              <a:rPr lang="zh-TW" altLang="en-US" dirty="0" smtClean="0"/>
              <a:t>應該根據不同的基礎設施使用其他類型的卷。</a:t>
            </a:r>
            <a:endParaRPr lang="zh-TW" altLang="en-US" dirty="0"/>
          </a:p>
          <a:p>
            <a:r>
              <a:rPr lang="zh-TW" altLang="en-US" dirty="0"/>
              <a:t>例如</a:t>
            </a:r>
            <a:r>
              <a:rPr lang="en-US" altLang="zh-TW" dirty="0"/>
              <a:t>,</a:t>
            </a:r>
            <a:r>
              <a:rPr lang="zh-TW" altLang="en-US" dirty="0"/>
              <a:t>如果你的 </a:t>
            </a:r>
            <a:r>
              <a:rPr lang="en-US" altLang="zh-TW" dirty="0"/>
              <a:t>Kubernetes </a:t>
            </a:r>
            <a:r>
              <a:rPr lang="zh-TW" altLang="en-US" dirty="0" smtClean="0"/>
              <a:t>集群運行在</a:t>
            </a:r>
            <a:r>
              <a:rPr lang="en-US" altLang="zh-TW" dirty="0" smtClean="0"/>
              <a:t>Amazon </a:t>
            </a:r>
            <a:r>
              <a:rPr lang="zh-TW" altLang="en-US" dirty="0"/>
              <a:t>的 </a:t>
            </a:r>
            <a:r>
              <a:rPr lang="en-US" altLang="zh-TW" dirty="0"/>
              <a:t>AWS EC2 </a:t>
            </a:r>
            <a:r>
              <a:rPr lang="zh-TW" altLang="en-US" dirty="0"/>
              <a:t>上</a:t>
            </a:r>
            <a:r>
              <a:rPr lang="en-US" altLang="zh-TW" dirty="0"/>
              <a:t>,</a:t>
            </a:r>
            <a:r>
              <a:rPr lang="zh-TW" altLang="en-US" dirty="0"/>
              <a:t>就可以使用 </a:t>
            </a:r>
            <a:r>
              <a:rPr lang="en-US" altLang="zh-TW" dirty="0" err="1"/>
              <a:t>awsElasticBlockStore</a:t>
            </a:r>
            <a:r>
              <a:rPr lang="en-US" altLang="zh-TW" dirty="0"/>
              <a:t> </a:t>
            </a:r>
            <a:r>
              <a:rPr lang="zh-TW" altLang="en-US" dirty="0" smtClean="0"/>
              <a:t>卷給你的</a:t>
            </a:r>
            <a:r>
              <a:rPr lang="en-US" altLang="zh-TW" dirty="0" smtClean="0"/>
              <a:t>pod </a:t>
            </a:r>
            <a:r>
              <a:rPr lang="zh-TW" altLang="en-US" dirty="0" smtClean="0"/>
              <a:t>提供持久化存儲。</a:t>
            </a:r>
            <a:endParaRPr lang="en-US" altLang="zh-TW" dirty="0" smtClean="0"/>
          </a:p>
          <a:p>
            <a:r>
              <a:rPr lang="zh-TW" altLang="en-US" dirty="0" smtClean="0"/>
              <a:t>如果集群在 </a:t>
            </a:r>
            <a:r>
              <a:rPr lang="en-US" altLang="zh-TW" dirty="0" smtClean="0"/>
              <a:t>Microsoft </a:t>
            </a:r>
            <a:r>
              <a:rPr lang="en-US" altLang="zh-TW" dirty="0"/>
              <a:t>Azure </a:t>
            </a:r>
            <a:r>
              <a:rPr lang="zh-TW" altLang="en-US" dirty="0" smtClean="0"/>
              <a:t>上運行</a:t>
            </a:r>
            <a:r>
              <a:rPr lang="en-US" altLang="zh-TW" dirty="0" smtClean="0"/>
              <a:t>,</a:t>
            </a:r>
            <a:r>
              <a:rPr lang="zh-TW" altLang="en-US" dirty="0" smtClean="0"/>
              <a:t>則可以使用 </a:t>
            </a:r>
            <a:r>
              <a:rPr lang="en-US" altLang="zh-TW" dirty="0" err="1" smtClean="0"/>
              <a:t>azureFile</a:t>
            </a:r>
            <a:r>
              <a:rPr lang="en-US" altLang="zh-TW" dirty="0" smtClean="0"/>
              <a:t> </a:t>
            </a:r>
            <a:r>
              <a:rPr lang="zh-TW" altLang="en-US" dirty="0"/>
              <a:t>或者</a:t>
            </a:r>
            <a:r>
              <a:rPr lang="en-US" altLang="zh-TW" dirty="0" err="1"/>
              <a:t>azureDisk</a:t>
            </a:r>
            <a:r>
              <a:rPr lang="en-US" altLang="zh-TW" dirty="0"/>
              <a:t> </a:t>
            </a:r>
            <a:r>
              <a:rPr lang="zh-TW" altLang="en-US" dirty="0" smtClean="0"/>
              <a:t>卷。</a:t>
            </a:r>
            <a:endParaRPr lang="en-US" altLang="zh-TW" dirty="0" smtClean="0"/>
          </a:p>
          <a:p>
            <a:r>
              <a:rPr lang="zh-TW" altLang="en-US" dirty="0" smtClean="0"/>
              <a:t>與前面的示例是一樣</a:t>
            </a:r>
            <a:r>
              <a:rPr lang="en-US" altLang="zh-TW" dirty="0" smtClean="0"/>
              <a:t>,</a:t>
            </a:r>
            <a:r>
              <a:rPr lang="zh-TW" altLang="en-US" dirty="0" smtClean="0"/>
              <a:t>需要創建實際的底層存儲</a:t>
            </a:r>
            <a:r>
              <a:rPr lang="en-US" altLang="zh-TW" dirty="0" smtClean="0"/>
              <a:t>, </a:t>
            </a:r>
            <a:r>
              <a:rPr lang="zh-TW" altLang="en-US" dirty="0" smtClean="0"/>
              <a:t>然後在卷定義中設置適當的屬性。</a:t>
            </a:r>
            <a:endParaRPr lang="zh-TW" altLang="en-US" dirty="0"/>
          </a:p>
        </p:txBody>
      </p:sp>
    </p:spTree>
    <p:extLst>
      <p:ext uri="{BB962C8B-B14F-4D97-AF65-F5344CB8AC3E}">
        <p14:creationId xmlns:p14="http://schemas.microsoft.com/office/powerpoint/2010/main" val="8715707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4733041" cy="1325563"/>
          </a:xfrm>
        </p:spPr>
        <p:txBody>
          <a:bodyPr/>
          <a:lstStyle/>
          <a:p>
            <a:r>
              <a:rPr lang="zh-TW" altLang="en-US" dirty="0"/>
              <a:t>使用</a:t>
            </a:r>
            <a:r>
              <a:rPr lang="en-US" altLang="zh-TW" dirty="0"/>
              <a:t>AWS </a:t>
            </a:r>
            <a:r>
              <a:rPr lang="zh-TW" altLang="en-US" dirty="0" smtClean="0"/>
              <a:t>彈性塊存儲卷</a:t>
            </a:r>
            <a:endParaRPr lang="zh-TW" altLang="en-US" dirty="0"/>
          </a:p>
        </p:txBody>
      </p:sp>
      <p:sp>
        <p:nvSpPr>
          <p:cNvPr id="3" name="內容版面配置區 2"/>
          <p:cNvSpPr>
            <a:spLocks noGrp="1"/>
          </p:cNvSpPr>
          <p:nvPr>
            <p:ph sz="half" idx="1"/>
          </p:nvPr>
        </p:nvSpPr>
        <p:spPr/>
        <p:txBody>
          <a:bodyPr/>
          <a:lstStyle/>
          <a:p>
            <a:r>
              <a:rPr lang="zh-TW" altLang="en-US" dirty="0" smtClean="0"/>
              <a:t>要</a:t>
            </a:r>
            <a:r>
              <a:rPr lang="zh-TW" altLang="en-US" dirty="0"/>
              <a:t>使用</a:t>
            </a:r>
            <a:r>
              <a:rPr lang="en-US" altLang="zh-TW" dirty="0"/>
              <a:t>AWS </a:t>
            </a:r>
            <a:r>
              <a:rPr lang="zh-TW" altLang="en-US" dirty="0" smtClean="0"/>
              <a:t>彈性塊存儲</a:t>
            </a:r>
            <a:r>
              <a:rPr lang="en-US" altLang="zh-TW" dirty="0" smtClean="0"/>
              <a:t>(</a:t>
            </a:r>
            <a:r>
              <a:rPr lang="en-US" altLang="zh-TW" dirty="0"/>
              <a:t>Aws Elastic Block Store</a:t>
            </a:r>
            <a:r>
              <a:rPr lang="en-US" altLang="zh-TW" dirty="0" smtClean="0"/>
              <a:t>)</a:t>
            </a:r>
            <a:r>
              <a:rPr lang="zh-TW" altLang="en-US" dirty="0" smtClean="0"/>
              <a:t> 只需要更改卷定義。如下面的代碼清單所示</a:t>
            </a:r>
            <a:r>
              <a:rPr lang="en-US" altLang="zh-TW" dirty="0" smtClean="0"/>
              <a:t>(</a:t>
            </a:r>
            <a:r>
              <a:rPr lang="zh-TW" altLang="en-US" dirty="0" smtClean="0"/>
              <a:t>請參閱以粗體標注的行</a:t>
            </a:r>
            <a:r>
              <a:rPr lang="en-US" altLang="zh-TW" dirty="0" smtClean="0"/>
              <a:t>)</a:t>
            </a:r>
            <a:r>
              <a:rPr lang="zh-TW" altLang="en-US" dirty="0" smtClean="0"/>
              <a:t>。</a:t>
            </a:r>
            <a:endParaRPr lang="zh-TW" altLang="en-US" dirty="0"/>
          </a:p>
        </p:txBody>
      </p:sp>
      <p:sp>
        <p:nvSpPr>
          <p:cNvPr id="6" name="矩形 5"/>
          <p:cNvSpPr/>
          <p:nvPr/>
        </p:nvSpPr>
        <p:spPr>
          <a:xfrm>
            <a:off x="5868968" y="732650"/>
            <a:ext cx="5399202" cy="5355312"/>
          </a:xfrm>
          <a:prstGeom prst="rect">
            <a:avLst/>
          </a:prstGeom>
        </p:spPr>
        <p:txBody>
          <a:bodyPr wrap="square">
            <a:spAutoFit/>
          </a:bodyPr>
          <a:lstStyle/>
          <a:p>
            <a:pPr lvl="0" fontAlgn="t">
              <a:defRPr/>
            </a:pPr>
            <a:r>
              <a:rPr lang="en-US" altLang="zh-TW" dirty="0" err="1">
                <a:solidFill>
                  <a:srgbClr val="22863A"/>
                </a:solidFill>
                <a:latin typeface="Source Code Pro" panose="020B0509030403020204" pitchFamily="49" charset="0"/>
                <a:ea typeface="Source Code Pro" panose="020B0509030403020204" pitchFamily="49" charset="0"/>
              </a:rPr>
              <a:t>apiVersion</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a:solidFill>
                  <a:srgbClr val="005CC5"/>
                </a:solidFill>
                <a:latin typeface="Source Code Pro" panose="020B0509030403020204" pitchFamily="49" charset="0"/>
                <a:ea typeface="Source Code Pro" panose="020B0509030403020204" pitchFamily="49" charset="0"/>
              </a:rPr>
              <a:t>v1</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a:solidFill>
                  <a:srgbClr val="22863A"/>
                </a:solidFill>
                <a:latin typeface="Source Code Pro" panose="020B0509030403020204" pitchFamily="49" charset="0"/>
                <a:ea typeface="Source Code Pro" panose="020B0509030403020204" pitchFamily="49" charset="0"/>
              </a:rPr>
              <a:t>kind</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a:solidFill>
                  <a:srgbClr val="032F62"/>
                </a:solidFill>
                <a:latin typeface="Source Code Pro" panose="020B0509030403020204" pitchFamily="49" charset="0"/>
                <a:ea typeface="Source Code Pro" panose="020B0509030403020204" pitchFamily="49" charset="0"/>
              </a:rPr>
              <a:t>Pod</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a:solidFill>
                  <a:srgbClr val="22863A"/>
                </a:solidFill>
                <a:latin typeface="Source Code Pro" panose="020B0509030403020204" pitchFamily="49" charset="0"/>
                <a:ea typeface="Source Code Pro" panose="020B0509030403020204" pitchFamily="49" charset="0"/>
              </a:rPr>
              <a:t>metadata</a:t>
            </a:r>
            <a:r>
              <a:rPr lang="en-US" altLang="zh-TW" dirty="0">
                <a:solidFill>
                  <a:srgbClr val="24292E"/>
                </a:solidFill>
                <a:latin typeface="Source Code Pro" panose="020B0509030403020204" pitchFamily="49" charset="0"/>
                <a:ea typeface="Source Code Pro" panose="020B0509030403020204" pitchFamily="49" charset="0"/>
              </a:rPr>
              <a:t>:</a:t>
            </a:r>
          </a:p>
          <a:p>
            <a:pPr fontAlgn="t"/>
            <a:r>
              <a:rPr lang="en-US" altLang="zh-TW" dirty="0" smtClean="0">
                <a:solidFill>
                  <a:srgbClr val="22863A"/>
                </a:solidFill>
                <a:latin typeface="Source Code Pro" panose="020B0509030403020204" pitchFamily="49" charset="0"/>
                <a:ea typeface="Source Code Pro" panose="020B0509030403020204" pitchFamily="49" charset="0"/>
              </a:rPr>
              <a:t>  name</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err="1">
                <a:solidFill>
                  <a:srgbClr val="032F62"/>
                </a:solidFill>
                <a:latin typeface="Source Code Pro" panose="020B0509030403020204" pitchFamily="49" charset="0"/>
                <a:ea typeface="Source Code Pro" panose="020B0509030403020204" pitchFamily="49" charset="0"/>
              </a:rPr>
              <a:t>mongodb-aws</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a:solidFill>
                  <a:srgbClr val="22863A"/>
                </a:solidFill>
                <a:latin typeface="Source Code Pro" panose="020B0509030403020204" pitchFamily="49" charset="0"/>
                <a:ea typeface="Source Code Pro" panose="020B0509030403020204" pitchFamily="49" charset="0"/>
              </a:rPr>
              <a:t>spec</a:t>
            </a:r>
            <a:r>
              <a:rPr lang="en-US" altLang="zh-TW" dirty="0">
                <a:solidFill>
                  <a:srgbClr val="24292E"/>
                </a:solidFill>
                <a:latin typeface="Source Code Pro" panose="020B0509030403020204" pitchFamily="49" charset="0"/>
                <a:ea typeface="Source Code Pro" panose="020B0509030403020204" pitchFamily="49" charset="0"/>
              </a:rPr>
              <a:t>:</a:t>
            </a:r>
          </a:p>
          <a:p>
            <a:pPr fontAlgn="t"/>
            <a:r>
              <a:rPr lang="en-US" altLang="zh-TW" dirty="0" smtClean="0">
                <a:solidFill>
                  <a:srgbClr val="22863A"/>
                </a:solidFill>
                <a:latin typeface="Source Code Pro" panose="020B0509030403020204" pitchFamily="49" charset="0"/>
                <a:ea typeface="Source Code Pro" panose="020B0509030403020204" pitchFamily="49" charset="0"/>
              </a:rPr>
              <a:t>  volumes</a:t>
            </a:r>
            <a:r>
              <a:rPr lang="en-US" altLang="zh-TW" dirty="0">
                <a:solidFill>
                  <a:srgbClr val="24292E"/>
                </a:solidFill>
                <a:latin typeface="Source Code Pro" panose="020B0509030403020204" pitchFamily="49" charset="0"/>
                <a:ea typeface="Source Code Pro" panose="020B0509030403020204" pitchFamily="49" charset="0"/>
              </a:rPr>
              <a:t>:</a:t>
            </a:r>
          </a:p>
          <a:p>
            <a:pPr fontAlgn="t"/>
            <a:r>
              <a:rPr lang="en-US" altLang="zh-TW" dirty="0" smtClean="0">
                <a:solidFill>
                  <a:srgbClr val="24292E"/>
                </a:solidFill>
                <a:latin typeface="Source Code Pro" panose="020B0509030403020204" pitchFamily="49" charset="0"/>
                <a:ea typeface="Source Code Pro" panose="020B0509030403020204" pitchFamily="49" charset="0"/>
              </a:rPr>
              <a:t>  - </a:t>
            </a:r>
            <a:r>
              <a:rPr lang="en-US" altLang="zh-TW" dirty="0">
                <a:solidFill>
                  <a:srgbClr val="22863A"/>
                </a:solidFill>
                <a:latin typeface="Source Code Pro" panose="020B0509030403020204" pitchFamily="49" charset="0"/>
                <a:ea typeface="Source Code Pro" panose="020B0509030403020204" pitchFamily="49" charset="0"/>
              </a:rPr>
              <a:t>name</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err="1">
                <a:solidFill>
                  <a:srgbClr val="032F62"/>
                </a:solidFill>
                <a:latin typeface="Source Code Pro" panose="020B0509030403020204" pitchFamily="49" charset="0"/>
                <a:ea typeface="Source Code Pro" panose="020B0509030403020204" pitchFamily="49" charset="0"/>
              </a:rPr>
              <a:t>mongodb</a:t>
            </a:r>
            <a:r>
              <a:rPr lang="en-US" altLang="zh-TW" dirty="0">
                <a:solidFill>
                  <a:srgbClr val="032F62"/>
                </a:solidFill>
                <a:latin typeface="Source Code Pro" panose="020B0509030403020204" pitchFamily="49" charset="0"/>
                <a:ea typeface="Source Code Pro" panose="020B0509030403020204" pitchFamily="49" charset="0"/>
              </a:rPr>
              <a:t>-data</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smtClean="0">
                <a:solidFill>
                  <a:srgbClr val="22863A"/>
                </a:solidFill>
                <a:latin typeface="Source Code Pro" panose="020B0509030403020204" pitchFamily="49" charset="0"/>
                <a:ea typeface="Source Code Pro" panose="020B0509030403020204" pitchFamily="49" charset="0"/>
              </a:rPr>
              <a:t>    </a:t>
            </a:r>
            <a:r>
              <a:rPr lang="en-US" altLang="zh-TW" b="1" dirty="0" err="1" smtClean="0">
                <a:solidFill>
                  <a:srgbClr val="22863A"/>
                </a:solidFill>
                <a:latin typeface="Source Code Pro" panose="020B0509030403020204" pitchFamily="49" charset="0"/>
                <a:ea typeface="Source Code Pro" panose="020B0509030403020204" pitchFamily="49" charset="0"/>
              </a:rPr>
              <a:t>awsElasticBlockStore</a:t>
            </a:r>
            <a:r>
              <a:rPr lang="en-US" altLang="zh-TW" b="1" dirty="0" smtClean="0">
                <a:solidFill>
                  <a:srgbClr val="24292E"/>
                </a:solidFill>
                <a:latin typeface="Source Code Pro" panose="020B0509030403020204" pitchFamily="49" charset="0"/>
                <a:ea typeface="Source Code Pro" panose="020B0509030403020204" pitchFamily="49" charset="0"/>
              </a:rPr>
              <a:t>:</a:t>
            </a:r>
          </a:p>
          <a:p>
            <a:pPr fontAlgn="t"/>
            <a:r>
              <a:rPr lang="en-US" altLang="zh-TW" b="1" dirty="0" smtClean="0">
                <a:solidFill>
                  <a:srgbClr val="22863A"/>
                </a:solidFill>
                <a:latin typeface="Source Code Pro" panose="020B0509030403020204" pitchFamily="49" charset="0"/>
                <a:ea typeface="Source Code Pro" panose="020B0509030403020204" pitchFamily="49" charset="0"/>
              </a:rPr>
              <a:t>      </a:t>
            </a:r>
            <a:r>
              <a:rPr lang="en-US" altLang="zh-TW" b="1" dirty="0" err="1" smtClean="0">
                <a:solidFill>
                  <a:srgbClr val="22863A"/>
                </a:solidFill>
                <a:latin typeface="Source Code Pro" panose="020B0509030403020204" pitchFamily="49" charset="0"/>
                <a:ea typeface="Source Code Pro" panose="020B0509030403020204" pitchFamily="49" charset="0"/>
              </a:rPr>
              <a:t>volumeID</a:t>
            </a:r>
            <a:r>
              <a:rPr lang="en-US" altLang="zh-TW" b="1" dirty="0" smtClean="0">
                <a:solidFill>
                  <a:srgbClr val="24292E"/>
                </a:solidFill>
                <a:latin typeface="Source Code Pro" panose="020B0509030403020204" pitchFamily="49" charset="0"/>
                <a:ea typeface="Source Code Pro" panose="020B0509030403020204" pitchFamily="49" charset="0"/>
              </a:rPr>
              <a:t>: </a:t>
            </a:r>
            <a:r>
              <a:rPr lang="en-US" altLang="zh-TW" b="1" dirty="0" smtClean="0">
                <a:solidFill>
                  <a:srgbClr val="032F62"/>
                </a:solidFill>
                <a:latin typeface="Source Code Pro" panose="020B0509030403020204" pitchFamily="49" charset="0"/>
                <a:ea typeface="Source Code Pro" panose="020B0509030403020204" pitchFamily="49" charset="0"/>
              </a:rPr>
              <a:t>my-volume</a:t>
            </a:r>
            <a:endParaRPr lang="en-US" altLang="zh-TW" b="1" dirty="0" smtClean="0">
              <a:solidFill>
                <a:srgbClr val="24292E"/>
              </a:solidFill>
              <a:latin typeface="Source Code Pro" panose="020B0509030403020204" pitchFamily="49" charset="0"/>
              <a:ea typeface="Source Code Pro" panose="020B0509030403020204" pitchFamily="49" charset="0"/>
            </a:endParaRPr>
          </a:p>
          <a:p>
            <a:pPr fontAlgn="t"/>
            <a:r>
              <a:rPr lang="en-US" altLang="zh-TW" b="1" dirty="0" smtClean="0">
                <a:solidFill>
                  <a:srgbClr val="22863A"/>
                </a:solidFill>
                <a:latin typeface="Source Code Pro" panose="020B0509030403020204" pitchFamily="49" charset="0"/>
                <a:ea typeface="Source Code Pro" panose="020B0509030403020204" pitchFamily="49" charset="0"/>
              </a:rPr>
              <a:t>      </a:t>
            </a:r>
            <a:r>
              <a:rPr lang="en-US" altLang="zh-TW" b="1" dirty="0" err="1" smtClean="0">
                <a:solidFill>
                  <a:srgbClr val="22863A"/>
                </a:solidFill>
                <a:latin typeface="Source Code Pro" panose="020B0509030403020204" pitchFamily="49" charset="0"/>
                <a:ea typeface="Source Code Pro" panose="020B0509030403020204" pitchFamily="49" charset="0"/>
              </a:rPr>
              <a:t>fsType</a:t>
            </a:r>
            <a:r>
              <a:rPr lang="en-US" altLang="zh-TW" b="1" dirty="0" smtClean="0">
                <a:solidFill>
                  <a:srgbClr val="24292E"/>
                </a:solidFill>
                <a:latin typeface="Source Code Pro" panose="020B0509030403020204" pitchFamily="49" charset="0"/>
                <a:ea typeface="Source Code Pro" panose="020B0509030403020204" pitchFamily="49" charset="0"/>
              </a:rPr>
              <a:t>: </a:t>
            </a:r>
            <a:r>
              <a:rPr lang="en-US" altLang="zh-TW" b="1" dirty="0" smtClean="0">
                <a:solidFill>
                  <a:srgbClr val="032F62"/>
                </a:solidFill>
                <a:latin typeface="Source Code Pro" panose="020B0509030403020204" pitchFamily="49" charset="0"/>
                <a:ea typeface="Source Code Pro" panose="020B0509030403020204" pitchFamily="49" charset="0"/>
              </a:rPr>
              <a:t>ext4</a:t>
            </a:r>
            <a:endParaRPr lang="en-US" altLang="zh-TW" b="1" dirty="0" smtClean="0">
              <a:solidFill>
                <a:srgbClr val="24292E"/>
              </a:solidFill>
              <a:latin typeface="Source Code Pro" panose="020B0509030403020204" pitchFamily="49" charset="0"/>
              <a:ea typeface="Source Code Pro" panose="020B0509030403020204" pitchFamily="49" charset="0"/>
            </a:endParaRPr>
          </a:p>
          <a:p>
            <a:pPr fontAlgn="t"/>
            <a:r>
              <a:rPr lang="en-US" altLang="zh-TW" dirty="0" smtClean="0">
                <a:solidFill>
                  <a:srgbClr val="22863A"/>
                </a:solidFill>
                <a:latin typeface="Source Code Pro" panose="020B0509030403020204" pitchFamily="49" charset="0"/>
                <a:ea typeface="Source Code Pro" panose="020B0509030403020204" pitchFamily="49" charset="0"/>
              </a:rPr>
              <a:t>  containers</a:t>
            </a:r>
            <a:r>
              <a:rPr lang="en-US" altLang="zh-TW" dirty="0">
                <a:solidFill>
                  <a:srgbClr val="24292E"/>
                </a:solidFill>
                <a:latin typeface="Source Code Pro" panose="020B0509030403020204" pitchFamily="49" charset="0"/>
                <a:ea typeface="Source Code Pro" panose="020B0509030403020204" pitchFamily="49" charset="0"/>
              </a:rPr>
              <a:t>:</a:t>
            </a:r>
          </a:p>
          <a:p>
            <a:pPr fontAlgn="t"/>
            <a:r>
              <a:rPr lang="en-US" altLang="zh-TW" dirty="0" smtClean="0">
                <a:solidFill>
                  <a:srgbClr val="24292E"/>
                </a:solidFill>
                <a:latin typeface="Source Code Pro" panose="020B0509030403020204" pitchFamily="49" charset="0"/>
                <a:ea typeface="Source Code Pro" panose="020B0509030403020204" pitchFamily="49" charset="0"/>
              </a:rPr>
              <a:t>  - </a:t>
            </a:r>
            <a:r>
              <a:rPr lang="en-US" altLang="zh-TW" dirty="0">
                <a:solidFill>
                  <a:srgbClr val="22863A"/>
                </a:solidFill>
                <a:latin typeface="Source Code Pro" panose="020B0509030403020204" pitchFamily="49" charset="0"/>
                <a:ea typeface="Source Code Pro" panose="020B0509030403020204" pitchFamily="49" charset="0"/>
              </a:rPr>
              <a:t>image</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a:solidFill>
                  <a:srgbClr val="032F62"/>
                </a:solidFill>
                <a:latin typeface="Source Code Pro" panose="020B0509030403020204" pitchFamily="49" charset="0"/>
                <a:ea typeface="Source Code Pro" panose="020B0509030403020204" pitchFamily="49" charset="0"/>
              </a:rPr>
              <a:t>mongo</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smtClean="0">
                <a:solidFill>
                  <a:srgbClr val="22863A"/>
                </a:solidFill>
                <a:latin typeface="Source Code Pro" panose="020B0509030403020204" pitchFamily="49" charset="0"/>
                <a:ea typeface="Source Code Pro" panose="020B0509030403020204" pitchFamily="49" charset="0"/>
              </a:rPr>
              <a:t>    name</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err="1">
                <a:solidFill>
                  <a:srgbClr val="032F62"/>
                </a:solidFill>
                <a:latin typeface="Source Code Pro" panose="020B0509030403020204" pitchFamily="49" charset="0"/>
                <a:ea typeface="Source Code Pro" panose="020B0509030403020204" pitchFamily="49" charset="0"/>
              </a:rPr>
              <a:t>mongodb</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smtClean="0">
                <a:solidFill>
                  <a:srgbClr val="22863A"/>
                </a:solidFill>
                <a:latin typeface="Source Code Pro" panose="020B0509030403020204" pitchFamily="49" charset="0"/>
                <a:ea typeface="Source Code Pro" panose="020B0509030403020204" pitchFamily="49" charset="0"/>
              </a:rPr>
              <a:t>    </a:t>
            </a:r>
            <a:r>
              <a:rPr lang="en-US" altLang="zh-TW" dirty="0" err="1" smtClean="0">
                <a:solidFill>
                  <a:srgbClr val="22863A"/>
                </a:solidFill>
                <a:latin typeface="Source Code Pro" panose="020B0509030403020204" pitchFamily="49" charset="0"/>
                <a:ea typeface="Source Code Pro" panose="020B0509030403020204" pitchFamily="49" charset="0"/>
              </a:rPr>
              <a:t>volumeMounts</a:t>
            </a:r>
            <a:r>
              <a:rPr lang="en-US" altLang="zh-TW" dirty="0">
                <a:solidFill>
                  <a:srgbClr val="24292E"/>
                </a:solidFill>
                <a:latin typeface="Source Code Pro" panose="020B0509030403020204" pitchFamily="49" charset="0"/>
                <a:ea typeface="Source Code Pro" panose="020B0509030403020204" pitchFamily="49" charset="0"/>
              </a:rPr>
              <a:t>:</a:t>
            </a:r>
          </a:p>
          <a:p>
            <a:pPr fontAlgn="t"/>
            <a:r>
              <a:rPr lang="en-US" altLang="zh-TW" dirty="0" smtClean="0">
                <a:solidFill>
                  <a:srgbClr val="24292E"/>
                </a:solidFill>
                <a:latin typeface="Source Code Pro" panose="020B0509030403020204" pitchFamily="49" charset="0"/>
                <a:ea typeface="Source Code Pro" panose="020B0509030403020204" pitchFamily="49" charset="0"/>
              </a:rPr>
              <a:t>    - </a:t>
            </a:r>
            <a:r>
              <a:rPr lang="en-US" altLang="zh-TW" dirty="0">
                <a:solidFill>
                  <a:srgbClr val="22863A"/>
                </a:solidFill>
                <a:latin typeface="Source Code Pro" panose="020B0509030403020204" pitchFamily="49" charset="0"/>
                <a:ea typeface="Source Code Pro" panose="020B0509030403020204" pitchFamily="49" charset="0"/>
              </a:rPr>
              <a:t>name</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err="1">
                <a:solidFill>
                  <a:srgbClr val="032F62"/>
                </a:solidFill>
                <a:latin typeface="Source Code Pro" panose="020B0509030403020204" pitchFamily="49" charset="0"/>
                <a:ea typeface="Source Code Pro" panose="020B0509030403020204" pitchFamily="49" charset="0"/>
              </a:rPr>
              <a:t>mongodb</a:t>
            </a:r>
            <a:r>
              <a:rPr lang="en-US" altLang="zh-TW" dirty="0">
                <a:solidFill>
                  <a:srgbClr val="032F62"/>
                </a:solidFill>
                <a:latin typeface="Source Code Pro" panose="020B0509030403020204" pitchFamily="49" charset="0"/>
                <a:ea typeface="Source Code Pro" panose="020B0509030403020204" pitchFamily="49" charset="0"/>
              </a:rPr>
              <a:t>-data</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smtClean="0">
                <a:solidFill>
                  <a:srgbClr val="22863A"/>
                </a:solidFill>
                <a:latin typeface="Source Code Pro" panose="020B0509030403020204" pitchFamily="49" charset="0"/>
                <a:ea typeface="Source Code Pro" panose="020B0509030403020204" pitchFamily="49" charset="0"/>
              </a:rPr>
              <a:t>      </a:t>
            </a:r>
            <a:r>
              <a:rPr lang="en-US" altLang="zh-TW" dirty="0" err="1" smtClean="0">
                <a:solidFill>
                  <a:srgbClr val="22863A"/>
                </a:solidFill>
                <a:latin typeface="Source Code Pro" panose="020B0509030403020204" pitchFamily="49" charset="0"/>
                <a:ea typeface="Source Code Pro" panose="020B0509030403020204" pitchFamily="49" charset="0"/>
              </a:rPr>
              <a:t>mountPath</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a:solidFill>
                  <a:srgbClr val="032F62"/>
                </a:solidFill>
                <a:latin typeface="Source Code Pro" panose="020B0509030403020204" pitchFamily="49" charset="0"/>
                <a:ea typeface="Source Code Pro" panose="020B0509030403020204" pitchFamily="49" charset="0"/>
              </a:rPr>
              <a:t>/data/</a:t>
            </a:r>
            <a:r>
              <a:rPr lang="en-US" altLang="zh-TW" dirty="0" err="1">
                <a:solidFill>
                  <a:srgbClr val="032F62"/>
                </a:solidFill>
                <a:latin typeface="Source Code Pro" panose="020B0509030403020204" pitchFamily="49" charset="0"/>
                <a:ea typeface="Source Code Pro" panose="020B0509030403020204" pitchFamily="49" charset="0"/>
              </a:rPr>
              <a:t>db</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smtClean="0">
                <a:solidFill>
                  <a:srgbClr val="22863A"/>
                </a:solidFill>
                <a:latin typeface="Source Code Pro" panose="020B0509030403020204" pitchFamily="49" charset="0"/>
                <a:ea typeface="Source Code Pro" panose="020B0509030403020204" pitchFamily="49" charset="0"/>
              </a:rPr>
              <a:t>    ports</a:t>
            </a:r>
            <a:r>
              <a:rPr lang="en-US" altLang="zh-TW" dirty="0">
                <a:solidFill>
                  <a:srgbClr val="24292E"/>
                </a:solidFill>
                <a:latin typeface="Source Code Pro" panose="020B0509030403020204" pitchFamily="49" charset="0"/>
                <a:ea typeface="Source Code Pro" panose="020B0509030403020204" pitchFamily="49" charset="0"/>
              </a:rPr>
              <a:t>:</a:t>
            </a:r>
          </a:p>
          <a:p>
            <a:pPr fontAlgn="t"/>
            <a:r>
              <a:rPr lang="en-US" altLang="zh-TW" dirty="0" smtClean="0">
                <a:solidFill>
                  <a:srgbClr val="24292E"/>
                </a:solidFill>
                <a:latin typeface="Source Code Pro" panose="020B0509030403020204" pitchFamily="49" charset="0"/>
                <a:ea typeface="Source Code Pro" panose="020B0509030403020204" pitchFamily="49" charset="0"/>
              </a:rPr>
              <a:t>      - </a:t>
            </a:r>
            <a:r>
              <a:rPr lang="en-US" altLang="zh-TW" dirty="0" err="1">
                <a:solidFill>
                  <a:srgbClr val="22863A"/>
                </a:solidFill>
                <a:latin typeface="Source Code Pro" panose="020B0509030403020204" pitchFamily="49" charset="0"/>
                <a:ea typeface="Source Code Pro" panose="020B0509030403020204" pitchFamily="49" charset="0"/>
              </a:rPr>
              <a:t>containerPort</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a:solidFill>
                  <a:srgbClr val="005CC5"/>
                </a:solidFill>
                <a:latin typeface="Source Code Pro" panose="020B0509030403020204" pitchFamily="49" charset="0"/>
                <a:ea typeface="Source Code Pro" panose="020B0509030403020204" pitchFamily="49" charset="0"/>
              </a:rPr>
              <a:t>27017</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smtClean="0">
                <a:solidFill>
                  <a:srgbClr val="22863A"/>
                </a:solidFill>
                <a:latin typeface="Source Code Pro" panose="020B0509030403020204" pitchFamily="49" charset="0"/>
                <a:ea typeface="Source Code Pro" panose="020B0509030403020204" pitchFamily="49" charset="0"/>
              </a:rPr>
              <a:t>        protocol</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a:solidFill>
                  <a:srgbClr val="032F62"/>
                </a:solidFill>
                <a:latin typeface="Source Code Pro" panose="020B0509030403020204" pitchFamily="49" charset="0"/>
                <a:ea typeface="Source Code Pro" panose="020B0509030403020204" pitchFamily="49" charset="0"/>
              </a:rPr>
              <a:t>TCP</a:t>
            </a:r>
            <a:endParaRPr lang="en-US" altLang="zh-TW" dirty="0">
              <a:solidFill>
                <a:srgbClr val="24292E"/>
              </a:solidFill>
              <a:latin typeface="Source Code Pro" panose="020B0509030403020204" pitchFamily="49" charset="0"/>
              <a:ea typeface="Source Code Pro" panose="020B0509030403020204" pitchFamily="49" charset="0"/>
            </a:endParaRPr>
          </a:p>
        </p:txBody>
      </p:sp>
      <p:sp>
        <p:nvSpPr>
          <p:cNvPr id="8" name="矩形 7"/>
          <p:cNvSpPr/>
          <p:nvPr/>
        </p:nvSpPr>
        <p:spPr>
          <a:xfrm>
            <a:off x="5947339" y="240609"/>
            <a:ext cx="2621230" cy="369332"/>
          </a:xfrm>
          <a:prstGeom prst="rect">
            <a:avLst/>
          </a:prstGeom>
        </p:spPr>
        <p:txBody>
          <a:bodyPr wrap="none">
            <a:spAutoFit/>
          </a:bodyPr>
          <a:lstStyle/>
          <a:p>
            <a:r>
              <a:rPr lang="en-US" altLang="zh-TW" b="1" dirty="0" err="1">
                <a:solidFill>
                  <a:srgbClr val="24292E"/>
                </a:solidFill>
                <a:latin typeface="-apple-system"/>
              </a:rPr>
              <a:t>mongodb</a:t>
            </a:r>
            <a:r>
              <a:rPr lang="en-US" altLang="zh-TW" b="1" dirty="0">
                <a:solidFill>
                  <a:srgbClr val="24292E"/>
                </a:solidFill>
                <a:latin typeface="-apple-system"/>
              </a:rPr>
              <a:t>-pod-</a:t>
            </a:r>
            <a:r>
              <a:rPr lang="en-US" altLang="zh-TW" b="1" dirty="0" err="1">
                <a:solidFill>
                  <a:srgbClr val="24292E"/>
                </a:solidFill>
                <a:latin typeface="-apple-system"/>
              </a:rPr>
              <a:t>aws.yaml</a:t>
            </a:r>
            <a:endParaRPr lang="en-US" altLang="zh-TW" b="0" i="0" dirty="0">
              <a:solidFill>
                <a:srgbClr val="586069"/>
              </a:solidFill>
              <a:effectLst/>
              <a:latin typeface="-apple-system"/>
            </a:endParaRPr>
          </a:p>
        </p:txBody>
      </p:sp>
      <p:sp>
        <p:nvSpPr>
          <p:cNvPr id="9" name="矩形 8"/>
          <p:cNvSpPr/>
          <p:nvPr/>
        </p:nvSpPr>
        <p:spPr>
          <a:xfrm>
            <a:off x="8681879" y="1656271"/>
            <a:ext cx="3596211" cy="646331"/>
          </a:xfrm>
          <a:prstGeom prst="rect">
            <a:avLst/>
          </a:prstGeom>
        </p:spPr>
        <p:txBody>
          <a:bodyPr wrap="square">
            <a:spAutoFit/>
          </a:bodyPr>
          <a:lstStyle/>
          <a:p>
            <a:r>
              <a:rPr lang="zh-TW" altLang="en-US" dirty="0" smtClean="0">
                <a:latin typeface="微軟正黑體" panose="020B0604030504040204" pitchFamily="34" charset="-120"/>
                <a:ea typeface="微軟正黑體" panose="020B0604030504040204" pitchFamily="34" charset="-120"/>
              </a:rPr>
              <a:t>使用 </a:t>
            </a:r>
            <a:r>
              <a:rPr lang="en-US" altLang="zh-TW" dirty="0" err="1" smtClean="0">
                <a:latin typeface="微軟正黑體" panose="020B0604030504040204" pitchFamily="34" charset="-120"/>
                <a:ea typeface="微軟正黑體" panose="020B0604030504040204" pitchFamily="34" charset="-120"/>
              </a:rPr>
              <a:t>awsElasticBlockStore</a:t>
            </a:r>
            <a:r>
              <a:rPr lang="en-US" altLang="zh-TW" dirty="0" smtClean="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替換了 </a:t>
            </a:r>
            <a:r>
              <a:rPr lang="en-US" altLang="zh-TW" dirty="0" err="1" smtClean="0">
                <a:latin typeface="微軟正黑體" panose="020B0604030504040204" pitchFamily="34" charset="-120"/>
                <a:ea typeface="微軟正黑體" panose="020B0604030504040204" pitchFamily="34" charset="-120"/>
              </a:rPr>
              <a:t>gcePersistentDisk</a:t>
            </a:r>
            <a:endParaRPr lang="zh-TW" altLang="en-US" dirty="0">
              <a:latin typeface="微軟正黑體" panose="020B0604030504040204" pitchFamily="34" charset="-120"/>
              <a:ea typeface="微軟正黑體" panose="020B0604030504040204" pitchFamily="34" charset="-120"/>
            </a:endParaRPr>
          </a:p>
        </p:txBody>
      </p:sp>
      <p:sp>
        <p:nvSpPr>
          <p:cNvPr id="10" name="矩形 9"/>
          <p:cNvSpPr/>
          <p:nvPr/>
        </p:nvSpPr>
        <p:spPr>
          <a:xfrm>
            <a:off x="9577713" y="2726137"/>
            <a:ext cx="2784737" cy="369332"/>
          </a:xfrm>
          <a:prstGeom prst="rect">
            <a:avLst/>
          </a:prstGeom>
        </p:spPr>
        <p:txBody>
          <a:bodyPr wrap="none">
            <a:spAutoFit/>
          </a:bodyPr>
          <a:lstStyle/>
          <a:p>
            <a:r>
              <a:rPr lang="zh-TW" altLang="en-US" dirty="0" smtClean="0">
                <a:solidFill>
                  <a:srgbClr val="262B00"/>
                </a:solidFill>
                <a:latin typeface="微軟正黑體" panose="020B0604030504040204" pitchFamily="34" charset="-120"/>
                <a:ea typeface="微軟正黑體" panose="020B0604030504040204" pitchFamily="34" charset="-120"/>
              </a:rPr>
              <a:t>指定你創建的 </a:t>
            </a:r>
            <a:r>
              <a:rPr lang="en-US" altLang="zh-TW" dirty="0" smtClean="0">
                <a:solidFill>
                  <a:srgbClr val="262B00"/>
                </a:solidFill>
                <a:latin typeface="微軟正黑體" panose="020B0604030504040204" pitchFamily="34" charset="-120"/>
                <a:ea typeface="微軟正黑體" panose="020B0604030504040204" pitchFamily="34" charset="-120"/>
              </a:rPr>
              <a:t>EBS </a:t>
            </a:r>
            <a:r>
              <a:rPr lang="zh-TW" altLang="en-US" dirty="0">
                <a:solidFill>
                  <a:srgbClr val="262B00"/>
                </a:solidFill>
                <a:latin typeface="微軟正黑體" panose="020B0604030504040204" pitchFamily="34" charset="-120"/>
                <a:ea typeface="微軟正黑體" panose="020B0604030504040204" pitchFamily="34" charset="-120"/>
              </a:rPr>
              <a:t>卷的</a:t>
            </a:r>
            <a:r>
              <a:rPr lang="en-US" altLang="zh-TW" dirty="0" smtClean="0">
                <a:solidFill>
                  <a:srgbClr val="262B00"/>
                </a:solidFill>
                <a:latin typeface="微軟正黑體" panose="020B0604030504040204" pitchFamily="34" charset="-120"/>
                <a:ea typeface="微軟正黑體" panose="020B0604030504040204" pitchFamily="34" charset="-120"/>
              </a:rPr>
              <a:t>ID</a:t>
            </a:r>
            <a:endParaRPr lang="zh-TW" altLang="en-US" dirty="0">
              <a:latin typeface="微軟正黑體" panose="020B0604030504040204" pitchFamily="34" charset="-120"/>
              <a:ea typeface="微軟正黑體" panose="020B0604030504040204" pitchFamily="34" charset="-120"/>
            </a:endParaRPr>
          </a:p>
        </p:txBody>
      </p:sp>
      <p:sp>
        <p:nvSpPr>
          <p:cNvPr id="11" name="矩形 10"/>
          <p:cNvSpPr/>
          <p:nvPr/>
        </p:nvSpPr>
        <p:spPr>
          <a:xfrm>
            <a:off x="9501639" y="3095469"/>
            <a:ext cx="1699761" cy="369332"/>
          </a:xfrm>
          <a:prstGeom prst="rect">
            <a:avLst/>
          </a:prstGeom>
        </p:spPr>
        <p:txBody>
          <a:bodyPr wrap="none">
            <a:spAutoFit/>
          </a:bodyPr>
          <a:lstStyle/>
          <a:p>
            <a:r>
              <a:rPr lang="en-US" altLang="zh-TW" dirty="0">
                <a:solidFill>
                  <a:srgbClr val="262B00"/>
                </a:solidFill>
                <a:latin typeface="微軟正黑體" panose="020B0604030504040204" pitchFamily="34" charset="-120"/>
                <a:ea typeface="微軟正黑體" panose="020B0604030504040204" pitchFamily="34" charset="-120"/>
              </a:rPr>
              <a:t>EXT4</a:t>
            </a:r>
            <a:r>
              <a:rPr lang="en-US" altLang="zh-TW" dirty="0" smtClean="0">
                <a:solidFill>
                  <a:srgbClr val="262B00"/>
                </a:solidFill>
                <a:latin typeface="微軟正黑體" panose="020B0604030504040204" pitchFamily="34" charset="-120"/>
                <a:ea typeface="微軟正黑體" panose="020B0604030504040204" pitchFamily="34" charset="-120"/>
              </a:rPr>
              <a:t>,</a:t>
            </a:r>
            <a:r>
              <a:rPr lang="zh-TW" altLang="en-US" dirty="0" smtClean="0">
                <a:solidFill>
                  <a:srgbClr val="262B00"/>
                </a:solidFill>
                <a:latin typeface="微軟正黑體" panose="020B0604030504040204" pitchFamily="34" charset="-120"/>
                <a:ea typeface="微軟正黑體" panose="020B0604030504040204" pitchFamily="34" charset="-120"/>
              </a:rPr>
              <a:t>保持不變</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6418764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使用</a:t>
            </a:r>
            <a:r>
              <a:rPr lang="en-US" altLang="zh-CN" dirty="0"/>
              <a:t>NFS</a:t>
            </a:r>
            <a:r>
              <a:rPr lang="zh-CN" altLang="en-US" dirty="0" smtClean="0"/>
              <a:t>卷</a:t>
            </a:r>
            <a:endParaRPr lang="zh-TW" altLang="en-US" dirty="0"/>
          </a:p>
        </p:txBody>
      </p:sp>
      <p:sp>
        <p:nvSpPr>
          <p:cNvPr id="3" name="內容版面配置區 2"/>
          <p:cNvSpPr>
            <a:spLocks noGrp="1"/>
          </p:cNvSpPr>
          <p:nvPr>
            <p:ph sz="half" idx="1"/>
          </p:nvPr>
        </p:nvSpPr>
        <p:spPr/>
        <p:txBody>
          <a:bodyPr/>
          <a:lstStyle/>
          <a:p>
            <a:r>
              <a:rPr lang="zh-CN" altLang="en-US" dirty="0" smtClean="0"/>
              <a:t>如果集群是運行在自有的一組服務器上</a:t>
            </a:r>
            <a:r>
              <a:rPr lang="en-US" altLang="zh-CN" dirty="0" smtClean="0"/>
              <a:t>,</a:t>
            </a:r>
            <a:r>
              <a:rPr lang="zh-CN" altLang="en-US" dirty="0" smtClean="0"/>
              <a:t>那麽就有大量其他可移植的選項用</a:t>
            </a:r>
            <a:r>
              <a:rPr lang="zh-TW" altLang="en-US" dirty="0" smtClean="0"/>
              <a:t>于</a:t>
            </a:r>
            <a:r>
              <a:rPr lang="zh-CN" altLang="en-US" dirty="0" smtClean="0"/>
              <a:t>在卷內</a:t>
            </a:r>
            <a:r>
              <a:rPr lang="zh-TW" altLang="en-US" dirty="0" smtClean="0"/>
              <a:t>掛</a:t>
            </a:r>
            <a:r>
              <a:rPr lang="zh-CN" altLang="en-US" dirty="0" smtClean="0"/>
              <a:t>載外部存儲。</a:t>
            </a:r>
            <a:endParaRPr lang="en-US" altLang="zh-CN" dirty="0" smtClean="0"/>
          </a:p>
          <a:p>
            <a:r>
              <a:rPr lang="zh-CN" altLang="en-US" dirty="0" smtClean="0"/>
              <a:t>例如</a:t>
            </a:r>
            <a:r>
              <a:rPr lang="en-US" altLang="zh-CN" dirty="0" smtClean="0"/>
              <a:t>,</a:t>
            </a:r>
            <a:r>
              <a:rPr lang="zh-CN" altLang="en-US" dirty="0" smtClean="0"/>
              <a:t>要</a:t>
            </a:r>
            <a:r>
              <a:rPr lang="zh-TW" altLang="en-US" dirty="0" smtClean="0"/>
              <a:t>掛</a:t>
            </a:r>
            <a:r>
              <a:rPr lang="zh-CN" altLang="en-US" dirty="0" smtClean="0"/>
              <a:t>載一個簡單的</a:t>
            </a:r>
            <a:r>
              <a:rPr lang="en-US" altLang="zh-CN" dirty="0" smtClean="0"/>
              <a:t>NFS </a:t>
            </a:r>
            <a:r>
              <a:rPr lang="zh-CN" altLang="en-US" dirty="0"/>
              <a:t>共享</a:t>
            </a:r>
            <a:r>
              <a:rPr lang="en-US" altLang="zh-CN" dirty="0"/>
              <a:t>,</a:t>
            </a:r>
            <a:r>
              <a:rPr lang="zh-CN" altLang="en-US" dirty="0"/>
              <a:t>只需指定 </a:t>
            </a:r>
            <a:r>
              <a:rPr lang="en-US" altLang="zh-CN" dirty="0" smtClean="0"/>
              <a:t>NFS </a:t>
            </a:r>
            <a:r>
              <a:rPr lang="zh-CN" altLang="en-US" dirty="0" smtClean="0"/>
              <a:t>服務器 和共享路徑</a:t>
            </a:r>
            <a:r>
              <a:rPr lang="en-US" altLang="zh-CN" dirty="0" smtClean="0"/>
              <a:t>,</a:t>
            </a:r>
            <a:r>
              <a:rPr lang="zh-CN" altLang="en-US" dirty="0" smtClean="0"/>
              <a:t>如下面的代碼清單所示。</a:t>
            </a:r>
            <a:r>
              <a:rPr lang="zh-CN" altLang="en-US" dirty="0"/>
              <a:t/>
            </a:r>
            <a:br>
              <a:rPr lang="zh-CN" altLang="en-US" dirty="0"/>
            </a:br>
            <a:endParaRPr lang="zh-TW" altLang="en-US" dirty="0"/>
          </a:p>
        </p:txBody>
      </p:sp>
      <p:sp>
        <p:nvSpPr>
          <p:cNvPr id="5" name="矩形 4"/>
          <p:cNvSpPr/>
          <p:nvPr/>
        </p:nvSpPr>
        <p:spPr>
          <a:xfrm>
            <a:off x="6096000" y="230188"/>
            <a:ext cx="2621230" cy="369332"/>
          </a:xfrm>
          <a:prstGeom prst="rect">
            <a:avLst/>
          </a:prstGeom>
        </p:spPr>
        <p:txBody>
          <a:bodyPr wrap="none">
            <a:spAutoFit/>
          </a:bodyPr>
          <a:lstStyle/>
          <a:p>
            <a:r>
              <a:rPr lang="en-US" altLang="zh-TW" b="1" dirty="0" err="1">
                <a:solidFill>
                  <a:srgbClr val="24292E"/>
                </a:solidFill>
                <a:latin typeface="-apple-system"/>
              </a:rPr>
              <a:t>mongodb</a:t>
            </a:r>
            <a:r>
              <a:rPr lang="en-US" altLang="zh-TW" b="1" dirty="0">
                <a:solidFill>
                  <a:srgbClr val="24292E"/>
                </a:solidFill>
                <a:latin typeface="-apple-system"/>
              </a:rPr>
              <a:t>-pod-</a:t>
            </a:r>
            <a:r>
              <a:rPr lang="en-US" altLang="zh-TW" b="1" dirty="0" err="1">
                <a:solidFill>
                  <a:srgbClr val="24292E"/>
                </a:solidFill>
                <a:latin typeface="-apple-system"/>
              </a:rPr>
              <a:t>nfs.yaml</a:t>
            </a:r>
            <a:endParaRPr lang="en-US" altLang="zh-TW" b="0" i="0" dirty="0">
              <a:solidFill>
                <a:srgbClr val="586069"/>
              </a:solidFill>
              <a:effectLst/>
              <a:latin typeface="-apple-system"/>
            </a:endParaRPr>
          </a:p>
        </p:txBody>
      </p:sp>
      <p:sp>
        <p:nvSpPr>
          <p:cNvPr id="10" name="矩形 9"/>
          <p:cNvSpPr/>
          <p:nvPr/>
        </p:nvSpPr>
        <p:spPr>
          <a:xfrm>
            <a:off x="6096000" y="734457"/>
            <a:ext cx="6096000" cy="5355312"/>
          </a:xfrm>
          <a:prstGeom prst="rect">
            <a:avLst/>
          </a:prstGeom>
        </p:spPr>
        <p:txBody>
          <a:bodyPr>
            <a:spAutoFit/>
          </a:bodyPr>
          <a:lstStyle/>
          <a:p>
            <a:pPr lvl="0" fontAlgn="t">
              <a:defRPr/>
            </a:pPr>
            <a:r>
              <a:rPr lang="en-US" altLang="zh-TW" dirty="0" err="1">
                <a:solidFill>
                  <a:srgbClr val="22863A"/>
                </a:solidFill>
                <a:latin typeface="Source Code Pro" panose="020B0509030403020204" pitchFamily="49" charset="0"/>
                <a:ea typeface="Source Code Pro" panose="020B0509030403020204" pitchFamily="49" charset="0"/>
              </a:rPr>
              <a:t>apiVersion</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a:solidFill>
                  <a:srgbClr val="005CC5"/>
                </a:solidFill>
                <a:latin typeface="Source Code Pro" panose="020B0509030403020204" pitchFamily="49" charset="0"/>
                <a:ea typeface="Source Code Pro" panose="020B0509030403020204" pitchFamily="49" charset="0"/>
              </a:rPr>
              <a:t>v1</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a:solidFill>
                  <a:srgbClr val="22863A"/>
                </a:solidFill>
                <a:latin typeface="Source Code Pro" panose="020B0509030403020204" pitchFamily="49" charset="0"/>
                <a:ea typeface="Source Code Pro" panose="020B0509030403020204" pitchFamily="49" charset="0"/>
              </a:rPr>
              <a:t>kind</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a:solidFill>
                  <a:srgbClr val="032F62"/>
                </a:solidFill>
                <a:latin typeface="Source Code Pro" panose="020B0509030403020204" pitchFamily="49" charset="0"/>
                <a:ea typeface="Source Code Pro" panose="020B0509030403020204" pitchFamily="49" charset="0"/>
              </a:rPr>
              <a:t>Pod</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a:solidFill>
                  <a:srgbClr val="22863A"/>
                </a:solidFill>
                <a:latin typeface="Source Code Pro" panose="020B0509030403020204" pitchFamily="49" charset="0"/>
                <a:ea typeface="Source Code Pro" panose="020B0509030403020204" pitchFamily="49" charset="0"/>
              </a:rPr>
              <a:t>metadata</a:t>
            </a:r>
            <a:r>
              <a:rPr lang="en-US" altLang="zh-TW" dirty="0">
                <a:solidFill>
                  <a:srgbClr val="24292E"/>
                </a:solidFill>
                <a:latin typeface="Source Code Pro" panose="020B0509030403020204" pitchFamily="49" charset="0"/>
                <a:ea typeface="Source Code Pro" panose="020B0509030403020204" pitchFamily="49" charset="0"/>
              </a:rPr>
              <a:t>:</a:t>
            </a:r>
          </a:p>
          <a:p>
            <a:pPr fontAlgn="t"/>
            <a:r>
              <a:rPr lang="en-US" altLang="zh-TW" dirty="0" smtClean="0">
                <a:solidFill>
                  <a:srgbClr val="22863A"/>
                </a:solidFill>
                <a:latin typeface="Source Code Pro" panose="020B0509030403020204" pitchFamily="49" charset="0"/>
                <a:ea typeface="Source Code Pro" panose="020B0509030403020204" pitchFamily="49" charset="0"/>
              </a:rPr>
              <a:t>  name</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err="1">
                <a:solidFill>
                  <a:srgbClr val="032F62"/>
                </a:solidFill>
                <a:latin typeface="Source Code Pro" panose="020B0509030403020204" pitchFamily="49" charset="0"/>
                <a:ea typeface="Source Code Pro" panose="020B0509030403020204" pitchFamily="49" charset="0"/>
              </a:rPr>
              <a:t>mongodb-nfs</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a:solidFill>
                  <a:srgbClr val="22863A"/>
                </a:solidFill>
                <a:latin typeface="Source Code Pro" panose="020B0509030403020204" pitchFamily="49" charset="0"/>
                <a:ea typeface="Source Code Pro" panose="020B0509030403020204" pitchFamily="49" charset="0"/>
              </a:rPr>
              <a:t>spec</a:t>
            </a:r>
            <a:r>
              <a:rPr lang="en-US" altLang="zh-TW" dirty="0">
                <a:solidFill>
                  <a:srgbClr val="24292E"/>
                </a:solidFill>
                <a:latin typeface="Source Code Pro" panose="020B0509030403020204" pitchFamily="49" charset="0"/>
                <a:ea typeface="Source Code Pro" panose="020B0509030403020204" pitchFamily="49" charset="0"/>
              </a:rPr>
              <a:t>:</a:t>
            </a:r>
          </a:p>
          <a:p>
            <a:pPr fontAlgn="t"/>
            <a:r>
              <a:rPr lang="en-US" altLang="zh-TW" dirty="0" smtClean="0">
                <a:solidFill>
                  <a:srgbClr val="22863A"/>
                </a:solidFill>
                <a:latin typeface="Source Code Pro" panose="020B0509030403020204" pitchFamily="49" charset="0"/>
                <a:ea typeface="Source Code Pro" panose="020B0509030403020204" pitchFamily="49" charset="0"/>
              </a:rPr>
              <a:t>  volumes</a:t>
            </a:r>
            <a:r>
              <a:rPr lang="en-US" altLang="zh-TW" dirty="0">
                <a:solidFill>
                  <a:srgbClr val="24292E"/>
                </a:solidFill>
                <a:latin typeface="Source Code Pro" panose="020B0509030403020204" pitchFamily="49" charset="0"/>
                <a:ea typeface="Source Code Pro" panose="020B0509030403020204" pitchFamily="49" charset="0"/>
              </a:rPr>
              <a:t>:</a:t>
            </a:r>
          </a:p>
          <a:p>
            <a:pPr fontAlgn="t"/>
            <a:r>
              <a:rPr lang="en-US" altLang="zh-TW" dirty="0" smtClean="0">
                <a:solidFill>
                  <a:srgbClr val="24292E"/>
                </a:solidFill>
                <a:latin typeface="Source Code Pro" panose="020B0509030403020204" pitchFamily="49" charset="0"/>
                <a:ea typeface="Source Code Pro" panose="020B0509030403020204" pitchFamily="49" charset="0"/>
              </a:rPr>
              <a:t>  - </a:t>
            </a:r>
            <a:r>
              <a:rPr lang="en-US" altLang="zh-TW" dirty="0">
                <a:solidFill>
                  <a:srgbClr val="22863A"/>
                </a:solidFill>
                <a:latin typeface="Source Code Pro" panose="020B0509030403020204" pitchFamily="49" charset="0"/>
                <a:ea typeface="Source Code Pro" panose="020B0509030403020204" pitchFamily="49" charset="0"/>
              </a:rPr>
              <a:t>name</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err="1">
                <a:solidFill>
                  <a:srgbClr val="032F62"/>
                </a:solidFill>
                <a:latin typeface="Source Code Pro" panose="020B0509030403020204" pitchFamily="49" charset="0"/>
                <a:ea typeface="Source Code Pro" panose="020B0509030403020204" pitchFamily="49" charset="0"/>
              </a:rPr>
              <a:t>mongodb</a:t>
            </a:r>
            <a:r>
              <a:rPr lang="en-US" altLang="zh-TW" dirty="0">
                <a:solidFill>
                  <a:srgbClr val="032F62"/>
                </a:solidFill>
                <a:latin typeface="Source Code Pro" panose="020B0509030403020204" pitchFamily="49" charset="0"/>
                <a:ea typeface="Source Code Pro" panose="020B0509030403020204" pitchFamily="49" charset="0"/>
              </a:rPr>
              <a:t>-data</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smtClean="0">
                <a:solidFill>
                  <a:srgbClr val="22863A"/>
                </a:solidFill>
                <a:latin typeface="Source Code Pro" panose="020B0509030403020204" pitchFamily="49" charset="0"/>
                <a:ea typeface="Source Code Pro" panose="020B0509030403020204" pitchFamily="49" charset="0"/>
              </a:rPr>
              <a:t>    </a:t>
            </a:r>
            <a:r>
              <a:rPr lang="en-US" altLang="zh-TW" b="1" dirty="0" err="1" smtClean="0">
                <a:solidFill>
                  <a:srgbClr val="22863A"/>
                </a:solidFill>
                <a:latin typeface="Source Code Pro" panose="020B0509030403020204" pitchFamily="49" charset="0"/>
                <a:ea typeface="Source Code Pro" panose="020B0509030403020204" pitchFamily="49" charset="0"/>
              </a:rPr>
              <a:t>nfs</a:t>
            </a:r>
            <a:r>
              <a:rPr lang="en-US" altLang="zh-TW" b="1" dirty="0">
                <a:solidFill>
                  <a:srgbClr val="24292E"/>
                </a:solidFill>
                <a:latin typeface="Source Code Pro" panose="020B0509030403020204" pitchFamily="49" charset="0"/>
                <a:ea typeface="Source Code Pro" panose="020B0509030403020204" pitchFamily="49" charset="0"/>
              </a:rPr>
              <a:t>:</a:t>
            </a:r>
          </a:p>
          <a:p>
            <a:pPr fontAlgn="t"/>
            <a:r>
              <a:rPr lang="en-US" altLang="zh-TW" b="1" dirty="0" smtClean="0">
                <a:solidFill>
                  <a:srgbClr val="22863A"/>
                </a:solidFill>
                <a:latin typeface="Source Code Pro" panose="020B0509030403020204" pitchFamily="49" charset="0"/>
                <a:ea typeface="Source Code Pro" panose="020B0509030403020204" pitchFamily="49" charset="0"/>
              </a:rPr>
              <a:t>      server</a:t>
            </a:r>
            <a:r>
              <a:rPr lang="en-US" altLang="zh-TW" b="1" dirty="0">
                <a:solidFill>
                  <a:srgbClr val="24292E"/>
                </a:solidFill>
                <a:latin typeface="Source Code Pro" panose="020B0509030403020204" pitchFamily="49" charset="0"/>
                <a:ea typeface="Source Code Pro" panose="020B0509030403020204" pitchFamily="49" charset="0"/>
              </a:rPr>
              <a:t>: </a:t>
            </a:r>
            <a:r>
              <a:rPr lang="en-US" altLang="zh-TW" b="1" dirty="0">
                <a:solidFill>
                  <a:srgbClr val="032F62"/>
                </a:solidFill>
                <a:latin typeface="Source Code Pro" panose="020B0509030403020204" pitchFamily="49" charset="0"/>
                <a:ea typeface="Source Code Pro" panose="020B0509030403020204" pitchFamily="49" charset="0"/>
              </a:rPr>
              <a:t>1.2.3.4</a:t>
            </a:r>
            <a:endParaRPr lang="en-US" altLang="zh-TW" b="1" dirty="0">
              <a:solidFill>
                <a:srgbClr val="24292E"/>
              </a:solidFill>
              <a:latin typeface="Source Code Pro" panose="020B0509030403020204" pitchFamily="49" charset="0"/>
              <a:ea typeface="Source Code Pro" panose="020B0509030403020204" pitchFamily="49" charset="0"/>
            </a:endParaRPr>
          </a:p>
          <a:p>
            <a:pPr fontAlgn="t"/>
            <a:r>
              <a:rPr lang="en-US" altLang="zh-TW" b="1" dirty="0" smtClean="0">
                <a:solidFill>
                  <a:srgbClr val="22863A"/>
                </a:solidFill>
                <a:latin typeface="Source Code Pro" panose="020B0509030403020204" pitchFamily="49" charset="0"/>
                <a:ea typeface="Source Code Pro" panose="020B0509030403020204" pitchFamily="49" charset="0"/>
              </a:rPr>
              <a:t>      path</a:t>
            </a:r>
            <a:r>
              <a:rPr lang="en-US" altLang="zh-TW" b="1" dirty="0">
                <a:solidFill>
                  <a:srgbClr val="24292E"/>
                </a:solidFill>
                <a:latin typeface="Source Code Pro" panose="020B0509030403020204" pitchFamily="49" charset="0"/>
                <a:ea typeface="Source Code Pro" panose="020B0509030403020204" pitchFamily="49" charset="0"/>
              </a:rPr>
              <a:t>: </a:t>
            </a:r>
            <a:r>
              <a:rPr lang="en-US" altLang="zh-TW" b="1" dirty="0">
                <a:solidFill>
                  <a:srgbClr val="032F62"/>
                </a:solidFill>
                <a:latin typeface="Source Code Pro" panose="020B0509030403020204" pitchFamily="49" charset="0"/>
                <a:ea typeface="Source Code Pro" panose="020B0509030403020204" pitchFamily="49" charset="0"/>
              </a:rPr>
              <a:t>/some/path</a:t>
            </a:r>
            <a:endParaRPr lang="en-US" altLang="zh-TW" b="1" dirty="0">
              <a:solidFill>
                <a:srgbClr val="24292E"/>
              </a:solidFill>
              <a:latin typeface="Source Code Pro" panose="020B0509030403020204" pitchFamily="49" charset="0"/>
              <a:ea typeface="Source Code Pro" panose="020B0509030403020204" pitchFamily="49" charset="0"/>
            </a:endParaRPr>
          </a:p>
          <a:p>
            <a:pPr fontAlgn="t"/>
            <a:r>
              <a:rPr lang="en-US" altLang="zh-TW" dirty="0" smtClean="0">
                <a:solidFill>
                  <a:srgbClr val="22863A"/>
                </a:solidFill>
                <a:latin typeface="Source Code Pro" panose="020B0509030403020204" pitchFamily="49" charset="0"/>
                <a:ea typeface="Source Code Pro" panose="020B0509030403020204" pitchFamily="49" charset="0"/>
              </a:rPr>
              <a:t>  containers</a:t>
            </a:r>
            <a:r>
              <a:rPr lang="en-US" altLang="zh-TW" dirty="0">
                <a:solidFill>
                  <a:srgbClr val="24292E"/>
                </a:solidFill>
                <a:latin typeface="Source Code Pro" panose="020B0509030403020204" pitchFamily="49" charset="0"/>
                <a:ea typeface="Source Code Pro" panose="020B0509030403020204" pitchFamily="49" charset="0"/>
              </a:rPr>
              <a:t>:</a:t>
            </a:r>
          </a:p>
          <a:p>
            <a:pPr fontAlgn="t"/>
            <a:r>
              <a:rPr lang="en-US" altLang="zh-TW" dirty="0" smtClean="0">
                <a:solidFill>
                  <a:srgbClr val="24292E"/>
                </a:solidFill>
                <a:latin typeface="Source Code Pro" panose="020B0509030403020204" pitchFamily="49" charset="0"/>
                <a:ea typeface="Source Code Pro" panose="020B0509030403020204" pitchFamily="49" charset="0"/>
              </a:rPr>
              <a:t>  - </a:t>
            </a:r>
            <a:r>
              <a:rPr lang="en-US" altLang="zh-TW" dirty="0">
                <a:solidFill>
                  <a:srgbClr val="22863A"/>
                </a:solidFill>
                <a:latin typeface="Source Code Pro" panose="020B0509030403020204" pitchFamily="49" charset="0"/>
                <a:ea typeface="Source Code Pro" panose="020B0509030403020204" pitchFamily="49" charset="0"/>
              </a:rPr>
              <a:t>image</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a:solidFill>
                  <a:srgbClr val="032F62"/>
                </a:solidFill>
                <a:latin typeface="Source Code Pro" panose="020B0509030403020204" pitchFamily="49" charset="0"/>
                <a:ea typeface="Source Code Pro" panose="020B0509030403020204" pitchFamily="49" charset="0"/>
              </a:rPr>
              <a:t>mongo</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smtClean="0">
                <a:solidFill>
                  <a:srgbClr val="22863A"/>
                </a:solidFill>
                <a:latin typeface="Source Code Pro" panose="020B0509030403020204" pitchFamily="49" charset="0"/>
                <a:ea typeface="Source Code Pro" panose="020B0509030403020204" pitchFamily="49" charset="0"/>
              </a:rPr>
              <a:t>    name</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err="1">
                <a:solidFill>
                  <a:srgbClr val="032F62"/>
                </a:solidFill>
                <a:latin typeface="Source Code Pro" panose="020B0509030403020204" pitchFamily="49" charset="0"/>
                <a:ea typeface="Source Code Pro" panose="020B0509030403020204" pitchFamily="49" charset="0"/>
              </a:rPr>
              <a:t>mongodb</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smtClean="0">
                <a:solidFill>
                  <a:srgbClr val="22863A"/>
                </a:solidFill>
                <a:latin typeface="Source Code Pro" panose="020B0509030403020204" pitchFamily="49" charset="0"/>
                <a:ea typeface="Source Code Pro" panose="020B0509030403020204" pitchFamily="49" charset="0"/>
              </a:rPr>
              <a:t>    </a:t>
            </a:r>
            <a:r>
              <a:rPr lang="en-US" altLang="zh-TW" dirty="0" err="1" smtClean="0">
                <a:solidFill>
                  <a:srgbClr val="22863A"/>
                </a:solidFill>
                <a:latin typeface="Source Code Pro" panose="020B0509030403020204" pitchFamily="49" charset="0"/>
                <a:ea typeface="Source Code Pro" panose="020B0509030403020204" pitchFamily="49" charset="0"/>
              </a:rPr>
              <a:t>volumeMounts</a:t>
            </a:r>
            <a:r>
              <a:rPr lang="en-US" altLang="zh-TW" dirty="0">
                <a:solidFill>
                  <a:srgbClr val="24292E"/>
                </a:solidFill>
                <a:latin typeface="Source Code Pro" panose="020B0509030403020204" pitchFamily="49" charset="0"/>
                <a:ea typeface="Source Code Pro" panose="020B0509030403020204" pitchFamily="49" charset="0"/>
              </a:rPr>
              <a:t>:</a:t>
            </a:r>
          </a:p>
          <a:p>
            <a:pPr fontAlgn="t"/>
            <a:r>
              <a:rPr lang="en-US" altLang="zh-TW" dirty="0" smtClean="0">
                <a:solidFill>
                  <a:srgbClr val="24292E"/>
                </a:solidFill>
                <a:latin typeface="Source Code Pro" panose="020B0509030403020204" pitchFamily="49" charset="0"/>
                <a:ea typeface="Source Code Pro" panose="020B0509030403020204" pitchFamily="49" charset="0"/>
              </a:rPr>
              <a:t>    - </a:t>
            </a:r>
            <a:r>
              <a:rPr lang="en-US" altLang="zh-TW" dirty="0">
                <a:solidFill>
                  <a:srgbClr val="22863A"/>
                </a:solidFill>
                <a:latin typeface="Source Code Pro" panose="020B0509030403020204" pitchFamily="49" charset="0"/>
                <a:ea typeface="Source Code Pro" panose="020B0509030403020204" pitchFamily="49" charset="0"/>
              </a:rPr>
              <a:t>name</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err="1">
                <a:solidFill>
                  <a:srgbClr val="032F62"/>
                </a:solidFill>
                <a:latin typeface="Source Code Pro" panose="020B0509030403020204" pitchFamily="49" charset="0"/>
                <a:ea typeface="Source Code Pro" panose="020B0509030403020204" pitchFamily="49" charset="0"/>
              </a:rPr>
              <a:t>mongodb</a:t>
            </a:r>
            <a:r>
              <a:rPr lang="en-US" altLang="zh-TW" dirty="0">
                <a:solidFill>
                  <a:srgbClr val="032F62"/>
                </a:solidFill>
                <a:latin typeface="Source Code Pro" panose="020B0509030403020204" pitchFamily="49" charset="0"/>
                <a:ea typeface="Source Code Pro" panose="020B0509030403020204" pitchFamily="49" charset="0"/>
              </a:rPr>
              <a:t>-data</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smtClean="0">
                <a:solidFill>
                  <a:srgbClr val="22863A"/>
                </a:solidFill>
                <a:latin typeface="Source Code Pro" panose="020B0509030403020204" pitchFamily="49" charset="0"/>
                <a:ea typeface="Source Code Pro" panose="020B0509030403020204" pitchFamily="49" charset="0"/>
              </a:rPr>
              <a:t>      </a:t>
            </a:r>
            <a:r>
              <a:rPr lang="en-US" altLang="zh-TW" dirty="0" err="1" smtClean="0">
                <a:solidFill>
                  <a:srgbClr val="22863A"/>
                </a:solidFill>
                <a:latin typeface="Source Code Pro" panose="020B0509030403020204" pitchFamily="49" charset="0"/>
                <a:ea typeface="Source Code Pro" panose="020B0509030403020204" pitchFamily="49" charset="0"/>
              </a:rPr>
              <a:t>mountPath</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a:solidFill>
                  <a:srgbClr val="032F62"/>
                </a:solidFill>
                <a:latin typeface="Source Code Pro" panose="020B0509030403020204" pitchFamily="49" charset="0"/>
                <a:ea typeface="Source Code Pro" panose="020B0509030403020204" pitchFamily="49" charset="0"/>
              </a:rPr>
              <a:t>/data/</a:t>
            </a:r>
            <a:r>
              <a:rPr lang="en-US" altLang="zh-TW" dirty="0" err="1">
                <a:solidFill>
                  <a:srgbClr val="032F62"/>
                </a:solidFill>
                <a:latin typeface="Source Code Pro" panose="020B0509030403020204" pitchFamily="49" charset="0"/>
                <a:ea typeface="Source Code Pro" panose="020B0509030403020204" pitchFamily="49" charset="0"/>
              </a:rPr>
              <a:t>db</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smtClean="0">
                <a:solidFill>
                  <a:srgbClr val="22863A"/>
                </a:solidFill>
                <a:latin typeface="Source Code Pro" panose="020B0509030403020204" pitchFamily="49" charset="0"/>
                <a:ea typeface="Source Code Pro" panose="020B0509030403020204" pitchFamily="49" charset="0"/>
              </a:rPr>
              <a:t>    ports</a:t>
            </a:r>
            <a:r>
              <a:rPr lang="en-US" altLang="zh-TW" dirty="0">
                <a:solidFill>
                  <a:srgbClr val="24292E"/>
                </a:solidFill>
                <a:latin typeface="Source Code Pro" panose="020B0509030403020204" pitchFamily="49" charset="0"/>
                <a:ea typeface="Source Code Pro" panose="020B0509030403020204" pitchFamily="49" charset="0"/>
              </a:rPr>
              <a:t>:</a:t>
            </a:r>
          </a:p>
          <a:p>
            <a:pPr fontAlgn="t"/>
            <a:r>
              <a:rPr lang="en-US" altLang="zh-TW" dirty="0" smtClean="0">
                <a:solidFill>
                  <a:srgbClr val="24292E"/>
                </a:solidFill>
                <a:latin typeface="Source Code Pro" panose="020B0509030403020204" pitchFamily="49" charset="0"/>
                <a:ea typeface="Source Code Pro" panose="020B0509030403020204" pitchFamily="49" charset="0"/>
              </a:rPr>
              <a:t>    - </a:t>
            </a:r>
            <a:r>
              <a:rPr lang="en-US" altLang="zh-TW" dirty="0" err="1">
                <a:solidFill>
                  <a:srgbClr val="22863A"/>
                </a:solidFill>
                <a:latin typeface="Source Code Pro" panose="020B0509030403020204" pitchFamily="49" charset="0"/>
                <a:ea typeface="Source Code Pro" panose="020B0509030403020204" pitchFamily="49" charset="0"/>
              </a:rPr>
              <a:t>containerPort</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a:solidFill>
                  <a:srgbClr val="005CC5"/>
                </a:solidFill>
                <a:latin typeface="Source Code Pro" panose="020B0509030403020204" pitchFamily="49" charset="0"/>
                <a:ea typeface="Source Code Pro" panose="020B0509030403020204" pitchFamily="49" charset="0"/>
              </a:rPr>
              <a:t>27017</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smtClean="0">
                <a:solidFill>
                  <a:srgbClr val="22863A"/>
                </a:solidFill>
                <a:latin typeface="Source Code Pro" panose="020B0509030403020204" pitchFamily="49" charset="0"/>
                <a:ea typeface="Source Code Pro" panose="020B0509030403020204" pitchFamily="49" charset="0"/>
              </a:rPr>
              <a:t>      protocol</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a:solidFill>
                  <a:srgbClr val="032F62"/>
                </a:solidFill>
                <a:latin typeface="Source Code Pro" panose="020B0509030403020204" pitchFamily="49" charset="0"/>
                <a:ea typeface="Source Code Pro" panose="020B0509030403020204" pitchFamily="49" charset="0"/>
              </a:rPr>
              <a:t>TCP</a:t>
            </a:r>
            <a:endParaRPr lang="en-US" altLang="zh-TW" dirty="0">
              <a:solidFill>
                <a:srgbClr val="24292E"/>
              </a:solidFill>
              <a:latin typeface="Source Code Pro" panose="020B0509030403020204" pitchFamily="49" charset="0"/>
              <a:ea typeface="Source Code Pro" panose="020B0509030403020204" pitchFamily="49" charset="0"/>
            </a:endParaRPr>
          </a:p>
        </p:txBody>
      </p:sp>
      <p:sp>
        <p:nvSpPr>
          <p:cNvPr id="11" name="矩形 10"/>
          <p:cNvSpPr/>
          <p:nvPr/>
        </p:nvSpPr>
        <p:spPr>
          <a:xfrm>
            <a:off x="9352547" y="2631591"/>
            <a:ext cx="2582695" cy="369332"/>
          </a:xfrm>
          <a:prstGeom prst="rect">
            <a:avLst/>
          </a:prstGeom>
        </p:spPr>
        <p:txBody>
          <a:bodyPr wrap="none">
            <a:spAutoFit/>
          </a:bodyPr>
          <a:lstStyle/>
          <a:p>
            <a:r>
              <a:rPr lang="zh-CN" altLang="en-US" dirty="0" smtClean="0">
                <a:solidFill>
                  <a:srgbClr val="1F3200"/>
                </a:solidFill>
                <a:latin typeface="微軟正黑體" panose="020B0604030504040204" pitchFamily="34" charset="-120"/>
                <a:ea typeface="微軟正黑體" panose="020B0604030504040204" pitchFamily="34" charset="-120"/>
              </a:rPr>
              <a:t>這個卷受 </a:t>
            </a:r>
            <a:r>
              <a:rPr lang="en-US" altLang="zh-CN" dirty="0" smtClean="0">
                <a:solidFill>
                  <a:srgbClr val="1F3200"/>
                </a:solidFill>
                <a:latin typeface="微軟正黑體" panose="020B0604030504040204" pitchFamily="34" charset="-120"/>
                <a:ea typeface="微軟正黑體" panose="020B0604030504040204" pitchFamily="34" charset="-120"/>
              </a:rPr>
              <a:t>NFS </a:t>
            </a:r>
            <a:r>
              <a:rPr lang="zh-CN" altLang="en-US" dirty="0" smtClean="0">
                <a:solidFill>
                  <a:srgbClr val="1F3200"/>
                </a:solidFill>
                <a:latin typeface="微軟正黑體" panose="020B0604030504040204" pitchFamily="34" charset="-120"/>
                <a:ea typeface="微軟正黑體" panose="020B0604030504040204" pitchFamily="34" charset="-120"/>
              </a:rPr>
              <a:t>共享</a:t>
            </a:r>
            <a:r>
              <a:rPr lang="zh-TW" altLang="en-US" dirty="0" smtClean="0">
                <a:solidFill>
                  <a:srgbClr val="1F3200"/>
                </a:solidFill>
                <a:latin typeface="微軟正黑體" panose="020B0604030504040204" pitchFamily="34" charset="-120"/>
                <a:ea typeface="微軟正黑體" panose="020B0604030504040204" pitchFamily="34" charset="-120"/>
              </a:rPr>
              <a:t>支持</a:t>
            </a:r>
            <a:endParaRPr lang="zh-TW" altLang="en-US" dirty="0">
              <a:latin typeface="微軟正黑體" panose="020B0604030504040204" pitchFamily="34" charset="-120"/>
              <a:ea typeface="微軟正黑體" panose="020B0604030504040204" pitchFamily="34" charset="-120"/>
            </a:endParaRPr>
          </a:p>
        </p:txBody>
      </p:sp>
      <p:sp>
        <p:nvSpPr>
          <p:cNvPr id="12" name="矩形 11"/>
          <p:cNvSpPr/>
          <p:nvPr/>
        </p:nvSpPr>
        <p:spPr>
          <a:xfrm>
            <a:off x="9352547" y="2903487"/>
            <a:ext cx="1326004" cy="369332"/>
          </a:xfrm>
          <a:prstGeom prst="rect">
            <a:avLst/>
          </a:prstGeom>
        </p:spPr>
        <p:txBody>
          <a:bodyPr wrap="none">
            <a:spAutoFit/>
          </a:bodyPr>
          <a:lstStyle/>
          <a:p>
            <a:r>
              <a:rPr lang="zh-TW" altLang="en-US" dirty="0" smtClean="0">
                <a:solidFill>
                  <a:srgbClr val="181000"/>
                </a:solidFill>
                <a:latin typeface="微軟正黑體" panose="020B0604030504040204" pitchFamily="34" charset="-120"/>
                <a:ea typeface="微軟正黑體" panose="020B0604030504040204" pitchFamily="34" charset="-120"/>
              </a:rPr>
              <a:t>服務器的</a:t>
            </a:r>
            <a:r>
              <a:rPr lang="en-US" altLang="zh-TW" dirty="0" smtClean="0">
                <a:solidFill>
                  <a:srgbClr val="181000"/>
                </a:solidFill>
                <a:latin typeface="微軟正黑體" panose="020B0604030504040204" pitchFamily="34" charset="-120"/>
                <a:ea typeface="微軟正黑體" panose="020B0604030504040204" pitchFamily="34" charset="-120"/>
              </a:rPr>
              <a:t>IP</a:t>
            </a:r>
            <a:endParaRPr lang="zh-TW" altLang="en-US" dirty="0">
              <a:latin typeface="微軟正黑體" panose="020B0604030504040204" pitchFamily="34" charset="-120"/>
              <a:ea typeface="微軟正黑體" panose="020B0604030504040204" pitchFamily="34" charset="-120"/>
            </a:endParaRPr>
          </a:p>
        </p:txBody>
      </p:sp>
      <p:sp>
        <p:nvSpPr>
          <p:cNvPr id="13" name="矩形 12"/>
          <p:cNvSpPr/>
          <p:nvPr/>
        </p:nvSpPr>
        <p:spPr>
          <a:xfrm>
            <a:off x="9352547" y="3185382"/>
            <a:ext cx="2095445" cy="369332"/>
          </a:xfrm>
          <a:prstGeom prst="rect">
            <a:avLst/>
          </a:prstGeom>
        </p:spPr>
        <p:txBody>
          <a:bodyPr wrap="none">
            <a:spAutoFit/>
          </a:bodyPr>
          <a:lstStyle/>
          <a:p>
            <a:r>
              <a:rPr lang="zh-CN" altLang="en-US" dirty="0" smtClean="0">
                <a:solidFill>
                  <a:srgbClr val="2F2800"/>
                </a:solidFill>
                <a:latin typeface="微軟正黑體" panose="020B0604030504040204" pitchFamily="34" charset="-120"/>
                <a:ea typeface="微軟正黑體" panose="020B0604030504040204" pitchFamily="34" charset="-120"/>
              </a:rPr>
              <a:t>服務器提供 的路徑</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260096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卷的應用示例</a:t>
            </a:r>
            <a:endParaRPr lang="zh-TW" altLang="en-US" dirty="0"/>
          </a:p>
        </p:txBody>
      </p:sp>
      <p:sp>
        <p:nvSpPr>
          <p:cNvPr id="3" name="內容版面配置區 2"/>
          <p:cNvSpPr>
            <a:spLocks noGrp="1"/>
          </p:cNvSpPr>
          <p:nvPr>
            <p:ph idx="1"/>
          </p:nvPr>
        </p:nvSpPr>
        <p:spPr/>
        <p:txBody>
          <a:bodyPr>
            <a:normAutofit/>
          </a:bodyPr>
          <a:lstStyle/>
          <a:p>
            <a:r>
              <a:rPr lang="zh-CN" altLang="en-US" dirty="0" smtClean="0"/>
              <a:t>假設有一個帶有</a:t>
            </a:r>
            <a:r>
              <a:rPr lang="en-US" altLang="zh-CN" dirty="0" smtClean="0"/>
              <a:t>3</a:t>
            </a:r>
            <a:r>
              <a:rPr lang="zh-CN" altLang="en-US" dirty="0" smtClean="0"/>
              <a:t>個容器的 </a:t>
            </a:r>
            <a:r>
              <a:rPr lang="en-US" altLang="zh-CN" dirty="0" smtClean="0"/>
              <a:t>pod (</a:t>
            </a:r>
            <a:r>
              <a:rPr lang="zh-CN" altLang="en-US" dirty="0" smtClean="0"/>
              <a:t>如</a:t>
            </a:r>
            <a:r>
              <a:rPr lang="zh-TW" altLang="en-US" dirty="0" smtClean="0"/>
              <a:t>下頁</a:t>
            </a:r>
            <a:r>
              <a:rPr lang="zh-CN" altLang="en-US" dirty="0" smtClean="0"/>
              <a:t>圖所示</a:t>
            </a:r>
            <a:r>
              <a:rPr lang="en-US" altLang="zh-CN" dirty="0" smtClean="0"/>
              <a:t>)</a:t>
            </a:r>
          </a:p>
          <a:p>
            <a:r>
              <a:rPr lang="zh-TW" altLang="en-US" dirty="0" smtClean="0"/>
              <a:t>第</a:t>
            </a:r>
            <a:r>
              <a:rPr lang="zh-CN" altLang="en-US" dirty="0" smtClean="0"/>
              <a:t>一個容器運行了一個</a:t>
            </a:r>
            <a:r>
              <a:rPr lang="en-US" altLang="zh-CN" dirty="0" smtClean="0"/>
              <a:t>web </a:t>
            </a:r>
            <a:r>
              <a:rPr lang="zh-CN" altLang="en-US" dirty="0" smtClean="0"/>
              <a:t>服務器</a:t>
            </a:r>
            <a:r>
              <a:rPr lang="en-US" altLang="zh-CN" dirty="0" smtClean="0"/>
              <a:t>,</a:t>
            </a:r>
            <a:r>
              <a:rPr lang="zh-CN" altLang="en-US" dirty="0" smtClean="0"/>
              <a:t>該</a:t>
            </a:r>
            <a:r>
              <a:rPr lang="en-US" altLang="zh-CN" dirty="0" smtClean="0"/>
              <a:t>web </a:t>
            </a:r>
            <a:r>
              <a:rPr lang="zh-CN" altLang="en-US" dirty="0"/>
              <a:t>伺服器的</a:t>
            </a:r>
            <a:r>
              <a:rPr lang="en-US" altLang="zh-CN" dirty="0" smtClean="0"/>
              <a:t>HTML</a:t>
            </a:r>
            <a:r>
              <a:rPr lang="zh-CN" altLang="en-US" dirty="0" smtClean="0"/>
              <a:t>頁面目錄位于</a:t>
            </a:r>
            <a:r>
              <a:rPr lang="en-US" altLang="zh-CN" dirty="0" smtClean="0"/>
              <a:t>/</a:t>
            </a:r>
            <a:r>
              <a:rPr lang="en-US" altLang="zh-CN" dirty="0" err="1"/>
              <a:t>var</a:t>
            </a:r>
            <a:r>
              <a:rPr lang="en-US" altLang="zh-CN" dirty="0"/>
              <a:t>/</a:t>
            </a:r>
            <a:r>
              <a:rPr lang="en-US" altLang="zh-CN" dirty="0" err="1"/>
              <a:t>htdocs</a:t>
            </a:r>
            <a:r>
              <a:rPr lang="en-US" altLang="zh-CN" dirty="0" smtClean="0"/>
              <a:t>,</a:t>
            </a:r>
            <a:r>
              <a:rPr lang="zh-CN" altLang="en-US" dirty="0" smtClean="0"/>
              <a:t>並將網站訪問日志存儲到 </a:t>
            </a:r>
            <a:r>
              <a:rPr lang="en-US" altLang="zh-CN" dirty="0" smtClean="0"/>
              <a:t>/</a:t>
            </a:r>
            <a:r>
              <a:rPr lang="en-US" altLang="zh-CN" dirty="0" err="1"/>
              <a:t>var</a:t>
            </a:r>
            <a:r>
              <a:rPr lang="en-US" altLang="zh-CN" dirty="0"/>
              <a:t>/logs </a:t>
            </a:r>
            <a:r>
              <a:rPr lang="zh-CN" altLang="en-US" dirty="0" smtClean="0"/>
              <a:t>目錄中。</a:t>
            </a:r>
            <a:endParaRPr lang="en-US" altLang="zh-CN" dirty="0" smtClean="0"/>
          </a:p>
          <a:p>
            <a:r>
              <a:rPr lang="zh-CN" altLang="en-US" dirty="0" smtClean="0"/>
              <a:t>第二個容器運行了一個代理</a:t>
            </a:r>
            <a:r>
              <a:rPr lang="en-US" altLang="zh-CN" dirty="0" smtClean="0"/>
              <a:t>(Agent)</a:t>
            </a:r>
            <a:r>
              <a:rPr lang="zh-CN" altLang="en-US" dirty="0" smtClean="0"/>
              <a:t>來創建 </a:t>
            </a:r>
            <a:r>
              <a:rPr lang="en-US" altLang="zh-CN" dirty="0" smtClean="0"/>
              <a:t>HTML</a:t>
            </a:r>
            <a:r>
              <a:rPr lang="zh-CN" altLang="en-US" dirty="0"/>
              <a:t>文件</a:t>
            </a:r>
            <a:r>
              <a:rPr lang="en-US" altLang="zh-CN" dirty="0" smtClean="0"/>
              <a:t>,</a:t>
            </a:r>
            <a:r>
              <a:rPr lang="zh-CN" altLang="en-US" dirty="0" smtClean="0"/>
              <a:t>並將它們存放在 </a:t>
            </a:r>
            <a:r>
              <a:rPr lang="en-US" altLang="zh-CN" dirty="0" smtClean="0"/>
              <a:t>/</a:t>
            </a:r>
            <a:r>
              <a:rPr lang="en-US" altLang="zh-CN" dirty="0" err="1"/>
              <a:t>var</a:t>
            </a:r>
            <a:r>
              <a:rPr lang="en-US" altLang="zh-CN" dirty="0"/>
              <a:t>/html </a:t>
            </a:r>
            <a:r>
              <a:rPr lang="zh-CN" altLang="en-US" dirty="0" smtClean="0"/>
              <a:t>中</a:t>
            </a:r>
            <a:r>
              <a:rPr lang="zh-TW" altLang="en-US" dirty="0" smtClean="0"/>
              <a:t>。</a:t>
            </a:r>
            <a:endParaRPr lang="en-US" altLang="zh-CN" dirty="0" smtClean="0"/>
          </a:p>
          <a:p>
            <a:r>
              <a:rPr lang="zh-CN" altLang="en-US" dirty="0" smtClean="0"/>
              <a:t>第</a:t>
            </a:r>
            <a:r>
              <a:rPr lang="zh-TW" altLang="en-US" dirty="0" smtClean="0"/>
              <a:t>三</a:t>
            </a:r>
            <a:r>
              <a:rPr lang="zh-CN" altLang="en-US" dirty="0" smtClean="0"/>
              <a:t>個容器處理在</a:t>
            </a:r>
            <a:r>
              <a:rPr lang="en-US" altLang="zh-CN" dirty="0" smtClean="0"/>
              <a:t>/</a:t>
            </a:r>
            <a:r>
              <a:rPr lang="en-US" altLang="zh-CN" dirty="0" err="1"/>
              <a:t>var</a:t>
            </a:r>
            <a:r>
              <a:rPr lang="en-US" altLang="zh-CN" dirty="0"/>
              <a:t>/logs </a:t>
            </a:r>
            <a:r>
              <a:rPr lang="zh-CN" altLang="en-US" dirty="0" smtClean="0"/>
              <a:t>目錄中找到的日志</a:t>
            </a:r>
            <a:r>
              <a:rPr lang="en-US" altLang="zh-CN" dirty="0" smtClean="0"/>
              <a:t>(</a:t>
            </a:r>
            <a:r>
              <a:rPr lang="zh-CN" altLang="en-US" dirty="0" smtClean="0"/>
              <a:t>轉換、壓縮、分析它們或者做其他處理</a:t>
            </a:r>
            <a:r>
              <a:rPr lang="en-US" altLang="zh-CN" dirty="0" smtClean="0"/>
              <a:t>)</a:t>
            </a:r>
            <a:r>
              <a:rPr lang="zh-CN" altLang="en-US" dirty="0"/>
              <a:t>。</a:t>
            </a:r>
          </a:p>
          <a:p>
            <a:r>
              <a:rPr lang="zh-CN" altLang="en-US" dirty="0" smtClean="0"/>
              <a:t>每個容器都有一個很明確的用途</a:t>
            </a:r>
            <a:r>
              <a:rPr lang="en-US" altLang="zh-CN" dirty="0" smtClean="0"/>
              <a:t>,</a:t>
            </a:r>
            <a:r>
              <a:rPr lang="zh-CN" altLang="en-US" dirty="0" smtClean="0"/>
              <a:t>但是每個容器單獨使用就沒有多大用處。</a:t>
            </a:r>
            <a:endParaRPr lang="en-US" altLang="zh-CN" dirty="0" smtClean="0"/>
          </a:p>
        </p:txBody>
      </p:sp>
    </p:spTree>
    <p:extLst>
      <p:ext uri="{BB962C8B-B14F-4D97-AF65-F5344CB8AC3E}">
        <p14:creationId xmlns:p14="http://schemas.microsoft.com/office/powerpoint/2010/main" val="10825601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CN" altLang="en-US" dirty="0" smtClean="0"/>
              <a:t>使用其他存儲技術</a:t>
            </a:r>
            <a:endParaRPr lang="zh-TW" altLang="en-US" dirty="0"/>
          </a:p>
        </p:txBody>
      </p:sp>
      <p:sp>
        <p:nvSpPr>
          <p:cNvPr id="6" name="內容版面配置區 5"/>
          <p:cNvSpPr>
            <a:spLocks noGrp="1"/>
          </p:cNvSpPr>
          <p:nvPr>
            <p:ph idx="1"/>
          </p:nvPr>
        </p:nvSpPr>
        <p:spPr/>
        <p:txBody>
          <a:bodyPr>
            <a:normAutofit/>
          </a:bodyPr>
          <a:lstStyle/>
          <a:p>
            <a:r>
              <a:rPr lang="zh-CN" altLang="en-US" dirty="0" smtClean="0"/>
              <a:t>其他的支持選項包括</a:t>
            </a:r>
            <a:endParaRPr lang="en-US" altLang="zh-CN" dirty="0" smtClean="0"/>
          </a:p>
          <a:p>
            <a:r>
              <a:rPr lang="zh-CN" altLang="en-US" dirty="0" smtClean="0"/>
              <a:t>用</a:t>
            </a:r>
            <a:r>
              <a:rPr lang="zh-TW" altLang="en-US" dirty="0" smtClean="0"/>
              <a:t>于掛</a:t>
            </a:r>
            <a:r>
              <a:rPr lang="zh-CN" altLang="en-US" dirty="0" smtClean="0"/>
              <a:t>載 </a:t>
            </a:r>
            <a:r>
              <a:rPr lang="en-US" altLang="zh-CN" dirty="0" smtClean="0"/>
              <a:t>ISCSI</a:t>
            </a:r>
            <a:r>
              <a:rPr lang="zh-CN" altLang="en-US" dirty="0" smtClean="0"/>
              <a:t>磁盤資源的</a:t>
            </a:r>
            <a:r>
              <a:rPr lang="en-US" altLang="zh-CN" dirty="0" err="1" smtClean="0"/>
              <a:t>iscsi</a:t>
            </a:r>
            <a:r>
              <a:rPr lang="en-US" altLang="zh-CN" dirty="0" smtClean="0"/>
              <a:t>,</a:t>
            </a:r>
          </a:p>
          <a:p>
            <a:r>
              <a:rPr lang="zh-CN" altLang="en-US" dirty="0" smtClean="0"/>
              <a:t>用于掛載</a:t>
            </a:r>
            <a:r>
              <a:rPr lang="en-US" altLang="zh-CN" dirty="0" err="1" smtClean="0"/>
              <a:t>GlusterFS</a:t>
            </a:r>
            <a:r>
              <a:rPr lang="en-US" altLang="zh-CN" dirty="0" smtClean="0"/>
              <a:t> </a:t>
            </a:r>
            <a:r>
              <a:rPr lang="zh-CN" altLang="en-US" dirty="0"/>
              <a:t>的 </a:t>
            </a:r>
            <a:r>
              <a:rPr lang="en-US" altLang="zh-CN" dirty="0" err="1"/>
              <a:t>glusterfs</a:t>
            </a:r>
            <a:r>
              <a:rPr lang="en-US" altLang="zh-CN" dirty="0" smtClean="0"/>
              <a:t>,</a:t>
            </a:r>
          </a:p>
          <a:p>
            <a:r>
              <a:rPr lang="zh-CN" altLang="en-US" dirty="0" smtClean="0"/>
              <a:t>適用</a:t>
            </a:r>
            <a:r>
              <a:rPr lang="zh-TW" altLang="en-US" dirty="0" smtClean="0"/>
              <a:t>于</a:t>
            </a:r>
            <a:r>
              <a:rPr lang="en-US" altLang="zh-CN" dirty="0" smtClean="0"/>
              <a:t>RADOS </a:t>
            </a:r>
            <a:r>
              <a:rPr lang="zh-CN" altLang="en-US" dirty="0" smtClean="0"/>
              <a:t>塊設備的 </a:t>
            </a:r>
            <a:r>
              <a:rPr lang="en-US" altLang="zh-CN" dirty="0" err="1" smtClean="0"/>
              <a:t>rbd</a:t>
            </a:r>
            <a:r>
              <a:rPr lang="en-US" altLang="zh-CN" dirty="0" smtClean="0"/>
              <a:t>,</a:t>
            </a:r>
          </a:p>
          <a:p>
            <a:r>
              <a:rPr lang="zh-CN" altLang="en-US" dirty="0" smtClean="0"/>
              <a:t>還有</a:t>
            </a:r>
            <a:r>
              <a:rPr lang="en-US" altLang="zh-CN" dirty="0" err="1" smtClean="0"/>
              <a:t>flexVolume</a:t>
            </a:r>
            <a:r>
              <a:rPr lang="zh-CN" altLang="en-US" dirty="0"/>
              <a:t>、</a:t>
            </a:r>
            <a:r>
              <a:rPr lang="en-US" altLang="zh-CN" dirty="0"/>
              <a:t>cinder</a:t>
            </a:r>
            <a:r>
              <a:rPr lang="zh-CN" altLang="en-US" dirty="0"/>
              <a:t>、</a:t>
            </a:r>
            <a:r>
              <a:rPr lang="en-US" altLang="zh-CN" dirty="0" err="1"/>
              <a:t>cephfs</a:t>
            </a:r>
            <a:r>
              <a:rPr lang="zh-CN" altLang="en-US" dirty="0"/>
              <a:t>、 </a:t>
            </a:r>
            <a:r>
              <a:rPr lang="en-US" altLang="zh-CN" dirty="0" err="1"/>
              <a:t>flocker</a:t>
            </a:r>
            <a:r>
              <a:rPr lang="zh-CN" altLang="en-US" dirty="0"/>
              <a:t>、</a:t>
            </a:r>
            <a:r>
              <a:rPr lang="en-US" altLang="zh-CN" dirty="0"/>
              <a:t>fc</a:t>
            </a:r>
            <a:r>
              <a:rPr lang="en-US" altLang="zh-CN" dirty="0" smtClean="0"/>
              <a:t>(</a:t>
            </a:r>
            <a:r>
              <a:rPr lang="zh-CN" altLang="en-US" dirty="0" smtClean="0"/>
              <a:t>光纖通道</a:t>
            </a:r>
            <a:r>
              <a:rPr lang="en-US" altLang="zh-CN" dirty="0" smtClean="0"/>
              <a:t>)</a:t>
            </a:r>
            <a:r>
              <a:rPr lang="zh-CN" altLang="en-US" dirty="0"/>
              <a:t>等</a:t>
            </a:r>
            <a:r>
              <a:rPr lang="zh-CN" altLang="en-US" dirty="0" smtClean="0"/>
              <a:t>。</a:t>
            </a:r>
            <a:endParaRPr lang="en-US" altLang="zh-CN" dirty="0" smtClean="0"/>
          </a:p>
          <a:p>
            <a:r>
              <a:rPr lang="zh-CN" altLang="en-US" dirty="0" smtClean="0"/>
              <a:t>如果你</a:t>
            </a:r>
            <a:r>
              <a:rPr lang="zh-TW" altLang="en-US" dirty="0" smtClean="0"/>
              <a:t>不</a:t>
            </a:r>
            <a:r>
              <a:rPr lang="zh-CN" altLang="en-US" dirty="0" smtClean="0"/>
              <a:t>會使用到它們</a:t>
            </a:r>
            <a:r>
              <a:rPr lang="en-US" altLang="zh-CN" dirty="0" smtClean="0"/>
              <a:t>,</a:t>
            </a:r>
            <a:r>
              <a:rPr lang="zh-CN" altLang="en-US" dirty="0" smtClean="0"/>
              <a:t>就不需要知道所有的信息。 </a:t>
            </a:r>
            <a:endParaRPr lang="en-US" altLang="zh-CN" dirty="0" smtClean="0"/>
          </a:p>
          <a:p>
            <a:pPr lvl="1"/>
            <a:r>
              <a:rPr lang="zh-CN" altLang="en-US" dirty="0" smtClean="0"/>
              <a:t>這裏提到是爲了展示 </a:t>
            </a:r>
            <a:r>
              <a:rPr lang="en-US" altLang="zh-CN" dirty="0" smtClean="0"/>
              <a:t>Kubernetes </a:t>
            </a:r>
            <a:r>
              <a:rPr lang="zh-CN" altLang="en-US" dirty="0" smtClean="0"/>
              <a:t>支持廣泛的存儲技術</a:t>
            </a:r>
            <a:r>
              <a:rPr lang="en-US" altLang="zh-CN" dirty="0" smtClean="0"/>
              <a:t>,</a:t>
            </a:r>
            <a:r>
              <a:rPr lang="zh-TW" altLang="en-US" dirty="0" smtClean="0"/>
              <a:t>並</a:t>
            </a:r>
            <a:r>
              <a:rPr lang="zh-CN" altLang="en-US" dirty="0" smtClean="0"/>
              <a:t>且可以使用喜歡和習慣的任何存儲技術。</a:t>
            </a:r>
            <a:endParaRPr lang="zh-CN" altLang="en-US" dirty="0"/>
          </a:p>
        </p:txBody>
      </p:sp>
    </p:spTree>
    <p:extLst>
      <p:ext uri="{BB962C8B-B14F-4D97-AF65-F5344CB8AC3E}">
        <p14:creationId xmlns:p14="http://schemas.microsoft.com/office/powerpoint/2010/main" val="8237190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kubectl</a:t>
            </a:r>
            <a:r>
              <a:rPr lang="en-US" altLang="zh-TW" dirty="0" smtClean="0"/>
              <a:t> explain</a:t>
            </a:r>
            <a:r>
              <a:rPr lang="zh-TW" altLang="en-US" dirty="0" smtClean="0"/>
              <a:t>查找資訊</a:t>
            </a:r>
            <a:endParaRPr lang="zh-TW" altLang="en-US" dirty="0"/>
          </a:p>
        </p:txBody>
      </p:sp>
      <p:sp>
        <p:nvSpPr>
          <p:cNvPr id="3" name="內容版面配置區 2"/>
          <p:cNvSpPr>
            <a:spLocks noGrp="1"/>
          </p:cNvSpPr>
          <p:nvPr>
            <p:ph idx="1"/>
          </p:nvPr>
        </p:nvSpPr>
        <p:spPr/>
        <p:txBody>
          <a:bodyPr>
            <a:normAutofit/>
          </a:bodyPr>
          <a:lstStyle/>
          <a:p>
            <a:r>
              <a:rPr lang="zh-CN" altLang="en-US" dirty="0" smtClean="0"/>
              <a:t>要瞭解每個卷類型設置需要哪些屬性的詳細信息</a:t>
            </a:r>
            <a:r>
              <a:rPr lang="en-US" altLang="zh-CN" dirty="0" smtClean="0"/>
              <a:t>,</a:t>
            </a:r>
            <a:r>
              <a:rPr lang="zh-CN" altLang="en-US" dirty="0" smtClean="0"/>
              <a:t>可以轉到 </a:t>
            </a:r>
            <a:r>
              <a:rPr lang="en-US" altLang="zh-CN" dirty="0" err="1" smtClean="0"/>
              <a:t>Kubermetes</a:t>
            </a:r>
            <a:r>
              <a:rPr lang="en-US" altLang="zh-CN" dirty="0" smtClean="0"/>
              <a:t> </a:t>
            </a:r>
            <a:r>
              <a:rPr lang="en-US" altLang="zh-CN" dirty="0"/>
              <a:t>API </a:t>
            </a:r>
            <a:r>
              <a:rPr lang="zh-CN" altLang="en-US" dirty="0" smtClean="0"/>
              <a:t>引用</a:t>
            </a:r>
            <a:r>
              <a:rPr lang="zh-CN" altLang="en-US" dirty="0"/>
              <a:t>中的</a:t>
            </a:r>
            <a:r>
              <a:rPr lang="en-US" altLang="zh-CN" dirty="0"/>
              <a:t>Kubernetes API </a:t>
            </a:r>
            <a:r>
              <a:rPr lang="zh-CN" altLang="en-US" dirty="0" smtClean="0"/>
              <a:t>定義</a:t>
            </a:r>
            <a:r>
              <a:rPr lang="en-US" altLang="zh-CN" dirty="0" smtClean="0"/>
              <a:t>,</a:t>
            </a:r>
            <a:r>
              <a:rPr lang="zh-CN" altLang="en-US" dirty="0" smtClean="0"/>
              <a:t>或者通過第三章展示的通過 </a:t>
            </a:r>
            <a:r>
              <a:rPr lang="en-US" altLang="zh-CN" dirty="0" err="1" smtClean="0"/>
              <a:t>kubectl</a:t>
            </a:r>
            <a:r>
              <a:rPr lang="en-US" altLang="zh-CN" dirty="0" smtClean="0"/>
              <a:t> </a:t>
            </a:r>
            <a:r>
              <a:rPr lang="en-US" altLang="zh-CN" dirty="0"/>
              <a:t>explain </a:t>
            </a:r>
            <a:r>
              <a:rPr lang="zh-CN" altLang="en-US" dirty="0"/>
              <a:t>查</a:t>
            </a:r>
            <a:r>
              <a:rPr lang="zh-CN" altLang="en-US" dirty="0" smtClean="0"/>
              <a:t>找</a:t>
            </a:r>
            <a:r>
              <a:rPr lang="zh-TW" altLang="en-US" dirty="0" smtClean="0"/>
              <a:t>資訊</a:t>
            </a:r>
            <a:r>
              <a:rPr lang="zh-CN" altLang="en-US" dirty="0" smtClean="0"/>
              <a:t>。</a:t>
            </a:r>
            <a:endParaRPr lang="en-US" altLang="zh-CN" dirty="0" smtClean="0"/>
          </a:p>
          <a:p>
            <a:r>
              <a:rPr lang="zh-CN" altLang="en-US" dirty="0" smtClean="0"/>
              <a:t>如果你已經熟悉了一種特定的存儲技術</a:t>
            </a:r>
            <a:r>
              <a:rPr lang="en-US" altLang="zh-CN" dirty="0" smtClean="0"/>
              <a:t>,</a:t>
            </a:r>
            <a:r>
              <a:rPr lang="zh-CN" altLang="en-US" dirty="0" smtClean="0"/>
              <a:t>那麽使用</a:t>
            </a:r>
            <a:r>
              <a:rPr lang="en-US" altLang="zh-CN" dirty="0" smtClean="0"/>
              <a:t>explain </a:t>
            </a:r>
            <a:r>
              <a:rPr lang="zh-CN" altLang="en-US" dirty="0" smtClean="0"/>
              <a:t>命令可以讓你輕鬆地瞭解如何</a:t>
            </a:r>
            <a:r>
              <a:rPr lang="zh-TW" altLang="en-US" dirty="0" smtClean="0"/>
              <a:t>掛</a:t>
            </a:r>
            <a:r>
              <a:rPr lang="zh-CN" altLang="en-US" dirty="0" smtClean="0"/>
              <a:t>載一個適當類型的卷</a:t>
            </a:r>
            <a:r>
              <a:rPr lang="en-US" altLang="zh-CN" dirty="0" smtClean="0"/>
              <a:t>,</a:t>
            </a:r>
            <a:r>
              <a:rPr lang="zh-TW" altLang="en-US" dirty="0" smtClean="0"/>
              <a:t>並</a:t>
            </a:r>
            <a:r>
              <a:rPr lang="zh-CN" altLang="en-US" dirty="0" smtClean="0"/>
              <a:t>在 </a:t>
            </a:r>
            <a:r>
              <a:rPr lang="en-US" altLang="zh-CN" dirty="0"/>
              <a:t>pod </a:t>
            </a:r>
            <a:r>
              <a:rPr lang="zh-CN" altLang="en-US" dirty="0"/>
              <a:t>中使用它</a:t>
            </a:r>
            <a:r>
              <a:rPr lang="zh-CN" altLang="en-US" dirty="0" smtClean="0"/>
              <a:t>。</a:t>
            </a:r>
            <a:r>
              <a:rPr lang="zh-CN" altLang="en-US" dirty="0"/>
              <a:t/>
            </a:r>
            <a:br>
              <a:rPr lang="zh-CN" altLang="en-US" dirty="0"/>
            </a:br>
            <a:endParaRPr lang="zh-TW" altLang="en-US" dirty="0"/>
          </a:p>
          <a:p>
            <a:endParaRPr lang="zh-TW" altLang="en-US" dirty="0"/>
          </a:p>
        </p:txBody>
      </p:sp>
    </p:spTree>
    <p:extLst>
      <p:ext uri="{BB962C8B-B14F-4D97-AF65-F5344CB8AC3E}">
        <p14:creationId xmlns:p14="http://schemas.microsoft.com/office/powerpoint/2010/main" val="23637670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開發人員需要知道所有</a:t>
            </a:r>
            <a:r>
              <a:rPr lang="zh-TW" altLang="en-US" dirty="0" smtClean="0"/>
              <a:t>資訊</a:t>
            </a:r>
            <a:r>
              <a:rPr lang="zh-CN" altLang="en-US" dirty="0" smtClean="0"/>
              <a:t>嗎</a:t>
            </a:r>
            <a:r>
              <a:rPr lang="en-US" altLang="zh-CN" dirty="0" smtClean="0"/>
              <a:t>?</a:t>
            </a:r>
            <a:endParaRPr lang="zh-TW" altLang="en-US" dirty="0"/>
          </a:p>
        </p:txBody>
      </p:sp>
      <p:sp>
        <p:nvSpPr>
          <p:cNvPr id="3" name="內容版面配置區 2"/>
          <p:cNvSpPr>
            <a:spLocks noGrp="1"/>
          </p:cNvSpPr>
          <p:nvPr>
            <p:ph idx="1"/>
          </p:nvPr>
        </p:nvSpPr>
        <p:spPr/>
        <p:txBody>
          <a:bodyPr>
            <a:normAutofit lnSpcReduction="10000"/>
          </a:bodyPr>
          <a:lstStyle/>
          <a:p>
            <a:r>
              <a:rPr lang="zh-CN" altLang="en-US" dirty="0" smtClean="0"/>
              <a:t>開發人員在創建 </a:t>
            </a:r>
            <a:r>
              <a:rPr lang="en-US" altLang="zh-CN" dirty="0" smtClean="0"/>
              <a:t>pod </a:t>
            </a:r>
            <a:r>
              <a:rPr lang="zh-CN" altLang="en-US" dirty="0" smtClean="0"/>
              <a:t>時</a:t>
            </a:r>
            <a:r>
              <a:rPr lang="en-US" altLang="zh-CN" dirty="0" smtClean="0"/>
              <a:t>,</a:t>
            </a:r>
            <a:r>
              <a:rPr lang="zh-CN" altLang="en-US" dirty="0" smtClean="0"/>
              <a:t>應該處理與基礎設施相關的存儲細節</a:t>
            </a:r>
            <a:r>
              <a:rPr lang="en-US" altLang="zh-CN" dirty="0" smtClean="0"/>
              <a:t>,</a:t>
            </a:r>
            <a:r>
              <a:rPr lang="zh-CN" altLang="en-US" dirty="0" smtClean="0"/>
              <a:t>還是應該留給集群管理員處理</a:t>
            </a:r>
            <a:r>
              <a:rPr lang="en-US" altLang="zh-CN" dirty="0" smtClean="0"/>
              <a:t>?</a:t>
            </a:r>
            <a:endParaRPr lang="zh-CN" altLang="en-US" dirty="0"/>
          </a:p>
          <a:p>
            <a:r>
              <a:rPr lang="zh-CN" altLang="en-US" dirty="0" smtClean="0"/>
              <a:t>通過 </a:t>
            </a:r>
            <a:r>
              <a:rPr lang="en-US" altLang="zh-CN" dirty="0" smtClean="0"/>
              <a:t>pod </a:t>
            </a:r>
            <a:r>
              <a:rPr lang="zh-CN" altLang="en-US" dirty="0" smtClean="0"/>
              <a:t>的卷來隱藏真實的底層基礎設施</a:t>
            </a:r>
            <a:r>
              <a:rPr lang="en-US" altLang="zh-CN" dirty="0" smtClean="0"/>
              <a:t>,</a:t>
            </a:r>
            <a:r>
              <a:rPr lang="zh-CN" altLang="en-US" dirty="0"/>
              <a:t>不就是 </a:t>
            </a:r>
            <a:r>
              <a:rPr lang="en-US" altLang="zh-CN" dirty="0"/>
              <a:t>Kubernetes </a:t>
            </a:r>
            <a:r>
              <a:rPr lang="zh-CN" altLang="en-US" dirty="0" smtClean="0"/>
              <a:t>存在的意義嗎</a:t>
            </a:r>
            <a:r>
              <a:rPr lang="en-US" altLang="zh-CN" dirty="0" smtClean="0"/>
              <a:t>? </a:t>
            </a:r>
            <a:endParaRPr lang="en-US" altLang="zh-CN" dirty="0"/>
          </a:p>
          <a:p>
            <a:r>
              <a:rPr lang="zh-CN" altLang="en-US" dirty="0" smtClean="0"/>
              <a:t>舉個例子</a:t>
            </a:r>
            <a:r>
              <a:rPr lang="en-US" altLang="zh-CN" dirty="0" smtClean="0"/>
              <a:t>,</a:t>
            </a:r>
            <a:r>
              <a:rPr lang="zh-CN" altLang="en-US" dirty="0" smtClean="0"/>
              <a:t>讓研發人員來指定 </a:t>
            </a:r>
            <a:r>
              <a:rPr lang="en-US" altLang="zh-CN" dirty="0" smtClean="0"/>
              <a:t>NFS</a:t>
            </a:r>
            <a:r>
              <a:rPr lang="zh-CN" altLang="en-US" dirty="0" smtClean="0"/>
              <a:t>服務器的主機名會是一件感覺很糟糕的事情。而這還不是最</a:t>
            </a:r>
            <a:r>
              <a:rPr lang="zh-CN" altLang="en-US" dirty="0"/>
              <a:t>糟糕的。</a:t>
            </a:r>
          </a:p>
          <a:p>
            <a:r>
              <a:rPr lang="zh-CN" altLang="en-US" dirty="0" smtClean="0"/>
              <a:t>將這種涉及基礎設施類型的</a:t>
            </a:r>
            <a:r>
              <a:rPr lang="zh-TW" altLang="en-US" dirty="0" smtClean="0"/>
              <a:t>資訊</a:t>
            </a:r>
            <a:r>
              <a:rPr lang="zh-CN" altLang="en-US" dirty="0" smtClean="0"/>
              <a:t>塞到一個</a:t>
            </a:r>
            <a:r>
              <a:rPr lang="en-US" altLang="zh-CN" dirty="0" smtClean="0"/>
              <a:t>pod </a:t>
            </a:r>
            <a:r>
              <a:rPr lang="zh-CN" altLang="en-US" dirty="0" smtClean="0"/>
              <a:t>設置中</a:t>
            </a:r>
            <a:r>
              <a:rPr lang="en-US" altLang="zh-CN" dirty="0" smtClean="0"/>
              <a:t>,</a:t>
            </a:r>
            <a:r>
              <a:rPr lang="zh-CN" altLang="en-US" dirty="0" smtClean="0"/>
              <a:t>意味著 </a:t>
            </a:r>
            <a:r>
              <a:rPr lang="en-US" altLang="zh-CN" dirty="0" smtClean="0"/>
              <a:t>pod </a:t>
            </a:r>
            <a:r>
              <a:rPr lang="zh-CN" altLang="en-US" dirty="0" smtClean="0"/>
              <a:t>設置與特定的</a:t>
            </a:r>
            <a:r>
              <a:rPr lang="en-US" altLang="zh-CN" dirty="0"/>
              <a:t>Kubernetes </a:t>
            </a:r>
            <a:r>
              <a:rPr lang="zh-CN" altLang="en-US" dirty="0"/>
              <a:t>集群有很大</a:t>
            </a:r>
            <a:r>
              <a:rPr lang="zh-CN" altLang="en-US" dirty="0" smtClean="0"/>
              <a:t>耦合度。這就不能在另一個</a:t>
            </a:r>
            <a:r>
              <a:rPr lang="en-US" altLang="zh-CN" dirty="0" smtClean="0"/>
              <a:t>pod </a:t>
            </a:r>
            <a:r>
              <a:rPr lang="zh-CN" altLang="en-US" dirty="0" smtClean="0"/>
              <a:t>中使用相同的設置了。</a:t>
            </a:r>
            <a:endParaRPr lang="en-US" altLang="zh-CN" dirty="0" smtClean="0"/>
          </a:p>
          <a:p>
            <a:r>
              <a:rPr lang="zh-CN" altLang="en-US" dirty="0" smtClean="0"/>
              <a:t>所以使用這樣的卷</a:t>
            </a:r>
            <a:r>
              <a:rPr lang="zh-TW" altLang="en-US" dirty="0" smtClean="0"/>
              <a:t>並</a:t>
            </a:r>
            <a:r>
              <a:rPr lang="zh-CN" altLang="en-US" dirty="0" smtClean="0"/>
              <a:t>不是</a:t>
            </a:r>
            <a:r>
              <a:rPr lang="zh-CN" altLang="en-US" dirty="0"/>
              <a:t>在 </a:t>
            </a:r>
            <a:r>
              <a:rPr lang="en-US" altLang="zh-CN" dirty="0"/>
              <a:t>pod </a:t>
            </a:r>
            <a:r>
              <a:rPr lang="zh-CN" altLang="en-US" dirty="0" smtClean="0"/>
              <a:t>中附加持久化存儲的最佳實踐。</a:t>
            </a:r>
            <a:endParaRPr lang="en-US" altLang="zh-CN" dirty="0" smtClean="0"/>
          </a:p>
        </p:txBody>
      </p:sp>
    </p:spTree>
    <p:extLst>
      <p:ext uri="{BB962C8B-B14F-4D97-AF65-F5344CB8AC3E}">
        <p14:creationId xmlns:p14="http://schemas.microsoft.com/office/powerpoint/2010/main" val="284439109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從底層存儲技術解耦</a:t>
            </a:r>
            <a:r>
              <a:rPr lang="en-US" altLang="zh-CN" dirty="0" smtClean="0"/>
              <a:t>pod</a:t>
            </a:r>
            <a:endParaRPr lang="zh-TW" altLang="en-US" dirty="0"/>
          </a:p>
        </p:txBody>
      </p:sp>
      <p:sp>
        <p:nvSpPr>
          <p:cNvPr id="3" name="內容版面配置區 2"/>
          <p:cNvSpPr>
            <a:spLocks noGrp="1"/>
          </p:cNvSpPr>
          <p:nvPr>
            <p:ph idx="1"/>
          </p:nvPr>
        </p:nvSpPr>
        <p:spPr/>
        <p:txBody>
          <a:bodyPr>
            <a:normAutofit/>
          </a:bodyPr>
          <a:lstStyle/>
          <a:p>
            <a:r>
              <a:rPr lang="zh-CN" altLang="en-US" dirty="0" smtClean="0"/>
              <a:t>到目前爲止</a:t>
            </a:r>
            <a:r>
              <a:rPr lang="en-US" altLang="zh-CN" dirty="0" smtClean="0"/>
              <a:t>,</a:t>
            </a:r>
            <a:r>
              <a:rPr lang="zh-CN" altLang="en-US" dirty="0" smtClean="0"/>
              <a:t>我們探索過的所有持久卷類型都要求 </a:t>
            </a:r>
            <a:r>
              <a:rPr lang="en-US" altLang="zh-CN" dirty="0" smtClean="0"/>
              <a:t>pod </a:t>
            </a:r>
            <a:r>
              <a:rPr lang="zh-CN" altLang="en-US" dirty="0" smtClean="0"/>
              <a:t>的開發人員瞭解集群中可用的真實網</a:t>
            </a:r>
            <a:r>
              <a:rPr lang="zh-TW" altLang="en-US" dirty="0" smtClean="0"/>
              <a:t>路</a:t>
            </a:r>
            <a:r>
              <a:rPr lang="zh-CN" altLang="en-US" dirty="0" smtClean="0"/>
              <a:t>存儲的基礎結構。</a:t>
            </a:r>
            <a:endParaRPr lang="en-US" altLang="zh-CN" dirty="0" smtClean="0"/>
          </a:p>
          <a:p>
            <a:r>
              <a:rPr lang="zh-CN" altLang="en-US" dirty="0" smtClean="0"/>
              <a:t>例如</a:t>
            </a:r>
            <a:r>
              <a:rPr lang="en-US" altLang="zh-CN" dirty="0" smtClean="0"/>
              <a:t>,</a:t>
            </a:r>
            <a:r>
              <a:rPr lang="zh-CN" altLang="en-US" dirty="0" smtClean="0"/>
              <a:t>要創建支持 </a:t>
            </a:r>
            <a:r>
              <a:rPr lang="en-US" altLang="zh-CN" dirty="0" smtClean="0"/>
              <a:t>NFS </a:t>
            </a:r>
            <a:r>
              <a:rPr lang="zh-CN" altLang="en-US" dirty="0" smtClean="0"/>
              <a:t>協議的卷</a:t>
            </a:r>
            <a:r>
              <a:rPr lang="en-US" altLang="zh-CN" dirty="0" smtClean="0"/>
              <a:t>,</a:t>
            </a:r>
            <a:r>
              <a:rPr lang="zh-CN" altLang="en-US" dirty="0" smtClean="0"/>
              <a:t>開發人員必須知道 </a:t>
            </a:r>
            <a:r>
              <a:rPr lang="en-US" altLang="zh-CN" dirty="0" smtClean="0"/>
              <a:t>NFS </a:t>
            </a:r>
            <a:r>
              <a:rPr lang="zh-CN" altLang="en-US" dirty="0" smtClean="0"/>
              <a:t>節點所在的實際服務器。</a:t>
            </a:r>
            <a:endParaRPr lang="en-US" altLang="zh-CN" dirty="0" smtClean="0"/>
          </a:p>
          <a:p>
            <a:r>
              <a:rPr lang="zh-CN" altLang="en-US" dirty="0" smtClean="0"/>
              <a:t>這違背了</a:t>
            </a:r>
            <a:r>
              <a:rPr lang="en-US" altLang="zh-CN" dirty="0" smtClean="0"/>
              <a:t>Kubernetes </a:t>
            </a:r>
            <a:r>
              <a:rPr lang="zh-CN" altLang="en-US" dirty="0"/>
              <a:t>的基本理念</a:t>
            </a:r>
            <a:r>
              <a:rPr lang="en-US" altLang="zh-CN" dirty="0" smtClean="0"/>
              <a:t>,</a:t>
            </a:r>
            <a:r>
              <a:rPr lang="zh-CN" altLang="en-US" dirty="0" smtClean="0"/>
              <a:t>這個理念旨在向應用程序及其開發人員隱藏真實的基礎設施</a:t>
            </a:r>
            <a:r>
              <a:rPr lang="en-US" altLang="zh-CN" dirty="0" smtClean="0"/>
              <a:t>,</a:t>
            </a:r>
            <a:r>
              <a:rPr lang="zh-CN" altLang="en-US" dirty="0" smtClean="0"/>
              <a:t>使他們不必擔心基礎設施的具體狀 態</a:t>
            </a:r>
            <a:r>
              <a:rPr lang="en-US" altLang="zh-CN" dirty="0" smtClean="0"/>
              <a:t>,</a:t>
            </a:r>
            <a:r>
              <a:rPr lang="zh-TW" altLang="en-US" dirty="0" smtClean="0"/>
              <a:t>並</a:t>
            </a:r>
            <a:r>
              <a:rPr lang="zh-CN" altLang="en-US" dirty="0" smtClean="0"/>
              <a:t>使應用程序可在大量雲服務商和數據企業之間進行功能遷移。</a:t>
            </a:r>
            <a:endParaRPr lang="zh-CN" altLang="en-US" dirty="0"/>
          </a:p>
        </p:txBody>
      </p:sp>
    </p:spTree>
    <p:extLst>
      <p:ext uri="{BB962C8B-B14F-4D97-AF65-F5344CB8AC3E}">
        <p14:creationId xmlns:p14="http://schemas.microsoft.com/office/powerpoint/2010/main" val="200288504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理想的情况</a:t>
            </a:r>
            <a:endParaRPr lang="zh-TW" altLang="en-US" dirty="0"/>
          </a:p>
        </p:txBody>
      </p:sp>
      <p:sp>
        <p:nvSpPr>
          <p:cNvPr id="3" name="內容版面配置區 2"/>
          <p:cNvSpPr>
            <a:spLocks noGrp="1"/>
          </p:cNvSpPr>
          <p:nvPr>
            <p:ph idx="1"/>
          </p:nvPr>
        </p:nvSpPr>
        <p:spPr/>
        <p:txBody>
          <a:bodyPr>
            <a:normAutofit/>
          </a:bodyPr>
          <a:lstStyle/>
          <a:p>
            <a:r>
              <a:rPr lang="zh-CN" altLang="en-US" dirty="0"/>
              <a:t>理想的情况是</a:t>
            </a:r>
            <a:r>
              <a:rPr lang="en-US" altLang="zh-CN" dirty="0"/>
              <a:t>,</a:t>
            </a:r>
            <a:r>
              <a:rPr lang="zh-CN" altLang="en-US" dirty="0"/>
              <a:t>在 </a:t>
            </a:r>
            <a:r>
              <a:rPr lang="en-US" altLang="zh-CN" dirty="0" err="1"/>
              <a:t>Kubermetes</a:t>
            </a:r>
            <a:r>
              <a:rPr lang="en-US" altLang="zh-CN" dirty="0"/>
              <a:t> </a:t>
            </a:r>
            <a:r>
              <a:rPr lang="zh-CN" altLang="en-US" dirty="0" smtClean="0"/>
              <a:t>上部署應用程序的開發人員不需要知道底層使用的是哪種存儲技術</a:t>
            </a:r>
            <a:r>
              <a:rPr lang="zh-TW" altLang="en-US" dirty="0" smtClean="0"/>
              <a:t>。</a:t>
            </a:r>
            <a:endParaRPr lang="en-US" altLang="zh-CN" dirty="0" smtClean="0"/>
          </a:p>
          <a:p>
            <a:r>
              <a:rPr lang="zh-CN" altLang="en-US" dirty="0" smtClean="0"/>
              <a:t>同理</a:t>
            </a:r>
            <a:r>
              <a:rPr lang="zh-TW" altLang="en-US" dirty="0" smtClean="0"/>
              <a:t>，</a:t>
            </a:r>
            <a:r>
              <a:rPr lang="zh-CN" altLang="en-US" dirty="0" smtClean="0"/>
              <a:t>開發人員也不需要瞭解應該使用哪些類型的</a:t>
            </a:r>
            <a:r>
              <a:rPr lang="zh-TW" altLang="en-US" dirty="0" smtClean="0"/>
              <a:t>實體</a:t>
            </a:r>
            <a:r>
              <a:rPr lang="zh-CN" altLang="en-US" dirty="0" smtClean="0"/>
              <a:t>服務器來運行 </a:t>
            </a:r>
            <a:r>
              <a:rPr lang="en-US" altLang="zh-CN" dirty="0" smtClean="0"/>
              <a:t>pod,</a:t>
            </a:r>
            <a:r>
              <a:rPr lang="zh-CN" altLang="en-US" dirty="0" smtClean="0"/>
              <a:t>與基礎設施相關的交互是集群管理員獨有的控制領域。</a:t>
            </a:r>
          </a:p>
          <a:p>
            <a:r>
              <a:rPr lang="zh-CN" altLang="en-US" dirty="0" smtClean="0"/>
              <a:t>當開發人員需要一定數量的持久化存儲來進行應用時</a:t>
            </a:r>
            <a:r>
              <a:rPr lang="en-US" altLang="zh-CN" dirty="0" smtClean="0"/>
              <a:t>,</a:t>
            </a:r>
            <a:r>
              <a:rPr lang="zh-CN" altLang="en-US" dirty="0"/>
              <a:t>可以向 </a:t>
            </a:r>
            <a:r>
              <a:rPr lang="en-US" altLang="zh-CN" dirty="0"/>
              <a:t>Kubernetes </a:t>
            </a:r>
            <a:r>
              <a:rPr lang="zh-CN" altLang="en-US" dirty="0" smtClean="0"/>
              <a:t>請求</a:t>
            </a:r>
            <a:r>
              <a:rPr lang="en-US" altLang="zh-CN" dirty="0" smtClean="0"/>
              <a:t>, </a:t>
            </a:r>
            <a:r>
              <a:rPr lang="zh-CN" altLang="en-US" dirty="0" smtClean="0"/>
              <a:t>就像在創建 </a:t>
            </a:r>
            <a:r>
              <a:rPr lang="en-US" altLang="zh-CN" dirty="0" smtClean="0"/>
              <a:t>pod </a:t>
            </a:r>
            <a:r>
              <a:rPr lang="zh-CN" altLang="en-US" dirty="0" smtClean="0"/>
              <a:t>時可以請求 </a:t>
            </a:r>
            <a:r>
              <a:rPr lang="en-US" altLang="zh-CN" dirty="0" smtClean="0"/>
              <a:t>CPU</a:t>
            </a:r>
            <a:r>
              <a:rPr lang="zh-CN" altLang="en-US" dirty="0" smtClean="0"/>
              <a:t>、內存和其他資源一樣。</a:t>
            </a:r>
            <a:endParaRPr lang="en-US" altLang="zh-CN" dirty="0" smtClean="0"/>
          </a:p>
          <a:p>
            <a:r>
              <a:rPr lang="zh-CN" altLang="en-US" dirty="0" smtClean="0"/>
              <a:t>系統管理員可以對集群進行配置讓其可以爲應用程序提供所需的服務。</a:t>
            </a:r>
          </a:p>
          <a:p>
            <a:endParaRPr lang="zh-TW" altLang="en-US" dirty="0"/>
          </a:p>
        </p:txBody>
      </p:sp>
    </p:spTree>
    <p:extLst>
      <p:ext uri="{BB962C8B-B14F-4D97-AF65-F5344CB8AC3E}">
        <p14:creationId xmlns:p14="http://schemas.microsoft.com/office/powerpoint/2010/main" val="66882456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持久卷和</a:t>
            </a:r>
            <a:r>
              <a:rPr lang="zh-CN" altLang="en-US" dirty="0" smtClean="0"/>
              <a:t>持久卷聲明</a:t>
            </a:r>
            <a:endParaRPr lang="zh-TW" altLang="en-US" dirty="0"/>
          </a:p>
        </p:txBody>
      </p:sp>
      <p:sp>
        <p:nvSpPr>
          <p:cNvPr id="3" name="內容版面配置區 2"/>
          <p:cNvSpPr>
            <a:spLocks noGrp="1"/>
          </p:cNvSpPr>
          <p:nvPr>
            <p:ph idx="1"/>
          </p:nvPr>
        </p:nvSpPr>
        <p:spPr/>
        <p:txBody>
          <a:bodyPr>
            <a:normAutofit/>
          </a:bodyPr>
          <a:lstStyle/>
          <a:p>
            <a:r>
              <a:rPr lang="zh-CN" altLang="en-US" dirty="0" smtClean="0"/>
              <a:t>在 </a:t>
            </a:r>
            <a:r>
              <a:rPr lang="en-US" altLang="zh-CN" dirty="0"/>
              <a:t>Kubernetes </a:t>
            </a:r>
            <a:r>
              <a:rPr lang="zh-CN" altLang="en-US" dirty="0" smtClean="0"/>
              <a:t>集群中爲了使應用能够正常請求存儲資源</a:t>
            </a:r>
            <a:r>
              <a:rPr lang="en-US" altLang="zh-CN" dirty="0" smtClean="0"/>
              <a:t>,</a:t>
            </a:r>
            <a:r>
              <a:rPr lang="zh-CN" altLang="en-US" dirty="0" smtClean="0"/>
              <a:t>同時避免處理基礎設施細節</a:t>
            </a:r>
            <a:r>
              <a:rPr lang="en-US" altLang="zh-CN" dirty="0" smtClean="0"/>
              <a:t>,</a:t>
            </a:r>
            <a:r>
              <a:rPr lang="zh-CN" altLang="en-US" dirty="0" smtClean="0"/>
              <a:t>引入了兩個新的資源</a:t>
            </a:r>
            <a:r>
              <a:rPr lang="en-US" altLang="zh-CN" dirty="0" smtClean="0"/>
              <a:t>,</a:t>
            </a:r>
            <a:r>
              <a:rPr lang="zh-CN" altLang="en-US" dirty="0" smtClean="0"/>
              <a:t>分別是持久卷和持久卷聲明</a:t>
            </a:r>
            <a:r>
              <a:rPr lang="zh-TW" altLang="en-US" dirty="0" smtClean="0"/>
              <a:t>。</a:t>
            </a:r>
            <a:endParaRPr lang="en-US" altLang="zh-CN" dirty="0" smtClean="0"/>
          </a:p>
          <a:p>
            <a:r>
              <a:rPr lang="zh-CN" altLang="en-US" dirty="0" smtClean="0"/>
              <a:t>這名字可能有點誤導</a:t>
            </a:r>
            <a:r>
              <a:rPr lang="en-US" altLang="zh-CN" dirty="0" smtClean="0"/>
              <a:t>, </a:t>
            </a:r>
            <a:r>
              <a:rPr lang="zh-CN" altLang="en-US" dirty="0" smtClean="0"/>
              <a:t>因爲正如在前面幾節中看到的</a:t>
            </a:r>
            <a:r>
              <a:rPr lang="en-US" altLang="zh-CN" dirty="0" smtClean="0"/>
              <a:t>,</a:t>
            </a:r>
            <a:r>
              <a:rPr lang="zh-CN" altLang="en-US" dirty="0" smtClean="0"/>
              <a:t>甚至常規的</a:t>
            </a:r>
            <a:r>
              <a:rPr lang="en-US" altLang="zh-CN" dirty="0" smtClean="0"/>
              <a:t>Kubernetes </a:t>
            </a:r>
            <a:r>
              <a:rPr lang="zh-CN" altLang="en-US" dirty="0" smtClean="0"/>
              <a:t>卷也可以用來存儲持久性數據。</a:t>
            </a:r>
            <a:endParaRPr lang="zh-CN" altLang="en-US" dirty="0"/>
          </a:p>
          <a:p>
            <a:r>
              <a:rPr lang="zh-CN" altLang="en-US" dirty="0"/>
              <a:t>在 </a:t>
            </a:r>
            <a:r>
              <a:rPr lang="en-US" altLang="zh-CN" dirty="0"/>
              <a:t>pod </a:t>
            </a:r>
            <a:r>
              <a:rPr lang="zh-CN" altLang="en-US" dirty="0"/>
              <a:t>中使用 </a:t>
            </a:r>
            <a:r>
              <a:rPr lang="en-US" altLang="zh-CN" dirty="0" err="1"/>
              <a:t>PersistentVolume</a:t>
            </a:r>
            <a:r>
              <a:rPr lang="en-US" altLang="zh-CN" dirty="0"/>
              <a:t>(</a:t>
            </a:r>
            <a:r>
              <a:rPr lang="zh-CN" altLang="en-US" dirty="0"/>
              <a:t>持久卷</a:t>
            </a:r>
            <a:r>
              <a:rPr lang="en-US" altLang="zh-CN" dirty="0" smtClean="0"/>
              <a:t>,</a:t>
            </a:r>
            <a:r>
              <a:rPr lang="zh-CN" altLang="en-US" dirty="0" smtClean="0"/>
              <a:t>簡稱</a:t>
            </a:r>
            <a:r>
              <a:rPr lang="en-US" altLang="zh-CN" dirty="0" smtClean="0"/>
              <a:t>PV)</a:t>
            </a:r>
            <a:r>
              <a:rPr lang="zh-CN" altLang="en-US" dirty="0" smtClean="0"/>
              <a:t>要比使用常規的</a:t>
            </a:r>
            <a:r>
              <a:rPr lang="en-US" altLang="zh-CN" dirty="0" smtClean="0"/>
              <a:t>pod </a:t>
            </a:r>
            <a:r>
              <a:rPr lang="zh-CN" altLang="en-US" dirty="0" smtClean="0"/>
              <a:t>卷複雜一些</a:t>
            </a:r>
            <a:r>
              <a:rPr lang="zh-TW" altLang="en-US" dirty="0" smtClean="0"/>
              <a:t>。</a:t>
            </a:r>
            <a:endParaRPr lang="en-US" altLang="zh-TW" dirty="0" smtClean="0"/>
          </a:p>
          <a:p>
            <a:r>
              <a:rPr lang="zh-CN" altLang="en-US" dirty="0" smtClean="0"/>
              <a:t>讓我們通過圖 </a:t>
            </a:r>
            <a:r>
              <a:rPr lang="en-US" altLang="zh-CN" dirty="0" smtClean="0"/>
              <a:t>6.6</a:t>
            </a:r>
            <a:r>
              <a:rPr lang="zh-CN" altLang="en-US" dirty="0" smtClean="0"/>
              <a:t>來說明持久卷、持久卷聲明和真實底層存儲是如何相互關聯的。</a:t>
            </a:r>
            <a:endParaRPr lang="zh-CN" altLang="en-US" dirty="0"/>
          </a:p>
        </p:txBody>
      </p:sp>
    </p:spTree>
    <p:extLst>
      <p:ext uri="{BB962C8B-B14F-4D97-AF65-F5344CB8AC3E}">
        <p14:creationId xmlns:p14="http://schemas.microsoft.com/office/powerpoint/2010/main" val="173746104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CN" altLang="en-US" dirty="0" smtClean="0"/>
              <a:t>圖</a:t>
            </a:r>
            <a:r>
              <a:rPr lang="en-US" altLang="zh-CN" dirty="0" smtClean="0"/>
              <a:t>6.6 </a:t>
            </a:r>
            <a:r>
              <a:rPr lang="zh-CN" altLang="en-US" dirty="0" smtClean="0"/>
              <a:t>持久卷由集群管理員提供</a:t>
            </a:r>
            <a:r>
              <a:rPr lang="en-US" altLang="zh-CN" dirty="0" smtClean="0"/>
              <a:t>,</a:t>
            </a:r>
            <a:r>
              <a:rPr lang="zh-TW" altLang="en-US" dirty="0" smtClean="0"/>
              <a:t>並</a:t>
            </a:r>
            <a:r>
              <a:rPr lang="zh-CN" altLang="en-US" dirty="0" smtClean="0"/>
              <a:t>被 </a:t>
            </a:r>
            <a:r>
              <a:rPr lang="en-US" altLang="zh-CN" dirty="0" smtClean="0"/>
              <a:t>pod </a:t>
            </a:r>
            <a:r>
              <a:rPr lang="zh-CN" altLang="en-US" dirty="0" smtClean="0"/>
              <a:t>通過持久卷聲明來消費</a:t>
            </a:r>
            <a:endParaRPr lang="zh-TW" altLang="en-US" dirty="0"/>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1757192"/>
            <a:ext cx="10058400" cy="5100808"/>
          </a:xfrm>
          <a:prstGeom prst="rect">
            <a:avLst/>
          </a:prstGeom>
        </p:spPr>
      </p:pic>
    </p:spTree>
    <p:extLst>
      <p:ext uri="{BB962C8B-B14F-4D97-AF65-F5344CB8AC3E}">
        <p14:creationId xmlns:p14="http://schemas.microsoft.com/office/powerpoint/2010/main" val="269071949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持久卷和持久卷聲明</a:t>
            </a:r>
            <a:endParaRPr lang="zh-TW" altLang="en-US" dirty="0"/>
          </a:p>
        </p:txBody>
      </p:sp>
      <p:sp>
        <p:nvSpPr>
          <p:cNvPr id="3" name="內容版面配置區 2"/>
          <p:cNvSpPr>
            <a:spLocks noGrp="1"/>
          </p:cNvSpPr>
          <p:nvPr>
            <p:ph idx="1"/>
          </p:nvPr>
        </p:nvSpPr>
        <p:spPr/>
        <p:txBody>
          <a:bodyPr>
            <a:normAutofit fontScale="92500" lnSpcReduction="10000"/>
          </a:bodyPr>
          <a:lstStyle/>
          <a:p>
            <a:r>
              <a:rPr lang="zh-CN" altLang="en-US" dirty="0" smtClean="0"/>
              <a:t>研發人員無須向他們的 </a:t>
            </a:r>
            <a:r>
              <a:rPr lang="en-US" altLang="zh-CN" dirty="0" smtClean="0"/>
              <a:t>pod </a:t>
            </a:r>
            <a:r>
              <a:rPr lang="zh-CN" altLang="en-US" dirty="0" smtClean="0"/>
              <a:t>中添加特定技術的卷</a:t>
            </a:r>
            <a:r>
              <a:rPr lang="en-US" altLang="zh-CN" dirty="0" smtClean="0"/>
              <a:t>,</a:t>
            </a:r>
            <a:r>
              <a:rPr lang="zh-CN" altLang="en-US" dirty="0" smtClean="0"/>
              <a:t>而是由集群管理員設置底層存儲</a:t>
            </a:r>
            <a:r>
              <a:rPr lang="en-US" altLang="zh-CN" dirty="0" smtClean="0"/>
              <a:t>,</a:t>
            </a:r>
            <a:r>
              <a:rPr lang="zh-CN" altLang="en-US" dirty="0" smtClean="0"/>
              <a:t>然後通過 </a:t>
            </a:r>
            <a:r>
              <a:rPr lang="en-US" altLang="zh-CN" dirty="0" smtClean="0"/>
              <a:t>Kubernetes API</a:t>
            </a:r>
            <a:r>
              <a:rPr lang="zh-CN" altLang="en-US" dirty="0" smtClean="0"/>
              <a:t>服務器創建持久卷並</a:t>
            </a:r>
            <a:r>
              <a:rPr lang="zh-TW" altLang="en-US" dirty="0" smtClean="0"/>
              <a:t>注</a:t>
            </a:r>
            <a:r>
              <a:rPr lang="zh-CN" altLang="en-US" dirty="0" smtClean="0"/>
              <a:t>册。</a:t>
            </a:r>
            <a:endParaRPr lang="en-US" altLang="zh-CN" dirty="0" smtClean="0"/>
          </a:p>
          <a:p>
            <a:r>
              <a:rPr lang="zh-CN" altLang="en-US" dirty="0" smtClean="0"/>
              <a:t>在創建持久卷時</a:t>
            </a:r>
            <a:r>
              <a:rPr lang="en-US" altLang="zh-CN" dirty="0" smtClean="0"/>
              <a:t>,</a:t>
            </a:r>
            <a:r>
              <a:rPr lang="zh-CN" altLang="en-US" dirty="0" smtClean="0"/>
              <a:t>管理員可以指定其大小和所支持的訪問模式。</a:t>
            </a:r>
            <a:endParaRPr lang="zh-CN" altLang="en-US" dirty="0"/>
          </a:p>
          <a:p>
            <a:r>
              <a:rPr lang="zh-CN" altLang="en-US" dirty="0" smtClean="0"/>
              <a:t>當集群用戶需要在其 </a:t>
            </a:r>
            <a:r>
              <a:rPr lang="en-US" altLang="zh-CN" dirty="0" smtClean="0"/>
              <a:t>pod </a:t>
            </a:r>
            <a:r>
              <a:rPr lang="zh-CN" altLang="en-US" dirty="0" smtClean="0"/>
              <a:t>中使用持久化存儲時</a:t>
            </a:r>
            <a:r>
              <a:rPr lang="en-US" altLang="zh-CN" dirty="0" smtClean="0"/>
              <a:t>,</a:t>
            </a:r>
            <a:r>
              <a:rPr lang="zh-CN" altLang="en-US" dirty="0" smtClean="0"/>
              <a:t>他們首先創建持久卷聲明 </a:t>
            </a:r>
            <a:r>
              <a:rPr lang="en-US" altLang="zh-CN" dirty="0" smtClean="0"/>
              <a:t>(</a:t>
            </a:r>
            <a:r>
              <a:rPr lang="en-US" altLang="zh-CN" dirty="0" err="1"/>
              <a:t>PersistentVolumeClaim</a:t>
            </a:r>
            <a:r>
              <a:rPr lang="en-US" altLang="zh-CN" dirty="0" smtClean="0"/>
              <a:t>,</a:t>
            </a:r>
            <a:r>
              <a:rPr lang="zh-CN" altLang="en-US" dirty="0" smtClean="0"/>
              <a:t>簡稱</a:t>
            </a:r>
            <a:r>
              <a:rPr lang="en-US" altLang="zh-CN" dirty="0" smtClean="0"/>
              <a:t>PVC)</a:t>
            </a:r>
            <a:r>
              <a:rPr lang="zh-CN" altLang="en-US" dirty="0" smtClean="0"/>
              <a:t>清單</a:t>
            </a:r>
            <a:r>
              <a:rPr lang="en-US" altLang="zh-CN" dirty="0" smtClean="0"/>
              <a:t>,</a:t>
            </a:r>
            <a:r>
              <a:rPr lang="zh-CN" altLang="en-US" dirty="0" smtClean="0"/>
              <a:t>指定所需要的最低容量要求和訪問模式</a:t>
            </a:r>
            <a:r>
              <a:rPr lang="zh-TW" altLang="en-US" dirty="0" smtClean="0"/>
              <a:t>。</a:t>
            </a:r>
            <a:r>
              <a:rPr lang="en-US" altLang="zh-CN" dirty="0" smtClean="0"/>
              <a:t> </a:t>
            </a:r>
          </a:p>
          <a:p>
            <a:r>
              <a:rPr lang="zh-CN" altLang="en-US" dirty="0" smtClean="0"/>
              <a:t>然後用戶將持久卷聲明清單提交給 </a:t>
            </a:r>
            <a:r>
              <a:rPr lang="en-US" altLang="zh-CN" dirty="0" smtClean="0"/>
              <a:t>Kubernetes API</a:t>
            </a:r>
            <a:r>
              <a:rPr lang="zh-CN" altLang="en-US" dirty="0" smtClean="0"/>
              <a:t>服務器</a:t>
            </a:r>
            <a:r>
              <a:rPr lang="en-US" altLang="zh-CN" dirty="0" smtClean="0"/>
              <a:t>,</a:t>
            </a:r>
            <a:r>
              <a:rPr lang="en-US" altLang="zh-CN" dirty="0"/>
              <a:t>Kubernetes </a:t>
            </a:r>
            <a:r>
              <a:rPr lang="zh-CN" altLang="en-US" dirty="0" smtClean="0"/>
              <a:t>將找到可匹配的持久卷並將其綁定到持久卷聲明。</a:t>
            </a:r>
            <a:endParaRPr lang="zh-CN" altLang="en-US" dirty="0"/>
          </a:p>
          <a:p>
            <a:r>
              <a:rPr lang="zh-CN" altLang="en-US" dirty="0" smtClean="0"/>
              <a:t>持久卷聲明可以當作 </a:t>
            </a:r>
            <a:r>
              <a:rPr lang="en-US" altLang="zh-CN" dirty="0" smtClean="0"/>
              <a:t>pod </a:t>
            </a:r>
            <a:r>
              <a:rPr lang="zh-CN" altLang="en-US" dirty="0" smtClean="0"/>
              <a:t>中的一個卷來使用</a:t>
            </a:r>
            <a:r>
              <a:rPr lang="en-US" altLang="zh-CN" dirty="0" smtClean="0"/>
              <a:t>,</a:t>
            </a:r>
            <a:r>
              <a:rPr lang="zh-CN" altLang="en-US" dirty="0" smtClean="0"/>
              <a:t>其他用戶不能使用相同的持久卷</a:t>
            </a:r>
            <a:r>
              <a:rPr lang="en-US" altLang="zh-CN" dirty="0" smtClean="0"/>
              <a:t>, </a:t>
            </a:r>
            <a:r>
              <a:rPr lang="zh-CN" altLang="en-US" dirty="0" smtClean="0"/>
              <a:t>除非先通過删除持久卷聲明綁定來釋放。</a:t>
            </a:r>
            <a:r>
              <a:rPr lang="zh-CN" altLang="en-US" dirty="0"/>
              <a:t/>
            </a:r>
            <a:br>
              <a:rPr lang="zh-CN" altLang="en-US" dirty="0"/>
            </a:br>
            <a:endParaRPr lang="zh-TW" altLang="en-US" dirty="0"/>
          </a:p>
        </p:txBody>
      </p:sp>
    </p:spTree>
    <p:extLst>
      <p:ext uri="{BB962C8B-B14F-4D97-AF65-F5344CB8AC3E}">
        <p14:creationId xmlns:p14="http://schemas.microsoft.com/office/powerpoint/2010/main" val="180287994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創建持久卷</a:t>
            </a:r>
            <a:endParaRPr lang="zh-TW" altLang="en-US" dirty="0"/>
          </a:p>
        </p:txBody>
      </p:sp>
      <p:sp>
        <p:nvSpPr>
          <p:cNvPr id="3" name="內容版面配置區 2"/>
          <p:cNvSpPr>
            <a:spLocks noGrp="1"/>
          </p:cNvSpPr>
          <p:nvPr>
            <p:ph idx="1"/>
          </p:nvPr>
        </p:nvSpPr>
        <p:spPr/>
        <p:txBody>
          <a:bodyPr>
            <a:normAutofit lnSpcReduction="10000"/>
          </a:bodyPr>
          <a:lstStyle/>
          <a:p>
            <a:r>
              <a:rPr lang="zh-TW" altLang="en-US" dirty="0" smtClean="0"/>
              <a:t>讓我們重新討論 </a:t>
            </a:r>
            <a:r>
              <a:rPr lang="en-US" altLang="zh-TW" dirty="0" smtClean="0"/>
              <a:t>MongoDB </a:t>
            </a:r>
            <a:r>
              <a:rPr lang="zh-TW" altLang="en-US" dirty="0"/>
              <a:t>示例</a:t>
            </a:r>
            <a:r>
              <a:rPr lang="en-US" altLang="zh-TW" dirty="0" smtClean="0"/>
              <a:t>,</a:t>
            </a:r>
            <a:r>
              <a:rPr lang="zh-TW" altLang="en-US" dirty="0" smtClean="0"/>
              <a:t>但與之前操作不同的是</a:t>
            </a:r>
            <a:r>
              <a:rPr lang="en-US" altLang="zh-TW" dirty="0" smtClean="0"/>
              <a:t>,</a:t>
            </a:r>
            <a:r>
              <a:rPr lang="zh-TW" altLang="en-US" dirty="0" smtClean="0"/>
              <a:t>這次不會直接引用 在 </a:t>
            </a:r>
            <a:r>
              <a:rPr lang="en-US" altLang="zh-TW" dirty="0" smtClean="0"/>
              <a:t>pod </a:t>
            </a:r>
            <a:r>
              <a:rPr lang="zh-TW" altLang="en-US" dirty="0"/>
              <a:t>中的 </a:t>
            </a:r>
            <a:r>
              <a:rPr lang="en-US" altLang="zh-TW" dirty="0"/>
              <a:t>GCE </a:t>
            </a:r>
            <a:r>
              <a:rPr lang="zh-TW" altLang="en-US" dirty="0"/>
              <a:t>持久</a:t>
            </a:r>
            <a:r>
              <a:rPr lang="zh-TW" altLang="en-US" dirty="0" smtClean="0"/>
              <a:t>磁碟。</a:t>
            </a:r>
            <a:endParaRPr lang="en-US" altLang="zh-TW" dirty="0" smtClean="0"/>
          </a:p>
          <a:p>
            <a:r>
              <a:rPr lang="zh-TW" altLang="en-US" dirty="0" smtClean="0"/>
              <a:t>相反</a:t>
            </a:r>
            <a:r>
              <a:rPr lang="en-US" altLang="zh-TW" dirty="0" smtClean="0"/>
              <a:t>,</a:t>
            </a:r>
            <a:r>
              <a:rPr lang="zh-TW" altLang="en-US" dirty="0" smtClean="0"/>
              <a:t>你將首先承擔集群管理員的角色</a:t>
            </a:r>
            <a:r>
              <a:rPr lang="en-US" altLang="zh-TW" dirty="0" smtClean="0"/>
              <a:t>,</a:t>
            </a:r>
            <a:r>
              <a:rPr lang="zh-TW" altLang="en-US" dirty="0" smtClean="0"/>
              <a:t>並創建一個支持 </a:t>
            </a:r>
            <a:r>
              <a:rPr lang="en-US" altLang="zh-TW" dirty="0" smtClean="0"/>
              <a:t>GCE </a:t>
            </a:r>
            <a:r>
              <a:rPr lang="zh-TW" altLang="en-US" dirty="0"/>
              <a:t>持久</a:t>
            </a:r>
            <a:r>
              <a:rPr lang="zh-TW" altLang="en-US" dirty="0" smtClean="0"/>
              <a:t>磁</a:t>
            </a:r>
            <a:r>
              <a:rPr lang="zh-TW" altLang="en-US" dirty="0"/>
              <a:t>碟</a:t>
            </a:r>
            <a:r>
              <a:rPr lang="zh-TW" altLang="en-US" dirty="0" smtClean="0"/>
              <a:t>的</a:t>
            </a:r>
            <a:r>
              <a:rPr lang="zh-TW" altLang="en-US" dirty="0"/>
              <a:t>持久卷</a:t>
            </a:r>
            <a:r>
              <a:rPr lang="zh-TW" altLang="en-US" dirty="0" smtClean="0"/>
              <a:t>。</a:t>
            </a:r>
            <a:endParaRPr lang="en-US" altLang="zh-TW" dirty="0" smtClean="0"/>
          </a:p>
          <a:p>
            <a:r>
              <a:rPr lang="zh-TW" altLang="en-US" dirty="0" smtClean="0"/>
              <a:t>然後</a:t>
            </a:r>
            <a:r>
              <a:rPr lang="en-US" altLang="zh-TW" dirty="0" smtClean="0"/>
              <a:t>,</a:t>
            </a:r>
            <a:r>
              <a:rPr lang="zh-TW" altLang="en-US" dirty="0" smtClean="0"/>
              <a:t>你將承擔應用程序研發人員的角色</a:t>
            </a:r>
            <a:r>
              <a:rPr lang="en-US" altLang="zh-TW" dirty="0" smtClean="0"/>
              <a:t>,</a:t>
            </a:r>
            <a:r>
              <a:rPr lang="zh-TW" altLang="en-US" dirty="0" smtClean="0"/>
              <a:t>首先聲明持久卷</a:t>
            </a:r>
            <a:r>
              <a:rPr lang="en-US" altLang="zh-TW" dirty="0" smtClean="0"/>
              <a:t>,</a:t>
            </a:r>
            <a:r>
              <a:rPr lang="zh-TW" altLang="en-US" dirty="0" smtClean="0"/>
              <a:t>然後在 </a:t>
            </a:r>
            <a:r>
              <a:rPr lang="en-US" altLang="zh-TW" dirty="0" smtClean="0"/>
              <a:t>pod </a:t>
            </a:r>
            <a:r>
              <a:rPr lang="zh-TW" altLang="en-US" dirty="0"/>
              <a:t>中使用。</a:t>
            </a:r>
          </a:p>
          <a:p>
            <a:r>
              <a:rPr lang="zh-TW" altLang="en-US" dirty="0"/>
              <a:t>在</a:t>
            </a:r>
            <a:r>
              <a:rPr lang="en-US" altLang="zh-TW" dirty="0" smtClean="0"/>
              <a:t>6.4.1</a:t>
            </a:r>
            <a:r>
              <a:rPr lang="zh-TW" altLang="en-US" dirty="0" smtClean="0"/>
              <a:t>節中</a:t>
            </a:r>
            <a:r>
              <a:rPr lang="en-US" altLang="zh-TW" dirty="0" smtClean="0"/>
              <a:t>,</a:t>
            </a:r>
            <a:r>
              <a:rPr lang="zh-TW" altLang="en-US" dirty="0" smtClean="0"/>
              <a:t>我們通過使用 </a:t>
            </a:r>
            <a:r>
              <a:rPr lang="en-US" altLang="zh-TW" dirty="0" smtClean="0"/>
              <a:t>GCE </a:t>
            </a:r>
            <a:r>
              <a:rPr lang="zh-TW" altLang="en-US" dirty="0" smtClean="0"/>
              <a:t>持久磁碟來設置實體存儲</a:t>
            </a:r>
            <a:r>
              <a:rPr lang="en-US" altLang="zh-TW" dirty="0" smtClean="0"/>
              <a:t>,</a:t>
            </a:r>
            <a:r>
              <a:rPr lang="zh-TW" altLang="en-US" dirty="0" smtClean="0"/>
              <a:t>這次不用再這麽操作。</a:t>
            </a:r>
            <a:endParaRPr lang="en-US" altLang="zh-TW" dirty="0" smtClean="0"/>
          </a:p>
          <a:p>
            <a:r>
              <a:rPr lang="zh-TW" altLang="en-US" dirty="0" smtClean="0"/>
              <a:t>你</a:t>
            </a:r>
            <a:r>
              <a:rPr lang="zh-TW" altLang="en-US" dirty="0"/>
              <a:t>所需要做的就是在 </a:t>
            </a:r>
            <a:r>
              <a:rPr lang="en-US" altLang="zh-TW" dirty="0"/>
              <a:t>Kubernetes </a:t>
            </a:r>
            <a:r>
              <a:rPr lang="zh-TW" altLang="en-US" dirty="0" smtClean="0"/>
              <a:t>中創建持久卷</a:t>
            </a:r>
            <a:r>
              <a:rPr lang="en-US" altLang="zh-TW" dirty="0" smtClean="0"/>
              <a:t>,</a:t>
            </a:r>
            <a:r>
              <a:rPr lang="zh-TW" altLang="en-US" dirty="0" smtClean="0"/>
              <a:t>方法是準備如下所示的代碼清單</a:t>
            </a:r>
            <a:r>
              <a:rPr lang="en-US" altLang="zh-TW" dirty="0" smtClean="0"/>
              <a:t>,</a:t>
            </a:r>
            <a:r>
              <a:rPr lang="zh-TW" altLang="en-US" dirty="0" smtClean="0"/>
              <a:t>並將其提交給 </a:t>
            </a:r>
            <a:r>
              <a:rPr lang="en-US" altLang="zh-TW" dirty="0" smtClean="0"/>
              <a:t>API</a:t>
            </a:r>
            <a:r>
              <a:rPr lang="zh-TW" altLang="en-US" dirty="0" smtClean="0"/>
              <a:t>服務器。</a:t>
            </a:r>
          </a:p>
          <a:p>
            <a:endParaRPr lang="zh-TW" altLang="en-US" dirty="0"/>
          </a:p>
        </p:txBody>
      </p:sp>
    </p:spTree>
    <p:extLst>
      <p:ext uri="{BB962C8B-B14F-4D97-AF65-F5344CB8AC3E}">
        <p14:creationId xmlns:p14="http://schemas.microsoft.com/office/powerpoint/2010/main" val="13409014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代碼清單 </a:t>
            </a:r>
            <a:r>
              <a:rPr lang="en-US" altLang="zh-TW" dirty="0" smtClean="0"/>
              <a:t>6.9 </a:t>
            </a:r>
            <a:br>
              <a:rPr lang="en-US" altLang="zh-TW" dirty="0" smtClean="0"/>
            </a:br>
            <a:r>
              <a:rPr lang="zh-TW" altLang="en-US" dirty="0" smtClean="0"/>
              <a:t>一個</a:t>
            </a:r>
            <a:r>
              <a:rPr lang="en-US" altLang="zh-TW" dirty="0" err="1" smtClean="0"/>
              <a:t>gcePersistentDisk</a:t>
            </a:r>
            <a:r>
              <a:rPr lang="en-US" altLang="zh-TW" dirty="0" smtClean="0"/>
              <a:t> </a:t>
            </a:r>
            <a:r>
              <a:rPr lang="zh-TW" altLang="en-US" dirty="0"/>
              <a:t>持久卷</a:t>
            </a:r>
          </a:p>
        </p:txBody>
      </p:sp>
      <p:sp>
        <p:nvSpPr>
          <p:cNvPr id="4" name="矩形 3"/>
          <p:cNvSpPr/>
          <p:nvPr/>
        </p:nvSpPr>
        <p:spPr>
          <a:xfrm>
            <a:off x="838200" y="2124321"/>
            <a:ext cx="6385932" cy="4401205"/>
          </a:xfrm>
          <a:prstGeom prst="rect">
            <a:avLst/>
          </a:prstGeom>
        </p:spPr>
        <p:txBody>
          <a:bodyPr wrap="square">
            <a:spAutoFit/>
          </a:bodyPr>
          <a:lstStyle/>
          <a:p>
            <a:pPr lvl="0" fontAlgn="t">
              <a:defRPr/>
            </a:pPr>
            <a:r>
              <a:rPr lang="en-US" altLang="zh-TW" sz="2000" dirty="0" err="1">
                <a:solidFill>
                  <a:srgbClr val="22863A"/>
                </a:solidFill>
                <a:latin typeface="Source Code Pro" panose="020B0509030403020204" pitchFamily="49" charset="0"/>
                <a:ea typeface="Source Code Pro" panose="020B0509030403020204" pitchFamily="49" charset="0"/>
              </a:rPr>
              <a:t>apiVersion</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a:solidFill>
                  <a:srgbClr val="005CC5"/>
                </a:solidFill>
                <a:latin typeface="Source Code Pro" panose="020B0509030403020204" pitchFamily="49" charset="0"/>
                <a:ea typeface="Source Code Pro" panose="020B0509030403020204" pitchFamily="49" charset="0"/>
              </a:rPr>
              <a:t>v1</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a:solidFill>
                  <a:srgbClr val="22863A"/>
                </a:solidFill>
                <a:latin typeface="Source Code Pro" panose="020B0509030403020204" pitchFamily="49" charset="0"/>
                <a:ea typeface="Source Code Pro" panose="020B0509030403020204" pitchFamily="49" charset="0"/>
              </a:rPr>
              <a:t>kind</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err="1">
                <a:solidFill>
                  <a:srgbClr val="032F62"/>
                </a:solidFill>
                <a:latin typeface="Source Code Pro" panose="020B0509030403020204" pitchFamily="49" charset="0"/>
                <a:ea typeface="Source Code Pro" panose="020B0509030403020204" pitchFamily="49" charset="0"/>
              </a:rPr>
              <a:t>PersistentVolume</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a:solidFill>
                  <a:srgbClr val="22863A"/>
                </a:solidFill>
                <a:latin typeface="Source Code Pro" panose="020B0509030403020204" pitchFamily="49" charset="0"/>
                <a:ea typeface="Source Code Pro" panose="020B0509030403020204" pitchFamily="49" charset="0"/>
              </a:rPr>
              <a:t>metadata</a:t>
            </a:r>
            <a:r>
              <a:rPr lang="en-US" altLang="zh-TW" sz="2000" dirty="0">
                <a:solidFill>
                  <a:srgbClr val="24292E"/>
                </a:solidFill>
                <a:latin typeface="Source Code Pro" panose="020B0509030403020204" pitchFamily="49" charset="0"/>
                <a:ea typeface="Source Code Pro" panose="020B0509030403020204" pitchFamily="49" charset="0"/>
              </a:rPr>
              <a:t>:</a:t>
            </a: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name</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err="1">
                <a:solidFill>
                  <a:srgbClr val="032F62"/>
                </a:solidFill>
                <a:latin typeface="Source Code Pro" panose="020B0509030403020204" pitchFamily="49" charset="0"/>
                <a:ea typeface="Source Code Pro" panose="020B0509030403020204" pitchFamily="49" charset="0"/>
              </a:rPr>
              <a:t>mongodb-pv</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a:solidFill>
                  <a:srgbClr val="22863A"/>
                </a:solidFill>
                <a:latin typeface="Source Code Pro" panose="020B0509030403020204" pitchFamily="49" charset="0"/>
                <a:ea typeface="Source Code Pro" panose="020B0509030403020204" pitchFamily="49" charset="0"/>
              </a:rPr>
              <a:t>spec</a:t>
            </a:r>
            <a:r>
              <a:rPr lang="en-US" altLang="zh-TW" sz="2000" dirty="0">
                <a:solidFill>
                  <a:srgbClr val="24292E"/>
                </a:solidFill>
                <a:latin typeface="Source Code Pro" panose="020B0509030403020204" pitchFamily="49" charset="0"/>
                <a:ea typeface="Source Code Pro" panose="020B0509030403020204" pitchFamily="49" charset="0"/>
              </a:rPr>
              <a:t>:</a:t>
            </a: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capacity</a:t>
            </a:r>
            <a:r>
              <a:rPr lang="en-US" altLang="zh-TW" sz="2000" dirty="0">
                <a:solidFill>
                  <a:srgbClr val="24292E"/>
                </a:solidFill>
                <a:latin typeface="Source Code Pro" panose="020B0509030403020204" pitchFamily="49" charset="0"/>
                <a:ea typeface="Source Code Pro" panose="020B0509030403020204" pitchFamily="49" charset="0"/>
              </a:rPr>
              <a:t>: </a:t>
            </a: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storage</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a:solidFill>
                  <a:srgbClr val="032F62"/>
                </a:solidFill>
                <a:latin typeface="Source Code Pro" panose="020B0509030403020204" pitchFamily="49" charset="0"/>
                <a:ea typeface="Source Code Pro" panose="020B0509030403020204" pitchFamily="49" charset="0"/>
              </a:rPr>
              <a:t>1Gi</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a:t>
            </a:r>
            <a:r>
              <a:rPr lang="en-US" altLang="zh-TW" sz="2000" dirty="0" err="1" smtClean="0">
                <a:solidFill>
                  <a:srgbClr val="22863A"/>
                </a:solidFill>
                <a:latin typeface="Source Code Pro" panose="020B0509030403020204" pitchFamily="49" charset="0"/>
                <a:ea typeface="Source Code Pro" panose="020B0509030403020204" pitchFamily="49" charset="0"/>
              </a:rPr>
              <a:t>accessModes</a:t>
            </a:r>
            <a:r>
              <a:rPr lang="en-US" altLang="zh-TW" sz="2000" dirty="0">
                <a:solidFill>
                  <a:srgbClr val="24292E"/>
                </a:solidFill>
                <a:latin typeface="Source Code Pro" panose="020B0509030403020204" pitchFamily="49" charset="0"/>
                <a:ea typeface="Source Code Pro" panose="020B0509030403020204" pitchFamily="49" charset="0"/>
              </a:rPr>
              <a:t>:</a:t>
            </a:r>
          </a:p>
          <a:p>
            <a:pPr fontAlgn="t"/>
            <a:r>
              <a:rPr lang="en-US" altLang="zh-TW" sz="2000" dirty="0" smtClean="0">
                <a:solidFill>
                  <a:srgbClr val="24292E"/>
                </a:solidFill>
                <a:latin typeface="Source Code Pro" panose="020B0509030403020204" pitchFamily="49" charset="0"/>
                <a:ea typeface="Source Code Pro" panose="020B0509030403020204" pitchFamily="49" charset="0"/>
              </a:rPr>
              <a:t>    - </a:t>
            </a:r>
            <a:r>
              <a:rPr lang="en-US" altLang="zh-TW" sz="2000" dirty="0" err="1">
                <a:solidFill>
                  <a:srgbClr val="032F62"/>
                </a:solidFill>
                <a:latin typeface="Source Code Pro" panose="020B0509030403020204" pitchFamily="49" charset="0"/>
                <a:ea typeface="Source Code Pro" panose="020B0509030403020204" pitchFamily="49" charset="0"/>
              </a:rPr>
              <a:t>ReadWriteOnce</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smtClean="0">
                <a:solidFill>
                  <a:srgbClr val="24292E"/>
                </a:solidFill>
                <a:latin typeface="Source Code Pro" panose="020B0509030403020204" pitchFamily="49" charset="0"/>
                <a:ea typeface="Source Code Pro" panose="020B0509030403020204" pitchFamily="49" charset="0"/>
              </a:rPr>
              <a:t>    - </a:t>
            </a:r>
            <a:r>
              <a:rPr lang="en-US" altLang="zh-TW" sz="2000" dirty="0" err="1">
                <a:solidFill>
                  <a:srgbClr val="032F62"/>
                </a:solidFill>
                <a:latin typeface="Source Code Pro" panose="020B0509030403020204" pitchFamily="49" charset="0"/>
                <a:ea typeface="Source Code Pro" panose="020B0509030403020204" pitchFamily="49" charset="0"/>
              </a:rPr>
              <a:t>ReadOnlyMany</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a:t>
            </a:r>
            <a:r>
              <a:rPr lang="en-US" altLang="zh-TW" sz="2000" dirty="0" err="1" smtClean="0">
                <a:solidFill>
                  <a:srgbClr val="22863A"/>
                </a:solidFill>
                <a:latin typeface="Source Code Pro" panose="020B0509030403020204" pitchFamily="49" charset="0"/>
                <a:ea typeface="Source Code Pro" panose="020B0509030403020204" pitchFamily="49" charset="0"/>
              </a:rPr>
              <a:t>persistentVolumeReclaimPolicy</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a:solidFill>
                  <a:srgbClr val="032F62"/>
                </a:solidFill>
                <a:latin typeface="Source Code Pro" panose="020B0509030403020204" pitchFamily="49" charset="0"/>
                <a:ea typeface="Source Code Pro" panose="020B0509030403020204" pitchFamily="49" charset="0"/>
              </a:rPr>
              <a:t>Retain</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a:t>
            </a:r>
            <a:r>
              <a:rPr lang="en-US" altLang="zh-TW" sz="2000" dirty="0" err="1" smtClean="0">
                <a:solidFill>
                  <a:srgbClr val="22863A"/>
                </a:solidFill>
                <a:latin typeface="Source Code Pro" panose="020B0509030403020204" pitchFamily="49" charset="0"/>
                <a:ea typeface="Source Code Pro" panose="020B0509030403020204" pitchFamily="49" charset="0"/>
              </a:rPr>
              <a:t>gcePersistentDisk</a:t>
            </a:r>
            <a:r>
              <a:rPr lang="en-US" altLang="zh-TW" sz="2000" dirty="0">
                <a:solidFill>
                  <a:srgbClr val="24292E"/>
                </a:solidFill>
                <a:latin typeface="Source Code Pro" panose="020B0509030403020204" pitchFamily="49" charset="0"/>
                <a:ea typeface="Source Code Pro" panose="020B0509030403020204" pitchFamily="49" charset="0"/>
              </a:rPr>
              <a:t>:</a:t>
            </a: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a:t>
            </a:r>
            <a:r>
              <a:rPr lang="en-US" altLang="zh-TW" sz="2000" dirty="0" err="1" smtClean="0">
                <a:solidFill>
                  <a:srgbClr val="22863A"/>
                </a:solidFill>
                <a:latin typeface="Source Code Pro" panose="020B0509030403020204" pitchFamily="49" charset="0"/>
                <a:ea typeface="Source Code Pro" panose="020B0509030403020204" pitchFamily="49" charset="0"/>
              </a:rPr>
              <a:t>pdName</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err="1">
                <a:solidFill>
                  <a:srgbClr val="032F62"/>
                </a:solidFill>
                <a:latin typeface="Source Code Pro" panose="020B0509030403020204" pitchFamily="49" charset="0"/>
                <a:ea typeface="Source Code Pro" panose="020B0509030403020204" pitchFamily="49" charset="0"/>
              </a:rPr>
              <a:t>mongodb</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a:t>
            </a:r>
            <a:r>
              <a:rPr lang="en-US" altLang="zh-TW" sz="2000" dirty="0" err="1" smtClean="0">
                <a:solidFill>
                  <a:srgbClr val="22863A"/>
                </a:solidFill>
                <a:latin typeface="Source Code Pro" panose="020B0509030403020204" pitchFamily="49" charset="0"/>
                <a:ea typeface="Source Code Pro" panose="020B0509030403020204" pitchFamily="49" charset="0"/>
              </a:rPr>
              <a:t>fsType</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a:solidFill>
                  <a:srgbClr val="032F62"/>
                </a:solidFill>
                <a:latin typeface="Source Code Pro" panose="020B0509030403020204" pitchFamily="49" charset="0"/>
                <a:ea typeface="Source Code Pro" panose="020B0509030403020204" pitchFamily="49" charset="0"/>
              </a:rPr>
              <a:t>ext4</a:t>
            </a:r>
            <a:endParaRPr lang="en-US" altLang="zh-TW" sz="2000" dirty="0">
              <a:solidFill>
                <a:srgbClr val="24292E"/>
              </a:solidFill>
              <a:latin typeface="Source Code Pro" panose="020B0509030403020204" pitchFamily="49" charset="0"/>
              <a:ea typeface="Source Code Pro" panose="020B0509030403020204" pitchFamily="49" charset="0"/>
            </a:endParaRPr>
          </a:p>
        </p:txBody>
      </p:sp>
      <p:sp>
        <p:nvSpPr>
          <p:cNvPr id="5" name="矩形 4"/>
          <p:cNvSpPr/>
          <p:nvPr/>
        </p:nvSpPr>
        <p:spPr>
          <a:xfrm>
            <a:off x="838200" y="1754989"/>
            <a:ext cx="2743059" cy="369332"/>
          </a:xfrm>
          <a:prstGeom prst="rect">
            <a:avLst/>
          </a:prstGeom>
        </p:spPr>
        <p:txBody>
          <a:bodyPr wrap="none">
            <a:spAutoFit/>
          </a:bodyPr>
          <a:lstStyle/>
          <a:p>
            <a:r>
              <a:rPr lang="en-US" altLang="zh-TW" b="1" dirty="0" err="1">
                <a:solidFill>
                  <a:srgbClr val="24292E"/>
                </a:solidFill>
                <a:latin typeface="-apple-system"/>
              </a:rPr>
              <a:t>mongodb-pv-gcepd.yaml</a:t>
            </a:r>
            <a:endParaRPr lang="en-US" altLang="zh-TW" b="1" dirty="0">
              <a:solidFill>
                <a:srgbClr val="24292E"/>
              </a:solidFill>
              <a:latin typeface="-apple-system"/>
            </a:endParaRPr>
          </a:p>
        </p:txBody>
      </p:sp>
      <p:sp>
        <p:nvSpPr>
          <p:cNvPr id="6" name="矩形 5"/>
          <p:cNvSpPr/>
          <p:nvPr/>
        </p:nvSpPr>
        <p:spPr>
          <a:xfrm>
            <a:off x="4031166" y="3863258"/>
            <a:ext cx="4387868" cy="461665"/>
          </a:xfrm>
          <a:prstGeom prst="rect">
            <a:avLst/>
          </a:prstGeom>
        </p:spPr>
        <p:txBody>
          <a:bodyPr wrap="none">
            <a:spAutoFit/>
          </a:bodyPr>
          <a:lstStyle/>
          <a:p>
            <a:r>
              <a:rPr lang="zh-TW" altLang="en-US" sz="2400" dirty="0" smtClean="0">
                <a:latin typeface="微軟正黑體" panose="020B0604030504040204" pitchFamily="34" charset="-120"/>
                <a:ea typeface="微軟正黑體" panose="020B0604030504040204" pitchFamily="34" charset="-120"/>
              </a:rPr>
              <a:t>定義 </a:t>
            </a:r>
            <a:r>
              <a:rPr lang="en-US" altLang="zh-TW" sz="2400" dirty="0" err="1" smtClean="0">
                <a:latin typeface="微軟正黑體" panose="020B0604030504040204" pitchFamily="34" charset="-120"/>
                <a:ea typeface="微軟正黑體" panose="020B0604030504040204" pitchFamily="34" charset="-120"/>
              </a:rPr>
              <a:t>PersistentVolume</a:t>
            </a:r>
            <a:r>
              <a:rPr lang="en-US" altLang="zh-TW" sz="2400" dirty="0" smtClean="0">
                <a:latin typeface="微軟正黑體" panose="020B0604030504040204" pitchFamily="34" charset="-120"/>
                <a:ea typeface="微軟正黑體" panose="020B0604030504040204" pitchFamily="34" charset="-120"/>
              </a:rPr>
              <a:t> </a:t>
            </a:r>
            <a:r>
              <a:rPr lang="zh-TW" altLang="en-US" sz="2400" dirty="0">
                <a:latin typeface="微軟正黑體" panose="020B0604030504040204" pitchFamily="34" charset="-120"/>
                <a:ea typeface="微軟正黑體" panose="020B0604030504040204" pitchFamily="34" charset="-120"/>
              </a:rPr>
              <a:t>的大小</a:t>
            </a:r>
          </a:p>
        </p:txBody>
      </p:sp>
      <p:sp>
        <p:nvSpPr>
          <p:cNvPr id="7" name="矩形 6"/>
          <p:cNvSpPr/>
          <p:nvPr/>
        </p:nvSpPr>
        <p:spPr>
          <a:xfrm>
            <a:off x="4546202" y="5544476"/>
            <a:ext cx="3298660" cy="707886"/>
          </a:xfrm>
          <a:prstGeom prst="rect">
            <a:avLst/>
          </a:prstGeom>
        </p:spPr>
        <p:txBody>
          <a:bodyPr wrap="none">
            <a:spAutoFit/>
          </a:bodyPr>
          <a:lstStyle/>
          <a:p>
            <a:r>
              <a:rPr lang="en-US" altLang="zh-TW" sz="2000" dirty="0" err="1" smtClean="0">
                <a:latin typeface="微軟正黑體" panose="020B0604030504040204" pitchFamily="34" charset="-120"/>
                <a:ea typeface="微軟正黑體" panose="020B0604030504040204" pitchFamily="34" charset="-120"/>
              </a:rPr>
              <a:t>PersistentVolume</a:t>
            </a:r>
            <a:r>
              <a:rPr lang="zh-TW" altLang="en-US" sz="2000" dirty="0" smtClean="0">
                <a:latin typeface="微軟正黑體" panose="020B0604030504040204" pitchFamily="34" charset="-120"/>
                <a:ea typeface="微軟正黑體" panose="020B0604030504040204" pitchFamily="34" charset="-120"/>
              </a:rPr>
              <a:t>指定支持</a:t>
            </a:r>
            <a:endParaRPr lang="en-US" altLang="zh-TW" sz="2000" dirty="0" smtClean="0">
              <a:latin typeface="微軟正黑體" panose="020B0604030504040204" pitchFamily="34" charset="-120"/>
              <a:ea typeface="微軟正黑體" panose="020B0604030504040204" pitchFamily="34" charset="-120"/>
            </a:endParaRPr>
          </a:p>
          <a:p>
            <a:r>
              <a:rPr lang="zh-TW" altLang="en-US" sz="2000" dirty="0" smtClean="0">
                <a:latin typeface="微軟正黑體" panose="020B0604030504040204" pitchFamily="34" charset="-120"/>
                <a:ea typeface="微軟正黑體" panose="020B0604030504040204" pitchFamily="34" charset="-120"/>
              </a:rPr>
              <a:t>之前創建的 </a:t>
            </a:r>
            <a:r>
              <a:rPr lang="en-US" altLang="zh-TW" sz="2000" dirty="0" smtClean="0">
                <a:latin typeface="微軟正黑體" panose="020B0604030504040204" pitchFamily="34" charset="-120"/>
                <a:ea typeface="微軟正黑體" panose="020B0604030504040204" pitchFamily="34" charset="-120"/>
              </a:rPr>
              <a:t>GCE </a:t>
            </a:r>
            <a:r>
              <a:rPr lang="zh-TW" altLang="en-US" sz="2000" dirty="0" smtClean="0">
                <a:latin typeface="微軟正黑體" panose="020B0604030504040204" pitchFamily="34" charset="-120"/>
                <a:ea typeface="微軟正黑體" panose="020B0604030504040204" pitchFamily="34" charset="-120"/>
              </a:rPr>
              <a:t>持久磁盤</a:t>
            </a:r>
            <a:endParaRPr lang="zh-TW" altLang="en-US" sz="2000" dirty="0">
              <a:latin typeface="微軟正黑體" panose="020B0604030504040204" pitchFamily="34" charset="-120"/>
              <a:ea typeface="微軟正黑體" panose="020B0604030504040204" pitchFamily="34" charset="-120"/>
            </a:endParaRPr>
          </a:p>
        </p:txBody>
      </p:sp>
      <p:sp>
        <p:nvSpPr>
          <p:cNvPr id="8" name="矩形 7"/>
          <p:cNvSpPr/>
          <p:nvPr/>
        </p:nvSpPr>
        <p:spPr>
          <a:xfrm>
            <a:off x="4031166" y="4404613"/>
            <a:ext cx="6096000" cy="830997"/>
          </a:xfrm>
          <a:prstGeom prst="rect">
            <a:avLst/>
          </a:prstGeom>
        </p:spPr>
        <p:txBody>
          <a:bodyPr>
            <a:spAutoFit/>
          </a:bodyPr>
          <a:lstStyle/>
          <a:p>
            <a:r>
              <a:rPr lang="zh-TW" altLang="en-US" sz="2400" dirty="0" smtClean="0">
                <a:latin typeface="微軟正黑體" panose="020B0604030504040204" pitchFamily="34" charset="-120"/>
                <a:ea typeface="微軟正黑體" panose="020B0604030504040204" pitchFamily="34" charset="-120"/>
              </a:rPr>
              <a:t>可以被單個客戶端掛載爲讀寫模式或者被多個客戶端掛載爲只讀模式 </a:t>
            </a:r>
            <a:endParaRPr lang="en-US" altLang="zh-TW" sz="2400" dirty="0">
              <a:latin typeface="微軟正黑體" panose="020B0604030504040204" pitchFamily="34" charset="-120"/>
              <a:ea typeface="微軟正黑體" panose="020B0604030504040204" pitchFamily="34" charset="-120"/>
            </a:endParaRPr>
          </a:p>
        </p:txBody>
      </p:sp>
      <p:sp>
        <p:nvSpPr>
          <p:cNvPr id="9" name="矩形 8"/>
          <p:cNvSpPr/>
          <p:nvPr/>
        </p:nvSpPr>
        <p:spPr>
          <a:xfrm>
            <a:off x="7844862" y="5049027"/>
            <a:ext cx="3919790" cy="646331"/>
          </a:xfrm>
          <a:prstGeom prst="rect">
            <a:avLst/>
          </a:prstGeom>
        </p:spPr>
        <p:txBody>
          <a:bodyPr wrap="square">
            <a:spAutoFit/>
          </a:bodyPr>
          <a:lstStyle/>
          <a:p>
            <a:r>
              <a:rPr lang="zh-TW" altLang="en-US" dirty="0" smtClean="0">
                <a:latin typeface="微軟正黑體" panose="020B0604030504040204" pitchFamily="34" charset="-120"/>
                <a:ea typeface="微軟正黑體" panose="020B0604030504040204" pitchFamily="34" charset="-120"/>
              </a:rPr>
              <a:t>當聲明被釋放後</a:t>
            </a:r>
            <a:r>
              <a:rPr lang="en-US" altLang="zh-TW" dirty="0" smtClean="0">
                <a:latin typeface="微軟正黑體" panose="020B0604030504040204" pitchFamily="34" charset="-120"/>
                <a:ea typeface="微軟正黑體" panose="020B0604030504040204" pitchFamily="34" charset="-120"/>
              </a:rPr>
              <a:t>, </a:t>
            </a:r>
            <a:r>
              <a:rPr lang="en-US" altLang="zh-TW" dirty="0" err="1" smtClean="0">
                <a:latin typeface="微軟正黑體" panose="020B0604030504040204" pitchFamily="34" charset="-120"/>
                <a:ea typeface="微軟正黑體" panose="020B0604030504040204" pitchFamily="34" charset="-120"/>
              </a:rPr>
              <a:t>PersistentVolume</a:t>
            </a:r>
            <a:r>
              <a:rPr lang="zh-TW" altLang="en-US" dirty="0" smtClean="0">
                <a:latin typeface="微軟正黑體" panose="020B0604030504040204" pitchFamily="34" charset="-120"/>
                <a:ea typeface="微軟正黑體" panose="020B0604030504040204" pitchFamily="34" charset="-120"/>
              </a:rPr>
              <a:t>將會被保留</a:t>
            </a:r>
            <a:r>
              <a:rPr lang="en-US" altLang="zh-TW" dirty="0" smtClean="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不清理和删除</a:t>
            </a:r>
            <a:r>
              <a:rPr lang="en-US" altLang="zh-TW" dirty="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a typeface="微軟正黑體" panose="020B0604030504040204" pitchFamily="34" charset="-120"/>
            </a:endParaRPr>
          </a:p>
        </p:txBody>
      </p:sp>
      <p:cxnSp>
        <p:nvCxnSpPr>
          <p:cNvPr id="11" name="直線單箭頭接點 10"/>
          <p:cNvCxnSpPr/>
          <p:nvPr/>
        </p:nvCxnSpPr>
        <p:spPr>
          <a:xfrm flipH="1">
            <a:off x="7079166" y="5235610"/>
            <a:ext cx="765696" cy="165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0745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同</a:t>
            </a:r>
            <a:r>
              <a:rPr lang="en-US" altLang="zh-TW" dirty="0" smtClean="0"/>
              <a:t>pod</a:t>
            </a:r>
            <a:r>
              <a:rPr lang="zh-TW" altLang="en-US" dirty="0" smtClean="0"/>
              <a:t>的三個容器</a:t>
            </a:r>
            <a:endParaRPr lang="zh-TW" altLang="en-US" dirty="0"/>
          </a:p>
        </p:txBody>
      </p:sp>
      <p:sp>
        <p:nvSpPr>
          <p:cNvPr id="7" name="內容版面配置區 6"/>
          <p:cNvSpPr>
            <a:spLocks noGrp="1"/>
          </p:cNvSpPr>
          <p:nvPr>
            <p:ph sz="half" idx="1"/>
          </p:nvPr>
        </p:nvSpPr>
        <p:spPr/>
        <p:txBody>
          <a:bodyPr/>
          <a:lstStyle/>
          <a:p>
            <a:r>
              <a:rPr lang="zh-CN" altLang="en-US" dirty="0" smtClean="0"/>
              <a:t>在沒有共用磁</a:t>
            </a:r>
            <a:r>
              <a:rPr lang="zh-TW" altLang="en-US" dirty="0" smtClean="0"/>
              <a:t>碟</a:t>
            </a:r>
            <a:r>
              <a:rPr lang="zh-CN" altLang="en-US" dirty="0" smtClean="0"/>
              <a:t>存儲的情况下</a:t>
            </a:r>
            <a:r>
              <a:rPr lang="en-US" altLang="zh-CN" dirty="0" smtClean="0"/>
              <a:t>,</a:t>
            </a:r>
            <a:r>
              <a:rPr lang="zh-CN" altLang="en-US" dirty="0" smtClean="0"/>
              <a:t>用這</a:t>
            </a:r>
            <a:r>
              <a:rPr lang="zh-TW" altLang="en-US" dirty="0" smtClean="0"/>
              <a:t>三</a:t>
            </a:r>
            <a:r>
              <a:rPr lang="zh-CN" altLang="en-US" dirty="0" smtClean="0"/>
              <a:t>個容器創建一個 </a:t>
            </a:r>
            <a:r>
              <a:rPr lang="en-US" altLang="zh-CN" dirty="0" smtClean="0"/>
              <a:t>pod </a:t>
            </a:r>
            <a:r>
              <a:rPr lang="zh-CN" altLang="en-US" dirty="0" smtClean="0"/>
              <a:t>沒有任何意義。</a:t>
            </a:r>
            <a:endParaRPr lang="en-US" altLang="zh-CN" dirty="0"/>
          </a:p>
          <a:p>
            <a:r>
              <a:rPr lang="zh-CN" altLang="en-US" dirty="0" smtClean="0"/>
              <a:t>內容生成器 </a:t>
            </a:r>
            <a:r>
              <a:rPr lang="en-US" altLang="zh-CN" dirty="0"/>
              <a:t>(content generator) </a:t>
            </a:r>
            <a:r>
              <a:rPr lang="zh-CN" altLang="en-US" dirty="0" smtClean="0"/>
              <a:t>會在自己的容器中存放生成的 </a:t>
            </a:r>
            <a:r>
              <a:rPr lang="en-US" altLang="zh-CN" dirty="0" smtClean="0"/>
              <a:t>HTML</a:t>
            </a:r>
            <a:r>
              <a:rPr lang="zh-CN" altLang="en-US" dirty="0"/>
              <a:t>文件</a:t>
            </a:r>
            <a:r>
              <a:rPr lang="en-US" altLang="zh-CN" dirty="0"/>
              <a:t>,</a:t>
            </a:r>
            <a:r>
              <a:rPr lang="zh-CN" altLang="en-US" dirty="0" smtClean="0"/>
              <a:t>而 </a:t>
            </a:r>
            <a:r>
              <a:rPr lang="en-US" altLang="zh-CN" dirty="0" smtClean="0"/>
              <a:t>web </a:t>
            </a:r>
            <a:r>
              <a:rPr lang="zh-CN" altLang="en-US" dirty="0" smtClean="0"/>
              <a:t>服務器無法訪問這些檔</a:t>
            </a:r>
            <a:r>
              <a:rPr lang="en-US" altLang="zh-CN" dirty="0" smtClean="0"/>
              <a:t>,</a:t>
            </a:r>
            <a:r>
              <a:rPr lang="zh-CN" altLang="en-US" dirty="0" smtClean="0"/>
              <a:t>因爲它運行在一個隔離的獨立容器內。</a:t>
            </a:r>
            <a:endParaRPr lang="en-US" altLang="zh-CN" dirty="0"/>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0134" y="0"/>
            <a:ext cx="5034245" cy="6858000"/>
          </a:xfrm>
          <a:prstGeom prst="rect">
            <a:avLst/>
          </a:prstGeom>
        </p:spPr>
      </p:pic>
      <p:sp>
        <p:nvSpPr>
          <p:cNvPr id="9" name="文字方塊 8"/>
          <p:cNvSpPr txBox="1"/>
          <p:nvPr/>
        </p:nvSpPr>
        <p:spPr>
          <a:xfrm>
            <a:off x="5209372" y="6164999"/>
            <a:ext cx="1000595" cy="523220"/>
          </a:xfrm>
          <a:prstGeom prst="rect">
            <a:avLst/>
          </a:prstGeom>
          <a:noFill/>
        </p:spPr>
        <p:txBody>
          <a:bodyPr wrap="none" rtlCol="0">
            <a:spAutoFit/>
          </a:bodyPr>
          <a:lstStyle/>
          <a:p>
            <a:r>
              <a:rPr lang="zh-TW" altLang="en-US" sz="2800" dirty="0" smtClean="0"/>
              <a:t>圖</a:t>
            </a:r>
            <a:r>
              <a:rPr lang="en-US" altLang="zh-TW" sz="2800" dirty="0" smtClean="0"/>
              <a:t>6.1</a:t>
            </a:r>
            <a:endParaRPr lang="zh-TW" altLang="en-US" sz="2800" dirty="0"/>
          </a:p>
        </p:txBody>
      </p:sp>
    </p:spTree>
    <p:extLst>
      <p:ext uri="{BB962C8B-B14F-4D97-AF65-F5344CB8AC3E}">
        <p14:creationId xmlns:p14="http://schemas.microsoft.com/office/powerpoint/2010/main" val="145298391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如果在</a:t>
            </a:r>
            <a:r>
              <a:rPr lang="en-US" altLang="zh-TW" dirty="0" err="1" smtClean="0"/>
              <a:t>Minikube</a:t>
            </a:r>
            <a:r>
              <a:rPr lang="zh-TW" altLang="en-US" dirty="0" smtClean="0"/>
              <a:t>，請用：</a:t>
            </a:r>
            <a:endParaRPr lang="zh-TW" altLang="en-US" dirty="0"/>
          </a:p>
        </p:txBody>
      </p:sp>
      <p:sp>
        <p:nvSpPr>
          <p:cNvPr id="4" name="矩形 3"/>
          <p:cNvSpPr/>
          <p:nvPr/>
        </p:nvSpPr>
        <p:spPr>
          <a:xfrm>
            <a:off x="1068371" y="1506022"/>
            <a:ext cx="3108543" cy="369332"/>
          </a:xfrm>
          <a:prstGeom prst="rect">
            <a:avLst/>
          </a:prstGeom>
        </p:spPr>
        <p:txBody>
          <a:bodyPr wrap="none">
            <a:spAutoFit/>
          </a:bodyPr>
          <a:lstStyle/>
          <a:p>
            <a:r>
              <a:rPr lang="en-US" altLang="zh-TW" b="1" dirty="0" err="1">
                <a:solidFill>
                  <a:srgbClr val="24292E"/>
                </a:solidFill>
                <a:latin typeface="-apple-system"/>
              </a:rPr>
              <a:t>mongodb-pv-hostpath.yaml</a:t>
            </a:r>
            <a:endParaRPr lang="en-US" altLang="zh-TW" b="0" i="0" dirty="0">
              <a:solidFill>
                <a:srgbClr val="586069"/>
              </a:solidFill>
              <a:effectLst/>
              <a:latin typeface="-apple-system"/>
            </a:endParaRPr>
          </a:p>
        </p:txBody>
      </p:sp>
      <p:sp>
        <p:nvSpPr>
          <p:cNvPr id="6" name="矩形 5"/>
          <p:cNvSpPr/>
          <p:nvPr/>
        </p:nvSpPr>
        <p:spPr>
          <a:xfrm>
            <a:off x="1068370" y="1931133"/>
            <a:ext cx="8820347" cy="4093428"/>
          </a:xfrm>
          <a:prstGeom prst="rect">
            <a:avLst/>
          </a:prstGeom>
        </p:spPr>
        <p:txBody>
          <a:bodyPr wrap="square">
            <a:spAutoFit/>
          </a:bodyPr>
          <a:lstStyle/>
          <a:p>
            <a:pPr lvl="0" fontAlgn="t">
              <a:defRPr/>
            </a:pPr>
            <a:r>
              <a:rPr lang="en-US" altLang="zh-TW" sz="2000" dirty="0" err="1">
                <a:solidFill>
                  <a:srgbClr val="22863A"/>
                </a:solidFill>
                <a:latin typeface="Source Code Pro" panose="020B0509030403020204" pitchFamily="49" charset="0"/>
                <a:ea typeface="Source Code Pro" panose="020B0509030403020204" pitchFamily="49" charset="0"/>
              </a:rPr>
              <a:t>apiVersion</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a:solidFill>
                  <a:srgbClr val="005CC5"/>
                </a:solidFill>
                <a:latin typeface="Source Code Pro" panose="020B0509030403020204" pitchFamily="49" charset="0"/>
                <a:ea typeface="Source Code Pro" panose="020B0509030403020204" pitchFamily="49" charset="0"/>
              </a:rPr>
              <a:t>v1</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a:solidFill>
                  <a:srgbClr val="22863A"/>
                </a:solidFill>
                <a:latin typeface="Source Code Pro" panose="020B0509030403020204" pitchFamily="49" charset="0"/>
                <a:ea typeface="Source Code Pro" panose="020B0509030403020204" pitchFamily="49" charset="0"/>
              </a:rPr>
              <a:t>kind</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err="1">
                <a:solidFill>
                  <a:srgbClr val="032F62"/>
                </a:solidFill>
                <a:latin typeface="Source Code Pro" panose="020B0509030403020204" pitchFamily="49" charset="0"/>
                <a:ea typeface="Source Code Pro" panose="020B0509030403020204" pitchFamily="49" charset="0"/>
              </a:rPr>
              <a:t>PersistentVolume</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a:solidFill>
                  <a:srgbClr val="22863A"/>
                </a:solidFill>
                <a:latin typeface="Source Code Pro" panose="020B0509030403020204" pitchFamily="49" charset="0"/>
                <a:ea typeface="Source Code Pro" panose="020B0509030403020204" pitchFamily="49" charset="0"/>
              </a:rPr>
              <a:t>metadata</a:t>
            </a:r>
            <a:r>
              <a:rPr lang="en-US" altLang="zh-TW" sz="2000" dirty="0">
                <a:solidFill>
                  <a:srgbClr val="24292E"/>
                </a:solidFill>
                <a:latin typeface="Source Code Pro" panose="020B0509030403020204" pitchFamily="49" charset="0"/>
                <a:ea typeface="Source Code Pro" panose="020B0509030403020204" pitchFamily="49" charset="0"/>
              </a:rPr>
              <a:t>:</a:t>
            </a: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name</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err="1">
                <a:solidFill>
                  <a:srgbClr val="032F62"/>
                </a:solidFill>
                <a:latin typeface="Source Code Pro" panose="020B0509030403020204" pitchFamily="49" charset="0"/>
                <a:ea typeface="Source Code Pro" panose="020B0509030403020204" pitchFamily="49" charset="0"/>
              </a:rPr>
              <a:t>mongodb-pv</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a:solidFill>
                  <a:srgbClr val="22863A"/>
                </a:solidFill>
                <a:latin typeface="Source Code Pro" panose="020B0509030403020204" pitchFamily="49" charset="0"/>
                <a:ea typeface="Source Code Pro" panose="020B0509030403020204" pitchFamily="49" charset="0"/>
              </a:rPr>
              <a:t>spec</a:t>
            </a:r>
            <a:r>
              <a:rPr lang="en-US" altLang="zh-TW" sz="2000" dirty="0">
                <a:solidFill>
                  <a:srgbClr val="24292E"/>
                </a:solidFill>
                <a:latin typeface="Source Code Pro" panose="020B0509030403020204" pitchFamily="49" charset="0"/>
                <a:ea typeface="Source Code Pro" panose="020B0509030403020204" pitchFamily="49" charset="0"/>
              </a:rPr>
              <a:t>:</a:t>
            </a: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capacity</a:t>
            </a:r>
            <a:r>
              <a:rPr lang="en-US" altLang="zh-TW" sz="2000" dirty="0">
                <a:solidFill>
                  <a:srgbClr val="24292E"/>
                </a:solidFill>
                <a:latin typeface="Source Code Pro" panose="020B0509030403020204" pitchFamily="49" charset="0"/>
                <a:ea typeface="Source Code Pro" panose="020B0509030403020204" pitchFamily="49" charset="0"/>
              </a:rPr>
              <a:t>: </a:t>
            </a: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storage</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a:solidFill>
                  <a:srgbClr val="032F62"/>
                </a:solidFill>
                <a:latin typeface="Source Code Pro" panose="020B0509030403020204" pitchFamily="49" charset="0"/>
                <a:ea typeface="Source Code Pro" panose="020B0509030403020204" pitchFamily="49" charset="0"/>
              </a:rPr>
              <a:t>1Gi</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a:t>
            </a:r>
            <a:r>
              <a:rPr lang="en-US" altLang="zh-TW" sz="2000" dirty="0" err="1" smtClean="0">
                <a:solidFill>
                  <a:srgbClr val="22863A"/>
                </a:solidFill>
                <a:latin typeface="Source Code Pro" panose="020B0509030403020204" pitchFamily="49" charset="0"/>
                <a:ea typeface="Source Code Pro" panose="020B0509030403020204" pitchFamily="49" charset="0"/>
              </a:rPr>
              <a:t>accessModes</a:t>
            </a:r>
            <a:r>
              <a:rPr lang="en-US" altLang="zh-TW" sz="2000" dirty="0">
                <a:solidFill>
                  <a:srgbClr val="24292E"/>
                </a:solidFill>
                <a:latin typeface="Source Code Pro" panose="020B0509030403020204" pitchFamily="49" charset="0"/>
                <a:ea typeface="Source Code Pro" panose="020B0509030403020204" pitchFamily="49" charset="0"/>
              </a:rPr>
              <a:t>:</a:t>
            </a:r>
          </a:p>
          <a:p>
            <a:pPr fontAlgn="t"/>
            <a:r>
              <a:rPr lang="en-US" altLang="zh-TW" sz="2000" dirty="0" smtClean="0">
                <a:solidFill>
                  <a:srgbClr val="24292E"/>
                </a:solidFill>
                <a:latin typeface="Source Code Pro" panose="020B0509030403020204" pitchFamily="49" charset="0"/>
                <a:ea typeface="Source Code Pro" panose="020B0509030403020204" pitchFamily="49" charset="0"/>
              </a:rPr>
              <a:t>    - </a:t>
            </a:r>
            <a:r>
              <a:rPr lang="en-US" altLang="zh-TW" sz="2000" dirty="0" err="1">
                <a:solidFill>
                  <a:srgbClr val="032F62"/>
                </a:solidFill>
                <a:latin typeface="Source Code Pro" panose="020B0509030403020204" pitchFamily="49" charset="0"/>
                <a:ea typeface="Source Code Pro" panose="020B0509030403020204" pitchFamily="49" charset="0"/>
              </a:rPr>
              <a:t>ReadWriteOnce</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smtClean="0">
                <a:solidFill>
                  <a:srgbClr val="24292E"/>
                </a:solidFill>
                <a:latin typeface="Source Code Pro" panose="020B0509030403020204" pitchFamily="49" charset="0"/>
                <a:ea typeface="Source Code Pro" panose="020B0509030403020204" pitchFamily="49" charset="0"/>
              </a:rPr>
              <a:t>    - </a:t>
            </a:r>
            <a:r>
              <a:rPr lang="en-US" altLang="zh-TW" sz="2000" dirty="0" err="1">
                <a:solidFill>
                  <a:srgbClr val="032F62"/>
                </a:solidFill>
                <a:latin typeface="Source Code Pro" panose="020B0509030403020204" pitchFamily="49" charset="0"/>
                <a:ea typeface="Source Code Pro" panose="020B0509030403020204" pitchFamily="49" charset="0"/>
              </a:rPr>
              <a:t>ReadOnlyMany</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a:t>
            </a:r>
            <a:r>
              <a:rPr lang="en-US" altLang="zh-TW" sz="2000" dirty="0" err="1" smtClean="0">
                <a:solidFill>
                  <a:srgbClr val="22863A"/>
                </a:solidFill>
                <a:latin typeface="Source Code Pro" panose="020B0509030403020204" pitchFamily="49" charset="0"/>
                <a:ea typeface="Source Code Pro" panose="020B0509030403020204" pitchFamily="49" charset="0"/>
              </a:rPr>
              <a:t>persistentVolumeReclaimPolicy</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a:solidFill>
                  <a:srgbClr val="032F62"/>
                </a:solidFill>
                <a:latin typeface="Source Code Pro" panose="020B0509030403020204" pitchFamily="49" charset="0"/>
                <a:ea typeface="Source Code Pro" panose="020B0509030403020204" pitchFamily="49" charset="0"/>
              </a:rPr>
              <a:t>Retain</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a:t>
            </a:r>
            <a:r>
              <a:rPr lang="en-US" altLang="zh-TW" sz="2000" b="1" dirty="0" err="1" smtClean="0">
                <a:solidFill>
                  <a:srgbClr val="22863A"/>
                </a:solidFill>
                <a:latin typeface="Source Code Pro" panose="020B0509030403020204" pitchFamily="49" charset="0"/>
                <a:ea typeface="Source Code Pro" panose="020B0509030403020204" pitchFamily="49" charset="0"/>
              </a:rPr>
              <a:t>hostPath</a:t>
            </a:r>
            <a:r>
              <a:rPr lang="en-US" altLang="zh-TW" sz="2000" b="1" dirty="0">
                <a:solidFill>
                  <a:srgbClr val="24292E"/>
                </a:solidFill>
                <a:latin typeface="Source Code Pro" panose="020B0509030403020204" pitchFamily="49" charset="0"/>
                <a:ea typeface="Source Code Pro" panose="020B0509030403020204" pitchFamily="49" charset="0"/>
              </a:rPr>
              <a:t>:</a:t>
            </a:r>
          </a:p>
          <a:p>
            <a:pPr fontAlgn="t"/>
            <a:r>
              <a:rPr lang="en-US" altLang="zh-TW" sz="2000" b="1" dirty="0" smtClean="0">
                <a:solidFill>
                  <a:srgbClr val="22863A"/>
                </a:solidFill>
                <a:latin typeface="Source Code Pro" panose="020B0509030403020204" pitchFamily="49" charset="0"/>
                <a:ea typeface="Source Code Pro" panose="020B0509030403020204" pitchFamily="49" charset="0"/>
              </a:rPr>
              <a:t>      path</a:t>
            </a:r>
            <a:r>
              <a:rPr lang="en-US" altLang="zh-TW" sz="2000" b="1" dirty="0">
                <a:solidFill>
                  <a:srgbClr val="24292E"/>
                </a:solidFill>
                <a:latin typeface="Source Code Pro" panose="020B0509030403020204" pitchFamily="49" charset="0"/>
                <a:ea typeface="Source Code Pro" panose="020B0509030403020204" pitchFamily="49" charset="0"/>
              </a:rPr>
              <a:t>: </a:t>
            </a:r>
            <a:r>
              <a:rPr lang="en-US" altLang="zh-TW" sz="2000" b="1" dirty="0">
                <a:solidFill>
                  <a:srgbClr val="032F62"/>
                </a:solidFill>
                <a:latin typeface="Source Code Pro" panose="020B0509030403020204" pitchFamily="49" charset="0"/>
                <a:ea typeface="Source Code Pro" panose="020B0509030403020204" pitchFamily="49" charset="0"/>
              </a:rPr>
              <a:t>/</a:t>
            </a:r>
            <a:r>
              <a:rPr lang="en-US" altLang="zh-TW" sz="2000" b="1" dirty="0" err="1">
                <a:solidFill>
                  <a:srgbClr val="032F62"/>
                </a:solidFill>
                <a:latin typeface="Source Code Pro" panose="020B0509030403020204" pitchFamily="49" charset="0"/>
                <a:ea typeface="Source Code Pro" panose="020B0509030403020204" pitchFamily="49" charset="0"/>
              </a:rPr>
              <a:t>tmp</a:t>
            </a:r>
            <a:r>
              <a:rPr lang="en-US" altLang="zh-TW" sz="2000" b="1" dirty="0">
                <a:solidFill>
                  <a:srgbClr val="032F62"/>
                </a:solidFill>
                <a:latin typeface="Source Code Pro" panose="020B0509030403020204" pitchFamily="49" charset="0"/>
                <a:ea typeface="Source Code Pro" panose="020B0509030403020204" pitchFamily="49" charset="0"/>
              </a:rPr>
              <a:t>/</a:t>
            </a:r>
            <a:r>
              <a:rPr lang="en-US" altLang="zh-TW" sz="2000" b="1" dirty="0" err="1">
                <a:solidFill>
                  <a:srgbClr val="032F62"/>
                </a:solidFill>
                <a:latin typeface="Source Code Pro" panose="020B0509030403020204" pitchFamily="49" charset="0"/>
                <a:ea typeface="Source Code Pro" panose="020B0509030403020204" pitchFamily="49" charset="0"/>
              </a:rPr>
              <a:t>mongodb</a:t>
            </a:r>
            <a:endParaRPr lang="en-US" altLang="zh-TW" sz="2000" b="1" dirty="0">
              <a:solidFill>
                <a:srgbClr val="24292E"/>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29925214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創建持久卷的宣告事項</a:t>
            </a:r>
            <a:endParaRPr lang="zh-TW" altLang="en-US" dirty="0"/>
          </a:p>
        </p:txBody>
      </p:sp>
      <p:sp>
        <p:nvSpPr>
          <p:cNvPr id="3" name="內容版面配置區 2"/>
          <p:cNvSpPr>
            <a:spLocks noGrp="1"/>
          </p:cNvSpPr>
          <p:nvPr>
            <p:ph idx="1"/>
          </p:nvPr>
        </p:nvSpPr>
        <p:spPr/>
        <p:txBody>
          <a:bodyPr>
            <a:normAutofit/>
          </a:bodyPr>
          <a:lstStyle/>
          <a:p>
            <a:r>
              <a:rPr lang="zh-CN" altLang="en-US" dirty="0" smtClean="0"/>
              <a:t>在創建持久卷時</a:t>
            </a:r>
            <a:r>
              <a:rPr lang="en-US" altLang="zh-CN" dirty="0" smtClean="0"/>
              <a:t>,</a:t>
            </a:r>
            <a:r>
              <a:rPr lang="zh-CN" altLang="en-US" dirty="0" smtClean="0"/>
              <a:t>管理員需要告訴</a:t>
            </a:r>
            <a:r>
              <a:rPr lang="en-US" altLang="zh-CN" dirty="0" smtClean="0"/>
              <a:t>Kubernetes </a:t>
            </a:r>
            <a:r>
              <a:rPr lang="zh-CN" altLang="en-US" dirty="0" smtClean="0"/>
              <a:t>其對應的容量需求</a:t>
            </a:r>
            <a:r>
              <a:rPr lang="en-US" altLang="zh-CN" dirty="0" smtClean="0"/>
              <a:t>,</a:t>
            </a:r>
            <a:r>
              <a:rPr lang="zh-CN" altLang="en-US" dirty="0" smtClean="0"/>
              <a:t>以及它是否可以由單個節點或多個節點同時讀取或寫入。</a:t>
            </a:r>
            <a:endParaRPr lang="en-US" altLang="zh-CN" dirty="0" smtClean="0"/>
          </a:p>
          <a:p>
            <a:r>
              <a:rPr lang="zh-CN" altLang="en-US" dirty="0" smtClean="0"/>
              <a:t>管理員還需要告訴 </a:t>
            </a:r>
            <a:r>
              <a:rPr lang="en-US" altLang="zh-CN" dirty="0" err="1" smtClean="0"/>
              <a:t>Kubermetes</a:t>
            </a:r>
            <a:r>
              <a:rPr lang="zh-CN" altLang="en-US" dirty="0" smtClean="0"/>
              <a:t>當持久卷聲明的綁定被删除時如何處理 </a:t>
            </a:r>
            <a:r>
              <a:rPr lang="en-US" altLang="zh-CN" dirty="0" err="1" smtClean="0"/>
              <a:t>PersistentVolume</a:t>
            </a:r>
            <a:r>
              <a:rPr lang="en-US" altLang="zh-CN" dirty="0" smtClean="0"/>
              <a:t>()</a:t>
            </a:r>
            <a:r>
              <a:rPr lang="zh-CN" altLang="en-US" dirty="0" smtClean="0"/>
              <a:t>。</a:t>
            </a:r>
            <a:endParaRPr lang="en-US" altLang="zh-CN" dirty="0" smtClean="0"/>
          </a:p>
          <a:p>
            <a:r>
              <a:rPr lang="zh-CN" altLang="en-US" dirty="0" smtClean="0"/>
              <a:t>最後</a:t>
            </a:r>
            <a:r>
              <a:rPr lang="en-US" altLang="zh-CN" dirty="0" smtClean="0"/>
              <a:t>,</a:t>
            </a:r>
            <a:r>
              <a:rPr lang="zh-CN" altLang="en-US" dirty="0" smtClean="0"/>
              <a:t>無疑也很重要的事情是</a:t>
            </a:r>
            <a:r>
              <a:rPr lang="en-US" altLang="zh-CN" dirty="0" smtClean="0"/>
              <a:t>, </a:t>
            </a:r>
            <a:r>
              <a:rPr lang="zh-CN" altLang="en-US" dirty="0" smtClean="0"/>
              <a:t>管理員需要指定持久卷支持的實際存儲類型、位置和其他屬性。</a:t>
            </a:r>
            <a:endParaRPr lang="en-US" altLang="zh-CN" dirty="0" smtClean="0"/>
          </a:p>
          <a:p>
            <a:r>
              <a:rPr lang="zh-CN" altLang="en-US" dirty="0" smtClean="0"/>
              <a:t>如果仔細觀察</a:t>
            </a:r>
            <a:r>
              <a:rPr lang="en-US" altLang="zh-CN" dirty="0" smtClean="0"/>
              <a:t>,</a:t>
            </a:r>
            <a:r>
              <a:rPr lang="zh-CN" altLang="en-US" dirty="0" smtClean="0"/>
              <a:t>當直接在 </a:t>
            </a:r>
            <a:r>
              <a:rPr lang="en-US" altLang="zh-CN" dirty="0" smtClean="0"/>
              <a:t>pod </a:t>
            </a:r>
            <a:r>
              <a:rPr lang="zh-CN" altLang="en-US" dirty="0"/>
              <a:t>卷中引用 </a:t>
            </a:r>
            <a:r>
              <a:rPr lang="en-US" altLang="zh-CN" dirty="0"/>
              <a:t>GCE </a:t>
            </a:r>
            <a:r>
              <a:rPr lang="zh-CN" altLang="en-US" dirty="0" smtClean="0"/>
              <a:t>持久磁盤時</a:t>
            </a:r>
            <a:r>
              <a:rPr lang="en-US" altLang="zh-CN" dirty="0" smtClean="0"/>
              <a:t>,</a:t>
            </a:r>
            <a:r>
              <a:rPr lang="zh-CN" altLang="en-US" dirty="0" smtClean="0"/>
              <a:t>最後一部分配置與前面完全相同</a:t>
            </a:r>
            <a:r>
              <a:rPr lang="en-US" altLang="zh-CN" dirty="0" smtClean="0"/>
              <a:t>(</a:t>
            </a:r>
            <a:r>
              <a:rPr lang="zh-CN" altLang="en-US" dirty="0" smtClean="0"/>
              <a:t>在下面的代碼清單中再次顯示</a:t>
            </a:r>
            <a:r>
              <a:rPr lang="en-US" altLang="zh-CN" dirty="0" smtClean="0"/>
              <a:t>)</a:t>
            </a:r>
            <a:r>
              <a:rPr lang="zh-CN" altLang="en-US" dirty="0" smtClean="0"/>
              <a:t>。</a:t>
            </a:r>
            <a:endParaRPr lang="zh-TW" altLang="en-US" dirty="0"/>
          </a:p>
        </p:txBody>
      </p:sp>
    </p:spTree>
    <p:extLst>
      <p:ext uri="{BB962C8B-B14F-4D97-AF65-F5344CB8AC3E}">
        <p14:creationId xmlns:p14="http://schemas.microsoft.com/office/powerpoint/2010/main" val="295148247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在 </a:t>
            </a:r>
            <a:r>
              <a:rPr lang="en-US" altLang="zh-TW" dirty="0"/>
              <a:t>pod </a:t>
            </a:r>
            <a:r>
              <a:rPr lang="zh-TW" altLang="en-US" dirty="0"/>
              <a:t>卷中引用 </a:t>
            </a:r>
            <a:r>
              <a:rPr lang="en-US" altLang="zh-TW" dirty="0"/>
              <a:t>GCE PD</a:t>
            </a:r>
            <a:endParaRPr lang="zh-TW" altLang="en-US" dirty="0"/>
          </a:p>
        </p:txBody>
      </p:sp>
      <p:sp>
        <p:nvSpPr>
          <p:cNvPr id="4" name="矩形 3"/>
          <p:cNvSpPr/>
          <p:nvPr/>
        </p:nvSpPr>
        <p:spPr>
          <a:xfrm>
            <a:off x="974103" y="1690688"/>
            <a:ext cx="6096000" cy="1754326"/>
          </a:xfrm>
          <a:prstGeom prst="rect">
            <a:avLst/>
          </a:prstGeom>
        </p:spPr>
        <p:txBody>
          <a:bodyPr>
            <a:spAutoFit/>
          </a:bodyPr>
          <a:lstStyle/>
          <a:p>
            <a:pPr fontAlgn="t"/>
            <a:r>
              <a:rPr lang="en-US" altLang="zh-TW" dirty="0">
                <a:solidFill>
                  <a:srgbClr val="22863A"/>
                </a:solidFill>
                <a:latin typeface="Source Code Pro" panose="020B0509030403020204" pitchFamily="49" charset="0"/>
                <a:ea typeface="Source Code Pro" panose="020B0509030403020204" pitchFamily="49" charset="0"/>
              </a:rPr>
              <a:t>spec</a:t>
            </a:r>
            <a:r>
              <a:rPr lang="en-US" altLang="zh-TW" dirty="0">
                <a:solidFill>
                  <a:srgbClr val="24292E"/>
                </a:solidFill>
                <a:latin typeface="Source Code Pro" panose="020B0509030403020204" pitchFamily="49" charset="0"/>
                <a:ea typeface="Source Code Pro" panose="020B0509030403020204" pitchFamily="49" charset="0"/>
              </a:rPr>
              <a:t>:</a:t>
            </a:r>
          </a:p>
          <a:p>
            <a:pPr fontAlgn="t"/>
            <a:r>
              <a:rPr lang="en-US" altLang="zh-TW" dirty="0">
                <a:solidFill>
                  <a:srgbClr val="22863A"/>
                </a:solidFill>
                <a:latin typeface="Source Code Pro" panose="020B0509030403020204" pitchFamily="49" charset="0"/>
                <a:ea typeface="Source Code Pro" panose="020B0509030403020204" pitchFamily="49" charset="0"/>
              </a:rPr>
              <a:t>  volumes</a:t>
            </a:r>
            <a:r>
              <a:rPr lang="en-US" altLang="zh-TW" dirty="0">
                <a:solidFill>
                  <a:srgbClr val="24292E"/>
                </a:solidFill>
                <a:latin typeface="Source Code Pro" panose="020B0509030403020204" pitchFamily="49" charset="0"/>
                <a:ea typeface="Source Code Pro" panose="020B0509030403020204" pitchFamily="49" charset="0"/>
              </a:rPr>
              <a:t>:</a:t>
            </a:r>
          </a:p>
          <a:p>
            <a:pPr fontAlgn="t"/>
            <a:r>
              <a:rPr lang="en-US" altLang="zh-TW" dirty="0">
                <a:solidFill>
                  <a:srgbClr val="24292E"/>
                </a:solidFill>
                <a:latin typeface="Source Code Pro" panose="020B0509030403020204" pitchFamily="49" charset="0"/>
                <a:ea typeface="Source Code Pro" panose="020B0509030403020204" pitchFamily="49" charset="0"/>
              </a:rPr>
              <a:t>  - </a:t>
            </a:r>
            <a:r>
              <a:rPr lang="en-US" altLang="zh-TW" dirty="0">
                <a:solidFill>
                  <a:srgbClr val="22863A"/>
                </a:solidFill>
                <a:latin typeface="Source Code Pro" panose="020B0509030403020204" pitchFamily="49" charset="0"/>
                <a:ea typeface="Source Code Pro" panose="020B0509030403020204" pitchFamily="49" charset="0"/>
              </a:rPr>
              <a:t>name</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err="1">
                <a:solidFill>
                  <a:srgbClr val="032F62"/>
                </a:solidFill>
                <a:latin typeface="Source Code Pro" panose="020B0509030403020204" pitchFamily="49" charset="0"/>
                <a:ea typeface="Source Code Pro" panose="020B0509030403020204" pitchFamily="49" charset="0"/>
              </a:rPr>
              <a:t>mongodb</a:t>
            </a:r>
            <a:r>
              <a:rPr lang="en-US" altLang="zh-TW" dirty="0">
                <a:solidFill>
                  <a:srgbClr val="032F62"/>
                </a:solidFill>
                <a:latin typeface="Source Code Pro" panose="020B0509030403020204" pitchFamily="49" charset="0"/>
                <a:ea typeface="Source Code Pro" panose="020B0509030403020204" pitchFamily="49" charset="0"/>
              </a:rPr>
              <a:t>-data</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a:solidFill>
                  <a:srgbClr val="22863A"/>
                </a:solidFill>
                <a:latin typeface="Source Code Pro" panose="020B0509030403020204" pitchFamily="49" charset="0"/>
                <a:ea typeface="Source Code Pro" panose="020B0509030403020204" pitchFamily="49" charset="0"/>
              </a:rPr>
              <a:t>    </a:t>
            </a:r>
            <a:r>
              <a:rPr lang="en-US" altLang="zh-TW" dirty="0" err="1">
                <a:solidFill>
                  <a:srgbClr val="22863A"/>
                </a:solidFill>
                <a:latin typeface="Source Code Pro" panose="020B0509030403020204" pitchFamily="49" charset="0"/>
                <a:ea typeface="Source Code Pro" panose="020B0509030403020204" pitchFamily="49" charset="0"/>
              </a:rPr>
              <a:t>gcePersistentDisk</a:t>
            </a:r>
            <a:r>
              <a:rPr lang="en-US" altLang="zh-TW" dirty="0">
                <a:solidFill>
                  <a:srgbClr val="24292E"/>
                </a:solidFill>
                <a:latin typeface="Source Code Pro" panose="020B0509030403020204" pitchFamily="49" charset="0"/>
                <a:ea typeface="Source Code Pro" panose="020B0509030403020204" pitchFamily="49" charset="0"/>
              </a:rPr>
              <a:t>:</a:t>
            </a:r>
          </a:p>
          <a:p>
            <a:pPr fontAlgn="t"/>
            <a:r>
              <a:rPr lang="en-US" altLang="zh-TW" dirty="0">
                <a:solidFill>
                  <a:srgbClr val="22863A"/>
                </a:solidFill>
                <a:latin typeface="Source Code Pro" panose="020B0509030403020204" pitchFamily="49" charset="0"/>
                <a:ea typeface="Source Code Pro" panose="020B0509030403020204" pitchFamily="49" charset="0"/>
              </a:rPr>
              <a:t>      </a:t>
            </a:r>
            <a:r>
              <a:rPr lang="en-US" altLang="zh-TW" dirty="0" err="1">
                <a:solidFill>
                  <a:srgbClr val="22863A"/>
                </a:solidFill>
                <a:latin typeface="Source Code Pro" panose="020B0509030403020204" pitchFamily="49" charset="0"/>
                <a:ea typeface="Source Code Pro" panose="020B0509030403020204" pitchFamily="49" charset="0"/>
              </a:rPr>
              <a:t>pdName</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err="1">
                <a:solidFill>
                  <a:srgbClr val="032F62"/>
                </a:solidFill>
                <a:latin typeface="Source Code Pro" panose="020B0509030403020204" pitchFamily="49" charset="0"/>
                <a:ea typeface="Source Code Pro" panose="020B0509030403020204" pitchFamily="49" charset="0"/>
              </a:rPr>
              <a:t>mongodb</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a:solidFill>
                  <a:srgbClr val="22863A"/>
                </a:solidFill>
                <a:latin typeface="Source Code Pro" panose="020B0509030403020204" pitchFamily="49" charset="0"/>
                <a:ea typeface="Source Code Pro" panose="020B0509030403020204" pitchFamily="49" charset="0"/>
              </a:rPr>
              <a:t>      </a:t>
            </a:r>
            <a:r>
              <a:rPr lang="en-US" altLang="zh-TW" dirty="0" err="1">
                <a:solidFill>
                  <a:srgbClr val="22863A"/>
                </a:solidFill>
                <a:latin typeface="Source Code Pro" panose="020B0509030403020204" pitchFamily="49" charset="0"/>
                <a:ea typeface="Source Code Pro" panose="020B0509030403020204" pitchFamily="49" charset="0"/>
              </a:rPr>
              <a:t>fsType</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a:solidFill>
                  <a:srgbClr val="032F62"/>
                </a:solidFill>
                <a:latin typeface="Source Code Pro" panose="020B0509030403020204" pitchFamily="49" charset="0"/>
                <a:ea typeface="Source Code Pro" panose="020B0509030403020204" pitchFamily="49" charset="0"/>
              </a:rPr>
              <a:t>ext4</a:t>
            </a:r>
            <a:endParaRPr lang="en-US" altLang="zh-TW" dirty="0">
              <a:solidFill>
                <a:srgbClr val="24292E"/>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251379306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endParaRPr lang="zh-TW" altLang="en-US"/>
          </a:p>
        </p:txBody>
      </p:sp>
      <p:sp>
        <p:nvSpPr>
          <p:cNvPr id="4" name="內容版面配置區 3"/>
          <p:cNvSpPr>
            <a:spLocks noGrp="1"/>
          </p:cNvSpPr>
          <p:nvPr>
            <p:ph idx="1"/>
          </p:nvPr>
        </p:nvSpPr>
        <p:spPr/>
        <p:txBody>
          <a:bodyPr>
            <a:normAutofit/>
          </a:bodyPr>
          <a:lstStyle/>
          <a:p>
            <a:r>
              <a:rPr lang="zh-TW" altLang="en-US" dirty="0"/>
              <a:t>在使用</a:t>
            </a:r>
            <a:r>
              <a:rPr lang="en-US" altLang="zh-TW" dirty="0" err="1"/>
              <a:t>kubectl</a:t>
            </a:r>
            <a:r>
              <a:rPr lang="en-US" altLang="zh-TW" dirty="0"/>
              <a:t> create </a:t>
            </a:r>
            <a:r>
              <a:rPr lang="zh-TW" altLang="en-US" dirty="0" smtClean="0"/>
              <a:t>命令創建持久卷之後</a:t>
            </a:r>
            <a:r>
              <a:rPr lang="en-US" altLang="zh-TW" dirty="0" smtClean="0"/>
              <a:t>,</a:t>
            </a:r>
            <a:r>
              <a:rPr lang="zh-TW" altLang="en-US" dirty="0" smtClean="0"/>
              <a:t>應該可以聲明它了。</a:t>
            </a:r>
            <a:endParaRPr lang="en-US" altLang="zh-TW" dirty="0" smtClean="0"/>
          </a:p>
          <a:p>
            <a:r>
              <a:rPr lang="zh-TW" altLang="en-US" dirty="0" smtClean="0"/>
              <a:t>看看是 否列出了所有的持久卷</a:t>
            </a:r>
            <a:endParaRPr lang="zh-TW" altLang="en-US" dirty="0"/>
          </a:p>
          <a:p>
            <a:pPr marL="0" indent="0">
              <a:buNone/>
            </a:pPr>
            <a:r>
              <a:rPr lang="en-US" altLang="zh-TW" sz="2400" dirty="0">
                <a:latin typeface="Source Code Pro" panose="020B0509030403020204" pitchFamily="49" charset="0"/>
                <a:ea typeface="Source Code Pro" panose="020B0509030403020204" pitchFamily="49" charset="0"/>
              </a:rPr>
              <a:t>$ </a:t>
            </a:r>
            <a:r>
              <a:rPr lang="en-US" altLang="zh-TW" sz="2400" b="1" dirty="0" err="1">
                <a:latin typeface="Source Code Pro" panose="020B0509030403020204" pitchFamily="49" charset="0"/>
                <a:ea typeface="Source Code Pro" panose="020B0509030403020204" pitchFamily="49" charset="0"/>
              </a:rPr>
              <a:t>kubectl</a:t>
            </a:r>
            <a:r>
              <a:rPr lang="en-US" altLang="zh-TW" sz="2400" b="1" dirty="0">
                <a:latin typeface="Source Code Pro" panose="020B0509030403020204" pitchFamily="49" charset="0"/>
                <a:ea typeface="Source Code Pro" panose="020B0509030403020204" pitchFamily="49" charset="0"/>
              </a:rPr>
              <a:t> get </a:t>
            </a:r>
            <a:r>
              <a:rPr lang="en-US" altLang="zh-TW" sz="2400" b="1" dirty="0" err="1" smtClean="0">
                <a:latin typeface="Source Code Pro" panose="020B0509030403020204" pitchFamily="49" charset="0"/>
                <a:ea typeface="Source Code Pro" panose="020B0509030403020204" pitchFamily="49" charset="0"/>
              </a:rPr>
              <a:t>pv</a:t>
            </a:r>
            <a:endParaRPr lang="en-US" altLang="zh-TW" sz="2400" b="1" dirty="0" smtClean="0">
              <a:latin typeface="Source Code Pro" panose="020B0509030403020204" pitchFamily="49" charset="0"/>
              <a:ea typeface="Source Code Pro" panose="020B0509030403020204" pitchFamily="49" charset="0"/>
            </a:endParaRPr>
          </a:p>
          <a:p>
            <a:pPr marL="0" indent="0">
              <a:buNone/>
            </a:pPr>
            <a:r>
              <a:rPr lang="en-US" altLang="zh-TW" sz="2000" dirty="0">
                <a:latin typeface="Source Code Pro" panose="020B0509030403020204" pitchFamily="49" charset="0"/>
                <a:ea typeface="Source Code Pro" panose="020B0509030403020204" pitchFamily="49" charset="0"/>
              </a:rPr>
              <a:t>NAME </a:t>
            </a:r>
            <a:r>
              <a:rPr lang="en-US" altLang="zh-TW" sz="2000" dirty="0" smtClean="0">
                <a:latin typeface="Source Code Pro" panose="020B0509030403020204" pitchFamily="49" charset="0"/>
                <a:ea typeface="Source Code Pro" panose="020B0509030403020204" pitchFamily="49" charset="0"/>
              </a:rPr>
              <a:t>      CAPACITY </a:t>
            </a:r>
            <a:r>
              <a:rPr lang="en-US" altLang="zh-TW" sz="2000" dirty="0">
                <a:latin typeface="Source Code Pro" panose="020B0509030403020204" pitchFamily="49" charset="0"/>
                <a:ea typeface="Source Code Pro" panose="020B0509030403020204" pitchFamily="49" charset="0"/>
              </a:rPr>
              <a:t>RECLAIMPOLICY ACCESSMODES STATUS </a:t>
            </a:r>
            <a:r>
              <a:rPr lang="en-US" altLang="zh-TW" sz="2000" dirty="0" smtClean="0">
                <a:latin typeface="Source Code Pro" panose="020B0509030403020204" pitchFamily="49" charset="0"/>
                <a:ea typeface="Source Code Pro" panose="020B0509030403020204" pitchFamily="49" charset="0"/>
              </a:rPr>
              <a:t>   CLAIM</a:t>
            </a:r>
            <a:endParaRPr lang="en-US" altLang="zh-TW" sz="2000" dirty="0">
              <a:latin typeface="Source Code Pro" panose="020B0509030403020204" pitchFamily="49" charset="0"/>
              <a:ea typeface="Source Code Pro" panose="020B0509030403020204" pitchFamily="49" charset="0"/>
            </a:endParaRPr>
          </a:p>
          <a:p>
            <a:pPr marL="0" indent="0">
              <a:buNone/>
            </a:pPr>
            <a:r>
              <a:rPr lang="en-US" altLang="zh-TW" sz="2000" dirty="0" err="1">
                <a:latin typeface="Source Code Pro" panose="020B0509030403020204" pitchFamily="49" charset="0"/>
                <a:ea typeface="Source Code Pro" panose="020B0509030403020204" pitchFamily="49" charset="0"/>
              </a:rPr>
              <a:t>mongodb-pv</a:t>
            </a:r>
            <a:r>
              <a:rPr lang="en-US" altLang="zh-TW" sz="2000" dirty="0">
                <a:latin typeface="Source Code Pro" panose="020B0509030403020204" pitchFamily="49" charset="0"/>
                <a:ea typeface="Source Code Pro" panose="020B0509030403020204" pitchFamily="49" charset="0"/>
              </a:rPr>
              <a:t> 1Gi </a:t>
            </a:r>
            <a:r>
              <a:rPr lang="en-US" altLang="zh-TW" sz="2000" dirty="0" smtClean="0">
                <a:latin typeface="Source Code Pro" panose="020B0509030403020204" pitchFamily="49" charset="0"/>
                <a:ea typeface="Source Code Pro" panose="020B0509030403020204" pitchFamily="49" charset="0"/>
              </a:rPr>
              <a:t>     Retain        RWO,ROX     Available</a:t>
            </a:r>
            <a:endParaRPr lang="en-US" altLang="zh-TW" sz="2000" dirty="0">
              <a:latin typeface="Source Code Pro" panose="020B0509030403020204" pitchFamily="49" charset="0"/>
              <a:ea typeface="Source Code Pro" panose="020B0509030403020204" pitchFamily="49" charset="0"/>
            </a:endParaRPr>
          </a:p>
          <a:p>
            <a:r>
              <a:rPr lang="zh-CN" altLang="en-US" dirty="0" smtClean="0"/>
              <a:t>注意</a:t>
            </a:r>
            <a:r>
              <a:rPr lang="zh-TW" altLang="en-US" dirty="0" smtClean="0"/>
              <a:t>：</a:t>
            </a:r>
            <a:r>
              <a:rPr lang="zh-CN" altLang="en-US" dirty="0" smtClean="0"/>
              <a:t>部分</a:t>
            </a:r>
            <a:r>
              <a:rPr lang="zh-CN" altLang="en-US" dirty="0"/>
              <a:t>省略</a:t>
            </a:r>
            <a:r>
              <a:rPr lang="en-US" altLang="zh-CN" dirty="0" smtClean="0"/>
              <a:t>,</a:t>
            </a:r>
            <a:r>
              <a:rPr lang="zh-CN" altLang="en-US" dirty="0" smtClean="0"/>
              <a:t>同時</a:t>
            </a:r>
            <a:r>
              <a:rPr lang="en-US" altLang="zh-CN" dirty="0" err="1" smtClean="0"/>
              <a:t>pv</a:t>
            </a:r>
            <a:r>
              <a:rPr lang="zh-CN" altLang="en-US" dirty="0"/>
              <a:t>也用作 </a:t>
            </a:r>
            <a:r>
              <a:rPr lang="en-US" altLang="zh-CN" dirty="0" err="1"/>
              <a:t>persistentvolume</a:t>
            </a:r>
            <a:r>
              <a:rPr lang="en-US" altLang="zh-CN" dirty="0"/>
              <a:t> </a:t>
            </a:r>
            <a:r>
              <a:rPr lang="zh-CN" altLang="en-US" dirty="0" smtClean="0"/>
              <a:t>的簡寫。</a:t>
            </a:r>
            <a:endParaRPr lang="zh-CN" altLang="en-US" dirty="0"/>
          </a:p>
          <a:p>
            <a:r>
              <a:rPr lang="zh-CN" altLang="en-US" dirty="0" smtClean="0"/>
              <a:t>正如預期的那樣</a:t>
            </a:r>
            <a:r>
              <a:rPr lang="en-US" altLang="zh-CN" dirty="0" smtClean="0"/>
              <a:t>,</a:t>
            </a:r>
            <a:r>
              <a:rPr lang="zh-CN" altLang="en-US" dirty="0" smtClean="0"/>
              <a:t>持久卷顯示爲可用</a:t>
            </a:r>
            <a:r>
              <a:rPr lang="en-US" altLang="zh-CN" dirty="0" smtClean="0"/>
              <a:t>,</a:t>
            </a:r>
            <a:r>
              <a:rPr lang="zh-CN" altLang="en-US" dirty="0" smtClean="0"/>
              <a:t>因爲你還沒創建持久卷聲明。</a:t>
            </a:r>
            <a:endParaRPr lang="zh-CN" altLang="en-US" dirty="0"/>
          </a:p>
          <a:p>
            <a:r>
              <a:rPr lang="zh-CN" altLang="en-US" dirty="0" smtClean="0"/>
              <a:t>注意</a:t>
            </a:r>
            <a:r>
              <a:rPr lang="zh-TW" altLang="en-US" dirty="0"/>
              <a:t>：持久卷不屬任何</a:t>
            </a:r>
            <a:r>
              <a:rPr lang="zh-TW" altLang="en-US" dirty="0" smtClean="0"/>
              <a:t>命名空間</a:t>
            </a:r>
            <a:r>
              <a:rPr lang="en-US" altLang="zh-TW" dirty="0" smtClean="0"/>
              <a:t>,</a:t>
            </a:r>
            <a:r>
              <a:rPr lang="zh-TW" altLang="en-US" dirty="0"/>
              <a:t>它跟節點一樣是集群層面的資源</a:t>
            </a:r>
            <a:r>
              <a:rPr lang="zh-TW" altLang="en-US" dirty="0" smtClean="0"/>
              <a:t>。</a:t>
            </a:r>
            <a:endParaRPr lang="en-US" altLang="zh-TW" dirty="0" smtClean="0"/>
          </a:p>
          <a:p>
            <a:pPr lvl="1"/>
            <a:r>
              <a:rPr lang="zh-TW" altLang="en-US" dirty="0" smtClean="0"/>
              <a:t>區別於 </a:t>
            </a:r>
            <a:r>
              <a:rPr lang="en-US" altLang="zh-TW" dirty="0" smtClean="0"/>
              <a:t>pod </a:t>
            </a:r>
            <a:r>
              <a:rPr lang="zh-TW" altLang="en-US" dirty="0" smtClean="0"/>
              <a:t>和持久卷聲明。</a:t>
            </a:r>
            <a:endParaRPr lang="zh-CN" altLang="en-US" dirty="0"/>
          </a:p>
        </p:txBody>
      </p:sp>
    </p:spTree>
    <p:extLst>
      <p:ext uri="{BB962C8B-B14F-4D97-AF65-F5344CB8AC3E}">
        <p14:creationId xmlns:p14="http://schemas.microsoft.com/office/powerpoint/2010/main" val="308453878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702" y="0"/>
            <a:ext cx="10058400" cy="6821246"/>
          </a:xfrm>
          <a:prstGeom prst="rect">
            <a:avLst/>
          </a:prstGeom>
        </p:spPr>
      </p:pic>
    </p:spTree>
    <p:extLst>
      <p:ext uri="{BB962C8B-B14F-4D97-AF65-F5344CB8AC3E}">
        <p14:creationId xmlns:p14="http://schemas.microsoft.com/office/powerpoint/2010/main" val="243908208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smtClean="0"/>
              <a:t>通過創建持久卷聲明來獲取持久卷</a:t>
            </a:r>
            <a:endParaRPr lang="zh-TW" altLang="en-US" dirty="0"/>
          </a:p>
        </p:txBody>
      </p:sp>
      <p:sp>
        <p:nvSpPr>
          <p:cNvPr id="3" name="內容版面配置區 2"/>
          <p:cNvSpPr>
            <a:spLocks noGrp="1"/>
          </p:cNvSpPr>
          <p:nvPr>
            <p:ph idx="1"/>
          </p:nvPr>
        </p:nvSpPr>
        <p:spPr/>
        <p:txBody>
          <a:bodyPr/>
          <a:lstStyle/>
          <a:p>
            <a:r>
              <a:rPr lang="zh-CN" altLang="en-US" dirty="0" smtClean="0"/>
              <a:t>假設現在需要部署一個需要持久化存儲的</a:t>
            </a:r>
            <a:r>
              <a:rPr lang="en-US" altLang="zh-CN" dirty="0" smtClean="0"/>
              <a:t>pod,</a:t>
            </a:r>
            <a:r>
              <a:rPr lang="zh-CN" altLang="en-US" dirty="0" smtClean="0"/>
              <a:t>將要用到之前創建的持久卷</a:t>
            </a:r>
            <a:r>
              <a:rPr lang="en-US" altLang="zh-CN" dirty="0" smtClean="0"/>
              <a:t>, </a:t>
            </a:r>
            <a:r>
              <a:rPr lang="zh-CN" altLang="en-US" dirty="0" smtClean="0"/>
              <a:t>但是不能直接在</a:t>
            </a:r>
            <a:r>
              <a:rPr lang="en-US" altLang="zh-CN" dirty="0" smtClean="0"/>
              <a:t>pod </a:t>
            </a:r>
            <a:r>
              <a:rPr lang="zh-CN" altLang="en-US" dirty="0" smtClean="0"/>
              <a:t>內使用</a:t>
            </a:r>
            <a:r>
              <a:rPr lang="en-US" altLang="zh-CN" dirty="0" smtClean="0"/>
              <a:t>,</a:t>
            </a:r>
            <a:r>
              <a:rPr lang="zh-CN" altLang="en-US" dirty="0" smtClean="0"/>
              <a:t>需要先聲明一個。</a:t>
            </a:r>
          </a:p>
          <a:p>
            <a:r>
              <a:rPr lang="zh-CN" altLang="en-US" dirty="0" smtClean="0"/>
              <a:t>聲明一個持久卷和創建一個 </a:t>
            </a:r>
            <a:r>
              <a:rPr lang="en-US" altLang="zh-CN" dirty="0" smtClean="0"/>
              <a:t>pod </a:t>
            </a:r>
            <a:r>
              <a:rPr lang="zh-CN" altLang="en-US" dirty="0" smtClean="0"/>
              <a:t>是相對獨立的過程</a:t>
            </a:r>
            <a:r>
              <a:rPr lang="en-US" altLang="zh-CN" dirty="0" smtClean="0"/>
              <a:t>,</a:t>
            </a:r>
            <a:r>
              <a:rPr lang="zh-CN" altLang="en-US" dirty="0" smtClean="0"/>
              <a:t>因爲即使 </a:t>
            </a:r>
            <a:r>
              <a:rPr lang="en-US" altLang="zh-CN" dirty="0" smtClean="0"/>
              <a:t>pod </a:t>
            </a:r>
            <a:r>
              <a:rPr lang="zh-CN" altLang="en-US" dirty="0" smtClean="0"/>
              <a:t>被重新調度 </a:t>
            </a:r>
            <a:r>
              <a:rPr lang="en-US" altLang="zh-CN" dirty="0" smtClean="0"/>
              <a:t>(</a:t>
            </a:r>
            <a:r>
              <a:rPr lang="zh-CN" altLang="en-US" dirty="0" smtClean="0"/>
              <a:t>切記</a:t>
            </a:r>
            <a:r>
              <a:rPr lang="en-US" altLang="zh-CN" dirty="0" smtClean="0"/>
              <a:t>,</a:t>
            </a:r>
            <a:r>
              <a:rPr lang="zh-CN" altLang="en-US" dirty="0" smtClean="0"/>
              <a:t>重新調度意味著先前的</a:t>
            </a:r>
            <a:r>
              <a:rPr lang="en-US" altLang="zh-CN" dirty="0" smtClean="0"/>
              <a:t>pod </a:t>
            </a:r>
            <a:r>
              <a:rPr lang="zh-CN" altLang="en-US" dirty="0" smtClean="0"/>
              <a:t>被删除</a:t>
            </a:r>
            <a:r>
              <a:rPr lang="zh-TW" altLang="en-US" dirty="0" smtClean="0"/>
              <a:t>並</a:t>
            </a:r>
            <a:r>
              <a:rPr lang="zh-CN" altLang="en-US" dirty="0" smtClean="0"/>
              <a:t>且創建了一個新的</a:t>
            </a:r>
            <a:r>
              <a:rPr lang="en-US" altLang="zh-CN" dirty="0" smtClean="0"/>
              <a:t>pod),</a:t>
            </a:r>
            <a:r>
              <a:rPr lang="zh-CN" altLang="en-US" dirty="0" smtClean="0"/>
              <a:t>我們也希望通過相同的持久卷聲明來確保可用。</a:t>
            </a:r>
            <a:endParaRPr lang="zh-CN" altLang="en-US" dirty="0"/>
          </a:p>
        </p:txBody>
      </p:sp>
    </p:spTree>
    <p:extLst>
      <p:ext uri="{BB962C8B-B14F-4D97-AF65-F5344CB8AC3E}">
        <p14:creationId xmlns:p14="http://schemas.microsoft.com/office/powerpoint/2010/main" val="215618289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創建持久卷</a:t>
            </a:r>
            <a:r>
              <a:rPr lang="zh-CN" altLang="en-US" dirty="0" smtClean="0"/>
              <a:t>聲明</a:t>
            </a:r>
            <a:endParaRPr lang="zh-TW" altLang="en-US" dirty="0"/>
          </a:p>
        </p:txBody>
      </p:sp>
      <p:sp>
        <p:nvSpPr>
          <p:cNvPr id="3" name="內容版面配置區 2"/>
          <p:cNvSpPr>
            <a:spLocks noGrp="1"/>
          </p:cNvSpPr>
          <p:nvPr>
            <p:ph idx="1"/>
          </p:nvPr>
        </p:nvSpPr>
        <p:spPr/>
        <p:txBody>
          <a:bodyPr/>
          <a:lstStyle/>
          <a:p>
            <a:r>
              <a:rPr lang="zh-CN" altLang="en-US" dirty="0" smtClean="0"/>
              <a:t>現在</a:t>
            </a:r>
            <a:r>
              <a:rPr lang="zh-CN" altLang="en-US" dirty="0"/>
              <a:t>開始創建一個聲明</a:t>
            </a:r>
            <a:r>
              <a:rPr lang="zh-CN" altLang="en-US" dirty="0" smtClean="0"/>
              <a:t>。</a:t>
            </a:r>
            <a:endParaRPr lang="en-US" altLang="zh-CN" dirty="0" smtClean="0"/>
          </a:p>
          <a:p>
            <a:r>
              <a:rPr lang="zh-CN" altLang="en-US" dirty="0" smtClean="0"/>
              <a:t>先</a:t>
            </a:r>
            <a:r>
              <a:rPr lang="zh-CN" altLang="en-US" dirty="0"/>
              <a:t>參考下面的代碼清單所示的內容來準備一個持久</a:t>
            </a:r>
            <a:r>
              <a:rPr lang="zh-CN" altLang="en-US" dirty="0" smtClean="0"/>
              <a:t>卷聲明</a:t>
            </a:r>
            <a:r>
              <a:rPr lang="zh-CN" altLang="en-US" dirty="0"/>
              <a:t>清單</a:t>
            </a:r>
            <a:r>
              <a:rPr lang="en-US" altLang="zh-CN" dirty="0" smtClean="0"/>
              <a:t>,</a:t>
            </a:r>
            <a:r>
              <a:rPr lang="zh-TW" altLang="en-US" dirty="0" smtClean="0"/>
              <a:t>並</a:t>
            </a:r>
            <a:r>
              <a:rPr lang="zh-CN" altLang="en-US" dirty="0" smtClean="0"/>
              <a:t>通過 </a:t>
            </a:r>
            <a:r>
              <a:rPr lang="en-US" altLang="zh-CN" dirty="0" err="1"/>
              <a:t>kubectl</a:t>
            </a:r>
            <a:r>
              <a:rPr lang="en-US" altLang="zh-CN" dirty="0"/>
              <a:t> create </a:t>
            </a:r>
            <a:r>
              <a:rPr lang="zh-CN" altLang="en-US" dirty="0"/>
              <a:t>將其發布到 </a:t>
            </a:r>
            <a:r>
              <a:rPr lang="en-US" altLang="zh-CN" dirty="0"/>
              <a:t>Kubernetes API</a:t>
            </a:r>
            <a:r>
              <a:rPr lang="zh-CN" altLang="en-US" dirty="0" smtClean="0"/>
              <a:t>。</a:t>
            </a:r>
            <a:r>
              <a:rPr lang="zh-CN" altLang="en-US" dirty="0"/>
              <a:t/>
            </a:r>
            <a:br>
              <a:rPr lang="zh-CN" altLang="en-US" dirty="0"/>
            </a:br>
            <a:endParaRPr lang="zh-TW" altLang="en-US" dirty="0"/>
          </a:p>
          <a:p>
            <a:endParaRPr lang="zh-TW" altLang="en-US" dirty="0"/>
          </a:p>
        </p:txBody>
      </p:sp>
    </p:spTree>
    <p:extLst>
      <p:ext uri="{BB962C8B-B14F-4D97-AF65-F5344CB8AC3E}">
        <p14:creationId xmlns:p14="http://schemas.microsoft.com/office/powerpoint/2010/main" val="174252416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創建持久卷聲明</a:t>
            </a:r>
            <a:endParaRPr lang="zh-TW" altLang="en-US" dirty="0"/>
          </a:p>
        </p:txBody>
      </p:sp>
      <p:sp>
        <p:nvSpPr>
          <p:cNvPr id="4" name="矩形 3"/>
          <p:cNvSpPr/>
          <p:nvPr/>
        </p:nvSpPr>
        <p:spPr>
          <a:xfrm>
            <a:off x="994369" y="1506022"/>
            <a:ext cx="2133918" cy="369332"/>
          </a:xfrm>
          <a:prstGeom prst="rect">
            <a:avLst/>
          </a:prstGeom>
        </p:spPr>
        <p:txBody>
          <a:bodyPr wrap="none">
            <a:spAutoFit/>
          </a:bodyPr>
          <a:lstStyle/>
          <a:p>
            <a:r>
              <a:rPr lang="en-US" altLang="zh-TW" b="1">
                <a:solidFill>
                  <a:srgbClr val="24292E"/>
                </a:solidFill>
                <a:latin typeface="-apple-system"/>
              </a:rPr>
              <a:t>mongodb-pvc.yaml</a:t>
            </a:r>
            <a:endParaRPr lang="en-US" altLang="zh-TW" b="0" i="0" dirty="0">
              <a:solidFill>
                <a:srgbClr val="586069"/>
              </a:solidFill>
              <a:effectLst/>
              <a:latin typeface="-apple-system"/>
            </a:endParaRPr>
          </a:p>
        </p:txBody>
      </p:sp>
      <p:sp>
        <p:nvSpPr>
          <p:cNvPr id="6" name="矩形 5"/>
          <p:cNvSpPr/>
          <p:nvPr/>
        </p:nvSpPr>
        <p:spPr>
          <a:xfrm>
            <a:off x="994369" y="1903054"/>
            <a:ext cx="5104773" cy="3477875"/>
          </a:xfrm>
          <a:prstGeom prst="rect">
            <a:avLst/>
          </a:prstGeom>
        </p:spPr>
        <p:txBody>
          <a:bodyPr wrap="square">
            <a:spAutoFit/>
          </a:bodyPr>
          <a:lstStyle/>
          <a:p>
            <a:pPr lvl="0" fontAlgn="t">
              <a:defRPr/>
            </a:pPr>
            <a:r>
              <a:rPr lang="en-US" altLang="zh-TW" sz="2000" dirty="0" err="1">
                <a:solidFill>
                  <a:srgbClr val="22863A"/>
                </a:solidFill>
                <a:latin typeface="Source Code Pro" panose="020B0509030403020204" pitchFamily="49" charset="0"/>
                <a:ea typeface="Source Code Pro" panose="020B0509030403020204" pitchFamily="49" charset="0"/>
              </a:rPr>
              <a:t>apiVersion</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a:solidFill>
                  <a:srgbClr val="005CC5"/>
                </a:solidFill>
                <a:latin typeface="Source Code Pro" panose="020B0509030403020204" pitchFamily="49" charset="0"/>
                <a:ea typeface="Source Code Pro" panose="020B0509030403020204" pitchFamily="49" charset="0"/>
              </a:rPr>
              <a:t>v1</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a:solidFill>
                  <a:srgbClr val="22863A"/>
                </a:solidFill>
                <a:latin typeface="Source Code Pro" panose="020B0509030403020204" pitchFamily="49" charset="0"/>
                <a:ea typeface="Source Code Pro" panose="020B0509030403020204" pitchFamily="49" charset="0"/>
              </a:rPr>
              <a:t>kind</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err="1">
                <a:solidFill>
                  <a:srgbClr val="032F62"/>
                </a:solidFill>
                <a:latin typeface="Source Code Pro" panose="020B0509030403020204" pitchFamily="49" charset="0"/>
                <a:ea typeface="Source Code Pro" panose="020B0509030403020204" pitchFamily="49" charset="0"/>
              </a:rPr>
              <a:t>PersistentVolumeClaim</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a:solidFill>
                  <a:srgbClr val="22863A"/>
                </a:solidFill>
                <a:latin typeface="Source Code Pro" panose="020B0509030403020204" pitchFamily="49" charset="0"/>
                <a:ea typeface="Source Code Pro" panose="020B0509030403020204" pitchFamily="49" charset="0"/>
              </a:rPr>
              <a:t>metadata</a:t>
            </a:r>
            <a:r>
              <a:rPr lang="en-US" altLang="zh-TW" sz="2000" dirty="0">
                <a:solidFill>
                  <a:srgbClr val="24292E"/>
                </a:solidFill>
                <a:latin typeface="Source Code Pro" panose="020B0509030403020204" pitchFamily="49" charset="0"/>
                <a:ea typeface="Source Code Pro" panose="020B0509030403020204" pitchFamily="49" charset="0"/>
              </a:rPr>
              <a:t>:</a:t>
            </a: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name</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err="1">
                <a:solidFill>
                  <a:srgbClr val="032F62"/>
                </a:solidFill>
                <a:latin typeface="Source Code Pro" panose="020B0509030403020204" pitchFamily="49" charset="0"/>
                <a:ea typeface="Source Code Pro" panose="020B0509030403020204" pitchFamily="49" charset="0"/>
              </a:rPr>
              <a:t>mongodb-pvc</a:t>
            </a:r>
            <a:r>
              <a:rPr lang="en-US" altLang="zh-TW" sz="2000" dirty="0">
                <a:solidFill>
                  <a:srgbClr val="032F62"/>
                </a:solidFill>
                <a:latin typeface="Source Code Pro" panose="020B0509030403020204" pitchFamily="49" charset="0"/>
                <a:ea typeface="Source Code Pro" panose="020B0509030403020204" pitchFamily="49" charset="0"/>
              </a:rPr>
              <a:t> </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a:solidFill>
                  <a:srgbClr val="22863A"/>
                </a:solidFill>
                <a:latin typeface="Source Code Pro" panose="020B0509030403020204" pitchFamily="49" charset="0"/>
                <a:ea typeface="Source Code Pro" panose="020B0509030403020204" pitchFamily="49" charset="0"/>
              </a:rPr>
              <a:t>spec</a:t>
            </a:r>
            <a:r>
              <a:rPr lang="en-US" altLang="zh-TW" sz="2000" dirty="0">
                <a:solidFill>
                  <a:srgbClr val="24292E"/>
                </a:solidFill>
                <a:latin typeface="Source Code Pro" panose="020B0509030403020204" pitchFamily="49" charset="0"/>
                <a:ea typeface="Source Code Pro" panose="020B0509030403020204" pitchFamily="49" charset="0"/>
              </a:rPr>
              <a:t>:</a:t>
            </a: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resources</a:t>
            </a:r>
            <a:r>
              <a:rPr lang="en-US" altLang="zh-TW" sz="2000" dirty="0">
                <a:solidFill>
                  <a:srgbClr val="24292E"/>
                </a:solidFill>
                <a:latin typeface="Source Code Pro" panose="020B0509030403020204" pitchFamily="49" charset="0"/>
                <a:ea typeface="Source Code Pro" panose="020B0509030403020204" pitchFamily="49" charset="0"/>
              </a:rPr>
              <a:t>:</a:t>
            </a: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requests</a:t>
            </a:r>
            <a:r>
              <a:rPr lang="en-US" altLang="zh-TW" sz="2000" dirty="0">
                <a:solidFill>
                  <a:srgbClr val="24292E"/>
                </a:solidFill>
                <a:latin typeface="Source Code Pro" panose="020B0509030403020204" pitchFamily="49" charset="0"/>
                <a:ea typeface="Source Code Pro" panose="020B0509030403020204" pitchFamily="49" charset="0"/>
              </a:rPr>
              <a:t>:</a:t>
            </a: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storage</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a:solidFill>
                  <a:srgbClr val="032F62"/>
                </a:solidFill>
                <a:latin typeface="Source Code Pro" panose="020B0509030403020204" pitchFamily="49" charset="0"/>
                <a:ea typeface="Source Code Pro" panose="020B0509030403020204" pitchFamily="49" charset="0"/>
              </a:rPr>
              <a:t>1Gi</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a:t>
            </a:r>
            <a:r>
              <a:rPr lang="en-US" altLang="zh-TW" sz="2000" dirty="0" err="1" smtClean="0">
                <a:solidFill>
                  <a:srgbClr val="22863A"/>
                </a:solidFill>
                <a:latin typeface="Source Code Pro" panose="020B0509030403020204" pitchFamily="49" charset="0"/>
                <a:ea typeface="Source Code Pro" panose="020B0509030403020204" pitchFamily="49" charset="0"/>
              </a:rPr>
              <a:t>accessModes</a:t>
            </a:r>
            <a:r>
              <a:rPr lang="en-US" altLang="zh-TW" sz="2000" dirty="0">
                <a:solidFill>
                  <a:srgbClr val="24292E"/>
                </a:solidFill>
                <a:latin typeface="Source Code Pro" panose="020B0509030403020204" pitchFamily="49" charset="0"/>
                <a:ea typeface="Source Code Pro" panose="020B0509030403020204" pitchFamily="49" charset="0"/>
              </a:rPr>
              <a:t>:</a:t>
            </a:r>
          </a:p>
          <a:p>
            <a:pPr fontAlgn="t"/>
            <a:r>
              <a:rPr lang="en-US" altLang="zh-TW" sz="2000" dirty="0" smtClean="0">
                <a:solidFill>
                  <a:srgbClr val="24292E"/>
                </a:solidFill>
                <a:latin typeface="Source Code Pro" panose="020B0509030403020204" pitchFamily="49" charset="0"/>
                <a:ea typeface="Source Code Pro" panose="020B0509030403020204" pitchFamily="49" charset="0"/>
              </a:rPr>
              <a:t>    - </a:t>
            </a:r>
            <a:r>
              <a:rPr lang="en-US" altLang="zh-TW" sz="2000" dirty="0" err="1">
                <a:solidFill>
                  <a:srgbClr val="032F62"/>
                </a:solidFill>
                <a:latin typeface="Source Code Pro" panose="020B0509030403020204" pitchFamily="49" charset="0"/>
                <a:ea typeface="Source Code Pro" panose="020B0509030403020204" pitchFamily="49" charset="0"/>
              </a:rPr>
              <a:t>ReadWriteOnce</a:t>
            </a:r>
            <a:endParaRPr lang="en-US" altLang="zh-TW" sz="2000" dirty="0">
              <a:solidFill>
                <a:srgbClr val="24292E"/>
              </a:solidFill>
              <a:latin typeface="Source Code Pro" panose="020B0509030403020204" pitchFamily="49" charset="0"/>
              <a:ea typeface="Source Code Pro" panose="020B0509030403020204" pitchFamily="49" charset="0"/>
            </a:endParaRPr>
          </a:p>
          <a:p>
            <a:pPr fontAlgn="t"/>
            <a:r>
              <a:rPr lang="en-US" altLang="zh-TW" sz="2000" dirty="0" smtClean="0">
                <a:solidFill>
                  <a:srgbClr val="22863A"/>
                </a:solidFill>
                <a:latin typeface="Source Code Pro" panose="020B0509030403020204" pitchFamily="49" charset="0"/>
                <a:ea typeface="Source Code Pro" panose="020B0509030403020204" pitchFamily="49" charset="0"/>
              </a:rPr>
              <a:t>    </a:t>
            </a:r>
            <a:r>
              <a:rPr lang="en-US" altLang="zh-TW" sz="2000" dirty="0" err="1" smtClean="0">
                <a:solidFill>
                  <a:srgbClr val="22863A"/>
                </a:solidFill>
                <a:latin typeface="Source Code Pro" panose="020B0509030403020204" pitchFamily="49" charset="0"/>
                <a:ea typeface="Source Code Pro" panose="020B0509030403020204" pitchFamily="49" charset="0"/>
              </a:rPr>
              <a:t>storageClassName</a:t>
            </a:r>
            <a:r>
              <a:rPr lang="en-US" altLang="zh-TW" sz="2000" dirty="0">
                <a:solidFill>
                  <a:srgbClr val="24292E"/>
                </a:solidFill>
                <a:latin typeface="Source Code Pro" panose="020B0509030403020204" pitchFamily="49" charset="0"/>
                <a:ea typeface="Source Code Pro" panose="020B0509030403020204" pitchFamily="49" charset="0"/>
              </a:rPr>
              <a:t>: </a:t>
            </a:r>
            <a:r>
              <a:rPr lang="en-US" altLang="zh-TW" sz="2000" dirty="0">
                <a:solidFill>
                  <a:srgbClr val="032F62"/>
                </a:solidFill>
                <a:latin typeface="Source Code Pro" panose="020B0509030403020204" pitchFamily="49" charset="0"/>
                <a:ea typeface="Source Code Pro" panose="020B0509030403020204" pitchFamily="49" charset="0"/>
              </a:rPr>
              <a:t>""</a:t>
            </a:r>
            <a:endParaRPr lang="en-US" altLang="zh-TW" sz="2000" dirty="0">
              <a:solidFill>
                <a:srgbClr val="24292E"/>
              </a:solidFill>
              <a:latin typeface="Source Code Pro" panose="020B0509030403020204" pitchFamily="49" charset="0"/>
              <a:ea typeface="Source Code Pro" panose="020B0509030403020204" pitchFamily="49" charset="0"/>
            </a:endParaRPr>
          </a:p>
        </p:txBody>
      </p:sp>
      <p:sp>
        <p:nvSpPr>
          <p:cNvPr id="7" name="矩形 6"/>
          <p:cNvSpPr/>
          <p:nvPr/>
        </p:nvSpPr>
        <p:spPr>
          <a:xfrm>
            <a:off x="4480874" y="2822154"/>
            <a:ext cx="6501353" cy="400110"/>
          </a:xfrm>
          <a:prstGeom prst="rect">
            <a:avLst/>
          </a:prstGeom>
        </p:spPr>
        <p:txBody>
          <a:bodyPr wrap="square">
            <a:spAutoFit/>
          </a:bodyPr>
          <a:lstStyle/>
          <a:p>
            <a:pPr>
              <a:spcAft>
                <a:spcPts val="500"/>
              </a:spcAft>
            </a:pPr>
            <a:r>
              <a:rPr lang="zh-CN" altLang="en-US" sz="2000" dirty="0" smtClean="0">
                <a:latin typeface="微軟正黑體" panose="020B0604030504040204" pitchFamily="34" charset="-120"/>
                <a:ea typeface="微軟正黑體" panose="020B0604030504040204" pitchFamily="34" charset="-120"/>
              </a:rPr>
              <a:t>聲明的名稱</a:t>
            </a:r>
            <a:r>
              <a:rPr lang="en-US" altLang="zh-CN" sz="2000" dirty="0" smtClean="0">
                <a:latin typeface="微軟正黑體" panose="020B0604030504040204" pitchFamily="34" charset="-120"/>
                <a:ea typeface="微軟正黑體" panose="020B0604030504040204" pitchFamily="34" charset="-120"/>
              </a:rPr>
              <a:t>—</a:t>
            </a:r>
            <a:r>
              <a:rPr lang="zh-CN" altLang="en-US" sz="2000" dirty="0" smtClean="0">
                <a:latin typeface="微軟正黑體" panose="020B0604030504040204" pitchFamily="34" charset="-120"/>
                <a:ea typeface="微軟正黑體" panose="020B0604030504040204" pitchFamily="34" charset="-120"/>
              </a:rPr>
              <a:t>稍後將聲明當作 </a:t>
            </a:r>
            <a:r>
              <a:rPr lang="en-US" altLang="zh-CN" sz="2000" dirty="0" smtClean="0">
                <a:latin typeface="微軟正黑體" panose="020B0604030504040204" pitchFamily="34" charset="-120"/>
                <a:ea typeface="微軟正黑體" panose="020B0604030504040204" pitchFamily="34" charset="-120"/>
              </a:rPr>
              <a:t>pod </a:t>
            </a:r>
            <a:r>
              <a:rPr lang="zh-CN" altLang="en-US" sz="2000" dirty="0" smtClean="0">
                <a:latin typeface="微軟正黑體" panose="020B0604030504040204" pitchFamily="34" charset="-120"/>
                <a:ea typeface="微軟正黑體" panose="020B0604030504040204" pitchFamily="34" charset="-120"/>
              </a:rPr>
              <a:t>的卷使用時需要用到</a:t>
            </a:r>
            <a:endParaRPr lang="zh-CN" altLang="en-US" sz="2000" dirty="0">
              <a:latin typeface="微軟正黑體" panose="020B0604030504040204" pitchFamily="34" charset="-120"/>
              <a:ea typeface="微軟正黑體" panose="020B0604030504040204" pitchFamily="34" charset="-120"/>
            </a:endParaRPr>
          </a:p>
        </p:txBody>
      </p:sp>
      <p:sp>
        <p:nvSpPr>
          <p:cNvPr id="8" name="矩形 7"/>
          <p:cNvSpPr/>
          <p:nvPr/>
        </p:nvSpPr>
        <p:spPr>
          <a:xfrm>
            <a:off x="4537435" y="4052704"/>
            <a:ext cx="2739853" cy="400110"/>
          </a:xfrm>
          <a:prstGeom prst="rect">
            <a:avLst/>
          </a:prstGeom>
        </p:spPr>
        <p:txBody>
          <a:bodyPr wrap="none">
            <a:spAutoFit/>
          </a:bodyPr>
          <a:lstStyle/>
          <a:p>
            <a:r>
              <a:rPr lang="zh-TW" altLang="en-US" sz="2000" dirty="0">
                <a:latin typeface="微軟正黑體" panose="020B0604030504040204" pitchFamily="34" charset="-120"/>
                <a:ea typeface="微軟正黑體" panose="020B0604030504040204" pitchFamily="34" charset="-120"/>
              </a:rPr>
              <a:t>申請 </a:t>
            </a:r>
            <a:r>
              <a:rPr lang="en-US" altLang="zh-TW" sz="2000" dirty="0">
                <a:latin typeface="微軟正黑體" panose="020B0604030504040204" pitchFamily="34" charset="-120"/>
                <a:ea typeface="微軟正黑體" panose="020B0604030504040204" pitchFamily="34" charset="-120"/>
              </a:rPr>
              <a:t>1GIB </a:t>
            </a:r>
            <a:r>
              <a:rPr lang="zh-TW" altLang="en-US" sz="2000" dirty="0">
                <a:latin typeface="微軟正黑體" panose="020B0604030504040204" pitchFamily="34" charset="-120"/>
                <a:ea typeface="微軟正黑體" panose="020B0604030504040204" pitchFamily="34" charset="-120"/>
              </a:rPr>
              <a:t>的存儲空間 </a:t>
            </a:r>
          </a:p>
        </p:txBody>
      </p:sp>
      <p:sp>
        <p:nvSpPr>
          <p:cNvPr id="9" name="矩形 8"/>
          <p:cNvSpPr/>
          <p:nvPr/>
        </p:nvSpPr>
        <p:spPr>
          <a:xfrm>
            <a:off x="4537435" y="4516761"/>
            <a:ext cx="6096000" cy="400110"/>
          </a:xfrm>
          <a:prstGeom prst="rect">
            <a:avLst/>
          </a:prstGeom>
        </p:spPr>
        <p:txBody>
          <a:bodyPr>
            <a:spAutoFit/>
          </a:bodyPr>
          <a:lstStyle/>
          <a:p>
            <a:r>
              <a:rPr lang="zh-TW" altLang="en-US" sz="2000" dirty="0">
                <a:latin typeface="微軟正黑體" panose="020B0604030504040204" pitchFamily="34" charset="-120"/>
                <a:ea typeface="微軟正黑體" panose="020B0604030504040204" pitchFamily="34" charset="-120"/>
              </a:rPr>
              <a:t>允許單個客戶端訪問</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同時支持讀取</a:t>
            </a:r>
            <a:r>
              <a:rPr lang="zh-TW" altLang="en-US" sz="2000" dirty="0" smtClean="0">
                <a:latin typeface="微軟正黑體" panose="020B0604030504040204" pitchFamily="34" charset="-120"/>
                <a:ea typeface="微軟正黑體" panose="020B0604030504040204" pitchFamily="34" charset="-120"/>
              </a:rPr>
              <a:t>和寫入</a:t>
            </a:r>
            <a:r>
              <a:rPr lang="zh-TW" altLang="en-US" sz="2000" dirty="0">
                <a:latin typeface="微軟正黑體" panose="020B0604030504040204" pitchFamily="34" charset="-120"/>
                <a:ea typeface="微軟正黑體" panose="020B0604030504040204" pitchFamily="34" charset="-120"/>
              </a:rPr>
              <a:t>操作</a:t>
            </a:r>
            <a:r>
              <a:rPr lang="en-US" altLang="zh-TW" sz="2000" dirty="0">
                <a:latin typeface="微軟正黑體" panose="020B0604030504040204" pitchFamily="34" charset="-120"/>
                <a:ea typeface="微軟正黑體" panose="020B0604030504040204" pitchFamily="34" charset="-120"/>
              </a:rPr>
              <a:t>) </a:t>
            </a:r>
            <a:endParaRPr lang="zh-TW" altLang="en-US" sz="2000" dirty="0">
              <a:latin typeface="微軟正黑體" panose="020B0604030504040204" pitchFamily="34" charset="-120"/>
              <a:ea typeface="微軟正黑體" panose="020B0604030504040204" pitchFamily="34" charset="-120"/>
            </a:endParaRPr>
          </a:p>
        </p:txBody>
      </p:sp>
      <p:sp>
        <p:nvSpPr>
          <p:cNvPr id="10" name="矩形 9"/>
          <p:cNvSpPr/>
          <p:nvPr/>
        </p:nvSpPr>
        <p:spPr>
          <a:xfrm>
            <a:off x="4963372" y="4941408"/>
            <a:ext cx="5827236" cy="400110"/>
          </a:xfrm>
          <a:prstGeom prst="rect">
            <a:avLst/>
          </a:prstGeom>
        </p:spPr>
        <p:txBody>
          <a:bodyPr wrap="none">
            <a:spAutoFit/>
          </a:bodyPr>
          <a:lstStyle/>
          <a:p>
            <a:r>
              <a:rPr lang="zh-TW" altLang="en-US" sz="2000" dirty="0">
                <a:latin typeface="微軟正黑體" panose="020B0604030504040204" pitchFamily="34" charset="-120"/>
                <a:ea typeface="微軟正黑體" panose="020B0604030504040204" pitchFamily="34" charset="-120"/>
              </a:rPr>
              <a:t>將在關於動態配置的章節中瞭解到此處設置的用意</a:t>
            </a:r>
          </a:p>
        </p:txBody>
      </p:sp>
    </p:spTree>
    <p:extLst>
      <p:ext uri="{BB962C8B-B14F-4D97-AF65-F5344CB8AC3E}">
        <p14:creationId xmlns:p14="http://schemas.microsoft.com/office/powerpoint/2010/main" val="416810529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CN" altLang="en-US" dirty="0"/>
              <a:t>創建持久卷聲明</a:t>
            </a:r>
            <a:endParaRPr lang="zh-TW" altLang="en-US" dirty="0"/>
          </a:p>
        </p:txBody>
      </p:sp>
      <p:sp>
        <p:nvSpPr>
          <p:cNvPr id="4" name="內容版面配置區 3"/>
          <p:cNvSpPr>
            <a:spLocks noGrp="1"/>
          </p:cNvSpPr>
          <p:nvPr>
            <p:ph idx="1"/>
          </p:nvPr>
        </p:nvSpPr>
        <p:spPr/>
        <p:txBody>
          <a:bodyPr>
            <a:normAutofit lnSpcReduction="10000"/>
          </a:bodyPr>
          <a:lstStyle/>
          <a:p>
            <a:r>
              <a:rPr lang="zh-CN" altLang="en-US" dirty="0" smtClean="0"/>
              <a:t>當創建好聲明</a:t>
            </a:r>
            <a:r>
              <a:rPr lang="en-US" altLang="zh-CN" dirty="0" smtClean="0"/>
              <a:t>,</a:t>
            </a:r>
            <a:r>
              <a:rPr lang="en-US" altLang="zh-CN" dirty="0"/>
              <a:t>Kubernetes </a:t>
            </a:r>
            <a:r>
              <a:rPr lang="zh-CN" altLang="en-US" dirty="0" smtClean="0"/>
              <a:t>就會找到適當的持久卷</a:t>
            </a:r>
            <a:r>
              <a:rPr lang="zh-TW" altLang="en-US" dirty="0" smtClean="0"/>
              <a:t>並</a:t>
            </a:r>
            <a:r>
              <a:rPr lang="zh-CN" altLang="en-US" dirty="0" smtClean="0"/>
              <a:t>將其綁定到聲明</a:t>
            </a:r>
            <a:r>
              <a:rPr lang="zh-TW" altLang="en-US" dirty="0" smtClean="0"/>
              <a:t>。</a:t>
            </a:r>
            <a:endParaRPr lang="en-US" altLang="zh-CN" dirty="0" smtClean="0"/>
          </a:p>
          <a:p>
            <a:r>
              <a:rPr lang="zh-CN" altLang="en-US" dirty="0" smtClean="0"/>
              <a:t>持久卷的容量必須足够大以滿足聲明的需求</a:t>
            </a:r>
            <a:r>
              <a:rPr lang="en-US" altLang="zh-CN" dirty="0" smtClean="0"/>
              <a:t>,</a:t>
            </a:r>
            <a:r>
              <a:rPr lang="zh-TW" altLang="en-US" dirty="0" smtClean="0"/>
              <a:t>並</a:t>
            </a:r>
            <a:r>
              <a:rPr lang="zh-CN" altLang="en-US" dirty="0" smtClean="0"/>
              <a:t>且卷的訪問模式必須包含聲明中指定的訪問模式。</a:t>
            </a:r>
            <a:endParaRPr lang="en-US" altLang="zh-CN" dirty="0" smtClean="0"/>
          </a:p>
          <a:p>
            <a:r>
              <a:rPr lang="zh-CN" altLang="en-US" dirty="0" smtClean="0"/>
              <a:t>在該示例中</a:t>
            </a:r>
            <a:r>
              <a:rPr lang="en-US" altLang="zh-CN" dirty="0" smtClean="0"/>
              <a:t>,</a:t>
            </a:r>
            <a:r>
              <a:rPr lang="zh-CN" altLang="en-US" dirty="0" smtClean="0"/>
              <a:t>聲明請求 </a:t>
            </a:r>
            <a:r>
              <a:rPr lang="en-US" altLang="zh-CN" dirty="0" smtClean="0"/>
              <a:t>1 </a:t>
            </a:r>
            <a:r>
              <a:rPr lang="en-US" altLang="zh-CN" dirty="0" err="1"/>
              <a:t>GiB</a:t>
            </a:r>
            <a:r>
              <a:rPr lang="en-US" altLang="zh-CN" dirty="0"/>
              <a:t> </a:t>
            </a:r>
            <a:r>
              <a:rPr lang="zh-CN" altLang="en-US" dirty="0" smtClean="0"/>
              <a:t>的存儲空間和 </a:t>
            </a:r>
            <a:r>
              <a:rPr lang="en-US" altLang="zh-CN" dirty="0" err="1" smtClean="0"/>
              <a:t>ReadWriteOnce</a:t>
            </a:r>
            <a:r>
              <a:rPr lang="en-US" altLang="zh-CN" dirty="0" smtClean="0"/>
              <a:t> </a:t>
            </a:r>
            <a:r>
              <a:rPr lang="zh-CN" altLang="en-US" dirty="0" smtClean="0"/>
              <a:t>訪問模式。</a:t>
            </a:r>
            <a:endParaRPr lang="en-US" altLang="zh-CN" dirty="0" smtClean="0"/>
          </a:p>
          <a:p>
            <a:r>
              <a:rPr lang="zh-CN" altLang="en-US" dirty="0" smtClean="0"/>
              <a:t>之前創建的持久卷符合剛剛聲明中的這兩個條件</a:t>
            </a:r>
            <a:r>
              <a:rPr lang="en-US" altLang="zh-CN" dirty="0" smtClean="0"/>
              <a:t>,</a:t>
            </a:r>
            <a:r>
              <a:rPr lang="zh-CN" altLang="en-US" dirty="0" smtClean="0"/>
              <a:t>所以它被綁定到對應的聲明中。</a:t>
            </a:r>
            <a:endParaRPr lang="en-US" altLang="zh-CN" dirty="0" smtClean="0"/>
          </a:p>
          <a:p>
            <a:r>
              <a:rPr lang="zh-CN" altLang="en-US" dirty="0" smtClean="0"/>
              <a:t>我們可以通過檢查聲明來查看。</a:t>
            </a:r>
            <a:r>
              <a:rPr lang="zh-TW" altLang="en-US" dirty="0"/>
              <a:t/>
            </a:r>
            <a:br>
              <a:rPr lang="zh-TW" altLang="en-US" dirty="0"/>
            </a:br>
            <a:endParaRPr lang="zh-TW" altLang="en-US" dirty="0"/>
          </a:p>
        </p:txBody>
      </p:sp>
    </p:spTree>
    <p:extLst>
      <p:ext uri="{BB962C8B-B14F-4D97-AF65-F5344CB8AC3E}">
        <p14:creationId xmlns:p14="http://schemas.microsoft.com/office/powerpoint/2010/main" val="65249101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列舉持久卷聲明</a:t>
            </a:r>
            <a:endParaRPr lang="zh-TW" altLang="en-US" dirty="0"/>
          </a:p>
        </p:txBody>
      </p:sp>
      <p:sp>
        <p:nvSpPr>
          <p:cNvPr id="3" name="內容版面配置區 2"/>
          <p:cNvSpPr>
            <a:spLocks noGrp="1"/>
          </p:cNvSpPr>
          <p:nvPr>
            <p:ph idx="1"/>
          </p:nvPr>
        </p:nvSpPr>
        <p:spPr/>
        <p:txBody>
          <a:bodyPr/>
          <a:lstStyle/>
          <a:p>
            <a:r>
              <a:rPr lang="zh-CN" altLang="en-US" dirty="0" smtClean="0"/>
              <a:t>列舉</a:t>
            </a:r>
            <a:r>
              <a:rPr lang="zh-CN" altLang="en-US" dirty="0"/>
              <a:t>出所有的持久卷聲明來查看 </a:t>
            </a:r>
            <a:r>
              <a:rPr lang="en-US" altLang="zh-CN" dirty="0"/>
              <a:t>PVC </a:t>
            </a:r>
            <a:r>
              <a:rPr lang="zh-CN" altLang="en-US" dirty="0"/>
              <a:t>的狀態</a:t>
            </a:r>
            <a:r>
              <a:rPr lang="en-US" altLang="zh-CN" dirty="0"/>
              <a:t>:</a:t>
            </a:r>
            <a:endParaRPr lang="zh-CN" altLang="en-US" dirty="0"/>
          </a:p>
          <a:p>
            <a:pPr marL="0" indent="0">
              <a:buNone/>
            </a:pPr>
            <a:r>
              <a:rPr lang="en-US" altLang="zh-CN" sz="2400" dirty="0">
                <a:latin typeface="Source Code Pro" panose="020B0509030403020204" pitchFamily="49" charset="0"/>
                <a:ea typeface="Source Code Pro" panose="020B0509030403020204" pitchFamily="49" charset="0"/>
              </a:rPr>
              <a:t>$ </a:t>
            </a:r>
            <a:r>
              <a:rPr lang="en-US" altLang="zh-CN" sz="2400" b="1" dirty="0" err="1">
                <a:latin typeface="Source Code Pro" panose="020B0509030403020204" pitchFamily="49" charset="0"/>
                <a:ea typeface="Source Code Pro" panose="020B0509030403020204" pitchFamily="49" charset="0"/>
              </a:rPr>
              <a:t>kubectl</a:t>
            </a:r>
            <a:r>
              <a:rPr lang="en-US" altLang="zh-CN" sz="2400" b="1" dirty="0">
                <a:latin typeface="Source Code Pro" panose="020B0509030403020204" pitchFamily="49" charset="0"/>
                <a:ea typeface="Source Code Pro" panose="020B0509030403020204" pitchFamily="49" charset="0"/>
              </a:rPr>
              <a:t> get </a:t>
            </a:r>
            <a:r>
              <a:rPr lang="en-US" altLang="zh-CN" sz="2400" b="1" dirty="0" err="1">
                <a:latin typeface="Source Code Pro" panose="020B0509030403020204" pitchFamily="49" charset="0"/>
                <a:ea typeface="Source Code Pro" panose="020B0509030403020204" pitchFamily="49" charset="0"/>
              </a:rPr>
              <a:t>pvc</a:t>
            </a:r>
            <a:r>
              <a:rPr lang="en-US" altLang="zh-CN" sz="2400" b="1" dirty="0">
                <a:latin typeface="Source Code Pro" panose="020B0509030403020204" pitchFamily="49" charset="0"/>
                <a:ea typeface="Source Code Pro" panose="020B0509030403020204" pitchFamily="49" charset="0"/>
              </a:rPr>
              <a:t> </a:t>
            </a:r>
            <a:endParaRPr lang="en-US" altLang="zh-CN" sz="2400" b="1" dirty="0" smtClean="0">
              <a:latin typeface="Source Code Pro" panose="020B0509030403020204" pitchFamily="49" charset="0"/>
              <a:ea typeface="Source Code Pro" panose="020B0509030403020204" pitchFamily="49" charset="0"/>
            </a:endParaRPr>
          </a:p>
          <a:p>
            <a:pPr marL="0" indent="0">
              <a:buNone/>
            </a:pPr>
            <a:r>
              <a:rPr lang="en-US" altLang="zh-CN" sz="2400" dirty="0">
                <a:latin typeface="Source Code Pro" panose="020B0509030403020204" pitchFamily="49" charset="0"/>
                <a:ea typeface="Source Code Pro" panose="020B0509030403020204" pitchFamily="49" charset="0"/>
              </a:rPr>
              <a:t>NAME </a:t>
            </a:r>
            <a:r>
              <a:rPr lang="en-US" altLang="zh-CN" sz="2400" dirty="0" smtClean="0">
                <a:latin typeface="Source Code Pro" panose="020B0509030403020204" pitchFamily="49" charset="0"/>
                <a:ea typeface="Source Code Pro" panose="020B0509030403020204" pitchFamily="49" charset="0"/>
              </a:rPr>
              <a:t>       STATUS </a:t>
            </a:r>
            <a:r>
              <a:rPr lang="en-US" altLang="zh-CN" sz="2400" dirty="0">
                <a:latin typeface="Source Code Pro" panose="020B0509030403020204" pitchFamily="49" charset="0"/>
                <a:ea typeface="Source Code Pro" panose="020B0509030403020204" pitchFamily="49" charset="0"/>
              </a:rPr>
              <a:t>VOLUME </a:t>
            </a:r>
            <a:r>
              <a:rPr lang="en-US" altLang="zh-CN" sz="2400" dirty="0" smtClean="0">
                <a:latin typeface="Source Code Pro" panose="020B0509030403020204" pitchFamily="49" charset="0"/>
                <a:ea typeface="Source Code Pro" panose="020B0509030403020204" pitchFamily="49" charset="0"/>
              </a:rPr>
              <a:t>    CAPACITY </a:t>
            </a:r>
            <a:r>
              <a:rPr lang="en-US" altLang="zh-CN" sz="2400" dirty="0">
                <a:latin typeface="Source Code Pro" panose="020B0509030403020204" pitchFamily="49" charset="0"/>
                <a:ea typeface="Source Code Pro" panose="020B0509030403020204" pitchFamily="49" charset="0"/>
              </a:rPr>
              <a:t>ACCESSMODES AGE</a:t>
            </a:r>
          </a:p>
          <a:p>
            <a:pPr marL="0" indent="0">
              <a:buNone/>
            </a:pPr>
            <a:r>
              <a:rPr lang="en-US" altLang="zh-CN" sz="2400" dirty="0" err="1">
                <a:latin typeface="Source Code Pro" panose="020B0509030403020204" pitchFamily="49" charset="0"/>
                <a:ea typeface="Source Code Pro" panose="020B0509030403020204" pitchFamily="49" charset="0"/>
              </a:rPr>
              <a:t>mongodb-pvc</a:t>
            </a:r>
            <a:r>
              <a:rPr lang="en-US" altLang="zh-CN" sz="2400" dirty="0">
                <a:latin typeface="Source Code Pro" panose="020B0509030403020204" pitchFamily="49" charset="0"/>
                <a:ea typeface="Source Code Pro" panose="020B0509030403020204" pitchFamily="49" charset="0"/>
              </a:rPr>
              <a:t> Bound </a:t>
            </a:r>
            <a:r>
              <a:rPr lang="en-US" altLang="zh-CN" sz="2400" dirty="0" smtClean="0">
                <a:latin typeface="Source Code Pro" panose="020B0509030403020204" pitchFamily="49" charset="0"/>
                <a:ea typeface="Source Code Pro" panose="020B0509030403020204" pitchFamily="49" charset="0"/>
              </a:rPr>
              <a:t> </a:t>
            </a:r>
            <a:r>
              <a:rPr lang="en-US" altLang="zh-CN" sz="2400" dirty="0" err="1" smtClean="0">
                <a:latin typeface="Source Code Pro" panose="020B0509030403020204" pitchFamily="49" charset="0"/>
                <a:ea typeface="Source Code Pro" panose="020B0509030403020204" pitchFamily="49" charset="0"/>
              </a:rPr>
              <a:t>mongodb-pv</a:t>
            </a:r>
            <a:r>
              <a:rPr lang="en-US" altLang="zh-CN" sz="2400" dirty="0" smtClean="0">
                <a:latin typeface="Source Code Pro" panose="020B0509030403020204" pitchFamily="49" charset="0"/>
                <a:ea typeface="Source Code Pro" panose="020B0509030403020204" pitchFamily="49" charset="0"/>
              </a:rPr>
              <a:t> </a:t>
            </a:r>
            <a:r>
              <a:rPr lang="en-US" altLang="zh-CN" sz="2400" dirty="0">
                <a:latin typeface="Source Code Pro" panose="020B0509030403020204" pitchFamily="49" charset="0"/>
                <a:ea typeface="Source Code Pro" panose="020B0509030403020204" pitchFamily="49" charset="0"/>
              </a:rPr>
              <a:t>1Gi </a:t>
            </a:r>
            <a:r>
              <a:rPr lang="en-US" altLang="zh-CN" sz="2400" dirty="0" smtClean="0">
                <a:latin typeface="Source Code Pro" panose="020B0509030403020204" pitchFamily="49" charset="0"/>
                <a:ea typeface="Source Code Pro" panose="020B0509030403020204" pitchFamily="49" charset="0"/>
              </a:rPr>
              <a:t>     RWO,ROX     3s</a:t>
            </a:r>
          </a:p>
          <a:p>
            <a:r>
              <a:rPr lang="zh-TW" altLang="en-US" dirty="0"/>
              <a:t>注意我們使用 </a:t>
            </a:r>
            <a:r>
              <a:rPr lang="en-US" altLang="zh-TW" dirty="0" err="1"/>
              <a:t>pvc</a:t>
            </a:r>
            <a:r>
              <a:rPr lang="en-US" altLang="zh-TW" dirty="0"/>
              <a:t> </a:t>
            </a:r>
            <a:r>
              <a:rPr lang="zh-TW" altLang="en-US" dirty="0"/>
              <a:t>來代稱 </a:t>
            </a:r>
            <a:r>
              <a:rPr lang="en-US" altLang="zh-TW" dirty="0" err="1"/>
              <a:t>persistentvolumeclaim</a:t>
            </a:r>
            <a:r>
              <a:rPr lang="zh-TW" altLang="en-US" dirty="0"/>
              <a:t>。</a:t>
            </a:r>
            <a:endParaRPr lang="en-US" altLang="zh-TW" dirty="0"/>
          </a:p>
          <a:p>
            <a:r>
              <a:rPr lang="en-US" altLang="zh-TW" dirty="0"/>
              <a:t>PVC </a:t>
            </a:r>
            <a:r>
              <a:rPr lang="zh-TW" altLang="en-US" dirty="0"/>
              <a:t>狀態顯示已與持久卷的 </a:t>
            </a:r>
            <a:r>
              <a:rPr lang="en-US" altLang="zh-TW" dirty="0" err="1"/>
              <a:t>mongodb-pv</a:t>
            </a:r>
            <a:r>
              <a:rPr lang="en-US" altLang="zh-TW" dirty="0"/>
              <a:t> </a:t>
            </a:r>
            <a:r>
              <a:rPr lang="zh-TW" altLang="en-US" dirty="0"/>
              <a:t>綁定。</a:t>
            </a:r>
            <a:endParaRPr lang="en-US" altLang="zh-TW" dirty="0"/>
          </a:p>
        </p:txBody>
      </p:sp>
    </p:spTree>
    <p:extLst>
      <p:ext uri="{BB962C8B-B14F-4D97-AF65-F5344CB8AC3E}">
        <p14:creationId xmlns:p14="http://schemas.microsoft.com/office/powerpoint/2010/main" val="26246573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無共享存儲的三個容器</a:t>
            </a:r>
            <a:endParaRPr lang="zh-TW" altLang="en-US" dirty="0"/>
          </a:p>
        </p:txBody>
      </p:sp>
      <p:sp>
        <p:nvSpPr>
          <p:cNvPr id="3" name="內容版面配置區 2"/>
          <p:cNvSpPr>
            <a:spLocks noGrp="1"/>
          </p:cNvSpPr>
          <p:nvPr>
            <p:ph idx="1"/>
          </p:nvPr>
        </p:nvSpPr>
        <p:spPr/>
        <p:txBody>
          <a:bodyPr>
            <a:normAutofit/>
          </a:bodyPr>
          <a:lstStyle/>
          <a:p>
            <a:r>
              <a:rPr lang="en-US" altLang="zh-CN" dirty="0" smtClean="0"/>
              <a:t>web </a:t>
            </a:r>
            <a:r>
              <a:rPr lang="zh-CN" altLang="en-US" dirty="0" smtClean="0"/>
              <a:t>服務器會</a:t>
            </a:r>
            <a:r>
              <a:rPr lang="zh-TW" altLang="en-US" dirty="0" smtClean="0"/>
              <a:t>使用</a:t>
            </a:r>
            <a:r>
              <a:rPr lang="zh-CN" altLang="en-US" dirty="0" smtClean="0"/>
              <a:t>放置在容器鏡像中</a:t>
            </a:r>
            <a:r>
              <a:rPr lang="en-US" altLang="zh-CN" dirty="0" smtClean="0"/>
              <a:t>/</a:t>
            </a:r>
            <a:r>
              <a:rPr lang="en-US" altLang="zh-CN" dirty="0" err="1" smtClean="0"/>
              <a:t>var</a:t>
            </a:r>
            <a:r>
              <a:rPr lang="en-US" altLang="zh-CN" dirty="0" smtClean="0"/>
              <a:t>/</a:t>
            </a:r>
            <a:r>
              <a:rPr lang="en-US" altLang="zh-CN" dirty="0" err="1" smtClean="0"/>
              <a:t>htdocs</a:t>
            </a:r>
            <a:r>
              <a:rPr lang="en-US" altLang="zh-CN" dirty="0" smtClean="0"/>
              <a:t> </a:t>
            </a:r>
            <a:r>
              <a:rPr lang="zh-CN" altLang="en-US" dirty="0" smtClean="0"/>
              <a:t>路徑下的任意內容</a:t>
            </a:r>
            <a:r>
              <a:rPr lang="zh-TW" altLang="en-US" dirty="0" smtClean="0"/>
              <a:t>來服務</a:t>
            </a:r>
            <a:r>
              <a:rPr lang="zh-CN" altLang="en-US" dirty="0" smtClean="0"/>
              <a:t>。</a:t>
            </a:r>
            <a:endParaRPr lang="en-US" altLang="zh-CN" dirty="0" smtClean="0"/>
          </a:p>
          <a:p>
            <a:r>
              <a:rPr lang="zh-CN" altLang="en-US" dirty="0" smtClean="0"/>
              <a:t>同樣</a:t>
            </a:r>
            <a:r>
              <a:rPr lang="en-US" altLang="zh-CN" dirty="0" smtClean="0"/>
              <a:t>,</a:t>
            </a:r>
            <a:r>
              <a:rPr lang="zh-CN" altLang="en-US" dirty="0" smtClean="0"/>
              <a:t>日志轉換器</a:t>
            </a:r>
            <a:r>
              <a:rPr lang="en-US" altLang="zh-CN" dirty="0" smtClean="0"/>
              <a:t>(</a:t>
            </a:r>
            <a:r>
              <a:rPr lang="en-US" altLang="zh-CN" dirty="0" err="1"/>
              <a:t>logrotator</a:t>
            </a:r>
            <a:r>
              <a:rPr lang="en-US" altLang="zh-CN" dirty="0" smtClean="0"/>
              <a:t>)</a:t>
            </a:r>
            <a:r>
              <a:rPr lang="zh-CN" altLang="en-US" dirty="0" smtClean="0"/>
              <a:t>也無事可做</a:t>
            </a:r>
            <a:r>
              <a:rPr lang="en-US" altLang="zh-CN" dirty="0" smtClean="0"/>
              <a:t>,</a:t>
            </a:r>
            <a:r>
              <a:rPr lang="zh-CN" altLang="en-US" dirty="0" smtClean="0"/>
              <a:t>因爲它的</a:t>
            </a:r>
            <a:r>
              <a:rPr lang="en-US" altLang="zh-CN" dirty="0" smtClean="0"/>
              <a:t>/ </a:t>
            </a:r>
            <a:r>
              <a:rPr lang="en-US" altLang="zh-CN" dirty="0" err="1"/>
              <a:t>var</a:t>
            </a:r>
            <a:r>
              <a:rPr lang="en-US" altLang="zh-CN" dirty="0"/>
              <a:t>/logs </a:t>
            </a:r>
            <a:r>
              <a:rPr lang="zh-CN" altLang="en-US" dirty="0" smtClean="0"/>
              <a:t>目錄始終是空的</a:t>
            </a:r>
            <a:r>
              <a:rPr lang="en-US" altLang="zh-CN" dirty="0" smtClean="0"/>
              <a:t>,</a:t>
            </a:r>
            <a:r>
              <a:rPr lang="zh-CN" altLang="en-US" dirty="0" smtClean="0"/>
              <a:t>並沒有日志寫入。</a:t>
            </a:r>
            <a:endParaRPr lang="en-US" altLang="zh-CN" dirty="0" smtClean="0"/>
          </a:p>
          <a:p>
            <a:r>
              <a:rPr lang="zh-CN" altLang="en-US" dirty="0" smtClean="0"/>
              <a:t>一個有這三個容器而沒有掛載卷的</a:t>
            </a:r>
            <a:r>
              <a:rPr lang="en-US" altLang="zh-CN" dirty="0" smtClean="0"/>
              <a:t>pod </a:t>
            </a:r>
            <a:r>
              <a:rPr lang="zh-CN" altLang="en-US" dirty="0" smtClean="0"/>
              <a:t>基本上什麽也做不了。</a:t>
            </a:r>
          </a:p>
          <a:p>
            <a:r>
              <a:rPr lang="zh-CN" altLang="en-US" dirty="0" smtClean="0"/>
              <a:t>但是</a:t>
            </a:r>
            <a:r>
              <a:rPr lang="en-US" altLang="zh-CN" dirty="0" smtClean="0"/>
              <a:t>,</a:t>
            </a:r>
            <a:r>
              <a:rPr lang="zh-CN" altLang="en-US" dirty="0" smtClean="0"/>
              <a:t>如果將兩個卷添加到</a:t>
            </a:r>
            <a:r>
              <a:rPr lang="en-US" altLang="zh-CN" dirty="0" smtClean="0"/>
              <a:t>pod </a:t>
            </a:r>
            <a:r>
              <a:rPr lang="zh-CN" altLang="en-US" dirty="0"/>
              <a:t>中</a:t>
            </a:r>
            <a:r>
              <a:rPr lang="en-US" altLang="zh-CN" dirty="0" smtClean="0"/>
              <a:t>,</a:t>
            </a:r>
            <a:r>
              <a:rPr lang="zh-CN" altLang="en-US" dirty="0" smtClean="0"/>
              <a:t>並在一個容器的適當路徑上掛載它們</a:t>
            </a:r>
            <a:r>
              <a:rPr lang="en-US" altLang="zh-CN" dirty="0" smtClean="0"/>
              <a:t>,</a:t>
            </a:r>
            <a:r>
              <a:rPr lang="zh-CN" altLang="en-US" dirty="0" smtClean="0"/>
              <a:t>如</a:t>
            </a:r>
            <a:r>
              <a:rPr lang="zh-TW" altLang="en-US" dirty="0" smtClean="0"/>
              <a:t>下頁</a:t>
            </a:r>
            <a:r>
              <a:rPr lang="zh-CN" altLang="en-US" dirty="0" smtClean="0"/>
              <a:t>圖所示</a:t>
            </a:r>
            <a:r>
              <a:rPr lang="en-US" altLang="zh-CN" dirty="0" smtClean="0"/>
              <a:t>,</a:t>
            </a:r>
            <a:r>
              <a:rPr lang="zh-CN" altLang="en-US" dirty="0" smtClean="0"/>
              <a:t>就已經創建出一個比其各</a:t>
            </a:r>
            <a:r>
              <a:rPr lang="zh-TW" altLang="en-US" dirty="0" smtClean="0"/>
              <a:t>自爲政</a:t>
            </a:r>
            <a:r>
              <a:rPr lang="zh-CN" altLang="en-US" dirty="0" smtClean="0"/>
              <a:t>之</a:t>
            </a:r>
            <a:r>
              <a:rPr lang="zh-TW" altLang="en-US" dirty="0" smtClean="0"/>
              <a:t>總</a:t>
            </a:r>
            <a:r>
              <a:rPr lang="zh-CN" altLang="en-US" dirty="0" smtClean="0"/>
              <a:t>和更完善的系統。</a:t>
            </a:r>
            <a:endParaRPr lang="zh-TW" altLang="en-US" dirty="0"/>
          </a:p>
        </p:txBody>
      </p:sp>
    </p:spTree>
    <p:extLst>
      <p:ext uri="{BB962C8B-B14F-4D97-AF65-F5344CB8AC3E}">
        <p14:creationId xmlns:p14="http://schemas.microsoft.com/office/powerpoint/2010/main" val="3859875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列</a:t>
            </a:r>
            <a:r>
              <a:rPr lang="zh-TW" altLang="en-US" dirty="0" smtClean="0"/>
              <a:t>出</a:t>
            </a:r>
            <a:r>
              <a:rPr lang="zh-CN" altLang="en-US" dirty="0" smtClean="0"/>
              <a:t>持久</a:t>
            </a:r>
            <a:r>
              <a:rPr lang="zh-CN" altLang="en-US" dirty="0"/>
              <a:t>卷聲明</a:t>
            </a:r>
            <a:endParaRPr lang="zh-TW" altLang="en-US" dirty="0"/>
          </a:p>
        </p:txBody>
      </p:sp>
      <p:sp>
        <p:nvSpPr>
          <p:cNvPr id="3" name="內容版面配置區 2"/>
          <p:cNvSpPr>
            <a:spLocks noGrp="1"/>
          </p:cNvSpPr>
          <p:nvPr>
            <p:ph idx="1"/>
          </p:nvPr>
        </p:nvSpPr>
        <p:spPr/>
        <p:txBody>
          <a:bodyPr>
            <a:normAutofit/>
          </a:bodyPr>
          <a:lstStyle/>
          <a:p>
            <a:r>
              <a:rPr lang="zh-TW" altLang="en-US" dirty="0" smtClean="0"/>
              <a:t>請留意訪問模式的簡寫</a:t>
            </a:r>
            <a:r>
              <a:rPr lang="en-US" altLang="zh-TW" dirty="0" smtClean="0"/>
              <a:t>: </a:t>
            </a:r>
          </a:p>
          <a:p>
            <a:r>
              <a:rPr lang="en-US" altLang="zh-TW" dirty="0" smtClean="0"/>
              <a:t>RWO-</a:t>
            </a:r>
            <a:r>
              <a:rPr lang="en-US" altLang="zh-TW" dirty="0" err="1" smtClean="0"/>
              <a:t>ReadWriteOnce</a:t>
            </a:r>
            <a:r>
              <a:rPr lang="en-US" altLang="zh-TW" dirty="0" smtClean="0"/>
              <a:t>—</a:t>
            </a:r>
            <a:r>
              <a:rPr lang="zh-TW" altLang="en-US" dirty="0" smtClean="0"/>
              <a:t>僅允許單個節點掛載讀寫。</a:t>
            </a:r>
            <a:endParaRPr lang="en-US" altLang="zh-TW" dirty="0" smtClean="0"/>
          </a:p>
          <a:p>
            <a:r>
              <a:rPr lang="zh-TW" altLang="en-US" dirty="0" smtClean="0"/>
              <a:t> </a:t>
            </a:r>
            <a:r>
              <a:rPr lang="en-US" altLang="zh-TW" dirty="0" smtClean="0"/>
              <a:t>ROX-</a:t>
            </a:r>
            <a:r>
              <a:rPr lang="en-US" altLang="zh-TW" dirty="0" err="1" smtClean="0"/>
              <a:t>ReadonlyMany</a:t>
            </a:r>
            <a:r>
              <a:rPr lang="en-US" altLang="zh-TW" dirty="0" smtClean="0"/>
              <a:t>—</a:t>
            </a:r>
            <a:r>
              <a:rPr lang="zh-TW" altLang="en-US" dirty="0" smtClean="0"/>
              <a:t>允許多個節點掛載只讀。</a:t>
            </a:r>
            <a:endParaRPr lang="en-US" altLang="zh-TW" dirty="0" smtClean="0"/>
          </a:p>
          <a:p>
            <a:r>
              <a:rPr lang="zh-TW" altLang="en-US" dirty="0" smtClean="0"/>
              <a:t> </a:t>
            </a:r>
            <a:r>
              <a:rPr lang="en-US" altLang="zh-TW" dirty="0" smtClean="0"/>
              <a:t>RWX-</a:t>
            </a:r>
            <a:r>
              <a:rPr lang="en-US" altLang="zh-TW" dirty="0" err="1" smtClean="0"/>
              <a:t>ReadWriteMany</a:t>
            </a:r>
            <a:r>
              <a:rPr lang="zh-TW" altLang="en-US" dirty="0" smtClean="0"/>
              <a:t>一允許多個節點掛載讀寫這個卷。 </a:t>
            </a:r>
            <a:endParaRPr lang="en-US" altLang="zh-TW" dirty="0" smtClean="0"/>
          </a:p>
          <a:p>
            <a:r>
              <a:rPr lang="zh-TW" altLang="en-US" dirty="0" smtClean="0"/>
              <a:t>注意 </a:t>
            </a:r>
            <a:r>
              <a:rPr lang="en-US" altLang="zh-TW" dirty="0" smtClean="0"/>
              <a:t>RWO</a:t>
            </a:r>
            <a:r>
              <a:rPr lang="zh-TW" altLang="en-US" dirty="0" smtClean="0"/>
              <a:t>、 </a:t>
            </a:r>
            <a:r>
              <a:rPr lang="en-US" altLang="zh-TW" dirty="0" smtClean="0"/>
              <a:t>ROX</a:t>
            </a:r>
            <a:r>
              <a:rPr lang="zh-TW" altLang="en-US" dirty="0"/>
              <a:t>、</a:t>
            </a:r>
            <a:r>
              <a:rPr lang="en-US" altLang="zh-TW" dirty="0"/>
              <a:t>RWX </a:t>
            </a:r>
            <a:r>
              <a:rPr lang="zh-TW" altLang="en-US" dirty="0" smtClean="0"/>
              <a:t>涉及可以同時使用卷的</a:t>
            </a:r>
            <a:r>
              <a:rPr lang="zh-TW" altLang="en-US" b="1" dirty="0" smtClean="0"/>
              <a:t>工作節點的數量</a:t>
            </a:r>
            <a:r>
              <a:rPr lang="zh-TW" altLang="en-US" dirty="0" smtClean="0"/>
              <a:t>而並非 </a:t>
            </a:r>
            <a:r>
              <a:rPr lang="en-US" altLang="zh-TW" dirty="0" smtClean="0"/>
              <a:t>pod </a:t>
            </a:r>
            <a:r>
              <a:rPr lang="zh-TW" altLang="en-US" dirty="0" smtClean="0"/>
              <a:t>的數量。</a:t>
            </a:r>
            <a:endParaRPr lang="zh-TW" altLang="en-US" dirty="0"/>
          </a:p>
        </p:txBody>
      </p:sp>
    </p:spTree>
    <p:extLst>
      <p:ext uri="{BB962C8B-B14F-4D97-AF65-F5344CB8AC3E}">
        <p14:creationId xmlns:p14="http://schemas.microsoft.com/office/powerpoint/2010/main" val="70038811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列出持久卷</a:t>
            </a:r>
            <a:endParaRPr lang="zh-TW" altLang="en-US" dirty="0"/>
          </a:p>
        </p:txBody>
      </p:sp>
      <p:sp>
        <p:nvSpPr>
          <p:cNvPr id="3" name="內容版面配置區 2"/>
          <p:cNvSpPr>
            <a:spLocks noGrp="1"/>
          </p:cNvSpPr>
          <p:nvPr>
            <p:ph idx="1"/>
          </p:nvPr>
        </p:nvSpPr>
        <p:spPr/>
        <p:txBody>
          <a:bodyPr>
            <a:normAutofit fontScale="85000" lnSpcReduction="10000"/>
          </a:bodyPr>
          <a:lstStyle/>
          <a:p>
            <a:pPr>
              <a:lnSpc>
                <a:spcPct val="120000"/>
              </a:lnSpc>
            </a:pPr>
            <a:r>
              <a:rPr lang="zh-TW" altLang="en-US" dirty="0" smtClean="0"/>
              <a:t>通過使用 </a:t>
            </a:r>
            <a:r>
              <a:rPr lang="en-US" altLang="zh-TW" dirty="0" err="1" smtClean="0"/>
              <a:t>kubectl</a:t>
            </a:r>
            <a:r>
              <a:rPr lang="en-US" altLang="zh-TW" dirty="0" smtClean="0"/>
              <a:t> </a:t>
            </a:r>
            <a:r>
              <a:rPr lang="en-US" altLang="zh-TW" dirty="0"/>
              <a:t>get </a:t>
            </a:r>
            <a:r>
              <a:rPr lang="zh-TW" altLang="en-US" dirty="0"/>
              <a:t>命令</a:t>
            </a:r>
            <a:r>
              <a:rPr lang="en-US" altLang="zh-TW" dirty="0"/>
              <a:t>,</a:t>
            </a:r>
            <a:r>
              <a:rPr lang="zh-TW" altLang="en-US" dirty="0"/>
              <a:t>我們還可以看到持久卷現在已經 </a:t>
            </a:r>
            <a:r>
              <a:rPr lang="en-US" altLang="zh-TW" dirty="0"/>
              <a:t>Bound</a:t>
            </a:r>
            <a:r>
              <a:rPr lang="en-US" altLang="zh-TW" dirty="0" smtClean="0"/>
              <a:t>,</a:t>
            </a:r>
            <a:r>
              <a:rPr lang="zh-TW" altLang="en-US" dirty="0"/>
              <a:t>並且不再是 </a:t>
            </a:r>
            <a:r>
              <a:rPr lang="en-US" altLang="zh-TW" dirty="0"/>
              <a:t>Available</a:t>
            </a:r>
            <a:r>
              <a:rPr lang="zh-TW" altLang="en-US" dirty="0" smtClean="0"/>
              <a:t>。</a:t>
            </a:r>
            <a:endParaRPr lang="en-US" altLang="zh-TW" dirty="0" smtClean="0"/>
          </a:p>
          <a:p>
            <a:pPr marL="0" indent="0">
              <a:buNone/>
            </a:pPr>
            <a:r>
              <a:rPr lang="en-US" altLang="zh-TW" sz="2400" dirty="0" smtClean="0">
                <a:latin typeface="Source Code Pro" panose="020B0509030403020204" pitchFamily="49" charset="0"/>
                <a:ea typeface="Source Code Pro" panose="020B0509030403020204" pitchFamily="49" charset="0"/>
              </a:rPr>
              <a:t>$ </a:t>
            </a:r>
            <a:r>
              <a:rPr lang="en-US" altLang="zh-TW" sz="2400" b="1" dirty="0" err="1">
                <a:latin typeface="Source Code Pro" panose="020B0509030403020204" pitchFamily="49" charset="0"/>
                <a:ea typeface="Source Code Pro" panose="020B0509030403020204" pitchFamily="49" charset="0"/>
              </a:rPr>
              <a:t>kubectl</a:t>
            </a:r>
            <a:r>
              <a:rPr lang="en-US" altLang="zh-TW" sz="2400" b="1" dirty="0">
                <a:latin typeface="Source Code Pro" panose="020B0509030403020204" pitchFamily="49" charset="0"/>
                <a:ea typeface="Source Code Pro" panose="020B0509030403020204" pitchFamily="49" charset="0"/>
              </a:rPr>
              <a:t> get </a:t>
            </a:r>
            <a:r>
              <a:rPr lang="en-US" altLang="zh-TW" sz="2400" b="1" dirty="0" err="1" smtClean="0">
                <a:latin typeface="Source Code Pro" panose="020B0509030403020204" pitchFamily="49" charset="0"/>
                <a:ea typeface="Source Code Pro" panose="020B0509030403020204" pitchFamily="49" charset="0"/>
              </a:rPr>
              <a:t>pv</a:t>
            </a:r>
            <a:endParaRPr lang="en-US" altLang="zh-TW" sz="2400" b="1" dirty="0" smtClean="0">
              <a:latin typeface="Source Code Pro" panose="020B0509030403020204" pitchFamily="49" charset="0"/>
              <a:ea typeface="Source Code Pro" panose="020B0509030403020204" pitchFamily="49" charset="0"/>
            </a:endParaRPr>
          </a:p>
          <a:p>
            <a:pPr marL="0" indent="0">
              <a:buNone/>
            </a:pPr>
            <a:r>
              <a:rPr lang="en-US" altLang="zh-TW" sz="2000" dirty="0" smtClean="0">
                <a:latin typeface="Source Code Pro" panose="020B0509030403020204" pitchFamily="49" charset="0"/>
                <a:ea typeface="Source Code Pro" panose="020B0509030403020204" pitchFamily="49" charset="0"/>
              </a:rPr>
              <a:t>NAME       CAPACITY </a:t>
            </a:r>
            <a:r>
              <a:rPr lang="en-US" altLang="zh-TW" sz="2000" dirty="0">
                <a:latin typeface="Source Code Pro" panose="020B0509030403020204" pitchFamily="49" charset="0"/>
                <a:ea typeface="Source Code Pro" panose="020B0509030403020204" pitchFamily="49" charset="0"/>
              </a:rPr>
              <a:t>ACCESSMODES STATUS CLAIM </a:t>
            </a:r>
            <a:r>
              <a:rPr lang="en-US" altLang="zh-TW" sz="2000" dirty="0" smtClean="0">
                <a:latin typeface="Source Code Pro" panose="020B0509030403020204" pitchFamily="49" charset="0"/>
                <a:ea typeface="Source Code Pro" panose="020B0509030403020204" pitchFamily="49" charset="0"/>
              </a:rPr>
              <a:t>              AGE</a:t>
            </a:r>
            <a:endParaRPr lang="en-US" altLang="zh-TW" sz="2000" dirty="0">
              <a:latin typeface="Source Code Pro" panose="020B0509030403020204" pitchFamily="49" charset="0"/>
              <a:ea typeface="Source Code Pro" panose="020B0509030403020204" pitchFamily="49" charset="0"/>
            </a:endParaRPr>
          </a:p>
          <a:p>
            <a:pPr marL="0" indent="0">
              <a:buNone/>
            </a:pPr>
            <a:r>
              <a:rPr lang="en-US" altLang="zh-TW" sz="2000" dirty="0" err="1">
                <a:latin typeface="Source Code Pro" panose="020B0509030403020204" pitchFamily="49" charset="0"/>
                <a:ea typeface="Source Code Pro" panose="020B0509030403020204" pitchFamily="49" charset="0"/>
              </a:rPr>
              <a:t>mongodb-pv</a:t>
            </a:r>
            <a:r>
              <a:rPr lang="en-US" altLang="zh-TW" sz="2000" dirty="0">
                <a:latin typeface="Source Code Pro" panose="020B0509030403020204" pitchFamily="49" charset="0"/>
                <a:ea typeface="Source Code Pro" panose="020B0509030403020204" pitchFamily="49" charset="0"/>
              </a:rPr>
              <a:t> 1Gi </a:t>
            </a:r>
            <a:r>
              <a:rPr lang="en-US" altLang="zh-TW" sz="2000" dirty="0" smtClean="0">
                <a:latin typeface="Source Code Pro" panose="020B0509030403020204" pitchFamily="49" charset="0"/>
                <a:ea typeface="Source Code Pro" panose="020B0509030403020204" pitchFamily="49" charset="0"/>
              </a:rPr>
              <a:t>     RWO,ROX     Bound  default/</a:t>
            </a:r>
            <a:r>
              <a:rPr lang="en-US" altLang="zh-TW" sz="2000" dirty="0" err="1" smtClean="0">
                <a:latin typeface="Source Code Pro" panose="020B0509030403020204" pitchFamily="49" charset="0"/>
                <a:ea typeface="Source Code Pro" panose="020B0509030403020204" pitchFamily="49" charset="0"/>
              </a:rPr>
              <a:t>mongodb-pvc</a:t>
            </a:r>
            <a:r>
              <a:rPr lang="en-US" altLang="zh-TW" sz="2000" dirty="0" smtClean="0">
                <a:latin typeface="Source Code Pro" panose="020B0509030403020204" pitchFamily="49" charset="0"/>
                <a:ea typeface="Source Code Pro" panose="020B0509030403020204" pitchFamily="49" charset="0"/>
              </a:rPr>
              <a:t> 1m</a:t>
            </a:r>
            <a:endParaRPr lang="zh-TW" altLang="en-US" sz="2000" dirty="0">
              <a:latin typeface="Source Code Pro" panose="020B0509030403020204" pitchFamily="49" charset="0"/>
            </a:endParaRPr>
          </a:p>
          <a:p>
            <a:pPr>
              <a:lnSpc>
                <a:spcPct val="120000"/>
              </a:lnSpc>
            </a:pPr>
            <a:r>
              <a:rPr lang="zh-CN" altLang="en-US" dirty="0" smtClean="0"/>
              <a:t>持久卷顯示被綁定在</a:t>
            </a:r>
            <a:r>
              <a:rPr lang="en-US" altLang="zh-CN" dirty="0" smtClean="0"/>
              <a:t>default/</a:t>
            </a:r>
            <a:r>
              <a:rPr lang="en-US" altLang="zh-CN" dirty="0" err="1" smtClean="0"/>
              <a:t>mongodb-pvc</a:t>
            </a:r>
            <a:r>
              <a:rPr lang="en-US" altLang="zh-CN" dirty="0" smtClean="0"/>
              <a:t> </a:t>
            </a:r>
            <a:r>
              <a:rPr lang="zh-CN" altLang="en-US" dirty="0" smtClean="0"/>
              <a:t>的聲明上</a:t>
            </a:r>
            <a:r>
              <a:rPr lang="en-US" altLang="zh-CN" dirty="0" smtClean="0"/>
              <a:t>,</a:t>
            </a:r>
            <a:r>
              <a:rPr lang="zh-CN" altLang="en-US" dirty="0" smtClean="0"/>
              <a:t>這個 </a:t>
            </a:r>
            <a:r>
              <a:rPr lang="en-US" altLang="zh-CN" dirty="0" smtClean="0"/>
              <a:t>default </a:t>
            </a:r>
            <a:r>
              <a:rPr lang="zh-CN" altLang="en-US" dirty="0" smtClean="0"/>
              <a:t>部分是聲明所在的命名空間</a:t>
            </a:r>
            <a:r>
              <a:rPr lang="en-US" altLang="zh-CN" dirty="0" smtClean="0"/>
              <a:t>(</a:t>
            </a:r>
            <a:r>
              <a:rPr lang="zh-CN" altLang="en-US" dirty="0" smtClean="0"/>
              <a:t>在默認命名空間中創建的聲明</a:t>
            </a:r>
            <a:r>
              <a:rPr lang="en-US" altLang="zh-CN" dirty="0" smtClean="0"/>
              <a:t>)</a:t>
            </a:r>
            <a:r>
              <a:rPr lang="zh-TW" altLang="en-US" dirty="0" smtClean="0"/>
              <a:t>。</a:t>
            </a:r>
            <a:endParaRPr lang="en-US" altLang="zh-CN" dirty="0" smtClean="0"/>
          </a:p>
          <a:p>
            <a:pPr>
              <a:lnSpc>
                <a:spcPct val="120000"/>
              </a:lnSpc>
            </a:pPr>
            <a:r>
              <a:rPr lang="zh-CN" altLang="en-US" dirty="0" smtClean="0"/>
              <a:t>我們之前有提到過</a:t>
            </a:r>
            <a:r>
              <a:rPr lang="zh-CN" altLang="en-US" b="1" dirty="0" smtClean="0"/>
              <a:t>持久卷</a:t>
            </a:r>
            <a:r>
              <a:rPr lang="zh-CN" altLang="en-US" dirty="0" smtClean="0"/>
              <a:t>是集群範圍的</a:t>
            </a:r>
            <a:r>
              <a:rPr lang="en-US" altLang="zh-CN" dirty="0" smtClean="0"/>
              <a:t>,</a:t>
            </a:r>
            <a:r>
              <a:rPr lang="zh-CN" altLang="en-US" dirty="0" smtClean="0"/>
              <a:t>因此不能在特定的命名空間中創建</a:t>
            </a:r>
            <a:r>
              <a:rPr lang="zh-TW" altLang="en-US" dirty="0" smtClean="0"/>
              <a:t>。</a:t>
            </a:r>
            <a:endParaRPr lang="en-US" altLang="zh-CN" dirty="0" smtClean="0"/>
          </a:p>
          <a:p>
            <a:pPr>
              <a:lnSpc>
                <a:spcPct val="120000"/>
              </a:lnSpc>
            </a:pPr>
            <a:r>
              <a:rPr lang="zh-CN" altLang="en-US" dirty="0" smtClean="0"/>
              <a:t>但是</a:t>
            </a:r>
            <a:r>
              <a:rPr lang="zh-CN" altLang="en-US" b="1" dirty="0" smtClean="0"/>
              <a:t>持久卷聲明</a:t>
            </a:r>
            <a:r>
              <a:rPr lang="zh-CN" altLang="en-US" dirty="0" smtClean="0"/>
              <a:t>又只能在特定的命名空間創建</a:t>
            </a:r>
            <a:r>
              <a:rPr lang="en-US" altLang="zh-CN" dirty="0" smtClean="0"/>
              <a:t>,</a:t>
            </a:r>
            <a:r>
              <a:rPr lang="zh-CN" altLang="en-US" dirty="0" smtClean="0"/>
              <a:t>所以持久卷和持久卷聲明只能被同一命名空間內的</a:t>
            </a:r>
            <a:r>
              <a:rPr lang="en-US" altLang="zh-CN" dirty="0" smtClean="0"/>
              <a:t>pod </a:t>
            </a:r>
            <a:r>
              <a:rPr lang="zh-CN" altLang="en-US" dirty="0" smtClean="0"/>
              <a:t>創建使用。</a:t>
            </a:r>
            <a:endParaRPr lang="zh-TW" altLang="en-US" dirty="0"/>
          </a:p>
        </p:txBody>
      </p:sp>
    </p:spTree>
    <p:extLst>
      <p:ext uri="{BB962C8B-B14F-4D97-AF65-F5344CB8AC3E}">
        <p14:creationId xmlns:p14="http://schemas.microsoft.com/office/powerpoint/2010/main" val="377165546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CN" dirty="0"/>
              <a:t>pod </a:t>
            </a:r>
            <a:r>
              <a:rPr lang="zh-CN" altLang="en-US" dirty="0"/>
              <a:t>中使用持久卷</a:t>
            </a:r>
            <a:r>
              <a:rPr lang="zh-CN" altLang="en-US" dirty="0" smtClean="0"/>
              <a:t>聲明</a:t>
            </a:r>
            <a:endParaRPr lang="zh-TW" altLang="en-US" dirty="0"/>
          </a:p>
        </p:txBody>
      </p:sp>
      <p:sp>
        <p:nvSpPr>
          <p:cNvPr id="3" name="內容版面配置區 2"/>
          <p:cNvSpPr>
            <a:spLocks noGrp="1"/>
          </p:cNvSpPr>
          <p:nvPr>
            <p:ph idx="1"/>
          </p:nvPr>
        </p:nvSpPr>
        <p:spPr/>
        <p:txBody>
          <a:bodyPr>
            <a:normAutofit/>
          </a:bodyPr>
          <a:lstStyle/>
          <a:p>
            <a:r>
              <a:rPr lang="zh-CN" altLang="en-US" dirty="0" smtClean="0"/>
              <a:t>持久卷現在已經可用了</a:t>
            </a:r>
            <a:r>
              <a:rPr lang="en-US" altLang="zh-CN" dirty="0" smtClean="0"/>
              <a:t>,</a:t>
            </a:r>
            <a:r>
              <a:rPr lang="zh-CN" altLang="en-US" dirty="0" smtClean="0"/>
              <a:t>除非先釋放掉卷</a:t>
            </a:r>
            <a:r>
              <a:rPr lang="en-US" altLang="zh-CN" dirty="0" smtClean="0"/>
              <a:t>,</a:t>
            </a:r>
            <a:r>
              <a:rPr lang="zh-CN" altLang="en-US" dirty="0" smtClean="0"/>
              <a:t>否則沒有人可以申明相同的卷。</a:t>
            </a:r>
            <a:endParaRPr lang="en-US" altLang="zh-CN" dirty="0" smtClean="0"/>
          </a:p>
          <a:p>
            <a:r>
              <a:rPr lang="zh-CN" altLang="en-US" dirty="0" smtClean="0"/>
              <a:t>要在 </a:t>
            </a:r>
            <a:r>
              <a:rPr lang="en-US" altLang="zh-CN" dirty="0" smtClean="0"/>
              <a:t>pod </a:t>
            </a:r>
            <a:r>
              <a:rPr lang="zh-CN" altLang="en-US" dirty="0"/>
              <a:t>中使用持久卷</a:t>
            </a:r>
            <a:r>
              <a:rPr lang="en-US" altLang="zh-CN" dirty="0"/>
              <a:t>,</a:t>
            </a:r>
            <a:r>
              <a:rPr lang="zh-CN" altLang="en-US" dirty="0"/>
              <a:t>需要在 </a:t>
            </a:r>
            <a:r>
              <a:rPr lang="en-US" altLang="zh-CN" dirty="0"/>
              <a:t>pod </a:t>
            </a:r>
            <a:r>
              <a:rPr lang="zh-CN" altLang="en-US" dirty="0" smtClean="0"/>
              <a:t>的卷中引用持久卷聲明名稱</a:t>
            </a:r>
            <a:r>
              <a:rPr lang="en-US" altLang="zh-CN" dirty="0" smtClean="0"/>
              <a:t>,</a:t>
            </a:r>
            <a:r>
              <a:rPr lang="zh-CN" altLang="en-US" dirty="0" smtClean="0"/>
              <a:t>如下面的代碼清單 所示。</a:t>
            </a:r>
            <a:endParaRPr lang="zh-CN" altLang="en-US" dirty="0"/>
          </a:p>
        </p:txBody>
      </p:sp>
    </p:spTree>
    <p:extLst>
      <p:ext uri="{BB962C8B-B14F-4D97-AF65-F5344CB8AC3E}">
        <p14:creationId xmlns:p14="http://schemas.microsoft.com/office/powerpoint/2010/main" val="415053193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使用</a:t>
            </a:r>
            <a:r>
              <a:rPr lang="en-US" altLang="zh-TW" dirty="0" smtClean="0"/>
              <a:t>PVC</a:t>
            </a:r>
            <a:r>
              <a:rPr lang="zh-TW" altLang="en-US" dirty="0" smtClean="0"/>
              <a:t>卷的</a:t>
            </a:r>
            <a:r>
              <a:rPr lang="en-US" altLang="zh-TW" dirty="0" smtClean="0"/>
              <a:t>pod</a:t>
            </a:r>
            <a:endParaRPr lang="zh-TW" altLang="en-US" dirty="0"/>
          </a:p>
        </p:txBody>
      </p:sp>
      <p:sp>
        <p:nvSpPr>
          <p:cNvPr id="6" name="矩形 5"/>
          <p:cNvSpPr/>
          <p:nvPr/>
        </p:nvSpPr>
        <p:spPr>
          <a:xfrm>
            <a:off x="1002383" y="1549720"/>
            <a:ext cx="6096000" cy="5078313"/>
          </a:xfrm>
          <a:prstGeom prst="rect">
            <a:avLst/>
          </a:prstGeom>
        </p:spPr>
        <p:txBody>
          <a:bodyPr>
            <a:spAutoFit/>
          </a:bodyPr>
          <a:lstStyle/>
          <a:p>
            <a:pPr lvl="0" fontAlgn="t">
              <a:defRPr/>
            </a:pPr>
            <a:r>
              <a:rPr lang="en-US" altLang="zh-TW" dirty="0" err="1">
                <a:solidFill>
                  <a:srgbClr val="22863A"/>
                </a:solidFill>
                <a:latin typeface="Source Code Pro" panose="020B0509030403020204" pitchFamily="49" charset="0"/>
                <a:ea typeface="Source Code Pro" panose="020B0509030403020204" pitchFamily="49" charset="0"/>
              </a:rPr>
              <a:t>apiVersion</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a:solidFill>
                  <a:srgbClr val="005CC5"/>
                </a:solidFill>
                <a:latin typeface="Source Code Pro" panose="020B0509030403020204" pitchFamily="49" charset="0"/>
                <a:ea typeface="Source Code Pro" panose="020B0509030403020204" pitchFamily="49" charset="0"/>
              </a:rPr>
              <a:t>v1</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a:solidFill>
                  <a:srgbClr val="22863A"/>
                </a:solidFill>
                <a:latin typeface="Source Code Pro" panose="020B0509030403020204" pitchFamily="49" charset="0"/>
                <a:ea typeface="Source Code Pro" panose="020B0509030403020204" pitchFamily="49" charset="0"/>
              </a:rPr>
              <a:t>kind</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a:solidFill>
                  <a:srgbClr val="032F62"/>
                </a:solidFill>
                <a:latin typeface="Source Code Pro" panose="020B0509030403020204" pitchFamily="49" charset="0"/>
                <a:ea typeface="Source Code Pro" panose="020B0509030403020204" pitchFamily="49" charset="0"/>
              </a:rPr>
              <a:t>Pod</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a:solidFill>
                  <a:srgbClr val="22863A"/>
                </a:solidFill>
                <a:latin typeface="Source Code Pro" panose="020B0509030403020204" pitchFamily="49" charset="0"/>
                <a:ea typeface="Source Code Pro" panose="020B0509030403020204" pitchFamily="49" charset="0"/>
              </a:rPr>
              <a:t>metadata</a:t>
            </a:r>
            <a:r>
              <a:rPr lang="en-US" altLang="zh-TW" dirty="0">
                <a:solidFill>
                  <a:srgbClr val="24292E"/>
                </a:solidFill>
                <a:latin typeface="Source Code Pro" panose="020B0509030403020204" pitchFamily="49" charset="0"/>
                <a:ea typeface="Source Code Pro" panose="020B0509030403020204" pitchFamily="49" charset="0"/>
              </a:rPr>
              <a:t>:</a:t>
            </a:r>
          </a:p>
          <a:p>
            <a:pPr fontAlgn="t"/>
            <a:r>
              <a:rPr lang="en-US" altLang="zh-TW" dirty="0" smtClean="0">
                <a:solidFill>
                  <a:srgbClr val="22863A"/>
                </a:solidFill>
                <a:latin typeface="Source Code Pro" panose="020B0509030403020204" pitchFamily="49" charset="0"/>
                <a:ea typeface="Source Code Pro" panose="020B0509030403020204" pitchFamily="49" charset="0"/>
              </a:rPr>
              <a:t>  name</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err="1">
                <a:solidFill>
                  <a:srgbClr val="032F62"/>
                </a:solidFill>
                <a:latin typeface="Source Code Pro" panose="020B0509030403020204" pitchFamily="49" charset="0"/>
                <a:ea typeface="Source Code Pro" panose="020B0509030403020204" pitchFamily="49" charset="0"/>
              </a:rPr>
              <a:t>mongodb</a:t>
            </a:r>
            <a:r>
              <a:rPr lang="en-US" altLang="zh-TW" dirty="0">
                <a:solidFill>
                  <a:srgbClr val="032F62"/>
                </a:solidFill>
                <a:latin typeface="Source Code Pro" panose="020B0509030403020204" pitchFamily="49" charset="0"/>
                <a:ea typeface="Source Code Pro" panose="020B0509030403020204" pitchFamily="49" charset="0"/>
              </a:rPr>
              <a:t> </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a:solidFill>
                  <a:srgbClr val="22863A"/>
                </a:solidFill>
                <a:latin typeface="Source Code Pro" panose="020B0509030403020204" pitchFamily="49" charset="0"/>
                <a:ea typeface="Source Code Pro" panose="020B0509030403020204" pitchFamily="49" charset="0"/>
              </a:rPr>
              <a:t>spec</a:t>
            </a:r>
            <a:r>
              <a:rPr lang="en-US" altLang="zh-TW" dirty="0">
                <a:solidFill>
                  <a:srgbClr val="24292E"/>
                </a:solidFill>
                <a:latin typeface="Source Code Pro" panose="020B0509030403020204" pitchFamily="49" charset="0"/>
                <a:ea typeface="Source Code Pro" panose="020B0509030403020204" pitchFamily="49" charset="0"/>
              </a:rPr>
              <a:t>:</a:t>
            </a:r>
          </a:p>
          <a:p>
            <a:pPr fontAlgn="t"/>
            <a:r>
              <a:rPr lang="en-US" altLang="zh-TW" dirty="0" smtClean="0">
                <a:solidFill>
                  <a:srgbClr val="22863A"/>
                </a:solidFill>
                <a:latin typeface="Source Code Pro" panose="020B0509030403020204" pitchFamily="49" charset="0"/>
                <a:ea typeface="Source Code Pro" panose="020B0509030403020204" pitchFamily="49" charset="0"/>
              </a:rPr>
              <a:t>  containers</a:t>
            </a:r>
            <a:r>
              <a:rPr lang="en-US" altLang="zh-TW" dirty="0">
                <a:solidFill>
                  <a:srgbClr val="24292E"/>
                </a:solidFill>
                <a:latin typeface="Source Code Pro" panose="020B0509030403020204" pitchFamily="49" charset="0"/>
                <a:ea typeface="Source Code Pro" panose="020B0509030403020204" pitchFamily="49" charset="0"/>
              </a:rPr>
              <a:t>:</a:t>
            </a:r>
          </a:p>
          <a:p>
            <a:pPr fontAlgn="t"/>
            <a:r>
              <a:rPr lang="en-US" altLang="zh-TW" dirty="0" smtClean="0">
                <a:solidFill>
                  <a:srgbClr val="24292E"/>
                </a:solidFill>
                <a:latin typeface="Source Code Pro" panose="020B0509030403020204" pitchFamily="49" charset="0"/>
                <a:ea typeface="Source Code Pro" panose="020B0509030403020204" pitchFamily="49" charset="0"/>
              </a:rPr>
              <a:t>  - </a:t>
            </a:r>
            <a:r>
              <a:rPr lang="en-US" altLang="zh-TW" dirty="0">
                <a:solidFill>
                  <a:srgbClr val="22863A"/>
                </a:solidFill>
                <a:latin typeface="Source Code Pro" panose="020B0509030403020204" pitchFamily="49" charset="0"/>
                <a:ea typeface="Source Code Pro" panose="020B0509030403020204" pitchFamily="49" charset="0"/>
              </a:rPr>
              <a:t>image</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a:solidFill>
                  <a:srgbClr val="032F62"/>
                </a:solidFill>
                <a:latin typeface="Source Code Pro" panose="020B0509030403020204" pitchFamily="49" charset="0"/>
                <a:ea typeface="Source Code Pro" panose="020B0509030403020204" pitchFamily="49" charset="0"/>
              </a:rPr>
              <a:t>mongo</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smtClean="0">
                <a:solidFill>
                  <a:srgbClr val="22863A"/>
                </a:solidFill>
                <a:latin typeface="Source Code Pro" panose="020B0509030403020204" pitchFamily="49" charset="0"/>
                <a:ea typeface="Source Code Pro" panose="020B0509030403020204" pitchFamily="49" charset="0"/>
              </a:rPr>
              <a:t>    name</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err="1">
                <a:solidFill>
                  <a:srgbClr val="032F62"/>
                </a:solidFill>
                <a:latin typeface="Source Code Pro" panose="020B0509030403020204" pitchFamily="49" charset="0"/>
                <a:ea typeface="Source Code Pro" panose="020B0509030403020204" pitchFamily="49" charset="0"/>
              </a:rPr>
              <a:t>mongodb</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smtClean="0">
                <a:solidFill>
                  <a:srgbClr val="22863A"/>
                </a:solidFill>
                <a:latin typeface="Source Code Pro" panose="020B0509030403020204" pitchFamily="49" charset="0"/>
                <a:ea typeface="Source Code Pro" panose="020B0509030403020204" pitchFamily="49" charset="0"/>
              </a:rPr>
              <a:t>    </a:t>
            </a:r>
            <a:r>
              <a:rPr lang="en-US" altLang="zh-TW" dirty="0" err="1" smtClean="0">
                <a:solidFill>
                  <a:srgbClr val="22863A"/>
                </a:solidFill>
                <a:latin typeface="Source Code Pro" panose="020B0509030403020204" pitchFamily="49" charset="0"/>
                <a:ea typeface="Source Code Pro" panose="020B0509030403020204" pitchFamily="49" charset="0"/>
              </a:rPr>
              <a:t>volumeMounts</a:t>
            </a:r>
            <a:r>
              <a:rPr lang="en-US" altLang="zh-TW" dirty="0">
                <a:solidFill>
                  <a:srgbClr val="24292E"/>
                </a:solidFill>
                <a:latin typeface="Source Code Pro" panose="020B0509030403020204" pitchFamily="49" charset="0"/>
                <a:ea typeface="Source Code Pro" panose="020B0509030403020204" pitchFamily="49" charset="0"/>
              </a:rPr>
              <a:t>:</a:t>
            </a:r>
          </a:p>
          <a:p>
            <a:pPr fontAlgn="t"/>
            <a:r>
              <a:rPr lang="en-US" altLang="zh-TW" dirty="0" smtClean="0">
                <a:solidFill>
                  <a:srgbClr val="24292E"/>
                </a:solidFill>
                <a:latin typeface="Source Code Pro" panose="020B0509030403020204" pitchFamily="49" charset="0"/>
                <a:ea typeface="Source Code Pro" panose="020B0509030403020204" pitchFamily="49" charset="0"/>
              </a:rPr>
              <a:t>    - </a:t>
            </a:r>
            <a:r>
              <a:rPr lang="en-US" altLang="zh-TW" dirty="0">
                <a:solidFill>
                  <a:srgbClr val="22863A"/>
                </a:solidFill>
                <a:latin typeface="Source Code Pro" panose="020B0509030403020204" pitchFamily="49" charset="0"/>
                <a:ea typeface="Source Code Pro" panose="020B0509030403020204" pitchFamily="49" charset="0"/>
              </a:rPr>
              <a:t>name</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err="1">
                <a:solidFill>
                  <a:srgbClr val="032F62"/>
                </a:solidFill>
                <a:latin typeface="Source Code Pro" panose="020B0509030403020204" pitchFamily="49" charset="0"/>
                <a:ea typeface="Source Code Pro" panose="020B0509030403020204" pitchFamily="49" charset="0"/>
              </a:rPr>
              <a:t>mongodb</a:t>
            </a:r>
            <a:r>
              <a:rPr lang="en-US" altLang="zh-TW" dirty="0">
                <a:solidFill>
                  <a:srgbClr val="032F62"/>
                </a:solidFill>
                <a:latin typeface="Source Code Pro" panose="020B0509030403020204" pitchFamily="49" charset="0"/>
                <a:ea typeface="Source Code Pro" panose="020B0509030403020204" pitchFamily="49" charset="0"/>
              </a:rPr>
              <a:t>-data</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smtClean="0">
                <a:solidFill>
                  <a:srgbClr val="22863A"/>
                </a:solidFill>
                <a:latin typeface="Source Code Pro" panose="020B0509030403020204" pitchFamily="49" charset="0"/>
                <a:ea typeface="Source Code Pro" panose="020B0509030403020204" pitchFamily="49" charset="0"/>
              </a:rPr>
              <a:t>      </a:t>
            </a:r>
            <a:r>
              <a:rPr lang="en-US" altLang="zh-TW" dirty="0" err="1" smtClean="0">
                <a:solidFill>
                  <a:srgbClr val="22863A"/>
                </a:solidFill>
                <a:latin typeface="Source Code Pro" panose="020B0509030403020204" pitchFamily="49" charset="0"/>
                <a:ea typeface="Source Code Pro" panose="020B0509030403020204" pitchFamily="49" charset="0"/>
              </a:rPr>
              <a:t>mountPath</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a:solidFill>
                  <a:srgbClr val="032F62"/>
                </a:solidFill>
                <a:latin typeface="Source Code Pro" panose="020B0509030403020204" pitchFamily="49" charset="0"/>
                <a:ea typeface="Source Code Pro" panose="020B0509030403020204" pitchFamily="49" charset="0"/>
              </a:rPr>
              <a:t>/data/</a:t>
            </a:r>
            <a:r>
              <a:rPr lang="en-US" altLang="zh-TW" dirty="0" err="1">
                <a:solidFill>
                  <a:srgbClr val="032F62"/>
                </a:solidFill>
                <a:latin typeface="Source Code Pro" panose="020B0509030403020204" pitchFamily="49" charset="0"/>
                <a:ea typeface="Source Code Pro" panose="020B0509030403020204" pitchFamily="49" charset="0"/>
              </a:rPr>
              <a:t>db</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smtClean="0">
                <a:solidFill>
                  <a:srgbClr val="22863A"/>
                </a:solidFill>
                <a:latin typeface="Source Code Pro" panose="020B0509030403020204" pitchFamily="49" charset="0"/>
                <a:ea typeface="Source Code Pro" panose="020B0509030403020204" pitchFamily="49" charset="0"/>
              </a:rPr>
              <a:t>    ports</a:t>
            </a:r>
            <a:r>
              <a:rPr lang="en-US" altLang="zh-TW" dirty="0">
                <a:solidFill>
                  <a:srgbClr val="24292E"/>
                </a:solidFill>
                <a:latin typeface="Source Code Pro" panose="020B0509030403020204" pitchFamily="49" charset="0"/>
                <a:ea typeface="Source Code Pro" panose="020B0509030403020204" pitchFamily="49" charset="0"/>
              </a:rPr>
              <a:t>:</a:t>
            </a:r>
          </a:p>
          <a:p>
            <a:pPr fontAlgn="t"/>
            <a:r>
              <a:rPr lang="en-US" altLang="zh-TW" dirty="0" smtClean="0">
                <a:solidFill>
                  <a:srgbClr val="24292E"/>
                </a:solidFill>
                <a:latin typeface="Source Code Pro" panose="020B0509030403020204" pitchFamily="49" charset="0"/>
                <a:ea typeface="Source Code Pro" panose="020B0509030403020204" pitchFamily="49" charset="0"/>
              </a:rPr>
              <a:t>    - </a:t>
            </a:r>
            <a:r>
              <a:rPr lang="en-US" altLang="zh-TW" dirty="0" err="1">
                <a:solidFill>
                  <a:srgbClr val="22863A"/>
                </a:solidFill>
                <a:latin typeface="Source Code Pro" panose="020B0509030403020204" pitchFamily="49" charset="0"/>
                <a:ea typeface="Source Code Pro" panose="020B0509030403020204" pitchFamily="49" charset="0"/>
              </a:rPr>
              <a:t>containerPort</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a:solidFill>
                  <a:srgbClr val="005CC5"/>
                </a:solidFill>
                <a:latin typeface="Source Code Pro" panose="020B0509030403020204" pitchFamily="49" charset="0"/>
                <a:ea typeface="Source Code Pro" panose="020B0509030403020204" pitchFamily="49" charset="0"/>
              </a:rPr>
              <a:t>27017</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smtClean="0">
                <a:solidFill>
                  <a:srgbClr val="22863A"/>
                </a:solidFill>
                <a:latin typeface="Source Code Pro" panose="020B0509030403020204" pitchFamily="49" charset="0"/>
                <a:ea typeface="Source Code Pro" panose="020B0509030403020204" pitchFamily="49" charset="0"/>
              </a:rPr>
              <a:t>      protocol</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a:solidFill>
                  <a:srgbClr val="032F62"/>
                </a:solidFill>
                <a:latin typeface="Source Code Pro" panose="020B0509030403020204" pitchFamily="49" charset="0"/>
                <a:ea typeface="Source Code Pro" panose="020B0509030403020204" pitchFamily="49" charset="0"/>
              </a:rPr>
              <a:t>TCP</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smtClean="0">
                <a:solidFill>
                  <a:srgbClr val="22863A"/>
                </a:solidFill>
                <a:latin typeface="Source Code Pro" panose="020B0509030403020204" pitchFamily="49" charset="0"/>
                <a:ea typeface="Source Code Pro" panose="020B0509030403020204" pitchFamily="49" charset="0"/>
              </a:rPr>
              <a:t>  volumes</a:t>
            </a:r>
            <a:r>
              <a:rPr lang="en-US" altLang="zh-TW" dirty="0">
                <a:solidFill>
                  <a:srgbClr val="24292E"/>
                </a:solidFill>
                <a:latin typeface="Source Code Pro" panose="020B0509030403020204" pitchFamily="49" charset="0"/>
                <a:ea typeface="Source Code Pro" panose="020B0509030403020204" pitchFamily="49" charset="0"/>
              </a:rPr>
              <a:t>:</a:t>
            </a:r>
          </a:p>
          <a:p>
            <a:pPr fontAlgn="t"/>
            <a:r>
              <a:rPr lang="en-US" altLang="zh-TW" dirty="0" smtClean="0">
                <a:solidFill>
                  <a:srgbClr val="24292E"/>
                </a:solidFill>
                <a:latin typeface="Source Code Pro" panose="020B0509030403020204" pitchFamily="49" charset="0"/>
                <a:ea typeface="Source Code Pro" panose="020B0509030403020204" pitchFamily="49" charset="0"/>
              </a:rPr>
              <a:t>  - </a:t>
            </a:r>
            <a:r>
              <a:rPr lang="en-US" altLang="zh-TW" dirty="0">
                <a:solidFill>
                  <a:srgbClr val="22863A"/>
                </a:solidFill>
                <a:latin typeface="Source Code Pro" panose="020B0509030403020204" pitchFamily="49" charset="0"/>
                <a:ea typeface="Source Code Pro" panose="020B0509030403020204" pitchFamily="49" charset="0"/>
              </a:rPr>
              <a:t>name</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err="1">
                <a:solidFill>
                  <a:srgbClr val="032F62"/>
                </a:solidFill>
                <a:latin typeface="Source Code Pro" panose="020B0509030403020204" pitchFamily="49" charset="0"/>
                <a:ea typeface="Source Code Pro" panose="020B0509030403020204" pitchFamily="49" charset="0"/>
              </a:rPr>
              <a:t>mongodb</a:t>
            </a:r>
            <a:r>
              <a:rPr lang="en-US" altLang="zh-TW" dirty="0">
                <a:solidFill>
                  <a:srgbClr val="032F62"/>
                </a:solidFill>
                <a:latin typeface="Source Code Pro" panose="020B0509030403020204" pitchFamily="49" charset="0"/>
                <a:ea typeface="Source Code Pro" panose="020B0509030403020204" pitchFamily="49" charset="0"/>
              </a:rPr>
              <a:t>-data</a:t>
            </a:r>
            <a:endParaRPr lang="en-US" altLang="zh-TW" dirty="0">
              <a:solidFill>
                <a:srgbClr val="24292E"/>
              </a:solidFill>
              <a:latin typeface="Source Code Pro" panose="020B0509030403020204" pitchFamily="49" charset="0"/>
              <a:ea typeface="Source Code Pro" panose="020B0509030403020204" pitchFamily="49" charset="0"/>
            </a:endParaRPr>
          </a:p>
          <a:p>
            <a:pPr fontAlgn="t"/>
            <a:r>
              <a:rPr lang="en-US" altLang="zh-TW" dirty="0" smtClean="0">
                <a:solidFill>
                  <a:srgbClr val="22863A"/>
                </a:solidFill>
                <a:latin typeface="Source Code Pro" panose="020B0509030403020204" pitchFamily="49" charset="0"/>
                <a:ea typeface="Source Code Pro" panose="020B0509030403020204" pitchFamily="49" charset="0"/>
              </a:rPr>
              <a:t>    </a:t>
            </a:r>
            <a:r>
              <a:rPr lang="en-US" altLang="zh-TW" dirty="0" err="1" smtClean="0">
                <a:solidFill>
                  <a:srgbClr val="22863A"/>
                </a:solidFill>
                <a:latin typeface="Source Code Pro" panose="020B0509030403020204" pitchFamily="49" charset="0"/>
                <a:ea typeface="Source Code Pro" panose="020B0509030403020204" pitchFamily="49" charset="0"/>
              </a:rPr>
              <a:t>persistentVolumeClaim</a:t>
            </a:r>
            <a:r>
              <a:rPr lang="en-US" altLang="zh-TW" dirty="0">
                <a:solidFill>
                  <a:srgbClr val="24292E"/>
                </a:solidFill>
                <a:latin typeface="Source Code Pro" panose="020B0509030403020204" pitchFamily="49" charset="0"/>
                <a:ea typeface="Source Code Pro" panose="020B0509030403020204" pitchFamily="49" charset="0"/>
              </a:rPr>
              <a:t>:</a:t>
            </a:r>
          </a:p>
          <a:p>
            <a:pPr fontAlgn="t"/>
            <a:r>
              <a:rPr lang="en-US" altLang="zh-TW" dirty="0" smtClean="0">
                <a:solidFill>
                  <a:srgbClr val="22863A"/>
                </a:solidFill>
                <a:latin typeface="Source Code Pro" panose="020B0509030403020204" pitchFamily="49" charset="0"/>
                <a:ea typeface="Source Code Pro" panose="020B0509030403020204" pitchFamily="49" charset="0"/>
              </a:rPr>
              <a:t>      </a:t>
            </a:r>
            <a:r>
              <a:rPr lang="en-US" altLang="zh-TW" dirty="0" err="1" smtClean="0">
                <a:solidFill>
                  <a:srgbClr val="22863A"/>
                </a:solidFill>
                <a:latin typeface="Source Code Pro" panose="020B0509030403020204" pitchFamily="49" charset="0"/>
                <a:ea typeface="Source Code Pro" panose="020B0509030403020204" pitchFamily="49" charset="0"/>
              </a:rPr>
              <a:t>claimName</a:t>
            </a:r>
            <a:r>
              <a:rPr lang="en-US" altLang="zh-TW" dirty="0">
                <a:solidFill>
                  <a:srgbClr val="24292E"/>
                </a:solidFill>
                <a:latin typeface="Source Code Pro" panose="020B0509030403020204" pitchFamily="49" charset="0"/>
                <a:ea typeface="Source Code Pro" panose="020B0509030403020204" pitchFamily="49" charset="0"/>
              </a:rPr>
              <a:t>: </a:t>
            </a:r>
            <a:r>
              <a:rPr lang="en-US" altLang="zh-TW" dirty="0" err="1">
                <a:solidFill>
                  <a:srgbClr val="032F62"/>
                </a:solidFill>
                <a:latin typeface="Source Code Pro" panose="020B0509030403020204" pitchFamily="49" charset="0"/>
                <a:ea typeface="Source Code Pro" panose="020B0509030403020204" pitchFamily="49" charset="0"/>
              </a:rPr>
              <a:t>mongodb-pvc</a:t>
            </a:r>
            <a:endParaRPr lang="en-US" altLang="zh-TW" dirty="0">
              <a:solidFill>
                <a:srgbClr val="24292E"/>
              </a:solidFill>
              <a:latin typeface="Source Code Pro" panose="020B0509030403020204" pitchFamily="49" charset="0"/>
              <a:ea typeface="Source Code Pro" panose="020B0509030403020204" pitchFamily="49" charset="0"/>
            </a:endParaRPr>
          </a:p>
        </p:txBody>
      </p:sp>
      <p:sp>
        <p:nvSpPr>
          <p:cNvPr id="7" name="矩形 6"/>
          <p:cNvSpPr/>
          <p:nvPr/>
        </p:nvSpPr>
        <p:spPr>
          <a:xfrm>
            <a:off x="5377683" y="6166368"/>
            <a:ext cx="5230919" cy="461665"/>
          </a:xfrm>
          <a:prstGeom prst="rect">
            <a:avLst/>
          </a:prstGeom>
        </p:spPr>
        <p:txBody>
          <a:bodyPr wrap="none">
            <a:spAutoFit/>
          </a:bodyPr>
          <a:lstStyle/>
          <a:p>
            <a:r>
              <a:rPr lang="zh-CN" altLang="en-US" sz="2400" dirty="0">
                <a:latin typeface="微軟正黑體" panose="020B0604030504040204" pitchFamily="34" charset="-120"/>
                <a:ea typeface="微軟正黑體" panose="020B0604030504040204" pitchFamily="34" charset="-120"/>
              </a:rPr>
              <a:t>在 </a:t>
            </a:r>
            <a:r>
              <a:rPr lang="en-US" altLang="zh-CN" sz="2400" dirty="0">
                <a:latin typeface="微軟正黑體" panose="020B0604030504040204" pitchFamily="34" charset="-120"/>
                <a:ea typeface="微軟正黑體" panose="020B0604030504040204" pitchFamily="34" charset="-120"/>
              </a:rPr>
              <a:t>pod </a:t>
            </a:r>
            <a:r>
              <a:rPr lang="zh-CN" altLang="en-US" sz="2400" dirty="0">
                <a:latin typeface="微軟正黑體" panose="020B0604030504040204" pitchFamily="34" charset="-120"/>
                <a:ea typeface="微軟正黑體" panose="020B0604030504040204" pitchFamily="34" charset="-120"/>
              </a:rPr>
              <a:t>卷中通過名稱引用持久卷聲明</a:t>
            </a:r>
          </a:p>
        </p:txBody>
      </p:sp>
    </p:spTree>
    <p:extLst>
      <p:ext uri="{BB962C8B-B14F-4D97-AF65-F5344CB8AC3E}">
        <p14:creationId xmlns:p14="http://schemas.microsoft.com/office/powerpoint/2010/main" val="338443853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CN" altLang="en-US" dirty="0"/>
              <a:t>繼續創建 </a:t>
            </a:r>
            <a:r>
              <a:rPr lang="en-US" altLang="zh-CN" dirty="0"/>
              <a:t>pod,</a:t>
            </a:r>
            <a:r>
              <a:rPr lang="zh-CN" altLang="en-US" dirty="0"/>
              <a:t>現在檢查這個</a:t>
            </a:r>
            <a:r>
              <a:rPr lang="en-US" altLang="zh-CN" dirty="0"/>
              <a:t>pod </a:t>
            </a:r>
            <a:r>
              <a:rPr lang="zh-CN" altLang="en-US" dirty="0"/>
              <a:t>是否確實在使用相同的持久卷和底層 </a:t>
            </a:r>
            <a:r>
              <a:rPr lang="en-US" altLang="zh-CN" dirty="0"/>
              <a:t>GCE PD</a:t>
            </a:r>
            <a:r>
              <a:rPr lang="zh-CN" altLang="en-US" dirty="0" smtClean="0"/>
              <a:t>。</a:t>
            </a:r>
            <a:endParaRPr lang="en-US" altLang="zh-CN" dirty="0" smtClean="0"/>
          </a:p>
          <a:p>
            <a:r>
              <a:rPr lang="zh-CN" altLang="en-US" dirty="0" smtClean="0"/>
              <a:t>通過</a:t>
            </a:r>
            <a:r>
              <a:rPr lang="zh-CN" altLang="en-US" dirty="0"/>
              <a:t>再次運行 </a:t>
            </a:r>
            <a:r>
              <a:rPr lang="en-US" altLang="zh-CN" dirty="0"/>
              <a:t>MongoDB shell,</a:t>
            </a:r>
            <a:r>
              <a:rPr lang="zh-CN" altLang="en-US" dirty="0"/>
              <a:t>應該可以看到之前存儲的數據</a:t>
            </a:r>
            <a:r>
              <a:rPr lang="en-US" altLang="zh-CN" dirty="0"/>
              <a:t>,</a:t>
            </a:r>
            <a:r>
              <a:rPr lang="zh-CN" altLang="en-US" dirty="0"/>
              <a:t>如下面的</a:t>
            </a:r>
            <a:r>
              <a:rPr lang="zh-CN" altLang="en-US" dirty="0" smtClean="0"/>
              <a:t>代碼清單</a:t>
            </a:r>
            <a:r>
              <a:rPr lang="zh-CN" altLang="en-US" dirty="0"/>
              <a:t>所示。</a:t>
            </a:r>
          </a:p>
          <a:p>
            <a:pPr marL="0" indent="0">
              <a:buNone/>
            </a:pPr>
            <a:endParaRPr lang="zh-TW" altLang="en-US" dirty="0"/>
          </a:p>
        </p:txBody>
      </p:sp>
    </p:spTree>
    <p:extLst>
      <p:ext uri="{BB962C8B-B14F-4D97-AF65-F5344CB8AC3E}">
        <p14:creationId xmlns:p14="http://schemas.microsoft.com/office/powerpoint/2010/main" val="402986935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CN" altLang="en-US" dirty="0"/>
              <a:t>代碼清單 </a:t>
            </a:r>
            <a:r>
              <a:rPr lang="en-US" altLang="zh-CN" dirty="0"/>
              <a:t>6.13 </a:t>
            </a:r>
            <a:r>
              <a:rPr lang="zh-CN" altLang="en-US" dirty="0"/>
              <a:t>在已使用</a:t>
            </a:r>
            <a:r>
              <a:rPr lang="en-US" altLang="zh-CN" dirty="0"/>
              <a:t>PVC </a:t>
            </a:r>
            <a:r>
              <a:rPr lang="zh-CN" altLang="en-US" dirty="0"/>
              <a:t>和</a:t>
            </a:r>
            <a:r>
              <a:rPr lang="en-US" altLang="zh-CN" dirty="0"/>
              <a:t>PV</a:t>
            </a:r>
            <a:r>
              <a:rPr lang="zh-CN" altLang="en-US" dirty="0"/>
              <a:t>的</a:t>
            </a:r>
            <a:r>
              <a:rPr lang="en-US" altLang="zh-CN" dirty="0"/>
              <a:t>pod </a:t>
            </a:r>
            <a:r>
              <a:rPr lang="zh-CN" altLang="en-US" dirty="0"/>
              <a:t>中檢索 </a:t>
            </a:r>
            <a:r>
              <a:rPr lang="en-US" altLang="zh-CN" dirty="0"/>
              <a:t>MongoDB </a:t>
            </a:r>
            <a:r>
              <a:rPr lang="zh-CN" altLang="en-US" dirty="0"/>
              <a:t>的持久化數據</a:t>
            </a:r>
            <a:r>
              <a:rPr lang="zh-TW" altLang="en-US" dirty="0" smtClean="0"/>
              <a:t>。</a:t>
            </a:r>
            <a:endParaRPr lang="zh-TW" altLang="en-US" dirty="0"/>
          </a:p>
        </p:txBody>
      </p:sp>
      <p:sp>
        <p:nvSpPr>
          <p:cNvPr id="4" name="矩形 3"/>
          <p:cNvSpPr/>
          <p:nvPr/>
        </p:nvSpPr>
        <p:spPr>
          <a:xfrm>
            <a:off x="917543" y="1840487"/>
            <a:ext cx="11148766" cy="3785652"/>
          </a:xfrm>
          <a:prstGeom prst="rect">
            <a:avLst/>
          </a:prstGeom>
        </p:spPr>
        <p:txBody>
          <a:bodyPr wrap="square">
            <a:spAutoFit/>
          </a:bodyPr>
          <a:lstStyle/>
          <a:p>
            <a:r>
              <a:rPr lang="en-US" altLang="zh-TW" sz="2400" dirty="0">
                <a:solidFill>
                  <a:srgbClr val="000000"/>
                </a:solidFill>
                <a:latin typeface="Source Code Pro" panose="020B0509030403020204" pitchFamily="49" charset="0"/>
                <a:ea typeface="Source Code Pro" panose="020B0509030403020204" pitchFamily="49" charset="0"/>
              </a:rPr>
              <a:t>$ </a:t>
            </a:r>
            <a:r>
              <a:rPr lang="en-US" altLang="zh-TW" sz="2400" b="1" dirty="0" err="1">
                <a:solidFill>
                  <a:srgbClr val="000000"/>
                </a:solidFill>
                <a:latin typeface="Source Code Pro" panose="020B0509030403020204" pitchFamily="49" charset="0"/>
                <a:ea typeface="Source Code Pro" panose="020B0509030403020204" pitchFamily="49" charset="0"/>
              </a:rPr>
              <a:t>kubectl</a:t>
            </a:r>
            <a:r>
              <a:rPr lang="en-US" altLang="zh-TW" sz="2400" b="1" dirty="0">
                <a:solidFill>
                  <a:srgbClr val="000000"/>
                </a:solidFill>
                <a:latin typeface="Source Code Pro" panose="020B0509030403020204" pitchFamily="49" charset="0"/>
                <a:ea typeface="Source Code Pro" panose="020B0509030403020204" pitchFamily="49" charset="0"/>
              </a:rPr>
              <a:t> exec -it </a:t>
            </a:r>
            <a:r>
              <a:rPr lang="en-US" altLang="zh-TW" sz="2400" b="1" dirty="0" err="1">
                <a:solidFill>
                  <a:srgbClr val="000000"/>
                </a:solidFill>
                <a:latin typeface="Source Code Pro" panose="020B0509030403020204" pitchFamily="49" charset="0"/>
                <a:ea typeface="Source Code Pro" panose="020B0509030403020204" pitchFamily="49" charset="0"/>
              </a:rPr>
              <a:t>mongodb</a:t>
            </a:r>
            <a:r>
              <a:rPr lang="en-US" altLang="zh-TW" sz="2400" b="1" dirty="0">
                <a:solidFill>
                  <a:srgbClr val="000000"/>
                </a:solidFill>
                <a:latin typeface="Source Code Pro" panose="020B0509030403020204" pitchFamily="49" charset="0"/>
                <a:ea typeface="Source Code Pro" panose="020B0509030403020204" pitchFamily="49" charset="0"/>
              </a:rPr>
              <a:t> mongo</a:t>
            </a:r>
          </a:p>
          <a:p>
            <a:r>
              <a:rPr lang="en-US" altLang="zh-TW" sz="2400" dirty="0">
                <a:solidFill>
                  <a:srgbClr val="262626"/>
                </a:solidFill>
                <a:latin typeface="Source Code Pro" panose="020B0509030403020204" pitchFamily="49" charset="0"/>
                <a:ea typeface="Source Code Pro" panose="020B0509030403020204" pitchFamily="49" charset="0"/>
              </a:rPr>
              <a:t>MongoDB shell version: 3.2.8</a:t>
            </a:r>
          </a:p>
          <a:p>
            <a:r>
              <a:rPr lang="en-US" altLang="zh-TW" sz="2400" dirty="0">
                <a:solidFill>
                  <a:srgbClr val="262626"/>
                </a:solidFill>
                <a:latin typeface="Source Code Pro" panose="020B0509030403020204" pitchFamily="49" charset="0"/>
                <a:ea typeface="Source Code Pro" panose="020B0509030403020204" pitchFamily="49" charset="0"/>
              </a:rPr>
              <a:t>connecting to: mongodb://127.0.0.1:27017</a:t>
            </a:r>
          </a:p>
          <a:p>
            <a:r>
              <a:rPr lang="en-US" altLang="zh-TW" sz="2400" dirty="0">
                <a:solidFill>
                  <a:srgbClr val="262626"/>
                </a:solidFill>
                <a:latin typeface="Source Code Pro" panose="020B0509030403020204" pitchFamily="49" charset="0"/>
                <a:ea typeface="Source Code Pro" panose="020B0509030403020204" pitchFamily="49" charset="0"/>
              </a:rPr>
              <a:t>Welcome to the MongoDB shell.</a:t>
            </a:r>
          </a:p>
          <a:p>
            <a:r>
              <a:rPr lang="en-US" altLang="zh-TW" sz="2400" dirty="0">
                <a:solidFill>
                  <a:srgbClr val="262626"/>
                </a:solidFill>
                <a:latin typeface="Source Code Pro" panose="020B0509030403020204" pitchFamily="49" charset="0"/>
                <a:ea typeface="Source Code Pro" panose="020B0509030403020204" pitchFamily="49" charset="0"/>
              </a:rPr>
              <a:t>...</a:t>
            </a:r>
          </a:p>
          <a:p>
            <a:r>
              <a:rPr lang="en-US" altLang="zh-TW" sz="2400" b="1" dirty="0">
                <a:solidFill>
                  <a:srgbClr val="262626"/>
                </a:solidFill>
                <a:latin typeface="Source Code Pro" panose="020B0509030403020204" pitchFamily="49" charset="0"/>
                <a:ea typeface="Source Code Pro" panose="020B0509030403020204" pitchFamily="49" charset="0"/>
              </a:rPr>
              <a:t>&gt; use </a:t>
            </a:r>
            <a:r>
              <a:rPr lang="en-US" altLang="zh-TW" sz="2400" b="1" dirty="0" err="1">
                <a:solidFill>
                  <a:srgbClr val="262626"/>
                </a:solidFill>
                <a:latin typeface="Source Code Pro" panose="020B0509030403020204" pitchFamily="49" charset="0"/>
                <a:ea typeface="Source Code Pro" panose="020B0509030403020204" pitchFamily="49" charset="0"/>
              </a:rPr>
              <a:t>mystore</a:t>
            </a:r>
            <a:endParaRPr lang="en-US" altLang="zh-TW" sz="2400" b="1" dirty="0">
              <a:solidFill>
                <a:srgbClr val="262626"/>
              </a:solidFill>
              <a:latin typeface="Source Code Pro" panose="020B0509030403020204" pitchFamily="49" charset="0"/>
              <a:ea typeface="Source Code Pro" panose="020B0509030403020204" pitchFamily="49" charset="0"/>
            </a:endParaRPr>
          </a:p>
          <a:p>
            <a:r>
              <a:rPr lang="en-US" altLang="zh-TW" sz="2400" dirty="0">
                <a:solidFill>
                  <a:srgbClr val="262626"/>
                </a:solidFill>
                <a:latin typeface="Source Code Pro" panose="020B0509030403020204" pitchFamily="49" charset="0"/>
                <a:ea typeface="Source Code Pro" panose="020B0509030403020204" pitchFamily="49" charset="0"/>
              </a:rPr>
              <a:t>switched to </a:t>
            </a:r>
            <a:r>
              <a:rPr lang="en-US" altLang="zh-TW" sz="2400" dirty="0" err="1">
                <a:solidFill>
                  <a:srgbClr val="262626"/>
                </a:solidFill>
                <a:latin typeface="Source Code Pro" panose="020B0509030403020204" pitchFamily="49" charset="0"/>
                <a:ea typeface="Source Code Pro" panose="020B0509030403020204" pitchFamily="49" charset="0"/>
              </a:rPr>
              <a:t>db</a:t>
            </a:r>
            <a:r>
              <a:rPr lang="en-US" altLang="zh-TW" sz="2400" dirty="0">
                <a:solidFill>
                  <a:srgbClr val="262626"/>
                </a:solidFill>
                <a:latin typeface="Source Code Pro" panose="020B0509030403020204" pitchFamily="49" charset="0"/>
                <a:ea typeface="Source Code Pro" panose="020B0509030403020204" pitchFamily="49" charset="0"/>
              </a:rPr>
              <a:t> </a:t>
            </a:r>
            <a:r>
              <a:rPr lang="en-US" altLang="zh-TW" sz="2400" dirty="0" err="1">
                <a:solidFill>
                  <a:srgbClr val="262626"/>
                </a:solidFill>
                <a:latin typeface="Source Code Pro" panose="020B0509030403020204" pitchFamily="49" charset="0"/>
                <a:ea typeface="Source Code Pro" panose="020B0509030403020204" pitchFamily="49" charset="0"/>
              </a:rPr>
              <a:t>mystore</a:t>
            </a:r>
            <a:endParaRPr lang="en-US" altLang="zh-TW" sz="2400" dirty="0">
              <a:solidFill>
                <a:srgbClr val="262626"/>
              </a:solidFill>
              <a:latin typeface="Source Code Pro" panose="020B0509030403020204" pitchFamily="49" charset="0"/>
              <a:ea typeface="Source Code Pro" panose="020B0509030403020204" pitchFamily="49" charset="0"/>
            </a:endParaRPr>
          </a:p>
          <a:p>
            <a:r>
              <a:rPr lang="en-US" altLang="zh-TW" sz="2400" b="1" dirty="0">
                <a:solidFill>
                  <a:srgbClr val="262626"/>
                </a:solidFill>
                <a:latin typeface="Source Code Pro" panose="020B0509030403020204" pitchFamily="49" charset="0"/>
                <a:ea typeface="Source Code Pro" panose="020B0509030403020204" pitchFamily="49" charset="0"/>
              </a:rPr>
              <a:t>&gt; </a:t>
            </a:r>
            <a:r>
              <a:rPr lang="en-US" altLang="zh-TW" sz="2400" b="1" dirty="0" err="1">
                <a:solidFill>
                  <a:srgbClr val="262626"/>
                </a:solidFill>
                <a:latin typeface="Source Code Pro" panose="020B0509030403020204" pitchFamily="49" charset="0"/>
                <a:ea typeface="Source Code Pro" panose="020B0509030403020204" pitchFamily="49" charset="0"/>
              </a:rPr>
              <a:t>db.foo.find</a:t>
            </a:r>
            <a:r>
              <a:rPr lang="en-US" altLang="zh-TW" sz="2400" b="1" dirty="0">
                <a:solidFill>
                  <a:srgbClr val="262626"/>
                </a:solidFill>
                <a:latin typeface="Source Code Pro" panose="020B0509030403020204" pitchFamily="49" charset="0"/>
                <a:ea typeface="Source Code Pro" panose="020B0509030403020204" pitchFamily="49" charset="0"/>
              </a:rPr>
              <a:t>()</a:t>
            </a:r>
          </a:p>
          <a:p>
            <a:r>
              <a:rPr lang="en-US" altLang="zh-TW" sz="2400" dirty="0">
                <a:solidFill>
                  <a:srgbClr val="000000"/>
                </a:solidFill>
                <a:latin typeface="Source Code Pro" panose="020B0509030403020204" pitchFamily="49" charset="0"/>
                <a:ea typeface="Source Code Pro" panose="020B0509030403020204" pitchFamily="49" charset="0"/>
              </a:rPr>
              <a:t>{ "_id" : </a:t>
            </a:r>
            <a:r>
              <a:rPr lang="en-US" altLang="zh-TW" sz="2400" dirty="0" err="1">
                <a:solidFill>
                  <a:srgbClr val="000000"/>
                </a:solidFill>
                <a:latin typeface="Source Code Pro" panose="020B0509030403020204" pitchFamily="49" charset="0"/>
                <a:ea typeface="Source Code Pro" panose="020B0509030403020204" pitchFamily="49" charset="0"/>
              </a:rPr>
              <a:t>ObjectId</a:t>
            </a:r>
            <a:r>
              <a:rPr lang="en-US" altLang="zh-TW" sz="2400" dirty="0">
                <a:solidFill>
                  <a:srgbClr val="000000"/>
                </a:solidFill>
                <a:latin typeface="Source Code Pro" panose="020B0509030403020204" pitchFamily="49" charset="0"/>
                <a:ea typeface="Source Code Pro" panose="020B0509030403020204" pitchFamily="49" charset="0"/>
              </a:rPr>
              <a:t>("57a61eb9de0cfd512374cc75"), "name" : "foo" }</a:t>
            </a:r>
            <a:endParaRPr lang="zh-TW" altLang="en-US" sz="2400" dirty="0">
              <a:latin typeface="Source Code Pro" panose="020B0509030403020204" pitchFamily="49" charset="0"/>
            </a:endParaRPr>
          </a:p>
        </p:txBody>
      </p:sp>
    </p:spTree>
    <p:extLst>
      <p:ext uri="{BB962C8B-B14F-4D97-AF65-F5344CB8AC3E}">
        <p14:creationId xmlns:p14="http://schemas.microsoft.com/office/powerpoint/2010/main" val="97708486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瞭解使用持久卷和持久卷聲明的</a:t>
            </a:r>
            <a:r>
              <a:rPr lang="zh-TW" altLang="en-US" dirty="0" smtClean="0"/>
              <a:t>好處</a:t>
            </a:r>
            <a:endParaRPr lang="zh-TW" altLang="en-US" dirty="0"/>
          </a:p>
        </p:txBody>
      </p:sp>
      <p:sp>
        <p:nvSpPr>
          <p:cNvPr id="3" name="內容版面配置區 2"/>
          <p:cNvSpPr>
            <a:spLocks noGrp="1"/>
          </p:cNvSpPr>
          <p:nvPr>
            <p:ph idx="1"/>
          </p:nvPr>
        </p:nvSpPr>
        <p:spPr/>
        <p:txBody>
          <a:bodyPr>
            <a:normAutofit fontScale="92500"/>
          </a:bodyPr>
          <a:lstStyle/>
          <a:p>
            <a:r>
              <a:rPr lang="zh-TW" altLang="en-US" dirty="0" smtClean="0"/>
              <a:t>下頁圖 </a:t>
            </a:r>
            <a:r>
              <a:rPr lang="en-US" altLang="zh-TW" dirty="0" smtClean="0"/>
              <a:t>6.8,</a:t>
            </a:r>
            <a:r>
              <a:rPr lang="zh-TW" altLang="en-US" dirty="0" smtClean="0"/>
              <a:t>展示了</a:t>
            </a:r>
            <a:r>
              <a:rPr lang="en-US" altLang="zh-TW" dirty="0" smtClean="0"/>
              <a:t>pod </a:t>
            </a:r>
            <a:r>
              <a:rPr lang="zh-TW" altLang="en-US" dirty="0" smtClean="0"/>
              <a:t>可以直接使用</a:t>
            </a:r>
            <a:r>
              <a:rPr lang="en-US" altLang="zh-TW" dirty="0" smtClean="0"/>
              <a:t>,</a:t>
            </a:r>
            <a:r>
              <a:rPr lang="zh-TW" altLang="en-US" dirty="0" smtClean="0"/>
              <a:t>或者通過持久卷和持久卷聲明</a:t>
            </a:r>
            <a:r>
              <a:rPr lang="en-US" altLang="zh-TW" dirty="0" smtClean="0"/>
              <a:t>,</a:t>
            </a:r>
            <a:r>
              <a:rPr lang="zh-TW" altLang="en-US" dirty="0" smtClean="0"/>
              <a:t>這兩種方式使用 </a:t>
            </a:r>
            <a:r>
              <a:rPr lang="en-US" altLang="zh-TW" dirty="0" smtClean="0"/>
              <a:t>GCE </a:t>
            </a:r>
            <a:r>
              <a:rPr lang="zh-TW" altLang="en-US" dirty="0" smtClean="0"/>
              <a:t>持久磁碟。</a:t>
            </a:r>
            <a:endParaRPr lang="en-US" altLang="zh-TW" dirty="0" smtClean="0"/>
          </a:p>
          <a:p>
            <a:r>
              <a:rPr lang="zh-CN" altLang="en-US" dirty="0" smtClean="0"/>
              <a:t>考慮如何使用這種間接方法從基礎設施獲取存儲</a:t>
            </a:r>
            <a:r>
              <a:rPr lang="en-US" altLang="zh-CN" dirty="0" smtClean="0"/>
              <a:t>,</a:t>
            </a:r>
            <a:r>
              <a:rPr lang="zh-CN" altLang="en-US" dirty="0" smtClean="0"/>
              <a:t>對</a:t>
            </a:r>
            <a:r>
              <a:rPr lang="zh-TW" altLang="en-US" dirty="0" smtClean="0"/>
              <a:t>於</a:t>
            </a:r>
            <a:r>
              <a:rPr lang="zh-CN" altLang="en-US" dirty="0" smtClean="0"/>
              <a:t>應用程序開發人員</a:t>
            </a:r>
            <a:r>
              <a:rPr lang="en-US" altLang="zh-CN" dirty="0" smtClean="0"/>
              <a:t>(</a:t>
            </a:r>
            <a:r>
              <a:rPr lang="zh-CN" altLang="en-US" dirty="0" smtClean="0"/>
              <a:t>或者集群用戶</a:t>
            </a:r>
            <a:r>
              <a:rPr lang="en-US" altLang="zh-CN" dirty="0" smtClean="0"/>
              <a:t>)</a:t>
            </a:r>
            <a:r>
              <a:rPr lang="zh-CN" altLang="en-US" dirty="0" smtClean="0"/>
              <a:t>來說更加簡單。</a:t>
            </a:r>
            <a:endParaRPr lang="en-US" altLang="zh-CN" dirty="0" smtClean="0"/>
          </a:p>
          <a:p>
            <a:r>
              <a:rPr lang="zh-CN" altLang="en-US" dirty="0" smtClean="0"/>
              <a:t>是的</a:t>
            </a:r>
            <a:r>
              <a:rPr lang="en-US" altLang="zh-CN" dirty="0" smtClean="0"/>
              <a:t>,</a:t>
            </a:r>
            <a:r>
              <a:rPr lang="zh-CN" altLang="en-US" dirty="0" smtClean="0"/>
              <a:t>這需要額外的步驟來創建持久卷和持久卷聲明</a:t>
            </a:r>
            <a:r>
              <a:rPr lang="en-US" altLang="zh-CN" dirty="0" smtClean="0"/>
              <a:t>, </a:t>
            </a:r>
            <a:r>
              <a:rPr lang="zh-CN" altLang="en-US" dirty="0" smtClean="0"/>
              <a:t>但是研發人員不需要關心底層實際使用的存儲技術。</a:t>
            </a:r>
            <a:endParaRPr lang="zh-CN" altLang="en-US" dirty="0"/>
          </a:p>
          <a:p>
            <a:r>
              <a:rPr lang="zh-CN" altLang="en-US" dirty="0"/>
              <a:t>此外</a:t>
            </a:r>
            <a:r>
              <a:rPr lang="en-US" altLang="zh-CN" dirty="0" smtClean="0"/>
              <a:t>,</a:t>
            </a:r>
            <a:r>
              <a:rPr lang="zh-CN" altLang="en-US" dirty="0" smtClean="0"/>
              <a:t>現在可以在許多不同的 </a:t>
            </a:r>
            <a:r>
              <a:rPr lang="en-US" altLang="zh-CN" dirty="0" smtClean="0"/>
              <a:t>Kubernetes </a:t>
            </a:r>
            <a:r>
              <a:rPr lang="zh-CN" altLang="en-US" dirty="0"/>
              <a:t>集群上使用相同</a:t>
            </a:r>
            <a:r>
              <a:rPr lang="zh-CN" altLang="en-US" dirty="0" smtClean="0"/>
              <a:t>的 </a:t>
            </a:r>
            <a:r>
              <a:rPr lang="en-US" altLang="zh-CN" dirty="0" smtClean="0"/>
              <a:t>pod </a:t>
            </a:r>
            <a:r>
              <a:rPr lang="zh-CN" altLang="en-US" dirty="0" smtClean="0"/>
              <a:t>和持久卷聲明清單</a:t>
            </a:r>
            <a:r>
              <a:rPr lang="en-US" altLang="zh-CN" dirty="0" smtClean="0"/>
              <a:t>,</a:t>
            </a:r>
            <a:r>
              <a:rPr lang="zh-CN" altLang="en-US" dirty="0" smtClean="0"/>
              <a:t>因爲它們不涉及任何特定依賴</a:t>
            </a:r>
            <a:r>
              <a:rPr lang="zh-TW" altLang="en-US" dirty="0" smtClean="0"/>
              <a:t>於</a:t>
            </a:r>
            <a:r>
              <a:rPr lang="zh-CN" altLang="en-US" dirty="0" smtClean="0"/>
              <a:t>基礎設施的內容。</a:t>
            </a:r>
            <a:endParaRPr lang="en-US" altLang="zh-CN" dirty="0" smtClean="0"/>
          </a:p>
          <a:p>
            <a:pPr lvl="1"/>
            <a:r>
              <a:rPr lang="zh-CN" altLang="en-US" dirty="0" smtClean="0"/>
              <a:t>聲明說</a:t>
            </a:r>
            <a:r>
              <a:rPr lang="zh-TW" altLang="en-US" dirty="0" smtClean="0"/>
              <a:t>「</a:t>
            </a:r>
            <a:r>
              <a:rPr lang="zh-CN" altLang="en-US" dirty="0" smtClean="0"/>
              <a:t>我需要</a:t>
            </a:r>
            <a:r>
              <a:rPr lang="en-US" altLang="zh-CN" dirty="0" smtClean="0"/>
              <a:t>x</a:t>
            </a:r>
            <a:r>
              <a:rPr lang="zh-CN" altLang="en-US" dirty="0" smtClean="0"/>
              <a:t>存儲量</a:t>
            </a:r>
            <a:r>
              <a:rPr lang="en-US" altLang="zh-CN" dirty="0" smtClean="0"/>
              <a:t>, </a:t>
            </a:r>
            <a:r>
              <a:rPr lang="zh-TW" altLang="en-US" dirty="0" smtClean="0"/>
              <a:t>並</a:t>
            </a:r>
            <a:r>
              <a:rPr lang="zh-CN" altLang="en-US" dirty="0" smtClean="0"/>
              <a:t>且我需要能够支持一個客戶端同時讀取和寫入。</a:t>
            </a:r>
            <a:r>
              <a:rPr lang="zh-TW" altLang="en-US" dirty="0" smtClean="0"/>
              <a:t>」</a:t>
            </a:r>
            <a:endParaRPr lang="en-US" altLang="zh-TW" dirty="0" smtClean="0"/>
          </a:p>
          <a:p>
            <a:pPr lvl="1"/>
            <a:r>
              <a:rPr lang="zh-CN" altLang="en-US" dirty="0" smtClean="0"/>
              <a:t>然後</a:t>
            </a:r>
            <a:r>
              <a:rPr lang="en-US" altLang="zh-CN" dirty="0" smtClean="0"/>
              <a:t>pod </a:t>
            </a:r>
            <a:r>
              <a:rPr lang="zh-CN" altLang="en-US" dirty="0" smtClean="0"/>
              <a:t>通過其中一個卷的名稱來引用聲明。</a:t>
            </a:r>
            <a:endParaRPr lang="zh-CN" altLang="en-US" dirty="0"/>
          </a:p>
        </p:txBody>
      </p:sp>
    </p:spTree>
    <p:extLst>
      <p:ext uri="{BB962C8B-B14F-4D97-AF65-F5344CB8AC3E}">
        <p14:creationId xmlns:p14="http://schemas.microsoft.com/office/powerpoint/2010/main" val="130465895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43275" y="0"/>
            <a:ext cx="8305450" cy="6858000"/>
          </a:xfrm>
          <a:prstGeom prst="rect">
            <a:avLst/>
          </a:prstGeom>
        </p:spPr>
      </p:pic>
      <p:sp>
        <p:nvSpPr>
          <p:cNvPr id="5" name="矩形 4"/>
          <p:cNvSpPr/>
          <p:nvPr/>
        </p:nvSpPr>
        <p:spPr>
          <a:xfrm>
            <a:off x="1135616" y="5904406"/>
            <a:ext cx="3228384" cy="646331"/>
          </a:xfrm>
          <a:prstGeom prst="rect">
            <a:avLst/>
          </a:prstGeom>
        </p:spPr>
        <p:txBody>
          <a:bodyPr wrap="none">
            <a:spAutoFit/>
          </a:bodyPr>
          <a:lstStyle/>
          <a:p>
            <a:r>
              <a:rPr lang="zh-TW" altLang="en-US" dirty="0">
                <a:latin typeface="微軟正黑體" panose="020B0604030504040204" pitchFamily="34" charset="-120"/>
                <a:ea typeface="微軟正黑體" panose="020B0604030504040204" pitchFamily="34" charset="-120"/>
              </a:rPr>
              <a:t>圖 </a:t>
            </a:r>
            <a:r>
              <a:rPr lang="en-US" altLang="zh-TW" dirty="0" smtClean="0">
                <a:latin typeface="微軟正黑體" panose="020B0604030504040204" pitchFamily="34" charset="-120"/>
                <a:ea typeface="微軟正黑體" panose="020B0604030504040204" pitchFamily="34" charset="-120"/>
              </a:rPr>
              <a:t>6.8 </a:t>
            </a:r>
            <a:r>
              <a:rPr lang="zh-TW" altLang="en-US" dirty="0" smtClean="0">
                <a:latin typeface="微軟正黑體" panose="020B0604030504040204" pitchFamily="34" charset="-120"/>
                <a:ea typeface="微軟正黑體" panose="020B0604030504040204" pitchFamily="34" charset="-120"/>
              </a:rPr>
              <a:t>直接使用</a:t>
            </a:r>
            <a:r>
              <a:rPr lang="en-US" altLang="zh-TW" dirty="0" smtClean="0">
                <a:latin typeface="微軟正黑體" panose="020B0604030504040204" pitchFamily="34" charset="-120"/>
                <a:ea typeface="微軟正黑體" panose="020B0604030504040204" pitchFamily="34" charset="-120"/>
              </a:rPr>
              <a:t>GCE</a:t>
            </a:r>
            <a:r>
              <a:rPr lang="zh-TW" altLang="en-US" dirty="0" smtClean="0">
                <a:latin typeface="微軟正黑體" panose="020B0604030504040204" pitchFamily="34" charset="-120"/>
                <a:ea typeface="微軟正黑體" panose="020B0604030504040204" pitchFamily="34" charset="-120"/>
              </a:rPr>
              <a:t>持久磁碟</a:t>
            </a:r>
            <a:endParaRPr lang="en-US" altLang="zh-TW" dirty="0" smtClean="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或通過</a:t>
            </a:r>
            <a:r>
              <a:rPr lang="en-US" altLang="zh-TW" dirty="0" smtClean="0">
                <a:latin typeface="微軟正黑體" panose="020B0604030504040204" pitchFamily="34" charset="-120"/>
                <a:ea typeface="微軟正黑體" panose="020B0604030504040204" pitchFamily="34" charset="-120"/>
              </a:rPr>
              <a:t>PVC</a:t>
            </a:r>
            <a:r>
              <a:rPr lang="zh-TW" altLang="en-US" dirty="0" smtClean="0">
                <a:latin typeface="微軟正黑體" panose="020B0604030504040204" pitchFamily="34" charset="-120"/>
                <a:ea typeface="微軟正黑體" panose="020B0604030504040204" pitchFamily="34" charset="-120"/>
              </a:rPr>
              <a:t>和</a:t>
            </a:r>
            <a:r>
              <a:rPr lang="en-US" altLang="zh-TW" dirty="0" smtClean="0">
                <a:latin typeface="微軟正黑體" panose="020B0604030504040204" pitchFamily="34" charset="-120"/>
                <a:ea typeface="微軟正黑體" panose="020B0604030504040204" pitchFamily="34" charset="-120"/>
              </a:rPr>
              <a:t>PV</a:t>
            </a:r>
            <a:r>
              <a:rPr lang="zh-TW" altLang="en-US" dirty="0" smtClean="0">
                <a:latin typeface="微軟正黑體" panose="020B0604030504040204" pitchFamily="34" charset="-120"/>
                <a:ea typeface="微軟正黑體" panose="020B0604030504040204" pitchFamily="34" charset="-120"/>
              </a:rPr>
              <a:t>來使用</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78157368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回收持久</a:t>
            </a:r>
            <a:r>
              <a:rPr lang="zh-TW" altLang="en-US" dirty="0" smtClean="0"/>
              <a:t>卷</a:t>
            </a:r>
            <a:endParaRPr lang="zh-TW" altLang="en-US" dirty="0"/>
          </a:p>
        </p:txBody>
      </p:sp>
      <p:sp>
        <p:nvSpPr>
          <p:cNvPr id="3" name="內容版面配置區 2"/>
          <p:cNvSpPr>
            <a:spLocks noGrp="1"/>
          </p:cNvSpPr>
          <p:nvPr>
            <p:ph idx="1"/>
          </p:nvPr>
        </p:nvSpPr>
        <p:spPr/>
        <p:txBody>
          <a:bodyPr>
            <a:normAutofit/>
          </a:bodyPr>
          <a:lstStyle/>
          <a:p>
            <a:r>
              <a:rPr lang="zh-TW" altLang="en-US" dirty="0" smtClean="0"/>
              <a:t>在結束討論持久卷之前</a:t>
            </a:r>
            <a:r>
              <a:rPr lang="en-US" altLang="zh-TW" dirty="0" smtClean="0"/>
              <a:t>,</a:t>
            </a:r>
            <a:r>
              <a:rPr lang="zh-TW" altLang="en-US" dirty="0" smtClean="0"/>
              <a:t>先做一個快速實驗</a:t>
            </a:r>
            <a:r>
              <a:rPr lang="en-US" altLang="zh-TW" dirty="0" smtClean="0"/>
              <a:t>,</a:t>
            </a:r>
            <a:r>
              <a:rPr lang="zh-TW" altLang="en-US" dirty="0"/>
              <a:t>删除 </a:t>
            </a:r>
            <a:r>
              <a:rPr lang="en-US" altLang="zh-TW" dirty="0"/>
              <a:t>pod </a:t>
            </a:r>
            <a:r>
              <a:rPr lang="zh-TW" altLang="en-US" dirty="0" smtClean="0"/>
              <a:t>和持久卷聲明</a:t>
            </a:r>
            <a:r>
              <a:rPr lang="en-US" altLang="zh-TW" dirty="0" smtClean="0"/>
              <a:t>:</a:t>
            </a:r>
            <a:endParaRPr lang="zh-TW" altLang="en-US" dirty="0"/>
          </a:p>
          <a:p>
            <a:pPr marL="0" indent="0">
              <a:buNone/>
            </a:pPr>
            <a:r>
              <a:rPr lang="en-US" altLang="zh-TW" sz="2400" dirty="0">
                <a:latin typeface="Source Code Pro" panose="020B0509030403020204" pitchFamily="49" charset="0"/>
                <a:ea typeface="Source Code Pro" panose="020B0509030403020204" pitchFamily="49" charset="0"/>
              </a:rPr>
              <a:t>$ </a:t>
            </a:r>
            <a:r>
              <a:rPr lang="en-US" altLang="zh-TW" sz="2400" dirty="0" err="1">
                <a:latin typeface="Source Code Pro" panose="020B0509030403020204" pitchFamily="49" charset="0"/>
                <a:ea typeface="Source Code Pro" panose="020B0509030403020204" pitchFamily="49" charset="0"/>
              </a:rPr>
              <a:t>kubectl</a:t>
            </a:r>
            <a:r>
              <a:rPr lang="en-US" altLang="zh-TW" sz="2400" dirty="0">
                <a:latin typeface="Source Code Pro" panose="020B0509030403020204" pitchFamily="49" charset="0"/>
                <a:ea typeface="Source Code Pro" panose="020B0509030403020204" pitchFamily="49" charset="0"/>
              </a:rPr>
              <a:t> delete pod </a:t>
            </a:r>
            <a:r>
              <a:rPr lang="en-US" altLang="zh-TW" sz="2400" dirty="0" err="1">
                <a:latin typeface="Source Code Pro" panose="020B0509030403020204" pitchFamily="49" charset="0"/>
                <a:ea typeface="Source Code Pro" panose="020B0509030403020204" pitchFamily="49" charset="0"/>
              </a:rPr>
              <a:t>mongodb</a:t>
            </a:r>
            <a:r>
              <a:rPr lang="en-US" altLang="zh-TW" sz="2400" dirty="0">
                <a:latin typeface="Source Code Pro" panose="020B0509030403020204" pitchFamily="49" charset="0"/>
                <a:ea typeface="Source Code Pro" panose="020B0509030403020204" pitchFamily="49" charset="0"/>
              </a:rPr>
              <a:t> </a:t>
            </a:r>
            <a:endParaRPr lang="en-US" altLang="zh-TW" sz="2400" dirty="0" smtClean="0">
              <a:latin typeface="Source Code Pro" panose="020B0509030403020204" pitchFamily="49" charset="0"/>
              <a:ea typeface="Source Code Pro" panose="020B0509030403020204" pitchFamily="49" charset="0"/>
            </a:endParaRPr>
          </a:p>
          <a:p>
            <a:pPr marL="0" indent="0">
              <a:buNone/>
            </a:pPr>
            <a:r>
              <a:rPr lang="en-US" altLang="zh-TW" sz="2400" dirty="0" smtClean="0">
                <a:latin typeface="Source Code Pro" panose="020B0509030403020204" pitchFamily="49" charset="0"/>
                <a:ea typeface="Source Code Pro" panose="020B0509030403020204" pitchFamily="49" charset="0"/>
              </a:rPr>
              <a:t>pod </a:t>
            </a:r>
            <a:r>
              <a:rPr lang="en-US" altLang="zh-TW" sz="2400" dirty="0">
                <a:latin typeface="Source Code Pro" panose="020B0509030403020204" pitchFamily="49" charset="0"/>
                <a:ea typeface="Source Code Pro" panose="020B0509030403020204" pitchFamily="49" charset="0"/>
              </a:rPr>
              <a:t>"</a:t>
            </a:r>
            <a:r>
              <a:rPr lang="en-US" altLang="zh-TW" sz="2400" dirty="0" err="1">
                <a:latin typeface="Source Code Pro" panose="020B0509030403020204" pitchFamily="49" charset="0"/>
                <a:ea typeface="Source Code Pro" panose="020B0509030403020204" pitchFamily="49" charset="0"/>
              </a:rPr>
              <a:t>mongodb</a:t>
            </a:r>
            <a:r>
              <a:rPr lang="en-US" altLang="zh-TW" sz="2400" dirty="0">
                <a:latin typeface="Source Code Pro" panose="020B0509030403020204" pitchFamily="49" charset="0"/>
                <a:ea typeface="Source Code Pro" panose="020B0509030403020204" pitchFamily="49" charset="0"/>
              </a:rPr>
              <a:t>" deleted </a:t>
            </a:r>
            <a:endParaRPr lang="en-US" altLang="zh-TW" sz="2400" dirty="0" smtClean="0">
              <a:latin typeface="Source Code Pro" panose="020B0509030403020204" pitchFamily="49" charset="0"/>
              <a:ea typeface="Source Code Pro" panose="020B0509030403020204" pitchFamily="49" charset="0"/>
            </a:endParaRPr>
          </a:p>
          <a:p>
            <a:pPr marL="0" indent="0">
              <a:buNone/>
            </a:pPr>
            <a:r>
              <a:rPr lang="en-US" altLang="zh-TW" sz="2400" dirty="0" smtClean="0">
                <a:latin typeface="Source Code Pro" panose="020B0509030403020204" pitchFamily="49" charset="0"/>
                <a:ea typeface="Source Code Pro" panose="020B0509030403020204" pitchFamily="49" charset="0"/>
              </a:rPr>
              <a:t>$ </a:t>
            </a:r>
            <a:r>
              <a:rPr lang="en-US" altLang="zh-TW" sz="2400" dirty="0" err="1">
                <a:latin typeface="Source Code Pro" panose="020B0509030403020204" pitchFamily="49" charset="0"/>
                <a:ea typeface="Source Code Pro" panose="020B0509030403020204" pitchFamily="49" charset="0"/>
              </a:rPr>
              <a:t>kubectl</a:t>
            </a:r>
            <a:r>
              <a:rPr lang="en-US" altLang="zh-TW" sz="2400" dirty="0">
                <a:latin typeface="Source Code Pro" panose="020B0509030403020204" pitchFamily="49" charset="0"/>
                <a:ea typeface="Source Code Pro" panose="020B0509030403020204" pitchFamily="49" charset="0"/>
              </a:rPr>
              <a:t> delete </a:t>
            </a:r>
            <a:r>
              <a:rPr lang="en-US" altLang="zh-TW" sz="2400" dirty="0" err="1">
                <a:latin typeface="Source Code Pro" panose="020B0509030403020204" pitchFamily="49" charset="0"/>
                <a:ea typeface="Source Code Pro" panose="020B0509030403020204" pitchFamily="49" charset="0"/>
              </a:rPr>
              <a:t>pvc</a:t>
            </a:r>
            <a:r>
              <a:rPr lang="en-US" altLang="zh-TW" sz="2400" dirty="0">
                <a:latin typeface="Source Code Pro" panose="020B0509030403020204" pitchFamily="49" charset="0"/>
                <a:ea typeface="Source Code Pro" panose="020B0509030403020204" pitchFamily="49" charset="0"/>
              </a:rPr>
              <a:t> </a:t>
            </a:r>
            <a:r>
              <a:rPr lang="en-US" altLang="zh-TW" sz="2400" dirty="0" err="1">
                <a:latin typeface="Source Code Pro" panose="020B0509030403020204" pitchFamily="49" charset="0"/>
                <a:ea typeface="Source Code Pro" panose="020B0509030403020204" pitchFamily="49" charset="0"/>
              </a:rPr>
              <a:t>mongodb-pvc</a:t>
            </a:r>
            <a:r>
              <a:rPr lang="en-US" altLang="zh-TW" sz="2400" dirty="0">
                <a:latin typeface="Source Code Pro" panose="020B0509030403020204" pitchFamily="49" charset="0"/>
                <a:ea typeface="Source Code Pro" panose="020B0509030403020204" pitchFamily="49" charset="0"/>
              </a:rPr>
              <a:t> </a:t>
            </a:r>
            <a:endParaRPr lang="en-US" altLang="zh-TW" sz="2400" dirty="0" smtClean="0">
              <a:latin typeface="Source Code Pro" panose="020B0509030403020204" pitchFamily="49" charset="0"/>
              <a:ea typeface="Source Code Pro" panose="020B0509030403020204" pitchFamily="49" charset="0"/>
            </a:endParaRPr>
          </a:p>
          <a:p>
            <a:pPr marL="0" indent="0">
              <a:buNone/>
            </a:pPr>
            <a:r>
              <a:rPr lang="en-US" altLang="zh-TW" sz="2400" dirty="0" err="1" smtClean="0">
                <a:latin typeface="Source Code Pro" panose="020B0509030403020204" pitchFamily="49" charset="0"/>
                <a:ea typeface="Source Code Pro" panose="020B0509030403020204" pitchFamily="49" charset="0"/>
              </a:rPr>
              <a:t>persistentvolumeclaim</a:t>
            </a:r>
            <a:r>
              <a:rPr lang="en-US" altLang="zh-TW" sz="2400" dirty="0" smtClean="0">
                <a:latin typeface="Source Code Pro" panose="020B0509030403020204" pitchFamily="49" charset="0"/>
                <a:ea typeface="Source Code Pro" panose="020B0509030403020204" pitchFamily="49" charset="0"/>
              </a:rPr>
              <a:t> </a:t>
            </a:r>
            <a:r>
              <a:rPr lang="en-US" altLang="zh-TW" sz="2400" dirty="0">
                <a:latin typeface="Source Code Pro" panose="020B0509030403020204" pitchFamily="49" charset="0"/>
                <a:ea typeface="Source Code Pro" panose="020B0509030403020204" pitchFamily="49" charset="0"/>
              </a:rPr>
              <a:t>"</a:t>
            </a:r>
            <a:r>
              <a:rPr lang="en-US" altLang="zh-TW" sz="2400" dirty="0" err="1">
                <a:latin typeface="Source Code Pro" panose="020B0509030403020204" pitchFamily="49" charset="0"/>
                <a:ea typeface="Source Code Pro" panose="020B0509030403020204" pitchFamily="49" charset="0"/>
              </a:rPr>
              <a:t>mongodb-pvc</a:t>
            </a:r>
            <a:r>
              <a:rPr lang="en-US" altLang="zh-TW" sz="2400" dirty="0">
                <a:latin typeface="Source Code Pro" panose="020B0509030403020204" pitchFamily="49" charset="0"/>
                <a:ea typeface="Source Code Pro" panose="020B0509030403020204" pitchFamily="49" charset="0"/>
              </a:rPr>
              <a:t>" deleted</a:t>
            </a:r>
          </a:p>
          <a:p>
            <a:r>
              <a:rPr lang="zh-TW" altLang="en-US" dirty="0" smtClean="0"/>
              <a:t>如果再次創建持久卷聲明會怎樣</a:t>
            </a:r>
            <a:r>
              <a:rPr lang="en-US" altLang="zh-TW" dirty="0" smtClean="0"/>
              <a:t>?</a:t>
            </a:r>
            <a:r>
              <a:rPr lang="zh-TW" altLang="en-US" dirty="0" smtClean="0"/>
              <a:t>它是否會被綁定到持久卷</a:t>
            </a:r>
            <a:r>
              <a:rPr lang="en-US" altLang="zh-TW" dirty="0" smtClean="0"/>
              <a:t>?</a:t>
            </a:r>
            <a:r>
              <a:rPr lang="zh-TW" altLang="en-US" dirty="0" smtClean="0"/>
              <a:t>在創建聲明後</a:t>
            </a:r>
            <a:r>
              <a:rPr lang="en-US" altLang="zh-TW" dirty="0" smtClean="0"/>
              <a:t>, </a:t>
            </a:r>
            <a:r>
              <a:rPr lang="en-US" altLang="zh-TW" dirty="0" err="1"/>
              <a:t>kubectl</a:t>
            </a:r>
            <a:r>
              <a:rPr lang="en-US" altLang="zh-TW" dirty="0"/>
              <a:t> get </a:t>
            </a:r>
            <a:r>
              <a:rPr lang="en-US" altLang="zh-TW" dirty="0" err="1"/>
              <a:t>pvc</a:t>
            </a:r>
            <a:r>
              <a:rPr lang="en-US" altLang="zh-TW" dirty="0"/>
              <a:t> </a:t>
            </a:r>
            <a:r>
              <a:rPr lang="zh-TW" altLang="en-US" dirty="0" smtClean="0"/>
              <a:t>命令返回的結果是什麽</a:t>
            </a:r>
            <a:r>
              <a:rPr lang="en-US" altLang="zh-TW" dirty="0" smtClean="0"/>
              <a:t>?</a:t>
            </a:r>
            <a:endParaRPr lang="zh-TW" altLang="en-US" dirty="0"/>
          </a:p>
        </p:txBody>
      </p:sp>
    </p:spTree>
    <p:extLst>
      <p:ext uri="{BB962C8B-B14F-4D97-AF65-F5344CB8AC3E}">
        <p14:creationId xmlns:p14="http://schemas.microsoft.com/office/powerpoint/2010/main" val="287029451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持久卷聲明的狀態</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sz="2400" dirty="0">
                <a:latin typeface="Source Code Pro" panose="020B0509030403020204" pitchFamily="49" charset="0"/>
                <a:ea typeface="Source Code Pro" panose="020B0509030403020204" pitchFamily="49" charset="0"/>
              </a:rPr>
              <a:t>$ </a:t>
            </a:r>
            <a:r>
              <a:rPr lang="en-US" altLang="zh-TW" sz="2400" b="1" dirty="0" err="1">
                <a:latin typeface="Source Code Pro" panose="020B0509030403020204" pitchFamily="49" charset="0"/>
                <a:ea typeface="Source Code Pro" panose="020B0509030403020204" pitchFamily="49" charset="0"/>
              </a:rPr>
              <a:t>kubectl</a:t>
            </a:r>
            <a:r>
              <a:rPr lang="en-US" altLang="zh-TW" sz="2400" b="1" dirty="0">
                <a:latin typeface="Source Code Pro" panose="020B0509030403020204" pitchFamily="49" charset="0"/>
                <a:ea typeface="Source Code Pro" panose="020B0509030403020204" pitchFamily="49" charset="0"/>
              </a:rPr>
              <a:t> get </a:t>
            </a:r>
            <a:r>
              <a:rPr lang="en-US" altLang="zh-TW" sz="2400" b="1" dirty="0" err="1">
                <a:latin typeface="Source Code Pro" panose="020B0509030403020204" pitchFamily="49" charset="0"/>
                <a:ea typeface="Source Code Pro" panose="020B0509030403020204" pitchFamily="49" charset="0"/>
              </a:rPr>
              <a:t>pvc</a:t>
            </a:r>
            <a:endParaRPr lang="en-US" altLang="zh-TW" sz="2400" b="1" dirty="0">
              <a:latin typeface="Source Code Pro" panose="020B0509030403020204" pitchFamily="49" charset="0"/>
              <a:ea typeface="Source Code Pro" panose="020B0509030403020204" pitchFamily="49" charset="0"/>
            </a:endParaRPr>
          </a:p>
          <a:p>
            <a:pPr marL="0" indent="0">
              <a:buNone/>
            </a:pPr>
            <a:r>
              <a:rPr lang="en-US" altLang="zh-TW" sz="2400" dirty="0">
                <a:latin typeface="Source Code Pro" panose="020B0509030403020204" pitchFamily="49" charset="0"/>
                <a:ea typeface="Source Code Pro" panose="020B0509030403020204" pitchFamily="49" charset="0"/>
              </a:rPr>
              <a:t>NAME </a:t>
            </a:r>
            <a:r>
              <a:rPr lang="en-US" altLang="zh-TW" sz="2400" dirty="0" smtClean="0">
                <a:latin typeface="Source Code Pro" panose="020B0509030403020204" pitchFamily="49" charset="0"/>
                <a:ea typeface="Source Code Pro" panose="020B0509030403020204" pitchFamily="49" charset="0"/>
              </a:rPr>
              <a:t>       STATUS  VOLUME </a:t>
            </a:r>
            <a:r>
              <a:rPr lang="en-US" altLang="zh-TW" sz="2400" dirty="0">
                <a:latin typeface="Source Code Pro" panose="020B0509030403020204" pitchFamily="49" charset="0"/>
                <a:ea typeface="Source Code Pro" panose="020B0509030403020204" pitchFamily="49" charset="0"/>
              </a:rPr>
              <a:t>CAPACITY ACCESSMODES AGE</a:t>
            </a:r>
          </a:p>
          <a:p>
            <a:pPr marL="0" indent="0">
              <a:buNone/>
            </a:pPr>
            <a:r>
              <a:rPr lang="en-US" altLang="zh-TW" sz="2400" dirty="0" err="1">
                <a:latin typeface="Source Code Pro" panose="020B0509030403020204" pitchFamily="49" charset="0"/>
                <a:ea typeface="Source Code Pro" panose="020B0509030403020204" pitchFamily="49" charset="0"/>
              </a:rPr>
              <a:t>mongodb-pvc</a:t>
            </a:r>
            <a:r>
              <a:rPr lang="en-US" altLang="zh-TW" sz="2400" dirty="0">
                <a:latin typeface="Source Code Pro" panose="020B0509030403020204" pitchFamily="49" charset="0"/>
                <a:ea typeface="Source Code Pro" panose="020B0509030403020204" pitchFamily="49" charset="0"/>
              </a:rPr>
              <a:t> Pending </a:t>
            </a:r>
            <a:r>
              <a:rPr lang="en-US" altLang="zh-TW" sz="2400" dirty="0" smtClean="0">
                <a:latin typeface="Source Code Pro" panose="020B0509030403020204" pitchFamily="49" charset="0"/>
                <a:ea typeface="Source Code Pro" panose="020B0509030403020204" pitchFamily="49" charset="0"/>
              </a:rPr>
              <a:t>                            13s</a:t>
            </a:r>
            <a:endParaRPr lang="en-US" altLang="zh-CN" sz="2400" dirty="0" smtClean="0">
              <a:latin typeface="Source Code Pro" panose="020B0509030403020204" pitchFamily="49" charset="0"/>
              <a:ea typeface="Source Code Pro" panose="020B0509030403020204" pitchFamily="49" charset="0"/>
            </a:endParaRPr>
          </a:p>
          <a:p>
            <a:r>
              <a:rPr lang="zh-CN" altLang="en-US" dirty="0" smtClean="0"/>
              <a:t>這個持久卷聲明的狀態顯示爲 </a:t>
            </a:r>
            <a:r>
              <a:rPr lang="en-US" altLang="zh-CN" dirty="0" smtClean="0"/>
              <a:t>Pending,</a:t>
            </a:r>
            <a:r>
              <a:rPr lang="zh-CN" altLang="en-US" dirty="0" smtClean="0"/>
              <a:t>有趣。</a:t>
            </a:r>
            <a:endParaRPr lang="en-US" altLang="zh-CN" dirty="0" smtClean="0"/>
          </a:p>
          <a:p>
            <a:r>
              <a:rPr lang="zh-CN" altLang="en-US" dirty="0" smtClean="0"/>
              <a:t>之前創建聲明的時候</a:t>
            </a:r>
            <a:r>
              <a:rPr lang="en-US" altLang="zh-CN" dirty="0" smtClean="0"/>
              <a:t>,</a:t>
            </a:r>
            <a:r>
              <a:rPr lang="zh-CN" altLang="en-US" dirty="0" smtClean="0"/>
              <a:t>它立即綁定到了持久卷</a:t>
            </a:r>
            <a:r>
              <a:rPr lang="en-US" altLang="zh-CN" dirty="0" smtClean="0"/>
              <a:t>,</a:t>
            </a:r>
            <a:r>
              <a:rPr lang="zh-CN" altLang="en-US" dirty="0" smtClean="0"/>
              <a:t>那麽爲什麽現在不綁定呢</a:t>
            </a:r>
            <a:r>
              <a:rPr lang="en-US" altLang="zh-CN" dirty="0" smtClean="0"/>
              <a:t>?</a:t>
            </a:r>
          </a:p>
          <a:p>
            <a:r>
              <a:rPr lang="zh-CN" altLang="en-US" dirty="0" smtClean="0"/>
              <a:t>也許列出持久卷可以看得更清楚一些</a:t>
            </a:r>
            <a:r>
              <a:rPr lang="en-US" altLang="zh-CN" dirty="0" smtClean="0"/>
              <a:t>:</a:t>
            </a:r>
          </a:p>
        </p:txBody>
      </p:sp>
    </p:spTree>
    <p:extLst>
      <p:ext uri="{BB962C8B-B14F-4D97-AF65-F5344CB8AC3E}">
        <p14:creationId xmlns:p14="http://schemas.microsoft.com/office/powerpoint/2010/main" val="8256714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13192</TotalTime>
  <Words>12281</Words>
  <Application>Microsoft Office PowerPoint</Application>
  <PresentationFormat>自訂</PresentationFormat>
  <Paragraphs>992</Paragraphs>
  <Slides>129</Slides>
  <Notes>0</Notes>
  <HiddenSlides>0</HiddenSlides>
  <MMClips>0</MMClips>
  <ScaleCrop>false</ScaleCrop>
  <HeadingPairs>
    <vt:vector size="4" baseType="variant">
      <vt:variant>
        <vt:lpstr>佈景主題</vt:lpstr>
      </vt:variant>
      <vt:variant>
        <vt:i4>1</vt:i4>
      </vt:variant>
      <vt:variant>
        <vt:lpstr>投影片標題</vt:lpstr>
      </vt:variant>
      <vt:variant>
        <vt:i4>129</vt:i4>
      </vt:variant>
    </vt:vector>
  </HeadingPairs>
  <TitlesOfParts>
    <vt:vector size="130" baseType="lpstr">
      <vt:lpstr>Office 佈景主題</vt:lpstr>
      <vt:lpstr>第10章 卷：將資碟掛載到容器</vt:lpstr>
      <vt:lpstr>學習目標</vt:lpstr>
      <vt:lpstr>共用磁碟</vt:lpstr>
      <vt:lpstr>容器都有自己獨立的檔案系統</vt:lpstr>
      <vt:lpstr>檔案系統「持久化」與「共享」</vt:lpstr>
      <vt:lpstr>卷(volume)</vt:lpstr>
      <vt:lpstr>卷的應用示例</vt:lpstr>
      <vt:lpstr>同pod的三個容器</vt:lpstr>
      <vt:lpstr>無共享存儲的三個容器</vt:lpstr>
      <vt:lpstr>三個容器共用掛載在不同安裝路徑的兩個卷上</vt:lpstr>
      <vt:lpstr>WebServer容器與ContentAgent容器互動</vt:lpstr>
      <vt:lpstr>容器的規範中需定義一個 VolumeMount來掛載卷</vt:lpstr>
      <vt:lpstr>卷的生命周期</vt:lpstr>
      <vt:lpstr>可用的卷類型</vt:lpstr>
      <vt:lpstr>可用的卷類型</vt:lpstr>
      <vt:lpstr>可用的卷類型</vt:lpstr>
      <vt:lpstr>通過卷在容器之間共用資料</vt:lpstr>
      <vt:lpstr>使用emptyDir 卷</vt:lpstr>
      <vt:lpstr>emptyDir 卷 vs 容器的檔系統</vt:lpstr>
      <vt:lpstr>在 pod 中使用 empty Dir 卷</vt:lpstr>
      <vt:lpstr>PowerPoint 簡報</vt:lpstr>
      <vt:lpstr>構建 fortune 容器鏡像</vt:lpstr>
      <vt:lpstr>建立 fortune 容器鏡像的 Dockerfle</vt:lpstr>
      <vt:lpstr>構建鏡像並上傳到 Docker Hub</vt:lpstr>
      <vt:lpstr>創建 pod</vt:lpstr>
      <vt:lpstr>實作</vt:lpstr>
      <vt:lpstr>含兩個容器和一個卷的pod</vt:lpstr>
      <vt:lpstr>查看 pod 狀態</vt:lpstr>
      <vt:lpstr>訪問該 pod</vt:lpstr>
      <vt:lpstr>指定用于EMPTYDIR 的介質</vt:lpstr>
      <vt:lpstr>使用Git 倉庫作爲存儲卷</vt:lpstr>
      <vt:lpstr>不能和對應 repo 保持同步</vt:lpstr>
      <vt:lpstr>從一個克隆的Git 倉庫中運行 web 伺服器 pod 的服務檔</vt:lpstr>
      <vt:lpstr>PowerPoint 簡報</vt:lpstr>
      <vt:lpstr>PowerPoint 簡報</vt:lpstr>
      <vt:lpstr>使用 gitRepo 卷的 pod</vt:lpstr>
      <vt:lpstr>說明</vt:lpstr>
      <vt:lpstr>測試</vt:lpstr>
      <vt:lpstr>另一個putty，測試</vt:lpstr>
      <vt:lpstr>確認文件未與 Git 倉庫保持同步</vt:lpstr>
      <vt:lpstr>確認文件未與 Git 倉庫保持同步</vt:lpstr>
      <vt:lpstr>介紹 sidecar 容器</vt:lpstr>
      <vt:lpstr>git syc</vt:lpstr>
      <vt:lpstr>使用帶有專用 Git 倉庫的 gitRepo 卷</vt:lpstr>
      <vt:lpstr>總結 gitRepo 存儲卷</vt:lpstr>
      <vt:lpstr>訪問工作節點檔案系統上的文件</vt:lpstr>
      <vt:lpstr>hostPath 卷</vt:lpstr>
      <vt:lpstr>hostPath 卷</vt:lpstr>
      <vt:lpstr>檢查使用 hostPath 卷的系統 pod</vt:lpstr>
      <vt:lpstr>查看使用的 hostPath 卷</vt:lpstr>
      <vt:lpstr>PowerPoint 簡報</vt:lpstr>
      <vt:lpstr>適當使用 hostPath 卷</vt:lpstr>
      <vt:lpstr>適當使用 hostPath 卷</vt:lpstr>
      <vt:lpstr>使用持久化存儲</vt:lpstr>
      <vt:lpstr>使用 GCE 持久磁碟作爲 pod 存儲卷</vt:lpstr>
      <vt:lpstr>創建 GCE 持久磁碟</vt:lpstr>
      <vt:lpstr>創建 GCE 持久磁碟</vt:lpstr>
      <vt:lpstr>創建 GCE 持久磁碟</vt:lpstr>
      <vt:lpstr>創建一個使用 GCE 持久磁碟卷的pod</vt:lpstr>
      <vt:lpstr>PowerPoint 簡報</vt:lpstr>
      <vt:lpstr>使用 GCE 持久磁碟卷的pod</vt:lpstr>
      <vt:lpstr>圖6.5 </vt:lpstr>
      <vt:lpstr>向 MongoDB 資料庫添加文檔來將數據寫入持久化存儲</vt:lpstr>
      <vt:lpstr>插入了一個JSON 文檔</vt:lpstr>
      <vt:lpstr>重新創建 pod 並驗證其可以讀取由前一個 pod 保存的數據</vt:lpstr>
      <vt:lpstr>在新pod中檢索MongoDB易持久化數據</vt:lpstr>
      <vt:lpstr>通過底層持久化存儲使用其他類型的卷</vt:lpstr>
      <vt:lpstr>使用AWS 彈性塊存儲卷</vt:lpstr>
      <vt:lpstr>使用NFS卷</vt:lpstr>
      <vt:lpstr>使用其他存儲技術</vt:lpstr>
      <vt:lpstr>kubectl explain查找資訊</vt:lpstr>
      <vt:lpstr>開發人員需要知道所有資訊嗎?</vt:lpstr>
      <vt:lpstr>從底層存儲技術解耦pod</vt:lpstr>
      <vt:lpstr>理想的情况</vt:lpstr>
      <vt:lpstr>持久卷和持久卷聲明</vt:lpstr>
      <vt:lpstr>圖6.6 持久卷由集群管理員提供,並被 pod 通過持久卷聲明來消費</vt:lpstr>
      <vt:lpstr>持久卷和持久卷聲明</vt:lpstr>
      <vt:lpstr>創建持久卷</vt:lpstr>
      <vt:lpstr>代碼清單 6.9  一個gcePersistentDisk 持久卷</vt:lpstr>
      <vt:lpstr>如果在Minikube，請用：</vt:lpstr>
      <vt:lpstr>創建持久卷的宣告事項</vt:lpstr>
      <vt:lpstr>在 pod 卷中引用 GCE PD</vt:lpstr>
      <vt:lpstr>PowerPoint 簡報</vt:lpstr>
      <vt:lpstr>PowerPoint 簡報</vt:lpstr>
      <vt:lpstr>通過創建持久卷聲明來獲取持久卷</vt:lpstr>
      <vt:lpstr>創建持久卷聲明</vt:lpstr>
      <vt:lpstr>創建持久卷聲明</vt:lpstr>
      <vt:lpstr>創建持久卷聲明</vt:lpstr>
      <vt:lpstr>列舉持久卷聲明</vt:lpstr>
      <vt:lpstr>列出持久卷聲明</vt:lpstr>
      <vt:lpstr>列出持久卷</vt:lpstr>
      <vt:lpstr>pod 中使用持久卷聲明</vt:lpstr>
      <vt:lpstr>使用PVC卷的pod</vt:lpstr>
      <vt:lpstr>PowerPoint 簡報</vt:lpstr>
      <vt:lpstr>代碼清單 6.13 在已使用PVC 和PV的pod 中檢索 MongoDB 的持久化數據。</vt:lpstr>
      <vt:lpstr>瞭解使用持久卷和持久卷聲明的好處</vt:lpstr>
      <vt:lpstr>PowerPoint 簡報</vt:lpstr>
      <vt:lpstr>回收持久卷</vt:lpstr>
      <vt:lpstr>持久卷聲明的狀態</vt:lpstr>
      <vt:lpstr>這個卷還沒來得及清理</vt:lpstr>
      <vt:lpstr>手動回收持久卷</vt:lpstr>
      <vt:lpstr>自動回收持久卷</vt:lpstr>
      <vt:lpstr>Delete 策略</vt:lpstr>
      <vt:lpstr>持久卷的動態卷配置─ StorageClass</vt:lpstr>
      <vt:lpstr>StorageClass 資源不屬於命名空間</vt:lpstr>
      <vt:lpstr>通過 StorageClass 資源定義可用存儲類型</vt:lpstr>
      <vt:lpstr>如果使用Minikube</vt:lpstr>
      <vt:lpstr>如果使用kubeadm</vt:lpstr>
      <vt:lpstr>選擇置備程序</vt:lpstr>
      <vt:lpstr>創建一個請求特定存儲類的 PVC 定義</vt:lpstr>
      <vt:lpstr>引用存儲類的持久卷聲明(PVC)</vt:lpstr>
      <vt:lpstr>檢查所創建的 PVC 和動態配置的PV</vt:lpstr>
      <vt:lpstr>列出持久卷</vt:lpstr>
      <vt:lpstr>查看磁盤</vt:lpstr>
      <vt:lpstr>瞭解存儲類的使用</vt:lpstr>
      <vt:lpstr>查看可移植性</vt:lpstr>
      <vt:lpstr>不指定存儲類的動態配置</vt:lpstr>
      <vt:lpstr>列出存儲類</vt:lpstr>
      <vt:lpstr>Minikube 中可用的存儲類</vt:lpstr>
      <vt:lpstr>檢查默認存儲類</vt:lpstr>
      <vt:lpstr>默認的存儲類</vt:lpstr>
      <vt:lpstr>創建一個沒有指定存儲類別的持久卷聲明</vt:lpstr>
      <vt:lpstr>代碼清單 6.17 不指定存儲類別的 PVC</vt:lpstr>
      <vt:lpstr>强制將持久卷聲明綁定到預配置的其中一個持久卷</vt:lpstr>
      <vt:lpstr>storageclassName 顯式設置爲""</vt:lpstr>
      <vt:lpstr>瞭解動態持久卷供應的全貌</vt:lpstr>
      <vt:lpstr>PowerPoint 簡報</vt:lpstr>
      <vt:lpstr>本章小結</vt:lpstr>
      <vt:lpstr>下一章預告</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Chin-Tsai Lin</dc:creator>
  <cp:lastModifiedBy>KSUIE</cp:lastModifiedBy>
  <cp:revision>873</cp:revision>
  <dcterms:created xsi:type="dcterms:W3CDTF">2018-09-25T13:34:55Z</dcterms:created>
  <dcterms:modified xsi:type="dcterms:W3CDTF">2019-06-10T08:25:10Z</dcterms:modified>
</cp:coreProperties>
</file>