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2" r:id="rId11"/>
    <p:sldId id="263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6" r:id="rId81"/>
    <p:sldId id="335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50" r:id="rId95"/>
    <p:sldId id="349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4" r:id="rId119"/>
    <p:sldId id="373" r:id="rId120"/>
    <p:sldId id="376" r:id="rId121"/>
    <p:sldId id="375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>
        <p:scale>
          <a:sx n="78" d="100"/>
          <a:sy n="78" d="100"/>
        </p:scale>
        <p:origin x="-108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Source Code Pro" panose="020B0509030403020204" pitchFamily="49" charset="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515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92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53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  <a:lvl2pPr marL="685800" indent="-228600">
              <a:buFontTx/>
              <a:buChar char="−"/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100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65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56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412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Source Serif Pro" panose="02040603050405020204" pitchFamily="18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144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405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16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E6A8-EB6D-4ACD-B759-CEA75EB2BBA4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751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1E6A8-EB6D-4ACD-B759-CEA75EB2BBA4}" type="datetimeFigureOut">
              <a:rPr lang="zh-TW" altLang="en-US" smtClean="0"/>
              <a:t>2019/6/17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FD3E-16D5-41E7-899F-EFC1BEC15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7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accent5">
              <a:lumMod val="75000"/>
            </a:schemeClr>
          </a:solidFill>
          <a:latin typeface="Source Serif Pro" panose="02040603050405020204" pitchFamily="18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ource Code Pro" panose="020B0509030403020204" pitchFamily="49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ksa/kubernetes-in-action/tree/master/Chapter07/fortune-https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ksa/kubernetes-in-action/tree/master/Chapter07/configmap-files" TargetMode="Externa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ksa/kubernetes-in-action/tree/master/Chapter07/configmap-files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ksa/kubernetes-in-action/blob/master/Chapter07/fortune-pod-configmap-volume-with-items.yaml" TargetMode="Externa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11</a:t>
            </a:r>
            <a:r>
              <a:rPr lang="zh-TW" altLang="en-US" dirty="0"/>
              <a:t>章 </a:t>
            </a:r>
            <a:r>
              <a:rPr lang="en-US" altLang="zh-TW" dirty="0" err="1"/>
              <a:t>ConfigMap</a:t>
            </a:r>
            <a:r>
              <a:rPr lang="zh-TW" altLang="en-US" dirty="0"/>
              <a:t>和</a:t>
            </a:r>
            <a:r>
              <a:rPr lang="en-US" altLang="zh-TW" dirty="0"/>
              <a:t>Secret</a:t>
            </a:r>
            <a:r>
              <a:rPr lang="zh-TW" altLang="en-US" dirty="0"/>
              <a:t>：配置應用</a:t>
            </a:r>
            <a:r>
              <a:rPr lang="zh-TW" altLang="en-US" dirty="0" smtClean="0"/>
              <a:t>程序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林錦財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45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</a:t>
            </a:r>
            <a:r>
              <a:rPr lang="zh-CN" altLang="en-US" dirty="0"/>
              <a:t>容器傳遞命令行</a:t>
            </a:r>
            <a:r>
              <a:rPr lang="zh-CN" altLang="en-US" dirty="0" smtClean="0"/>
              <a:t>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迄今</a:t>
            </a:r>
            <a:r>
              <a:rPr lang="zh-CN" altLang="en-US" dirty="0"/>
              <a:t>爲止所有示例中容器運行的命令都是鏡像中默認定義的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Kubernetes </a:t>
            </a:r>
            <a:r>
              <a:rPr lang="zh-CN" altLang="en-US" dirty="0"/>
              <a:t>可在 </a:t>
            </a:r>
            <a:r>
              <a:rPr lang="en-US" altLang="zh-CN" dirty="0"/>
              <a:t>pod </a:t>
            </a:r>
            <a:r>
              <a:rPr lang="zh-CN" altLang="en-US" dirty="0"/>
              <a:t>的容器中</a:t>
            </a:r>
            <a:r>
              <a:rPr lang="zh-CN" altLang="en-US" dirty="0" smtClean="0"/>
              <a:t>定義</a:t>
            </a:r>
            <a:r>
              <a:rPr lang="zh-TW" altLang="en-US" dirty="0" smtClean="0"/>
              <a:t>並</a:t>
            </a:r>
            <a:r>
              <a:rPr lang="zh-CN" altLang="en-US" dirty="0" smtClean="0"/>
              <a:t>覆蓋</a:t>
            </a:r>
            <a:r>
              <a:rPr lang="zh-CN" altLang="en-US" dirty="0"/>
              <a:t>命令以滿足運行不同的可執行程序</a:t>
            </a:r>
            <a:r>
              <a:rPr lang="en-US" altLang="zh-CN" dirty="0"/>
              <a:t>,</a:t>
            </a:r>
            <a:r>
              <a:rPr lang="zh-CN" altLang="en-US" dirty="0"/>
              <a:t>或者是以不同的命令 </a:t>
            </a:r>
            <a:r>
              <a:rPr lang="en-US" altLang="zh-CN" dirty="0"/>
              <a:t>Kubernetes </a:t>
            </a:r>
            <a:r>
              <a:rPr lang="zh-CN" altLang="en-US" dirty="0"/>
              <a:t>可在 </a:t>
            </a:r>
            <a:r>
              <a:rPr lang="en-US" altLang="zh-CN" dirty="0"/>
              <a:t>pod </a:t>
            </a:r>
            <a:r>
              <a:rPr lang="zh-CN" altLang="en-US" dirty="0"/>
              <a:t>的容器中</a:t>
            </a:r>
            <a:r>
              <a:rPr lang="zh-CN" altLang="en-US" dirty="0" smtClean="0"/>
              <a:t>定義</a:t>
            </a:r>
            <a:r>
              <a:rPr lang="zh-TW" altLang="en-US" dirty="0" smtClean="0"/>
              <a:t>並</a:t>
            </a:r>
            <a:r>
              <a:rPr lang="zh-CN" altLang="en-US" dirty="0" smtClean="0"/>
              <a:t>覆蓋</a:t>
            </a:r>
            <a:r>
              <a:rPr lang="zh-CN" altLang="en-US" dirty="0"/>
              <a:t>命令來運行不同的可執行程序</a:t>
            </a:r>
            <a:r>
              <a:rPr lang="en-US" altLang="zh-CN" dirty="0"/>
              <a:t>,</a:t>
            </a:r>
            <a:r>
              <a:rPr lang="zh-CN" altLang="en-US" dirty="0"/>
              <a:t>或者是</a:t>
            </a:r>
            <a:r>
              <a:rPr lang="zh-CN" altLang="en-US" dirty="0" smtClean="0"/>
              <a:t>以不同</a:t>
            </a:r>
            <a:r>
              <a:rPr lang="zh-CN" altLang="en-US" dirty="0"/>
              <a:t>的命令行參數集運行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現在</a:t>
            </a:r>
            <a:r>
              <a:rPr lang="zh-CN" altLang="en-US" dirty="0"/>
              <a:t>我們來看一下應該如何操作。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49897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2509" y="507320"/>
            <a:ext cx="115297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000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000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describe secrets</a:t>
            </a:r>
          </a:p>
          <a:p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Name: </a:t>
            </a:r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default-token-cfee9</a:t>
            </a:r>
            <a:endParaRPr lang="en-US" altLang="zh-TW" sz="2000" dirty="0">
              <a:solidFill>
                <a:srgbClr val="26262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Namespace: </a:t>
            </a:r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default</a:t>
            </a:r>
            <a:endParaRPr lang="en-US" altLang="zh-TW" sz="2000" dirty="0">
              <a:solidFill>
                <a:srgbClr val="26262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Labels: </a:t>
            </a:r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&lt;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none&gt;</a:t>
            </a:r>
          </a:p>
          <a:p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Annotations: kubernetes.io/service-account.name=default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kubernetes.io/service-</a:t>
            </a:r>
            <a:r>
              <a:rPr lang="en-US" altLang="zh-TW" sz="2000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account.uid</a:t>
            </a:r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=cc04bb39-b53f-42010af00237</a:t>
            </a:r>
            <a:endParaRPr lang="en-US" altLang="zh-TW" sz="2000" dirty="0">
              <a:solidFill>
                <a:srgbClr val="26262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Type: </a:t>
            </a:r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kubernetes.io/service-account-token</a:t>
            </a:r>
            <a:endParaRPr lang="en-US" altLang="zh-TW" sz="2000" dirty="0">
              <a:solidFill>
                <a:srgbClr val="26262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</a:t>
            </a:r>
          </a:p>
          <a:p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====</a:t>
            </a:r>
          </a:p>
          <a:p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ca.crt: </a:t>
            </a:r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1139 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bytes</a:t>
            </a:r>
          </a:p>
          <a:p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namespace: </a:t>
            </a:r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7 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bytes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token: </a:t>
            </a:r>
            <a:r>
              <a:rPr lang="en-US" altLang="zh-TW" sz="2000" dirty="0" smtClean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eyJhbGciOiJSUzI1NiIsInR5cCI6IkpXVCJ9</a:t>
            </a:r>
            <a:r>
              <a:rPr lang="en-US" altLang="zh-TW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  <a:endParaRPr lang="zh-TW" altLang="en-US" sz="2000" dirty="0">
              <a:latin typeface="Source Code Pro" panose="020B050903040302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595360" y="354953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包含三個條目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0080" y="4746258"/>
            <a:ext cx="10914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可以看出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包含三個條目：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ca.crt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namespace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包含了從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pod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內部安全訪問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Kubernetes API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服務器所需的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全部資訊。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35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secret </a:t>
            </a:r>
            <a:r>
              <a:rPr lang="zh-TW" altLang="en-US" dirty="0"/>
              <a:t>卷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儘管你希望做到應用程序對 </a:t>
            </a:r>
            <a:r>
              <a:rPr lang="en-US" altLang="zh-TW" dirty="0" smtClean="0"/>
              <a:t>Kubernetes </a:t>
            </a:r>
            <a:r>
              <a:rPr lang="zh-TW" altLang="en-US" dirty="0" smtClean="0"/>
              <a:t>的完全無感知</a:t>
            </a:r>
            <a:r>
              <a:rPr lang="en-US" altLang="zh-TW" dirty="0" smtClean="0"/>
              <a:t>,</a:t>
            </a:r>
            <a:r>
              <a:rPr lang="zh-TW" altLang="en-US" dirty="0" smtClean="0"/>
              <a:t>然而在除了直連 </a:t>
            </a:r>
            <a:r>
              <a:rPr lang="en-US" altLang="zh-TW" dirty="0" smtClean="0"/>
              <a:t>Kubernetes </a:t>
            </a:r>
            <a:r>
              <a:rPr lang="zh-TW" altLang="en-US" dirty="0" smtClean="0"/>
              <a:t>別無他法的情况下</a:t>
            </a:r>
            <a:r>
              <a:rPr lang="en-US" altLang="zh-TW" dirty="0" smtClean="0"/>
              <a:t>, </a:t>
            </a:r>
            <a:r>
              <a:rPr lang="zh-TW" altLang="en-US" dirty="0" smtClean="0"/>
              <a:t>你將會使用到 </a:t>
            </a:r>
            <a:r>
              <a:rPr lang="en-US" altLang="zh-TW" dirty="0" smtClean="0"/>
              <a:t>secret </a:t>
            </a:r>
            <a:r>
              <a:rPr lang="zh-TW" altLang="en-US" dirty="0"/>
              <a:t>卷提供的文件。</a:t>
            </a:r>
          </a:p>
          <a:p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describe pod </a:t>
            </a:r>
            <a:r>
              <a:rPr lang="zh-TW" altLang="en-US" dirty="0" smtClean="0"/>
              <a:t>命令顯示</a:t>
            </a:r>
            <a:r>
              <a:rPr lang="en-US" altLang="zh-TW" dirty="0" smtClean="0"/>
              <a:t> </a:t>
            </a:r>
            <a:r>
              <a:rPr lang="en-US" altLang="zh-TW" dirty="0"/>
              <a:t>secret </a:t>
            </a:r>
            <a:r>
              <a:rPr lang="zh-TW" altLang="en-US" dirty="0" smtClean="0"/>
              <a:t>卷被掛載的位置</a:t>
            </a:r>
            <a:r>
              <a:rPr lang="en-US" altLang="zh-TW" dirty="0" smtClean="0"/>
              <a:t>: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Mounts:</a:t>
            </a:r>
          </a:p>
          <a:p>
            <a:pPr marL="0" indent="0">
              <a:buNone/>
            </a:pPr>
            <a:r>
              <a:rPr lang="en-US" altLang="zh-TW" sz="18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18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altLang="zh-TW" sz="18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/run/secrets/kubernetes.io/</a:t>
            </a:r>
            <a:r>
              <a:rPr lang="en-US" altLang="zh-TW" sz="18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serviceaccount</a:t>
            </a:r>
            <a:r>
              <a:rPr lang="en-US" altLang="zh-TW" sz="18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from default-token-cfee9</a:t>
            </a:r>
          </a:p>
          <a:p>
            <a:r>
              <a:rPr lang="zh-TW" altLang="en-US" dirty="0" smtClean="0"/>
              <a:t>注意：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default-token</a:t>
            </a:r>
            <a:r>
              <a:rPr lang="en-US" altLang="zh-TW" dirty="0" smtClean="0"/>
              <a:t> </a:t>
            </a:r>
            <a:r>
              <a:rPr lang="en-US" altLang="zh-TW" dirty="0"/>
              <a:t>Secret </a:t>
            </a:r>
            <a:r>
              <a:rPr lang="zh-TW" altLang="en-US" dirty="0" smtClean="0"/>
              <a:t>默認會被掛載至每個容器。</a:t>
            </a:r>
            <a:endParaRPr lang="en-US" altLang="zh-TW" dirty="0" smtClean="0"/>
          </a:p>
          <a:p>
            <a:r>
              <a:rPr lang="zh-TW" altLang="en-US" dirty="0" smtClean="0"/>
              <a:t>可以通過設置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定義中的</a:t>
            </a:r>
            <a:r>
              <a:rPr lang="en-US" altLang="zh-TW" dirty="0" smtClean="0"/>
              <a:t>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automountServiceAccountToken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zh-TW" altLang="en-US" dirty="0" smtClean="0"/>
              <a:t>欄位為</a:t>
            </a:r>
            <a:r>
              <a:rPr lang="en-US" altLang="zh-TW" dirty="0" smtClean="0"/>
              <a:t> </a:t>
            </a:r>
            <a:r>
              <a:rPr lang="en-US" altLang="zh-TW" dirty="0"/>
              <a:t>false, </a:t>
            </a:r>
            <a:r>
              <a:rPr lang="zh-TW" altLang="en-US" dirty="0" smtClean="0"/>
              <a:t>或者設置</a:t>
            </a:r>
            <a:r>
              <a:rPr lang="en-US" altLang="zh-TW" dirty="0" smtClean="0"/>
              <a:t> </a:t>
            </a:r>
            <a:r>
              <a:rPr lang="en-US" altLang="zh-TW" dirty="0"/>
              <a:t>pod </a:t>
            </a:r>
            <a:r>
              <a:rPr lang="zh-TW" altLang="en-US" dirty="0" smtClean="0"/>
              <a:t>使用的服務帳戶</a:t>
            </a:r>
            <a:r>
              <a:rPr lang="en-US" altLang="zh-TW" dirty="0" smtClean="0"/>
              <a:t>(service account)</a:t>
            </a:r>
            <a:r>
              <a:rPr lang="zh-TW" altLang="en-US" dirty="0" smtClean="0"/>
              <a:t>中的相同欄位爲 </a:t>
            </a:r>
            <a:r>
              <a:rPr lang="en-US" altLang="zh-TW" dirty="0" smtClean="0"/>
              <a:t>false </a:t>
            </a:r>
            <a:r>
              <a:rPr lang="zh-TW" altLang="en-US" dirty="0" smtClean="0"/>
              <a:t>來關閉這種默認行爲。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9381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默認令牌</a:t>
            </a:r>
            <a:r>
              <a:rPr lang="zh-CN" altLang="en-US" dirty="0" smtClean="0"/>
              <a:t>被自動創建且對應的卷被自動</a:t>
            </a:r>
            <a:r>
              <a:rPr lang="zh-TW" altLang="en-US" dirty="0" smtClean="0"/>
              <a:t>掛</a:t>
            </a:r>
            <a:r>
              <a:rPr lang="zh-CN" altLang="en-US" dirty="0" smtClean="0"/>
              <a:t>載到每個</a:t>
            </a:r>
            <a:r>
              <a:rPr lang="en-US" altLang="zh-CN" dirty="0" smtClean="0"/>
              <a:t>pod </a:t>
            </a:r>
            <a:r>
              <a:rPr lang="zh-CN" altLang="en-US" dirty="0"/>
              <a:t>上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23109"/>
            <a:ext cx="10058400" cy="44872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51461" y="6352871"/>
            <a:ext cx="9071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1E3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下一章中將會看到用程序是如何使用這些文件來訪問 </a:t>
            </a:r>
            <a:r>
              <a:rPr lang="en-US" altLang="zh-CN" sz="2400" dirty="0" smtClean="0">
                <a:solidFill>
                  <a:srgbClr val="1E3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 </a:t>
            </a:r>
            <a:r>
              <a:rPr lang="zh-CN" altLang="en-US" sz="2400" dirty="0" smtClean="0">
                <a:solidFill>
                  <a:srgbClr val="1E3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服務器的。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510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創建 </a:t>
            </a:r>
            <a:r>
              <a:rPr lang="en-US" altLang="zh-TW" dirty="0" smtClean="0"/>
              <a:t>Secret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現在將創建自己的小型 </a:t>
            </a:r>
            <a:r>
              <a:rPr lang="en-US" altLang="zh-TW" dirty="0" smtClean="0"/>
              <a:t>Secret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示例：改進 </a:t>
            </a:r>
            <a:r>
              <a:rPr lang="en-US" altLang="zh-TW" dirty="0" smtClean="0"/>
              <a:t>fortune-serving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Nginx </a:t>
            </a:r>
            <a:r>
              <a:rPr lang="zh-TW" altLang="en-US" dirty="0"/>
              <a:t>容器的配置</a:t>
            </a:r>
            <a:r>
              <a:rPr lang="en-US" altLang="zh-TW" dirty="0" smtClean="0"/>
              <a:t>,</a:t>
            </a:r>
            <a:r>
              <a:rPr lang="zh-TW" altLang="en-US" dirty="0" smtClean="0"/>
              <a:t>使其能够服務於 </a:t>
            </a:r>
            <a:r>
              <a:rPr lang="en-US" altLang="zh-TW" dirty="0" smtClean="0"/>
              <a:t>HTTPS </a:t>
            </a:r>
            <a:r>
              <a:rPr lang="zh-TW" altLang="en-US" dirty="0" smtClean="0"/>
              <a:t>流量。</a:t>
            </a:r>
            <a:endParaRPr lang="en-US" altLang="zh-TW" dirty="0" smtClean="0"/>
          </a:p>
          <a:p>
            <a:r>
              <a:rPr lang="zh-TW" altLang="en-US" dirty="0" smtClean="0"/>
              <a:t>需要創建</a:t>
            </a:r>
            <a:r>
              <a:rPr lang="zh-TW" altLang="en-US" b="1" dirty="0" smtClean="0"/>
              <a:t>私鑰</a:t>
            </a:r>
            <a:r>
              <a:rPr lang="zh-TW" altLang="en-US" dirty="0" smtClean="0"/>
              <a:t>和</a:t>
            </a:r>
            <a:r>
              <a:rPr lang="zh-TW" altLang="en-US" b="1" dirty="0" smtClean="0"/>
              <a:t>證書</a:t>
            </a:r>
            <a:r>
              <a:rPr lang="en-US" altLang="zh-TW" dirty="0" smtClean="0"/>
              <a:t>,</a:t>
            </a:r>
            <a:r>
              <a:rPr lang="zh-TW" altLang="en-US" dirty="0" smtClean="0"/>
              <a:t>由於需要確保私鑰的安全性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可將其與證書同時存入 </a:t>
            </a:r>
            <a:r>
              <a:rPr lang="en-US" altLang="zh-TW" dirty="0" smtClean="0"/>
              <a:t>Secret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 smtClean="0"/>
              <a:t>首先在本地機器上生成證書與私鑰文件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當然也可以直接使用本書代碼歸檔中的相應文件</a:t>
            </a:r>
            <a:r>
              <a:rPr lang="en-US" altLang="zh-TW" dirty="0" smtClean="0"/>
              <a:t>(</a:t>
            </a:r>
            <a:r>
              <a:rPr lang="en-US" altLang="zh-TW" dirty="0"/>
              <a:t>fortune-https </a:t>
            </a:r>
            <a:r>
              <a:rPr lang="zh-TW" altLang="en-US" dirty="0" smtClean="0"/>
              <a:t>文件夾下的證書與密鑰文件</a:t>
            </a:r>
            <a:r>
              <a:rPr lang="en-US" altLang="zh-TW" dirty="0" smtClean="0"/>
              <a:t>):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sz="19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19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openssl</a:t>
            </a:r>
            <a:r>
              <a:rPr lang="en-US" altLang="zh-TW" sz="19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19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genrsa</a:t>
            </a:r>
            <a:r>
              <a:rPr lang="en-US" altLang="zh-TW" sz="19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-out https key 2048 </a:t>
            </a:r>
            <a:endParaRPr lang="en-US" altLang="zh-TW" sz="1900" b="1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sz="19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19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openssl</a:t>
            </a:r>
            <a:r>
              <a:rPr lang="en-US" altLang="zh-TW" sz="19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19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reg</a:t>
            </a:r>
            <a:r>
              <a:rPr lang="en-US" altLang="zh-TW" sz="19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-new -x509 -key https key -out https cert -days 3650 -</a:t>
            </a:r>
            <a:r>
              <a:rPr lang="en-US" altLang="zh-TW" sz="19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subj</a:t>
            </a:r>
          </a:p>
          <a:p>
            <a:pPr marL="0" indent="0">
              <a:buNone/>
            </a:pPr>
            <a:r>
              <a:rPr lang="en-US" altLang="zh-TW" sz="19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/CN=www.kubia-example.com</a:t>
            </a:r>
            <a:endParaRPr lang="en-US" altLang="zh-TW" sz="19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67396" y="6176963"/>
            <a:ext cx="92936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https://github.com/luksa/kubernetes-in-action/tree/master/Chapter07/fortune-https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7813964" y="4696691"/>
            <a:ext cx="33251" cy="1480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10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 </a:t>
            </a:r>
            <a:r>
              <a:rPr lang="en-US" altLang="zh-TW" dirty="0"/>
              <a:t>Secret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現在爲了幫助你更好地理解 </a:t>
            </a:r>
            <a:r>
              <a:rPr lang="en-US" altLang="zh-TW" dirty="0"/>
              <a:t>Secret,</a:t>
            </a:r>
            <a:r>
              <a:rPr lang="zh-TW" altLang="en-US" dirty="0"/>
              <a:t>額外創建一個內容爲</a:t>
            </a:r>
            <a:r>
              <a:rPr lang="zh-TW" altLang="en-US" dirty="0" smtClean="0"/>
              <a:t>字串 </a:t>
            </a:r>
            <a:r>
              <a:rPr lang="en-US" altLang="zh-TW" dirty="0"/>
              <a:t>bar </a:t>
            </a:r>
            <a:r>
              <a:rPr lang="zh-TW" altLang="en-US" dirty="0"/>
              <a:t>的虛擬</a:t>
            </a:r>
            <a:r>
              <a:rPr lang="zh-TW" altLang="en-US" dirty="0" smtClean="0"/>
              <a:t>文件 </a:t>
            </a:r>
            <a:r>
              <a:rPr lang="en-US" altLang="zh-TW" dirty="0"/>
              <a:t>foo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過</a:t>
            </a:r>
            <a:r>
              <a:rPr lang="zh-TW" altLang="en-US" dirty="0"/>
              <a:t>會兒你就會理解爲何要這樣做</a:t>
            </a:r>
            <a:r>
              <a:rPr lang="en-US" altLang="zh-TW" dirty="0"/>
              <a:t>: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echo bar &gt; foo</a:t>
            </a:r>
            <a:endParaRPr lang="en-US" altLang="zh-TW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zh-TW" altLang="en-US" dirty="0"/>
              <a:t>現在</a:t>
            </a:r>
            <a:r>
              <a:rPr lang="zh-TW" altLang="en-US" dirty="0" smtClean="0"/>
              <a:t>使用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 secret </a:t>
            </a:r>
            <a:r>
              <a:rPr lang="zh-TW" altLang="en-US" dirty="0"/>
              <a:t>命令由這三個文件創建 </a:t>
            </a:r>
            <a:r>
              <a:rPr lang="en-US" altLang="zh-TW" dirty="0"/>
              <a:t>Secret:</a:t>
            </a:r>
          </a:p>
          <a:p>
            <a:pPr marL="0" indent="0">
              <a:buNone/>
            </a:pP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create secret generic fortune-https --from-file=</a:t>
            </a:r>
            <a:r>
              <a:rPr lang="en-US" altLang="zh-TW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https.key</a:t>
            </a:r>
            <a:endParaRPr lang="en-US" altLang="zh-TW" sz="20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➥ </a:t>
            </a:r>
            <a:r>
              <a:rPr lang="en-US" altLang="zh-TW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--from-file=</a:t>
            </a:r>
            <a:r>
              <a:rPr lang="en-US" altLang="zh-TW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https.cert</a:t>
            </a:r>
            <a:r>
              <a:rPr lang="en-US" altLang="zh-TW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--from-file=foo</a:t>
            </a:r>
          </a:p>
          <a:p>
            <a:pPr marL="0" indent="0">
              <a:buNone/>
            </a:pP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secret "fortune-https" created</a:t>
            </a:r>
            <a:endParaRPr lang="zh-TW" altLang="en-US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5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創建 </a:t>
            </a:r>
            <a:r>
              <a:rPr lang="en-US" altLang="zh-TW" dirty="0" smtClean="0"/>
              <a:t>generic Secret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與創建 </a:t>
            </a:r>
            <a:r>
              <a:rPr lang="en-US" altLang="zh-TW" dirty="0" err="1" smtClean="0"/>
              <a:t>ConfigMap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的過程類似</a:t>
            </a:r>
            <a:r>
              <a:rPr lang="en-US" altLang="zh-TW" dirty="0" smtClean="0"/>
              <a:t>,</a:t>
            </a:r>
            <a:r>
              <a:rPr lang="zh-TW" altLang="en-US" dirty="0" smtClean="0"/>
              <a:t>這裏創建了個名爲 </a:t>
            </a:r>
            <a:r>
              <a:rPr lang="en-US" altLang="zh-TW" dirty="0" smtClean="0"/>
              <a:t>fortune-https </a:t>
            </a:r>
            <a:r>
              <a:rPr lang="zh-TW" altLang="en-US" dirty="0"/>
              <a:t>的 </a:t>
            </a:r>
            <a:r>
              <a:rPr lang="en-US" altLang="zh-TW" dirty="0"/>
              <a:t>generic Secret</a:t>
            </a:r>
            <a:r>
              <a:rPr lang="en-US" altLang="zh-TW" dirty="0" smtClean="0"/>
              <a:t>,</a:t>
            </a:r>
            <a:r>
              <a:rPr lang="zh-TW" altLang="en-US" dirty="0" smtClean="0"/>
              <a:t>它包含有兩個條目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https.key</a:t>
            </a:r>
            <a:r>
              <a:rPr lang="en-US" altLang="zh-TW" dirty="0" smtClean="0"/>
              <a:t> </a:t>
            </a:r>
            <a:r>
              <a:rPr lang="zh-TW" altLang="en-US" dirty="0"/>
              <a:t>和 </a:t>
            </a:r>
            <a:r>
              <a:rPr lang="en-US" altLang="zh-TW" dirty="0" err="1" smtClean="0"/>
              <a:t>https.cert</a:t>
            </a:r>
            <a:r>
              <a:rPr lang="zh-TW" altLang="en-US" dirty="0" smtClean="0"/>
              <a:t>，分別對應於兩個同名文件的內容。</a:t>
            </a:r>
            <a:endParaRPr lang="en-US" altLang="zh-TW" dirty="0" smtClean="0"/>
          </a:p>
          <a:p>
            <a:r>
              <a:rPr lang="zh-TW" altLang="en-US" dirty="0" smtClean="0"/>
              <a:t>如前所述，可以用 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--frame-file=fortune-https </a:t>
            </a:r>
            <a:r>
              <a:rPr lang="zh-TW" altLang="en-US" dirty="0" smtClean="0"/>
              <a:t>囊括整個文件夾中的所有文件，替代單獨指定每個文件的創建方式。</a:t>
            </a:r>
            <a:endParaRPr lang="en-US" altLang="zh-TW" dirty="0" smtClean="0"/>
          </a:p>
          <a:p>
            <a:r>
              <a:rPr lang="zh-TW" altLang="en-US" dirty="0" smtClean="0"/>
              <a:t>注意：這裏創建了一個 </a:t>
            </a:r>
            <a:r>
              <a:rPr lang="en-US" altLang="zh-TW" b="1" dirty="0" smtClean="0"/>
              <a:t>generic</a:t>
            </a:r>
            <a:r>
              <a:rPr lang="en-US" altLang="zh-TW" dirty="0" smtClean="0"/>
              <a:t> </a:t>
            </a:r>
            <a:r>
              <a:rPr lang="en-US" altLang="zh-TW" dirty="0"/>
              <a:t>Secret,</a:t>
            </a:r>
            <a:r>
              <a:rPr lang="zh-TW" altLang="en-US" dirty="0"/>
              <a:t>在此之前你可能</a:t>
            </a:r>
            <a:r>
              <a:rPr lang="zh-TW" altLang="en-US" dirty="0" smtClean="0"/>
              <a:t>在上上章通過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 secret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tls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zh-TW" altLang="en-US" dirty="0" smtClean="0"/>
              <a:t>創建一個 </a:t>
            </a:r>
            <a:r>
              <a:rPr lang="en-US" altLang="zh-TW" b="1" dirty="0" err="1" smtClean="0"/>
              <a:t>tls</a:t>
            </a:r>
            <a:r>
              <a:rPr lang="en-US" altLang="zh-TW" dirty="0" smtClean="0"/>
              <a:t> Secret</a:t>
            </a:r>
            <a:r>
              <a:rPr lang="zh-TW" altLang="en-US" dirty="0" smtClean="0"/>
              <a:t>。兩種方式創建的 </a:t>
            </a:r>
            <a:r>
              <a:rPr lang="en-US" altLang="zh-TW" dirty="0" smtClean="0"/>
              <a:t>Secret </a:t>
            </a:r>
            <a:r>
              <a:rPr lang="zh-TW" altLang="en-US" dirty="0" smtClean="0"/>
              <a:t>的條目名稱不同 。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30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對比 </a:t>
            </a:r>
            <a:r>
              <a:rPr lang="en-US" altLang="zh-TW" dirty="0" err="1"/>
              <a:t>ConfigMap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 smtClean="0"/>
              <a:t>Secret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Secret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ConfigMap</a:t>
            </a:r>
            <a:r>
              <a:rPr lang="en-US" altLang="zh-TW" dirty="0" smtClean="0"/>
              <a:t> </a:t>
            </a:r>
            <a:r>
              <a:rPr lang="zh-TW" altLang="en-US" dirty="0" smtClean="0"/>
              <a:t>仍有比較大的差別</a:t>
            </a:r>
            <a:r>
              <a:rPr lang="en-US" altLang="zh-TW" dirty="0" smtClean="0"/>
              <a:t>,</a:t>
            </a:r>
            <a:r>
              <a:rPr lang="zh-TW" altLang="en-US" dirty="0" smtClean="0"/>
              <a:t>這也是爲何 </a:t>
            </a:r>
            <a:r>
              <a:rPr lang="en-US" altLang="zh-TW" dirty="0" err="1" smtClean="0"/>
              <a:t>Kubermetes</a:t>
            </a:r>
            <a:r>
              <a:rPr lang="en-US" altLang="zh-TW" dirty="0" smtClean="0"/>
              <a:t> </a:t>
            </a:r>
            <a:r>
              <a:rPr lang="zh-TW" altLang="en-US" dirty="0" smtClean="0"/>
              <a:t>開發者們在支持了</a:t>
            </a:r>
            <a:r>
              <a:rPr lang="en-US" altLang="zh-TW" dirty="0" smtClean="0"/>
              <a:t> </a:t>
            </a:r>
            <a:r>
              <a:rPr lang="en-US" altLang="zh-TW" dirty="0"/>
              <a:t>Secret </a:t>
            </a:r>
            <a:r>
              <a:rPr lang="zh-TW" altLang="en-US" dirty="0" smtClean="0"/>
              <a:t>一段時間之後仍會選擇創建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ConfigMap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創建</a:t>
            </a:r>
            <a:r>
              <a:rPr lang="en-US" altLang="zh-TW" dirty="0" smtClean="0"/>
              <a:t> </a:t>
            </a:r>
            <a:r>
              <a:rPr lang="en-US" altLang="zh-TW" dirty="0"/>
              <a:t>Secret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 </a:t>
            </a:r>
            <a:r>
              <a:rPr lang="en-US" altLang="zh-TW" dirty="0"/>
              <a:t>YAML </a:t>
            </a:r>
            <a:r>
              <a:rPr lang="zh-TW" altLang="en-US" dirty="0" smtClean="0"/>
              <a:t>格式定義如下面的代碼清單所示。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1259" y="3316882"/>
            <a:ext cx="1020941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000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000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get secret fortune-https -o </a:t>
            </a:r>
            <a:r>
              <a:rPr lang="en-US" altLang="zh-TW" sz="2000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yaml</a:t>
            </a:r>
            <a:endParaRPr lang="en-US" altLang="zh-TW" sz="2000" b="1" dirty="0">
              <a:solidFill>
                <a:srgbClr val="26262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0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v1</a:t>
            </a:r>
          </a:p>
          <a:p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data: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foo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YmFyCg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==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sz="2000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https.cert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LS0tLS1CRUdJTiBDRVJUSUZJQ0FURS0tLS0tCk1JSURCekNDQ...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sz="2000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https.key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LS0tLS1CRUdJTiBSU0EgUFJJVkFURSBLRVktLS0tLQpNSUlFcE...</a:t>
            </a:r>
          </a:p>
          <a:p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kind: Secret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  <a:endParaRPr lang="zh-TW" altLang="en-US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對比 </a:t>
            </a:r>
            <a:r>
              <a:rPr lang="en-US" altLang="zh-TW" dirty="0" err="1"/>
              <a:t>ConfigMap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/>
              <a:t>Secret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將其與之前創建的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/>
              <a:t>的 </a:t>
            </a:r>
            <a:r>
              <a:rPr lang="en-US" altLang="zh-CN" dirty="0" smtClean="0"/>
              <a:t>YAML </a:t>
            </a:r>
            <a:r>
              <a:rPr lang="zh-CN" altLang="en-US" dirty="0" smtClean="0"/>
              <a:t>格式定義做對比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94756" y="2341478"/>
            <a:ext cx="784167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000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000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get </a:t>
            </a:r>
            <a:r>
              <a:rPr lang="en-US" altLang="zh-TW" sz="2000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sz="2000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fortune-</a:t>
            </a:r>
            <a:r>
              <a:rPr lang="en-US" altLang="zh-TW" sz="2000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r>
              <a:rPr lang="en-US" altLang="zh-TW" sz="2000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-o </a:t>
            </a:r>
            <a:r>
              <a:rPr lang="en-US" altLang="zh-TW" sz="2000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yaml</a:t>
            </a:r>
            <a:endParaRPr lang="en-US" altLang="zh-TW" sz="2000" b="1" dirty="0">
              <a:solidFill>
                <a:srgbClr val="26262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0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v1</a:t>
            </a:r>
          </a:p>
          <a:p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data: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my-</a:t>
            </a:r>
            <a:r>
              <a:rPr lang="en-US" altLang="zh-TW" sz="2000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TW" sz="2000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config.conf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|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server 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...</a:t>
            </a:r>
            <a:endParaRPr lang="en-US" altLang="zh-TW" sz="2000" dirty="0">
              <a:solidFill>
                <a:srgbClr val="26262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  <a:endParaRPr lang="en-US" altLang="zh-TW" sz="2000" dirty="0">
              <a:solidFill>
                <a:srgbClr val="26262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sleep-interval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|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25</a:t>
            </a:r>
            <a:endParaRPr lang="en-US" altLang="zh-TW" sz="2000" dirty="0">
              <a:solidFill>
                <a:srgbClr val="26262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kind: </a:t>
            </a:r>
            <a:r>
              <a:rPr lang="en-US" altLang="zh-TW" sz="20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endParaRPr lang="en-US" altLang="zh-TW" sz="2000" dirty="0">
              <a:solidFill>
                <a:srgbClr val="26262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  <a:endParaRPr lang="zh-TW" altLang="en-US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0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對比 </a:t>
            </a:r>
            <a:r>
              <a:rPr lang="en-US" altLang="zh-TW" dirty="0" err="1"/>
              <a:t>ConfigMap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/>
              <a:t>Secret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注意到兩者的區別了嗎</a:t>
            </a:r>
            <a:r>
              <a:rPr lang="en-US" altLang="zh-CN" dirty="0" smtClean="0"/>
              <a:t>? </a:t>
            </a:r>
          </a:p>
          <a:p>
            <a:r>
              <a:rPr lang="en-US" altLang="zh-CN" dirty="0" smtClean="0"/>
              <a:t>Secret </a:t>
            </a:r>
            <a:r>
              <a:rPr lang="zh-CN" altLang="en-US" dirty="0" smtClean="0"/>
              <a:t>條目的內容會被以 </a:t>
            </a:r>
            <a:r>
              <a:rPr lang="en-US" altLang="zh-CN" dirty="0" smtClean="0"/>
              <a:t>Base64 </a:t>
            </a:r>
            <a:r>
              <a:rPr lang="zh-CN" altLang="en-US" dirty="0" smtClean="0"/>
              <a:t>格式編碼</a:t>
            </a:r>
            <a:r>
              <a:rPr lang="en-US" altLang="zh-CN" dirty="0" smtClean="0"/>
              <a:t>,</a:t>
            </a:r>
            <a:r>
              <a:rPr lang="zh-CN" altLang="en-US" dirty="0"/>
              <a:t>而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 smtClean="0"/>
              <a:t>直接以純文本展示。</a:t>
            </a:r>
            <a:endParaRPr lang="en-US" altLang="zh-CN" dirty="0" smtClean="0"/>
          </a:p>
          <a:p>
            <a:r>
              <a:rPr lang="zh-CN" altLang="en-US" dirty="0" smtClean="0"/>
              <a:t>這種區別導致在處理 </a:t>
            </a:r>
            <a:r>
              <a:rPr lang="en-US" altLang="zh-CN" dirty="0" smtClean="0"/>
              <a:t>YAML </a:t>
            </a:r>
            <a:r>
              <a:rPr lang="zh-CN" altLang="en-US" dirty="0"/>
              <a:t>和 </a:t>
            </a:r>
            <a:r>
              <a:rPr lang="en-US" altLang="zh-CN" dirty="0"/>
              <a:t>JSON </a:t>
            </a:r>
            <a:r>
              <a:rPr lang="zh-CN" altLang="en-US" dirty="0"/>
              <a:t>格式的 </a:t>
            </a:r>
            <a:r>
              <a:rPr lang="en-US" altLang="zh-CN" dirty="0" smtClean="0"/>
              <a:t>Secret </a:t>
            </a:r>
            <a:r>
              <a:rPr lang="zh-CN" altLang="en-US" dirty="0" smtClean="0"/>
              <a:t>時會稍許有些麻煩</a:t>
            </a:r>
            <a:r>
              <a:rPr lang="zh-TW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需要在設置和讀取相關條目時對內容進行編解碼。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0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爲二進</a:t>
            </a:r>
            <a:r>
              <a:rPr lang="zh-CN" altLang="en-US" dirty="0" smtClean="0"/>
              <a:t>制</a:t>
            </a:r>
            <a:r>
              <a:rPr lang="zh-TW" altLang="en-US" dirty="0" smtClean="0"/>
              <a:t>資料</a:t>
            </a:r>
            <a:r>
              <a:rPr lang="zh-CN" altLang="en-US" dirty="0" smtClean="0"/>
              <a:t>創建 </a:t>
            </a:r>
            <a:r>
              <a:rPr lang="en-US" altLang="zh-CN" dirty="0" smtClean="0"/>
              <a:t>Secret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採</a:t>
            </a:r>
            <a:r>
              <a:rPr lang="zh-CN" altLang="en-US" dirty="0" smtClean="0"/>
              <a:t>用 </a:t>
            </a:r>
            <a:r>
              <a:rPr lang="en-US" altLang="zh-CN" dirty="0" smtClean="0"/>
              <a:t>Base64 </a:t>
            </a:r>
            <a:r>
              <a:rPr lang="zh-CN" altLang="en-US" dirty="0" smtClean="0"/>
              <a:t>編碼</a:t>
            </a:r>
            <a:r>
              <a:rPr lang="zh-CN" altLang="en-US" dirty="0"/>
              <a:t>的原因很簡單。 </a:t>
            </a:r>
            <a:endParaRPr lang="en-US" altLang="zh-CN" dirty="0" smtClean="0"/>
          </a:p>
          <a:p>
            <a:r>
              <a:rPr lang="en-US" altLang="zh-CN" dirty="0" smtClean="0"/>
              <a:t>Secret </a:t>
            </a:r>
            <a:r>
              <a:rPr lang="zh-CN" altLang="en-US" dirty="0"/>
              <a:t>的條目可以涵蓋二進</a:t>
            </a:r>
            <a:r>
              <a:rPr lang="zh-CN" altLang="en-US" dirty="0" smtClean="0"/>
              <a:t>制</a:t>
            </a:r>
            <a:r>
              <a:rPr lang="zh-TW" altLang="en-US" dirty="0"/>
              <a:t>資料</a:t>
            </a:r>
            <a:r>
              <a:rPr lang="en-US" altLang="zh-CN" dirty="0" smtClean="0"/>
              <a:t>,</a:t>
            </a:r>
            <a:r>
              <a:rPr lang="zh-CN" altLang="en-US" dirty="0"/>
              <a:t>而</a:t>
            </a:r>
            <a:r>
              <a:rPr lang="zh-CN" altLang="en-US" dirty="0" smtClean="0"/>
              <a:t>不僅僅是</a:t>
            </a:r>
            <a:r>
              <a:rPr lang="zh-CN" altLang="en-US" dirty="0"/>
              <a:t>純文本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Base64 </a:t>
            </a:r>
            <a:r>
              <a:rPr lang="zh-CN" altLang="en-US" dirty="0" smtClean="0"/>
              <a:t>編碼</a:t>
            </a:r>
            <a:r>
              <a:rPr lang="zh-CN" altLang="en-US" dirty="0"/>
              <a:t>可以將二進</a:t>
            </a:r>
            <a:r>
              <a:rPr lang="zh-CN" altLang="en-US" dirty="0" smtClean="0"/>
              <a:t>制</a:t>
            </a:r>
            <a:r>
              <a:rPr lang="zh-TW" altLang="en-US" dirty="0"/>
              <a:t>資料</a:t>
            </a:r>
            <a:r>
              <a:rPr lang="zh-CN" altLang="en-US" dirty="0" smtClean="0"/>
              <a:t>轉換</a:t>
            </a:r>
            <a:r>
              <a:rPr lang="zh-CN" altLang="en-US" dirty="0"/>
              <a:t>爲純文本</a:t>
            </a:r>
            <a:r>
              <a:rPr lang="en-US" altLang="zh-CN" dirty="0"/>
              <a:t>,</a:t>
            </a:r>
            <a:r>
              <a:rPr lang="zh-CN" altLang="en-US" dirty="0"/>
              <a:t>以 </a:t>
            </a:r>
            <a:r>
              <a:rPr lang="en-US" altLang="zh-CN" dirty="0" smtClean="0"/>
              <a:t>YAML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JSON </a:t>
            </a:r>
            <a:r>
              <a:rPr lang="zh-CN" altLang="en-US" dirty="0" smtClean="0"/>
              <a:t>格式</a:t>
            </a:r>
            <a:r>
              <a:rPr lang="zh-CN" altLang="en-US" dirty="0"/>
              <a:t>展示。</a:t>
            </a:r>
          </a:p>
          <a:p>
            <a:r>
              <a:rPr lang="zh-CN" altLang="en-US" dirty="0" smtClean="0"/>
              <a:t>提示</a:t>
            </a:r>
            <a:r>
              <a:rPr lang="zh-TW" altLang="en-US" dirty="0" smtClean="0"/>
              <a:t>：</a:t>
            </a:r>
            <a:r>
              <a:rPr lang="en-US" altLang="zh-CN" dirty="0" smtClean="0"/>
              <a:t>Secret </a:t>
            </a:r>
            <a:r>
              <a:rPr lang="zh-CN" altLang="en-US" dirty="0"/>
              <a:t>甚至可以被用來存儲非敏感二進</a:t>
            </a:r>
            <a:r>
              <a:rPr lang="zh-CN" altLang="en-US" dirty="0" smtClean="0"/>
              <a:t>制</a:t>
            </a:r>
            <a:r>
              <a:rPr lang="zh-TW" altLang="en-US" dirty="0"/>
              <a:t>資料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不過</a:t>
            </a:r>
            <a:r>
              <a:rPr lang="zh-TW" altLang="en-US" dirty="0" smtClean="0"/>
              <a:t>，</a:t>
            </a:r>
            <a:r>
              <a:rPr lang="zh-CN" altLang="en-US" dirty="0" smtClean="0"/>
              <a:t>值得</a:t>
            </a:r>
            <a:r>
              <a:rPr lang="zh-CN" altLang="en-US" dirty="0"/>
              <a:t>注意的是</a:t>
            </a:r>
            <a:r>
              <a:rPr lang="en-US" altLang="zh-CN" dirty="0"/>
              <a:t>, Secret </a:t>
            </a:r>
            <a:r>
              <a:rPr lang="zh-CN" altLang="en-US" dirty="0"/>
              <a:t>的大小</a:t>
            </a:r>
            <a:r>
              <a:rPr lang="zh-CN" altLang="en-US" dirty="0" smtClean="0"/>
              <a:t>限</a:t>
            </a:r>
            <a:r>
              <a:rPr lang="zh-TW" altLang="en-US" dirty="0" smtClean="0"/>
              <a:t>於</a:t>
            </a:r>
            <a:r>
              <a:rPr lang="en-US" altLang="zh-CN" dirty="0" smtClean="0"/>
              <a:t>1MB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81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Docker </a:t>
            </a:r>
            <a:r>
              <a:rPr lang="zh-CN" altLang="en-US" dirty="0"/>
              <a:t>中定義命令與</a:t>
            </a:r>
            <a:r>
              <a:rPr lang="zh-CN" altLang="en-US" dirty="0" smtClean="0"/>
              <a:t>參數</a:t>
            </a:r>
            <a:r>
              <a:rPr lang="zh-TW" altLang="en-US" dirty="0" smtClean="0"/>
              <a:t>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了解</a:t>
            </a:r>
            <a:r>
              <a:rPr lang="en-US" altLang="zh-TW" dirty="0"/>
              <a:t>ENTRYPOINT </a:t>
            </a:r>
            <a:r>
              <a:rPr lang="zh-TW" altLang="en-US" dirty="0" smtClean="0"/>
              <a:t>和</a:t>
            </a:r>
            <a:r>
              <a:rPr lang="en-US" altLang="zh-TW" dirty="0" smtClean="0"/>
              <a:t> </a:t>
            </a:r>
            <a:r>
              <a:rPr lang="en-US" altLang="zh-TW" dirty="0"/>
              <a:t>CMD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首先</a:t>
            </a:r>
            <a:r>
              <a:rPr lang="zh-CN" altLang="en-US" dirty="0"/>
              <a:t>需要明的是</a:t>
            </a:r>
            <a:r>
              <a:rPr lang="en-US" altLang="zh-CN" dirty="0"/>
              <a:t>,</a:t>
            </a:r>
            <a:r>
              <a:rPr lang="zh-CN" altLang="en-US" dirty="0"/>
              <a:t>容器中運行的完整指令由兩部分組成</a:t>
            </a:r>
            <a:r>
              <a:rPr lang="en-US" altLang="zh-CN" dirty="0"/>
              <a:t>:</a:t>
            </a:r>
            <a:r>
              <a:rPr lang="zh-CN" altLang="en-US" dirty="0"/>
              <a:t>命令與參數。</a:t>
            </a:r>
          </a:p>
          <a:p>
            <a:r>
              <a:rPr lang="en-US" altLang="zh-TW" dirty="0" err="1" smtClean="0"/>
              <a:t>Dockerfle</a:t>
            </a:r>
            <a:r>
              <a:rPr lang="en-US" altLang="zh-TW" dirty="0" smtClean="0"/>
              <a:t> </a:t>
            </a:r>
            <a:r>
              <a:rPr lang="zh-TW" altLang="en-US" dirty="0" smtClean="0"/>
              <a:t>中的兩種指令分別定義命令與參數這兩個部分</a:t>
            </a:r>
            <a:r>
              <a:rPr lang="en-US" altLang="zh-TW" dirty="0" smtClean="0"/>
              <a:t>: </a:t>
            </a:r>
          </a:p>
          <a:p>
            <a:r>
              <a:rPr lang="en-US" altLang="zh-TW" dirty="0" smtClean="0"/>
              <a:t>ENTRYPOINT </a:t>
            </a:r>
          </a:p>
          <a:p>
            <a:pPr lvl="1"/>
            <a:r>
              <a:rPr lang="zh-TW" altLang="en-US" dirty="0" smtClean="0"/>
              <a:t>定義容器啓動時被調用的可執行程序。</a:t>
            </a:r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/>
              <a:t>CMD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指定傳遞給 </a:t>
            </a:r>
            <a:r>
              <a:rPr lang="en-US" altLang="zh-TW" dirty="0" smtClean="0"/>
              <a:t>ENTRYPOINT </a:t>
            </a:r>
            <a:r>
              <a:rPr lang="zh-TW" altLang="en-US" dirty="0" smtClean="0"/>
              <a:t>的參數。</a:t>
            </a:r>
            <a:endParaRPr lang="zh-TW" altLang="en-US" dirty="0"/>
          </a:p>
          <a:p>
            <a:r>
              <a:rPr lang="zh-TW" altLang="en-US" dirty="0" smtClean="0"/>
              <a:t>儘管可以直接使用 </a:t>
            </a:r>
            <a:r>
              <a:rPr lang="en-US" altLang="zh-TW" dirty="0" smtClean="0"/>
              <a:t>CMD </a:t>
            </a:r>
            <a:r>
              <a:rPr lang="zh-TW" altLang="en-US" dirty="0" smtClean="0"/>
              <a:t>指令指定鏡像運行時想要執行的命令</a:t>
            </a:r>
            <a:r>
              <a:rPr lang="en-US" altLang="zh-TW" dirty="0" smtClean="0"/>
              <a:t>,</a:t>
            </a:r>
            <a:r>
              <a:rPr lang="zh-TW" altLang="en-US" dirty="0" smtClean="0"/>
              <a:t>正確的做法依舊是借助</a:t>
            </a:r>
            <a:r>
              <a:rPr lang="en-US" altLang="zh-TW" dirty="0" smtClean="0"/>
              <a:t>ENTRYPOINT </a:t>
            </a:r>
            <a:r>
              <a:rPr lang="zh-TW" altLang="en-US" dirty="0" smtClean="0"/>
              <a:t>指令。</a:t>
            </a:r>
            <a:endParaRPr lang="en-US" altLang="zh-TW" dirty="0" smtClean="0"/>
          </a:p>
          <a:p>
            <a:r>
              <a:rPr lang="zh-TW" altLang="en-US" dirty="0" smtClean="0"/>
              <a:t>僅僅用 </a:t>
            </a:r>
            <a:r>
              <a:rPr lang="en-US" altLang="zh-TW" dirty="0" smtClean="0"/>
              <a:t>CMD </a:t>
            </a:r>
            <a:r>
              <a:rPr lang="zh-TW" altLang="en-US" dirty="0" smtClean="0"/>
              <a:t>指定所需的默認參數。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567827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stringData</a:t>
            </a:r>
            <a:r>
              <a:rPr lang="en-US" altLang="zh-CN" dirty="0"/>
              <a:t> </a:t>
            </a:r>
            <a:r>
              <a:rPr lang="zh-TW" altLang="en-US" dirty="0" smtClean="0"/>
              <a:t>欄位</a:t>
            </a:r>
            <a:r>
              <a:rPr lang="zh-CN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</a:t>
            </a:r>
            <a:r>
              <a:rPr lang="zh-TW" altLang="en-US" dirty="0" smtClean="0"/>
              <a:t>於並</a:t>
            </a:r>
            <a:r>
              <a:rPr lang="zh-CN" altLang="en-US" dirty="0" smtClean="0"/>
              <a:t>非</a:t>
            </a:r>
            <a:r>
              <a:rPr lang="zh-CN" altLang="en-US" dirty="0"/>
              <a:t>所有的</a:t>
            </a:r>
            <a:r>
              <a:rPr lang="zh-CN" altLang="en-US" dirty="0" smtClean="0"/>
              <a:t>敏感</a:t>
            </a:r>
            <a:r>
              <a:rPr lang="zh-TW" altLang="en-US" dirty="0" smtClean="0"/>
              <a:t>資料</a:t>
            </a:r>
            <a:r>
              <a:rPr lang="zh-CN" altLang="en-US" dirty="0" smtClean="0"/>
              <a:t>都</a:t>
            </a:r>
            <a:r>
              <a:rPr lang="zh-CN" altLang="en-US" dirty="0"/>
              <a:t>是二進制形式</a:t>
            </a:r>
            <a:r>
              <a:rPr lang="en-US" altLang="zh-CN" dirty="0"/>
              <a:t>,Kubernetes </a:t>
            </a:r>
            <a:r>
              <a:rPr lang="zh-CN" altLang="en-US" dirty="0"/>
              <a:t>允許通過 </a:t>
            </a:r>
            <a:r>
              <a:rPr lang="en-US" altLang="zh-CN" dirty="0"/>
              <a:t>Secret </a:t>
            </a:r>
            <a:r>
              <a:rPr lang="zh-CN" altLang="en-US" dirty="0"/>
              <a:t>的 </a:t>
            </a:r>
            <a:r>
              <a:rPr lang="en-US" altLang="zh-CN" dirty="0" err="1"/>
              <a:t>stringData</a:t>
            </a:r>
            <a:r>
              <a:rPr lang="en-US" altLang="zh-CN" dirty="0"/>
              <a:t> </a:t>
            </a:r>
            <a:r>
              <a:rPr lang="zh-TW" altLang="en-US" dirty="0" smtClean="0"/>
              <a:t>欄位</a:t>
            </a:r>
            <a:r>
              <a:rPr lang="zh-CN" altLang="en-US" dirty="0" smtClean="0"/>
              <a:t>設置</a:t>
            </a:r>
            <a:r>
              <a:rPr lang="zh-CN" altLang="en-US" dirty="0"/>
              <a:t>條目的純文本值</a:t>
            </a:r>
            <a:r>
              <a:rPr lang="en-US" altLang="zh-CN" dirty="0"/>
              <a:t>,</a:t>
            </a:r>
            <a:r>
              <a:rPr lang="zh-CN" altLang="en-US" dirty="0"/>
              <a:t>如下面的代碼清單所示。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6320" y="3136153"/>
            <a:ext cx="1053499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kind: Secret</a:t>
            </a:r>
          </a:p>
          <a:p>
            <a:r>
              <a:rPr lang="en-US" altLang="zh-TW" sz="20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v1</a:t>
            </a:r>
          </a:p>
          <a:p>
            <a:r>
              <a:rPr lang="en-US" altLang="zh-TW" sz="20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stringData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foo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plain text</a:t>
            </a:r>
          </a:p>
          <a:p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data: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sz="2000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https.cert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LS0tLS1CRUdJTiBDRVJUSUZJQ0FURS0tLS0tCk1JSURCekNDQ...</a:t>
            </a:r>
          </a:p>
          <a:p>
            <a:r>
              <a:rPr lang="en-US" altLang="zh-TW" sz="2000" dirty="0" smtClean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sz="2000" dirty="0" err="1" smtClean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https.key</a:t>
            </a:r>
            <a:r>
              <a:rPr lang="en-US" altLang="zh-TW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LS0tLS1CRUdJTiBSU0EgUFJJVkFURSBLRVktLS0tLQpNSUlFcE</a:t>
            </a:r>
            <a:endParaRPr lang="zh-TW" altLang="en-US" sz="2000" dirty="0">
              <a:latin typeface="Source Code Pro" panose="020B0509030403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45280" y="369574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zh-TW" sz="24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stringData</a:t>
            </a:r>
            <a:r>
              <a:rPr lang="en-US" altLang="zh-TW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可被用來設</a:t>
            </a:r>
            <a:r>
              <a:rPr lang="zh-TW" altLang="en-US" sz="2400" b="1" dirty="0" smtClean="0">
                <a:solidFill>
                  <a:srgbClr val="262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非二進制資料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53593" y="4088533"/>
            <a:ext cx="4136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可以看出值未被 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Base64 </a:t>
            </a:r>
            <a:r>
              <a:rPr lang="zh-TW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編碼</a:t>
            </a:r>
            <a:endParaRPr lang="zh-TW" altLang="en-US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704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不會顯示 </a:t>
            </a:r>
            <a:r>
              <a:rPr lang="en-US" altLang="zh-TW" dirty="0" err="1"/>
              <a:t>stringData</a:t>
            </a:r>
            <a:r>
              <a:rPr lang="en-US" altLang="zh-TW" dirty="0"/>
              <a:t> </a:t>
            </a:r>
            <a:r>
              <a:rPr lang="zh-TW" altLang="en-US" dirty="0"/>
              <a:t>欄位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stringData</a:t>
            </a:r>
            <a:r>
              <a:rPr lang="en-US" altLang="zh-CN" dirty="0"/>
              <a:t> </a:t>
            </a:r>
            <a:r>
              <a:rPr lang="zh-CN" altLang="en-US" dirty="0" smtClean="0"/>
              <a:t>字段是只寫的</a:t>
            </a:r>
            <a:r>
              <a:rPr lang="en-US" altLang="zh-CN" dirty="0" smtClean="0"/>
              <a:t>(</a:t>
            </a:r>
            <a:r>
              <a:rPr lang="zh-CN" altLang="en-US" dirty="0"/>
              <a:t>注意</a:t>
            </a:r>
            <a:r>
              <a:rPr lang="en-US" altLang="zh-CN" dirty="0" smtClean="0"/>
              <a:t>:</a:t>
            </a:r>
            <a:r>
              <a:rPr lang="zh-CN" altLang="en-US" dirty="0" smtClean="0"/>
              <a:t>是只寫</a:t>
            </a:r>
            <a:r>
              <a:rPr lang="en-US" altLang="zh-CN" dirty="0" smtClean="0"/>
              <a:t>,</a:t>
            </a:r>
            <a:r>
              <a:rPr lang="zh-CN" altLang="en-US" dirty="0" smtClean="0"/>
              <a:t>非只讀</a:t>
            </a:r>
            <a:r>
              <a:rPr lang="en-US" altLang="zh-CN" dirty="0" smtClean="0"/>
              <a:t>),</a:t>
            </a:r>
            <a:r>
              <a:rPr lang="zh-CN" altLang="en-US" dirty="0" smtClean="0"/>
              <a:t>可以被用來設置條目值。</a:t>
            </a:r>
            <a:endParaRPr lang="en-US" altLang="zh-CN" dirty="0" smtClean="0"/>
          </a:p>
          <a:p>
            <a:r>
              <a:rPr lang="zh-CN" altLang="en-US" dirty="0" smtClean="0"/>
              <a:t>通過 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get -o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yaml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zh-CN" altLang="en-US" dirty="0" smtClean="0"/>
              <a:t>獲取 </a:t>
            </a:r>
            <a:r>
              <a:rPr lang="en-US" altLang="zh-CN" dirty="0" smtClean="0"/>
              <a:t>Secret </a:t>
            </a:r>
            <a:r>
              <a:rPr lang="zh-CN" altLang="en-US" dirty="0"/>
              <a:t>的 </a:t>
            </a:r>
            <a:r>
              <a:rPr lang="en-US" altLang="zh-CN" dirty="0" smtClean="0"/>
              <a:t>YAML</a:t>
            </a:r>
            <a:r>
              <a:rPr lang="zh-CN" altLang="en-US" dirty="0" smtClean="0"/>
              <a:t>格式定義時</a:t>
            </a:r>
            <a:r>
              <a:rPr lang="en-US" altLang="zh-CN" dirty="0" smtClean="0"/>
              <a:t>,</a:t>
            </a:r>
            <a:r>
              <a:rPr lang="zh-CN" altLang="en-US" b="1" dirty="0" smtClean="0"/>
              <a:t>不會顯示 </a:t>
            </a:r>
            <a:r>
              <a:rPr lang="en-US" altLang="zh-CN" b="1" dirty="0" err="1" smtClean="0"/>
              <a:t>stringData</a:t>
            </a:r>
            <a:r>
              <a:rPr lang="en-US" altLang="zh-CN" b="1" dirty="0" smtClean="0"/>
              <a:t> </a:t>
            </a:r>
            <a:r>
              <a:rPr lang="zh-TW" altLang="en-US" b="1" dirty="0" smtClean="0"/>
              <a:t>欄位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相反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stringData</a:t>
            </a:r>
            <a:r>
              <a:rPr lang="en-US" altLang="zh-CN" dirty="0" smtClean="0"/>
              <a:t> </a:t>
            </a:r>
            <a:r>
              <a:rPr lang="zh-TW" altLang="en-US" dirty="0" smtClean="0"/>
              <a:t>欄位</a:t>
            </a:r>
            <a:r>
              <a:rPr lang="zh-CN" altLang="en-US" dirty="0" smtClean="0"/>
              <a:t>中的所有條目</a:t>
            </a:r>
            <a:r>
              <a:rPr lang="en-US" altLang="zh-CN" dirty="0" smtClean="0"/>
              <a:t>(</a:t>
            </a:r>
            <a:r>
              <a:rPr lang="zh-CN" altLang="en-US" dirty="0"/>
              <a:t>如上面示例中的 </a:t>
            </a:r>
            <a:r>
              <a:rPr lang="en-US" altLang="zh-CN" dirty="0"/>
              <a:t>foo </a:t>
            </a:r>
            <a:r>
              <a:rPr lang="zh-CN" altLang="en-US" dirty="0" smtClean="0"/>
              <a:t>條目</a:t>
            </a:r>
            <a:r>
              <a:rPr lang="en-US" altLang="zh-CN" dirty="0" smtClean="0"/>
              <a:t>)</a:t>
            </a:r>
            <a:r>
              <a:rPr lang="zh-CN" altLang="en-US" dirty="0" smtClean="0"/>
              <a:t>會</a:t>
            </a:r>
            <a:r>
              <a:rPr lang="zh-CN" altLang="en-US" b="1" dirty="0" smtClean="0"/>
              <a:t>被 </a:t>
            </a:r>
            <a:r>
              <a:rPr lang="en-US" altLang="zh-CN" b="1" dirty="0" smtClean="0"/>
              <a:t>Base64 </a:t>
            </a:r>
            <a:r>
              <a:rPr lang="zh-CN" altLang="en-US" b="1" dirty="0" smtClean="0"/>
              <a:t>編碼之後展示在 </a:t>
            </a:r>
            <a:r>
              <a:rPr lang="en-US" altLang="zh-CN" b="1" dirty="0" smtClean="0"/>
              <a:t>data </a:t>
            </a:r>
            <a:r>
              <a:rPr lang="zh-TW" altLang="en-US" b="1" dirty="0" smtClean="0"/>
              <a:t>欄位</a:t>
            </a:r>
            <a:r>
              <a:rPr lang="zh-CN" altLang="en-US" dirty="0" smtClean="0"/>
              <a:t>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pod </a:t>
            </a:r>
            <a:r>
              <a:rPr lang="zh-CN" altLang="en-US" dirty="0"/>
              <a:t>中讀取 </a:t>
            </a:r>
            <a:r>
              <a:rPr lang="en-US" altLang="zh-CN" dirty="0"/>
              <a:t>Secret </a:t>
            </a:r>
            <a:r>
              <a:rPr lang="zh-CN" altLang="en-US" dirty="0"/>
              <a:t>條目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通過 </a:t>
            </a:r>
            <a:r>
              <a:rPr lang="en-US" altLang="zh-CN" dirty="0" smtClean="0"/>
              <a:t>secret </a:t>
            </a:r>
            <a:r>
              <a:rPr lang="zh-CN" altLang="en-US" dirty="0" smtClean="0"/>
              <a:t>卷將 </a:t>
            </a:r>
            <a:r>
              <a:rPr lang="en-US" altLang="zh-CN" dirty="0" smtClean="0"/>
              <a:t>Secret </a:t>
            </a:r>
            <a:r>
              <a:rPr lang="zh-CN" altLang="en-US" dirty="0" smtClean="0"/>
              <a:t>暴露給容器之後</a:t>
            </a:r>
            <a:r>
              <a:rPr lang="en-US" altLang="zh-CN" dirty="0" smtClean="0"/>
              <a:t>, Secret </a:t>
            </a:r>
            <a:r>
              <a:rPr lang="zh-CN" altLang="en-US" dirty="0" smtClean="0"/>
              <a:t>條目的值會被解碼</a:t>
            </a:r>
            <a:r>
              <a:rPr lang="zh-TW" altLang="en-US" dirty="0" smtClean="0"/>
              <a:t>並</a:t>
            </a:r>
            <a:r>
              <a:rPr lang="zh-CN" altLang="en-US" dirty="0" smtClean="0"/>
              <a:t>以真實形式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純文本或二進制</a:t>
            </a:r>
            <a:r>
              <a:rPr lang="en-US" altLang="zh-CN" dirty="0" smtClean="0"/>
              <a:t>)</a:t>
            </a:r>
            <a:r>
              <a:rPr lang="zh-CN" altLang="en-US" dirty="0" smtClean="0"/>
              <a:t>寫入對應的文件。</a:t>
            </a:r>
            <a:endParaRPr lang="en-US" altLang="zh-CN" dirty="0" smtClean="0"/>
          </a:p>
          <a:p>
            <a:r>
              <a:rPr lang="zh-CN" altLang="en-US" dirty="0" smtClean="0"/>
              <a:t>通過環境變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暴露 </a:t>
            </a:r>
            <a:r>
              <a:rPr lang="en-US" altLang="zh-CN" dirty="0" smtClean="0"/>
              <a:t>Secret </a:t>
            </a:r>
            <a:r>
              <a:rPr lang="zh-CN" altLang="en-US" dirty="0" smtClean="0"/>
              <a:t>條目亦是如此。</a:t>
            </a:r>
            <a:endParaRPr lang="en-US" altLang="zh-CN" dirty="0" smtClean="0"/>
          </a:p>
          <a:p>
            <a:r>
              <a:rPr lang="zh-CN" altLang="en-US" dirty="0" smtClean="0"/>
              <a:t>在這兩種情况下</a:t>
            </a:r>
            <a:r>
              <a:rPr lang="en-US" altLang="zh-CN" dirty="0" smtClean="0"/>
              <a:t>,</a:t>
            </a:r>
            <a:r>
              <a:rPr lang="zh-CN" altLang="en-US" dirty="0" smtClean="0"/>
              <a:t>應用程序均無須主動解碼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可直接讀取文件內容或者查找環境變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510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pod </a:t>
            </a:r>
            <a:r>
              <a:rPr lang="zh-CN" altLang="en-US" dirty="0"/>
              <a:t>中使用 </a:t>
            </a:r>
            <a:r>
              <a:rPr lang="en-US" altLang="zh-CN" dirty="0" smtClean="0"/>
              <a:t>Secret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fortune-https </a:t>
            </a:r>
            <a:r>
              <a:rPr lang="en-US" altLang="zh-CN" dirty="0"/>
              <a:t>Secret </a:t>
            </a:r>
            <a:r>
              <a:rPr lang="zh-CN" altLang="en-US" dirty="0"/>
              <a:t>已經包含了證書與密鑰</a:t>
            </a:r>
            <a:r>
              <a:rPr lang="zh-CN" altLang="en-US" dirty="0" smtClean="0"/>
              <a:t>文件</a:t>
            </a:r>
            <a:r>
              <a:rPr lang="zh-TW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接下來</a:t>
            </a:r>
            <a:r>
              <a:rPr lang="zh-CN" altLang="en-US" dirty="0"/>
              <a:t>需要做的是</a:t>
            </a:r>
            <a:r>
              <a:rPr lang="zh-CN" altLang="en-US" dirty="0" smtClean="0"/>
              <a:t>配置 </a:t>
            </a:r>
            <a:r>
              <a:rPr lang="en-US" altLang="zh-CN" dirty="0" smtClean="0"/>
              <a:t>Nginx </a:t>
            </a:r>
            <a:r>
              <a:rPr lang="zh-CN" altLang="en-US" dirty="0"/>
              <a:t>服務器去使用它們。</a:t>
            </a:r>
          </a:p>
          <a:p>
            <a:r>
              <a:rPr lang="zh-TW" altLang="en-US" dirty="0" smtClean="0"/>
              <a:t>爲了開啓 </a:t>
            </a:r>
            <a:r>
              <a:rPr lang="en-US" altLang="zh-TW" dirty="0" smtClean="0"/>
              <a:t>HTTPS</a:t>
            </a:r>
            <a:r>
              <a:rPr lang="en-US" altLang="zh-TW" dirty="0"/>
              <a:t>,</a:t>
            </a:r>
            <a:r>
              <a:rPr lang="zh-TW" altLang="en-US" dirty="0"/>
              <a:t>需要再次</a:t>
            </a:r>
            <a:r>
              <a:rPr lang="zh-TW" altLang="en-US" dirty="0" smtClean="0"/>
              <a:t>修改 </a:t>
            </a:r>
            <a:r>
              <a:rPr lang="en-US" altLang="zh-TW" dirty="0" smtClean="0"/>
              <a:t>fortune-</a:t>
            </a:r>
            <a:r>
              <a:rPr lang="en-US" altLang="zh-TW" dirty="0" err="1" smtClean="0"/>
              <a:t>config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ConfigMap</a:t>
            </a:r>
            <a:r>
              <a:rPr lang="en-US" altLang="zh-TW" dirty="0" smtClean="0"/>
              <a:t> </a:t>
            </a:r>
            <a:r>
              <a:rPr lang="zh-TW" altLang="en-US" dirty="0" smtClean="0"/>
              <a:t>對應的配置條目</a:t>
            </a:r>
            <a:r>
              <a:rPr lang="en-US" altLang="zh-TW" dirty="0" smtClean="0"/>
              <a:t>: 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edit </a:t>
            </a:r>
            <a:r>
              <a:rPr lang="en-US" altLang="zh-TW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fortune-</a:t>
            </a:r>
            <a:r>
              <a:rPr lang="en-US" altLang="zh-TW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endParaRPr lang="en-US" altLang="zh-TW" sz="24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dirty="0" smtClean="0"/>
              <a:t>(</a:t>
            </a:r>
            <a:r>
              <a:rPr lang="zh-TW" altLang="en-US" dirty="0" smtClean="0"/>
              <a:t>修改如下頁部分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693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6814" y="353569"/>
            <a:ext cx="768373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</a:p>
          <a:p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data: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my-</a:t>
            </a:r>
            <a:r>
              <a:rPr lang="en-US" altLang="zh-TW" sz="2000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TW" sz="2000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config.conf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|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server 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listen              80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listen              443 </a:t>
            </a:r>
            <a:r>
              <a:rPr lang="en-US" altLang="zh-TW" sz="20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ssl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sz="2000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server_name</a:t>
            </a:r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www.kubia-example.com;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sz="2000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ssl_certificate</a:t>
            </a:r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certs/</a:t>
            </a:r>
            <a:r>
              <a:rPr lang="en-US" altLang="zh-TW" sz="2000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https.cert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sz="2000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ssl_certificate_key</a:t>
            </a:r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certs/</a:t>
            </a:r>
            <a:r>
              <a:rPr lang="en-US" altLang="zh-TW" sz="20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https.key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sz="2000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ssl_protocols</a:t>
            </a:r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TLSv1 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TLSv1.1 TLSv1.2;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sz="2000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ssl_ciphers</a:t>
            </a:r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HIGH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:!</a:t>
            </a:r>
            <a:r>
              <a:rPr lang="en-US" altLang="zh-TW" sz="20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aNULL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:!MD5;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location 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 {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root 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20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usr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/share/</a:t>
            </a:r>
            <a:r>
              <a:rPr lang="en-US" altLang="zh-TW" sz="20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/html;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index 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index.html index.htm;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}</a:t>
            </a:r>
            <a:endParaRPr lang="en-US" altLang="zh-TW" sz="2000" dirty="0">
              <a:solidFill>
                <a:srgbClr val="26262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  <a:endParaRPr lang="en-US" altLang="zh-TW" sz="2000" dirty="0">
              <a:solidFill>
                <a:srgbClr val="26262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sleep-interval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|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  <a:endParaRPr lang="zh-TW" altLang="en-US" sz="2000" dirty="0">
              <a:latin typeface="Source Code Pro" panose="020B0509030403020204" pitchFamily="49" charset="0"/>
            </a:endParaRPr>
          </a:p>
          <a:p>
            <a:endParaRPr lang="zh-TW" altLang="en-US" sz="2000" dirty="0">
              <a:latin typeface="Source Code Pro" panose="020B0509030403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37666" y="2587628"/>
            <a:ext cx="3293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solidFill>
                  <a:srgbClr val="8687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2400" dirty="0" err="1" smtClean="0">
                <a:solidFill>
                  <a:srgbClr val="8687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r>
              <a:rPr lang="en-US" altLang="zh-TW" sz="2400" dirty="0" smtClean="0">
                <a:solidFill>
                  <a:srgbClr val="8687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2400" dirty="0" err="1" smtClean="0">
                <a:solidFill>
                  <a:srgbClr val="8687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nginx</a:t>
            </a:r>
            <a:r>
              <a:rPr lang="en-US" altLang="zh-TW" sz="2400" dirty="0" smtClean="0">
                <a:solidFill>
                  <a:srgbClr val="8687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rgbClr val="8687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的相對位置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76984" y="5854991"/>
            <a:ext cx="8818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上面配置了服務器從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nginx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/certs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中讀取證書與密鑰文件，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因此之後需要將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secret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卷載掛於此。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234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創建一個新的 </a:t>
            </a:r>
            <a:r>
              <a:rPr lang="en-US" altLang="zh-CN" dirty="0"/>
              <a:t>fortune-https pod</a:t>
            </a:r>
            <a:endParaRPr lang="zh-TW" altLang="en-US" b="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接下來需要創建一個新的 </a:t>
            </a:r>
            <a:r>
              <a:rPr lang="en-US" altLang="zh-CN" dirty="0" smtClean="0"/>
              <a:t>fortune-https </a:t>
            </a:r>
            <a:r>
              <a:rPr lang="en-US" altLang="zh-CN" dirty="0"/>
              <a:t>pod</a:t>
            </a:r>
            <a:r>
              <a:rPr lang="en-US" altLang="zh-CN" dirty="0" smtClean="0"/>
              <a:t>,</a:t>
            </a:r>
            <a:r>
              <a:rPr lang="zh-CN" altLang="en-US" dirty="0" smtClean="0"/>
              <a:t>將含有證書與密鑰的 </a:t>
            </a:r>
            <a:r>
              <a:rPr lang="en-US" altLang="zh-CN" dirty="0" smtClean="0"/>
              <a:t>secret </a:t>
            </a:r>
            <a:r>
              <a:rPr lang="zh-CN" altLang="en-US" dirty="0" smtClean="0"/>
              <a:t>卷</a:t>
            </a:r>
            <a:r>
              <a:rPr lang="zh-TW" altLang="en-US" dirty="0" smtClean="0"/>
              <a:t>掛</a:t>
            </a:r>
            <a:r>
              <a:rPr lang="zh-CN" altLang="en-US" dirty="0" smtClean="0"/>
              <a:t>載至 </a:t>
            </a:r>
            <a:r>
              <a:rPr lang="en-US" altLang="zh-CN" dirty="0" smtClean="0"/>
              <a:t>pod </a:t>
            </a:r>
            <a:r>
              <a:rPr lang="zh-CN" altLang="en-US" dirty="0"/>
              <a:t>中的 </a:t>
            </a:r>
            <a:r>
              <a:rPr lang="en-US" altLang="zh-CN" dirty="0"/>
              <a:t>web-server </a:t>
            </a:r>
            <a:r>
              <a:rPr lang="zh-CN" altLang="en-US" dirty="0"/>
              <a:t>容器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如下面的代碼清單所示。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824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8509" y="235704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24292E"/>
                </a:solidFill>
                <a:latin typeface="-apple-system"/>
              </a:rPr>
              <a:t>fortune-pod-</a:t>
            </a:r>
            <a:r>
              <a:rPr lang="en-US" altLang="zh-TW" b="1" dirty="0" err="1">
                <a:solidFill>
                  <a:srgbClr val="24292E"/>
                </a:solidFill>
                <a:latin typeface="-apple-system"/>
              </a:rPr>
              <a:t>https.yaml</a:t>
            </a:r>
            <a:endParaRPr lang="en-US" altLang="zh-TW" b="0" i="0" dirty="0">
              <a:solidFill>
                <a:srgbClr val="586069"/>
              </a:solidFill>
              <a:effectLst/>
              <a:latin typeface="-apple-system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9450" y="625872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t">
              <a:defRPr/>
            </a:pP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v1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kind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Pod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metadata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fortune-https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spec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containers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image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luksa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fortune:env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html-generator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env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INTERVAL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valueFrom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configMapKeyRef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fortune-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key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sleep-interval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volumeMounts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mountPath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htdocs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image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nginx:alpine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web-server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volumeMounts</a:t>
            </a:r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  <a:endParaRPr lang="en-US" altLang="zh-TW" dirty="0" smtClean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mountPath</a:t>
            </a:r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usr</a:t>
            </a:r>
            <a:r>
              <a:rPr lang="en-US" altLang="zh-TW" dirty="0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/share/</a:t>
            </a:r>
            <a:r>
              <a:rPr lang="en-US" altLang="zh-TW" dirty="0" err="1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dirty="0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/html</a:t>
            </a:r>
          </a:p>
        </p:txBody>
      </p:sp>
    </p:spTree>
    <p:extLst>
      <p:ext uri="{BB962C8B-B14F-4D97-AF65-F5344CB8AC3E}">
        <p14:creationId xmlns:p14="http://schemas.microsoft.com/office/powerpoint/2010/main" val="4198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4757" y="327533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readOnly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mountPath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etc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conf.d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readOnly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certs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mountPath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etc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/certs/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readOnly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ports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containerPort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80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containerPort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443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volumes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emptyDir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{}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fortune-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items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my-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config.conf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path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https.conf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certs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secret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secretName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fortune-https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158468" y="1576402"/>
            <a:ext cx="53477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配置</a:t>
            </a:r>
            <a:r>
              <a:rPr lang="zh-CN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Nginx 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2000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TW" sz="2000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nginx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/certs 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中讀取證書和密鑰文件，需將</a:t>
            </a:r>
            <a:r>
              <a:rPr lang="zh-CN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Secret 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卷掛載於此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58468" y="5795778"/>
            <a:ext cx="3747532" cy="718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這裡引用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fortune-https Secret</a:t>
            </a:r>
            <a:r>
              <a:rPr lang="en-US" altLang="zh-CN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來定義 </a:t>
            </a:r>
            <a:r>
              <a:rPr lang="en-US" altLang="zh-TW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secret </a:t>
            </a:r>
            <a:r>
              <a:rPr lang="zh-TW" altLang="en-US" sz="20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卷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66" y="221192"/>
            <a:ext cx="10058400" cy="6279018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6663267" y="5748867"/>
            <a:ext cx="5122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圖</a:t>
            </a:r>
            <a:r>
              <a:rPr lang="en-US" altLang="zh-TW" dirty="0" smtClean="0"/>
              <a:t>7.12</a:t>
            </a:r>
          </a:p>
          <a:p>
            <a:r>
              <a:rPr lang="zh-TW" altLang="en-US" dirty="0" smtClean="0"/>
              <a:t>組合 </a:t>
            </a:r>
            <a:r>
              <a:rPr lang="en-US" altLang="zh-TW" dirty="0" err="1" smtClean="0"/>
              <a:t>ConfigMap</a:t>
            </a:r>
            <a:r>
              <a:rPr lang="en-US" altLang="zh-TW" dirty="0" smtClean="0"/>
              <a:t>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Secret </a:t>
            </a:r>
            <a:r>
              <a:rPr lang="zh-TW" altLang="en-US" dirty="0" smtClean="0"/>
              <a:t>以運行 </a:t>
            </a:r>
            <a:r>
              <a:rPr lang="en-US" altLang="zh-TW" dirty="0" smtClean="0"/>
              <a:t>fortune-https pod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103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測試 </a:t>
            </a:r>
            <a:r>
              <a:rPr lang="en-US" altLang="zh-CN" dirty="0"/>
              <a:t>Nginx </a:t>
            </a:r>
            <a:r>
              <a:rPr lang="zh-CN" altLang="en-US" dirty="0"/>
              <a:t>是否正使用 </a:t>
            </a:r>
            <a:r>
              <a:rPr lang="en-US" altLang="zh-CN" dirty="0"/>
              <a:t>Secret </a:t>
            </a:r>
            <a:r>
              <a:rPr lang="zh-CN" altLang="en-US" dirty="0"/>
              <a:t>中的證書與密鑰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Pod </a:t>
            </a:r>
            <a:r>
              <a:rPr lang="zh-TW" altLang="en-US" dirty="0" smtClean="0"/>
              <a:t>運行之後，開啟埠轉發隧道將</a:t>
            </a:r>
            <a:r>
              <a:rPr lang="en-US" altLang="zh-TW" dirty="0"/>
              <a:t> </a:t>
            </a:r>
            <a:r>
              <a:rPr lang="en-US" altLang="zh-TW" dirty="0" smtClean="0"/>
              <a:t>HTTPS </a:t>
            </a:r>
            <a:r>
              <a:rPr lang="zh-TW" altLang="en-US" dirty="0" smtClean="0"/>
              <a:t>流量轉發至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443 </a:t>
            </a:r>
            <a:r>
              <a:rPr lang="zh-TW" altLang="en-US" dirty="0" smtClean="0"/>
              <a:t>埠，並用 </a:t>
            </a:r>
            <a:r>
              <a:rPr lang="en-US" altLang="zh-TW" dirty="0" smtClean="0"/>
              <a:t>curl </a:t>
            </a:r>
            <a:r>
              <a:rPr lang="zh-TW" altLang="en-US" dirty="0" smtClean="0"/>
              <a:t>向服務器發送請求：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port-forward fortune-https 8443:443 &amp;</a:t>
            </a:r>
          </a:p>
          <a:p>
            <a:pPr marL="0" indent="0">
              <a:buNone/>
            </a:pP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Forwarding from 127.0.0.1:8443 -&gt; 443</a:t>
            </a:r>
          </a:p>
          <a:p>
            <a:pPr marL="0" indent="0">
              <a:buNone/>
            </a:pP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Forwarding from [::1]:8443 -&gt; 443</a:t>
            </a:r>
          </a:p>
          <a:p>
            <a:pPr marL="0" indent="0">
              <a:buNone/>
            </a:pP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curl </a:t>
            </a:r>
            <a:r>
              <a:rPr lang="en-US" altLang="zh-TW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https://localhost:8443 </a:t>
            </a:r>
            <a:r>
              <a:rPr lang="en-US" altLang="zh-TW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–k</a:t>
            </a:r>
          </a:p>
          <a:p>
            <a:r>
              <a:rPr lang="zh-CN" altLang="en-US" dirty="0"/>
              <a:t>若服務器配置正確</a:t>
            </a:r>
            <a:r>
              <a:rPr lang="en-US" altLang="zh-CN" dirty="0"/>
              <a:t>,</a:t>
            </a:r>
            <a:r>
              <a:rPr lang="zh-CN" altLang="en-US" dirty="0"/>
              <a:t>會得到一個響應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1459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直接</a:t>
            </a:r>
            <a:r>
              <a:rPr lang="zh-TW" altLang="en-US" dirty="0" smtClean="0"/>
              <a:t>運行鏡像，或給參數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這樣</a:t>
            </a:r>
            <a:r>
              <a:rPr lang="en-US" altLang="zh-TW" dirty="0"/>
              <a:t>,</a:t>
            </a:r>
            <a:r>
              <a:rPr lang="zh-TW" altLang="en-US" dirty="0"/>
              <a:t>鏡像可以直接運行</a:t>
            </a:r>
            <a:r>
              <a:rPr lang="en-US" altLang="zh-TW" dirty="0"/>
              <a:t>,</a:t>
            </a:r>
            <a:r>
              <a:rPr lang="zh-TW" altLang="en-US" dirty="0"/>
              <a:t>無須添加任何參數</a:t>
            </a:r>
            <a:r>
              <a:rPr lang="en-US" altLang="zh-TW" dirty="0"/>
              <a:t>:</a:t>
            </a:r>
            <a:endParaRPr lang="zh-TW" altLang="en-US" dirty="0"/>
          </a:p>
          <a:p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run &lt;image&gt;</a:t>
            </a:r>
            <a:endParaRPr lang="en-US" altLang="zh-TW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zh-TW" altLang="en-US" dirty="0"/>
              <a:t>或者是添加一些參數</a:t>
            </a:r>
            <a:r>
              <a:rPr lang="en-US" altLang="zh-TW" dirty="0"/>
              <a:t>,</a:t>
            </a:r>
            <a:r>
              <a:rPr lang="zh-TW" altLang="en-US" dirty="0"/>
              <a:t>覆蓋 </a:t>
            </a:r>
            <a:r>
              <a:rPr lang="en-US" altLang="zh-TW" dirty="0" err="1"/>
              <a:t>Dockerile</a:t>
            </a:r>
            <a:r>
              <a:rPr lang="en-US" altLang="zh-TW" dirty="0"/>
              <a:t> </a:t>
            </a:r>
            <a:r>
              <a:rPr lang="zh-TW" altLang="en-US" dirty="0"/>
              <a:t>中任何由 </a:t>
            </a:r>
            <a:r>
              <a:rPr lang="en-US" altLang="zh-TW" dirty="0"/>
              <a:t>CMD </a:t>
            </a:r>
            <a:r>
              <a:rPr lang="zh-TW" altLang="en-US" dirty="0"/>
              <a:t>指定的默認參數值</a:t>
            </a:r>
            <a:r>
              <a:rPr lang="en-US" altLang="zh-TW" dirty="0"/>
              <a:t>:</a:t>
            </a:r>
            <a:endParaRPr lang="zh-TW" altLang="en-US" dirty="0"/>
          </a:p>
          <a:p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run &lt;image&gt; &lt;arguments&gt;</a:t>
            </a:r>
            <a:endParaRPr lang="en-US" altLang="zh-TW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286086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顯示 </a:t>
            </a:r>
            <a:r>
              <a:rPr lang="en-US" altLang="zh-CN" dirty="0"/>
              <a:t>Nginx </a:t>
            </a:r>
            <a:r>
              <a:rPr lang="zh-CN" altLang="en-US" dirty="0"/>
              <a:t>發送的服務器</a:t>
            </a:r>
            <a:r>
              <a:rPr lang="zh-CN" altLang="en-US" dirty="0" smtClean="0"/>
              <a:t>證書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7451"/>
          </a:xfrm>
        </p:spPr>
        <p:txBody>
          <a:bodyPr/>
          <a:lstStyle/>
          <a:p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命令添加選項 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-v</a:t>
            </a:r>
            <a:r>
              <a:rPr lang="en-US" altLang="zh-CN" dirty="0" smtClean="0"/>
              <a:t> </a:t>
            </a:r>
            <a:r>
              <a:rPr lang="zh-CN" altLang="en-US" dirty="0" smtClean="0"/>
              <a:t>開啓詳細日</a:t>
            </a:r>
            <a:r>
              <a:rPr lang="zh-TW" altLang="en-US" dirty="0" smtClean="0"/>
              <a:t>誌</a:t>
            </a:r>
            <a:r>
              <a:rPr lang="en-US" altLang="zh-CN" dirty="0" smtClean="0"/>
              <a:t>,</a:t>
            </a:r>
            <a:r>
              <a:rPr lang="zh-TW" altLang="en-US" dirty="0" smtClean="0"/>
              <a:t>以</a:t>
            </a:r>
            <a:r>
              <a:rPr lang="zh-CN" altLang="en-US" dirty="0" smtClean="0"/>
              <a:t>檢查</a:t>
            </a:r>
            <a:r>
              <a:rPr lang="zh-CN" altLang="en-US" dirty="0"/>
              <a:t>響應中服務器證書是否與之前生成的證書</a:t>
            </a:r>
            <a:r>
              <a:rPr lang="zh-CN" altLang="en-US" dirty="0" smtClean="0"/>
              <a:t>匹配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1628" y="2793076"/>
            <a:ext cx="93712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$ curl https://localhost:8443 -k -v</a:t>
            </a:r>
          </a:p>
          <a:p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 About to connect() to localhost port 8443 (#0)</a:t>
            </a:r>
          </a:p>
          <a:p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 Trying ::1...</a:t>
            </a:r>
          </a:p>
          <a:p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 Connected to localhost (::1) port 8443 (#0)</a:t>
            </a:r>
          </a:p>
          <a:p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 Initializing NSS with </a:t>
            </a:r>
            <a:r>
              <a:rPr lang="en-US" altLang="zh-TW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certpath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sql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:/</a:t>
            </a:r>
            <a:r>
              <a:rPr lang="en-US" altLang="zh-TW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etc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pki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nssdb</a:t>
            </a:r>
            <a:endParaRPr lang="en-US" altLang="zh-TW" dirty="0">
              <a:solidFill>
                <a:srgbClr val="26262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 skipping SSL peer certificate verification</a:t>
            </a:r>
          </a:p>
          <a:p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 SSL connection using TLS_ECDHE_RSA_WITH_AES_256_GCM_SHA384</a:t>
            </a:r>
          </a:p>
          <a:p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 </a:t>
            </a:r>
            <a:r>
              <a:rPr lang="en-US" altLang="zh-TW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Server certificate:</a:t>
            </a:r>
          </a:p>
          <a:p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 </a:t>
            </a:r>
            <a:r>
              <a:rPr lang="en-US" altLang="zh-TW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subject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CN=www.kubia-example.com</a:t>
            </a:r>
          </a:p>
          <a:p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 </a:t>
            </a:r>
            <a:r>
              <a:rPr lang="en-US" altLang="zh-TW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start 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date: </a:t>
            </a:r>
            <a:r>
              <a:rPr lang="en-US" altLang="zh-TW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aug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16 18:43:13 2016 GMT</a:t>
            </a:r>
          </a:p>
          <a:p>
            <a:r>
              <a:rPr lang="fr-FR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 </a:t>
            </a:r>
            <a:r>
              <a:rPr lang="fr-FR" altLang="zh-TW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expire </a:t>
            </a:r>
            <a:r>
              <a:rPr lang="fr-FR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date: aug 14 18:43:13 2026 GMT</a:t>
            </a:r>
          </a:p>
          <a:p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 </a:t>
            </a:r>
            <a:r>
              <a:rPr lang="en-US" altLang="zh-TW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common 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name: www.kubia-example.com</a:t>
            </a:r>
          </a:p>
          <a:p>
            <a:r>
              <a:rPr lang="en-US" altLang="zh-TW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* </a:t>
            </a:r>
            <a:r>
              <a:rPr lang="en-US" altLang="zh-TW" dirty="0" smtClean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issuer</a:t>
            </a:r>
            <a:r>
              <a:rPr lang="en-US" altLang="zh-TW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CN=www.kubia-example.com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27334" y="4911497"/>
            <a:ext cx="2844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證書與之前創建</a:t>
            </a: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CN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存</a:t>
            </a: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儲於 </a:t>
            </a: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Secret </a:t>
            </a: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中的證書匹配</a:t>
            </a:r>
            <a:endParaRPr lang="zh-TW" altLang="en-US" sz="2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935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Secret</a:t>
            </a:r>
            <a:r>
              <a:rPr lang="zh-TW" altLang="en-US" dirty="0" smtClean="0"/>
              <a:t>卷存儲於內存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通過</a:t>
            </a:r>
            <a:r>
              <a:rPr lang="zh-TW" altLang="en-US" dirty="0" smtClean="0"/>
              <a:t>掛</a:t>
            </a:r>
            <a:r>
              <a:rPr lang="zh-CN" altLang="en-US" dirty="0" smtClean="0"/>
              <a:t>載 </a:t>
            </a:r>
            <a:r>
              <a:rPr lang="en-US" altLang="zh-CN" dirty="0" smtClean="0"/>
              <a:t>secret </a:t>
            </a:r>
            <a:r>
              <a:rPr lang="zh-CN" altLang="en-US" dirty="0" smtClean="0"/>
              <a:t>卷至文件夾 </a:t>
            </a:r>
            <a:r>
              <a:rPr lang="en-US" altLang="zh-CN" dirty="0" smtClean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/certs </a:t>
            </a:r>
            <a:r>
              <a:rPr lang="zh-CN" altLang="en-US" dirty="0" smtClean="0"/>
              <a:t>將證書與私鑰成功傳遞給容器。 </a:t>
            </a:r>
            <a:endParaRPr lang="en-US" altLang="zh-CN" dirty="0" smtClean="0"/>
          </a:p>
          <a:p>
            <a:r>
              <a:rPr lang="en-US" altLang="zh-CN" dirty="0" smtClean="0"/>
              <a:t>Secret </a:t>
            </a:r>
            <a:r>
              <a:rPr lang="zh-CN" altLang="en-US" dirty="0" smtClean="0"/>
              <a:t>卷</a:t>
            </a:r>
            <a:r>
              <a:rPr lang="zh-TW" altLang="en-US" dirty="0" smtClean="0"/>
              <a:t>採</a:t>
            </a:r>
            <a:r>
              <a:rPr lang="zh-CN" altLang="en-US" dirty="0" smtClean="0"/>
              <a:t>用內存文件系統列出容器的</a:t>
            </a:r>
            <a:r>
              <a:rPr lang="zh-TW" altLang="en-US" dirty="0" smtClean="0"/>
              <a:t>掛</a:t>
            </a:r>
            <a:r>
              <a:rPr lang="zh-CN" altLang="en-US" dirty="0" smtClean="0"/>
              <a:t>載點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如下面的代碼清單所示。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TW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exec fortune-https -c web-server -- mount | </a:t>
            </a:r>
            <a:r>
              <a:rPr lang="en-US" altLang="zh-TW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grep</a:t>
            </a:r>
            <a:r>
              <a:rPr lang="en-US" altLang="zh-TW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certs</a:t>
            </a:r>
          </a:p>
          <a:p>
            <a:pPr marL="0" indent="0">
              <a:buNone/>
            </a:pPr>
            <a:r>
              <a:rPr lang="fr-FR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tmpfs </a:t>
            </a:r>
            <a:r>
              <a:rPr lang="fr-FR" altLang="zh-TW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on </a:t>
            </a:r>
            <a:r>
              <a:rPr lang="fr-FR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/etc/nginx/certs type </a:t>
            </a:r>
            <a:r>
              <a:rPr lang="fr-FR" altLang="zh-TW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tmpfs </a:t>
            </a:r>
            <a:r>
              <a:rPr lang="fr-FR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(ro,relatime</a:t>
            </a:r>
            <a:r>
              <a:rPr lang="fr-FR" altLang="zh-TW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zh-TW" altLang="en-US" dirty="0"/>
              <a:t>由於使用的是</a:t>
            </a:r>
            <a:r>
              <a:rPr lang="en-US" altLang="zh-TW" dirty="0" err="1"/>
              <a:t>tmpfs</a:t>
            </a:r>
            <a:r>
              <a:rPr lang="en-US" altLang="zh-TW" dirty="0"/>
              <a:t>,</a:t>
            </a:r>
            <a:r>
              <a:rPr lang="zh-TW" altLang="en-US" dirty="0"/>
              <a:t>存儲在 </a:t>
            </a:r>
            <a:r>
              <a:rPr lang="en-US" altLang="zh-TW" dirty="0"/>
              <a:t>Secret </a:t>
            </a:r>
            <a:r>
              <a:rPr lang="zh-TW" altLang="en-US" dirty="0"/>
              <a:t>中的數據不會寫入磁碟</a:t>
            </a:r>
            <a:r>
              <a:rPr lang="en-US" altLang="zh-TW" dirty="0"/>
              <a:t>,</a:t>
            </a:r>
            <a:r>
              <a:rPr lang="zh-TW" altLang="en-US" dirty="0"/>
              <a:t>這樣就無法被竊取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109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通過環境</a:t>
            </a:r>
            <a:r>
              <a:rPr lang="zh-TW" altLang="en-US" dirty="0" smtClean="0"/>
              <a:t>變數暴露 </a:t>
            </a:r>
            <a:r>
              <a:rPr lang="en-US" altLang="zh-TW" dirty="0"/>
              <a:t>Secret </a:t>
            </a:r>
            <a:r>
              <a:rPr lang="zh-TW" altLang="en-US" dirty="0" smtClean="0"/>
              <a:t>條目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除</a:t>
            </a:r>
            <a:r>
              <a:rPr lang="zh-TW" altLang="en-US" dirty="0"/>
              <a:t>卷之外</a:t>
            </a:r>
            <a:r>
              <a:rPr lang="en-US" altLang="zh-TW" dirty="0" smtClean="0"/>
              <a:t>, Secret </a:t>
            </a:r>
            <a:r>
              <a:rPr lang="zh-TW" altLang="en-US" dirty="0" smtClean="0"/>
              <a:t>的獨立條目可作爲環境變數被暴露</a:t>
            </a:r>
            <a:r>
              <a:rPr lang="en-US" altLang="zh-TW" dirty="0" smtClean="0"/>
              <a:t>,</a:t>
            </a:r>
            <a:r>
              <a:rPr lang="zh-TW" altLang="en-US" dirty="0"/>
              <a:t>就像</a:t>
            </a:r>
            <a:r>
              <a:rPr lang="en-US" altLang="zh-TW" dirty="0" err="1"/>
              <a:t>ConfigMap</a:t>
            </a:r>
            <a:r>
              <a:rPr lang="en-US" altLang="zh-TW" dirty="0"/>
              <a:t> </a:t>
            </a:r>
            <a:r>
              <a:rPr lang="zh-TW" altLang="en-US" dirty="0"/>
              <a:t>中 </a:t>
            </a:r>
            <a:r>
              <a:rPr lang="en-US" altLang="zh-TW" dirty="0"/>
              <a:t>sleep-interval </a:t>
            </a:r>
            <a:r>
              <a:rPr lang="zh-TW" altLang="en-US" dirty="0" smtClean="0"/>
              <a:t>條目做的那樣。</a:t>
            </a:r>
            <a:endParaRPr lang="en-US" altLang="zh-TW" dirty="0" smtClean="0"/>
          </a:p>
          <a:p>
            <a:r>
              <a:rPr lang="zh-TW" altLang="en-US" dirty="0" smtClean="0"/>
              <a:t>舉個例子</a:t>
            </a:r>
            <a:r>
              <a:rPr lang="en-US" altLang="zh-TW" dirty="0" smtClean="0"/>
              <a:t>,</a:t>
            </a:r>
            <a:r>
              <a:rPr lang="zh-TW" altLang="en-US" dirty="0" smtClean="0"/>
              <a:t>若想將 </a:t>
            </a:r>
            <a:r>
              <a:rPr lang="en-US" altLang="zh-TW" dirty="0" smtClean="0"/>
              <a:t>Secret </a:t>
            </a:r>
            <a:r>
              <a:rPr lang="zh-TW" altLang="en-US" dirty="0" smtClean="0"/>
              <a:t>中的鍵 </a:t>
            </a:r>
            <a:r>
              <a:rPr lang="en-US" altLang="zh-TW" dirty="0" smtClean="0"/>
              <a:t>foo </a:t>
            </a:r>
            <a:r>
              <a:rPr lang="zh-TW" altLang="en-US" dirty="0" smtClean="0"/>
              <a:t>暴露爲環境變數 </a:t>
            </a:r>
            <a:r>
              <a:rPr lang="en-US" altLang="zh-TW" dirty="0" smtClean="0"/>
              <a:t>FOO_SECRET,</a:t>
            </a:r>
            <a:r>
              <a:rPr lang="zh-TW" altLang="en-US" dirty="0" smtClean="0"/>
              <a:t>需要在容器定義中添加如下片段。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sz="2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env</a:t>
            </a: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- name: FOO_SECRET</a:t>
            </a:r>
          </a:p>
          <a:p>
            <a:pPr marL="0" indent="0">
              <a:buNone/>
            </a:pPr>
            <a:r>
              <a:rPr lang="en-US" altLang="zh-TW" sz="26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sz="26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valueFrom</a:t>
            </a: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sz="26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sz="26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secretKeyRef</a:t>
            </a: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sz="26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  name</a:t>
            </a: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fortune-https</a:t>
            </a:r>
          </a:p>
          <a:p>
            <a:pPr marL="0" indent="0">
              <a:buNone/>
            </a:pPr>
            <a:r>
              <a:rPr lang="en-US" altLang="zh-TW" sz="26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  key</a:t>
            </a: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foo</a:t>
            </a:r>
            <a:r>
              <a:rPr lang="zh-TW" altLang="en-US" sz="2600" dirty="0">
                <a:latin typeface="Source Code Pro" panose="020B0509030403020204" pitchFamily="49" charset="0"/>
              </a:rPr>
              <a:t/>
            </a:r>
            <a:br>
              <a:rPr lang="zh-TW" altLang="en-US" sz="2600" dirty="0">
                <a:latin typeface="Source Code Pro" panose="020B0509030403020204" pitchFamily="49" charset="0"/>
              </a:rPr>
            </a:br>
            <a:endParaRPr lang="zh-TW" altLang="en-US" sz="2600" dirty="0">
              <a:latin typeface="Source Code Pro" panose="020B050903040302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14655" y="4427261"/>
            <a:ext cx="4596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CN" altLang="en-US" sz="2400" dirty="0" smtClean="0">
                <a:solidFill>
                  <a:srgbClr val="1C2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通過 </a:t>
            </a:r>
            <a:r>
              <a:rPr lang="en-US" altLang="zh-CN" sz="2400" dirty="0" smtClean="0">
                <a:solidFill>
                  <a:srgbClr val="1C2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Secret </a:t>
            </a:r>
            <a:r>
              <a:rPr lang="zh-CN" altLang="en-US" sz="2400" dirty="0" smtClean="0">
                <a:solidFill>
                  <a:srgbClr val="1C2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條目設置環</a:t>
            </a:r>
            <a:r>
              <a:rPr lang="zh-CN" altLang="en-US" sz="2400" dirty="0" smtClean="0">
                <a:solidFill>
                  <a:srgbClr val="1E12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境變</a:t>
            </a:r>
            <a:r>
              <a:rPr lang="zh-TW" altLang="en-US" sz="2400" dirty="0" smtClean="0">
                <a:solidFill>
                  <a:srgbClr val="1E12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endParaRPr lang="zh-CN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14655" y="4888926"/>
            <a:ext cx="2781069" cy="895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zh-TW" sz="2400">
                <a:solidFill>
                  <a:srgbClr val="2721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Secret </a:t>
            </a:r>
            <a:r>
              <a:rPr lang="zh-TW" altLang="en-US" sz="2400" smtClean="0">
                <a:solidFill>
                  <a:srgbClr val="2721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的鍵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500"/>
              </a:spcAft>
            </a:pPr>
            <a:r>
              <a:rPr lang="en-US" altLang="zh-TW" sz="2400" dirty="0">
                <a:solidFill>
                  <a:srgbClr val="758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Secret </a:t>
            </a:r>
            <a:r>
              <a:rPr lang="zh-TW" altLang="en-US" sz="2400">
                <a:solidFill>
                  <a:srgbClr val="758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400" smtClean="0">
                <a:solidFill>
                  <a:srgbClr val="758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37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通過環境變</a:t>
            </a:r>
            <a:r>
              <a:rPr lang="zh-TW" altLang="en-US" dirty="0"/>
              <a:t>數</a:t>
            </a:r>
            <a:r>
              <a:rPr lang="zh-CN" altLang="en-US" dirty="0"/>
              <a:t>暴露 </a:t>
            </a:r>
            <a:r>
              <a:rPr lang="en-US" altLang="zh-CN" dirty="0" smtClean="0"/>
              <a:t>Secret</a:t>
            </a:r>
            <a:r>
              <a:rPr lang="zh-CN" altLang="en-US" dirty="0" smtClean="0"/>
              <a:t>不是好</a:t>
            </a:r>
            <a:r>
              <a:rPr lang="zh-CN" altLang="en-US" dirty="0"/>
              <a:t>主意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上面片段與設置 </a:t>
            </a:r>
            <a:r>
              <a:rPr lang="en-US" altLang="zh-CN" dirty="0" smtClean="0"/>
              <a:t>INTERVAL </a:t>
            </a:r>
            <a:r>
              <a:rPr lang="zh-CN" altLang="en-US" dirty="0" smtClean="0"/>
              <a:t>環境變量的基本</a:t>
            </a:r>
            <a:r>
              <a:rPr lang="zh-TW" altLang="en-US" dirty="0" smtClean="0"/>
              <a:t>一</a:t>
            </a:r>
            <a:r>
              <a:rPr lang="zh-CN" altLang="en-US" dirty="0" smtClean="0"/>
              <a:t>致</a:t>
            </a:r>
            <a:r>
              <a:rPr lang="en-US" altLang="zh-CN" dirty="0" smtClean="0"/>
              <a:t>,</a:t>
            </a:r>
            <a:r>
              <a:rPr lang="zh-CN" altLang="en-US" dirty="0" smtClean="0"/>
              <a:t>除了這裏是使用 </a:t>
            </a:r>
            <a:r>
              <a:rPr lang="en-US" altLang="zh-CN" dirty="0" err="1" smtClean="0"/>
              <a:t>secretKeyRef</a:t>
            </a:r>
            <a:r>
              <a:rPr lang="en-US" altLang="zh-CN" dirty="0" smtClean="0"/>
              <a:t> </a:t>
            </a:r>
            <a:r>
              <a:rPr lang="zh-TW" altLang="en-US" dirty="0" smtClean="0"/>
              <a:t>欄位</a:t>
            </a:r>
            <a:r>
              <a:rPr lang="zh-CN" altLang="en-US" dirty="0" smtClean="0"/>
              <a:t>來引用 </a:t>
            </a:r>
            <a:r>
              <a:rPr lang="en-US" altLang="zh-CN" dirty="0" smtClean="0"/>
              <a:t>Secret</a:t>
            </a:r>
            <a:r>
              <a:rPr lang="en-US" altLang="zh-CN" dirty="0"/>
              <a:t>, </a:t>
            </a:r>
            <a:r>
              <a:rPr lang="zh-CN" altLang="en-US" dirty="0"/>
              <a:t>而非 </a:t>
            </a:r>
            <a:r>
              <a:rPr lang="en-US" altLang="zh-CN" dirty="0" err="1"/>
              <a:t>configMapKeyRef</a:t>
            </a:r>
            <a:r>
              <a:rPr lang="en-US" altLang="zh-CN" dirty="0" smtClean="0"/>
              <a:t>,</a:t>
            </a:r>
            <a:r>
              <a:rPr lang="zh-CN" altLang="en-US" dirty="0" smtClean="0"/>
              <a:t>後者用以引用 </a:t>
            </a:r>
            <a:r>
              <a:rPr lang="en-US" altLang="zh-CN" dirty="0" err="1" smtClean="0"/>
              <a:t>ConfigMap</a:t>
            </a:r>
            <a:r>
              <a:rPr lang="zh-TW" altLang="en-US" dirty="0" smtClean="0"/>
              <a:t>。</a:t>
            </a:r>
            <a:endParaRPr lang="zh-CN" altLang="en-US" dirty="0"/>
          </a:p>
          <a:p>
            <a:r>
              <a:rPr lang="en-US" altLang="zh-CN" dirty="0" err="1"/>
              <a:t>Kubermetes</a:t>
            </a:r>
            <a:r>
              <a:rPr lang="en-US" altLang="zh-CN" dirty="0"/>
              <a:t> </a:t>
            </a:r>
            <a:r>
              <a:rPr lang="zh-CN" altLang="en-US" dirty="0" smtClean="0"/>
              <a:t>允許通過環境變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暴露 </a:t>
            </a:r>
            <a:r>
              <a:rPr lang="en-US" altLang="zh-CN" dirty="0" smtClean="0"/>
              <a:t>Secret,</a:t>
            </a:r>
            <a:r>
              <a:rPr lang="zh-CN" altLang="en-US" dirty="0" smtClean="0"/>
              <a:t>然而此特性的使用往往不是一個好主意。</a:t>
            </a:r>
            <a:endParaRPr lang="en-US" altLang="zh-CN" dirty="0" smtClean="0"/>
          </a:p>
          <a:p>
            <a:r>
              <a:rPr lang="zh-CN" altLang="en-US" dirty="0" smtClean="0"/>
              <a:t>應用程序通常會在錯誤報告時轉儲環境變</a:t>
            </a:r>
            <a:r>
              <a:rPr lang="zh-TW" altLang="en-US" dirty="0" smtClean="0"/>
              <a:t>數</a:t>
            </a:r>
            <a:r>
              <a:rPr lang="en-US" altLang="zh-CN" dirty="0" smtClean="0"/>
              <a:t>,</a:t>
            </a:r>
            <a:r>
              <a:rPr lang="zh-CN" altLang="en-US" dirty="0" smtClean="0"/>
              <a:t>或者是啓動時打印在應用日</a:t>
            </a:r>
            <a:r>
              <a:rPr lang="zh-TW" altLang="en-US" dirty="0" smtClean="0"/>
              <a:t>誌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無意中暴露了 </a:t>
            </a:r>
            <a:r>
              <a:rPr lang="en-US" altLang="zh-CN" dirty="0" smtClean="0"/>
              <a:t>Secret </a:t>
            </a:r>
            <a:r>
              <a:rPr lang="zh-TW" altLang="en-US" dirty="0" smtClean="0"/>
              <a:t>資訊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另外</a:t>
            </a:r>
            <a:r>
              <a:rPr lang="en-US" altLang="zh-CN" dirty="0" smtClean="0"/>
              <a:t>,</a:t>
            </a:r>
            <a:r>
              <a:rPr lang="zh-CN" altLang="en-US" dirty="0" smtClean="0"/>
              <a:t>子進程會繼承父進程的所有環境變</a:t>
            </a:r>
            <a:r>
              <a:rPr lang="zh-TW" altLang="en-US" dirty="0" smtClean="0"/>
              <a:t>數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如果是通過第三方二進制程序啓動應用</a:t>
            </a:r>
            <a:r>
              <a:rPr lang="en-US" altLang="zh-CN" dirty="0" smtClean="0"/>
              <a:t>,</a:t>
            </a:r>
            <a:r>
              <a:rPr lang="zh-CN" altLang="en-US" dirty="0" smtClean="0"/>
              <a:t>你</a:t>
            </a:r>
            <a:r>
              <a:rPr lang="zh-TW" altLang="en-US" dirty="0" smtClean="0"/>
              <a:t>並</a:t>
            </a:r>
            <a:r>
              <a:rPr lang="zh-CN" altLang="en-US" dirty="0" smtClean="0"/>
              <a:t>不知道它使用敏感數據做了什麽。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57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通過環境變</a:t>
            </a:r>
            <a:r>
              <a:rPr lang="zh-TW" altLang="en-US" dirty="0"/>
              <a:t>數</a:t>
            </a:r>
            <a:r>
              <a:rPr lang="zh-CN" altLang="en-US" dirty="0"/>
              <a:t>暴露 </a:t>
            </a:r>
            <a:r>
              <a:rPr lang="en-US" altLang="zh-CN" dirty="0"/>
              <a:t>Secret</a:t>
            </a:r>
            <a:r>
              <a:rPr lang="zh-CN" altLang="en-US" dirty="0"/>
              <a:t>不是好主意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提示</a:t>
            </a:r>
            <a:r>
              <a:rPr lang="zh-TW" altLang="en-US" dirty="0" smtClean="0"/>
              <a:t>：</a:t>
            </a:r>
            <a:r>
              <a:rPr lang="zh-CN" altLang="en-US" dirty="0" smtClean="0"/>
              <a:t>由</a:t>
            </a:r>
            <a:r>
              <a:rPr lang="zh-TW" altLang="en-US" dirty="0" smtClean="0"/>
              <a:t>於</a:t>
            </a:r>
            <a:r>
              <a:rPr lang="zh-CN" altLang="en-US" dirty="0" smtClean="0"/>
              <a:t>敏感</a:t>
            </a:r>
            <a:r>
              <a:rPr lang="zh-CN" altLang="en-US" dirty="0"/>
              <a:t>數據可能在無意中被暴露</a:t>
            </a:r>
            <a:r>
              <a:rPr lang="en-US" altLang="zh-CN" dirty="0"/>
              <a:t>,</a:t>
            </a:r>
            <a:r>
              <a:rPr lang="zh-CN" altLang="en-US" dirty="0"/>
              <a:t>通過環境</a:t>
            </a:r>
            <a:r>
              <a:rPr lang="zh-CN" altLang="en-US" dirty="0" smtClean="0"/>
              <a:t>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暴露 </a:t>
            </a:r>
            <a:r>
              <a:rPr lang="en-US" altLang="zh-CN" dirty="0"/>
              <a:t>Secret </a:t>
            </a:r>
            <a:r>
              <a:rPr lang="zh-CN" altLang="en-US" dirty="0"/>
              <a:t>給容器</a:t>
            </a:r>
            <a:r>
              <a:rPr lang="zh-CN" altLang="en-US" dirty="0" smtClean="0"/>
              <a:t>之前請</a:t>
            </a:r>
            <a:r>
              <a:rPr lang="zh-CN" altLang="en-US" dirty="0"/>
              <a:t>再三思考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爲</a:t>
            </a:r>
            <a:r>
              <a:rPr lang="zh-CN" altLang="en-US" dirty="0"/>
              <a:t>了確保安全性</a:t>
            </a:r>
            <a:r>
              <a:rPr lang="en-US" altLang="zh-CN" dirty="0"/>
              <a:t>,</a:t>
            </a:r>
            <a:r>
              <a:rPr lang="zh-CN" altLang="en-US" dirty="0"/>
              <a:t>請</a:t>
            </a:r>
            <a:r>
              <a:rPr lang="zh-CN" altLang="en-US" dirty="0" smtClean="0"/>
              <a:t>始終</a:t>
            </a:r>
            <a:r>
              <a:rPr lang="zh-TW" altLang="en-US" dirty="0" smtClean="0"/>
              <a:t>採</a:t>
            </a:r>
            <a:r>
              <a:rPr lang="zh-CN" altLang="en-US" dirty="0" smtClean="0"/>
              <a:t>用 </a:t>
            </a:r>
            <a:r>
              <a:rPr lang="en-US" altLang="zh-CN" dirty="0"/>
              <a:t>secret </a:t>
            </a:r>
            <a:r>
              <a:rPr lang="zh-CN" altLang="en-US" dirty="0"/>
              <a:t>卷的方式暴露 </a:t>
            </a:r>
            <a:r>
              <a:rPr lang="en-US" altLang="zh-CN" dirty="0"/>
              <a:t>Secret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71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瞭解鏡像拉取 </a:t>
            </a:r>
            <a:r>
              <a:rPr lang="en-US" altLang="zh-CN" dirty="0" smtClean="0"/>
              <a:t>Secret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你</a:t>
            </a:r>
            <a:r>
              <a:rPr lang="zh-CN" altLang="en-US" dirty="0"/>
              <a:t>已經學會了如何傳遞 </a:t>
            </a:r>
            <a:r>
              <a:rPr lang="en-US" altLang="zh-CN" dirty="0"/>
              <a:t>Secret </a:t>
            </a:r>
            <a:r>
              <a:rPr lang="zh-CN" altLang="en-US" dirty="0"/>
              <a:t>給應用</a:t>
            </a:r>
            <a:r>
              <a:rPr lang="zh-CN" altLang="en-US" dirty="0" smtClean="0"/>
              <a:t>程序</a:t>
            </a:r>
            <a:r>
              <a:rPr lang="zh-TW" altLang="en-US" dirty="0" smtClean="0"/>
              <a:t>並</a:t>
            </a:r>
            <a:r>
              <a:rPr lang="zh-CN" altLang="en-US" dirty="0" smtClean="0"/>
              <a:t>使用</a:t>
            </a:r>
            <a:r>
              <a:rPr lang="zh-CN" altLang="en-US" dirty="0"/>
              <a:t>它們包含的數據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Kubernetes </a:t>
            </a:r>
            <a:r>
              <a:rPr lang="zh-CN" altLang="en-US" dirty="0"/>
              <a:t>自身在有些時候希望我們能够傳遞證書給它</a:t>
            </a:r>
            <a:r>
              <a:rPr lang="en-US" altLang="zh-CN" dirty="0"/>
              <a:t>,</a:t>
            </a:r>
            <a:r>
              <a:rPr lang="zh-CN" altLang="en-US" dirty="0"/>
              <a:t>比如從某個私有鏡像倉庫拉取鏡像時。 </a:t>
            </a:r>
            <a:endParaRPr lang="en-US" altLang="zh-CN" dirty="0" smtClean="0"/>
          </a:p>
          <a:p>
            <a:r>
              <a:rPr lang="zh-CN" altLang="en-US" dirty="0" smtClean="0"/>
              <a:t>這</a:t>
            </a:r>
            <a:r>
              <a:rPr lang="zh-CN" altLang="en-US" dirty="0"/>
              <a:t>一點同樣需通過</a:t>
            </a:r>
            <a:r>
              <a:rPr lang="en-US" altLang="zh-CN" dirty="0"/>
              <a:t>Secret </a:t>
            </a:r>
            <a:r>
              <a:rPr lang="zh-CN" altLang="en-US" dirty="0"/>
              <a:t>來做到。</a:t>
            </a:r>
          </a:p>
          <a:p>
            <a:r>
              <a:rPr lang="zh-CN" altLang="en-US" dirty="0"/>
              <a:t>到目前爲止所使用的容器鏡像均存儲在公共倉庫</a:t>
            </a:r>
            <a:r>
              <a:rPr lang="en-US" altLang="zh-CN" dirty="0"/>
              <a:t>,</a:t>
            </a:r>
            <a:r>
              <a:rPr lang="zh-CN" altLang="en-US" dirty="0"/>
              <a:t>從上面拉取鏡像時無須</a:t>
            </a:r>
            <a:r>
              <a:rPr lang="zh-CN" altLang="en-US" dirty="0" smtClean="0"/>
              <a:t>任何特殊</a:t>
            </a:r>
            <a:r>
              <a:rPr lang="zh-CN" altLang="en-US" dirty="0"/>
              <a:t>的證書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不過</a:t>
            </a:r>
            <a:r>
              <a:rPr lang="zh-CN" altLang="en-US" dirty="0"/>
              <a:t>大部分組織機構不希望它們的鏡像開放給所有人</a:t>
            </a:r>
            <a:r>
              <a:rPr lang="en-US" altLang="zh-CN" dirty="0"/>
              <a:t>,</a:t>
            </a:r>
            <a:r>
              <a:rPr lang="zh-CN" altLang="en-US" dirty="0"/>
              <a:t>因此會使用</a:t>
            </a:r>
            <a:r>
              <a:rPr lang="zh-CN" altLang="en-US" dirty="0" smtClean="0"/>
              <a:t>私有</a:t>
            </a:r>
            <a:r>
              <a:rPr lang="zh-CN" altLang="en-US" dirty="0"/>
              <a:t>鏡像倉庫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部署一個 </a:t>
            </a:r>
            <a:r>
              <a:rPr lang="en-US" altLang="zh-CN" dirty="0" smtClean="0"/>
              <a:t>pod </a:t>
            </a:r>
            <a:r>
              <a:rPr lang="zh-CN" altLang="en-US" dirty="0"/>
              <a:t>時</a:t>
            </a:r>
            <a:r>
              <a:rPr lang="en-US" altLang="zh-CN" dirty="0"/>
              <a:t>,</a:t>
            </a:r>
            <a:r>
              <a:rPr lang="zh-CN" altLang="en-US" dirty="0"/>
              <a:t>如果容器鏡像</a:t>
            </a:r>
            <a:r>
              <a:rPr lang="zh-CN" altLang="en-US" dirty="0" smtClean="0"/>
              <a:t>位</a:t>
            </a:r>
            <a:r>
              <a:rPr lang="zh-TW" altLang="en-US" dirty="0" smtClean="0"/>
              <a:t>於</a:t>
            </a:r>
            <a:r>
              <a:rPr lang="zh-CN" altLang="en-US" dirty="0" smtClean="0"/>
              <a:t>私有</a:t>
            </a:r>
            <a:r>
              <a:rPr lang="zh-CN" altLang="en-US" dirty="0"/>
              <a:t>倉庫</a:t>
            </a:r>
            <a:r>
              <a:rPr lang="en-US" altLang="zh-CN" dirty="0"/>
              <a:t>,</a:t>
            </a:r>
            <a:r>
              <a:rPr lang="en-US" altLang="zh-CN" dirty="0" err="1"/>
              <a:t>Kubermetes</a:t>
            </a:r>
            <a:r>
              <a:rPr lang="en-US" altLang="zh-CN" dirty="0"/>
              <a:t> </a:t>
            </a:r>
            <a:r>
              <a:rPr lang="zh-CN" altLang="en-US" dirty="0"/>
              <a:t>需擁有</a:t>
            </a:r>
            <a:r>
              <a:rPr lang="zh-CN" altLang="en-US" dirty="0" smtClean="0"/>
              <a:t>拉取</a:t>
            </a:r>
            <a:r>
              <a:rPr lang="zh-CN" altLang="en-US" dirty="0"/>
              <a:t>鏡像所需的證書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讓</a:t>
            </a:r>
            <a:r>
              <a:rPr lang="zh-CN" altLang="en-US" dirty="0"/>
              <a:t>我們看一下該怎麽做。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595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Docker Hub </a:t>
            </a:r>
            <a:r>
              <a:rPr lang="zh-TW" altLang="en-US" dirty="0"/>
              <a:t>上使用私有鏡像</a:t>
            </a:r>
            <a:r>
              <a:rPr lang="zh-TW" altLang="en-US" dirty="0" smtClean="0"/>
              <a:t>倉庫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Docker </a:t>
            </a:r>
            <a:r>
              <a:rPr lang="en-US" altLang="zh-TW" dirty="0"/>
              <a:t>Hub </a:t>
            </a:r>
            <a:r>
              <a:rPr lang="zh-TW" altLang="en-US" dirty="0" smtClean="0"/>
              <a:t>除了是一個公共鏡像倉庫</a:t>
            </a:r>
            <a:r>
              <a:rPr lang="en-US" altLang="zh-TW" dirty="0" smtClean="0"/>
              <a:t>,</a:t>
            </a:r>
            <a:r>
              <a:rPr lang="zh-TW" altLang="en-US" dirty="0" smtClean="0"/>
              <a:t>還支持在上面創建私有倉庫。</a:t>
            </a:r>
            <a:endParaRPr lang="en-US" altLang="zh-TW" dirty="0" smtClean="0"/>
          </a:p>
          <a:p>
            <a:r>
              <a:rPr lang="zh-TW" altLang="en-US" dirty="0" smtClean="0"/>
              <a:t>通過瀏覽器登錄 </a:t>
            </a:r>
            <a:r>
              <a:rPr lang="en-US" altLang="zh-TW" dirty="0" smtClean="0"/>
              <a:t>https</a:t>
            </a:r>
            <a:r>
              <a:rPr lang="en-US" altLang="zh-TW" dirty="0"/>
              <a:t>://hub.docker.com</a:t>
            </a:r>
            <a:r>
              <a:rPr lang="en-US" altLang="zh-TW" dirty="0" smtClean="0"/>
              <a:t>,</a:t>
            </a:r>
            <a:r>
              <a:rPr lang="zh-TW" altLang="en-US" dirty="0" smtClean="0"/>
              <a:t>找到對應的鏡像倉庫</a:t>
            </a:r>
            <a:r>
              <a:rPr lang="en-US" altLang="zh-TW" dirty="0" smtClean="0"/>
              <a:t>,</a:t>
            </a:r>
            <a:r>
              <a:rPr lang="zh-TW" altLang="en-US" dirty="0" smtClean="0"/>
              <a:t>勾選指定的複選框</a:t>
            </a:r>
            <a:r>
              <a:rPr lang="en-US" altLang="zh-TW" dirty="0" smtClean="0"/>
              <a:t>,</a:t>
            </a:r>
            <a:r>
              <a:rPr lang="zh-TW" altLang="en-US" dirty="0" smtClean="0"/>
              <a:t>將倉庫標記爲私有。</a:t>
            </a:r>
            <a:endParaRPr lang="zh-TW" altLang="en-US" dirty="0"/>
          </a:p>
          <a:p>
            <a:r>
              <a:rPr lang="zh-TW" altLang="en-US" dirty="0" smtClean="0"/>
              <a:t>運行一個鏡像來源於私有倉庫的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需要做以下兩件事</a:t>
            </a:r>
            <a:r>
              <a:rPr lang="en-US" altLang="zh-TW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創建包含 </a:t>
            </a:r>
            <a:r>
              <a:rPr lang="en-US" altLang="zh-TW" dirty="0" smtClean="0"/>
              <a:t>Docker </a:t>
            </a:r>
            <a:r>
              <a:rPr lang="zh-TW" altLang="en-US" dirty="0" smtClean="0"/>
              <a:t>鏡像倉庫證書的 </a:t>
            </a:r>
            <a:r>
              <a:rPr lang="en-US" altLang="zh-TW" dirty="0" smtClean="0"/>
              <a:t>Secret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pod </a:t>
            </a:r>
            <a:r>
              <a:rPr lang="zh-TW" altLang="en-US" dirty="0" smtClean="0"/>
              <a:t>定義中的</a:t>
            </a:r>
            <a:r>
              <a:rPr lang="en-US" altLang="zh-TW" dirty="0" smtClean="0"/>
              <a:t> </a:t>
            </a:r>
            <a:r>
              <a:rPr lang="en-US" altLang="zh-TW" dirty="0" err="1"/>
              <a:t>imagePullSecrets</a:t>
            </a:r>
            <a:r>
              <a:rPr lang="en-US" altLang="zh-TW" dirty="0"/>
              <a:t> </a:t>
            </a:r>
            <a:r>
              <a:rPr lang="zh-TW" altLang="en-US" dirty="0" smtClean="0"/>
              <a:t>欄位引用該</a:t>
            </a:r>
            <a:r>
              <a:rPr lang="en-US" altLang="zh-TW" dirty="0" smtClean="0"/>
              <a:t> Secret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76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創建一個包含 </a:t>
            </a:r>
            <a:r>
              <a:rPr lang="en-US" altLang="zh-TW" dirty="0"/>
              <a:t>Docker </a:t>
            </a:r>
            <a:r>
              <a:rPr lang="zh-TW" altLang="en-US" dirty="0"/>
              <a:t>鏡像倉庫鑒權證書的 </a:t>
            </a:r>
            <a:r>
              <a:rPr lang="en-US" altLang="zh-TW" dirty="0"/>
              <a:t>Secret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與之前學過創建 </a:t>
            </a:r>
            <a:r>
              <a:rPr lang="en-US" altLang="zh-TW" dirty="0"/>
              <a:t>generic Secret </a:t>
            </a:r>
            <a:r>
              <a:rPr lang="zh-TW" altLang="en-US" dirty="0" smtClean="0"/>
              <a:t>並沒有</a:t>
            </a:r>
            <a:r>
              <a:rPr lang="zh-TW" altLang="en-US" dirty="0"/>
              <a:t>什麽不同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同樣使用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 secret</a:t>
            </a:r>
            <a:r>
              <a:rPr lang="en-US" altLang="zh-TW" dirty="0"/>
              <a:t> </a:t>
            </a:r>
            <a:r>
              <a:rPr lang="zh-TW" altLang="en-US" dirty="0"/>
              <a:t>命令</a:t>
            </a:r>
            <a:r>
              <a:rPr lang="en-US" altLang="zh-TW" dirty="0"/>
              <a:t>,</a:t>
            </a:r>
            <a:r>
              <a:rPr lang="zh-TW" altLang="en-US" dirty="0"/>
              <a:t>僅僅是</a:t>
            </a:r>
            <a:r>
              <a:rPr lang="zh-TW" altLang="en-US" dirty="0" smtClean="0"/>
              <a:t>類型與</a:t>
            </a:r>
            <a:r>
              <a:rPr lang="zh-TW" altLang="en-US" dirty="0"/>
              <a:t>參數選項的不同</a:t>
            </a:r>
            <a:r>
              <a:rPr lang="en-US" altLang="zh-TW" dirty="0"/>
              <a:t>: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sz="2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2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2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create secret </a:t>
            </a:r>
            <a:r>
              <a:rPr lang="en-US" altLang="zh-TW" sz="22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sz="22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-registry </a:t>
            </a:r>
            <a:r>
              <a:rPr lang="en-US" altLang="zh-TW" sz="22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mydockerhubsecret</a:t>
            </a:r>
            <a:r>
              <a:rPr lang="en-US" altLang="zh-TW" sz="22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\</a:t>
            </a:r>
            <a:endParaRPr lang="en-US" altLang="zh-TW" sz="22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sz="22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--</a:t>
            </a:r>
            <a:r>
              <a:rPr lang="en-US" altLang="zh-TW" sz="22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sz="22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-username=</a:t>
            </a:r>
            <a:r>
              <a:rPr lang="en-US" altLang="zh-TW" sz="22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myusername</a:t>
            </a:r>
            <a:r>
              <a:rPr lang="en-US" altLang="zh-TW" sz="22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</a:t>
            </a:r>
            <a:r>
              <a:rPr lang="en-US" altLang="zh-TW" sz="22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sz="22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-password=</a:t>
            </a:r>
            <a:r>
              <a:rPr lang="en-US" altLang="zh-TW" sz="22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mypassword</a:t>
            </a:r>
            <a:r>
              <a:rPr lang="en-US" altLang="zh-TW" sz="22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22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\</a:t>
            </a:r>
          </a:p>
          <a:p>
            <a:pPr marL="0" indent="0">
              <a:buNone/>
            </a:pPr>
            <a:r>
              <a:rPr lang="en-US" altLang="zh-TW" sz="22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--docker-email=my.email@provider.com</a:t>
            </a:r>
            <a:endParaRPr lang="en-US" altLang="zh-TW" sz="22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zh-TW" altLang="en-US" dirty="0" smtClean="0"/>
              <a:t>這</a:t>
            </a:r>
            <a:r>
              <a:rPr lang="zh-TW" altLang="en-US" dirty="0"/>
              <a:t>裏創建了</a:t>
            </a:r>
            <a:r>
              <a:rPr lang="zh-TW" altLang="en-US" dirty="0" smtClean="0"/>
              <a:t>個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-registry</a:t>
            </a:r>
            <a:r>
              <a:rPr lang="en-US" altLang="zh-TW" dirty="0" smtClean="0"/>
              <a:t> </a:t>
            </a:r>
            <a:r>
              <a:rPr lang="zh-TW" altLang="en-US" dirty="0"/>
              <a:t>類型的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mydockerhubsecret</a:t>
            </a:r>
            <a:r>
              <a:rPr lang="en-US" altLang="zh-TW" dirty="0"/>
              <a:t> Secret, </a:t>
            </a:r>
            <a:r>
              <a:rPr lang="zh-TW" altLang="en-US" dirty="0"/>
              <a:t>創建時需指定 </a:t>
            </a:r>
            <a:r>
              <a:rPr lang="en-US" altLang="zh-TW" dirty="0"/>
              <a:t>Docker Hub </a:t>
            </a:r>
            <a:r>
              <a:rPr lang="zh-TW" altLang="en-US" dirty="0"/>
              <a:t>的用戶名、密碼以及郵箱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3580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創建一個包含 </a:t>
            </a:r>
            <a:r>
              <a:rPr lang="en-US" altLang="zh-TW" dirty="0"/>
              <a:t>Docker </a:t>
            </a:r>
            <a:r>
              <a:rPr lang="zh-TW" altLang="en-US" dirty="0"/>
              <a:t>鏡像倉庫鑒權證書的 </a:t>
            </a:r>
            <a:r>
              <a:rPr lang="en-US" altLang="zh-TW" dirty="0"/>
              <a:t>Secret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通過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describe </a:t>
            </a:r>
            <a:r>
              <a:rPr lang="zh-TW" altLang="en-US" dirty="0"/>
              <a:t>觀察新建 </a:t>
            </a:r>
            <a:r>
              <a:rPr lang="en-US" altLang="zh-TW" dirty="0"/>
              <a:t>Secret </a:t>
            </a:r>
            <a:r>
              <a:rPr lang="zh-TW" altLang="en-US" dirty="0"/>
              <a:t>的內容時會發現僅有一個</a:t>
            </a:r>
            <a:r>
              <a:rPr lang="zh-TW" altLang="en-US" dirty="0" smtClean="0"/>
              <a:t>條目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dockercfg</a:t>
            </a:r>
            <a:r>
              <a:rPr lang="zh-TW" altLang="en-US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相當於用</a:t>
            </a:r>
            <a:r>
              <a:rPr lang="zh-TW" altLang="en-US" dirty="0"/>
              <a:t>戶主目錄下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.</a:t>
            </a:r>
            <a:r>
              <a:rPr lang="en-US" altLang="zh-TW" dirty="0" err="1"/>
              <a:t>dockercfg</a:t>
            </a:r>
            <a:r>
              <a:rPr lang="en-US" altLang="zh-TW" dirty="0"/>
              <a:t> </a:t>
            </a:r>
            <a:r>
              <a:rPr lang="zh-TW" altLang="en-US" dirty="0"/>
              <a:t>文件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該</a:t>
            </a:r>
            <a:r>
              <a:rPr lang="zh-TW" altLang="en-US" dirty="0"/>
              <a:t>文件通常在</a:t>
            </a:r>
            <a:r>
              <a:rPr lang="zh-TW" altLang="en-US" dirty="0" smtClean="0"/>
              <a:t>運行 </a:t>
            </a:r>
            <a:r>
              <a:rPr lang="en-US" altLang="zh-TW" dirty="0" err="1" smtClean="0"/>
              <a:t>docker</a:t>
            </a:r>
            <a:r>
              <a:rPr lang="en-US" altLang="zh-TW" dirty="0" smtClean="0"/>
              <a:t> </a:t>
            </a:r>
            <a:r>
              <a:rPr lang="en-US" altLang="zh-TW" dirty="0"/>
              <a:t>login </a:t>
            </a:r>
            <a:r>
              <a:rPr lang="zh-TW" altLang="en-US" dirty="0"/>
              <a:t>命令時由 </a:t>
            </a:r>
            <a:r>
              <a:rPr lang="en-US" altLang="zh-TW" dirty="0"/>
              <a:t>Docker </a:t>
            </a:r>
            <a:r>
              <a:rPr lang="zh-TW" altLang="en-US" dirty="0"/>
              <a:t>自動創建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44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 pod </a:t>
            </a:r>
            <a:r>
              <a:rPr lang="zh-TW" altLang="en-US" dirty="0"/>
              <a:t>定義中使用</a:t>
            </a:r>
            <a:r>
              <a:rPr lang="en-US" altLang="zh-TW" dirty="0"/>
              <a:t> </a:t>
            </a:r>
            <a:r>
              <a:rPr lang="en-US" altLang="zh-TW" dirty="0" err="1"/>
              <a:t>docker</a:t>
            </a:r>
            <a:r>
              <a:rPr lang="en-US" altLang="zh-TW" dirty="0"/>
              <a:t>-registry </a:t>
            </a:r>
            <a:r>
              <a:rPr lang="en-US" altLang="zh-TW" dirty="0" smtClean="0"/>
              <a:t>Secret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爲</a:t>
            </a:r>
            <a:r>
              <a:rPr lang="zh-TW" altLang="en-US" dirty="0"/>
              <a:t>了</a:t>
            </a:r>
            <a:r>
              <a:rPr lang="en-US" altLang="zh-TW" dirty="0"/>
              <a:t>Kubernetes </a:t>
            </a:r>
            <a:r>
              <a:rPr lang="zh-TW" altLang="en-US" dirty="0"/>
              <a:t>從私有鏡像倉庫拉取鏡像時能够使用 </a:t>
            </a:r>
            <a:r>
              <a:rPr lang="en-US" altLang="zh-TW" dirty="0"/>
              <a:t>Secret,</a:t>
            </a:r>
            <a:r>
              <a:rPr lang="zh-TW" altLang="en-US" dirty="0"/>
              <a:t>需要在 </a:t>
            </a:r>
            <a:r>
              <a:rPr lang="en-US" altLang="zh-TW" dirty="0"/>
              <a:t>pod </a:t>
            </a:r>
            <a:r>
              <a:rPr lang="zh-TW" altLang="en-US" dirty="0" smtClean="0"/>
              <a:t>定義中</a:t>
            </a:r>
            <a:r>
              <a:rPr lang="zh-TW" altLang="en-US" dirty="0"/>
              <a:t>指定 </a:t>
            </a:r>
            <a:r>
              <a:rPr lang="en-US" altLang="zh-TW" dirty="0" err="1"/>
              <a:t>docker</a:t>
            </a:r>
            <a:r>
              <a:rPr lang="en-US" altLang="zh-TW" dirty="0"/>
              <a:t>-registry Secret </a:t>
            </a:r>
            <a:r>
              <a:rPr lang="zh-TW" altLang="en-US" dirty="0"/>
              <a:t>的名稱</a:t>
            </a:r>
            <a:r>
              <a:rPr lang="en-US" altLang="zh-TW" dirty="0"/>
              <a:t>,</a:t>
            </a:r>
            <a:r>
              <a:rPr lang="zh-TW" altLang="en-US" dirty="0"/>
              <a:t>如下面的</a:t>
            </a:r>
            <a:r>
              <a:rPr lang="zh-TW" altLang="en-US" dirty="0" smtClean="0"/>
              <a:t>代碼</a:t>
            </a:r>
            <a:r>
              <a:rPr lang="zh-TW" altLang="en-US" dirty="0"/>
              <a:t>清單所示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26971" y="2737258"/>
            <a:ext cx="34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24292E"/>
                </a:solidFill>
                <a:latin typeface="-apple-system"/>
              </a:rPr>
              <a:t>pod-with-private-</a:t>
            </a:r>
            <a:r>
              <a:rPr lang="en-US" altLang="zh-TW" b="1" dirty="0" err="1">
                <a:solidFill>
                  <a:srgbClr val="24292E"/>
                </a:solidFill>
                <a:latin typeface="-apple-system"/>
              </a:rPr>
              <a:t>image.yaml</a:t>
            </a:r>
            <a:endParaRPr lang="en-US" altLang="zh-TW" b="0" i="0" dirty="0">
              <a:solidFill>
                <a:srgbClr val="586069"/>
              </a:solidFill>
              <a:effectLst/>
              <a:latin typeface="-apple-system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27760" y="3241527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t">
              <a:defRPr/>
            </a:pPr>
            <a:r>
              <a:rPr lang="en-US" altLang="zh-TW" sz="2000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v1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kind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Pod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metadata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20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name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private-pod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spec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20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sz="2000" b="1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imagePullSecrets</a:t>
            </a:r>
            <a:r>
              <a:rPr lang="en-US" altLang="zh-TW" sz="2000" b="1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2000" b="1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sz="2000" b="1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sz="2000" b="1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b="1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mydockerhubsecret</a:t>
            </a:r>
            <a:endParaRPr lang="en-US" altLang="zh-TW" sz="2000" b="1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containers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20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sz="20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image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username/</a:t>
            </a:r>
            <a:r>
              <a:rPr lang="en-US" altLang="zh-TW" sz="20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private:tag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name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main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26232" y="4815145"/>
            <a:ext cx="457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能够從私有鏡像倉庫中拉取鏡像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86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瞭解 </a:t>
            </a:r>
            <a:r>
              <a:rPr lang="en-US" altLang="zh-TW" dirty="0"/>
              <a:t>shell </a:t>
            </a:r>
            <a:r>
              <a:rPr lang="zh-TW" altLang="en-US" dirty="0"/>
              <a:t>與 </a:t>
            </a:r>
            <a:r>
              <a:rPr lang="en-US" altLang="zh-TW" dirty="0"/>
              <a:t>exec </a:t>
            </a:r>
            <a:r>
              <a:rPr lang="zh-TW" altLang="en-US" dirty="0"/>
              <a:t>形式的區別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上述</a:t>
            </a:r>
            <a:r>
              <a:rPr lang="zh-TW" altLang="en-US" dirty="0"/>
              <a:t>兩條指令均支持以下兩種形式</a:t>
            </a:r>
            <a:r>
              <a:rPr lang="en-US" altLang="zh-TW" dirty="0"/>
              <a:t>: 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shell </a:t>
            </a:r>
            <a:r>
              <a:rPr lang="zh-TW" altLang="en-US" dirty="0" smtClean="0"/>
              <a:t>形式 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如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ENTRYPOINT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node app.js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exec </a:t>
            </a:r>
            <a:r>
              <a:rPr lang="zh-TW" altLang="en-US" dirty="0"/>
              <a:t>形式 </a:t>
            </a:r>
            <a:r>
              <a:rPr lang="en-US" altLang="zh-TW" dirty="0" smtClean="0"/>
              <a:t>—</a:t>
            </a:r>
            <a:r>
              <a:rPr lang="zh-TW" altLang="en-US" dirty="0" smtClean="0"/>
              <a:t>如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ENTRYPOINT ["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node","app.js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"]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兩者</a:t>
            </a:r>
            <a:r>
              <a:rPr lang="zh-TW" altLang="en-US" dirty="0"/>
              <a:t>的區別</a:t>
            </a:r>
            <a:r>
              <a:rPr lang="zh-TW" altLang="en-US" dirty="0" smtClean="0"/>
              <a:t>在於指定</a:t>
            </a:r>
            <a:r>
              <a:rPr lang="zh-TW" altLang="en-US" dirty="0"/>
              <a:t>的命令是否是在 </a:t>
            </a:r>
            <a:r>
              <a:rPr lang="en-US" altLang="zh-TW" dirty="0"/>
              <a:t>shell </a:t>
            </a:r>
            <a:r>
              <a:rPr lang="zh-TW" altLang="en-US" dirty="0"/>
              <a:t>中被調用。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6917687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嘗試從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拉取私有</a:t>
            </a:r>
            <a:r>
              <a:rPr lang="zh-TW" altLang="en-US" dirty="0"/>
              <a:t>鏡像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上述 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定義中</a:t>
            </a:r>
            <a:r>
              <a:rPr lang="en-US" altLang="zh-TW" dirty="0" smtClean="0"/>
              <a:t>,</a:t>
            </a:r>
            <a:r>
              <a:rPr lang="zh-TW" altLang="en-US" dirty="0" smtClean="0"/>
              <a:t>欄位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imagePullSecrets</a:t>
            </a:r>
            <a:r>
              <a:rPr lang="en-US" altLang="zh-TW" dirty="0" smtClean="0"/>
              <a:t> </a:t>
            </a:r>
            <a:r>
              <a:rPr lang="zh-TW" altLang="en-US" dirty="0" smtClean="0"/>
              <a:t>引用了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mydockerhubsecret</a:t>
            </a:r>
            <a:r>
              <a:rPr lang="en-US" altLang="zh-TW" dirty="0" smtClean="0"/>
              <a:t> Secret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建議你嘗試一下這個特性</a:t>
            </a:r>
            <a:r>
              <a:rPr lang="en-US" altLang="zh-TW" dirty="0" smtClean="0"/>
              <a:t>,</a:t>
            </a:r>
            <a:r>
              <a:rPr lang="zh-TW" altLang="en-US" dirty="0" smtClean="0"/>
              <a:t>因爲很可能在不久之後就會與私有鏡像打交道。</a:t>
            </a:r>
          </a:p>
        </p:txBody>
      </p:sp>
    </p:spTree>
    <p:extLst>
      <p:ext uri="{BB962C8B-B14F-4D97-AF65-F5344CB8AC3E}">
        <p14:creationId xmlns:p14="http://schemas.microsoft.com/office/powerpoint/2010/main" val="396176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不需要爲每個</a:t>
            </a:r>
            <a:r>
              <a:rPr lang="en-US" altLang="zh-CN" dirty="0"/>
              <a:t>pod </a:t>
            </a:r>
            <a:r>
              <a:rPr lang="zh-CN" altLang="en-US" dirty="0"/>
              <a:t>指定鏡像拉取 </a:t>
            </a:r>
            <a:r>
              <a:rPr lang="en-US" altLang="zh-CN" dirty="0" smtClean="0"/>
              <a:t>Secret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假設某系統中通常運行大量 </a:t>
            </a:r>
            <a:r>
              <a:rPr lang="en-US" altLang="zh-CN" dirty="0" smtClean="0"/>
              <a:t>pod,</a:t>
            </a:r>
            <a:r>
              <a:rPr lang="zh-CN" altLang="en-US" dirty="0" smtClean="0"/>
              <a:t>你可能會好奇是否需要爲每個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都添加相同的鏡像拉取 </a:t>
            </a:r>
            <a:r>
              <a:rPr lang="en-US" altLang="zh-CN" dirty="0" smtClean="0"/>
              <a:t>Secret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幸運的是</a:t>
            </a:r>
            <a:r>
              <a:rPr lang="en-US" altLang="zh-CN" dirty="0" smtClean="0"/>
              <a:t>,</a:t>
            </a:r>
            <a:r>
              <a:rPr lang="zh-CN" altLang="en-US" dirty="0" smtClean="0"/>
              <a:t>情况</a:t>
            </a:r>
            <a:r>
              <a:rPr lang="zh-TW" altLang="en-US" dirty="0" smtClean="0"/>
              <a:t>並</a:t>
            </a:r>
            <a:r>
              <a:rPr lang="zh-CN" altLang="en-US" dirty="0" smtClean="0"/>
              <a:t>非如此。</a:t>
            </a:r>
            <a:endParaRPr lang="en-US" altLang="zh-CN" dirty="0" smtClean="0"/>
          </a:p>
          <a:p>
            <a:r>
              <a:rPr lang="zh-CN" altLang="en-US" dirty="0" smtClean="0"/>
              <a:t>第</a:t>
            </a:r>
            <a:r>
              <a:rPr lang="zh-TW" altLang="en-US" dirty="0" smtClean="0"/>
              <a:t>？</a:t>
            </a:r>
            <a:r>
              <a:rPr lang="en-US" altLang="zh-CN" dirty="0" smtClean="0"/>
              <a:t>12</a:t>
            </a:r>
            <a:r>
              <a:rPr lang="zh-CN" altLang="en-US" dirty="0" smtClean="0"/>
              <a:t>章中將會學習到如何通過添加 </a:t>
            </a:r>
            <a:r>
              <a:rPr lang="en-US" altLang="zh-CN" dirty="0" smtClean="0"/>
              <a:t>Secret </a:t>
            </a:r>
            <a:r>
              <a:rPr lang="zh-CN" altLang="en-US" dirty="0"/>
              <a:t>至 </a:t>
            </a:r>
            <a:r>
              <a:rPr lang="en-US" altLang="zh-CN" dirty="0" err="1"/>
              <a:t>ServiceAccount</a:t>
            </a:r>
            <a:r>
              <a:rPr lang="en-US" altLang="zh-CN" dirty="0"/>
              <a:t> </a:t>
            </a:r>
            <a:r>
              <a:rPr lang="zh-CN" altLang="en-US" dirty="0"/>
              <a:t>使所有 </a:t>
            </a:r>
            <a:r>
              <a:rPr lang="en-US" altLang="zh-CN" dirty="0"/>
              <a:t>pod </a:t>
            </a:r>
            <a:r>
              <a:rPr lang="zh-CN" altLang="en-US" dirty="0" smtClean="0"/>
              <a:t>都能自動添加上鏡像拉取 </a:t>
            </a:r>
            <a:r>
              <a:rPr lang="en-US" altLang="zh-CN" dirty="0" smtClean="0"/>
              <a:t>Secret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76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</a:t>
            </a:r>
            <a:r>
              <a:rPr lang="zh-CN" altLang="en-US" dirty="0" smtClean="0"/>
              <a:t>小結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本</a:t>
            </a:r>
            <a:r>
              <a:rPr lang="zh-CN" altLang="en-US" dirty="0"/>
              <a:t>章向你展示了如何向容器傳遞配置數據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讀</a:t>
            </a:r>
            <a:r>
              <a:rPr lang="zh-CN" altLang="en-US" dirty="0"/>
              <a:t>完這一章</a:t>
            </a:r>
            <a:r>
              <a:rPr lang="en-US" altLang="zh-CN" dirty="0"/>
              <a:t>,</a:t>
            </a:r>
            <a:r>
              <a:rPr lang="zh-CN" altLang="en-US" dirty="0"/>
              <a:t>你應該知道如何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 </a:t>
            </a:r>
            <a:r>
              <a:rPr lang="en-US" altLang="zh-CN" dirty="0"/>
              <a:t>pod </a:t>
            </a:r>
            <a:r>
              <a:rPr lang="zh-CN" altLang="en-US" dirty="0"/>
              <a:t>定義中覆蓋容器鏡像定義的默認命令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傳遞</a:t>
            </a:r>
            <a:r>
              <a:rPr lang="zh-CN" altLang="en-US" dirty="0"/>
              <a:t>命令行參數給容器主進程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爲</a:t>
            </a:r>
            <a:r>
              <a:rPr lang="zh-CN" altLang="en-US" dirty="0"/>
              <a:t>容器設置環境變量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將</a:t>
            </a:r>
            <a:r>
              <a:rPr lang="zh-CN" altLang="en-US" dirty="0"/>
              <a:t>配置從 </a:t>
            </a:r>
            <a:r>
              <a:rPr lang="en-US" altLang="zh-CN" dirty="0"/>
              <a:t>pod </a:t>
            </a:r>
            <a:r>
              <a:rPr lang="zh-CN" altLang="en-US" dirty="0"/>
              <a:t>定義中</a:t>
            </a:r>
            <a:r>
              <a:rPr lang="zh-CN" altLang="en-US" dirty="0" smtClean="0"/>
              <a:t>分離</a:t>
            </a:r>
            <a:r>
              <a:rPr lang="zh-TW" altLang="en-US" dirty="0" smtClean="0"/>
              <a:t>並</a:t>
            </a:r>
            <a:r>
              <a:rPr lang="zh-CN" altLang="en-US" dirty="0" smtClean="0"/>
              <a:t>放入</a:t>
            </a:r>
            <a:r>
              <a:rPr lang="en-US" altLang="zh-CN" dirty="0" err="1"/>
              <a:t>ConfigMap</a:t>
            </a:r>
            <a:endParaRPr lang="zh-CN" altLang="en-US" dirty="0"/>
          </a:p>
          <a:p>
            <a:pPr lvl="1"/>
            <a:r>
              <a:rPr lang="zh-CN" altLang="en-US" dirty="0"/>
              <a:t>通過</a:t>
            </a:r>
            <a:r>
              <a:rPr lang="en-US" altLang="zh-CN" dirty="0"/>
              <a:t>Secret </a:t>
            </a:r>
            <a:r>
              <a:rPr lang="zh-CN" altLang="en-US" dirty="0"/>
              <a:t>存儲敏感</a:t>
            </a:r>
            <a:r>
              <a:rPr lang="zh-CN" altLang="en-US" dirty="0" smtClean="0"/>
              <a:t>數據</a:t>
            </a:r>
            <a:r>
              <a:rPr lang="zh-TW" altLang="en-US" dirty="0" smtClean="0"/>
              <a:t>並</a:t>
            </a:r>
            <a:r>
              <a:rPr lang="zh-CN" altLang="en-US" dirty="0" smtClean="0"/>
              <a:t>安全</a:t>
            </a:r>
            <a:r>
              <a:rPr lang="zh-CN" altLang="en-US" dirty="0"/>
              <a:t>分發至容器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創建</a:t>
            </a:r>
            <a:r>
              <a:rPr lang="en-US" altLang="zh-CN" dirty="0" err="1"/>
              <a:t>docker</a:t>
            </a:r>
            <a:r>
              <a:rPr lang="en-US" altLang="zh-CN" dirty="0"/>
              <a:t>-registry Secret </a:t>
            </a:r>
            <a:r>
              <a:rPr lang="zh-CN" altLang="en-US" dirty="0"/>
              <a:t>用以從私有鏡像倉庫拉取鏡像</a:t>
            </a:r>
          </a:p>
          <a:p>
            <a:r>
              <a:rPr lang="zh-CN" altLang="en-US" dirty="0"/>
              <a:t>下一章中你將會學習到如何傳遞 </a:t>
            </a:r>
            <a:r>
              <a:rPr lang="en-US" altLang="zh-CN" dirty="0"/>
              <a:t>pod </a:t>
            </a:r>
            <a:r>
              <a:rPr lang="zh-CN" altLang="en-US" dirty="0"/>
              <a:t>和容器的元數據給</a:t>
            </a:r>
            <a:r>
              <a:rPr lang="zh-CN" altLang="en-US" dirty="0" smtClean="0"/>
              <a:t>運行</a:t>
            </a:r>
            <a:r>
              <a:rPr lang="zh-TW" altLang="en-US" dirty="0" smtClean="0"/>
              <a:t>於</a:t>
            </a:r>
            <a:r>
              <a:rPr lang="zh-CN" altLang="en-US" dirty="0" smtClean="0"/>
              <a:t>其中</a:t>
            </a:r>
            <a:r>
              <a:rPr lang="zh-CN" altLang="en-US" dirty="0"/>
              <a:t>的應用程序</a:t>
            </a:r>
            <a:r>
              <a:rPr lang="en-US" altLang="zh-CN" dirty="0"/>
              <a:t>, </a:t>
            </a:r>
            <a:r>
              <a:rPr lang="zh-CN" altLang="en-US" dirty="0"/>
              <a:t>會瞭解到本章的默認令牌 </a:t>
            </a:r>
            <a:r>
              <a:rPr lang="en-US" altLang="zh-CN" dirty="0"/>
              <a:t>Secret </a:t>
            </a:r>
            <a:r>
              <a:rPr lang="zh-CN" altLang="en-US" dirty="0"/>
              <a:t>是如何在 </a:t>
            </a:r>
            <a:r>
              <a:rPr lang="en-US" altLang="zh-CN" dirty="0"/>
              <a:t>pod </a:t>
            </a:r>
            <a:r>
              <a:rPr lang="zh-CN" altLang="en-US" dirty="0"/>
              <a:t>中被用來訪問 </a:t>
            </a:r>
            <a:r>
              <a:rPr lang="en-US" altLang="zh-CN" dirty="0"/>
              <a:t>API</a:t>
            </a:r>
            <a:r>
              <a:rPr lang="zh-CN" altLang="en-US" dirty="0"/>
              <a:t>服務器的。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49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瞭解 </a:t>
            </a:r>
            <a:r>
              <a:rPr lang="en-US" altLang="zh-TW" dirty="0"/>
              <a:t>shell </a:t>
            </a:r>
            <a:r>
              <a:rPr lang="zh-TW" altLang="en-US" dirty="0"/>
              <a:t>與 </a:t>
            </a:r>
            <a:r>
              <a:rPr lang="en-US" altLang="zh-TW" dirty="0"/>
              <a:t>exec </a:t>
            </a:r>
            <a:r>
              <a:rPr lang="zh-TW" altLang="en-US" dirty="0"/>
              <a:t>形式的區別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如果直接運行 </a:t>
            </a:r>
            <a:r>
              <a:rPr lang="en-US" altLang="zh-TW" dirty="0" smtClean="0"/>
              <a:t>node </a:t>
            </a:r>
            <a:r>
              <a:rPr lang="zh-TW" altLang="en-US" dirty="0" smtClean="0"/>
              <a:t>進程</a:t>
            </a:r>
            <a:r>
              <a:rPr lang="en-US" altLang="zh-TW" dirty="0" smtClean="0"/>
              <a:t>(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ENTRYPOINT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node","app.js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altLang="zh-TW" dirty="0" smtClean="0"/>
              <a:t>)</a:t>
            </a:r>
            <a:r>
              <a:rPr lang="zh-TW" altLang="en-US" dirty="0" smtClean="0"/>
              <a:t> ：</a:t>
            </a: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exec 46750 </a:t>
            </a:r>
            <a:r>
              <a:rPr lang="en-US" altLang="zh-TW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ps</a:t>
            </a:r>
            <a:r>
              <a:rPr lang="en-US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x </a:t>
            </a:r>
            <a:endParaRPr lang="en-US" altLang="zh-TW" b="1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PID TTY STAT TIME COMMAND</a:t>
            </a: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1 ?  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Ssl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0:00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node app.js</a:t>
            </a: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12 ?  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Rs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0:00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ps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x</a:t>
            </a:r>
          </a:p>
          <a:p>
            <a:r>
              <a:rPr lang="zh-TW" altLang="en-US" dirty="0" smtClean="0"/>
              <a:t>如果採用 </a:t>
            </a:r>
            <a:r>
              <a:rPr lang="en-US" altLang="zh-TW" dirty="0" smtClean="0"/>
              <a:t>shell </a:t>
            </a:r>
            <a:r>
              <a:rPr lang="zh-TW" altLang="en-US" dirty="0" smtClean="0"/>
              <a:t>形式</a:t>
            </a:r>
            <a:r>
              <a:rPr lang="en-US" altLang="zh-TW" dirty="0" smtClean="0"/>
              <a:t>(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ENTRYPOINT node app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js</a:t>
            </a:r>
            <a:r>
              <a:rPr lang="en-US" altLang="zh-TW" dirty="0" smtClean="0"/>
              <a:t>),</a:t>
            </a:r>
            <a:r>
              <a:rPr lang="zh-TW" altLang="en-US" dirty="0" smtClean="0"/>
              <a:t>容器進程如下所示</a:t>
            </a:r>
            <a:r>
              <a:rPr lang="en-US" altLang="zh-TW" dirty="0" smtClean="0"/>
              <a:t>:</a:t>
            </a:r>
            <a:endParaRPr lang="zh-TW" altLang="en-US" dirty="0" smtClean="0"/>
          </a:p>
          <a:p>
            <a:pPr marL="0" indent="0">
              <a:buNone/>
            </a:pPr>
            <a:r>
              <a:rPr lang="en-US" altLang="zh-TW" sz="29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9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sz="29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exec -it e4bad </a:t>
            </a:r>
            <a:r>
              <a:rPr lang="en-US" altLang="zh-TW" sz="29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ps</a:t>
            </a:r>
            <a:r>
              <a:rPr lang="en-US" altLang="zh-TW" sz="29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x </a:t>
            </a:r>
            <a:endParaRPr lang="en-US" altLang="zh-TW" sz="2900" b="1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sz="29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PID </a:t>
            </a:r>
            <a:r>
              <a:rPr lang="en-US" altLang="zh-TW" sz="29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TTY STAT TIME </a:t>
            </a:r>
            <a:r>
              <a:rPr lang="en-US" altLang="zh-TW" sz="29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COMMAND</a:t>
            </a:r>
          </a:p>
          <a:p>
            <a:pPr marL="0" indent="0">
              <a:buNone/>
            </a:pPr>
            <a:r>
              <a:rPr lang="en-US" altLang="zh-TW" sz="29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1 </a:t>
            </a:r>
            <a:r>
              <a:rPr lang="en-US" altLang="zh-TW" sz="29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? </a:t>
            </a:r>
            <a:r>
              <a:rPr lang="en-US" altLang="zh-TW" sz="29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sz="29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Ss</a:t>
            </a:r>
            <a:r>
              <a:rPr lang="en-US" altLang="zh-TW" sz="29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</a:t>
            </a:r>
            <a:r>
              <a:rPr lang="en-US" altLang="zh-TW" sz="29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0:00 /bin/</a:t>
            </a:r>
            <a:r>
              <a:rPr lang="en-US" altLang="zh-TW" sz="29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sh</a:t>
            </a:r>
            <a:r>
              <a:rPr lang="en-US" altLang="zh-TW" sz="29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-c node app.js</a:t>
            </a:r>
          </a:p>
          <a:p>
            <a:pPr marL="0" indent="0">
              <a:buNone/>
            </a:pPr>
            <a:r>
              <a:rPr lang="nl-NL" altLang="zh-TW" sz="29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7 </a:t>
            </a:r>
            <a:r>
              <a:rPr lang="nl-NL" altLang="zh-TW" sz="29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? </a:t>
            </a:r>
            <a:r>
              <a:rPr lang="nl-NL" altLang="zh-TW" sz="29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Sl   0:00 </a:t>
            </a:r>
            <a:r>
              <a:rPr lang="nl-NL" altLang="zh-TW" sz="29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node app.js</a:t>
            </a:r>
          </a:p>
          <a:p>
            <a:pPr marL="0" indent="0">
              <a:buNone/>
            </a:pPr>
            <a:r>
              <a:rPr lang="nl-NL" altLang="zh-TW" sz="29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13 </a:t>
            </a:r>
            <a:r>
              <a:rPr lang="nl-NL" altLang="zh-TW" sz="29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? </a:t>
            </a:r>
            <a:r>
              <a:rPr lang="nl-NL" altLang="zh-TW" sz="29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Rs</a:t>
            </a:r>
            <a:r>
              <a:rPr lang="nl-NL" altLang="zh-TW" sz="29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+ </a:t>
            </a:r>
            <a:r>
              <a:rPr lang="nl-NL" altLang="zh-TW" sz="29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0:00 </a:t>
            </a:r>
            <a:r>
              <a:rPr lang="nl-NL" altLang="zh-TW" sz="29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ps x</a:t>
            </a:r>
            <a:endParaRPr lang="en-US" altLang="zh-TW" sz="29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 smtClean="0"/>
              <a:t>shell </a:t>
            </a:r>
            <a:r>
              <a:rPr lang="zh-TW" altLang="en-US" dirty="0" smtClean="0"/>
              <a:t>進程往往是多餘的</a:t>
            </a:r>
            <a:r>
              <a:rPr lang="en-US" altLang="zh-TW" dirty="0" smtClean="0"/>
              <a:t>,</a:t>
            </a:r>
            <a:r>
              <a:rPr lang="zh-TW" altLang="en-US" dirty="0"/>
              <a:t>因此通常可以</a:t>
            </a:r>
            <a:r>
              <a:rPr lang="zh-TW" altLang="en-US" dirty="0" smtClean="0"/>
              <a:t>直接採用 </a:t>
            </a:r>
            <a:r>
              <a:rPr lang="en-US" altLang="zh-TW" dirty="0" smtClean="0"/>
              <a:t>exec </a:t>
            </a:r>
            <a:r>
              <a:rPr lang="zh-TW" altLang="en-US" dirty="0" smtClean="0"/>
              <a:t>形式的 </a:t>
            </a:r>
            <a:r>
              <a:rPr lang="en-US" altLang="zh-TW" dirty="0"/>
              <a:t>ENTRYPOINT </a:t>
            </a:r>
            <a:r>
              <a:rPr lang="zh-TW" altLang="en-US" dirty="0"/>
              <a:t>指令</a:t>
            </a:r>
            <a:r>
              <a:rPr lang="zh-TW" altLang="en-US" dirty="0" smtClean="0"/>
              <a:t>。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680961" y="4455622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shell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進程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7190509" y="4696691"/>
            <a:ext cx="432262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43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可配置化 </a:t>
            </a:r>
            <a:r>
              <a:rPr lang="en-US" altLang="zh-TW" dirty="0"/>
              <a:t>fortune </a:t>
            </a:r>
            <a:r>
              <a:rPr lang="zh-TW" altLang="en-US" dirty="0"/>
              <a:t>鏡像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interval</a:t>
            </a:r>
            <a:r>
              <a:rPr lang="zh-TW" altLang="en-US" dirty="0" smtClean="0"/>
              <a:t>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5873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修改 </a:t>
            </a:r>
            <a:r>
              <a:rPr lang="en-US" altLang="zh-TW" dirty="0" smtClean="0"/>
              <a:t>fortune </a:t>
            </a:r>
            <a:r>
              <a:rPr lang="zh-TW" altLang="en-US" dirty="0" smtClean="0"/>
              <a:t>脚本與鏡像 </a:t>
            </a:r>
            <a:r>
              <a:rPr lang="en-US" altLang="zh-TW" dirty="0" err="1" smtClean="0"/>
              <a:t>Dockerfle</a:t>
            </a:r>
            <a:r>
              <a:rPr lang="en-US" altLang="zh-TW" dirty="0" smtClean="0"/>
              <a:t> </a:t>
            </a:r>
            <a:r>
              <a:rPr lang="zh-TW" altLang="en-US" dirty="0" smtClean="0"/>
              <a:t>使循環的延遲間隔可配置。</a:t>
            </a:r>
            <a:endParaRPr lang="en-US" altLang="zh-TW" dirty="0" smtClean="0"/>
          </a:p>
          <a:p>
            <a:r>
              <a:rPr lang="zh-TW" altLang="en-US" dirty="0" smtClean="0"/>
              <a:t>在 </a:t>
            </a:r>
            <a:r>
              <a:rPr lang="en-US" altLang="zh-TW" dirty="0"/>
              <a:t>fortune </a:t>
            </a:r>
            <a:r>
              <a:rPr lang="zh-TW" altLang="en-US" dirty="0"/>
              <a:t>脚本中添加 </a:t>
            </a:r>
            <a:r>
              <a:rPr lang="en-US" altLang="zh-TW" dirty="0"/>
              <a:t>VARIABLE </a:t>
            </a:r>
            <a:r>
              <a:rPr lang="zh-TW" altLang="en-US" dirty="0" smtClean="0"/>
              <a:t>變數並用第一個命令行參數對其初始化。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b="1" u="sng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fortune-args/fortuneloop.sh</a:t>
            </a:r>
            <a:r>
              <a:rPr lang="zh-TW" altLang="en-US" b="1" u="sng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檔</a:t>
            </a:r>
            <a:endParaRPr lang="en-US" altLang="zh-TW" b="1" u="sng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#!/bin/bash</a:t>
            </a:r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trap "exit" SIGINT</a:t>
            </a:r>
          </a:p>
          <a:p>
            <a:pPr marL="0" indent="0">
              <a:buNone/>
            </a:pPr>
            <a:r>
              <a:rPr lang="en-US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INTERVAL=$1</a:t>
            </a:r>
          </a:p>
          <a:p>
            <a:pPr marL="0" indent="0">
              <a:buNone/>
            </a:pPr>
            <a:r>
              <a:rPr lang="en-US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echo Configured to generate new fortune every $INTERVAL seconds</a:t>
            </a:r>
          </a:p>
          <a:p>
            <a:pPr marL="0" indent="0">
              <a:buNone/>
            </a:pP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mkdir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-p 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htdocs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while :</a:t>
            </a:r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do</a:t>
            </a: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echo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$(date) Writing fortune to 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htdocs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/index.html</a:t>
            </a: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usr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/games/fortune &gt; 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htdocs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/index.html</a:t>
            </a:r>
          </a:p>
          <a:p>
            <a:pPr marL="0" indent="0">
              <a:buNone/>
            </a:pPr>
            <a:r>
              <a:rPr lang="en-US" altLang="zh-TW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sleep </a:t>
            </a:r>
            <a:r>
              <a:rPr lang="en-US" altLang="zh-TW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$INTERVAL</a:t>
            </a: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done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260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可配置化 </a:t>
            </a:r>
            <a:r>
              <a:rPr lang="en-US" altLang="zh-TW" dirty="0"/>
              <a:t>fortune </a:t>
            </a:r>
            <a:r>
              <a:rPr lang="zh-TW" altLang="en-US" dirty="0"/>
              <a:t>鏡像中的</a:t>
            </a:r>
            <a:r>
              <a:rPr lang="en-US" altLang="zh-TW" dirty="0"/>
              <a:t>interval</a:t>
            </a:r>
            <a:r>
              <a:rPr lang="zh-TW" altLang="en-US" dirty="0"/>
              <a:t>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修改 </a:t>
            </a:r>
            <a:r>
              <a:rPr lang="en-US" altLang="zh-TW" dirty="0"/>
              <a:t>fortune </a:t>
            </a:r>
            <a:r>
              <a:rPr lang="zh-TW" altLang="en-US" dirty="0"/>
              <a:t>鏡像的 </a:t>
            </a:r>
            <a:r>
              <a:rPr lang="en-US" altLang="zh-TW" dirty="0" err="1"/>
              <a:t>Dockefile</a:t>
            </a:r>
            <a:r>
              <a:rPr lang="en-US" altLang="zh-TW" dirty="0"/>
              <a:t>: </a:t>
            </a:r>
            <a:r>
              <a:rPr lang="en-US" altLang="zh-TW" b="1" u="sng" dirty="0" smtClean="0"/>
              <a:t>fortune-</a:t>
            </a:r>
            <a:r>
              <a:rPr lang="en-US" altLang="zh-TW" b="1" u="sng" dirty="0" err="1" smtClean="0"/>
              <a:t>args</a:t>
            </a:r>
            <a:r>
              <a:rPr lang="en-US" altLang="zh-TW" b="1" u="sng" dirty="0" smtClean="0"/>
              <a:t>/</a:t>
            </a:r>
            <a:r>
              <a:rPr lang="en-US" altLang="zh-TW" b="1" u="sng" dirty="0" err="1" smtClean="0"/>
              <a:t>Dockerfile</a:t>
            </a:r>
            <a:endParaRPr lang="en-US" altLang="zh-TW" b="1" u="sng" dirty="0"/>
          </a:p>
          <a:p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953193" y="2662466"/>
            <a:ext cx="95457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zh-TW" sz="24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altLang="zh-TW" sz="24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24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ubuntu:latest</a:t>
            </a:r>
            <a:endParaRPr lang="en-US" altLang="zh-TW" sz="24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4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RUN</a:t>
            </a:r>
            <a:r>
              <a:rPr lang="en-US" altLang="zh-TW" sz="24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apt-get update ; apt-get -y install fortune</a:t>
            </a:r>
          </a:p>
          <a:p>
            <a:pPr fontAlgn="t"/>
            <a:r>
              <a:rPr lang="en-US" altLang="zh-TW" sz="24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ADD</a:t>
            </a:r>
            <a:r>
              <a:rPr lang="en-US" altLang="zh-TW" sz="24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fortuneloop.sh /bin/fortuneloop.sh</a:t>
            </a:r>
          </a:p>
          <a:p>
            <a:pPr fontAlgn="t"/>
            <a:r>
              <a:rPr lang="en-US" altLang="zh-TW" sz="24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ENTRYPOINT</a:t>
            </a:r>
            <a:r>
              <a:rPr lang="en-US" altLang="zh-TW" sz="24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24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["/bin/fortuneloop.sh"]</a:t>
            </a:r>
          </a:p>
          <a:p>
            <a:pPr fontAlgn="t"/>
            <a:r>
              <a:rPr lang="en-US" altLang="zh-TW" sz="24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CMD</a:t>
            </a:r>
            <a:r>
              <a:rPr lang="en-US" altLang="zh-TW" sz="24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["10"]</a:t>
            </a:r>
            <a:endParaRPr lang="en-US" altLang="zh-TW" sz="24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31970" y="4198874"/>
            <a:ext cx="37684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Source Code Pro" panose="020B0509030403020204" pitchFamily="49" charset="0"/>
              </a:rPr>
              <a:t>可執行程序的</a:t>
            </a:r>
            <a:r>
              <a:rPr lang="zh-TW" altLang="en-US" sz="2400" dirty="0" smtClean="0">
                <a:solidFill>
                  <a:srgbClr val="0070C0"/>
                </a:solidFill>
                <a:latin typeface="Source Code Pro" panose="020B0509030403020204" pitchFamily="49" charset="0"/>
              </a:rPr>
              <a:t>默認</a:t>
            </a:r>
            <a:r>
              <a:rPr lang="zh-TW" altLang="en-US" sz="2400" dirty="0">
                <a:solidFill>
                  <a:srgbClr val="0070C0"/>
                </a:solidFill>
                <a:latin typeface="Source Code Pro" panose="020B0509030403020204" pitchFamily="49" charset="0"/>
              </a:rPr>
              <a:t>參數</a:t>
            </a:r>
          </a:p>
        </p:txBody>
      </p:sp>
      <p:sp>
        <p:nvSpPr>
          <p:cNvPr id="7" name="矩形 6"/>
          <p:cNvSpPr/>
          <p:nvPr/>
        </p:nvSpPr>
        <p:spPr>
          <a:xfrm>
            <a:off x="7697908" y="3770461"/>
            <a:ext cx="4510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exec </a:t>
            </a: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形式的</a:t>
            </a: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ENTRYPOINT </a:t>
            </a:r>
            <a:r>
              <a:rPr lang="zh-TW" altLang="en-US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  <a:endParaRPr lang="zh-TW" altLang="en-US" sz="2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8230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重新構建鏡像並推送至 </a:t>
            </a:r>
            <a:r>
              <a:rPr lang="en-US" altLang="zh-TW" dirty="0"/>
              <a:t>Docker 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這</a:t>
            </a:r>
            <a:r>
              <a:rPr lang="zh-TW" altLang="en-US" dirty="0"/>
              <a:t>裏將鏡像的 </a:t>
            </a:r>
            <a:r>
              <a:rPr lang="en-US" altLang="zh-TW" dirty="0"/>
              <a:t>tag </a:t>
            </a:r>
            <a:r>
              <a:rPr lang="zh-TW" altLang="en-US" dirty="0"/>
              <a:t>由 </a:t>
            </a:r>
            <a:r>
              <a:rPr lang="en-US" altLang="zh-TW" dirty="0"/>
              <a:t>latest </a:t>
            </a:r>
            <a:r>
              <a:rPr lang="zh-TW" altLang="en-US" dirty="0" smtClean="0"/>
              <a:t>修改</a:t>
            </a:r>
            <a:r>
              <a:rPr lang="zh-TW" altLang="en-US" dirty="0"/>
              <a:t>爲 </a:t>
            </a:r>
            <a:r>
              <a:rPr lang="en-US" altLang="zh-TW" dirty="0" err="1"/>
              <a:t>args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build -t </a:t>
            </a:r>
            <a:r>
              <a:rPr lang="en-US" altLang="zh-TW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docker.io/</a:t>
            </a:r>
            <a:r>
              <a:rPr lang="en-US" altLang="zh-TW" sz="24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luksa</a:t>
            </a:r>
            <a:r>
              <a:rPr lang="en-US" altLang="zh-TW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24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fortune:args</a:t>
            </a:r>
            <a:endParaRPr lang="en-US" altLang="zh-TW" sz="2400" b="1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push </a:t>
            </a:r>
            <a:r>
              <a:rPr lang="en-US" altLang="zh-TW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docker.io/</a:t>
            </a:r>
            <a:r>
              <a:rPr lang="en-US" altLang="zh-TW" sz="24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luksa</a:t>
            </a:r>
            <a:r>
              <a:rPr lang="en-US" altLang="zh-TW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24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fortune:args</a:t>
            </a:r>
            <a:endParaRPr lang="en-US" altLang="zh-TW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zh-TW" altLang="en-US" dirty="0"/>
              <a:t>可以用</a:t>
            </a:r>
            <a:r>
              <a:rPr lang="en-US" altLang="zh-TW" dirty="0"/>
              <a:t>Docker </a:t>
            </a:r>
            <a:r>
              <a:rPr lang="zh-TW" altLang="en-US" dirty="0"/>
              <a:t>在本地啓動該鏡</a:t>
            </a:r>
            <a:r>
              <a:rPr lang="zh-TW" altLang="en-US" dirty="0" smtClean="0"/>
              <a:t>像並進行</a:t>
            </a:r>
            <a:r>
              <a:rPr lang="zh-TW" altLang="en-US" dirty="0"/>
              <a:t>測試</a:t>
            </a:r>
            <a:r>
              <a:rPr lang="en-US" altLang="zh-TW" dirty="0"/>
              <a:t>: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sz="2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run -it </a:t>
            </a:r>
            <a:r>
              <a:rPr lang="en-US" altLang="zh-TW" sz="2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sz="2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2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io</a:t>
            </a:r>
            <a:r>
              <a:rPr lang="en-US" altLang="zh-TW" sz="2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2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luksa</a:t>
            </a:r>
            <a:r>
              <a:rPr lang="en-US" altLang="zh-TW" sz="2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2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fortune:args</a:t>
            </a:r>
            <a:r>
              <a:rPr lang="en-US" altLang="zh-TW" sz="2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altLang="zh-TW" sz="2600" b="1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Configured 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to generate new fortune every 10 seconds </a:t>
            </a:r>
            <a:endParaRPr lang="en-US" altLang="zh-TW" sz="24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Fri 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May 19 10:39:44 UTC </a:t>
            </a: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2017 Writing 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fortune to /</a:t>
            </a:r>
            <a:r>
              <a:rPr lang="en-US" altLang="zh-TW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htdocs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/index.html</a:t>
            </a:r>
          </a:p>
          <a:p>
            <a:r>
              <a:rPr lang="zh-TW" altLang="en-US" dirty="0"/>
              <a:t>注意可以通過 </a:t>
            </a:r>
            <a:r>
              <a:rPr lang="en-US" altLang="zh-TW" dirty="0" err="1"/>
              <a:t>Ctrl+C</a:t>
            </a:r>
            <a:r>
              <a:rPr lang="en-US" altLang="zh-TW" dirty="0"/>
              <a:t> </a:t>
            </a:r>
            <a:r>
              <a:rPr lang="zh-TW" altLang="en-US" dirty="0"/>
              <a:t>組合鍵來停止脚本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125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覆蓋默認睡眠間隔值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</a:t>
            </a:r>
            <a:r>
              <a:rPr lang="zh-TW" altLang="en-US" dirty="0"/>
              <a:t>傳遞一個間隔參數覆蓋默認睡眠間隔值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docker</a:t>
            </a:r>
            <a:r>
              <a:rPr lang="en-US" altLang="zh-TW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run -it docker.io/</a:t>
            </a:r>
            <a:r>
              <a:rPr lang="en-US" altLang="zh-TW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luksa</a:t>
            </a:r>
            <a:r>
              <a:rPr lang="en-US" altLang="zh-TW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fortune:args</a:t>
            </a:r>
            <a:r>
              <a:rPr lang="en-US" altLang="zh-TW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15</a:t>
            </a:r>
          </a:p>
          <a:p>
            <a:pPr marL="0" indent="0">
              <a:buNone/>
            </a:pP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Configured to generate new fortune every 15 </a:t>
            </a:r>
            <a:r>
              <a:rPr lang="en-US" altLang="zh-TW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seconds</a:t>
            </a:r>
          </a:p>
          <a:p>
            <a:r>
              <a:rPr lang="zh-TW" altLang="en-US" dirty="0" smtClean="0"/>
              <a:t>上列結果</a:t>
            </a:r>
            <a:r>
              <a:rPr lang="zh-CN" altLang="en-US" dirty="0" smtClean="0"/>
              <a:t>確保鏡像能够</a:t>
            </a:r>
            <a:r>
              <a:rPr lang="zh-TW" altLang="en-US" dirty="0" smtClean="0"/>
              <a:t>運</a:t>
            </a:r>
            <a:r>
              <a:rPr lang="zh-CN" altLang="en-US" dirty="0" smtClean="0"/>
              <a:t>用傳遞給它的參數。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7808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Kubernetes </a:t>
            </a:r>
            <a:r>
              <a:rPr lang="zh-TW" altLang="en-US" dirty="0"/>
              <a:t>中覆蓋命令和</a:t>
            </a:r>
            <a:r>
              <a:rPr lang="zh-TW" altLang="en-US" dirty="0" smtClean="0"/>
              <a:t>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 </a:t>
            </a:r>
            <a:r>
              <a:rPr lang="en-US" altLang="zh-TW" dirty="0" err="1"/>
              <a:t>Kubermetes</a:t>
            </a:r>
            <a:r>
              <a:rPr lang="en-US" altLang="zh-TW" dirty="0"/>
              <a:t> </a:t>
            </a:r>
            <a:r>
              <a:rPr lang="zh-TW" altLang="en-US" dirty="0" smtClean="0"/>
              <a:t>中定義容器時</a:t>
            </a:r>
            <a:r>
              <a:rPr lang="en-US" altLang="zh-TW" dirty="0" smtClean="0"/>
              <a:t>,</a:t>
            </a:r>
            <a:r>
              <a:rPr lang="zh-TW" altLang="en-US" dirty="0" smtClean="0"/>
              <a:t>鏡像的 </a:t>
            </a:r>
            <a:r>
              <a:rPr lang="en-US" altLang="zh-TW" dirty="0" smtClean="0"/>
              <a:t>ENTRYPOINT </a:t>
            </a:r>
            <a:r>
              <a:rPr lang="zh-TW" altLang="en-US" dirty="0"/>
              <a:t>和 </a:t>
            </a:r>
            <a:r>
              <a:rPr lang="en-US" altLang="zh-TW" dirty="0"/>
              <a:t>CMD </a:t>
            </a:r>
            <a:r>
              <a:rPr lang="zh-TW" altLang="en-US" dirty="0" smtClean="0"/>
              <a:t>均可以被覆蓋。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僅需在容器定義中設置屬性 </a:t>
            </a:r>
            <a:r>
              <a:rPr lang="en-US" altLang="zh-TW" dirty="0" smtClean="0"/>
              <a:t>command </a:t>
            </a:r>
            <a:r>
              <a:rPr lang="zh-TW" altLang="en-US" dirty="0"/>
              <a:t>和 </a:t>
            </a:r>
            <a:r>
              <a:rPr lang="en-US" altLang="zh-TW" dirty="0" err="1"/>
              <a:t>args</a:t>
            </a:r>
            <a:r>
              <a:rPr lang="en-US" altLang="zh-TW" dirty="0"/>
              <a:t> </a:t>
            </a:r>
            <a:r>
              <a:rPr lang="zh-TW" altLang="en-US" dirty="0"/>
              <a:t>的</a:t>
            </a:r>
            <a:r>
              <a:rPr lang="zh-TW" altLang="en-US" dirty="0" smtClean="0"/>
              <a:t>值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kind: Pod</a:t>
            </a:r>
          </a:p>
          <a:p>
            <a:pPr marL="0" indent="0">
              <a:buNone/>
            </a:pP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spec: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containers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image: some/image</a:t>
            </a:r>
          </a:p>
          <a:p>
            <a:pPr marL="0" indent="0">
              <a:buNone/>
            </a:pPr>
            <a:r>
              <a:rPr lang="en-US" altLang="zh-TW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command</a:t>
            </a:r>
            <a:r>
              <a:rPr lang="en-US" altLang="zh-TW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["/bin/command"]</a:t>
            </a:r>
          </a:p>
          <a:p>
            <a:pPr marL="0" indent="0">
              <a:buNone/>
            </a:pPr>
            <a:r>
              <a:rPr lang="en-US" altLang="zh-TW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sz="24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args</a:t>
            </a:r>
            <a:r>
              <a:rPr lang="en-US" altLang="zh-TW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["arg1", "arg2", "arg3</a:t>
            </a:r>
            <a:r>
              <a:rPr lang="en-US" altLang="zh-TW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"]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738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effectLst/>
              </a:rPr>
              <a:t>學習目標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effectLst/>
              </a:rPr>
              <a:t>本章的學習目標包括瞭解以下內容：</a:t>
            </a:r>
            <a:endParaRPr lang="en-US" altLang="zh-TW" dirty="0" smtClean="0">
              <a:effectLst/>
            </a:endParaRPr>
          </a:p>
          <a:p>
            <a:r>
              <a:rPr lang="zh-CN" altLang="en-US" dirty="0" smtClean="0"/>
              <a:t>更改容器的主進程 </a:t>
            </a:r>
            <a:endParaRPr lang="en-US" altLang="zh-CN" dirty="0" smtClean="0"/>
          </a:p>
          <a:p>
            <a:r>
              <a:rPr lang="zh-CN" altLang="en-US" dirty="0" smtClean="0"/>
              <a:t>將命令行選項傳遞給應用程序 </a:t>
            </a:r>
            <a:endParaRPr lang="en-US" altLang="zh-CN" dirty="0" smtClean="0"/>
          </a:p>
          <a:p>
            <a:r>
              <a:rPr lang="zh-CN" altLang="en-US" dirty="0" smtClean="0"/>
              <a:t>設置暴露給應用程序的環境變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通過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配置應用程序 </a:t>
            </a:r>
            <a:endParaRPr lang="en-US" altLang="zh-CN" dirty="0" smtClean="0"/>
          </a:p>
          <a:p>
            <a:r>
              <a:rPr lang="zh-CN" altLang="en-US" dirty="0" smtClean="0"/>
              <a:t>通過 </a:t>
            </a:r>
            <a:r>
              <a:rPr lang="en-US" altLang="zh-CN" dirty="0" smtClean="0"/>
              <a:t>Secret </a:t>
            </a:r>
            <a:r>
              <a:rPr lang="zh-CN" altLang="en-US" dirty="0" smtClean="0"/>
              <a:t>傳遞敏感配置</a:t>
            </a:r>
            <a:r>
              <a:rPr lang="zh-TW" altLang="en-US" dirty="0" smtClean="0"/>
              <a:t>資訊</a:t>
            </a:r>
            <a:endParaRPr lang="en-US" altLang="zh-TW" dirty="0" smtClean="0">
              <a:effectLst/>
            </a:endParaRPr>
          </a:p>
          <a:p>
            <a:endParaRPr lang="en-US" altLang="zh-TW" dirty="0" smtClean="0">
              <a:effectLst/>
            </a:endParaRPr>
          </a:p>
          <a:p>
            <a:endParaRPr lang="zh-TW" alt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82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Kubernetes </a:t>
            </a:r>
            <a:r>
              <a:rPr lang="zh-TW" altLang="en-US" dirty="0"/>
              <a:t>中覆蓋命令和參數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絕大多數情况下</a:t>
            </a:r>
            <a:r>
              <a:rPr lang="en-US" altLang="zh-TW" dirty="0" smtClean="0"/>
              <a:t>,</a:t>
            </a:r>
            <a:r>
              <a:rPr lang="zh-TW" altLang="en-US" dirty="0" smtClean="0"/>
              <a:t>只需要設置自定義參數。</a:t>
            </a:r>
            <a:endParaRPr lang="en-US" altLang="zh-TW" dirty="0" smtClean="0"/>
          </a:p>
          <a:p>
            <a:r>
              <a:rPr lang="zh-TW" altLang="en-US" dirty="0" smtClean="0"/>
              <a:t>命令一般很少被覆蓋</a:t>
            </a:r>
            <a:r>
              <a:rPr lang="en-US" altLang="zh-TW" dirty="0" smtClean="0"/>
              <a:t>,</a:t>
            </a:r>
            <a:r>
              <a:rPr lang="zh-TW" altLang="en-US" dirty="0" smtClean="0"/>
              <a:t>除非針對一 些未定義 </a:t>
            </a:r>
            <a:r>
              <a:rPr lang="en-US" altLang="zh-TW" dirty="0" smtClean="0"/>
              <a:t>ENTRYPOINT </a:t>
            </a:r>
            <a:r>
              <a:rPr lang="zh-TW" altLang="en-US" dirty="0" smtClean="0"/>
              <a:t>的通用鏡像</a:t>
            </a:r>
            <a:r>
              <a:rPr lang="en-US" altLang="zh-TW" dirty="0" smtClean="0"/>
              <a:t>,</a:t>
            </a:r>
            <a:r>
              <a:rPr lang="zh-TW" altLang="en-US" dirty="0"/>
              <a:t>例如 </a:t>
            </a:r>
            <a:r>
              <a:rPr lang="en-US" altLang="zh-TW" dirty="0" err="1"/>
              <a:t>busybox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注意 </a:t>
            </a:r>
            <a:r>
              <a:rPr lang="en-US" altLang="zh-TW" dirty="0"/>
              <a:t>command </a:t>
            </a:r>
            <a:r>
              <a:rPr lang="zh-TW" altLang="en-US" dirty="0"/>
              <a:t>和 </a:t>
            </a:r>
            <a:r>
              <a:rPr lang="en-US" altLang="zh-TW" dirty="0" err="1"/>
              <a:t>args</a:t>
            </a:r>
            <a:r>
              <a:rPr lang="en-US" altLang="zh-TW" dirty="0"/>
              <a:t> </a:t>
            </a:r>
            <a:r>
              <a:rPr lang="zh-TW" altLang="en-US" dirty="0" smtClean="0"/>
              <a:t>欄位在 </a:t>
            </a:r>
            <a:r>
              <a:rPr lang="en-US" altLang="zh-TW" dirty="0"/>
              <a:t>pod </a:t>
            </a:r>
            <a:r>
              <a:rPr lang="zh-TW" altLang="en-US" dirty="0" smtClean="0"/>
              <a:t>創建後無法被修改。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5674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比較</a:t>
            </a:r>
            <a:r>
              <a:rPr lang="en-US" altLang="zh-TW" dirty="0"/>
              <a:t>Docker </a:t>
            </a:r>
            <a:r>
              <a:rPr lang="zh-TW" altLang="en-US" dirty="0"/>
              <a:t>與 </a:t>
            </a:r>
            <a:r>
              <a:rPr lang="en-US" altLang="zh-TW" dirty="0"/>
              <a:t>Kubernetes </a:t>
            </a:r>
            <a:r>
              <a:rPr lang="zh-TW" altLang="en-US" dirty="0"/>
              <a:t>中指定可執行程序及其</a:t>
            </a:r>
            <a:r>
              <a:rPr lang="zh-TW" altLang="en-US" dirty="0" smtClean="0"/>
              <a:t>參數的方式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50702"/>
              </p:ext>
            </p:extLst>
          </p:nvPr>
        </p:nvGraphicFramePr>
        <p:xfrm>
          <a:off x="1342043" y="1941636"/>
          <a:ext cx="81279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426">
                  <a:extLst>
                    <a:ext uri="{9D8B030D-6E8A-4147-A177-3AD203B41FA5}">
                      <a16:colId xmlns:a16="http://schemas.microsoft.com/office/drawing/2014/main" xmlns="" val="4236327312"/>
                    </a:ext>
                  </a:extLst>
                </a:gridCol>
                <a:gridCol w="2094807">
                  <a:extLst>
                    <a:ext uri="{9D8B030D-6E8A-4147-A177-3AD203B41FA5}">
                      <a16:colId xmlns:a16="http://schemas.microsoft.com/office/drawing/2014/main" xmlns="" val="1523177755"/>
                    </a:ext>
                  </a:extLst>
                </a:gridCol>
                <a:gridCol w="3933766">
                  <a:extLst>
                    <a:ext uri="{9D8B030D-6E8A-4147-A177-3AD203B41FA5}">
                      <a16:colId xmlns:a16="http://schemas.microsoft.com/office/drawing/2014/main" xmlns="" val="3043090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Docker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Kubernetes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/>
                        <a:t>說明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426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ENTRYPOINT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容器中運行的可執行文件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7295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傳給可執行文件的參數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3659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13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用自定義間隔值運行 </a:t>
            </a:r>
            <a:r>
              <a:rPr lang="en-US" altLang="zh-TW" dirty="0"/>
              <a:t>fortune </a:t>
            </a:r>
            <a:r>
              <a:rPr lang="en-US" altLang="zh-TW" dirty="0" smtClean="0"/>
              <a:t>pod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爲了能够用自定義的延遲間隔值運行 </a:t>
            </a:r>
            <a:r>
              <a:rPr lang="en-US" altLang="zh-TW" dirty="0" smtClean="0"/>
              <a:t>fortune </a:t>
            </a:r>
            <a:r>
              <a:rPr lang="en-US" altLang="zh-TW" dirty="0"/>
              <a:t>pod</a:t>
            </a:r>
            <a:r>
              <a:rPr lang="en-US" altLang="zh-TW" dirty="0" smtClean="0"/>
              <a:t>,</a:t>
            </a:r>
            <a:r>
              <a:rPr lang="zh-TW" altLang="en-US" dirty="0" smtClean="0"/>
              <a:t>首先複製文件 </a:t>
            </a:r>
            <a:r>
              <a:rPr lang="en-US" altLang="zh-TW" dirty="0" smtClean="0"/>
              <a:t>fortune-pod</a:t>
            </a:r>
            <a:r>
              <a:rPr lang="en-US" altLang="zh-TW" dirty="0"/>
              <a:t>. </a:t>
            </a:r>
            <a:r>
              <a:rPr lang="en-US" altLang="zh-TW" dirty="0" err="1"/>
              <a:t>yaml</a:t>
            </a:r>
            <a:r>
              <a:rPr lang="en-US" altLang="zh-TW" dirty="0"/>
              <a:t> </a:t>
            </a:r>
            <a:r>
              <a:rPr lang="zh-TW" altLang="en-US" dirty="0" smtClean="0"/>
              <a:t>並重命名爲 </a:t>
            </a:r>
            <a:r>
              <a:rPr lang="en-US" altLang="zh-TW" dirty="0" smtClean="0"/>
              <a:t>fortune-pod-</a:t>
            </a:r>
            <a:r>
              <a:rPr lang="en-US" altLang="zh-TW" dirty="0" err="1" smtClean="0"/>
              <a:t>args.yaml</a:t>
            </a:r>
            <a:r>
              <a:rPr lang="en-US" altLang="zh-TW" dirty="0" smtClean="0"/>
              <a:t>,</a:t>
            </a:r>
            <a:r>
              <a:rPr lang="zh-TW" altLang="en-US" dirty="0" smtClean="0"/>
              <a:t>然後修改它</a:t>
            </a:r>
            <a:r>
              <a:rPr lang="en-US" altLang="zh-TW" dirty="0" smtClean="0"/>
              <a:t>,</a:t>
            </a:r>
            <a:r>
              <a:rPr lang="zh-TW" altLang="en-US" dirty="0" smtClean="0"/>
              <a:t> 代碼如下：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5964" y="3084680"/>
            <a:ext cx="43558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v1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kind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Pod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metadata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b="1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b="1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b="1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fortune2s</a:t>
            </a:r>
            <a:endParaRPr lang="en-US" altLang="zh-TW" b="1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spec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containers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b="1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 </a:t>
            </a:r>
            <a:r>
              <a:rPr lang="en-US" altLang="zh-TW" b="1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image</a:t>
            </a:r>
            <a:r>
              <a:rPr lang="en-US" altLang="zh-TW" b="1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b="1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luksa</a:t>
            </a:r>
            <a:r>
              <a:rPr lang="en-US" altLang="zh-TW" b="1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b="1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fortune:args</a:t>
            </a:r>
            <a:endParaRPr lang="en-US" altLang="zh-TW" b="1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b="1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b="1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args</a:t>
            </a:r>
            <a:r>
              <a:rPr lang="en-US" altLang="zh-TW" b="1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b="1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["2"]</a:t>
            </a:r>
            <a:endParaRPr lang="en-US" altLang="zh-TW" b="1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html-generator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volumeMounts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mountPath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altLang="zh-TW" dirty="0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htdocs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60473" y="3046321"/>
            <a:ext cx="56886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image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nginx:alpine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web-server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volumeMounts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mountPath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usr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/share/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/html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readOnly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ports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containerPort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80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protocol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TCP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volumes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emptyDir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{}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50801" y="3917665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 </a:t>
            </a:r>
            <a:r>
              <a:rPr lang="en-US" altLang="zh-TW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pod </a:t>
            </a:r>
            <a:r>
              <a:rPr lang="zh-TW" altLang="en-US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59961" y="6501000"/>
            <a:ext cx="4955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該參數值使得脚本每隔兩秒生成一個新 </a:t>
            </a:r>
            <a:r>
              <a:rPr lang="en-US" altLang="zh-CN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fortune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391593" y="5187142"/>
            <a:ext cx="1920240" cy="1313858"/>
            <a:chOff x="3391593" y="5187142"/>
            <a:chExt cx="1920240" cy="1313858"/>
          </a:xfrm>
        </p:grpSpPr>
        <p:cxnSp>
          <p:nvCxnSpPr>
            <p:cNvPr id="11" name="直線單箭頭接點 10"/>
            <p:cNvCxnSpPr/>
            <p:nvPr/>
          </p:nvCxnSpPr>
          <p:spPr>
            <a:xfrm flipH="1">
              <a:off x="3391593" y="5187142"/>
              <a:ext cx="1920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5311833" y="5195455"/>
              <a:ext cx="0" cy="1305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3036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創建</a:t>
            </a:r>
            <a:r>
              <a:rPr lang="zh-TW" altLang="en-US" dirty="0" smtClean="0"/>
              <a:t>新的</a:t>
            </a:r>
            <a:r>
              <a:rPr lang="en-US" altLang="zh-TW" dirty="0" smtClean="0"/>
              <a:t>fortune</a:t>
            </a:r>
            <a:r>
              <a:rPr lang="zh-CN" altLang="en-US" dirty="0" smtClean="0"/>
              <a:t> </a:t>
            </a:r>
            <a:r>
              <a:rPr lang="en-US" altLang="zh-CN" dirty="0"/>
              <a:t>pod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已經在容器定義中添加了</a:t>
            </a:r>
            <a:r>
              <a:rPr lang="en-US" altLang="zh-CN" dirty="0" err="1" smtClean="0"/>
              <a:t>args</a:t>
            </a:r>
            <a:r>
              <a:rPr lang="en-US" altLang="zh-CN" dirty="0" smtClean="0"/>
              <a:t> </a:t>
            </a:r>
            <a:r>
              <a:rPr lang="zh-CN" altLang="en-US" dirty="0" smtClean="0"/>
              <a:t>數組參數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可以嘗試創建該 </a:t>
            </a:r>
            <a:r>
              <a:rPr lang="en-US" altLang="zh-CN" dirty="0" smtClean="0"/>
              <a:t>pod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TW" sz="26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6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6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create -f </a:t>
            </a: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fortune-pod-</a:t>
            </a:r>
            <a:r>
              <a:rPr lang="en-US" altLang="zh-TW" sz="2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args.ya</a:t>
            </a:r>
            <a:r>
              <a:rPr lang="en-US" altLang="zh-TW" dirty="0" err="1"/>
              <a:t>ml</a:t>
            </a:r>
            <a:endParaRPr lang="en-US" altLang="zh-TW" dirty="0" smtClean="0"/>
          </a:p>
          <a:p>
            <a:r>
              <a:rPr lang="zh-TW" altLang="en-US" dirty="0" smtClean="0"/>
              <a:t>陣列</a:t>
            </a:r>
            <a:r>
              <a:rPr lang="zh-CN" altLang="en-US" dirty="0" smtClean="0"/>
              <a:t>值會在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運行時作爲命令行參數傳遞給容器。</a:t>
            </a:r>
            <a:endParaRPr lang="zh-CN" altLang="en-US" dirty="0"/>
          </a:p>
          <a:p>
            <a:r>
              <a:rPr lang="zh-CN" altLang="en-US" dirty="0" smtClean="0"/>
              <a:t>少量參數值的設置可以使用上述</a:t>
            </a:r>
            <a:r>
              <a:rPr lang="en-US" altLang="zh-CN" dirty="0" err="1" smtClean="0"/>
              <a:t>yaml</a:t>
            </a:r>
            <a:r>
              <a:rPr lang="zh-TW" altLang="en-US" dirty="0" smtClean="0"/>
              <a:t>檔所列</a:t>
            </a:r>
            <a:r>
              <a:rPr lang="zh-CN" altLang="en-US" dirty="0" smtClean="0"/>
              <a:t>的</a:t>
            </a:r>
            <a:r>
              <a:rPr lang="zh-TW" altLang="en-US" dirty="0" smtClean="0"/>
              <a:t>陣列</a:t>
            </a:r>
            <a:r>
              <a:rPr lang="zh-CN" altLang="en-US" dirty="0" smtClean="0"/>
              <a:t>表示。</a:t>
            </a:r>
            <a:endParaRPr lang="en-US" altLang="zh-CN" dirty="0" smtClean="0"/>
          </a:p>
          <a:p>
            <a:r>
              <a:rPr lang="zh-CN" altLang="en-US" dirty="0" smtClean="0"/>
              <a:t>多參數值情况下可以</a:t>
            </a:r>
            <a:r>
              <a:rPr lang="zh-TW" altLang="en-US" dirty="0" smtClean="0"/>
              <a:t>採</a:t>
            </a:r>
            <a:r>
              <a:rPr lang="zh-CN" altLang="en-US" dirty="0" smtClean="0"/>
              <a:t>用如下標記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pPr marL="0" indent="0">
              <a:buNone/>
            </a:pPr>
            <a:r>
              <a:rPr lang="en-US" altLang="zh-TW" dirty="0" err="1">
                <a:solidFill>
                  <a:srgbClr val="262626"/>
                </a:solidFill>
                <a:latin typeface="Courier"/>
              </a:rPr>
              <a:t>args</a:t>
            </a:r>
            <a:r>
              <a:rPr lang="en-US" altLang="zh-TW" dirty="0">
                <a:solidFill>
                  <a:srgbClr val="262626"/>
                </a:solidFill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262626"/>
                </a:solidFill>
                <a:latin typeface="Courier"/>
              </a:rPr>
              <a:t>- foo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262626"/>
                </a:solidFill>
                <a:latin typeface="Courier"/>
              </a:rPr>
              <a:t>- bar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Courier"/>
              </a:rPr>
              <a:t>- "15</a:t>
            </a:r>
            <a:r>
              <a:rPr lang="en-US" altLang="zh-TW" dirty="0" smtClean="0">
                <a:solidFill>
                  <a:srgbClr val="000000"/>
                </a:solidFill>
                <a:latin typeface="Courier"/>
              </a:rPr>
              <a:t>"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29098" y="5048195"/>
            <a:ext cx="6117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Arial" panose="020B0604020202020204" pitchFamily="34" charset="0"/>
              </a:rPr>
              <a:t>提示</a:t>
            </a:r>
            <a:r>
              <a:rPr lang="zh-TW" altLang="en-US" sz="2400" smtClean="0">
                <a:latin typeface="Arial" panose="020B0604020202020204" pitchFamily="34" charset="0"/>
              </a:rPr>
              <a:t>：</a:t>
            </a:r>
            <a:r>
              <a:rPr lang="zh-CN" altLang="en-US" sz="2400" smtClean="0">
                <a:latin typeface="Arial" panose="020B0604020202020204" pitchFamily="34" charset="0"/>
              </a:rPr>
              <a:t>字串值無須用引號標記</a:t>
            </a:r>
            <a:r>
              <a:rPr lang="en-US" altLang="zh-CN" sz="2400" smtClean="0">
                <a:latin typeface="Arial" panose="020B0604020202020204" pitchFamily="34" charset="0"/>
              </a:rPr>
              <a:t>,</a:t>
            </a:r>
            <a:r>
              <a:rPr lang="zh-CN" altLang="en-US" sz="2400" smtClean="0">
                <a:latin typeface="Arial" panose="020B0604020202020204" pitchFamily="34" charset="0"/>
              </a:rPr>
              <a:t>數值</a:t>
            </a:r>
            <a:r>
              <a:rPr lang="zh-TW" altLang="en-US" sz="2400" dirty="0" smtClean="0">
                <a:latin typeface="Arial" panose="020B0604020202020204" pitchFamily="34" charset="0"/>
              </a:rPr>
              <a:t>才</a:t>
            </a:r>
            <a:r>
              <a:rPr lang="zh-CN" altLang="en-US" sz="2400" dirty="0" smtClean="0">
                <a:latin typeface="Arial" panose="020B0604020202020204" pitchFamily="34" charset="0"/>
              </a:rPr>
              <a:t>需要</a:t>
            </a:r>
            <a:r>
              <a:rPr lang="zh-CN" altLang="en-US" sz="2400" dirty="0">
                <a:latin typeface="Arial" panose="020B0604020202020204" pitchFamily="34" charset="0"/>
              </a:rPr>
              <a:t>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430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爲容器設置環境變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通過命令行參數指定參數值是給容器傳遞配置選項的其中一種手段。</a:t>
            </a:r>
            <a:endParaRPr lang="en-US" altLang="zh-CN" dirty="0" smtClean="0"/>
          </a:p>
          <a:p>
            <a:r>
              <a:rPr lang="zh-CN" altLang="en-US" dirty="0"/>
              <a:t>如前所述</a:t>
            </a:r>
            <a:r>
              <a:rPr lang="en-US" altLang="zh-CN" dirty="0" smtClean="0"/>
              <a:t>,</a:t>
            </a:r>
            <a:r>
              <a:rPr lang="zh-CN" altLang="en-US" dirty="0" smtClean="0"/>
              <a:t>容器化應用通常會使用環境變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作爲配置源。</a:t>
            </a:r>
            <a:endParaRPr lang="en-US" altLang="zh-CN" dirty="0" smtClean="0"/>
          </a:p>
          <a:p>
            <a:r>
              <a:rPr lang="en-US" altLang="zh-CN" dirty="0" smtClean="0"/>
              <a:t>Kubernetes </a:t>
            </a:r>
            <a:r>
              <a:rPr lang="zh-CN" altLang="en-US" dirty="0" smtClean="0"/>
              <a:t>允許爲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中的每一個容器都指定自定義的環境變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如圖所示。</a:t>
            </a:r>
            <a:endParaRPr lang="en-US" altLang="zh-CN" dirty="0" smtClean="0"/>
          </a:p>
          <a:p>
            <a:r>
              <a:rPr lang="zh-CN" altLang="en-US" dirty="0" smtClean="0"/>
              <a:t>儘管從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層面定義環境變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同樣有效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然而當前</a:t>
            </a:r>
            <a:r>
              <a:rPr lang="zh-TW" altLang="en-US" dirty="0" smtClean="0"/>
              <a:t>並</a:t>
            </a:r>
            <a:r>
              <a:rPr lang="zh-CN" altLang="en-US" dirty="0" smtClean="0"/>
              <a:t>未提供該選項。</a:t>
            </a:r>
            <a:endParaRPr lang="zh-CN" altLang="en-US" dirty="0"/>
          </a:p>
          <a:p>
            <a:r>
              <a:rPr lang="zh-CN" altLang="en-US" dirty="0" smtClean="0"/>
              <a:t>注意</a:t>
            </a:r>
            <a:r>
              <a:rPr lang="zh-TW" altLang="en-US" dirty="0" smtClean="0"/>
              <a:t>：</a:t>
            </a:r>
            <a:r>
              <a:rPr lang="zh-CN" altLang="en-US" dirty="0" smtClean="0"/>
              <a:t>與容器的命令和參數設置相同</a:t>
            </a:r>
            <a:r>
              <a:rPr lang="en-US" altLang="zh-CN" dirty="0" smtClean="0"/>
              <a:t>,</a:t>
            </a:r>
            <a:r>
              <a:rPr lang="zh-CN" altLang="en-US" dirty="0" smtClean="0"/>
              <a:t>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列表無法在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創建後被修改。</a:t>
            </a:r>
            <a:endParaRPr lang="zh-CN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370" y="58189"/>
            <a:ext cx="5383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27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通過環境變量配置化 </a:t>
            </a:r>
            <a:r>
              <a:rPr lang="en-US" altLang="zh-CN" dirty="0"/>
              <a:t>fortune </a:t>
            </a:r>
            <a:r>
              <a:rPr lang="zh-CN" altLang="en-US" dirty="0"/>
              <a:t>鏡像</a:t>
            </a:r>
            <a:r>
              <a:rPr lang="zh-CN" altLang="en-US" dirty="0" smtClean="0"/>
              <a:t>中的間隔值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通過環境變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使 </a:t>
            </a:r>
            <a:r>
              <a:rPr lang="en-US" altLang="zh-CN" dirty="0" smtClean="0"/>
              <a:t>fortuneloop.sh </a:t>
            </a:r>
            <a:r>
              <a:rPr lang="zh-CN" altLang="en-US" dirty="0" smtClean="0"/>
              <a:t>脚本中的睡眠間隔值可配置化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r>
              <a:rPr lang="en-US" altLang="zh-TW" dirty="0" smtClean="0"/>
              <a:t>fortune-env/fortuneloop.sh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910243" y="2818336"/>
            <a:ext cx="1044355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zh-TW" sz="2000" dirty="0">
                <a:solidFill>
                  <a:srgbClr val="6A737D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#!/bin/bash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trap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"exit"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SIGINT</a:t>
            </a:r>
          </a:p>
          <a:p>
            <a:pPr fontAlgn="t"/>
            <a:r>
              <a:rPr lang="en-US" altLang="zh-TW" sz="2000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echo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Configured to generate new fortune every $INTERVAL seconds</a:t>
            </a:r>
          </a:p>
          <a:p>
            <a:pPr fontAlgn="t"/>
            <a:r>
              <a:rPr lang="en-US" altLang="zh-TW" sz="20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mkdir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-p /</a:t>
            </a:r>
            <a:r>
              <a:rPr lang="en-US" altLang="zh-TW" sz="20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20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htdocs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while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2000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 smtClean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 smtClean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echo</a:t>
            </a:r>
            <a:r>
              <a:rPr lang="en-US" altLang="zh-TW" sz="20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$(date)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Writing fortune to /</a:t>
            </a:r>
            <a:r>
              <a:rPr lang="en-US" altLang="zh-TW" sz="20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20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htdocs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/index.html</a:t>
            </a:r>
          </a:p>
          <a:p>
            <a:pPr fontAlgn="t"/>
            <a:r>
              <a:rPr lang="en-US" altLang="zh-TW" sz="20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/</a:t>
            </a:r>
            <a:r>
              <a:rPr lang="en-US" altLang="zh-TW" sz="20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usr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/games/fortune </a:t>
            </a:r>
            <a:r>
              <a:rPr lang="en-US" altLang="zh-TW" sz="2000" dirty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/</a:t>
            </a:r>
            <a:r>
              <a:rPr lang="en-US" altLang="zh-TW" sz="20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20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htdocs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/index.html</a:t>
            </a:r>
          </a:p>
          <a:p>
            <a:pPr fontAlgn="t"/>
            <a:r>
              <a:rPr lang="en-US" altLang="zh-TW" sz="20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sleep </a:t>
            </a:r>
            <a:r>
              <a:rPr lang="en-US" altLang="zh-TW" sz="2000" b="1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$INTERVAL</a:t>
            </a:r>
          </a:p>
          <a:p>
            <a:pPr fontAlgn="t"/>
            <a:r>
              <a:rPr lang="en-US" altLang="zh-TW" sz="2000" dirty="0" smtClean="0">
                <a:solidFill>
                  <a:srgbClr val="D73A4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done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990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通過環境變數配置化 </a:t>
            </a:r>
            <a:r>
              <a:rPr lang="en-US" altLang="zh-TW" dirty="0"/>
              <a:t>fortune </a:t>
            </a:r>
            <a:r>
              <a:rPr lang="zh-TW" altLang="en-US" dirty="0"/>
              <a:t>脚本中的間隔值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當前的應用僅是一個簡單的 </a:t>
            </a:r>
            <a:r>
              <a:rPr lang="en-US" altLang="zh-TW" dirty="0" smtClean="0"/>
              <a:t>bash </a:t>
            </a:r>
            <a:r>
              <a:rPr lang="zh-TW" altLang="en-US" dirty="0" smtClean="0"/>
              <a:t>脚</a:t>
            </a:r>
            <a:r>
              <a:rPr lang="zh-TW" altLang="en-US" dirty="0"/>
              <a:t>本</a:t>
            </a:r>
            <a:r>
              <a:rPr lang="en-US" altLang="zh-TW" dirty="0"/>
              <a:t>,</a:t>
            </a:r>
            <a:r>
              <a:rPr lang="zh-TW" altLang="en-US" dirty="0"/>
              <a:t>只需要移除脚本中 </a:t>
            </a:r>
            <a:r>
              <a:rPr lang="en-US" altLang="zh-TW" dirty="0"/>
              <a:t>INTERVAL </a:t>
            </a:r>
            <a:r>
              <a:rPr lang="zh-TW" altLang="en-US" dirty="0" smtClean="0"/>
              <a:t>初始化所在的行即可。</a:t>
            </a:r>
            <a:endParaRPr lang="en-US" altLang="zh-TW" dirty="0" smtClean="0"/>
          </a:p>
          <a:p>
            <a:r>
              <a:rPr lang="zh-TW" altLang="en-US" dirty="0" smtClean="0"/>
              <a:t>如果應用由 </a:t>
            </a:r>
            <a:r>
              <a:rPr lang="en-US" altLang="zh-TW" dirty="0" smtClean="0"/>
              <a:t>Java </a:t>
            </a:r>
            <a:r>
              <a:rPr lang="zh-TW" altLang="en-US" dirty="0" smtClean="0"/>
              <a:t>編寫</a:t>
            </a:r>
            <a:r>
              <a:rPr lang="en-US" altLang="zh-TW" dirty="0" smtClean="0"/>
              <a:t>,</a:t>
            </a:r>
            <a:r>
              <a:rPr lang="zh-TW" altLang="en-US" dirty="0"/>
              <a:t>需要使用 </a:t>
            </a:r>
            <a:r>
              <a:rPr lang="en-US" altLang="zh-TW" dirty="0" err="1"/>
              <a:t>System.getenv</a:t>
            </a:r>
            <a:r>
              <a:rPr lang="en-US" altLang="zh-TW" dirty="0"/>
              <a:t>("INTERVAL</a:t>
            </a:r>
            <a:r>
              <a:rPr lang="en-US" altLang="zh-TW" dirty="0" smtClean="0"/>
              <a:t>") </a:t>
            </a:r>
          </a:p>
          <a:p>
            <a:r>
              <a:rPr lang="zh-TW" altLang="en-US" dirty="0" smtClean="0"/>
              <a:t>如果是 </a:t>
            </a:r>
            <a:r>
              <a:rPr lang="en-US" altLang="zh-TW" dirty="0" smtClean="0"/>
              <a:t>Node.JS</a:t>
            </a:r>
            <a:r>
              <a:rPr lang="zh-TW" altLang="en-US" dirty="0" smtClean="0"/>
              <a:t>，則用 </a:t>
            </a:r>
            <a:r>
              <a:rPr lang="en-US" altLang="zh-TW" dirty="0" err="1" smtClean="0"/>
              <a:t>process.env.INTERVAL</a:t>
            </a:r>
            <a:r>
              <a:rPr lang="en-US" altLang="zh-TW" dirty="0" smtClean="0"/>
              <a:t> </a:t>
            </a:r>
          </a:p>
          <a:p>
            <a:r>
              <a:rPr lang="zh-TW" altLang="en-US" dirty="0"/>
              <a:t>如果是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 ，則用 </a:t>
            </a:r>
            <a:r>
              <a:rPr lang="en-US" altLang="zh-TW" dirty="0" err="1" smtClean="0"/>
              <a:t>os.environ</a:t>
            </a:r>
            <a:r>
              <a:rPr lang="en-US" altLang="zh-TW" dirty="0" smtClean="0"/>
              <a:t>['INTERVAL'])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605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在容器定義中指定環境變</a:t>
            </a:r>
            <a:r>
              <a:rPr lang="zh-CN" altLang="en-US" dirty="0" smtClean="0"/>
              <a:t>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構建完新鏡像</a:t>
            </a:r>
            <a:r>
              <a:rPr lang="en-US" altLang="zh-CN" dirty="0" smtClean="0"/>
              <a:t>(</a:t>
            </a:r>
            <a:r>
              <a:rPr lang="zh-CN" altLang="en-US" dirty="0" smtClean="0"/>
              <a:t>鏡像的</a:t>
            </a:r>
            <a:r>
              <a:rPr lang="en-US" altLang="zh-CN" dirty="0" smtClean="0"/>
              <a:t>tag </a:t>
            </a:r>
            <a:r>
              <a:rPr lang="zh-CN" altLang="en-US" dirty="0" smtClean="0"/>
              <a:t>變更爲 </a:t>
            </a:r>
            <a:r>
              <a:rPr lang="en-US" altLang="zh-CN" dirty="0" err="1" smtClean="0"/>
              <a:t>luksa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fortune:env</a:t>
            </a:r>
            <a:r>
              <a:rPr lang="en-US" altLang="zh-CN" dirty="0" smtClean="0"/>
              <a:t>)</a:t>
            </a:r>
            <a:r>
              <a:rPr lang="zh-TW" altLang="en-US" dirty="0" smtClean="0"/>
              <a:t>並</a:t>
            </a:r>
            <a:r>
              <a:rPr lang="zh-CN" altLang="en-US" dirty="0" smtClean="0"/>
              <a:t>推送至</a:t>
            </a:r>
            <a:r>
              <a:rPr lang="en-US" altLang="zh-CN" dirty="0" smtClean="0"/>
              <a:t>Docker </a:t>
            </a:r>
            <a:r>
              <a:rPr lang="en-US" altLang="zh-CN" dirty="0"/>
              <a:t>Hub </a:t>
            </a:r>
            <a:r>
              <a:rPr lang="zh-CN" altLang="en-US" dirty="0" smtClean="0"/>
              <a:t>之後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可以通過創建一個新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來運行它。</a:t>
            </a:r>
            <a:endParaRPr lang="en-US" altLang="zh-CN" dirty="0" smtClean="0"/>
          </a:p>
          <a:p>
            <a:r>
              <a:rPr lang="zh-CN" altLang="en-US" dirty="0"/>
              <a:t>在 </a:t>
            </a:r>
            <a:r>
              <a:rPr lang="en-US" altLang="zh-CN" dirty="0"/>
              <a:t>pod </a:t>
            </a:r>
            <a:r>
              <a:rPr lang="zh-CN" altLang="en-US" dirty="0"/>
              <a:t>中指定環境變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在容器定義中寫入環境變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以傳遞給脚本。</a:t>
            </a:r>
            <a:endParaRPr lang="zh-CN" altLang="en-US" dirty="0"/>
          </a:p>
          <a:p>
            <a:pPr lvl="1"/>
            <a:r>
              <a:rPr lang="zh-TW" altLang="en-US" dirty="0" smtClean="0"/>
              <a:t>如下頁代碼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681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1251" y="46722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24292E"/>
                </a:solidFill>
                <a:latin typeface="-apple-system"/>
              </a:rPr>
              <a:t>fortune-pod-</a:t>
            </a:r>
            <a:r>
              <a:rPr lang="en-US" altLang="zh-TW" b="1" dirty="0" err="1">
                <a:solidFill>
                  <a:srgbClr val="24292E"/>
                </a:solidFill>
                <a:latin typeface="-apple-system"/>
              </a:rPr>
              <a:t>env.yaml</a:t>
            </a:r>
            <a:endParaRPr lang="en-US" altLang="zh-TW" b="0" i="0" dirty="0">
              <a:solidFill>
                <a:srgbClr val="586069"/>
              </a:solidFill>
              <a:effectLst/>
              <a:latin typeface="-apple-system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76863" y="180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1730" y="339854"/>
            <a:ext cx="49527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zh-TW" sz="1600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v1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kind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Pod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metadata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name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fortune-</a:t>
            </a:r>
            <a:r>
              <a:rPr lang="en-US" altLang="zh-TW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env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spec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containers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16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sz="16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image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luksa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fortune:env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sz="1600" b="1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env</a:t>
            </a:r>
            <a:r>
              <a:rPr lang="en-US" altLang="zh-TW" sz="1600" b="1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1600" b="1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sz="1600" b="1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sz="1600" b="1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b="1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INTERVAL</a:t>
            </a:r>
            <a:endParaRPr lang="en-US" altLang="zh-TW" sz="1600" b="1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b="1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value</a:t>
            </a:r>
            <a:r>
              <a:rPr lang="en-US" altLang="zh-TW" sz="1600" b="1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b="1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"30"</a:t>
            </a:r>
            <a:endParaRPr lang="en-US" altLang="zh-TW" sz="1600" b="1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name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html-generator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sz="1600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volumeMounts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16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sz="16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sz="1600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mountPath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htdocs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sz="16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image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nginx:alpine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name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web-server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sz="1600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volumeMounts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16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sz="16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sz="1600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mountPath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usr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/share/</a:t>
            </a:r>
            <a:r>
              <a:rPr lang="en-US" altLang="zh-TW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/html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sz="1600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readOnly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ports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16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sz="1600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containerPort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80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protocol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TCP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volumes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16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sz="16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sz="1600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emptyDir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{}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87024" y="2329934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在環境變</a:t>
            </a:r>
            <a:r>
              <a:rPr lang="zh-TW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zh-CN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列表中添加一個新變</a:t>
            </a:r>
            <a:r>
              <a:rPr lang="zh-TW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03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被設置在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容器</a:t>
            </a:r>
            <a:r>
              <a:rPr lang="zh-CN" altLang="en-US" dirty="0" smtClean="0"/>
              <a:t>定義中</a:t>
            </a:r>
            <a:r>
              <a:rPr lang="en-US" altLang="zh-CN" dirty="0" smtClean="0"/>
              <a:t>,</a:t>
            </a:r>
            <a:r>
              <a:rPr lang="zh-TW" altLang="en-US" dirty="0" smtClean="0"/>
              <a:t>而</a:t>
            </a:r>
            <a:r>
              <a:rPr lang="zh-CN" altLang="en-US" dirty="0" smtClean="0"/>
              <a:t>非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級別。</a:t>
            </a:r>
            <a:endParaRPr lang="zh-CN" altLang="en-US" dirty="0"/>
          </a:p>
          <a:p>
            <a:r>
              <a:rPr lang="zh-CN" altLang="en-US" dirty="0" smtClean="0"/>
              <a:t>注意</a:t>
            </a:r>
            <a:r>
              <a:rPr lang="zh-TW" altLang="en-US" dirty="0" smtClean="0"/>
              <a:t>：</a:t>
            </a:r>
            <a:r>
              <a:rPr lang="zh-CN" altLang="en-US" dirty="0" smtClean="0"/>
              <a:t>在每個容器中</a:t>
            </a:r>
            <a:r>
              <a:rPr lang="en-US" altLang="zh-CN" dirty="0" smtClean="0"/>
              <a:t>,</a:t>
            </a:r>
            <a:r>
              <a:rPr lang="en-US" altLang="zh-CN" dirty="0" err="1"/>
              <a:t>Kubermetes</a:t>
            </a:r>
            <a:r>
              <a:rPr lang="en-US" altLang="zh-CN" dirty="0"/>
              <a:t> </a:t>
            </a:r>
            <a:r>
              <a:rPr lang="zh-CN" altLang="en-US" dirty="0" smtClean="0"/>
              <a:t>會自動暴露相同命名空間下每個 </a:t>
            </a:r>
            <a:r>
              <a:rPr lang="en-US" altLang="zh-CN" dirty="0" smtClean="0"/>
              <a:t>Service </a:t>
            </a:r>
            <a:r>
              <a:rPr lang="zh-CN" altLang="en-US" dirty="0" smtClean="0"/>
              <a:t>對應的環境變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這些環境變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基本上可以被看作自動注入的配置。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542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組態</a:t>
            </a:r>
            <a:r>
              <a:rPr lang="en-US" altLang="zh-TW" dirty="0" smtClean="0"/>
              <a:t>(</a:t>
            </a:r>
            <a:r>
              <a:rPr lang="zh-TW" altLang="en-US" dirty="0" smtClean="0"/>
              <a:t>配置</a:t>
            </a:r>
            <a:r>
              <a:rPr lang="en-US" altLang="zh-TW" dirty="0" smtClean="0"/>
              <a:t>)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到目前爲止尚未傳遞過任何配置</a:t>
            </a:r>
            <a:r>
              <a:rPr lang="zh-TW" altLang="en-US" dirty="0" smtClean="0"/>
              <a:t>資料</a:t>
            </a:r>
            <a:r>
              <a:rPr lang="zh-CN" altLang="en-US" dirty="0" smtClean="0"/>
              <a:t>給示例中的應用。</a:t>
            </a:r>
            <a:endParaRPr lang="en-US" altLang="zh-CN" dirty="0" smtClean="0"/>
          </a:p>
          <a:p>
            <a:r>
              <a:rPr lang="zh-CN" altLang="en-US" dirty="0" smtClean="0"/>
              <a:t>幾乎所有的應用都需要配置</a:t>
            </a:r>
            <a:r>
              <a:rPr lang="zh-TW" altLang="en-US" dirty="0" smtClean="0"/>
              <a:t>資訊。</a:t>
            </a:r>
            <a:endParaRPr lang="en-US" altLang="zh-TW" dirty="0" smtClean="0"/>
          </a:p>
          <a:p>
            <a:pPr lvl="1"/>
            <a:r>
              <a:rPr lang="zh-CN" altLang="en-US" dirty="0" smtClean="0"/>
              <a:t>不同部署示例間的區分設置、訪問外部系統的證書等</a:t>
            </a:r>
            <a:endParaRPr lang="en-US" altLang="zh-CN" dirty="0" smtClean="0"/>
          </a:p>
          <a:p>
            <a:r>
              <a:rPr lang="zh-CN" altLang="en-US" dirty="0" smtClean="0"/>
              <a:t>這些配置</a:t>
            </a:r>
            <a:r>
              <a:rPr lang="zh-TW" altLang="en-US" dirty="0" smtClean="0"/>
              <a:t>資料</a:t>
            </a:r>
            <a:r>
              <a:rPr lang="zh-CN" altLang="en-US" dirty="0" smtClean="0"/>
              <a:t>不應該被嵌入應用本身。</a:t>
            </a:r>
            <a:endParaRPr lang="en-US" altLang="zh-CN" dirty="0"/>
          </a:p>
          <a:p>
            <a:r>
              <a:rPr lang="zh-TW" altLang="en-US" dirty="0" smtClean="0"/>
              <a:t>本章</a:t>
            </a:r>
            <a:r>
              <a:rPr lang="zh-CN" altLang="en-US" dirty="0" smtClean="0"/>
              <a:t>來看一下如何傳遞配置選項給運行在 </a:t>
            </a:r>
            <a:r>
              <a:rPr lang="en-US" altLang="zh-CN" dirty="0" smtClean="0"/>
              <a:t>Kubernetes </a:t>
            </a:r>
            <a:r>
              <a:rPr lang="zh-CN" altLang="en-US" dirty="0" smtClean="0"/>
              <a:t>上的應用程序。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392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在環境</a:t>
            </a:r>
            <a:r>
              <a:rPr lang="zh-CN" altLang="en-US" dirty="0" smtClean="0"/>
              <a:t>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值</a:t>
            </a:r>
            <a:r>
              <a:rPr lang="zh-CN" altLang="en-US" dirty="0"/>
              <a:t>中引用其他環境</a:t>
            </a:r>
            <a:r>
              <a:rPr lang="zh-CN" altLang="en-US" dirty="0" smtClean="0"/>
              <a:t>變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前面的示例中</a:t>
            </a:r>
            <a:r>
              <a:rPr lang="en-US" altLang="zh-CN" dirty="0"/>
              <a:t>,</a:t>
            </a:r>
            <a:r>
              <a:rPr lang="zh-CN" altLang="en-US" dirty="0"/>
              <a:t>環境變量的值是固定的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TW" altLang="en-US" dirty="0" smtClean="0"/>
              <a:t>採</a:t>
            </a:r>
            <a:r>
              <a:rPr lang="zh-CN" altLang="en-US" dirty="0" smtClean="0"/>
              <a:t>用</a:t>
            </a:r>
            <a:r>
              <a:rPr lang="en-US" altLang="zh-CN" dirty="0"/>
              <a:t>$(VAR)</a:t>
            </a:r>
            <a:r>
              <a:rPr lang="zh-CN" altLang="en-US" dirty="0"/>
              <a:t>語法在環境</a:t>
            </a:r>
            <a:r>
              <a:rPr lang="zh-CN" altLang="en-US" dirty="0" smtClean="0"/>
              <a:t>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值中引用其他的環境變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假設定義了兩個環境變</a:t>
            </a:r>
            <a:r>
              <a:rPr lang="zh-TW" altLang="en-US" dirty="0" smtClean="0"/>
              <a:t>數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第二個變量定義中可包含第 一個環境變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如下面的代碼所示。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TW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env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- name: </a:t>
            </a:r>
            <a:r>
              <a:rPr lang="en-US" altLang="zh-TW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FIRST_VAR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value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"foo"</a:t>
            </a:r>
          </a:p>
          <a:p>
            <a:pPr marL="0" indent="0">
              <a:buNone/>
            </a:pP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- name: SECOND_VAR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value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"$(FIRST_VAR)bar</a:t>
            </a:r>
            <a:r>
              <a:rPr lang="en-US" altLang="zh-TW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endParaRPr lang="zh-CN" altLang="en-US" sz="2400" dirty="0">
              <a:latin typeface="Source Code Pro" panose="020B050903040302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44529" y="5574940"/>
            <a:ext cx="4722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SECOND_VAR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的值是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foobar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972016" y="6299936"/>
            <a:ext cx="97666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之前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CN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args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屬性值同樣可以像這樣引用環境變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06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瞭解硬編碼環境變量的不足之</a:t>
            </a:r>
            <a:r>
              <a:rPr lang="zh-CN" altLang="en-US" dirty="0" smtClean="0"/>
              <a:t>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pod </a:t>
            </a:r>
            <a:r>
              <a:rPr lang="zh-CN" altLang="en-US" dirty="0" smtClean="0"/>
              <a:t>定義硬編碼意味著需要有效區分生産環境與開發過程中的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定義。</a:t>
            </a:r>
            <a:endParaRPr lang="en-US" altLang="zh-CN" dirty="0" smtClean="0"/>
          </a:p>
          <a:p>
            <a:r>
              <a:rPr lang="zh-CN" altLang="en-US" dirty="0" smtClean="0"/>
              <a:t>爲了能在多個環境下複用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的定義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需要將配置從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定義描述中解耦出來。</a:t>
            </a:r>
            <a:endParaRPr lang="en-US" altLang="zh-CN" dirty="0" smtClean="0"/>
          </a:p>
          <a:p>
            <a:r>
              <a:rPr lang="zh-CN" altLang="en-US" dirty="0" smtClean="0"/>
              <a:t>幸運的是</a:t>
            </a:r>
            <a:r>
              <a:rPr lang="en-US" altLang="zh-CN" dirty="0" smtClean="0"/>
              <a:t>,</a:t>
            </a:r>
            <a:r>
              <a:rPr lang="zh-CN" altLang="en-US" dirty="0" smtClean="0"/>
              <a:t> 可以通過一種叫作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的資源對象完成解耦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err="1"/>
              <a:t>valueFrom</a:t>
            </a:r>
            <a:r>
              <a:rPr lang="en-US" altLang="zh-CN" dirty="0"/>
              <a:t> </a:t>
            </a:r>
            <a:r>
              <a:rPr lang="zh-TW" altLang="en-US" dirty="0" smtClean="0"/>
              <a:t>欄位</a:t>
            </a:r>
            <a:r>
              <a:rPr lang="zh-CN" altLang="en-US" dirty="0" smtClean="0"/>
              <a:t>替代 </a:t>
            </a:r>
            <a:r>
              <a:rPr lang="en-US" altLang="zh-CN" dirty="0"/>
              <a:t>value </a:t>
            </a:r>
            <a:r>
              <a:rPr lang="zh-TW" altLang="en-US" dirty="0" smtClean="0"/>
              <a:t>欄位</a:t>
            </a:r>
            <a:r>
              <a:rPr lang="zh-CN" altLang="en-US" dirty="0" smtClean="0"/>
              <a:t>使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 smtClean="0"/>
              <a:t>成爲環境變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值的來源。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98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ConfigMap</a:t>
            </a:r>
            <a:r>
              <a:rPr lang="zh-CN" altLang="en-US" dirty="0"/>
              <a:t>解耦</a:t>
            </a:r>
            <a:r>
              <a:rPr lang="zh-CN" altLang="en-US" dirty="0" smtClean="0"/>
              <a:t>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應用</a:t>
            </a:r>
            <a:r>
              <a:rPr lang="zh-CN" altLang="en-US" dirty="0"/>
              <a:t>配置的關鍵</a:t>
            </a:r>
            <a:r>
              <a:rPr lang="zh-CN" altLang="en-US" dirty="0" smtClean="0"/>
              <a:t>在</a:t>
            </a:r>
            <a:r>
              <a:rPr lang="zh-TW" altLang="en-US" dirty="0" smtClean="0"/>
              <a:t>於</a:t>
            </a:r>
            <a:r>
              <a:rPr lang="zh-CN" altLang="en-US" dirty="0" smtClean="0"/>
              <a:t>能</a:t>
            </a:r>
            <a:r>
              <a:rPr lang="zh-CN" altLang="en-US" dirty="0"/>
              <a:t>够在多個環境中區分配置選項</a:t>
            </a:r>
            <a:r>
              <a:rPr lang="en-US" altLang="zh-CN" dirty="0"/>
              <a:t>,</a:t>
            </a:r>
            <a:r>
              <a:rPr lang="zh-CN" altLang="en-US" dirty="0"/>
              <a:t>將配置從應用程序源</a:t>
            </a:r>
            <a:r>
              <a:rPr lang="zh-CN" altLang="en-US" dirty="0" smtClean="0"/>
              <a:t>碼中</a:t>
            </a:r>
            <a:r>
              <a:rPr lang="zh-CN" altLang="en-US" dirty="0"/>
              <a:t>分離</a:t>
            </a:r>
            <a:r>
              <a:rPr lang="en-US" altLang="zh-CN" dirty="0"/>
              <a:t>,</a:t>
            </a:r>
            <a:r>
              <a:rPr lang="zh-CN" altLang="en-US" dirty="0"/>
              <a:t>可頻繁變更配置值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將 </a:t>
            </a:r>
            <a:r>
              <a:rPr lang="en-US" altLang="zh-CN" dirty="0"/>
              <a:t>pod </a:t>
            </a:r>
            <a:r>
              <a:rPr lang="zh-CN" altLang="en-US" dirty="0"/>
              <a:t>定義描述看作是應用程序源代碼</a:t>
            </a:r>
            <a:r>
              <a:rPr lang="en-US" altLang="zh-CN" dirty="0"/>
              <a:t>,</a:t>
            </a:r>
            <a:r>
              <a:rPr lang="zh-CN" altLang="en-US" dirty="0"/>
              <a:t>顯然</a:t>
            </a:r>
            <a:r>
              <a:rPr lang="zh-CN" altLang="en-US" dirty="0" smtClean="0"/>
              <a:t>需要</a:t>
            </a:r>
            <a:r>
              <a:rPr lang="zh-CN" altLang="en-US" dirty="0"/>
              <a:t>將配置移出 </a:t>
            </a:r>
            <a:r>
              <a:rPr lang="en-US" altLang="zh-CN" dirty="0"/>
              <a:t>pod </a:t>
            </a:r>
            <a:r>
              <a:rPr lang="zh-CN" altLang="en-US" dirty="0"/>
              <a:t>定義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微</a:t>
            </a:r>
            <a:r>
              <a:rPr lang="zh-CN" altLang="en-US" dirty="0"/>
              <a:t>服務架構下正是如此</a:t>
            </a:r>
            <a:r>
              <a:rPr lang="en-US" altLang="zh-CN" dirty="0"/>
              <a:t>,</a:t>
            </a:r>
            <a:r>
              <a:rPr lang="zh-CN" altLang="en-US" dirty="0"/>
              <a:t>該架構定義了如何將多個個體</a:t>
            </a:r>
            <a:r>
              <a:rPr lang="zh-CN" altLang="en-US" dirty="0" smtClean="0"/>
              <a:t>組件</a:t>
            </a:r>
            <a:r>
              <a:rPr lang="zh-CN" altLang="en-US" dirty="0"/>
              <a:t>組合成功能系統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5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</a:t>
            </a:r>
            <a:r>
              <a:rPr lang="en-US" altLang="zh-CN" dirty="0"/>
              <a:t> Map </a:t>
            </a:r>
            <a:r>
              <a:rPr lang="zh-CN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Kubernetes </a:t>
            </a:r>
            <a:r>
              <a:rPr lang="zh-CN" altLang="en-US" dirty="0"/>
              <a:t>允許將配置選項分離到單獨的資源對象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中</a:t>
            </a:r>
            <a:r>
              <a:rPr lang="en-US" altLang="zh-CN" dirty="0"/>
              <a:t>,</a:t>
            </a:r>
            <a:r>
              <a:rPr lang="zh-CN" altLang="en-US" dirty="0"/>
              <a:t>本質上就是 一個鍵</a:t>
            </a:r>
            <a:r>
              <a:rPr lang="en-US" altLang="zh-CN" dirty="0"/>
              <a:t>/</a:t>
            </a:r>
            <a:r>
              <a:rPr lang="zh-CN" altLang="en-US" dirty="0"/>
              <a:t>值對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r>
              <a:rPr lang="zh-CN" altLang="en-US" dirty="0" smtClean="0"/>
              <a:t>值</a:t>
            </a:r>
            <a:r>
              <a:rPr lang="zh-CN" altLang="en-US" dirty="0"/>
              <a:t>可以是短</a:t>
            </a:r>
            <a:r>
              <a:rPr lang="zh-CN" altLang="en-US" dirty="0" smtClean="0"/>
              <a:t>字面</a:t>
            </a:r>
            <a:r>
              <a:rPr lang="zh-TW" altLang="en-US" dirty="0" smtClean="0"/>
              <a:t>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</a:t>
            </a:r>
            <a:r>
              <a:rPr lang="zh-CN" altLang="en-US" dirty="0"/>
              <a:t>可以是完整的配置文件。</a:t>
            </a:r>
          </a:p>
          <a:p>
            <a:r>
              <a:rPr lang="zh-CN" altLang="en-US" dirty="0" smtClean="0"/>
              <a:t>應用無須直接讀取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,</a:t>
            </a:r>
            <a:r>
              <a:rPr lang="zh-CN" altLang="en-US" dirty="0" smtClean="0"/>
              <a:t>甚至根本不需要知道其是否存在。</a:t>
            </a:r>
            <a:endParaRPr lang="en-US" altLang="zh-CN" dirty="0" smtClean="0"/>
          </a:p>
          <a:p>
            <a:r>
              <a:rPr lang="zh-CN" altLang="en-US" dirty="0" smtClean="0"/>
              <a:t>映射的內容通過環境變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或者卷文件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zh-TW" altLang="en-US" dirty="0" smtClean="0"/>
              <a:t>下頁</a:t>
            </a:r>
            <a:r>
              <a:rPr lang="zh-CN" altLang="en-US" dirty="0" smtClean="0"/>
              <a:t>圖</a:t>
            </a:r>
            <a:r>
              <a:rPr lang="en-US" altLang="zh-CN" dirty="0" smtClean="0"/>
              <a:t>7.2 </a:t>
            </a:r>
            <a:r>
              <a:rPr lang="zh-CN" altLang="en-US" dirty="0"/>
              <a:t>所示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的形式傳遞給容器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</a:t>
            </a:r>
            <a:r>
              <a:rPr lang="zh-TW" altLang="en-US" dirty="0" smtClean="0"/>
              <a:t>並</a:t>
            </a:r>
            <a:r>
              <a:rPr lang="zh-CN" altLang="en-US" dirty="0" smtClean="0"/>
              <a:t>非直接傳遞給容器。</a:t>
            </a:r>
            <a:endParaRPr lang="en-US" altLang="zh-CN" dirty="0" smtClean="0"/>
          </a:p>
          <a:p>
            <a:r>
              <a:rPr lang="zh-CN" altLang="en-US" dirty="0" smtClean="0"/>
              <a:t>命令行參數的定義中可以通過</a:t>
            </a:r>
            <a:r>
              <a:rPr lang="en-US" altLang="zh-CN" dirty="0" smtClean="0"/>
              <a:t>$(</a:t>
            </a:r>
            <a:r>
              <a:rPr lang="en-US" altLang="zh-CN" dirty="0"/>
              <a:t>ENV_VAR</a:t>
            </a:r>
            <a:r>
              <a:rPr lang="en-US" altLang="zh-CN" dirty="0" smtClean="0"/>
              <a:t>)</a:t>
            </a:r>
            <a:r>
              <a:rPr lang="zh-CN" altLang="en-US" dirty="0" smtClean="0"/>
              <a:t>語法引用環境變量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因而可以達到將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的條目當作命令行參數傳遞給進程的效果。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23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607" y="1690688"/>
            <a:ext cx="7427982" cy="5015588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pod </a:t>
            </a:r>
            <a:r>
              <a:rPr lang="zh-TW" altLang="en-US" dirty="0"/>
              <a:t>通過環境</a:t>
            </a:r>
            <a:r>
              <a:rPr lang="zh-TW" altLang="en-US" dirty="0" smtClean="0"/>
              <a:t>變數與</a:t>
            </a:r>
            <a:r>
              <a:rPr lang="en-US" altLang="zh-TW" dirty="0" err="1"/>
              <a:t>ConfigMap</a:t>
            </a:r>
            <a:r>
              <a:rPr lang="en-US" altLang="zh-TW" dirty="0"/>
              <a:t> </a:t>
            </a:r>
            <a:r>
              <a:rPr lang="zh-TW" altLang="en-US" dirty="0"/>
              <a:t>卷使用 </a:t>
            </a:r>
            <a:r>
              <a:rPr lang="en-US" altLang="zh-TW" dirty="0" err="1" smtClean="0"/>
              <a:t>ConfigMap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018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應用保持對 </a:t>
            </a:r>
            <a:r>
              <a:rPr lang="en-US" altLang="zh-CN" dirty="0"/>
              <a:t>Kubernetes </a:t>
            </a:r>
            <a:r>
              <a:rPr lang="zh-CN" altLang="en-US" dirty="0"/>
              <a:t>的無感知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應用程序同樣可以通過 </a:t>
            </a:r>
            <a:r>
              <a:rPr lang="en-US" altLang="zh-CN" dirty="0" smtClean="0"/>
              <a:t>Kubernetes </a:t>
            </a:r>
            <a:r>
              <a:rPr lang="en-US" altLang="zh-CN" dirty="0"/>
              <a:t>Rest API </a:t>
            </a:r>
            <a:r>
              <a:rPr lang="zh-CN" altLang="en-US" dirty="0" smtClean="0"/>
              <a:t>按需直接讀取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的內容。</a:t>
            </a:r>
            <a:endParaRPr lang="en-US" altLang="zh-CN" dirty="0" smtClean="0"/>
          </a:p>
          <a:p>
            <a:r>
              <a:rPr lang="zh-CN" altLang="en-US" dirty="0" smtClean="0"/>
              <a:t>不過除非是需求如此</a:t>
            </a:r>
            <a:r>
              <a:rPr lang="en-US" altLang="zh-CN" dirty="0" smtClean="0"/>
              <a:t>,</a:t>
            </a:r>
            <a:r>
              <a:rPr lang="zh-CN" altLang="en-US" dirty="0" smtClean="0"/>
              <a:t>應盡可能使你的應用保持對 </a:t>
            </a:r>
            <a:r>
              <a:rPr lang="en-US" altLang="zh-CN" dirty="0" smtClean="0"/>
              <a:t>Kubernetes </a:t>
            </a:r>
            <a:r>
              <a:rPr lang="zh-CN" altLang="en-US" dirty="0" smtClean="0"/>
              <a:t>的無感知。</a:t>
            </a:r>
            <a:endParaRPr lang="zh-CN" altLang="en-US" dirty="0"/>
          </a:p>
          <a:p>
            <a:r>
              <a:rPr lang="zh-CN" altLang="en-US" dirty="0" smtClean="0"/>
              <a:t>不管應用具體是如何使用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/>
              <a:t>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將配置存放在獨立的資源對象中有助</a:t>
            </a:r>
            <a:r>
              <a:rPr lang="zh-TW" altLang="en-US" dirty="0" smtClean="0"/>
              <a:t>於於</a:t>
            </a:r>
            <a:r>
              <a:rPr lang="zh-CN" altLang="en-US" dirty="0" smtClean="0"/>
              <a:t>在不同環境</a:t>
            </a:r>
            <a:r>
              <a:rPr lang="en-US" altLang="zh-CN" dirty="0" smtClean="0"/>
              <a:t>(</a:t>
            </a:r>
            <a:r>
              <a:rPr lang="zh-CN" altLang="en-US" dirty="0" smtClean="0"/>
              <a:t>開發、測試、質量保障和生産等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下擁有多份同名配置清單。</a:t>
            </a:r>
            <a:endParaRPr lang="en-US" altLang="zh-CN" dirty="0" smtClean="0"/>
          </a:p>
          <a:p>
            <a:r>
              <a:rPr lang="en-US" altLang="zh-CN" dirty="0" smtClean="0"/>
              <a:t>pod </a:t>
            </a:r>
            <a:r>
              <a:rPr lang="zh-CN" altLang="en-US" dirty="0" smtClean="0"/>
              <a:t>是通過名稱引用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/>
              <a:t>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因此可以在多環境下使用相同的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定義描述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同時保持不同的配置值以適應不同環境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zh-TW" altLang="en-US" dirty="0" smtClean="0"/>
              <a:t>下頁</a:t>
            </a:r>
            <a:r>
              <a:rPr lang="zh-CN" altLang="en-US" dirty="0" smtClean="0"/>
              <a:t>圖</a:t>
            </a:r>
            <a:r>
              <a:rPr lang="en-US" altLang="zh-CN" dirty="0" smtClean="0"/>
              <a:t>7.3 </a:t>
            </a:r>
            <a:r>
              <a:rPr lang="zh-CN" altLang="en-US" dirty="0"/>
              <a:t>所示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08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不同</a:t>
            </a:r>
            <a:r>
              <a:rPr lang="zh-TW" altLang="en-US" dirty="0" smtClean="0"/>
              <a:t>環境下的同名</a:t>
            </a:r>
            <a:r>
              <a:rPr lang="en-US" altLang="zh-CN" dirty="0" err="1" smtClean="0"/>
              <a:t>ConfigMap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19" y="1480008"/>
            <a:ext cx="9024961" cy="529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5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創建 </a:t>
            </a:r>
            <a:r>
              <a:rPr lang="en-US" altLang="zh-CN" dirty="0" err="1" smtClean="0"/>
              <a:t>ConfigMap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首先從最簡單的例子開始</a:t>
            </a:r>
            <a:endParaRPr lang="en-US" altLang="zh-CN" dirty="0" smtClean="0"/>
          </a:p>
          <a:p>
            <a:r>
              <a:rPr lang="zh-CN" altLang="en-US" dirty="0" smtClean="0"/>
              <a:t>先創建一個僅包含單一鍵的映射</a:t>
            </a:r>
            <a:r>
              <a:rPr lang="en-US" altLang="zh-CN" dirty="0" smtClean="0"/>
              <a:t>,</a:t>
            </a:r>
            <a:r>
              <a:rPr lang="zh-TW" altLang="en-US" dirty="0" smtClean="0"/>
              <a:t>並</a:t>
            </a:r>
            <a:r>
              <a:rPr lang="zh-CN" altLang="en-US" dirty="0" smtClean="0"/>
              <a:t>用它</a:t>
            </a:r>
            <a:r>
              <a:rPr lang="zh-TW" altLang="en-US" dirty="0" smtClean="0"/>
              <a:t>來</a:t>
            </a:r>
            <a:r>
              <a:rPr lang="zh-CN" altLang="en-US" dirty="0" smtClean="0"/>
              <a:t>填充之前示例中的環境變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INTERVAL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這裏將使</a:t>
            </a:r>
            <a:r>
              <a:rPr lang="zh-TW" altLang="en-US" dirty="0"/>
              <a:t>用指令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create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zh-TW" altLang="en-US" dirty="0" smtClean="0"/>
              <a:t>創建 </a:t>
            </a:r>
            <a:r>
              <a:rPr lang="en-US" altLang="zh-TW" dirty="0" err="1" smtClean="0"/>
              <a:t>ConfigMap</a:t>
            </a:r>
            <a:r>
              <a:rPr lang="en-US" altLang="zh-TW" dirty="0"/>
              <a:t>,</a:t>
            </a:r>
            <a:r>
              <a:rPr lang="zh-TW" altLang="en-US" dirty="0"/>
              <a:t>而非通用指令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create -f</a:t>
            </a:r>
            <a:r>
              <a:rPr lang="zh-TW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7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使用指令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</a:t>
            </a:r>
            <a:r>
              <a:rPr lang="zh-TW" altLang="en-US" dirty="0"/>
              <a:t>創建 </a:t>
            </a:r>
            <a:r>
              <a:rPr lang="en-US" altLang="zh-TW" dirty="0" err="1" smtClean="0"/>
              <a:t>ConfigMap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TW" altLang="en-US" dirty="0" smtClean="0"/>
              <a:t>利用</a:t>
            </a:r>
            <a:r>
              <a:rPr lang="en-US" altLang="zh-TW" dirty="0" err="1"/>
              <a:t>kubectl</a:t>
            </a:r>
            <a:r>
              <a:rPr lang="en-US" altLang="zh-TW" dirty="0"/>
              <a:t> </a:t>
            </a:r>
            <a:r>
              <a:rPr lang="zh-TW" altLang="en-US" dirty="0" smtClean="0"/>
              <a:t>創建 </a:t>
            </a:r>
            <a:r>
              <a:rPr lang="en-US" altLang="zh-TW" dirty="0" err="1" smtClean="0"/>
              <a:t>ConfigMap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的映射條目時可以指定字面值或者存儲在磁碟上的文件。</a:t>
            </a:r>
            <a:endParaRPr lang="en-US" altLang="zh-TW" dirty="0" smtClean="0"/>
          </a:p>
          <a:p>
            <a:r>
              <a:rPr lang="zh-TW" altLang="en-US" dirty="0" smtClean="0"/>
              <a:t>先創建一個簡單的字面值條目</a:t>
            </a:r>
            <a:r>
              <a:rPr lang="en-US" altLang="zh-TW" dirty="0" smtClean="0"/>
              <a:t>:</a:t>
            </a:r>
            <a:endParaRPr lang="zh-TW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create </a:t>
            </a:r>
            <a:r>
              <a:rPr lang="en-US" altLang="zh-TW" sz="2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fortune-</a:t>
            </a:r>
            <a:r>
              <a:rPr lang="en-US" altLang="zh-TW" sz="2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</a:t>
            </a:r>
            <a:r>
              <a:rPr lang="en-US" altLang="zh-TW" sz="26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from-literal=sleep-interval=25</a:t>
            </a:r>
          </a:p>
          <a:p>
            <a:pPr marL="0" indent="0">
              <a:buNone/>
            </a:pPr>
            <a:r>
              <a:rPr lang="en-US" altLang="zh-TW" sz="26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sz="26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"fortune-</a:t>
            </a:r>
            <a:r>
              <a:rPr lang="en-US" altLang="zh-TW" sz="2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 created</a:t>
            </a:r>
          </a:p>
          <a:p>
            <a:pPr>
              <a:lnSpc>
                <a:spcPct val="110000"/>
              </a:lnSpc>
            </a:pPr>
            <a:r>
              <a:rPr lang="zh-TW" altLang="en-US" dirty="0" smtClean="0"/>
              <a:t>注意： </a:t>
            </a:r>
            <a:r>
              <a:rPr lang="en-US" altLang="zh-TW" dirty="0" err="1"/>
              <a:t>ConfigMap</a:t>
            </a:r>
            <a:r>
              <a:rPr lang="en-US" altLang="zh-TW" dirty="0"/>
              <a:t> </a:t>
            </a:r>
            <a:r>
              <a:rPr lang="zh-TW" altLang="en-US" dirty="0" smtClean="0"/>
              <a:t>中的鍵名必須是一個合法的 </a:t>
            </a:r>
            <a:r>
              <a:rPr lang="en-US" altLang="zh-TW" dirty="0" smtClean="0"/>
              <a:t>DNS </a:t>
            </a:r>
            <a:r>
              <a:rPr lang="zh-TW" altLang="en-US" dirty="0"/>
              <a:t>子域</a:t>
            </a:r>
            <a:r>
              <a:rPr lang="en-US" altLang="zh-TW" dirty="0" smtClean="0"/>
              <a:t>,</a:t>
            </a:r>
            <a:r>
              <a:rPr lang="zh-TW" altLang="en-US" dirty="0" smtClean="0"/>
              <a:t>僅包含數字字母、破折號、下畫線以及圓點。首位的圓點符號是可選的。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65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ConfigMap</a:t>
            </a:r>
            <a:r>
              <a:rPr lang="en-US" altLang="zh-TW" dirty="0"/>
              <a:t> fortune-</a:t>
            </a:r>
            <a:r>
              <a:rPr lang="en-US" altLang="zh-TW" dirty="0" err="1"/>
              <a:t>config</a:t>
            </a:r>
            <a:r>
              <a:rPr lang="en-US" altLang="zh-TW" dirty="0"/>
              <a:t> </a:t>
            </a:r>
            <a:r>
              <a:rPr lang="zh-TW" altLang="en-US" dirty="0" smtClean="0"/>
              <a:t>包含單映射條目與包含多條目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711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通過這條命令創建了一個叫作 </a:t>
            </a:r>
            <a:r>
              <a:rPr lang="en-US" altLang="zh-TW" dirty="0"/>
              <a:t>fortune-</a:t>
            </a:r>
            <a:r>
              <a:rPr lang="en-US" altLang="zh-TW" dirty="0" err="1"/>
              <a:t>config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 err="1"/>
              <a:t>ConfigMap</a:t>
            </a:r>
            <a:r>
              <a:rPr lang="en-US" altLang="zh-TW" dirty="0"/>
              <a:t>,</a:t>
            </a:r>
            <a:r>
              <a:rPr lang="zh-TW" altLang="en-US" dirty="0"/>
              <a:t>僅包含單映射條目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sleep-interval=25</a:t>
            </a:r>
            <a:r>
              <a:rPr lang="en-US" altLang="zh-TW" dirty="0"/>
              <a:t>(</a:t>
            </a:r>
            <a:r>
              <a:rPr lang="zh-TW" altLang="en-US" dirty="0"/>
              <a:t>如下頁圖</a:t>
            </a:r>
            <a:r>
              <a:rPr lang="en-US" altLang="zh-TW" dirty="0"/>
              <a:t>7.4 </a:t>
            </a:r>
            <a:r>
              <a:rPr lang="zh-TW" altLang="en-US" dirty="0"/>
              <a:t>所示</a:t>
            </a:r>
            <a:r>
              <a:rPr lang="en-US" altLang="zh-TW" dirty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err="1" smtClean="0"/>
              <a:t>ConfigMap</a:t>
            </a:r>
            <a:r>
              <a:rPr lang="en-US" altLang="zh-TW" dirty="0" smtClean="0"/>
              <a:t> </a:t>
            </a:r>
            <a:r>
              <a:rPr lang="zh-TW" altLang="en-US" dirty="0" smtClean="0"/>
              <a:t>一般包含多個映射條目。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通過添加多個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--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from-literal </a:t>
            </a:r>
            <a:r>
              <a:rPr lang="zh-TW" altLang="en-US" dirty="0" smtClean="0"/>
              <a:t>參數可創建包含多條目的 </a:t>
            </a:r>
            <a:r>
              <a:rPr lang="en-US" altLang="zh-TW" dirty="0" err="1" smtClean="0"/>
              <a:t>ConfigMap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create </a:t>
            </a:r>
            <a:r>
              <a:rPr lang="en-US" altLang="zh-TW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myconfigmap</a:t>
            </a:r>
            <a:endParaRPr lang="en-US" altLang="zh-TW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➥ </a:t>
            </a:r>
            <a:r>
              <a:rPr lang="en-US" altLang="zh-TW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--</a:t>
            </a:r>
            <a:r>
              <a:rPr lang="en-US" altLang="zh-TW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from-literal=foo=bar --from-literal=bar=</a:t>
            </a:r>
            <a:r>
              <a:rPr lang="en-US" altLang="zh-TW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baz</a:t>
            </a:r>
            <a:r>
              <a:rPr lang="en-US" altLang="zh-TW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--from-literal=one=two</a:t>
            </a:r>
            <a:endParaRPr lang="zh-TW" altLang="en-US" sz="2400" dirty="0">
              <a:latin typeface="Source Code Pro" panose="020B0509030403020204" pitchFamily="49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891" y="2631159"/>
            <a:ext cx="3247629" cy="138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5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配置容器化應用程序</a:t>
            </a:r>
            <a:br>
              <a:rPr lang="zh-CN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回顧</a:t>
            </a:r>
            <a:r>
              <a:rPr lang="zh-CN" altLang="en-US" dirty="0"/>
              <a:t>如何傳遞配置數據給運行在 </a:t>
            </a:r>
            <a:r>
              <a:rPr lang="en-US" altLang="zh-CN" dirty="0"/>
              <a:t>Kubernetes </a:t>
            </a:r>
            <a:r>
              <a:rPr lang="zh-CN" altLang="en-US" dirty="0"/>
              <a:t>中的應用程序之前</a:t>
            </a:r>
            <a:r>
              <a:rPr lang="en-US" altLang="zh-CN" dirty="0"/>
              <a:t>,</a:t>
            </a:r>
            <a:r>
              <a:rPr lang="zh-CN" altLang="en-US" dirty="0"/>
              <a:t>首先來看</a:t>
            </a:r>
            <a:r>
              <a:rPr lang="zh-CN" altLang="en-US" dirty="0" smtClean="0"/>
              <a:t>一下容器</a:t>
            </a:r>
            <a:r>
              <a:rPr lang="zh-CN" altLang="en-US" dirty="0"/>
              <a:t>化應用通常是如何被配置的。</a:t>
            </a:r>
          </a:p>
          <a:p>
            <a:r>
              <a:rPr lang="zh-CN" altLang="en-US" dirty="0"/>
              <a:t>開發一款新應用程序的初期</a:t>
            </a:r>
            <a:r>
              <a:rPr lang="en-US" altLang="zh-CN" dirty="0"/>
              <a:t>,</a:t>
            </a:r>
            <a:r>
              <a:rPr lang="zh-CN" altLang="en-US" dirty="0"/>
              <a:t>除了將配置嵌入應用本身</a:t>
            </a:r>
            <a:r>
              <a:rPr lang="en-US" altLang="zh-CN" dirty="0"/>
              <a:t>,</a:t>
            </a:r>
            <a:r>
              <a:rPr lang="zh-CN" altLang="en-US" dirty="0"/>
              <a:t>通常會以命令行</a:t>
            </a:r>
            <a:r>
              <a:rPr lang="zh-CN" altLang="en-US" dirty="0" smtClean="0"/>
              <a:t>參數的</a:t>
            </a:r>
            <a:r>
              <a:rPr lang="zh-CN" altLang="en-US" dirty="0"/>
              <a:t>形式配置應用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隨著</a:t>
            </a:r>
            <a:r>
              <a:rPr lang="zh-CN" altLang="en-US" dirty="0"/>
              <a:t>配置選項數量的逐漸增多</a:t>
            </a:r>
            <a:r>
              <a:rPr lang="en-US" altLang="zh-CN" dirty="0"/>
              <a:t>,</a:t>
            </a:r>
            <a:r>
              <a:rPr lang="zh-CN" altLang="en-US" dirty="0"/>
              <a:t>將配置文件化</a:t>
            </a:r>
            <a:r>
              <a:rPr lang="zh-CN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2235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err="1"/>
              <a:t>ConfigMap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YAML </a:t>
            </a:r>
            <a:r>
              <a:rPr lang="zh-TW" altLang="en-US" dirty="0" smtClean="0"/>
              <a:t>格式的定義描述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45822" y="1778619"/>
            <a:ext cx="103003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000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000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get </a:t>
            </a:r>
            <a:r>
              <a:rPr lang="en-US" altLang="zh-TW" sz="2000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sz="2000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fortune-</a:t>
            </a:r>
            <a:r>
              <a:rPr lang="en-US" altLang="zh-TW" sz="2000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r>
              <a:rPr lang="en-US" altLang="zh-TW" sz="2000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-o </a:t>
            </a:r>
            <a:r>
              <a:rPr lang="en-US" altLang="zh-TW" sz="2000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yaml</a:t>
            </a:r>
            <a:endParaRPr lang="en-US" altLang="zh-TW" sz="2000" b="1" dirty="0">
              <a:solidFill>
                <a:srgbClr val="26262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0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v1</a:t>
            </a:r>
          </a:p>
          <a:p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data: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sleep-interval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"25"</a:t>
            </a:r>
          </a:p>
          <a:p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kind: </a:t>
            </a:r>
            <a:r>
              <a:rPr lang="en-US" altLang="zh-TW" sz="20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endParaRPr lang="en-US" altLang="zh-TW" sz="2000" dirty="0">
              <a:solidFill>
                <a:srgbClr val="26262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metadata: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sz="2000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creationTimestamp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2016-08-11T20:31:08Z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name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fortune-</a:t>
            </a:r>
            <a:r>
              <a:rPr lang="en-US" altLang="zh-TW" sz="20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endParaRPr lang="en-US" altLang="zh-TW" sz="2000" dirty="0">
              <a:solidFill>
                <a:srgbClr val="26262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namespace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default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sz="2000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resourceVersion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"910025"</a:t>
            </a:r>
          </a:p>
          <a:p>
            <a:r>
              <a:rPr lang="en-US" altLang="zh-TW" sz="20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sz="2000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selfLink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/</a:t>
            </a:r>
            <a:r>
              <a:rPr lang="en-US" altLang="zh-TW" sz="20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api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/v1/namespaces/default/</a:t>
            </a:r>
            <a:r>
              <a:rPr lang="en-US" altLang="zh-TW" sz="20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configmaps</a:t>
            </a:r>
            <a:r>
              <a:rPr lang="en-US" altLang="zh-TW" sz="20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/fortune-</a:t>
            </a:r>
            <a:r>
              <a:rPr lang="en-US" altLang="zh-TW" sz="20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endParaRPr lang="en-US" altLang="zh-TW" sz="2000" dirty="0">
              <a:solidFill>
                <a:srgbClr val="26262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sz="2000" dirty="0" smtClean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sz="2000" dirty="0" err="1" smtClean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uid</a:t>
            </a:r>
            <a:r>
              <a:rPr lang="en-US" altLang="zh-TW" sz="20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88c4167e-6002-11e6-a50d-42010af00237</a:t>
            </a:r>
            <a:endParaRPr lang="zh-TW" altLang="en-US" sz="2000" dirty="0">
              <a:latin typeface="Source Code Pro" panose="020B0509030403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29284" y="2849556"/>
            <a:ext cx="2353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TW" altLang="en-US" sz="2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映射</a:t>
            </a:r>
            <a:r>
              <a:rPr lang="zh-TW" altLang="en-US" sz="2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中的條目</a:t>
            </a:r>
            <a:endParaRPr lang="zh-TW" altLang="en-US" sz="24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44824" y="3209780"/>
            <a:ext cx="4484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TW" altLang="en-US" sz="2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描述符定義了一個</a:t>
            </a:r>
            <a:r>
              <a:rPr lang="en-US" altLang="zh-TW" sz="2400" dirty="0" err="1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ConfigMap</a:t>
            </a:r>
            <a:endParaRPr lang="en-US" altLang="zh-TW" sz="24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67226" y="4151325"/>
            <a:ext cx="6086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TW" altLang="en-US" sz="2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映射的名稱</a:t>
            </a:r>
            <a:r>
              <a:rPr lang="en-US" altLang="zh-TW" sz="2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通過這個名稱引用</a:t>
            </a:r>
            <a:r>
              <a:rPr lang="en-US" altLang="zh-TW" sz="2400" dirty="0" err="1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ConfigMap</a:t>
            </a:r>
            <a:r>
              <a:rPr lang="en-US" altLang="zh-TW" sz="2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193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編寫 </a:t>
            </a:r>
            <a:r>
              <a:rPr lang="en-US" altLang="zh-TW" dirty="0"/>
              <a:t>YAML </a:t>
            </a:r>
            <a:r>
              <a:rPr lang="zh-TW" altLang="en-US" dirty="0" smtClean="0"/>
              <a:t>文件來創建</a:t>
            </a:r>
            <a:r>
              <a:rPr lang="en-US" altLang="zh-TW" dirty="0" err="1" smtClean="0"/>
              <a:t>ConfigMap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YAML</a:t>
            </a:r>
            <a:r>
              <a:rPr lang="zh-TW" altLang="en-US" dirty="0" smtClean="0"/>
              <a:t>檔來創建</a:t>
            </a:r>
            <a:r>
              <a:rPr lang="en-US" altLang="zh-TW" dirty="0" err="1" smtClean="0"/>
              <a:t>ConfigMap</a:t>
            </a:r>
            <a:r>
              <a:rPr lang="zh-TW" altLang="en-US" dirty="0" smtClean="0"/>
              <a:t>也很容易。</a:t>
            </a:r>
            <a:endParaRPr lang="en-US" altLang="zh-TW" dirty="0" smtClean="0"/>
          </a:p>
          <a:p>
            <a:r>
              <a:rPr lang="en-US" altLang="zh-TW" dirty="0" smtClean="0"/>
              <a:t>metadata </a:t>
            </a:r>
            <a:r>
              <a:rPr lang="zh-TW" altLang="en-US" dirty="0" smtClean="0"/>
              <a:t>中除了名稱，無須指定其他欄位。</a:t>
            </a:r>
            <a:endParaRPr lang="en-US" altLang="zh-TW" dirty="0" smtClean="0"/>
          </a:p>
          <a:p>
            <a:r>
              <a:rPr lang="zh-TW" altLang="en-US" dirty="0" smtClean="0"/>
              <a:t>然後通過 </a:t>
            </a:r>
            <a:r>
              <a:rPr lang="en-US" altLang="zh-TW" dirty="0" err="1" smtClean="0"/>
              <a:t>Kubermetes</a:t>
            </a:r>
            <a:r>
              <a:rPr lang="en-US" altLang="zh-TW" dirty="0" smtClean="0"/>
              <a:t> </a:t>
            </a:r>
            <a:r>
              <a:rPr lang="en-US" altLang="zh-TW" dirty="0"/>
              <a:t>API </a:t>
            </a:r>
            <a:r>
              <a:rPr lang="zh-TW" altLang="en-US" dirty="0" smtClean="0"/>
              <a:t>創建對應的 </a:t>
            </a:r>
            <a:r>
              <a:rPr lang="en-US" altLang="zh-TW" dirty="0" err="1" smtClean="0"/>
              <a:t>ConfigMap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create -f </a:t>
            </a: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fortune-</a:t>
            </a:r>
            <a:r>
              <a:rPr lang="en-US" altLang="zh-TW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config.yaml</a:t>
            </a:r>
            <a:endParaRPr lang="en-US" altLang="zh-TW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12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從文件內容創建 </a:t>
            </a:r>
            <a:r>
              <a:rPr lang="en-US" altLang="zh-TW" dirty="0" err="1"/>
              <a:t>ConfigMap</a:t>
            </a:r>
            <a:r>
              <a:rPr lang="en-US" altLang="zh-TW" dirty="0"/>
              <a:t> </a:t>
            </a:r>
            <a:r>
              <a:rPr lang="zh-TW" altLang="en-US" dirty="0" smtClean="0"/>
              <a:t>條目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ConfigMap</a:t>
            </a:r>
            <a:r>
              <a:rPr lang="en-US" altLang="zh-TW" dirty="0" smtClean="0"/>
              <a:t> </a:t>
            </a:r>
            <a:r>
              <a:rPr lang="zh-TW" altLang="en-US" dirty="0" smtClean="0"/>
              <a:t>同樣可以存儲粗粒度的配置數據</a:t>
            </a:r>
            <a:r>
              <a:rPr lang="en-US" altLang="zh-TW" dirty="0" smtClean="0"/>
              <a:t>,</a:t>
            </a:r>
            <a:r>
              <a:rPr lang="zh-TW" altLang="en-US" dirty="0"/>
              <a:t>比如完整的配置文件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dirty="0"/>
              <a:t> </a:t>
            </a:r>
            <a:r>
              <a:rPr lang="zh-TW" altLang="en-US" dirty="0" smtClean="0"/>
              <a:t>命令支持從磁碟上讀取文件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並將文件內容單獨存儲爲 </a:t>
            </a:r>
            <a:r>
              <a:rPr lang="en-US" altLang="zh-TW" dirty="0" err="1" smtClean="0"/>
              <a:t>ConfigMap</a:t>
            </a:r>
            <a:r>
              <a:rPr lang="en-US" altLang="zh-TW" dirty="0" smtClean="0"/>
              <a:t> </a:t>
            </a:r>
            <a:r>
              <a:rPr lang="zh-TW" altLang="en-US" dirty="0" smtClean="0"/>
              <a:t>中的條目</a:t>
            </a:r>
            <a:r>
              <a:rPr lang="en-US" altLang="zh-TW" dirty="0" smtClean="0"/>
              <a:t>: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create </a:t>
            </a:r>
            <a:r>
              <a:rPr lang="en-US" altLang="zh-TW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my-</a:t>
            </a:r>
            <a:r>
              <a:rPr lang="en-US" altLang="zh-TW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r>
              <a:rPr lang="en-US" altLang="zh-TW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--from-file=</a:t>
            </a:r>
            <a:r>
              <a:rPr lang="en-US" altLang="zh-TW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config-file.conf</a:t>
            </a:r>
            <a:endParaRPr lang="en-US" altLang="zh-TW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zh-TW" altLang="en-US" dirty="0" smtClean="0"/>
              <a:t>運行上述命令時</a:t>
            </a:r>
            <a:r>
              <a:rPr lang="en-US" altLang="zh-TW" dirty="0" smtClean="0"/>
              <a:t>,</a:t>
            </a:r>
            <a:r>
              <a:rPr lang="en-US" altLang="zh-TW" dirty="0" err="1"/>
              <a:t>kubectl</a:t>
            </a:r>
            <a:r>
              <a:rPr lang="en-US" altLang="zh-TW" dirty="0"/>
              <a:t> </a:t>
            </a:r>
            <a:r>
              <a:rPr lang="zh-TW" altLang="en-US" dirty="0" smtClean="0"/>
              <a:t>會在當前目錄下查找 </a:t>
            </a:r>
            <a:r>
              <a:rPr lang="en-US" altLang="zh-TW" dirty="0" err="1" smtClean="0"/>
              <a:t>config-file</a:t>
            </a:r>
            <a:r>
              <a:rPr lang="en-US" altLang="zh-TW" dirty="0" err="1"/>
              <a:t>.</a:t>
            </a:r>
            <a:r>
              <a:rPr lang="en-US" altLang="zh-TW" dirty="0" err="1" smtClean="0"/>
              <a:t>conf</a:t>
            </a:r>
            <a:r>
              <a:rPr lang="zh-TW" altLang="en-US" dirty="0"/>
              <a:t>文件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並將文件內容存儲在 </a:t>
            </a:r>
            <a:r>
              <a:rPr lang="en-US" altLang="zh-TW" dirty="0" err="1" smtClean="0"/>
              <a:t>ConfigMap</a:t>
            </a:r>
            <a:r>
              <a:rPr lang="en-US" altLang="zh-TW" dirty="0" smtClean="0"/>
              <a:t> </a:t>
            </a:r>
            <a:r>
              <a:rPr lang="zh-TW" altLang="en-US" dirty="0"/>
              <a:t>中以 </a:t>
            </a:r>
            <a:r>
              <a:rPr lang="en-US" altLang="zh-TW" dirty="0" err="1"/>
              <a:t>config-file.conf</a:t>
            </a:r>
            <a:r>
              <a:rPr lang="en-US" altLang="zh-TW" dirty="0"/>
              <a:t> </a:t>
            </a:r>
            <a:r>
              <a:rPr lang="zh-TW" altLang="en-US" dirty="0" smtClean="0"/>
              <a:t>爲鍵名的條目下。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0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手動指定鍵名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當然也</a:t>
            </a:r>
            <a:r>
              <a:rPr lang="zh-TW" altLang="en-US" dirty="0" smtClean="0"/>
              <a:t>可以手動</a:t>
            </a:r>
            <a:r>
              <a:rPr lang="zh-TW" altLang="en-US" dirty="0"/>
              <a:t>指定鍵名</a:t>
            </a:r>
            <a:r>
              <a:rPr lang="en-US" altLang="zh-TW" dirty="0"/>
              <a:t>:</a:t>
            </a:r>
            <a:endParaRPr lang="zh-TW" altLang="en-US" dirty="0"/>
          </a:p>
          <a:p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create </a:t>
            </a:r>
            <a:r>
              <a:rPr lang="en-US" altLang="zh-TW" sz="2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26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my-</a:t>
            </a:r>
            <a:r>
              <a:rPr lang="en-US" altLang="zh-TW" sz="26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r>
              <a:rPr lang="en-US" altLang="zh-TW" sz="26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--from-file=</a:t>
            </a:r>
            <a:r>
              <a:rPr lang="en-US" altLang="zh-TW" sz="26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customkey</a:t>
            </a:r>
            <a:r>
              <a:rPr lang="en-US" altLang="zh-TW" sz="26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altLang="zh-TW" sz="26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config-file.conf</a:t>
            </a:r>
            <a:endParaRPr lang="en-US" altLang="zh-TW" sz="2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zh-TW" altLang="en-US" dirty="0"/>
              <a:t>這條命令會將文件內容存在鍵名</a:t>
            </a:r>
            <a:r>
              <a:rPr lang="zh-TW" altLang="en-US" dirty="0" smtClean="0"/>
              <a:t>爲 </a:t>
            </a:r>
            <a:r>
              <a:rPr lang="en-US" altLang="zh-TW" dirty="0" err="1" smtClean="0"/>
              <a:t>customkey</a:t>
            </a:r>
            <a:r>
              <a:rPr lang="en-US" altLang="zh-TW" dirty="0" smtClean="0"/>
              <a:t> </a:t>
            </a:r>
            <a:r>
              <a:rPr lang="zh-TW" altLang="en-US" dirty="0"/>
              <a:t>的條目下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與</a:t>
            </a:r>
            <a:r>
              <a:rPr lang="zh-TW" altLang="en-US" dirty="0"/>
              <a:t>使用字面量時</a:t>
            </a:r>
            <a:r>
              <a:rPr lang="zh-TW" altLang="en-US" dirty="0" smtClean="0"/>
              <a:t>相同</a:t>
            </a:r>
            <a:r>
              <a:rPr lang="en-US" altLang="zh-TW" dirty="0"/>
              <a:t>,</a:t>
            </a:r>
            <a:r>
              <a:rPr lang="zh-TW" altLang="en-US" dirty="0"/>
              <a:t>多次使用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--from-file</a:t>
            </a:r>
            <a:r>
              <a:rPr lang="en-US" altLang="zh-TW" dirty="0"/>
              <a:t> </a:t>
            </a:r>
            <a:r>
              <a:rPr lang="zh-TW" altLang="en-US" dirty="0"/>
              <a:t>參數可增加多個文件條目</a:t>
            </a:r>
            <a:r>
              <a:rPr lang="zh-TW" altLang="en-US" dirty="0" smtClean="0"/>
              <a:t>。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38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引入某一文件夾中的所有文件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從文件夾創建 </a:t>
            </a:r>
            <a:r>
              <a:rPr lang="en-US" altLang="zh-TW" dirty="0" err="1"/>
              <a:t>ConfigMap</a:t>
            </a:r>
            <a:r>
              <a:rPr lang="en-US" altLang="zh-TW" dirty="0"/>
              <a:t> </a:t>
            </a:r>
            <a:r>
              <a:rPr lang="zh-TW" altLang="en-US" dirty="0"/>
              <a:t>除單獨引入每個文件外</a:t>
            </a:r>
            <a:r>
              <a:rPr lang="en-US" altLang="zh-TW" dirty="0"/>
              <a:t>,</a:t>
            </a:r>
            <a:r>
              <a:rPr lang="zh-TW" altLang="en-US" dirty="0"/>
              <a:t>甚至可以引入某一文件夾中的所有文件</a:t>
            </a:r>
            <a:r>
              <a:rPr lang="en-US" altLang="zh-TW" dirty="0"/>
              <a:t>:</a:t>
            </a:r>
            <a:endParaRPr lang="zh-TW" altLang="en-US" dirty="0"/>
          </a:p>
          <a:p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4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create </a:t>
            </a:r>
            <a:r>
              <a:rPr lang="en-US" altLang="zh-TW" sz="24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my-</a:t>
            </a:r>
            <a:r>
              <a:rPr lang="en-US" altLang="zh-TW" sz="24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r>
              <a:rPr lang="en-US" altLang="zh-TW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--from-file=/path/to/</a:t>
            </a:r>
            <a:r>
              <a:rPr lang="en-US" altLang="zh-TW" sz="24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dir</a:t>
            </a:r>
            <a:endParaRPr lang="en-US" altLang="zh-TW" sz="2400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zh-TW" altLang="en-US" dirty="0" smtClean="0"/>
              <a:t>這種情况下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kubectl</a:t>
            </a:r>
            <a:r>
              <a:rPr lang="en-US" altLang="zh-TW" dirty="0" smtClean="0"/>
              <a:t> </a:t>
            </a:r>
            <a:r>
              <a:rPr lang="zh-TW" altLang="en-US" dirty="0" smtClean="0"/>
              <a:t>會爲文件夾中的每個文件單獨創建條目</a:t>
            </a:r>
            <a:r>
              <a:rPr lang="en-US" altLang="zh-TW" dirty="0" smtClean="0"/>
              <a:t>,</a:t>
            </a:r>
            <a:r>
              <a:rPr lang="zh-TW" altLang="en-US" dirty="0" smtClean="0"/>
              <a:t>但僅限於那些文件名可作爲合法 </a:t>
            </a:r>
            <a:r>
              <a:rPr lang="en-US" altLang="zh-TW" dirty="0" err="1" smtClean="0"/>
              <a:t>ConfigMap</a:t>
            </a:r>
            <a:r>
              <a:rPr lang="en-US" altLang="zh-TW" dirty="0" smtClean="0"/>
              <a:t> </a:t>
            </a:r>
            <a:r>
              <a:rPr lang="zh-TW" altLang="en-US" dirty="0" smtClean="0"/>
              <a:t>鍵名的文件。</a:t>
            </a:r>
          </a:p>
        </p:txBody>
      </p:sp>
    </p:spTree>
    <p:extLst>
      <p:ext uri="{BB962C8B-B14F-4D97-AF65-F5344CB8AC3E}">
        <p14:creationId xmlns:p14="http://schemas.microsoft.com/office/powerpoint/2010/main" val="33447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合併不同</a:t>
            </a:r>
            <a:r>
              <a:rPr lang="zh-TW" altLang="en-US" dirty="0" smtClean="0"/>
              <a:t>選項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428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創建 </a:t>
            </a:r>
            <a:r>
              <a:rPr lang="en-US" altLang="zh-TW" dirty="0" err="1" smtClean="0"/>
              <a:t>ConfigMap</a:t>
            </a:r>
            <a:r>
              <a:rPr lang="en-US" altLang="zh-TW" dirty="0" smtClean="0"/>
              <a:t> </a:t>
            </a:r>
            <a:r>
              <a:rPr lang="zh-TW" altLang="en-US" dirty="0" smtClean="0"/>
              <a:t>時可以混合使用這裏提到的所有選項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注意：這裏的文件並未包含在本書的代碼歸檔中；如果想要嘗試這條命令需自行創建。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create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my-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➥ --from-file=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foo.json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➥ --from-file=bar=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foobar.conf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➥ --from-file=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-opts/</a:t>
            </a:r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➥ --from-literal=some=thing</a:t>
            </a:r>
            <a:endParaRPr lang="en-US" altLang="zh-TW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zh-TW" altLang="en-US" dirty="0" smtClean="0"/>
              <a:t>這裏的 </a:t>
            </a:r>
            <a:r>
              <a:rPr lang="en-US" altLang="zh-TW" dirty="0" err="1" smtClean="0"/>
              <a:t>ConfigMap</a:t>
            </a:r>
            <a:r>
              <a:rPr lang="en-US" altLang="zh-TW" dirty="0" smtClean="0"/>
              <a:t> </a:t>
            </a:r>
            <a:r>
              <a:rPr lang="zh-TW" altLang="en-US" dirty="0" smtClean="0"/>
              <a:t>創建自多種選項</a:t>
            </a:r>
            <a:r>
              <a:rPr lang="en-US" altLang="zh-TW" dirty="0" smtClean="0"/>
              <a:t>:</a:t>
            </a:r>
            <a:r>
              <a:rPr lang="zh-TW" altLang="en-US" dirty="0" smtClean="0"/>
              <a:t>完整文件夾、單獨文件、自定義鍵名的條目下的文件</a:t>
            </a:r>
            <a:r>
              <a:rPr lang="en-US" altLang="zh-TW" dirty="0" smtClean="0"/>
              <a:t>(</a:t>
            </a:r>
            <a:r>
              <a:rPr lang="zh-TW" altLang="en-US" dirty="0" smtClean="0"/>
              <a:t>替代文件名作鍵名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以及字面量。</a:t>
            </a:r>
            <a:endParaRPr lang="en-US" altLang="zh-TW" dirty="0" smtClean="0"/>
          </a:p>
          <a:p>
            <a:r>
              <a:rPr lang="zh-TW" altLang="en-US" dirty="0"/>
              <a:t>圖</a:t>
            </a:r>
            <a:r>
              <a:rPr lang="en-US" altLang="zh-TW" dirty="0"/>
              <a:t>7.5 </a:t>
            </a:r>
            <a:r>
              <a:rPr lang="zh-TW" altLang="en-US" dirty="0"/>
              <a:t>顯示了所有源選項以及最終的</a:t>
            </a:r>
            <a:r>
              <a:rPr lang="en-US" altLang="zh-TW" dirty="0" err="1"/>
              <a:t>ConfigMap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21316" y="3290940"/>
            <a:ext cx="18004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單獨的文件 </a:t>
            </a:r>
          </a:p>
        </p:txBody>
      </p:sp>
      <p:sp>
        <p:nvSpPr>
          <p:cNvPr id="5" name="矩形 4"/>
          <p:cNvSpPr/>
          <p:nvPr/>
        </p:nvSpPr>
        <p:spPr>
          <a:xfrm>
            <a:off x="6936705" y="3688833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自定義鍵名條目下的文件</a:t>
            </a:r>
          </a:p>
        </p:txBody>
      </p:sp>
      <p:sp>
        <p:nvSpPr>
          <p:cNvPr id="6" name="矩形 5"/>
          <p:cNvSpPr/>
          <p:nvPr/>
        </p:nvSpPr>
        <p:spPr>
          <a:xfrm>
            <a:off x="6936705" y="415049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完整的文件夾</a:t>
            </a:r>
          </a:p>
        </p:txBody>
      </p:sp>
      <p:sp>
        <p:nvSpPr>
          <p:cNvPr id="7" name="矩形 6"/>
          <p:cNvSpPr/>
          <p:nvPr/>
        </p:nvSpPr>
        <p:spPr>
          <a:xfrm>
            <a:off x="6936705" y="4548391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字面值</a:t>
            </a:r>
            <a:endParaRPr lang="zh-TW" altLang="en-US" sz="24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20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43" y="0"/>
            <a:ext cx="7459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4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給容器傳遞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條目作爲環境</a:t>
            </a:r>
            <a:r>
              <a:rPr lang="zh-CN" altLang="en-US" dirty="0" smtClean="0"/>
              <a:t>變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如何將映射中的值傳遞給 </a:t>
            </a:r>
            <a:r>
              <a:rPr lang="en-US" altLang="zh-CN" dirty="0" smtClean="0"/>
              <a:t>pod </a:t>
            </a:r>
            <a:r>
              <a:rPr lang="zh-CN" altLang="en-US" dirty="0"/>
              <a:t>的容器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有</a:t>
            </a:r>
            <a:r>
              <a:rPr lang="zh-TW" altLang="en-US" dirty="0" smtClean="0"/>
              <a:t>三</a:t>
            </a:r>
            <a:r>
              <a:rPr lang="zh-CN" altLang="en-US" dirty="0" smtClean="0"/>
              <a:t>種方法。</a:t>
            </a:r>
            <a:endParaRPr lang="en-US" altLang="zh-CN" dirty="0" smtClean="0"/>
          </a:p>
          <a:p>
            <a:r>
              <a:rPr lang="zh-CN" altLang="en-US" dirty="0" smtClean="0"/>
              <a:t>首先嘗試最爲簡單的一種</a:t>
            </a:r>
            <a:r>
              <a:rPr lang="en-US" altLang="zh-CN" dirty="0" smtClean="0"/>
              <a:t>—</a:t>
            </a:r>
            <a:r>
              <a:rPr lang="zh-CN" altLang="en-US" dirty="0" smtClean="0"/>
              <a:t>設置環境變</a:t>
            </a:r>
            <a:r>
              <a:rPr lang="zh-TW" altLang="en-US" dirty="0" smtClean="0"/>
              <a:t>數</a:t>
            </a:r>
            <a:r>
              <a:rPr lang="en-US" altLang="zh-CN" dirty="0" smtClean="0"/>
              <a:t>,</a:t>
            </a:r>
            <a:r>
              <a:rPr lang="zh-CN" altLang="en-US" dirty="0" smtClean="0"/>
              <a:t>將會使用到</a:t>
            </a:r>
            <a:r>
              <a:rPr lang="zh-TW" altLang="en-US" dirty="0" smtClean="0"/>
              <a:t>之前</a:t>
            </a:r>
            <a:r>
              <a:rPr lang="zh-CN" altLang="en-US" dirty="0" smtClean="0"/>
              <a:t>提</a:t>
            </a:r>
            <a:r>
              <a:rPr lang="zh-TW" altLang="en-US" dirty="0" smtClean="0"/>
              <a:t>過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valueFrom</a:t>
            </a:r>
            <a:r>
              <a:rPr lang="en-US" altLang="zh-CN" dirty="0" smtClean="0"/>
              <a:t> </a:t>
            </a:r>
            <a:r>
              <a:rPr lang="zh-TW" altLang="en-US" dirty="0" smtClean="0"/>
              <a:t>欄位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r>
              <a:rPr lang="en-US" altLang="zh-CN" dirty="0" smtClean="0"/>
              <a:t>pod </a:t>
            </a:r>
            <a:r>
              <a:rPr lang="zh-CN" altLang="en-US" dirty="0" smtClean="0"/>
              <a:t>的定義描述如下面的代碼清單所示。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346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14059" y="253999"/>
            <a:ext cx="383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24292E"/>
                </a:solidFill>
                <a:latin typeface="-apple-system"/>
              </a:rPr>
              <a:t>fortune-pod-</a:t>
            </a:r>
            <a:r>
              <a:rPr lang="en-US" altLang="zh-TW" b="1" dirty="0" err="1">
                <a:solidFill>
                  <a:srgbClr val="24292E"/>
                </a:solidFill>
                <a:latin typeface="-apple-system"/>
              </a:rPr>
              <a:t>env</a:t>
            </a:r>
            <a:r>
              <a:rPr lang="en-US" altLang="zh-TW" b="1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en-US" altLang="zh-TW" b="1" dirty="0" err="1">
                <a:solidFill>
                  <a:srgbClr val="24292E"/>
                </a:solidFill>
                <a:latin typeface="-apple-system"/>
              </a:rPr>
              <a:t>configmap.yaml</a:t>
            </a:r>
            <a:endParaRPr lang="en-US" altLang="zh-TW" b="0" i="0" dirty="0">
              <a:solidFill>
                <a:srgbClr val="586069"/>
              </a:solidFill>
              <a:effectLst/>
              <a:latin typeface="-apple-system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4059" y="720401"/>
            <a:ext cx="863771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zh-TW" sz="2000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v1</a:t>
            </a:r>
          </a:p>
          <a:p>
            <a:pPr fontAlgn="t"/>
            <a:r>
              <a:rPr lang="en-US" altLang="zh-TW" sz="20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kind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Pod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metadata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20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name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fortune-</a:t>
            </a:r>
            <a:r>
              <a:rPr lang="en-US" altLang="zh-TW" sz="20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env</a:t>
            </a:r>
            <a:r>
              <a:rPr lang="en-US" altLang="zh-TW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-from-</a:t>
            </a:r>
            <a:r>
              <a:rPr lang="en-US" altLang="zh-TW" sz="20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spec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20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containers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20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sz="20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image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luksa</a:t>
            </a:r>
            <a:r>
              <a:rPr lang="en-US" altLang="zh-TW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20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fortune:env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sz="2000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env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20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sz="2000" b="1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 </a:t>
            </a:r>
            <a:r>
              <a:rPr lang="en-US" altLang="zh-TW" sz="2000" b="1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sz="2000" b="1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b="1" dirty="0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INTERVAL</a:t>
            </a:r>
            <a:endParaRPr lang="en-US" altLang="zh-TW" sz="2000" b="1" dirty="0" smtClean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b="1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sz="2000" b="1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valueFrom</a:t>
            </a:r>
            <a:r>
              <a:rPr lang="en-US" altLang="zh-TW" sz="2000" b="1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</a:p>
          <a:p>
            <a:pPr fontAlgn="t"/>
            <a:r>
              <a:rPr lang="en-US" altLang="zh-TW" sz="2000" b="1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altLang="zh-TW" sz="2000" b="1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configMapKeyRef</a:t>
            </a:r>
            <a:r>
              <a:rPr lang="en-US" altLang="zh-TW" sz="2000" b="1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2000" b="1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name</a:t>
            </a:r>
            <a:r>
              <a:rPr lang="en-US" altLang="zh-TW" sz="2000" b="1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b="1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fortune-</a:t>
            </a:r>
            <a:r>
              <a:rPr lang="en-US" altLang="zh-TW" sz="2000" b="1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endParaRPr lang="en-US" altLang="zh-TW" sz="2000" b="1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b="1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key</a:t>
            </a:r>
            <a:r>
              <a:rPr lang="en-US" altLang="zh-TW" sz="2000" b="1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b="1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sleep-interval</a:t>
            </a:r>
            <a:endParaRPr lang="en-US" altLang="zh-TW" sz="2000" b="1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name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html-generator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sz="2000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volumeMounts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20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sz="20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sz="2000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mountPath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2000" dirty="0" err="1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altLang="zh-TW" sz="2000" dirty="0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2000" dirty="0" err="1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htdocs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15393" y="3209696"/>
            <a:ext cx="2978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solidFill>
                  <a:srgbClr val="23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設置環境變數 </a:t>
            </a:r>
            <a:r>
              <a:rPr lang="en-US" altLang="zh-TW" sz="2000" dirty="0" smtClean="0">
                <a:solidFill>
                  <a:srgbClr val="231C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INTERVAL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69810" y="3620282"/>
            <a:ext cx="4352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rgbClr val="394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en-US" altLang="zh-TW" sz="2000" dirty="0" err="1">
                <a:solidFill>
                  <a:srgbClr val="394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ConfigMap</a:t>
            </a:r>
            <a:r>
              <a:rPr lang="en-US" altLang="zh-TW" sz="2000" dirty="0">
                <a:solidFill>
                  <a:srgbClr val="394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solidFill>
                  <a:srgbClr val="394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</a:t>
            </a:r>
            <a:r>
              <a:rPr lang="en-US" altLang="zh-TW" sz="2000" dirty="0" smtClean="0">
                <a:solidFill>
                  <a:srgbClr val="394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 smtClean="0">
                <a:solidFill>
                  <a:srgbClr val="394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不設定固定值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14275" y="4068927"/>
            <a:ext cx="30933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CN" altLang="en-US" sz="2000" dirty="0">
                <a:solidFill>
                  <a:srgbClr val="232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引用的 </a:t>
            </a:r>
            <a:r>
              <a:rPr lang="en-US" altLang="zh-CN" sz="2000" dirty="0" err="1">
                <a:solidFill>
                  <a:srgbClr val="232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ConfigMap</a:t>
            </a:r>
            <a:r>
              <a:rPr lang="en-US" altLang="zh-CN" sz="2000" dirty="0">
                <a:solidFill>
                  <a:srgbClr val="232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000" dirty="0" smtClean="0">
                <a:solidFill>
                  <a:srgbClr val="2323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endParaRPr lang="zh-CN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5256" y="4428879"/>
            <a:ext cx="5511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50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環境變量值被設置爲 </a:t>
            </a:r>
            <a:r>
              <a:rPr lang="en-US" altLang="zh-CN" sz="20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ConfigMap</a:t>
            </a:r>
            <a:r>
              <a:rPr lang="en-US" altLang="zh-CN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下對應鍵的值</a:t>
            </a:r>
            <a:endParaRPr lang="zh-CN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12221" y="551765"/>
            <a:ext cx="500198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solidFill>
                  <a:srgbClr val="221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這裏定義了一個環境變量 </a:t>
            </a:r>
            <a:r>
              <a:rPr lang="en-US" altLang="zh-TW" sz="2000" dirty="0" smtClean="0">
                <a:solidFill>
                  <a:srgbClr val="221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INTERVAL,</a:t>
            </a:r>
            <a:r>
              <a:rPr lang="zh-TW" altLang="en-US" sz="2000" dirty="0" smtClean="0">
                <a:solidFill>
                  <a:srgbClr val="221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並將其值設置爲 </a:t>
            </a:r>
            <a:r>
              <a:rPr lang="en-US" altLang="zh-TW" sz="2000" dirty="0" smtClean="0">
                <a:solidFill>
                  <a:srgbClr val="221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fortune-</a:t>
            </a:r>
            <a:r>
              <a:rPr lang="en-US" altLang="zh-TW" sz="2000" dirty="0" err="1" smtClean="0">
                <a:solidFill>
                  <a:srgbClr val="221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</a:t>
            </a:r>
            <a:r>
              <a:rPr lang="en-US" altLang="zh-TW" sz="2000" dirty="0" smtClean="0">
                <a:solidFill>
                  <a:srgbClr val="221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solidFill>
                  <a:srgbClr val="221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ConfigMap</a:t>
            </a:r>
            <a:r>
              <a:rPr lang="en-US" altLang="zh-TW" sz="2000" dirty="0">
                <a:solidFill>
                  <a:srgbClr val="221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 smtClean="0">
                <a:solidFill>
                  <a:srgbClr val="221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中鍵名爲 </a:t>
            </a:r>
            <a:r>
              <a:rPr lang="en-US" altLang="zh-TW" sz="2000" dirty="0" smtClean="0">
                <a:solidFill>
                  <a:srgbClr val="221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sleep-interval </a:t>
            </a:r>
            <a:r>
              <a:rPr lang="zh-TW" altLang="en-US" sz="2000" dirty="0" smtClean="0">
                <a:solidFill>
                  <a:srgbClr val="221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對應的值。</a:t>
            </a:r>
            <a:endParaRPr lang="en-US" altLang="zh-TW" sz="2000" dirty="0" smtClean="0">
              <a:solidFill>
                <a:srgbClr val="221A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solidFill>
                  <a:srgbClr val="221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運行在</a:t>
            </a:r>
            <a:r>
              <a:rPr lang="en-US" altLang="zh-TW" sz="2000" dirty="0" smtClean="0">
                <a:solidFill>
                  <a:srgbClr val="221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html-generator </a:t>
            </a:r>
            <a:r>
              <a:rPr lang="zh-TW" altLang="en-US" sz="2000" dirty="0" smtClean="0">
                <a:solidFill>
                  <a:srgbClr val="221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容器中的進程讀取到環境變數 </a:t>
            </a:r>
            <a:r>
              <a:rPr lang="en-US" altLang="zh-TW" sz="2000" dirty="0" smtClean="0">
                <a:solidFill>
                  <a:srgbClr val="221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INTERVAL </a:t>
            </a:r>
            <a:r>
              <a:rPr lang="zh-TW" altLang="en-US" sz="2000" dirty="0" smtClean="0">
                <a:solidFill>
                  <a:srgbClr val="221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的值爲</a:t>
            </a:r>
            <a:r>
              <a:rPr lang="en-US" altLang="zh-TW" sz="2000" dirty="0" smtClean="0">
                <a:solidFill>
                  <a:srgbClr val="221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25(</a:t>
            </a:r>
            <a:r>
              <a:rPr lang="zh-TW" altLang="en-US" sz="2000" dirty="0" smtClean="0">
                <a:solidFill>
                  <a:srgbClr val="221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如下下頁圖</a:t>
            </a:r>
            <a:r>
              <a:rPr lang="en-US" altLang="zh-TW" sz="2000" dirty="0" smtClean="0">
                <a:solidFill>
                  <a:srgbClr val="221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7.6 </a:t>
            </a:r>
            <a:r>
              <a:rPr lang="zh-TW" altLang="en-US" sz="2000" dirty="0">
                <a:solidFill>
                  <a:srgbClr val="221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所示</a:t>
            </a:r>
            <a:r>
              <a:rPr lang="en-US" altLang="zh-TW" sz="2000" dirty="0">
                <a:solidFill>
                  <a:srgbClr val="221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>
                <a:solidFill>
                  <a:srgbClr val="221A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885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47351" y="1153405"/>
            <a:ext cx="546580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image</a:t>
            </a:r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nginx:alpine</a:t>
            </a:r>
            <a:endParaRPr lang="en-US" altLang="zh-TW" dirty="0" smtClean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name</a:t>
            </a:r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web-server</a:t>
            </a:r>
            <a:endParaRPr lang="en-US" altLang="zh-TW" dirty="0" smtClean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volumeMounts</a:t>
            </a:r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  <a:endParaRPr lang="en-US" altLang="zh-TW" dirty="0" smtClean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mountPath</a:t>
            </a:r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usr</a:t>
            </a:r>
            <a:r>
              <a:rPr lang="en-US" altLang="zh-TW" dirty="0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/share/</a:t>
            </a:r>
            <a:r>
              <a:rPr lang="en-US" altLang="zh-TW" dirty="0" err="1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dirty="0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/html</a:t>
            </a:r>
            <a:endParaRPr lang="en-US" altLang="zh-TW" dirty="0" smtClean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readOnly</a:t>
            </a:r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smtClean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en-US" altLang="zh-TW" dirty="0" smtClean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ports</a:t>
            </a:r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containerPort</a:t>
            </a:r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smtClean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80</a:t>
            </a:r>
            <a:endParaRPr lang="en-US" altLang="zh-TW" dirty="0" smtClean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protocol</a:t>
            </a:r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TCP</a:t>
            </a:r>
            <a:endParaRPr lang="en-US" altLang="zh-TW" dirty="0" smtClean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volumes</a:t>
            </a:r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  <a:endParaRPr lang="en-US" altLang="zh-TW" dirty="0" smtClean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emptyDir</a:t>
            </a:r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7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環境變</a:t>
            </a:r>
            <a:r>
              <a:rPr lang="zh-TW" altLang="en-US" dirty="0"/>
              <a:t>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另一種通用的傳遞配置選項給容器化應用程序的方法是借助環境變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應用程序主動查找某一特定環境變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的值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而非讀取配置文件或者解析命令行參數。</a:t>
            </a:r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en-US" altLang="zh-CN" dirty="0" smtClean="0"/>
              <a:t>, </a:t>
            </a:r>
            <a:r>
              <a:rPr lang="en-US" altLang="zh-CN" dirty="0"/>
              <a:t>MySQL </a:t>
            </a:r>
            <a:r>
              <a:rPr lang="zh-CN" altLang="en-US" dirty="0" smtClean="0"/>
              <a:t>官方鏡像內部通過環境變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 </a:t>
            </a:r>
            <a:r>
              <a:rPr lang="en-US" altLang="zh-CN" dirty="0" smtClean="0"/>
              <a:t>MYSQL_ROOT_PASSWORD </a:t>
            </a:r>
            <a:r>
              <a:rPr lang="zh-CN" altLang="en-US" dirty="0" smtClean="0"/>
              <a:t>設置超級用戶</a:t>
            </a:r>
            <a:r>
              <a:rPr lang="en-US" altLang="zh-CN" dirty="0" smtClean="0"/>
              <a:t>root </a:t>
            </a:r>
            <a:r>
              <a:rPr lang="zh-CN" altLang="en-US" dirty="0" smtClean="0"/>
              <a:t>的密碼。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0141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傳遞 </a:t>
            </a:r>
            <a:r>
              <a:rPr lang="en-US" altLang="zh-CN" dirty="0" err="1"/>
              <a:t>ConfgMap</a:t>
            </a:r>
            <a:r>
              <a:rPr lang="en-US" altLang="zh-CN" dirty="0"/>
              <a:t> </a:t>
            </a:r>
            <a:r>
              <a:rPr lang="zh-CN" altLang="en-US" dirty="0"/>
              <a:t>的條目給容器的環境</a:t>
            </a:r>
            <a:r>
              <a:rPr lang="zh-CN" altLang="en-US" dirty="0" smtClean="0"/>
              <a:t>變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33275"/>
            <a:ext cx="10058400" cy="45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1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 </a:t>
            </a:r>
            <a:r>
              <a:rPr lang="en-US" altLang="zh-CN" dirty="0"/>
              <a:t>pod </a:t>
            </a:r>
            <a:r>
              <a:rPr lang="zh-CN" altLang="en-US" dirty="0"/>
              <a:t>中引用不存在的 </a:t>
            </a:r>
            <a:r>
              <a:rPr lang="en-US" altLang="zh-CN" dirty="0" err="1"/>
              <a:t>ConfigMap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你可能會好奇如果創建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時引用的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不存在會發生什麽</a:t>
            </a:r>
            <a:r>
              <a:rPr lang="en-US" altLang="zh-CN" dirty="0" smtClean="0"/>
              <a:t>? </a:t>
            </a:r>
          </a:p>
          <a:p>
            <a:r>
              <a:rPr lang="en-US" altLang="zh-CN" dirty="0" smtClean="0"/>
              <a:t>Kubernetes </a:t>
            </a:r>
            <a:r>
              <a:rPr lang="zh-CN" altLang="en-US" dirty="0" smtClean="0"/>
              <a:t>會正常調度 </a:t>
            </a:r>
            <a:r>
              <a:rPr lang="en-US" altLang="zh-CN" dirty="0" smtClean="0"/>
              <a:t>pod </a:t>
            </a:r>
            <a:r>
              <a:rPr lang="zh-TW" altLang="en-US" dirty="0" smtClean="0"/>
              <a:t>並</a:t>
            </a:r>
            <a:r>
              <a:rPr lang="zh-CN" altLang="en-US" dirty="0" smtClean="0"/>
              <a:t>嘗試運行所有的容器。</a:t>
            </a:r>
            <a:endParaRPr lang="en-US" altLang="zh-CN" dirty="0" smtClean="0"/>
          </a:p>
          <a:p>
            <a:r>
              <a:rPr lang="zh-CN" altLang="en-US" dirty="0" smtClean="0"/>
              <a:t>然而引用不存在的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的容器會啓動失敗</a:t>
            </a:r>
            <a:r>
              <a:rPr lang="en-US" altLang="zh-CN" dirty="0" smtClean="0"/>
              <a:t>,</a:t>
            </a:r>
            <a:r>
              <a:rPr lang="zh-CN" altLang="en-US" dirty="0" smtClean="0"/>
              <a:t>其餘容器能正常啓動。</a:t>
            </a:r>
            <a:endParaRPr lang="en-US" altLang="zh-CN" dirty="0" smtClean="0"/>
          </a:p>
          <a:p>
            <a:r>
              <a:rPr lang="zh-CN" altLang="en-US" dirty="0" smtClean="0"/>
              <a:t>如果之後創建了這個缺失的 </a:t>
            </a:r>
            <a:r>
              <a:rPr lang="en-US" altLang="zh-CN" dirty="0" err="1" smtClean="0"/>
              <a:t>ConfigMap</a:t>
            </a:r>
            <a:r>
              <a:rPr lang="en-US" altLang="zh-CN" dirty="0"/>
              <a:t>, </a:t>
            </a:r>
            <a:r>
              <a:rPr lang="zh-CN" altLang="en-US" dirty="0" smtClean="0"/>
              <a:t>失敗容器會自動啓動</a:t>
            </a:r>
            <a:r>
              <a:rPr lang="en-US" altLang="zh-CN" dirty="0" smtClean="0"/>
              <a:t>,</a:t>
            </a:r>
            <a:r>
              <a:rPr lang="zh-CN" altLang="en-US" dirty="0" smtClean="0"/>
              <a:t>無須重新創建 </a:t>
            </a:r>
            <a:r>
              <a:rPr lang="en-US" altLang="zh-CN" dirty="0" smtClean="0"/>
              <a:t>pod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8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configMapKeyRef.optional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注意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可以標記對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的引用是可選的。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設置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configMapKeyRef.optional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</a:p>
          <a:p>
            <a:pPr lvl="1"/>
            <a:r>
              <a:rPr lang="zh-CN" altLang="en-US" dirty="0" smtClean="0"/>
              <a:t>這樣</a:t>
            </a:r>
            <a:r>
              <a:rPr lang="en-US" altLang="zh-CN" dirty="0" smtClean="0"/>
              <a:t>,</a:t>
            </a:r>
            <a:r>
              <a:rPr lang="zh-CN" altLang="en-US" dirty="0"/>
              <a:t>即便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不存在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容器也能正常啓動。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這個例子展示了如何將配置從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定義中分離。</a:t>
            </a:r>
            <a:endParaRPr lang="en-US" altLang="zh-CN" dirty="0" smtClean="0"/>
          </a:p>
          <a:p>
            <a:r>
              <a:rPr lang="zh-CN" altLang="en-US" dirty="0" smtClean="0"/>
              <a:t>這樣能使所有的配置項較爲集中</a:t>
            </a:r>
            <a:r>
              <a:rPr lang="en-US" altLang="zh-CN" dirty="0" smtClean="0"/>
              <a:t>(</a:t>
            </a:r>
            <a:r>
              <a:rPr lang="zh-CN" altLang="en-US" dirty="0" smtClean="0"/>
              <a:t>甚至多個 </a:t>
            </a:r>
            <a:r>
              <a:rPr lang="en-US" altLang="zh-CN" dirty="0" smtClean="0"/>
              <a:t>pod </a:t>
            </a:r>
            <a:r>
              <a:rPr lang="zh-CN" altLang="en-US" dirty="0"/>
              <a:t>也是如此</a:t>
            </a:r>
            <a:r>
              <a:rPr lang="en-US" altLang="zh-CN" dirty="0" smtClean="0"/>
              <a:t>),</a:t>
            </a:r>
            <a:r>
              <a:rPr lang="zh-CN" altLang="en-US" dirty="0" smtClean="0"/>
              <a:t>而不是分散在各處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或者冗</a:t>
            </a:r>
            <a:r>
              <a:rPr lang="zh-TW" altLang="en-US" dirty="0" smtClean="0"/>
              <a:t>餘</a:t>
            </a:r>
            <a:r>
              <a:rPr lang="zh-CN" altLang="en-US" dirty="0" smtClean="0"/>
              <a:t>複製</a:t>
            </a:r>
            <a:r>
              <a:rPr lang="zh-TW" altLang="en-US" dirty="0" smtClean="0"/>
              <a:t>於</a:t>
            </a:r>
            <a:r>
              <a:rPr lang="zh-CN" altLang="en-US" dirty="0" smtClean="0"/>
              <a:t>多個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定義清單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42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一次性傳遞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的所有條目作爲環境</a:t>
            </a:r>
            <a:r>
              <a:rPr lang="zh-CN" altLang="en-US" dirty="0" smtClean="0"/>
              <a:t>變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包含不少條目</a:t>
            </a:r>
            <a:r>
              <a:rPr lang="en-US" altLang="zh-CN" dirty="0"/>
              <a:t>,</a:t>
            </a:r>
            <a:r>
              <a:rPr lang="zh-CN" altLang="en-US" dirty="0"/>
              <a:t>爲每個條目單獨設置環境</a:t>
            </a:r>
            <a:r>
              <a:rPr lang="zh-CN" altLang="en-US" dirty="0" smtClean="0"/>
              <a:t>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的</a:t>
            </a:r>
            <a:r>
              <a:rPr lang="zh-CN" altLang="en-US" dirty="0"/>
              <a:t>過程是單調</a:t>
            </a:r>
            <a:r>
              <a:rPr lang="zh-CN" altLang="en-US" dirty="0" smtClean="0"/>
              <a:t>乏味</a:t>
            </a:r>
            <a:r>
              <a:rPr lang="zh-CN" altLang="en-US" dirty="0"/>
              <a:t>且容易出錯的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幸運的是</a:t>
            </a:r>
            <a:r>
              <a:rPr lang="en-US" altLang="zh-CN" dirty="0" smtClean="0"/>
              <a:t>,1.6</a:t>
            </a:r>
            <a:r>
              <a:rPr lang="zh-CN" altLang="en-US" dirty="0" smtClean="0"/>
              <a:t>版本的 </a:t>
            </a:r>
            <a:r>
              <a:rPr lang="en-US" altLang="zh-CN" dirty="0" smtClean="0"/>
              <a:t>Kubernetes </a:t>
            </a:r>
            <a:r>
              <a:rPr lang="zh-CN" altLang="en-US" dirty="0" smtClean="0"/>
              <a:t>提供了暴露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的所有 </a:t>
            </a:r>
            <a:r>
              <a:rPr lang="zh-CN" altLang="en-US" dirty="0"/>
              <a:t>條目作爲環境</a:t>
            </a:r>
            <a:r>
              <a:rPr lang="zh-CN" altLang="en-US" dirty="0" smtClean="0"/>
              <a:t>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的</a:t>
            </a:r>
            <a:r>
              <a:rPr lang="zh-CN" altLang="en-US" dirty="0"/>
              <a:t>手段。</a:t>
            </a:r>
          </a:p>
          <a:p>
            <a:r>
              <a:rPr lang="zh-CN" altLang="en-US" dirty="0"/>
              <a:t>假設一個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包含 </a:t>
            </a:r>
            <a:r>
              <a:rPr lang="en-US" altLang="zh-CN" dirty="0"/>
              <a:t>FOO</a:t>
            </a:r>
            <a:r>
              <a:rPr lang="zh-CN" altLang="en-US" dirty="0"/>
              <a:t>、</a:t>
            </a:r>
            <a:r>
              <a:rPr lang="en-US" altLang="zh-CN" dirty="0"/>
              <a:t>BAR </a:t>
            </a:r>
            <a:r>
              <a:rPr lang="zh-CN" altLang="en-US" dirty="0"/>
              <a:t>和 </a:t>
            </a:r>
            <a:r>
              <a:rPr lang="en-US" altLang="zh-CN" dirty="0" smtClean="0"/>
              <a:t>FOO-BAR </a:t>
            </a:r>
            <a:r>
              <a:rPr lang="zh-TW" altLang="en-US" dirty="0" smtClean="0"/>
              <a:t>三</a:t>
            </a:r>
            <a:r>
              <a:rPr lang="zh-CN" altLang="en-US" dirty="0" smtClean="0"/>
              <a:t>個</a:t>
            </a:r>
            <a:r>
              <a:rPr lang="zh-CN" altLang="en-US" dirty="0"/>
              <a:t>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可以</a:t>
            </a:r>
            <a:r>
              <a:rPr lang="zh-CN" altLang="en-US" dirty="0"/>
              <a:t>通過 </a:t>
            </a:r>
            <a:r>
              <a:rPr lang="en-US" altLang="zh-CN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envFrom</a:t>
            </a:r>
            <a:r>
              <a:rPr lang="en-US" altLang="zh-CN" dirty="0"/>
              <a:t> </a:t>
            </a:r>
            <a:r>
              <a:rPr lang="zh-CN" altLang="en-US" dirty="0" smtClean="0"/>
              <a:t>屬性</a:t>
            </a:r>
            <a:r>
              <a:rPr lang="zh-TW" altLang="en-US" dirty="0" smtClean="0"/>
              <a:t>欄位</a:t>
            </a:r>
            <a:r>
              <a:rPr lang="zh-CN" altLang="en-US" dirty="0" smtClean="0"/>
              <a:t>將</a:t>
            </a:r>
            <a:r>
              <a:rPr lang="zh-CN" altLang="en-US" dirty="0"/>
              <a:t>所有條目暴露作爲環境變量</a:t>
            </a:r>
            <a:r>
              <a:rPr lang="en-US" altLang="zh-CN" dirty="0"/>
              <a:t>,</a:t>
            </a:r>
            <a:r>
              <a:rPr lang="zh-CN" altLang="en-US" dirty="0"/>
              <a:t>而非使用前面例子中的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env</a:t>
            </a:r>
            <a:r>
              <a:rPr lang="en-US" altLang="zh-CN" dirty="0"/>
              <a:t> </a:t>
            </a:r>
            <a:r>
              <a:rPr lang="zh-CN" altLang="en-US" dirty="0"/>
              <a:t>字段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示例代碼</a:t>
            </a:r>
            <a:r>
              <a:rPr lang="zh-CN" altLang="en-US" dirty="0"/>
              <a:t>如下所示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5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代碼清單</a:t>
            </a:r>
            <a:r>
              <a:rPr lang="en-US" altLang="zh-CN" dirty="0" smtClean="0"/>
              <a:t>7.10</a:t>
            </a:r>
            <a:r>
              <a:rPr lang="zh-TW" altLang="en-US" dirty="0" smtClean="0"/>
              <a:t>：</a:t>
            </a:r>
            <a:r>
              <a:rPr lang="en-US" altLang="zh-CN" dirty="0" smtClean="0"/>
              <a:t>pod </a:t>
            </a:r>
            <a:r>
              <a:rPr lang="zh-CN" altLang="en-US" dirty="0"/>
              <a:t>包含來源</a:t>
            </a:r>
            <a:r>
              <a:rPr lang="zh-TW" altLang="en-US" dirty="0"/>
              <a:t>於</a:t>
            </a:r>
            <a:r>
              <a:rPr lang="zh-CN" altLang="en-US" dirty="0"/>
              <a:t>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所有條目的環境變</a:t>
            </a:r>
            <a:r>
              <a:rPr lang="zh-TW" altLang="en-US" dirty="0" smtClean="0"/>
              <a:t>數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2040060"/>
            <a:ext cx="6934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spec:</a:t>
            </a:r>
          </a:p>
          <a:p>
            <a:r>
              <a:rPr lang="en-US" altLang="zh-TW" sz="24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containers</a:t>
            </a:r>
            <a: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US" altLang="zh-TW" sz="24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image: some-image</a:t>
            </a:r>
          </a:p>
          <a:p>
            <a:r>
              <a:rPr lang="en-US" altLang="zh-TW" sz="2400" b="1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sz="2400" b="1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envFrom</a:t>
            </a:r>
            <a:r>
              <a:rPr lang="en-US" altLang="zh-TW" sz="2400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US" altLang="zh-TW" sz="24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prefix: CONFIG_</a:t>
            </a:r>
          </a:p>
          <a:p>
            <a:r>
              <a:rPr lang="en-US" altLang="zh-TW" sz="24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sz="2400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configMapRef</a:t>
            </a:r>
            <a: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en-US" altLang="zh-TW" sz="2400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name</a:t>
            </a:r>
            <a: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my-</a:t>
            </a:r>
            <a:r>
              <a:rPr lang="en-US" altLang="zh-TW" sz="24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-map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  <a:endParaRPr lang="zh-TW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7880" y="3039692"/>
            <a:ext cx="5293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TW" altLang="en-US" sz="2400" dirty="0">
                <a:solidFill>
                  <a:srgbClr val="514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400" dirty="0" err="1">
                <a:solidFill>
                  <a:srgbClr val="514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envFrom</a:t>
            </a:r>
            <a:r>
              <a:rPr lang="en-US" altLang="zh-TW" sz="2400" dirty="0">
                <a:solidFill>
                  <a:srgbClr val="514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rgbClr val="514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欄位而</a:t>
            </a:r>
            <a:r>
              <a:rPr lang="zh-TW" altLang="en-US" sz="2400" dirty="0">
                <a:solidFill>
                  <a:srgbClr val="514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不是 </a:t>
            </a:r>
            <a:r>
              <a:rPr lang="en-US" altLang="zh-TW" sz="2400" dirty="0" err="1" smtClean="0">
                <a:solidFill>
                  <a:srgbClr val="514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env</a:t>
            </a:r>
            <a:r>
              <a:rPr lang="zh-TW" altLang="en-US" sz="2400" dirty="0">
                <a:solidFill>
                  <a:srgbClr val="514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0" y="3587856"/>
            <a:ext cx="5295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TW" altLang="en-US" sz="2400" dirty="0">
                <a:solidFill>
                  <a:srgbClr val="3B3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所有環境變量均包含前綴 </a:t>
            </a:r>
            <a:r>
              <a:rPr lang="en-US" altLang="zh-TW" sz="2400" dirty="0">
                <a:solidFill>
                  <a:srgbClr val="3B3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</a:t>
            </a:r>
            <a:r>
              <a:rPr lang="en-US" altLang="zh-TW" sz="2400" dirty="0" smtClean="0">
                <a:solidFill>
                  <a:srgbClr val="3B3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96000" y="4029893"/>
            <a:ext cx="5866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TW" altLang="en-US" sz="2400" dirty="0">
                <a:solidFill>
                  <a:srgbClr val="8A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引用名爲</a:t>
            </a:r>
            <a:r>
              <a:rPr lang="en-US" altLang="zh-TW" sz="2400" dirty="0">
                <a:solidFill>
                  <a:srgbClr val="8A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my-</a:t>
            </a:r>
            <a:r>
              <a:rPr lang="en-US" altLang="zh-TW" sz="2400" dirty="0" err="1">
                <a:solidFill>
                  <a:srgbClr val="8A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</a:t>
            </a:r>
            <a:r>
              <a:rPr lang="en-US" altLang="zh-TW" sz="2400" dirty="0">
                <a:solidFill>
                  <a:srgbClr val="8A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-map </a:t>
            </a:r>
            <a:r>
              <a:rPr lang="zh-TW" altLang="en-US" sz="2400" dirty="0" smtClean="0">
                <a:solidFill>
                  <a:srgbClr val="8A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 err="1" smtClean="0">
                <a:solidFill>
                  <a:srgbClr val="8A8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ConfigMap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34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環境變</a:t>
            </a:r>
            <a:r>
              <a:rPr lang="zh-TW" altLang="en-US" dirty="0"/>
              <a:t>數</a:t>
            </a:r>
            <a:r>
              <a:rPr lang="zh-CN" altLang="en-US" dirty="0"/>
              <a:t>設置前綴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如你所見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可以爲所有的環境變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設置前綴</a:t>
            </a:r>
            <a:r>
              <a:rPr lang="en-US" altLang="zh-CN" dirty="0" smtClean="0"/>
              <a:t>(prefix)</a:t>
            </a:r>
            <a:r>
              <a:rPr lang="zh-TW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</a:t>
            </a:r>
            <a:r>
              <a:rPr lang="zh-CN" altLang="en-US" dirty="0"/>
              <a:t>本例中的 </a:t>
            </a:r>
            <a:r>
              <a:rPr lang="en-US" altLang="zh-CN" dirty="0"/>
              <a:t>CONFIG </a:t>
            </a:r>
            <a:r>
              <a:rPr lang="en-US" altLang="zh-CN" dirty="0" smtClean="0"/>
              <a:t>,</a:t>
            </a:r>
            <a:r>
              <a:rPr lang="zh-CN" altLang="en-US" dirty="0" smtClean="0"/>
              <a:t>容器中兩個環境變量的名稱爲</a:t>
            </a:r>
            <a:r>
              <a:rPr lang="en-US" altLang="zh-CN" dirty="0" smtClean="0"/>
              <a:t>: CONFIG_FOO </a:t>
            </a:r>
            <a:r>
              <a:rPr lang="zh-CN" altLang="en-US" dirty="0" smtClean="0"/>
              <a:t>與 </a:t>
            </a:r>
            <a:r>
              <a:rPr lang="en-US" altLang="zh-CN" dirty="0" smtClean="0"/>
              <a:t>CONFIG_BAR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注意</a:t>
            </a:r>
            <a:r>
              <a:rPr lang="zh-TW" altLang="en-US" dirty="0" smtClean="0"/>
              <a:t>：</a:t>
            </a:r>
            <a:r>
              <a:rPr lang="zh-CN" altLang="en-US" dirty="0" smtClean="0"/>
              <a:t>前綴設置是可選的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若不設置前綴值</a:t>
            </a:r>
            <a:r>
              <a:rPr lang="en-US" altLang="zh-CN" dirty="0" smtClean="0"/>
              <a:t>,</a:t>
            </a:r>
            <a:r>
              <a:rPr lang="zh-CN" altLang="en-US" dirty="0" smtClean="0"/>
              <a:t>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的名稱與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中的鍵名相同。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65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合法的環境變</a:t>
            </a:r>
            <a:r>
              <a:rPr lang="zh-TW" altLang="en-US" dirty="0"/>
              <a:t>數</a:t>
            </a:r>
            <a:r>
              <a:rPr lang="zh-CN" altLang="en-US" dirty="0"/>
              <a:t>名稱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是否注意到前面說的是</a:t>
            </a:r>
            <a:r>
              <a:rPr lang="zh-CN" altLang="en-US" b="1" dirty="0"/>
              <a:t>兩個</a:t>
            </a:r>
            <a:r>
              <a:rPr lang="zh-CN" altLang="en-US" dirty="0"/>
              <a:t>環境變</a:t>
            </a:r>
            <a:r>
              <a:rPr lang="zh-TW" altLang="en-US" dirty="0"/>
              <a:t>數</a:t>
            </a:r>
            <a:r>
              <a:rPr lang="en-US" altLang="zh-CN" dirty="0"/>
              <a:t>,</a:t>
            </a:r>
            <a:r>
              <a:rPr lang="zh-CN" altLang="en-US" dirty="0"/>
              <a:t>然而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 smtClean="0"/>
              <a:t>擁有</a:t>
            </a:r>
            <a:r>
              <a:rPr lang="zh-TW" altLang="en-US" b="1" dirty="0" smtClean="0"/>
              <a:t>三</a:t>
            </a:r>
            <a:r>
              <a:rPr lang="zh-CN" altLang="en-US" b="1" dirty="0" smtClean="0"/>
              <a:t>個</a:t>
            </a:r>
            <a:r>
              <a:rPr lang="zh-CN" altLang="en-US" dirty="0"/>
              <a:t>條目</a:t>
            </a:r>
            <a:r>
              <a:rPr lang="en-US" altLang="zh-CN" dirty="0"/>
              <a:t>(FOO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BAR </a:t>
            </a:r>
            <a:r>
              <a:rPr lang="zh-CN" altLang="en-US" dirty="0"/>
              <a:t>和 </a:t>
            </a:r>
            <a:r>
              <a:rPr lang="en-US" altLang="zh-CN" dirty="0"/>
              <a:t>FOO-BAR</a:t>
            </a:r>
            <a:r>
              <a:rPr lang="en-US" altLang="zh-CN" dirty="0" smtClean="0"/>
              <a:t>)?</a:t>
            </a:r>
          </a:p>
          <a:p>
            <a:r>
              <a:rPr lang="zh-CN" altLang="en-US" dirty="0" smtClean="0"/>
              <a:t>爲</a:t>
            </a:r>
            <a:r>
              <a:rPr lang="zh-CN" altLang="en-US" dirty="0"/>
              <a:t>何沒有對應 </a:t>
            </a:r>
            <a:r>
              <a:rPr lang="en-US" altLang="zh-CN" dirty="0"/>
              <a:t>FOO-BAR </a:t>
            </a:r>
            <a:r>
              <a:rPr lang="zh-CN" altLang="en-US" dirty="0"/>
              <a:t>條目的環境</a:t>
            </a:r>
            <a:r>
              <a:rPr lang="zh-CN" altLang="en-US" dirty="0" smtClean="0"/>
              <a:t>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呢</a:t>
            </a:r>
            <a:r>
              <a:rPr lang="en-US" altLang="zh-CN" dirty="0"/>
              <a:t>?</a:t>
            </a:r>
            <a:endParaRPr lang="zh-CN" altLang="en-US" dirty="0"/>
          </a:p>
          <a:p>
            <a:r>
              <a:rPr lang="zh-CN" altLang="en-US" dirty="0"/>
              <a:t>原因</a:t>
            </a:r>
            <a:r>
              <a:rPr lang="zh-CN" altLang="en-US" dirty="0" smtClean="0"/>
              <a:t>在</a:t>
            </a:r>
            <a:r>
              <a:rPr lang="zh-TW" altLang="en-US" dirty="0" smtClean="0"/>
              <a:t>於</a:t>
            </a:r>
            <a:r>
              <a:rPr lang="zh-CN" altLang="en-US" dirty="0" smtClean="0"/>
              <a:t> </a:t>
            </a:r>
            <a:r>
              <a:rPr lang="en-US" altLang="zh-CN" dirty="0"/>
              <a:t>CONFIG_FOO-BAR </a:t>
            </a:r>
            <a:r>
              <a:rPr lang="zh-CN" altLang="en-US" dirty="0"/>
              <a:t>包含破折號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zh-TW" altLang="en-US" dirty="0" smtClean="0"/>
              <a:t>並</a:t>
            </a:r>
            <a:r>
              <a:rPr lang="zh-CN" altLang="en-US" dirty="0" smtClean="0"/>
              <a:t>不是</a:t>
            </a:r>
            <a:r>
              <a:rPr lang="zh-CN" altLang="en-US" dirty="0"/>
              <a:t>一個合法的環境</a:t>
            </a:r>
            <a:r>
              <a:rPr lang="zh-CN" altLang="en-US" dirty="0" smtClean="0"/>
              <a:t>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名稱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r>
              <a:rPr lang="en-US" altLang="zh-CN" dirty="0" smtClean="0"/>
              <a:t>Kubernetes </a:t>
            </a:r>
            <a:r>
              <a:rPr lang="zh-CN" altLang="en-US" dirty="0"/>
              <a:t>不會主動轉換鍵名</a:t>
            </a:r>
            <a:r>
              <a:rPr lang="en-US" altLang="zh-CN" dirty="0"/>
              <a:t>(</a:t>
            </a:r>
            <a:r>
              <a:rPr lang="zh-CN" altLang="en-US" dirty="0"/>
              <a:t>例如不會將破折號轉換爲下</a:t>
            </a:r>
            <a:r>
              <a:rPr lang="zh-CN" altLang="en-US" dirty="0" smtClean="0"/>
              <a:t>畫</a:t>
            </a:r>
            <a:r>
              <a:rPr lang="zh-TW" altLang="en-US" dirty="0" smtClean="0"/>
              <a:t>線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的某鍵名格式不正確</a:t>
            </a:r>
            <a:r>
              <a:rPr lang="en-US" altLang="zh-CN" dirty="0"/>
              <a:t>,</a:t>
            </a:r>
            <a:r>
              <a:rPr lang="zh-CN" altLang="en-US" dirty="0"/>
              <a:t>創建環境</a:t>
            </a:r>
            <a:r>
              <a:rPr lang="zh-CN" altLang="en-US" dirty="0" smtClean="0"/>
              <a:t>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時會</a:t>
            </a:r>
            <a:r>
              <a:rPr lang="zh-CN" altLang="en-US" dirty="0"/>
              <a:t>忽略對應的條目</a:t>
            </a:r>
            <a:r>
              <a:rPr lang="en-US" altLang="zh-CN" dirty="0"/>
              <a:t>(</a:t>
            </a:r>
            <a:r>
              <a:rPr lang="zh-CN" altLang="en-US" dirty="0"/>
              <a:t>忽略時不會發出事件</a:t>
            </a:r>
            <a:r>
              <a:rPr lang="zh-CN" altLang="en-US" dirty="0" smtClean="0"/>
              <a:t>通知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319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傳遞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條目作爲命令行</a:t>
            </a:r>
            <a:r>
              <a:rPr lang="zh-CN" altLang="en-US" dirty="0" smtClean="0"/>
              <a:t>參數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現在</a:t>
            </a:r>
            <a:r>
              <a:rPr lang="zh-CN" altLang="en-US" dirty="0" smtClean="0"/>
              <a:t>來看一下如何將</a:t>
            </a:r>
            <a:r>
              <a:rPr lang="zh-TW" altLang="en-US" dirty="0" smtClean="0"/>
              <a:t>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中的值作爲參數值傳遞給運行在容器中的主進程。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TW" altLang="en-US" dirty="0" smtClean="0"/>
              <a:t>欄位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pod</a:t>
            </a:r>
            <a:r>
              <a:rPr lang="en-US" altLang="zh-CN" dirty="0" err="1"/>
              <a:t>.</a:t>
            </a:r>
            <a:r>
              <a:rPr lang="en-US" altLang="zh-CN" dirty="0" err="1" smtClean="0"/>
              <a:t>spec.containers</a:t>
            </a:r>
            <a:r>
              <a:rPr lang="en-US" altLang="zh-CN" dirty="0" smtClean="0"/>
              <a:t> </a:t>
            </a:r>
            <a:r>
              <a:rPr lang="en-US" altLang="zh-CN" dirty="0" err="1"/>
              <a:t>args</a:t>
            </a:r>
            <a:r>
              <a:rPr lang="en-US" altLang="zh-CN" dirty="0"/>
              <a:t> </a:t>
            </a:r>
            <a:r>
              <a:rPr lang="zh-CN" altLang="en-US" dirty="0" smtClean="0"/>
              <a:t>中無法直接引用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條目</a:t>
            </a:r>
            <a:r>
              <a:rPr lang="zh-TW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但是</a:t>
            </a:r>
            <a:r>
              <a:rPr lang="zh-TW" altLang="en-US" dirty="0" smtClean="0"/>
              <a:t>，</a:t>
            </a:r>
            <a:r>
              <a:rPr lang="zh-CN" altLang="en-US" dirty="0" smtClean="0"/>
              <a:t>可以</a:t>
            </a:r>
            <a:r>
              <a:rPr lang="zh-CN" altLang="en-US" dirty="0"/>
              <a:t>利用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 smtClean="0"/>
              <a:t>條目初始化某個環境變</a:t>
            </a:r>
            <a:r>
              <a:rPr lang="zh-TW" altLang="en-US" dirty="0" smtClean="0"/>
              <a:t>數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然後再在參數</a:t>
            </a:r>
            <a:r>
              <a:rPr lang="zh-TW" altLang="en-US" dirty="0" smtClean="0"/>
              <a:t>欄位</a:t>
            </a:r>
            <a:r>
              <a:rPr lang="zh-CN" altLang="en-US" dirty="0" smtClean="0"/>
              <a:t>中引用該環境變</a:t>
            </a:r>
            <a:r>
              <a:rPr lang="zh-TW" altLang="en-US" dirty="0" smtClean="0"/>
              <a:t>數</a:t>
            </a:r>
            <a:r>
              <a:rPr lang="en-US" altLang="zh-TW" dirty="0" smtClean="0"/>
              <a:t>(</a:t>
            </a:r>
            <a:r>
              <a:rPr lang="zh-CN" altLang="en-US" dirty="0" smtClean="0"/>
              <a:t>如</a:t>
            </a:r>
            <a:r>
              <a:rPr lang="zh-TW" altLang="en-US" dirty="0" smtClean="0"/>
              <a:t>下頁</a:t>
            </a:r>
            <a:r>
              <a:rPr lang="zh-CN" altLang="en-US" dirty="0" smtClean="0"/>
              <a:t>圖</a:t>
            </a:r>
            <a:r>
              <a:rPr lang="en-US" altLang="zh-CN" dirty="0" smtClean="0"/>
              <a:t>7.7</a:t>
            </a:r>
            <a:r>
              <a:rPr lang="zh-CN" altLang="en-US" dirty="0" smtClean="0"/>
              <a:t>所示</a:t>
            </a:r>
            <a:r>
              <a:rPr lang="zh-TW" altLang="en-US" dirty="0" smtClean="0"/>
              <a:t>）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21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傳遞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/>
              <a:t>Map </a:t>
            </a:r>
            <a:r>
              <a:rPr lang="zh-CN" altLang="en-US" dirty="0" smtClean="0"/>
              <a:t>的條目作爲命令行參數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34922"/>
            <a:ext cx="10058400" cy="385176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42356" y="5879468"/>
            <a:ext cx="9235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下頁</a:t>
            </a:r>
            <a:r>
              <a:rPr lang="zh-CN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代碼清單展示</a:t>
            </a:r>
            <a:r>
              <a:rPr lang="zh-CN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了如何在 </a:t>
            </a: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YAML</a:t>
            </a:r>
            <a:r>
              <a:rPr lang="zh-CN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文件中做到這一點。</a:t>
            </a:r>
            <a:endParaRPr lang="en-US" altLang="zh-CN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306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32764" y="2415879"/>
            <a:ext cx="51982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233B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使用從第一個參數讀取間隔值的鏡像</a:t>
            </a:r>
            <a:r>
              <a:rPr lang="en-US" altLang="zh-CN" sz="2400" dirty="0" smtClean="0">
                <a:solidFill>
                  <a:srgbClr val="233B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sz="2400" dirty="0" smtClean="0">
                <a:solidFill>
                  <a:srgbClr val="233B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而不是讀取環境變</a:t>
            </a:r>
            <a:r>
              <a:rPr lang="zh-TW" altLang="en-US" sz="2400" dirty="0" smtClean="0">
                <a:solidFill>
                  <a:srgbClr val="233B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zh-CN" altLang="en-US" sz="2400" dirty="0" smtClean="0">
                <a:solidFill>
                  <a:srgbClr val="233B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的鏡像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1383" y="77140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t">
              <a:defRPr/>
            </a:pPr>
            <a:r>
              <a:rPr lang="en-US" altLang="zh-TW" sz="2000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v1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kind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Pod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metadata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20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name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fortune-</a:t>
            </a:r>
            <a:r>
              <a:rPr lang="en-US" altLang="zh-TW" sz="20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args</a:t>
            </a:r>
            <a:r>
              <a:rPr lang="en-US" altLang="zh-TW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-from-</a:t>
            </a:r>
            <a:r>
              <a:rPr lang="en-US" altLang="zh-TW" sz="20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spec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20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containers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20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sz="20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image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luksa</a:t>
            </a:r>
            <a:r>
              <a:rPr lang="en-US" altLang="zh-TW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20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fortune:args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sz="2000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env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20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sz="20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INTERVAL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sz="2000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valueFrom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</a:p>
          <a:p>
            <a:pPr fontAlgn="t"/>
            <a:r>
              <a:rPr lang="en-US" altLang="zh-TW" sz="20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altLang="zh-TW" sz="2000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configMapKeyRef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20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name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fortune-</a:t>
            </a:r>
            <a:r>
              <a:rPr lang="en-US" altLang="zh-TW" sz="20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key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sleep-interval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sz="2000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args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["$(INTERVAL)"]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name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html-generator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sz="2000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volumeMounts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20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sz="20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sz="2000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mountPath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0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2000" dirty="0" err="1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altLang="zh-TW" sz="2000" dirty="0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2000" dirty="0" err="1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htdocs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36567" y="335018"/>
            <a:ext cx="4599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rgbClr val="24292E"/>
                </a:solidFill>
                <a:latin typeface="-apple-system"/>
              </a:rPr>
              <a:t>fortune-pod-</a:t>
            </a:r>
            <a:r>
              <a:rPr lang="en-US" altLang="zh-TW" b="1" dirty="0" err="1" smtClean="0">
                <a:solidFill>
                  <a:srgbClr val="24292E"/>
                </a:solidFill>
                <a:latin typeface="-apple-system"/>
              </a:rPr>
              <a:t>args</a:t>
            </a:r>
            <a:r>
              <a:rPr lang="en-US" altLang="zh-TW" b="1" dirty="0" smtClean="0">
                <a:solidFill>
                  <a:srgbClr val="24292E"/>
                </a:solidFill>
                <a:latin typeface="-apple-system"/>
              </a:rPr>
              <a:t>-</a:t>
            </a:r>
            <a:r>
              <a:rPr lang="en-US" altLang="zh-TW" b="1" dirty="0" err="1" smtClean="0">
                <a:solidFill>
                  <a:srgbClr val="24292E"/>
                </a:solidFill>
                <a:latin typeface="-apple-system"/>
              </a:rPr>
              <a:t>configmap.yaml</a:t>
            </a:r>
            <a:endParaRPr lang="en-US" altLang="zh-TW" dirty="0">
              <a:solidFill>
                <a:srgbClr val="586069"/>
              </a:solidFill>
              <a:latin typeface="-apple-system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32764" y="3808637"/>
            <a:ext cx="4026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CN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與之前環境變</a:t>
            </a:r>
            <a:r>
              <a:rPr lang="zh-TW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zh-CN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的定義相同</a:t>
            </a:r>
            <a:endParaRPr lang="zh-CN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32764" y="4730825"/>
            <a:ext cx="4026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CN" altLang="en-US" sz="2400" dirty="0">
                <a:solidFill>
                  <a:srgbClr val="515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在參數設置中引用環境</a:t>
            </a:r>
            <a:r>
              <a:rPr lang="zh-CN" altLang="en-US" sz="2400" dirty="0" smtClean="0">
                <a:solidFill>
                  <a:srgbClr val="515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zh-TW" altLang="en-US" sz="2400" dirty="0" smtClean="0">
                <a:solidFill>
                  <a:srgbClr val="5154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endParaRPr lang="zh-CN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32764" y="385124"/>
            <a:ext cx="53561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CN" altLang="en-US" sz="2400" dirty="0">
                <a:solidFill>
                  <a:srgbClr val="727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r>
              <a:rPr lang="zh-CN" altLang="en-US" sz="2400" dirty="0" smtClean="0">
                <a:solidFill>
                  <a:srgbClr val="727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</a:t>
            </a:r>
            <a:r>
              <a:rPr lang="zh-TW" altLang="en-US" sz="2400" dirty="0" smtClean="0">
                <a:solidFill>
                  <a:srgbClr val="727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zh-CN" altLang="en-US" sz="2400" dirty="0" smtClean="0">
                <a:solidFill>
                  <a:srgbClr val="727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2400" dirty="0">
                <a:solidFill>
                  <a:srgbClr val="727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定義與之前相同</a:t>
            </a:r>
            <a:r>
              <a:rPr lang="en-US" altLang="zh-CN" sz="2400" dirty="0">
                <a:solidFill>
                  <a:srgbClr val="727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sz="2400" dirty="0">
                <a:solidFill>
                  <a:srgbClr val="727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需通過</a:t>
            </a:r>
            <a:r>
              <a:rPr lang="en-US" altLang="zh-CN" sz="2400" dirty="0">
                <a:solidFill>
                  <a:srgbClr val="727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$(ENV_VARIABLE_NAME</a:t>
            </a:r>
            <a:r>
              <a:rPr lang="en-US" altLang="zh-CN" sz="2400" dirty="0" smtClean="0">
                <a:solidFill>
                  <a:srgbClr val="727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CN" altLang="en-US" sz="2400" dirty="0" smtClean="0">
                <a:solidFill>
                  <a:srgbClr val="727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zh-CN" altLang="en-US" sz="2400" dirty="0">
                <a:solidFill>
                  <a:srgbClr val="727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環境變量的值注入參數值。</a:t>
            </a:r>
            <a:endParaRPr lang="zh-CN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89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爲何環境變</a:t>
            </a:r>
            <a:r>
              <a:rPr lang="zh-TW" altLang="en-US" dirty="0"/>
              <a:t>數</a:t>
            </a:r>
            <a:r>
              <a:rPr lang="zh-CN" altLang="en-US" dirty="0"/>
              <a:t>的方案會在容器環境下如此常見</a:t>
            </a:r>
            <a:r>
              <a:rPr lang="en-US" altLang="zh-CN" dirty="0" smtClean="0"/>
              <a:t>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通常</a:t>
            </a:r>
            <a:r>
              <a:rPr lang="zh-CN" altLang="en-US" dirty="0"/>
              <a:t>直接在</a:t>
            </a:r>
            <a:r>
              <a:rPr lang="en-US" altLang="zh-CN" dirty="0"/>
              <a:t>Docker </a:t>
            </a:r>
            <a:r>
              <a:rPr lang="zh-CN" altLang="en-US" dirty="0"/>
              <a:t>容器</a:t>
            </a:r>
            <a:r>
              <a:rPr lang="zh-CN" altLang="en-US" dirty="0" smtClean="0"/>
              <a:t>中</a:t>
            </a:r>
            <a:r>
              <a:rPr lang="zh-TW" altLang="en-US" dirty="0" smtClean="0"/>
              <a:t>採</a:t>
            </a:r>
            <a:r>
              <a:rPr lang="zh-CN" altLang="en-US" dirty="0" smtClean="0"/>
              <a:t>用配置</a:t>
            </a:r>
            <a:r>
              <a:rPr lang="zh-CN" altLang="en-US" dirty="0"/>
              <a:t>文件的方式是有些許困難的</a:t>
            </a:r>
            <a:r>
              <a:rPr lang="en-US" altLang="zh-CN" dirty="0"/>
              <a:t>,</a:t>
            </a:r>
            <a:r>
              <a:rPr lang="zh-CN" altLang="en-US" dirty="0"/>
              <a:t>往往需要將配置文件打入容器鏡像</a:t>
            </a:r>
            <a:r>
              <a:rPr lang="en-US" altLang="zh-CN" dirty="0"/>
              <a:t>,</a:t>
            </a:r>
            <a:r>
              <a:rPr lang="zh-CN" altLang="en-US" dirty="0"/>
              <a:t>抑或</a:t>
            </a:r>
            <a:r>
              <a:rPr lang="zh-CN" altLang="en-US" dirty="0" smtClean="0"/>
              <a:t>是</a:t>
            </a:r>
            <a:r>
              <a:rPr lang="zh-TW" altLang="en-US" dirty="0" smtClean="0"/>
              <a:t>掛</a:t>
            </a:r>
            <a:r>
              <a:rPr lang="zh-CN" altLang="en-US" dirty="0" smtClean="0"/>
              <a:t>載包含</a:t>
            </a:r>
            <a:r>
              <a:rPr lang="zh-CN" altLang="en-US" dirty="0"/>
              <a:t>該文件的卷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顯然</a:t>
            </a:r>
            <a:r>
              <a:rPr lang="en-US" altLang="zh-CN" dirty="0"/>
              <a:t>,</a:t>
            </a:r>
            <a:r>
              <a:rPr lang="zh-CN" altLang="en-US" dirty="0"/>
              <a:t>前者</a:t>
            </a:r>
            <a:r>
              <a:rPr lang="zh-CN" altLang="en-US" dirty="0" smtClean="0"/>
              <a:t>類似</a:t>
            </a:r>
            <a:r>
              <a:rPr lang="zh-TW" altLang="en-US" dirty="0" smtClean="0"/>
              <a:t>於</a:t>
            </a:r>
            <a:r>
              <a:rPr lang="zh-CN" altLang="en-US" dirty="0" smtClean="0"/>
              <a:t>在</a:t>
            </a:r>
            <a:r>
              <a:rPr lang="zh-CN" altLang="en-US" dirty="0"/>
              <a:t>應用程序源代碼中硬編碼配置</a:t>
            </a:r>
            <a:r>
              <a:rPr lang="en-US" altLang="zh-CN" dirty="0"/>
              <a:t>,</a:t>
            </a:r>
            <a:r>
              <a:rPr lang="zh-CN" altLang="en-US" dirty="0"/>
              <a:t>每次修改</a:t>
            </a:r>
            <a:r>
              <a:rPr lang="zh-CN" altLang="en-US" dirty="0" smtClean="0"/>
              <a:t>完配置</a:t>
            </a:r>
            <a:r>
              <a:rPr lang="zh-CN" altLang="en-US" dirty="0"/>
              <a:t>之後需要重新構建鏡像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除此之外</a:t>
            </a:r>
            <a:r>
              <a:rPr lang="en-US" altLang="zh-CN" dirty="0"/>
              <a:t>,</a:t>
            </a:r>
            <a:r>
              <a:rPr lang="zh-CN" altLang="en-US" dirty="0"/>
              <a:t>任何擁有鏡像訪問權限的人可以看到</a:t>
            </a:r>
            <a:r>
              <a:rPr lang="zh-CN" altLang="en-US" dirty="0" smtClean="0"/>
              <a:t>配置文件</a:t>
            </a:r>
            <a:r>
              <a:rPr lang="zh-CN" altLang="en-US" dirty="0"/>
              <a:t>中包含的敏感信息</a:t>
            </a:r>
            <a:r>
              <a:rPr lang="en-US" altLang="zh-CN" dirty="0"/>
              <a:t>,</a:t>
            </a:r>
            <a:r>
              <a:rPr lang="zh-CN" altLang="en-US" dirty="0"/>
              <a:t>如證書和密鑰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相比</a:t>
            </a:r>
            <a:r>
              <a:rPr lang="zh-CN" altLang="en-US" dirty="0"/>
              <a:t>之下</a:t>
            </a:r>
            <a:r>
              <a:rPr lang="en-US" altLang="zh-CN" dirty="0" smtClean="0"/>
              <a:t>,</a:t>
            </a:r>
            <a:r>
              <a:rPr lang="zh-TW" altLang="en-US" dirty="0" smtClean="0"/>
              <a:t>掛</a:t>
            </a:r>
            <a:r>
              <a:rPr lang="zh-CN" altLang="en-US" dirty="0" smtClean="0"/>
              <a:t>載</a:t>
            </a:r>
            <a:r>
              <a:rPr lang="zh-CN" altLang="en-US" dirty="0"/>
              <a:t>卷的方式更好</a:t>
            </a:r>
            <a:r>
              <a:rPr lang="en-US" altLang="zh-CN" dirty="0"/>
              <a:t>,</a:t>
            </a:r>
            <a:r>
              <a:rPr lang="zh-CN" altLang="en-US" dirty="0"/>
              <a:t>然而在</a:t>
            </a:r>
            <a:r>
              <a:rPr lang="zh-CN" altLang="en-US" dirty="0" smtClean="0"/>
              <a:t>容器</a:t>
            </a:r>
            <a:r>
              <a:rPr lang="zh-CN" altLang="en-US" dirty="0"/>
              <a:t>啓動之前需確保配置文件已寫入響應的卷中。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7242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85455" y="964381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image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nginx:alpine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web-server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volumeMounts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mountPath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usr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/share/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/html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readOnly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ports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containerPort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80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protocol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TCP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volumes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emptyDir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{}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「</a:t>
            </a:r>
            <a:r>
              <a:rPr lang="zh-CN" altLang="en-US" dirty="0" smtClean="0"/>
              <a:t>環境變</a:t>
            </a:r>
            <a:r>
              <a:rPr lang="zh-TW" altLang="en-US" dirty="0" smtClean="0"/>
              <a:t>數」</a:t>
            </a:r>
            <a:r>
              <a:rPr lang="zh-CN" altLang="en-US" dirty="0" smtClean="0"/>
              <a:t>或者</a:t>
            </a:r>
            <a:r>
              <a:rPr lang="zh-TW" altLang="en-US" dirty="0" smtClean="0"/>
              <a:t>「</a:t>
            </a:r>
            <a:r>
              <a:rPr lang="zh-CN" altLang="en-US" dirty="0" smtClean="0"/>
              <a:t>命令行參數值</a:t>
            </a:r>
            <a:r>
              <a:rPr lang="zh-TW" altLang="en-US" dirty="0" smtClean="0"/>
              <a:t>」</a:t>
            </a:r>
            <a:r>
              <a:rPr lang="zh-CN" altLang="en-US" dirty="0" smtClean="0"/>
              <a:t>作爲配置值通常適用</a:t>
            </a:r>
            <a:r>
              <a:rPr lang="zh-TW" altLang="en-US" dirty="0" smtClean="0"/>
              <a:t>於</a:t>
            </a:r>
            <a:r>
              <a:rPr lang="zh-CN" altLang="en-US" dirty="0" smtClean="0"/>
              <a:t>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值較短的場景。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zh-TW" altLang="en-US" dirty="0" smtClean="0"/>
              <a:t>於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中可以包含完整的配置文件內容</a:t>
            </a:r>
            <a:r>
              <a:rPr lang="en-US" altLang="zh-CN" dirty="0" smtClean="0"/>
              <a:t>,</a:t>
            </a:r>
            <a:r>
              <a:rPr lang="zh-CN" altLang="en-US" dirty="0" smtClean="0"/>
              <a:t>當你想要將其暴露給容器時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可以借助前面章節提到過的一種稱爲</a:t>
            </a:r>
            <a:r>
              <a:rPr lang="zh-TW" altLang="en-US" dirty="0" smtClean="0"/>
              <a:t>「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卷</a:t>
            </a:r>
            <a:r>
              <a:rPr lang="zh-TW" altLang="en-US" dirty="0" smtClean="0"/>
              <a:t>」</a:t>
            </a:r>
            <a:r>
              <a:rPr lang="zh-CN" altLang="en-US" dirty="0" smtClean="0"/>
              <a:t>的</a:t>
            </a:r>
            <a:r>
              <a:rPr lang="zh-CN" altLang="en-US" dirty="0"/>
              <a:t>特殊卷格式。</a:t>
            </a:r>
          </a:p>
          <a:p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 smtClean="0"/>
              <a:t>卷會將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中的每個條目均暴露成一個</a:t>
            </a:r>
            <a:r>
              <a:rPr lang="zh-CN" altLang="en-US" b="1" dirty="0" smtClean="0"/>
              <a:t>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運行在容器中的進程可通過讀取文件內容獲得對應的條目值。</a:t>
            </a:r>
            <a:endParaRPr lang="zh-CN" altLang="en-US" dirty="0"/>
          </a:p>
          <a:p>
            <a:r>
              <a:rPr lang="zh-CN" altLang="en-US" dirty="0" smtClean="0"/>
              <a:t>儘管這種方法主要適用</a:t>
            </a:r>
            <a:r>
              <a:rPr lang="zh-TW" altLang="en-US" dirty="0" smtClean="0"/>
              <a:t>於</a:t>
            </a:r>
            <a:r>
              <a:rPr lang="zh-CN" altLang="en-US" dirty="0" smtClean="0"/>
              <a:t>傳遞較大的配置文件給容器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同樣可以用</a:t>
            </a:r>
            <a:r>
              <a:rPr lang="zh-TW" altLang="en-US" dirty="0" smtClean="0"/>
              <a:t>於</a:t>
            </a:r>
            <a:r>
              <a:rPr lang="zh-CN" altLang="en-US" dirty="0" smtClean="0"/>
              <a:t>傳遞較短的變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76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創建 </a:t>
            </a:r>
            <a:r>
              <a:rPr lang="en-US" altLang="zh-CN" dirty="0" err="1"/>
              <a:t>ConfigMap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這</a:t>
            </a:r>
            <a:r>
              <a:rPr lang="zh-CN" altLang="en-US" dirty="0"/>
              <a:t>裏不再修改脚本 </a:t>
            </a:r>
            <a:r>
              <a:rPr lang="en-US" altLang="zh-CN" dirty="0"/>
              <a:t>fortuneloop.sh,</a:t>
            </a:r>
            <a:r>
              <a:rPr lang="zh-CN" altLang="en-US" dirty="0"/>
              <a:t>將嘗試另一個不同的</a:t>
            </a:r>
            <a:r>
              <a:rPr lang="zh-CN" altLang="en-US" dirty="0" smtClean="0"/>
              <a:t>示例</a:t>
            </a:r>
            <a:r>
              <a:rPr lang="zh-TW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zh-CN" altLang="en-US" dirty="0"/>
              <a:t>配置</a:t>
            </a:r>
            <a:r>
              <a:rPr lang="zh-CN" altLang="en-US" dirty="0" smtClean="0"/>
              <a:t>文件配置</a:t>
            </a:r>
            <a:r>
              <a:rPr lang="zh-CN" altLang="en-US" dirty="0"/>
              <a:t>運行在 </a:t>
            </a:r>
            <a:r>
              <a:rPr lang="en-US" altLang="zh-CN" dirty="0"/>
              <a:t>fortune pod </a:t>
            </a:r>
            <a:r>
              <a:rPr lang="zh-CN" altLang="en-US" dirty="0"/>
              <a:t>的</a:t>
            </a:r>
            <a:r>
              <a:rPr lang="en-US" altLang="zh-CN" dirty="0"/>
              <a:t>Web </a:t>
            </a:r>
            <a:r>
              <a:rPr lang="zh-CN" altLang="en-US" dirty="0"/>
              <a:t>服務器容器中的</a:t>
            </a:r>
            <a:r>
              <a:rPr lang="en-US" altLang="zh-CN" b="1" dirty="0"/>
              <a:t>Nginx web </a:t>
            </a:r>
            <a:r>
              <a:rPr lang="zh-CN" altLang="en-US" b="1" dirty="0"/>
              <a:t>服務器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想要讓 </a:t>
            </a:r>
            <a:r>
              <a:rPr lang="en-US" altLang="zh-CN" dirty="0" smtClean="0"/>
              <a:t>Nginx </a:t>
            </a:r>
            <a:r>
              <a:rPr lang="zh-CN" altLang="en-US" dirty="0" smtClean="0"/>
              <a:t>服務</a:t>
            </a:r>
            <a:r>
              <a:rPr lang="zh-CN" altLang="en-US" dirty="0"/>
              <a:t>器壓縮傳遞給客戶端的響應</a:t>
            </a:r>
            <a:r>
              <a:rPr lang="en-US" altLang="zh-CN" dirty="0"/>
              <a:t>,Nginx </a:t>
            </a:r>
            <a:r>
              <a:rPr lang="zh-CN" altLang="en-US" dirty="0"/>
              <a:t>的配置文件需開啓</a:t>
            </a:r>
            <a:r>
              <a:rPr lang="zh-CN" altLang="en-US" b="1" dirty="0"/>
              <a:t>壓縮配置</a:t>
            </a:r>
            <a:r>
              <a:rPr lang="en-US" altLang="zh-CN" dirty="0"/>
              <a:t>,</a:t>
            </a:r>
            <a:r>
              <a:rPr lang="zh-CN" altLang="en-US" dirty="0" smtClean="0"/>
              <a:t>如下</a:t>
            </a:r>
            <a:r>
              <a:rPr lang="zh-TW" altLang="en-US" dirty="0" smtClean="0"/>
              <a:t>頁</a:t>
            </a:r>
            <a:r>
              <a:rPr lang="zh-CN" altLang="en-US" dirty="0" smtClean="0"/>
              <a:t>的</a:t>
            </a:r>
            <a:r>
              <a:rPr lang="zh-CN" altLang="en-US" dirty="0"/>
              <a:t>代碼清單所示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4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u="sng" dirty="0" err="1" smtClean="0">
                <a:solidFill>
                  <a:srgbClr val="0366D6"/>
                </a:solidFill>
                <a:latin typeface="-apple-system"/>
                <a:hlinkClick r:id="rId2"/>
              </a:rPr>
              <a:t>configmap</a:t>
            </a:r>
            <a:r>
              <a:rPr lang="en-US" altLang="zh-TW" sz="4000" u="sng" dirty="0" smtClean="0">
                <a:solidFill>
                  <a:srgbClr val="0366D6"/>
                </a:solidFill>
                <a:latin typeface="-apple-system"/>
                <a:hlinkClick r:id="rId2"/>
              </a:rPr>
              <a:t>-files</a:t>
            </a:r>
            <a:r>
              <a:rPr lang="en-US" altLang="zh-TW" sz="4000" dirty="0" smtClean="0">
                <a:solidFill>
                  <a:srgbClr val="586069"/>
                </a:solidFill>
                <a:latin typeface="-apple-system"/>
              </a:rPr>
              <a:t>/</a:t>
            </a:r>
            <a:r>
              <a:rPr lang="en-US" altLang="zh-TW" sz="4000" dirty="0" smtClean="0">
                <a:solidFill>
                  <a:srgbClr val="24292E"/>
                </a:solidFill>
                <a:latin typeface="-apple-system"/>
              </a:rPr>
              <a:t>my-</a:t>
            </a:r>
            <a:r>
              <a:rPr lang="en-US" altLang="zh-TW" sz="4000" dirty="0" err="1" smtClean="0">
                <a:solidFill>
                  <a:srgbClr val="24292E"/>
                </a:solidFill>
                <a:latin typeface="-apple-system"/>
              </a:rPr>
              <a:t>nginx</a:t>
            </a:r>
            <a:r>
              <a:rPr lang="en-US" altLang="zh-TW" sz="4000" dirty="0" smtClean="0">
                <a:solidFill>
                  <a:srgbClr val="24292E"/>
                </a:solidFill>
                <a:latin typeface="-apple-system"/>
              </a:rPr>
              <a:t>-</a:t>
            </a:r>
            <a:r>
              <a:rPr lang="en-US" altLang="zh-TW" sz="4000" dirty="0" err="1" smtClean="0">
                <a:solidFill>
                  <a:srgbClr val="24292E"/>
                </a:solidFill>
                <a:latin typeface="-apple-system"/>
              </a:rPr>
              <a:t>config.conf</a:t>
            </a:r>
            <a:endParaRPr lang="zh-TW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986444" y="2207982"/>
            <a:ext cx="85731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t">
              <a:defRPr/>
            </a:pP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server {</a:t>
            </a:r>
          </a:p>
          <a:p>
            <a:pPr fontAlgn="t"/>
            <a:r>
              <a:rPr lang="en-US" altLang="zh-TW" sz="20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listen        80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fontAlgn="t"/>
            <a:r>
              <a:rPr lang="en-US" altLang="zh-TW" sz="20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sz="2000" dirty="0" err="1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server_name</a:t>
            </a:r>
            <a:r>
              <a:rPr lang="en-US" altLang="zh-TW" sz="20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www.kubia-example.com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pPr fontAlgn="t"/>
            <a:r>
              <a:rPr lang="en-US" altLang="zh-TW" sz="20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sz="2000" b="1" dirty="0" err="1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gzip</a:t>
            </a:r>
            <a:r>
              <a:rPr lang="en-US" altLang="zh-TW" sz="2000" b="1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on;</a:t>
            </a:r>
          </a:p>
          <a:p>
            <a:pPr fontAlgn="t"/>
            <a:r>
              <a:rPr lang="en-US" altLang="zh-TW" sz="2000" b="1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sz="2000" b="1" dirty="0" err="1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gzip_types</a:t>
            </a:r>
            <a:r>
              <a:rPr lang="en-US" altLang="zh-TW" sz="2000" b="1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text/plain application/xml;</a:t>
            </a:r>
          </a:p>
          <a:p>
            <a:pPr fontAlgn="t"/>
            <a:r>
              <a:rPr lang="en-US" altLang="zh-TW" sz="20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location 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 {</a:t>
            </a:r>
          </a:p>
          <a:p>
            <a:pPr fontAlgn="t"/>
            <a:r>
              <a:rPr lang="en-US" altLang="zh-TW" sz="20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root 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20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usr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/share/</a:t>
            </a:r>
            <a:r>
              <a:rPr lang="en-US" altLang="zh-TW" sz="2000" dirty="0" err="1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/html;</a:t>
            </a:r>
          </a:p>
          <a:p>
            <a:pPr fontAlgn="t"/>
            <a:r>
              <a:rPr lang="en-US" altLang="zh-TW" sz="20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index </a:t>
            </a:r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index.html index.htm;</a:t>
            </a:r>
          </a:p>
          <a:p>
            <a:pPr fontAlgn="t"/>
            <a:r>
              <a:rPr lang="en-US" altLang="zh-TW" sz="20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}</a:t>
            </a:r>
            <a:endParaRPr lang="en-US" altLang="zh-TW" sz="20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20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7542487" y="3053141"/>
            <a:ext cx="39124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2D3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開啓對文本文件與</a:t>
            </a:r>
            <a:r>
              <a:rPr lang="en-US" altLang="zh-CN" sz="2400" dirty="0" smtClean="0">
                <a:solidFill>
                  <a:srgbClr val="2D3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CN" altLang="en-US" sz="2400" dirty="0" smtClean="0">
                <a:solidFill>
                  <a:srgbClr val="2D3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r>
              <a:rPr lang="zh-CN" altLang="en-US" sz="2400" dirty="0">
                <a:solidFill>
                  <a:srgbClr val="2D3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CN" sz="2400" dirty="0" err="1">
                <a:solidFill>
                  <a:srgbClr val="2D3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gzip</a:t>
            </a:r>
            <a:r>
              <a:rPr lang="en-US" altLang="zh-CN" sz="2400" dirty="0">
                <a:solidFill>
                  <a:srgbClr val="2D3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400" dirty="0" smtClean="0">
                <a:solidFill>
                  <a:srgbClr val="2D3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壓縮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446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壓縮配置的示例實作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首先，删</a:t>
            </a:r>
            <a:r>
              <a:rPr lang="zh-TW" altLang="en-US" dirty="0"/>
              <a:t>除現有的 </a:t>
            </a:r>
            <a:r>
              <a:rPr lang="en-US" altLang="zh-TW" dirty="0" err="1"/>
              <a:t>ConfigMap</a:t>
            </a:r>
            <a:r>
              <a:rPr lang="en-US" altLang="zh-TW" dirty="0"/>
              <a:t> fortune-</a:t>
            </a:r>
            <a:r>
              <a:rPr lang="en-US" altLang="zh-TW" dirty="0" err="1"/>
              <a:t>config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6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6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6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2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delete </a:t>
            </a:r>
            <a:r>
              <a:rPr lang="en-US" altLang="zh-TW" sz="2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sz="2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26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fortune-</a:t>
            </a:r>
            <a:r>
              <a:rPr lang="en-US" altLang="zh-TW" sz="26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endParaRPr lang="en-US" altLang="zh-TW" sz="2600" b="1" dirty="0" smtClean="0"/>
          </a:p>
          <a:p>
            <a:r>
              <a:rPr lang="zh-TW" altLang="en-US" dirty="0" smtClean="0"/>
              <a:t>然後用存儲在本地磁碟上的 </a:t>
            </a:r>
            <a:r>
              <a:rPr lang="en-US" altLang="zh-TW" dirty="0" smtClean="0"/>
              <a:t>Nginx </a:t>
            </a:r>
            <a:r>
              <a:rPr lang="zh-TW" altLang="en-US" dirty="0" smtClean="0"/>
              <a:t>配置文件創建一個新的 </a:t>
            </a:r>
            <a:r>
              <a:rPr lang="en-US" altLang="zh-TW" dirty="0" err="1" smtClean="0"/>
              <a:t>ConfigMap</a:t>
            </a:r>
            <a:r>
              <a:rPr lang="zh-TW" altLang="en-US" dirty="0" smtClean="0"/>
              <a:t>。</a:t>
            </a:r>
            <a:endParaRPr lang="en-US" altLang="zh-TW" sz="2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zh-TW" altLang="en-US" dirty="0" smtClean="0"/>
              <a:t>創建一個新文件夾 </a:t>
            </a:r>
            <a:r>
              <a:rPr lang="en-US" altLang="zh-TW" dirty="0" err="1" smtClean="0"/>
              <a:t>confimap</a:t>
            </a:r>
            <a:r>
              <a:rPr lang="en-US" altLang="zh-TW" dirty="0" smtClean="0"/>
              <a:t>-files </a:t>
            </a:r>
            <a:r>
              <a:rPr lang="zh-TW" altLang="en-US" dirty="0" smtClean="0"/>
              <a:t>並將上面的配置文件存儲於 </a:t>
            </a:r>
            <a:r>
              <a:rPr lang="en-US" altLang="zh-TW" dirty="0" err="1" smtClean="0"/>
              <a:t>configmap</a:t>
            </a:r>
            <a:r>
              <a:rPr lang="en-US" altLang="zh-TW" dirty="0" smtClean="0"/>
              <a:t>-files/my-</a:t>
            </a:r>
            <a:r>
              <a:rPr lang="en-US" altLang="zh-TW" dirty="0" err="1" smtClean="0"/>
              <a:t>nginx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config.conf</a:t>
            </a:r>
            <a:r>
              <a:rPr lang="zh-TW" altLang="en-US" dirty="0" smtClean="0"/>
              <a:t>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另外在</a:t>
            </a:r>
            <a:r>
              <a:rPr lang="en-US" altLang="zh-TW" dirty="0" err="1"/>
              <a:t>configmap</a:t>
            </a:r>
            <a:r>
              <a:rPr lang="en-US" altLang="zh-TW" dirty="0"/>
              <a:t>-files</a:t>
            </a:r>
            <a:r>
              <a:rPr lang="zh-TW" altLang="en-US" dirty="0" smtClean="0"/>
              <a:t>文件夾中添加一個名爲</a:t>
            </a:r>
            <a:r>
              <a:rPr lang="en-US" altLang="zh-TW" dirty="0" smtClean="0"/>
              <a:t>sleep-interval </a:t>
            </a:r>
            <a:r>
              <a:rPr lang="zh-TW" altLang="en-US" dirty="0"/>
              <a:t>的文本文件</a:t>
            </a:r>
            <a:r>
              <a:rPr lang="en-US" altLang="zh-TW" dirty="0"/>
              <a:t>, </a:t>
            </a:r>
            <a:r>
              <a:rPr lang="zh-TW" altLang="en-US" dirty="0" smtClean="0"/>
              <a:t>寫入值爲</a:t>
            </a:r>
            <a:r>
              <a:rPr lang="en-US" altLang="zh-TW" dirty="0" smtClean="0"/>
              <a:t>25</a:t>
            </a:r>
            <a:r>
              <a:rPr lang="en-US" altLang="zh-TW" dirty="0"/>
              <a:t>,</a:t>
            </a:r>
            <a:r>
              <a:rPr lang="zh-TW" altLang="en-US" dirty="0"/>
              <a:t>使 </a:t>
            </a:r>
            <a:r>
              <a:rPr lang="en-US" altLang="zh-TW" dirty="0" err="1"/>
              <a:t>ConfigMap</a:t>
            </a:r>
            <a:r>
              <a:rPr lang="en-US" altLang="zh-TW" dirty="0"/>
              <a:t> </a:t>
            </a:r>
            <a:r>
              <a:rPr lang="zh-TW" altLang="en-US" dirty="0" smtClean="0"/>
              <a:t>同樣包含條目 </a:t>
            </a:r>
            <a:r>
              <a:rPr lang="en-US" altLang="zh-TW" dirty="0" smtClean="0"/>
              <a:t>sleep-interval, </a:t>
            </a:r>
            <a:r>
              <a:rPr lang="zh-TW" altLang="en-US" dirty="0" smtClean="0"/>
              <a:t>如下頁圖 </a:t>
            </a:r>
            <a:r>
              <a:rPr lang="en-US" altLang="zh-TW" dirty="0" smtClean="0"/>
              <a:t>7.8 </a:t>
            </a:r>
            <a:r>
              <a:rPr lang="zh-TW" altLang="en-US" dirty="0"/>
              <a:t>所示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create </a:t>
            </a:r>
            <a:r>
              <a:rPr lang="en-US" altLang="zh-TW" sz="2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sz="2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fortune-</a:t>
            </a:r>
            <a:r>
              <a:rPr lang="en-US" altLang="zh-TW" sz="2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r>
              <a:rPr lang="en-US" altLang="zh-TW" sz="2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--from-file=</a:t>
            </a:r>
            <a:r>
              <a:rPr lang="en-US" altLang="zh-TW" sz="2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sz="2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-files </a:t>
            </a:r>
            <a:endParaRPr lang="en-US" altLang="zh-TW" sz="2600" b="1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sz="26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sz="26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"fortune-</a:t>
            </a:r>
            <a:r>
              <a:rPr lang="en-US" altLang="zh-TW" sz="26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 </a:t>
            </a:r>
            <a:r>
              <a:rPr lang="en-US" altLang="zh-TW" sz="26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created</a:t>
            </a:r>
            <a:endParaRPr lang="en-US" altLang="zh-TW" sz="2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configmap</a:t>
            </a:r>
            <a:r>
              <a:rPr lang="en-US" altLang="zh-TW" dirty="0" smtClean="0"/>
              <a:t>-files</a:t>
            </a:r>
            <a:r>
              <a:rPr lang="zh-TW" altLang="en-US" dirty="0" smtClean="0"/>
              <a:t>文件夾內容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8103"/>
            <a:ext cx="5397840" cy="31968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92478" y="20594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3"/>
              </a:rPr>
              <a:t>https://github.com/luksa/kubernetes-in-action/tree/master/Chapter07/configmap-files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468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所產生的 </a:t>
            </a:r>
            <a:r>
              <a:rPr lang="en-US" altLang="zh-TW" dirty="0" err="1" smtClean="0"/>
              <a:t>ConfigMap</a:t>
            </a:r>
            <a:r>
              <a:rPr lang="en-US" altLang="zh-TW" dirty="0" smtClean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YAML</a:t>
            </a:r>
            <a:r>
              <a:rPr lang="zh-TW" altLang="en-US" dirty="0"/>
              <a:t>格式内容</a:t>
            </a:r>
          </a:p>
        </p:txBody>
      </p:sp>
      <p:sp>
        <p:nvSpPr>
          <p:cNvPr id="3" name="矩形 2"/>
          <p:cNvSpPr/>
          <p:nvPr/>
        </p:nvSpPr>
        <p:spPr>
          <a:xfrm>
            <a:off x="945824" y="1490633"/>
            <a:ext cx="8895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2C2C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000" b="1" dirty="0" err="1">
                <a:solidFill>
                  <a:srgbClr val="2C2C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000" b="1" dirty="0">
                <a:solidFill>
                  <a:srgbClr val="2C2C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get </a:t>
            </a:r>
            <a:r>
              <a:rPr lang="en-US" altLang="zh-TW" sz="2000" b="1" dirty="0" err="1">
                <a:solidFill>
                  <a:srgbClr val="2C2C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sz="2000" b="1" dirty="0">
                <a:solidFill>
                  <a:srgbClr val="2C2C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fortune-</a:t>
            </a:r>
            <a:r>
              <a:rPr lang="en-US" altLang="zh-TW" sz="2000" b="1" dirty="0" err="1">
                <a:solidFill>
                  <a:srgbClr val="2C2C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r>
              <a:rPr lang="en-US" altLang="zh-TW" sz="2000" b="1" dirty="0">
                <a:solidFill>
                  <a:srgbClr val="2C2C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-o </a:t>
            </a:r>
            <a:r>
              <a:rPr lang="en-US" altLang="zh-TW" sz="2000" b="1" dirty="0" err="1">
                <a:solidFill>
                  <a:srgbClr val="2C2C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yaml</a:t>
            </a:r>
            <a:endParaRPr lang="zh-TW" altLang="en-US" sz="2000" dirty="0">
              <a:latin typeface="Source Code Pro" panose="020B050903040302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5824" y="1890743"/>
            <a:ext cx="714237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v1</a:t>
            </a:r>
          </a:p>
          <a:p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data: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b="1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my-</a:t>
            </a:r>
            <a:r>
              <a:rPr lang="en-US" altLang="zh-TW" b="1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b="1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TW" b="1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config.conf</a:t>
            </a:r>
            <a:r>
              <a:rPr lang="en-US" altLang="zh-TW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server 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listen        80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server_name</a:t>
            </a:r>
            <a:r>
              <a:rPr lang="en-US" altLang="zh-TW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www.kubia-example.com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gzip</a:t>
            </a:r>
            <a:r>
              <a:rPr lang="en-US" altLang="zh-TW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on;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gzip_types</a:t>
            </a:r>
            <a:r>
              <a:rPr lang="en-US" altLang="zh-TW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text/plain application/xml;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location 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 {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root 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usr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/share/</a:t>
            </a:r>
            <a:r>
              <a:rPr lang="en-US" altLang="zh-TW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/html;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index 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index.html index.htm;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}</a:t>
            </a:r>
            <a:endParaRPr lang="en-US" altLang="zh-TW" dirty="0">
              <a:solidFill>
                <a:srgbClr val="26262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}</a:t>
            </a:r>
            <a:endParaRPr lang="en-US" altLang="zh-TW" dirty="0">
              <a:solidFill>
                <a:srgbClr val="26262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altLang="zh-TW" b="1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sleep-interval</a:t>
            </a:r>
            <a:r>
              <a:rPr lang="en-US" altLang="zh-TW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</a:p>
          <a:p>
            <a:r>
              <a:rPr lang="en-US" altLang="zh-TW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25</a:t>
            </a:r>
            <a:endParaRPr lang="en-US" altLang="zh-TW" dirty="0">
              <a:solidFill>
                <a:srgbClr val="26262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kind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endParaRPr lang="en-US" altLang="zh-TW" dirty="0">
              <a:solidFill>
                <a:srgbClr val="26262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...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212263" y="2446864"/>
            <a:ext cx="5048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條目中包含了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Nginx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配置文件的內容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212263" y="5389598"/>
            <a:ext cx="277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條目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sleep-interval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3780148" y="2808112"/>
            <a:ext cx="7953079" cy="2812318"/>
            <a:chOff x="3780148" y="2808112"/>
            <a:chExt cx="7953079" cy="2812318"/>
          </a:xfrm>
        </p:grpSpPr>
        <p:sp>
          <p:nvSpPr>
            <p:cNvPr id="7" name="文字方塊 6"/>
            <p:cNvSpPr txBox="1"/>
            <p:nvPr/>
          </p:nvSpPr>
          <p:spPr>
            <a:xfrm>
              <a:off x="7230358" y="4048646"/>
              <a:ext cx="45028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 smtClean="0"/>
                <a:t>注意：所有條目第一行最後的管道符號表示後續的條目值是多行字面值</a:t>
              </a:r>
              <a:endParaRPr lang="zh-TW" altLang="en-US" sz="2000" dirty="0"/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H="1" flipV="1">
              <a:off x="4590854" y="2808112"/>
              <a:ext cx="2724346" cy="1240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/>
            <p:nvPr/>
          </p:nvCxnSpPr>
          <p:spPr>
            <a:xfrm flipH="1">
              <a:off x="3780148" y="4807670"/>
              <a:ext cx="3535052" cy="812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字方塊 12"/>
          <p:cNvSpPr txBox="1"/>
          <p:nvPr/>
        </p:nvSpPr>
        <p:spPr>
          <a:xfrm>
            <a:off x="4260066" y="1925083"/>
            <a:ext cx="7656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ConfigMap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包含兩個條目，條目的鍵名與文件名相同。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61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在卷內使用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zh-CN" altLang="en-US" dirty="0" smtClean="0"/>
              <a:t>條目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創建包含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條目內容的卷只需要創建個引用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名稱的卷</a:t>
            </a:r>
            <a:r>
              <a:rPr lang="zh-TW" altLang="en-US" dirty="0" smtClean="0"/>
              <a:t>，並掛</a:t>
            </a:r>
            <a:r>
              <a:rPr lang="zh-CN" altLang="en-US" dirty="0" smtClean="0"/>
              <a:t>載到容器中。</a:t>
            </a:r>
            <a:endParaRPr lang="en-US" altLang="zh-CN" dirty="0" smtClean="0"/>
          </a:p>
          <a:p>
            <a:pPr lvl="1"/>
            <a:r>
              <a:rPr lang="zh-TW" altLang="en-US" dirty="0" smtClean="0"/>
              <a:t>上一章</a:t>
            </a:r>
            <a:r>
              <a:rPr lang="zh-CN" altLang="en-US" dirty="0" smtClean="0"/>
              <a:t>已經學會了如何創建及</a:t>
            </a:r>
            <a:r>
              <a:rPr lang="zh-TW" altLang="en-US" dirty="0" smtClean="0"/>
              <a:t>掛</a:t>
            </a:r>
            <a:r>
              <a:rPr lang="zh-CN" altLang="en-US" dirty="0" smtClean="0"/>
              <a:t>載卷</a:t>
            </a:r>
            <a:r>
              <a:rPr lang="zh-TW" altLang="en-US" dirty="0" smtClean="0"/>
              <a:t>。</a:t>
            </a:r>
            <a:endParaRPr lang="en-US" altLang="zh-CN" dirty="0" smtClean="0"/>
          </a:p>
          <a:p>
            <a:r>
              <a:rPr lang="zh-TW" altLang="en-US" dirty="0" smtClean="0"/>
              <a:t>這裡</a:t>
            </a:r>
            <a:r>
              <a:rPr lang="zh-CN" altLang="en-US" dirty="0" smtClean="0"/>
              <a:t>要學習的是如何用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的條目</a:t>
            </a:r>
            <a:r>
              <a:rPr lang="zh-TW" altLang="en-US" dirty="0" smtClean="0"/>
              <a:t>來</a:t>
            </a:r>
            <a:r>
              <a:rPr lang="zh-CN" altLang="en-US" dirty="0" smtClean="0"/>
              <a:t>初始化卷。</a:t>
            </a:r>
            <a:endParaRPr lang="zh-CN" altLang="en-US" dirty="0"/>
          </a:p>
          <a:p>
            <a:r>
              <a:rPr lang="en-US" altLang="zh-CN" dirty="0" smtClean="0"/>
              <a:t>Nginx </a:t>
            </a:r>
            <a:r>
              <a:rPr lang="zh-CN" altLang="en-US" dirty="0" smtClean="0"/>
              <a:t>需讀取配置文件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nginx.conf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CN" dirty="0" smtClean="0"/>
              <a:t>Nginx </a:t>
            </a:r>
            <a:r>
              <a:rPr lang="zh-CN" altLang="en-US" dirty="0" smtClean="0"/>
              <a:t>鏡像內的 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 smtClean="0"/>
              <a:t>nginx.conf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</a:t>
            </a:r>
            <a:r>
              <a:rPr lang="zh-TW" altLang="en-US" dirty="0" smtClean="0"/>
              <a:t>，</a:t>
            </a:r>
            <a:r>
              <a:rPr lang="zh-CN" altLang="en-US" dirty="0" smtClean="0"/>
              <a:t>包含默認配置</a:t>
            </a:r>
            <a:r>
              <a:rPr lang="zh-TW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TW" altLang="en-US" dirty="0" smtClean="0"/>
              <a:t>我們</a:t>
            </a:r>
            <a:r>
              <a:rPr lang="zh-CN" altLang="en-US" dirty="0" smtClean="0"/>
              <a:t>不想完全覆蓋這個配置文件。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幸</a:t>
            </a:r>
            <a:r>
              <a:rPr lang="zh-TW" altLang="en-US" dirty="0" smtClean="0"/>
              <a:t>好</a:t>
            </a:r>
            <a:r>
              <a:rPr lang="zh-CN" altLang="en-US" dirty="0" smtClean="0"/>
              <a:t>默認配置文件會自動嵌入子文件夾</a:t>
            </a:r>
            <a:r>
              <a:rPr lang="en-US" altLang="zh-CN" dirty="0" smtClean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/>
              <a:t>conf.d</a:t>
            </a:r>
            <a:r>
              <a:rPr lang="en-US" altLang="zh-CN" dirty="0"/>
              <a:t>/</a:t>
            </a:r>
            <a:r>
              <a:rPr lang="zh-CN" altLang="en-US" dirty="0"/>
              <a:t>下的所有</a:t>
            </a:r>
            <a:r>
              <a:rPr lang="en-US" altLang="zh-CN" dirty="0"/>
              <a:t>.</a:t>
            </a:r>
            <a:r>
              <a:rPr lang="en-US" altLang="zh-CN" dirty="0" err="1"/>
              <a:t>conf</a:t>
            </a:r>
            <a:r>
              <a:rPr lang="zh-CN" altLang="en-US" dirty="0"/>
              <a:t>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因此只需要將配置文件置</a:t>
            </a:r>
            <a:r>
              <a:rPr lang="zh-TW" altLang="en-US" dirty="0" smtClean="0"/>
              <a:t>於</a:t>
            </a:r>
            <a:r>
              <a:rPr lang="zh-CN" altLang="en-US" dirty="0" smtClean="0"/>
              <a:t>該子文件夾中即</a:t>
            </a:r>
            <a:r>
              <a:rPr lang="zh-TW" altLang="en-US" dirty="0" smtClean="0"/>
              <a:t>套用額外的配置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如下頁</a:t>
            </a:r>
            <a:r>
              <a:rPr lang="zh-CN" altLang="en-US" dirty="0" smtClean="0"/>
              <a:t>圖</a:t>
            </a:r>
            <a:r>
              <a:rPr lang="en-US" altLang="zh-CN" dirty="0" smtClean="0"/>
              <a:t>7.9</a:t>
            </a:r>
            <a:r>
              <a:rPr lang="zh-TW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8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ConfigMap</a:t>
            </a:r>
            <a:r>
              <a:rPr lang="zh-TW" altLang="en-US" dirty="0" smtClean="0"/>
              <a:t>條目作為容器卷中的文件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26825"/>
            <a:ext cx="10058400" cy="466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8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200" y="316176"/>
            <a:ext cx="42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24292E"/>
                </a:solidFill>
                <a:latin typeface="-apple-system"/>
              </a:rPr>
              <a:t>fortune-pod-</a:t>
            </a:r>
            <a:r>
              <a:rPr lang="en-US" altLang="zh-TW" b="1" dirty="0" err="1">
                <a:solidFill>
                  <a:srgbClr val="24292E"/>
                </a:solidFill>
                <a:latin typeface="-apple-system"/>
              </a:rPr>
              <a:t>configmap</a:t>
            </a:r>
            <a:r>
              <a:rPr lang="en-US" altLang="zh-TW" b="1" dirty="0">
                <a:solidFill>
                  <a:srgbClr val="24292E"/>
                </a:solidFill>
                <a:latin typeface="-apple-system"/>
              </a:rPr>
              <a:t>-</a:t>
            </a:r>
            <a:r>
              <a:rPr lang="en-US" altLang="zh-TW" b="1" dirty="0" err="1">
                <a:solidFill>
                  <a:srgbClr val="24292E"/>
                </a:solidFill>
                <a:latin typeface="-apple-system"/>
              </a:rPr>
              <a:t>volume.yaml</a:t>
            </a:r>
            <a:endParaRPr lang="en-US" altLang="zh-TW" b="0" i="0" dirty="0">
              <a:solidFill>
                <a:srgbClr val="586069"/>
              </a:solidFill>
              <a:effectLst/>
              <a:latin typeface="-apple-system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89886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v1</a:t>
            </a: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kind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Pod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metadata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fortune-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-volume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spec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containers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image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luksa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fortune:env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env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INTERVAL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valueFrom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configMapKeyRef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fortune-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key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sleep-interval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html-generator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volumeMounts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mountPath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altLang="zh-TW" dirty="0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htdocs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72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如果你已經閱讀過前面的章節</a:t>
            </a:r>
            <a:r>
              <a:rPr lang="en-US" altLang="zh-CN" dirty="0"/>
              <a:t>,</a:t>
            </a:r>
            <a:r>
              <a:rPr lang="zh-CN" altLang="en-US" dirty="0"/>
              <a:t>可能會</a:t>
            </a:r>
            <a:r>
              <a:rPr lang="zh-CN" altLang="en-US" dirty="0" smtClean="0"/>
              <a:t>想到</a:t>
            </a:r>
            <a:r>
              <a:rPr lang="zh-TW" altLang="en-US" dirty="0" smtClean="0"/>
              <a:t>採</a:t>
            </a:r>
            <a:r>
              <a:rPr lang="zh-CN" altLang="en-US" dirty="0" smtClean="0"/>
              <a:t>用 </a:t>
            </a:r>
            <a:r>
              <a:rPr lang="en-US" altLang="zh-CN" dirty="0" err="1" smtClean="0"/>
              <a:t>gitRepo</a:t>
            </a:r>
            <a:r>
              <a:rPr lang="en-US" altLang="zh-CN" dirty="0" smtClean="0"/>
              <a:t> </a:t>
            </a:r>
            <a:r>
              <a:rPr lang="zh-CN" altLang="en-US" dirty="0"/>
              <a:t>卷作爲配置源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這</a:t>
            </a:r>
            <a:r>
              <a:rPr lang="zh-TW" altLang="en-US" dirty="0" smtClean="0"/>
              <a:t>並</a:t>
            </a:r>
            <a:r>
              <a:rPr lang="zh-CN" altLang="en-US" dirty="0" smtClean="0"/>
              <a:t>不是</a:t>
            </a:r>
            <a:r>
              <a:rPr lang="zh-CN" altLang="en-US" dirty="0"/>
              <a:t>一個壞主意</a:t>
            </a:r>
            <a:r>
              <a:rPr lang="en-US" altLang="zh-CN" dirty="0"/>
              <a:t>,</a:t>
            </a:r>
            <a:r>
              <a:rPr lang="zh-CN" altLang="en-US" dirty="0"/>
              <a:t>通過它可以保持配置的版本化</a:t>
            </a:r>
            <a:r>
              <a:rPr lang="en-US" altLang="zh-CN" dirty="0" smtClean="0"/>
              <a:t>,</a:t>
            </a:r>
            <a:r>
              <a:rPr lang="zh-TW" altLang="en-US" dirty="0" smtClean="0"/>
              <a:t>並</a:t>
            </a:r>
            <a:r>
              <a:rPr lang="zh-CN" altLang="en-US" dirty="0" smtClean="0"/>
              <a:t>且</a:t>
            </a:r>
            <a:r>
              <a:rPr lang="zh-CN" altLang="en-US" dirty="0"/>
              <a:t>能比較容易地按需回滾</a:t>
            </a:r>
            <a:r>
              <a:rPr lang="zh-CN" altLang="en-US" dirty="0" smtClean="0"/>
              <a:t>配置。</a:t>
            </a:r>
            <a:endParaRPr lang="en-US" altLang="zh-CN" dirty="0" smtClean="0"/>
          </a:p>
          <a:p>
            <a:r>
              <a:rPr lang="zh-CN" altLang="en-US" dirty="0" smtClean="0"/>
              <a:t>然而</a:t>
            </a:r>
            <a:r>
              <a:rPr lang="zh-CN" altLang="en-US" dirty="0"/>
              <a:t>有一種更加簡便的方法能將配置數據</a:t>
            </a:r>
            <a:r>
              <a:rPr lang="zh-CN" altLang="en-US" dirty="0" smtClean="0"/>
              <a:t>置</a:t>
            </a:r>
            <a:r>
              <a:rPr lang="zh-TW" altLang="en-US" dirty="0" smtClean="0"/>
              <a:t>於</a:t>
            </a:r>
            <a:r>
              <a:rPr lang="zh-CN" altLang="en-US" dirty="0" smtClean="0"/>
              <a:t> </a:t>
            </a:r>
            <a:r>
              <a:rPr lang="en-US" altLang="zh-CN" dirty="0" err="1"/>
              <a:t>Kubermetes</a:t>
            </a:r>
            <a:r>
              <a:rPr lang="en-US" altLang="zh-CN" dirty="0"/>
              <a:t> </a:t>
            </a:r>
            <a:r>
              <a:rPr lang="zh-CN" altLang="en-US" dirty="0"/>
              <a:t>的頂級資源對象中</a:t>
            </a:r>
            <a:r>
              <a:rPr lang="en-US" altLang="zh-CN" dirty="0"/>
              <a:t>, </a:t>
            </a:r>
            <a:r>
              <a:rPr lang="zh-TW" altLang="en-US" dirty="0" smtClean="0"/>
              <a:t>並</a:t>
            </a:r>
            <a:r>
              <a:rPr lang="zh-CN" altLang="en-US" dirty="0" smtClean="0"/>
              <a:t>可</a:t>
            </a:r>
            <a:r>
              <a:rPr lang="zh-CN" altLang="en-US" dirty="0"/>
              <a:t>與其他資源定義存入同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倉庫或者</a:t>
            </a:r>
            <a:r>
              <a:rPr lang="zh-CN" altLang="en-US" dirty="0" smtClean="0"/>
              <a:t>基</a:t>
            </a:r>
            <a:r>
              <a:rPr lang="zh-TW" altLang="en-US" dirty="0" smtClean="0"/>
              <a:t>於</a:t>
            </a:r>
            <a:r>
              <a:rPr lang="zh-CN" altLang="en-US" dirty="0" smtClean="0"/>
              <a:t>文件</a:t>
            </a:r>
            <a:r>
              <a:rPr lang="zh-CN" altLang="en-US" dirty="0"/>
              <a:t>的存儲系統中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用以</a:t>
            </a:r>
            <a:r>
              <a:rPr lang="zh-CN" altLang="en-US" dirty="0"/>
              <a:t>存儲</a:t>
            </a:r>
            <a:r>
              <a:rPr lang="zh-CN" altLang="en-US" dirty="0" smtClean="0"/>
              <a:t>配置數據的 </a:t>
            </a:r>
            <a:r>
              <a:rPr lang="en-US" altLang="zh-CN" dirty="0" smtClean="0"/>
              <a:t>Kubernetes </a:t>
            </a:r>
            <a:r>
              <a:rPr lang="zh-CN" altLang="en-US" dirty="0"/>
              <a:t>資源稱爲 </a:t>
            </a:r>
            <a:r>
              <a:rPr lang="en-US" altLang="zh-CN" dirty="0" err="1"/>
              <a:t>ConfigMap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我們</a:t>
            </a:r>
            <a:r>
              <a:rPr lang="zh-CN" altLang="en-US" dirty="0"/>
              <a:t>將會在本章學習如何使用它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4133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9680" y="197346"/>
            <a:ext cx="7086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altLang="zh-TW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image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nginx:alpine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web-server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volumeMounts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mountPath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usr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/share/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/html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readOnly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mountPath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etc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conf.d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readOnly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mountPath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tmp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/whole-fortune-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-volume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readOnly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ports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containerPort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80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http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protocol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TCP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volumes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emptyDir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{}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endParaRPr lang="en-US" altLang="zh-TW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name</a:t>
            </a:r>
            <a:r>
              <a:rPr lang="en-US" altLang="zh-TW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fortune-</a:t>
            </a:r>
            <a:r>
              <a:rPr lang="en-US" altLang="zh-TW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66160" y="2078474"/>
            <a:ext cx="4373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掛載 </a:t>
            </a:r>
            <a:r>
              <a:rPr lang="en-US" altLang="zh-TW" sz="2400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configMap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卷至這個位置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62093" y="5830875"/>
            <a:ext cx="57483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TW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卷定義引用 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fortune-</a:t>
            </a:r>
            <a:r>
              <a:rPr lang="en-US" altLang="zh-TW" sz="2400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</a:t>
            </a:r>
            <a:r>
              <a:rPr lang="en-US" altLang="zh-TW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ConfigMap</a:t>
            </a:r>
            <a:endParaRPr lang="en-US" altLang="zh-TW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60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檢查 </a:t>
            </a:r>
            <a:r>
              <a:rPr lang="en-US" altLang="zh-CN" dirty="0"/>
              <a:t>Nginx </a:t>
            </a:r>
            <a:r>
              <a:rPr lang="zh-CN" altLang="en-US" dirty="0"/>
              <a:t>是否使用被</a:t>
            </a:r>
            <a:r>
              <a:rPr lang="zh-TW" altLang="en-US" dirty="0"/>
              <a:t>掛</a:t>
            </a:r>
            <a:r>
              <a:rPr lang="zh-CN" altLang="en-US" dirty="0"/>
              <a:t>載的配置</a:t>
            </a:r>
            <a:r>
              <a:rPr lang="zh-CN" altLang="en-US" dirty="0" smtClean="0"/>
              <a:t>文件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pod </a:t>
            </a:r>
            <a:r>
              <a:rPr lang="zh-CN" altLang="en-US" dirty="0" smtClean="0"/>
              <a:t>定義中包含了引用 </a:t>
            </a:r>
            <a:r>
              <a:rPr lang="en-US" altLang="zh-CN" dirty="0" smtClean="0"/>
              <a:t>fortune-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  <a:r>
              <a:rPr lang="zh-CN" altLang="en-US" dirty="0" smtClean="0"/>
              <a:t>卷</a:t>
            </a:r>
            <a:r>
              <a:rPr lang="zh-TW" altLang="en-US" dirty="0" smtClean="0"/>
              <a:t>。</a:t>
            </a:r>
            <a:endParaRPr lang="en-US" altLang="zh-CN" dirty="0" smtClean="0"/>
          </a:p>
          <a:p>
            <a:r>
              <a:rPr lang="zh-TW" altLang="en-US" dirty="0" smtClean="0"/>
              <a:t>這個卷</a:t>
            </a:r>
            <a:r>
              <a:rPr lang="zh-CN" altLang="en-US" dirty="0" smtClean="0"/>
              <a:t>需要被</a:t>
            </a:r>
            <a:r>
              <a:rPr lang="zh-TW" altLang="en-US" dirty="0" smtClean="0"/>
              <a:t>掛</a:t>
            </a:r>
            <a:r>
              <a:rPr lang="zh-CN" altLang="en-US" dirty="0" smtClean="0"/>
              <a:t>載到文件夾 </a:t>
            </a:r>
            <a:r>
              <a:rPr lang="en-US" altLang="zh-CN" dirty="0" smtClean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nginx</a:t>
            </a:r>
            <a:r>
              <a:rPr lang="en-US" altLang="zh-CN" dirty="0"/>
              <a:t>/</a:t>
            </a:r>
            <a:r>
              <a:rPr lang="en-US" altLang="zh-CN" dirty="0" err="1"/>
              <a:t>conf.d</a:t>
            </a:r>
            <a:r>
              <a:rPr lang="en-US" altLang="zh-CN" dirty="0"/>
              <a:t> </a:t>
            </a:r>
            <a:r>
              <a:rPr lang="zh-CN" altLang="en-US" dirty="0" smtClean="0"/>
              <a:t>下讓</a:t>
            </a:r>
            <a:r>
              <a:rPr lang="en-US" altLang="zh-CN" dirty="0" smtClean="0"/>
              <a:t>Nginx</a:t>
            </a:r>
            <a:r>
              <a:rPr lang="zh-CN" altLang="en-US" dirty="0" smtClean="0"/>
              <a:t>服務器使用它。</a:t>
            </a:r>
            <a:endParaRPr lang="zh-CN" altLang="en-US" dirty="0"/>
          </a:p>
          <a:p>
            <a:r>
              <a:rPr lang="zh-CN" altLang="en-US" dirty="0" smtClean="0"/>
              <a:t>現在的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服務器應該已經被配置爲會壓縮響應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可以將 </a:t>
            </a:r>
            <a:r>
              <a:rPr lang="en-US" altLang="zh-CN" dirty="0" smtClean="0"/>
              <a:t>localhost:8080 </a:t>
            </a:r>
            <a:r>
              <a:rPr lang="zh-CN" altLang="en-US" dirty="0" smtClean="0"/>
              <a:t>轉發到</a:t>
            </a:r>
            <a:r>
              <a:rPr lang="en-US" altLang="zh-CN" dirty="0" smtClean="0"/>
              <a:t>pod </a:t>
            </a:r>
            <a:r>
              <a:rPr lang="zh-CN" altLang="en-US" dirty="0"/>
              <a:t>的</a:t>
            </a:r>
            <a:r>
              <a:rPr lang="en-US" altLang="zh-CN" dirty="0"/>
              <a:t>80</a:t>
            </a:r>
            <a:r>
              <a:rPr lang="zh-CN" altLang="en-US" dirty="0"/>
              <a:t>端</a:t>
            </a:r>
            <a:r>
              <a:rPr lang="zh-CN" altLang="en-US" dirty="0" smtClean="0"/>
              <a:t>口</a:t>
            </a:r>
            <a:r>
              <a:rPr lang="zh-TW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2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CN" sz="22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CN" sz="22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port-forward fortune-</a:t>
            </a:r>
            <a:r>
              <a:rPr lang="en-US" altLang="zh-CN" sz="22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CN" sz="22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-volume 8080:80 &amp;</a:t>
            </a:r>
            <a:endParaRPr lang="en-US" altLang="zh-CN" sz="22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zh-CN" altLang="en-US" dirty="0" smtClean="0"/>
              <a:t>利用</a:t>
            </a:r>
            <a:r>
              <a:rPr lang="en-US" altLang="zh-CN" dirty="0"/>
              <a:t>curl </a:t>
            </a:r>
            <a:r>
              <a:rPr lang="zh-CN" altLang="en-US" dirty="0" smtClean="0"/>
              <a:t>檢查服務器響應來驗證配置是否生效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如下頁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32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觀察 </a:t>
            </a:r>
            <a:r>
              <a:rPr lang="en-US" altLang="zh-CN" dirty="0" err="1"/>
              <a:t>nginx</a:t>
            </a:r>
            <a:r>
              <a:rPr lang="en-US" altLang="zh-CN" dirty="0"/>
              <a:t> </a:t>
            </a:r>
            <a:r>
              <a:rPr lang="zh-CN" altLang="en-US" dirty="0"/>
              <a:t>響應是否被壓縮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13460" y="1821240"/>
            <a:ext cx="106146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$ curl -H "Accept-Encoding: </a:t>
            </a:r>
            <a:r>
              <a:rPr lang="en-US" altLang="zh-TW" sz="2400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gzip</a:t>
            </a:r>
            <a:r>
              <a:rPr lang="en-US" altLang="zh-TW" sz="2400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-I localhost:8080</a:t>
            </a:r>
          </a:p>
          <a:p>
            <a: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HTTP/1.1 200 OK</a:t>
            </a:r>
          </a:p>
          <a:p>
            <a: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Server: </a:t>
            </a:r>
            <a:r>
              <a:rPr lang="en-US" altLang="zh-TW" sz="24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/1.11.1</a:t>
            </a:r>
          </a:p>
          <a:p>
            <a: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Date: Thu, 18 Aug 2016 11:52:57 GMT</a:t>
            </a:r>
          </a:p>
          <a:p>
            <a: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Content-Type: text/html</a:t>
            </a:r>
          </a:p>
          <a:p>
            <a: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Last-Modified: Thu, 18 Aug 2016 11:52:55 GMT</a:t>
            </a:r>
          </a:p>
          <a:p>
            <a: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Connection: keep-alive</a:t>
            </a:r>
          </a:p>
          <a:p>
            <a:r>
              <a:rPr lang="en-US" altLang="zh-TW" sz="2400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ETag</a:t>
            </a:r>
            <a:r>
              <a:rPr lang="en-US" altLang="zh-TW" sz="2400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W/"57b5a197-37"</a:t>
            </a:r>
          </a:p>
          <a:p>
            <a:r>
              <a:rPr lang="en-US" altLang="zh-TW" sz="2400" dirty="0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Content-Encoding: </a:t>
            </a:r>
            <a:r>
              <a:rPr lang="en-US" altLang="zh-TW" sz="2400" dirty="0" err="1">
                <a:solidFill>
                  <a:srgbClr val="0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gzip</a:t>
            </a:r>
            <a:endParaRPr lang="zh-TW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920740" y="4775895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這裏說明響應被壓縮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3460" y="5368112"/>
            <a:ext cx="5211683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服務器響應說明配置成功生效。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59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檢查被掛載的 </a:t>
            </a:r>
            <a:r>
              <a:rPr lang="en-US" altLang="zh-TW" dirty="0" err="1"/>
              <a:t>configMap</a:t>
            </a:r>
            <a:r>
              <a:rPr lang="en-US" altLang="zh-TW" dirty="0"/>
              <a:t> </a:t>
            </a:r>
            <a:r>
              <a:rPr lang="zh-TW" altLang="en-US" dirty="0"/>
              <a:t>卷的內容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473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TW" altLang="en-US" dirty="0" smtClean="0"/>
              <a:t>現在來看一下文件夾 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nginx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conf.d</a:t>
            </a:r>
            <a:r>
              <a:rPr lang="en-US" altLang="zh-TW" dirty="0" smtClean="0"/>
              <a:t> </a:t>
            </a:r>
            <a:r>
              <a:rPr lang="zh-TW" altLang="en-US" dirty="0" smtClean="0"/>
              <a:t>下的內容</a:t>
            </a:r>
            <a:r>
              <a:rPr lang="en-US" altLang="zh-TW" dirty="0" smtClean="0"/>
              <a:t>:</a:t>
            </a:r>
            <a:endParaRPr lang="zh-TW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6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6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TW" sz="2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exec fortune-</a:t>
            </a:r>
            <a:r>
              <a:rPr lang="en-US" altLang="zh-TW" sz="2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sz="2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-volume -c </a:t>
            </a:r>
            <a:r>
              <a:rPr lang="en-US" altLang="zh-TW" sz="2600" b="1">
                <a:latin typeface="Source Code Pro" panose="020B0509030403020204" pitchFamily="49" charset="0"/>
                <a:ea typeface="Source Code Pro" panose="020B0509030403020204" pitchFamily="49" charset="0"/>
              </a:rPr>
              <a:t>web-server </a:t>
            </a:r>
            <a:r>
              <a:rPr lang="en-US" altLang="zh-TW" sz="2600" b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ls </a:t>
            </a:r>
            <a:r>
              <a:rPr lang="en-US" altLang="zh-TW" sz="2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2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etc</a:t>
            </a:r>
            <a:r>
              <a:rPr lang="en-US" altLang="zh-TW" sz="2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2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sz="2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26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conf.d</a:t>
            </a:r>
            <a:r>
              <a:rPr lang="en-US" altLang="zh-TW" sz="26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altLang="zh-TW" sz="2600" b="1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6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my-</a:t>
            </a:r>
            <a:r>
              <a:rPr lang="en-US" altLang="zh-TW" sz="26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sz="26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TW" sz="26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config.conf</a:t>
            </a:r>
            <a:r>
              <a:rPr lang="en-US" altLang="zh-TW" sz="26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26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sleep-interval</a:t>
            </a:r>
            <a:endParaRPr lang="en-US" altLang="zh-TW" sz="2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dirty="0" err="1"/>
              <a:t>ConfigMap</a:t>
            </a:r>
            <a:r>
              <a:rPr lang="en-US" altLang="zh-TW" dirty="0"/>
              <a:t> </a:t>
            </a:r>
            <a:r>
              <a:rPr lang="zh-TW" altLang="en-US" dirty="0" smtClean="0"/>
              <a:t>的兩個條目均作爲文件置於這一文件夾下。</a:t>
            </a:r>
            <a:endParaRPr lang="en-US" altLang="zh-TW" dirty="0" smtClean="0"/>
          </a:p>
          <a:p>
            <a:pPr>
              <a:lnSpc>
                <a:spcPct val="110000"/>
              </a:lnSpc>
            </a:pPr>
            <a:r>
              <a:rPr lang="zh-TW" altLang="en-US" dirty="0" smtClean="0"/>
              <a:t>條目 </a:t>
            </a:r>
            <a:r>
              <a:rPr lang="en-US" altLang="zh-TW" dirty="0" smtClean="0"/>
              <a:t>sleep-interval </a:t>
            </a:r>
            <a:r>
              <a:rPr lang="zh-TW" altLang="en-US" dirty="0" smtClean="0"/>
              <a:t>對應的文件也被包含在內</a:t>
            </a:r>
            <a:r>
              <a:rPr lang="en-US" altLang="zh-TW" dirty="0" smtClean="0"/>
              <a:t>,</a:t>
            </a:r>
            <a:r>
              <a:rPr lang="zh-TW" altLang="en-US" dirty="0" smtClean="0"/>
              <a:t>然而它只會被 </a:t>
            </a:r>
            <a:r>
              <a:rPr lang="en-US" altLang="zh-TW" dirty="0" err="1" smtClean="0"/>
              <a:t>fortuneloop</a:t>
            </a:r>
            <a:r>
              <a:rPr lang="en-US" altLang="zh-TW" dirty="0" smtClean="0"/>
              <a:t> </a:t>
            </a:r>
            <a:r>
              <a:rPr lang="zh-TW" altLang="en-US" dirty="0" smtClean="0"/>
              <a:t>容器所使用。</a:t>
            </a:r>
            <a:endParaRPr lang="en-US" altLang="zh-TW" dirty="0" smtClean="0"/>
          </a:p>
          <a:p>
            <a:pPr>
              <a:lnSpc>
                <a:spcPct val="110000"/>
              </a:lnSpc>
            </a:pPr>
            <a:r>
              <a:rPr lang="zh-TW" altLang="en-US" dirty="0" smtClean="0"/>
              <a:t>可以創建兩個不同的 </a:t>
            </a:r>
            <a:r>
              <a:rPr lang="en-US" altLang="zh-TW" dirty="0" err="1" smtClean="0"/>
              <a:t>ConfigMap</a:t>
            </a:r>
            <a:r>
              <a:rPr lang="en-US" altLang="zh-TW" dirty="0" smtClean="0"/>
              <a:t>,</a:t>
            </a:r>
            <a:r>
              <a:rPr lang="zh-TW" altLang="en-US" dirty="0" smtClean="0"/>
              <a:t>一個用以配置容器 </a:t>
            </a:r>
            <a:r>
              <a:rPr lang="en-US" altLang="zh-TW" dirty="0" err="1" smtClean="0"/>
              <a:t>fortuneloop</a:t>
            </a:r>
            <a:r>
              <a:rPr lang="en-US" altLang="zh-TW" dirty="0" smtClean="0"/>
              <a:t>,</a:t>
            </a:r>
            <a:r>
              <a:rPr lang="zh-TW" altLang="en-US" dirty="0" smtClean="0"/>
              <a:t>另一個用來配置</a:t>
            </a:r>
            <a:r>
              <a:rPr lang="en-US" altLang="zh-TW" dirty="0" smtClean="0"/>
              <a:t>webserver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zh-TW" altLang="en-US" dirty="0" smtClean="0"/>
              <a:t>然而採用多個</a:t>
            </a:r>
            <a:r>
              <a:rPr lang="en-US" altLang="zh-TW" dirty="0" err="1" smtClean="0"/>
              <a:t>ConfigMap</a:t>
            </a:r>
            <a:r>
              <a:rPr lang="en-US" altLang="zh-TW" dirty="0" smtClean="0"/>
              <a:t> </a:t>
            </a:r>
            <a:r>
              <a:rPr lang="zh-TW" altLang="en-US" dirty="0" smtClean="0"/>
              <a:t>去分別配置同一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中的不同容器的做法是不好的。</a:t>
            </a:r>
            <a:endParaRPr lang="en-US" altLang="zh-TW" dirty="0" smtClean="0"/>
          </a:p>
          <a:p>
            <a:pPr lvl="1">
              <a:lnSpc>
                <a:spcPct val="110000"/>
              </a:lnSpc>
            </a:pPr>
            <a:r>
              <a:rPr lang="zh-TW" altLang="en-US" dirty="0" smtClean="0"/>
              <a:t>畢竟同一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中的容器是緊密聯繫的</a:t>
            </a:r>
            <a:r>
              <a:rPr lang="en-US" altLang="zh-TW" dirty="0" smtClean="0"/>
              <a:t>,</a:t>
            </a:r>
            <a:r>
              <a:rPr lang="zh-TW" altLang="en-US" dirty="0" smtClean="0"/>
              <a:t>需要被當作整體單元來配置。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7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卷內暴露指定的 </a:t>
            </a:r>
            <a:r>
              <a:rPr lang="en-US" altLang="zh-TW" dirty="0" err="1"/>
              <a:t>Config</a:t>
            </a:r>
            <a:r>
              <a:rPr lang="en-US" altLang="zh-TW" dirty="0"/>
              <a:t> Map </a:t>
            </a:r>
            <a:r>
              <a:rPr lang="zh-TW" altLang="en-US" dirty="0"/>
              <a:t>條目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幸運</a:t>
            </a:r>
            <a:r>
              <a:rPr lang="zh-TW" altLang="en-US" dirty="0"/>
              <a:t>的是</a:t>
            </a:r>
            <a:r>
              <a:rPr lang="en-US" altLang="zh-TW" dirty="0"/>
              <a:t>,</a:t>
            </a:r>
            <a:r>
              <a:rPr lang="zh-TW" altLang="en-US" dirty="0"/>
              <a:t>可以創建僅包含 </a:t>
            </a:r>
            <a:r>
              <a:rPr lang="en-US" altLang="zh-TW" dirty="0" err="1"/>
              <a:t>ConfigMap</a:t>
            </a:r>
            <a:r>
              <a:rPr lang="en-US" altLang="zh-TW" dirty="0"/>
              <a:t> </a:t>
            </a:r>
            <a:r>
              <a:rPr lang="zh-TW" altLang="en-US" dirty="0"/>
              <a:t>中部分條目的 </a:t>
            </a:r>
            <a:r>
              <a:rPr lang="en-US" altLang="zh-TW" dirty="0" err="1"/>
              <a:t>configMap</a:t>
            </a:r>
            <a:r>
              <a:rPr lang="en-US" altLang="zh-TW" dirty="0"/>
              <a:t> </a:t>
            </a:r>
            <a:r>
              <a:rPr lang="zh-TW" altLang="en-US" dirty="0" smtClean="0"/>
              <a:t>卷。</a:t>
            </a:r>
            <a:endParaRPr lang="en-US" altLang="zh-TW" dirty="0" smtClean="0"/>
          </a:p>
          <a:p>
            <a:r>
              <a:rPr lang="zh-CN" altLang="en-US" dirty="0" smtClean="0"/>
              <a:t>通過卷的 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items</a:t>
            </a:r>
            <a:r>
              <a:rPr lang="en-US" altLang="zh-CN" dirty="0" smtClean="0"/>
              <a:t> </a:t>
            </a:r>
            <a:r>
              <a:rPr lang="zh-CN" altLang="en-US" dirty="0" smtClean="0"/>
              <a:t>屬性能够指定哪些條目會被暴露作爲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/>
              <a:t>卷的</a:t>
            </a:r>
            <a:r>
              <a:rPr lang="zh-CN" altLang="en-US" dirty="0" smtClean="0"/>
              <a:t>文件。</a:t>
            </a:r>
            <a:endParaRPr lang="zh-CN" altLang="en-US" dirty="0"/>
          </a:p>
          <a:p>
            <a:r>
              <a:rPr lang="zh-TW" altLang="en-US" dirty="0" smtClean="0"/>
              <a:t>例如：本示例的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my-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config.conf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834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0726" y="409694"/>
            <a:ext cx="5545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24292E"/>
                </a:solidFill>
                <a:latin typeface="-apple-system"/>
              </a:rPr>
              <a:t>fortune-pod-</a:t>
            </a:r>
            <a:r>
              <a:rPr lang="en-US" altLang="zh-TW" b="1" dirty="0" err="1">
                <a:solidFill>
                  <a:srgbClr val="24292E"/>
                </a:solidFill>
                <a:latin typeface="-apple-system"/>
              </a:rPr>
              <a:t>configmap</a:t>
            </a:r>
            <a:r>
              <a:rPr lang="en-US" altLang="zh-TW" b="1" dirty="0">
                <a:solidFill>
                  <a:srgbClr val="24292E"/>
                </a:solidFill>
                <a:latin typeface="-apple-system"/>
              </a:rPr>
              <a:t>-volume-with-</a:t>
            </a:r>
            <a:r>
              <a:rPr lang="en-US" altLang="zh-TW" b="1" dirty="0" err="1">
                <a:solidFill>
                  <a:srgbClr val="24292E"/>
                </a:solidFill>
                <a:latin typeface="-apple-system"/>
              </a:rPr>
              <a:t>items.yaml</a:t>
            </a:r>
            <a:endParaRPr lang="en-US" altLang="zh-TW" b="0" i="0" dirty="0">
              <a:solidFill>
                <a:srgbClr val="586069"/>
              </a:solidFill>
              <a:effectLst/>
              <a:latin typeface="-apple-system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10300" y="1326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hlinkClick r:id="rId2"/>
              </a:rPr>
              <a:t>https://github.com/luksa/kubernetes-in-action/blob/master/Chapter07/fortune-pod-configmap-volume-with-items.yaml</a:t>
            </a:r>
            <a:endParaRPr lang="zh-TW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503863" y="16367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0400" y="850007"/>
            <a:ext cx="6096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altLang="zh-TW" sz="1600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apiVersion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v1</a:t>
            </a:r>
          </a:p>
          <a:p>
            <a:pPr fontAlgn="t"/>
            <a:r>
              <a:rPr lang="en-US" altLang="zh-TW" sz="16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kind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Pod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metadata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name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fortune-</a:t>
            </a:r>
            <a:r>
              <a:rPr lang="en-US" altLang="zh-TW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-volume-with-items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spec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containers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16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sz="16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image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luksa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fortune:env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name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html-generator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sz="1600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volumeMounts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16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sz="16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sz="1600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mountPath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var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htdocs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sz="16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image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nginx:alpine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name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web-server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sz="1600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volumeMounts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16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sz="16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sz="1600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mountPath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usr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/share/</a:t>
            </a:r>
            <a:r>
              <a:rPr lang="en-US" altLang="zh-TW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/html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sz="1600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readOnly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sz="16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sz="1600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mountPath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etc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conf.d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sz="1600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readOnly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true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ports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16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sz="1600" dirty="0" err="1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containerPort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05CC5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80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protocol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 smtClean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TCP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1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8850" y="88538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volumes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16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sz="16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html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sz="1600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emptyDir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{}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sz="1600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sz="1600" dirty="0" err="1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name</a:t>
            </a:r>
            <a:r>
              <a:rPr lang="en-US" altLang="zh-TW" sz="1600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fortune-</a:t>
            </a:r>
            <a:r>
              <a:rPr lang="en-US" altLang="zh-TW" sz="1600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endParaRPr lang="en-US" altLang="zh-TW" sz="1600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sz="1600" b="1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items</a:t>
            </a:r>
            <a:r>
              <a:rPr lang="en-US" altLang="zh-TW" sz="1600" b="1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fontAlgn="t"/>
            <a:r>
              <a:rPr lang="en-US" altLang="zh-TW" sz="1600" b="1" dirty="0" smtClean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- </a:t>
            </a:r>
            <a:r>
              <a:rPr lang="en-US" altLang="zh-TW" sz="1600" b="1" dirty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altLang="zh-TW" sz="1600" b="1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b="1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my-</a:t>
            </a:r>
            <a:r>
              <a:rPr lang="en-US" altLang="zh-TW" sz="1600" b="1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sz="1600" b="1" dirty="0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TW" sz="1600" b="1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config.conf</a:t>
            </a:r>
            <a:endParaRPr lang="en-US" altLang="zh-TW" sz="1600" b="1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fontAlgn="t"/>
            <a:r>
              <a:rPr lang="en-US" altLang="zh-TW" sz="1600" b="1" dirty="0" smtClean="0">
                <a:solidFill>
                  <a:srgbClr val="22863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path</a:t>
            </a:r>
            <a:r>
              <a:rPr lang="en-US" altLang="zh-TW" sz="1600" b="1" dirty="0">
                <a:solidFill>
                  <a:srgbClr val="24292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1600" b="1" dirty="0" err="1">
                <a:solidFill>
                  <a:srgbClr val="032F6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gzip.conf</a:t>
            </a:r>
            <a:endParaRPr lang="en-US" altLang="zh-TW" sz="1600" b="1" dirty="0">
              <a:solidFill>
                <a:srgbClr val="24292E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33319" y="2310397"/>
            <a:ext cx="3419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選擇包含在卷中的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條目</a:t>
            </a:r>
            <a:endParaRPr lang="zh-CN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33319" y="2611227"/>
            <a:ext cx="3935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該鍵對應的條目被包含</a:t>
            </a: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33319" y="2912057"/>
            <a:ext cx="39351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條目的值被存儲在該文件中</a:t>
            </a:r>
          </a:p>
        </p:txBody>
      </p:sp>
      <p:sp>
        <p:nvSpPr>
          <p:cNvPr id="6" name="矩形 5"/>
          <p:cNvSpPr/>
          <p:nvPr/>
        </p:nvSpPr>
        <p:spPr>
          <a:xfrm>
            <a:off x="1304880" y="3693359"/>
            <a:ext cx="97344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指定單個條目時需同時設置條目的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鍵名稱</a:t>
            </a:r>
            <a:r>
              <a:rPr lang="zh-CN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以及對應的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文件名</a:t>
            </a:r>
            <a:r>
              <a:rPr lang="zh-CN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CN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採</a:t>
            </a:r>
            <a:r>
              <a:rPr lang="zh-CN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用上面的配置文件創建 </a:t>
            </a: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pod, /</a:t>
            </a:r>
            <a:r>
              <a:rPr lang="en-US" altLang="zh-CN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etc</a:t>
            </a: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CN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nginx</a:t>
            </a: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altLang="zh-CN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conf.d</a:t>
            </a:r>
            <a:r>
              <a:rPr lang="zh-CN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文件夾是比較乾淨的</a:t>
            </a: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僅包含所需的 </a:t>
            </a:r>
            <a:r>
              <a:rPr lang="en-US" altLang="zh-CN" sz="2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gzip.conf</a:t>
            </a:r>
            <a:r>
              <a:rPr lang="en-US" altLang="zh-CN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文件。</a:t>
            </a:r>
          </a:p>
        </p:txBody>
      </p:sp>
    </p:spTree>
    <p:extLst>
      <p:ext uri="{BB962C8B-B14F-4D97-AF65-F5344CB8AC3E}">
        <p14:creationId xmlns:p14="http://schemas.microsoft.com/office/powerpoint/2010/main" val="36171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掛</a:t>
            </a:r>
            <a:r>
              <a:rPr lang="zh-CN" altLang="en-US" dirty="0"/>
              <a:t>載某一文件夾會隱藏該文件夾中已存在的</a:t>
            </a:r>
            <a:r>
              <a:rPr lang="zh-CN" altLang="en-US" dirty="0" smtClean="0"/>
              <a:t>文件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這裏有一件重要的事情需要討論。</a:t>
            </a:r>
            <a:endParaRPr lang="en-US" altLang="zh-CN" dirty="0" smtClean="0"/>
          </a:p>
          <a:p>
            <a:r>
              <a:rPr lang="zh-CN" altLang="en-US" dirty="0" smtClean="0"/>
              <a:t>在當前與此前的示例中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將卷</a:t>
            </a:r>
            <a:r>
              <a:rPr lang="zh-TW" altLang="en-US" dirty="0" smtClean="0"/>
              <a:t>掛</a:t>
            </a:r>
            <a:r>
              <a:rPr lang="zh-CN" altLang="en-US" dirty="0" smtClean="0"/>
              <a:t>載至某個文件夾</a:t>
            </a:r>
            <a:r>
              <a:rPr lang="en-US" altLang="zh-CN" dirty="0" smtClean="0"/>
              <a:t>,</a:t>
            </a:r>
            <a:r>
              <a:rPr lang="zh-CN" altLang="en-US" dirty="0" smtClean="0"/>
              <a:t>意味著容器鏡像中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nginx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conf.d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文件夾下原本存在的任何文件都會被隱藏。</a:t>
            </a:r>
            <a:endParaRPr lang="en-US" altLang="zh-CN" dirty="0" smtClean="0"/>
          </a:p>
          <a:p>
            <a:r>
              <a:rPr lang="en-US" altLang="zh-CN" dirty="0"/>
              <a:t>Linux </a:t>
            </a:r>
            <a:r>
              <a:rPr lang="zh-CN" altLang="en-US" dirty="0" smtClean="0"/>
              <a:t>系統</a:t>
            </a:r>
            <a:r>
              <a:rPr lang="zh-TW" altLang="en-US" dirty="0" smtClean="0"/>
              <a:t>掛</a:t>
            </a:r>
            <a:r>
              <a:rPr lang="zh-CN" altLang="en-US" dirty="0" smtClean="0"/>
              <a:t>載</a:t>
            </a:r>
            <a:r>
              <a:rPr lang="zh-CN" altLang="en-US" dirty="0"/>
              <a:t>文件系統至非空文件夾時通常表現如此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文件夾</a:t>
            </a:r>
            <a:r>
              <a:rPr lang="zh-CN" altLang="en-US" dirty="0"/>
              <a:t>中只會包含</a:t>
            </a:r>
            <a:r>
              <a:rPr lang="zh-CN" altLang="en-US" dirty="0" smtClean="0"/>
              <a:t>被挂</a:t>
            </a:r>
            <a:r>
              <a:rPr lang="zh-CN" altLang="en-US" dirty="0"/>
              <a:t>載文件系統中的文件</a:t>
            </a:r>
            <a:r>
              <a:rPr lang="en-US" altLang="zh-CN" dirty="0"/>
              <a:t>,</a:t>
            </a:r>
            <a:r>
              <a:rPr lang="zh-CN" altLang="en-US" dirty="0"/>
              <a:t>即便文件夾中原本的文件是不可訪問的也是同樣如此。</a:t>
            </a:r>
          </a:p>
          <a:p>
            <a:r>
              <a:rPr lang="zh-CN" altLang="en-US" dirty="0"/>
              <a:t>本示例中</a:t>
            </a:r>
            <a:r>
              <a:rPr lang="en-US" altLang="zh-CN" dirty="0"/>
              <a:t>,</a:t>
            </a:r>
            <a:r>
              <a:rPr lang="zh-CN" altLang="en-US" dirty="0"/>
              <a:t>這種現象</a:t>
            </a:r>
            <a:r>
              <a:rPr lang="zh-TW" altLang="en-US" dirty="0"/>
              <a:t>並</a:t>
            </a:r>
            <a:r>
              <a:rPr lang="zh-CN" altLang="en-US" dirty="0"/>
              <a:t>不會帶來比較糟糕的副作用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498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掛</a:t>
            </a:r>
            <a:r>
              <a:rPr lang="zh-CN" altLang="en-US" dirty="0"/>
              <a:t>載某一文件夾會隱藏該文件夾中已存在的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(</a:t>
            </a:r>
            <a:r>
              <a:rPr lang="zh-TW" altLang="en-US" dirty="0" smtClean="0"/>
              <a:t>續</a:t>
            </a:r>
            <a:r>
              <a:rPr lang="en-US" altLang="zh-CN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不過</a:t>
            </a:r>
            <a:r>
              <a:rPr lang="zh-TW" altLang="en-US" dirty="0" smtClean="0"/>
              <a:t>，</a:t>
            </a:r>
            <a:r>
              <a:rPr lang="zh-CN" altLang="en-US" dirty="0" smtClean="0"/>
              <a:t>假設</a:t>
            </a:r>
            <a:r>
              <a:rPr lang="zh-TW" altLang="en-US" dirty="0" smtClean="0"/>
              <a:t>掛</a:t>
            </a:r>
            <a:r>
              <a:rPr lang="zh-CN" altLang="en-US" dirty="0" smtClean="0"/>
              <a:t>載文件夾是 </a:t>
            </a:r>
            <a:r>
              <a:rPr lang="en-US" altLang="zh-CN" dirty="0" smtClean="0"/>
              <a:t>/</a:t>
            </a:r>
            <a:r>
              <a:rPr lang="en-US" altLang="zh-CN" dirty="0" err="1"/>
              <a:t>etc</a:t>
            </a:r>
            <a:r>
              <a:rPr lang="en-US" altLang="zh-CN" dirty="0" smtClean="0"/>
              <a:t>,</a:t>
            </a:r>
            <a:r>
              <a:rPr lang="zh-CN" altLang="en-US" dirty="0" smtClean="0"/>
              <a:t>該文件夾通常包含不少重要文件。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zh-TW" altLang="en-US" dirty="0" smtClean="0"/>
              <a:t>於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 </a:t>
            </a:r>
            <a:r>
              <a:rPr lang="zh-CN" altLang="en-US" dirty="0"/>
              <a:t>下的所有文件不存在</a:t>
            </a:r>
            <a:r>
              <a:rPr lang="en-US" altLang="zh-CN" dirty="0" smtClean="0"/>
              <a:t>,</a:t>
            </a:r>
            <a:r>
              <a:rPr lang="zh-CN" altLang="en-US" dirty="0" smtClean="0"/>
              <a:t>容器極大可能會損壞。</a:t>
            </a:r>
            <a:endParaRPr lang="en-US" altLang="zh-CN" dirty="0" smtClean="0"/>
          </a:p>
          <a:p>
            <a:r>
              <a:rPr lang="zh-CN" altLang="en-US" dirty="0" smtClean="0"/>
              <a:t>如果你希望添加文件至某個文件夾如 </a:t>
            </a:r>
            <a:r>
              <a:rPr lang="en-US" altLang="zh-CN" dirty="0" smtClean="0"/>
              <a:t>/</a:t>
            </a:r>
            <a:r>
              <a:rPr lang="en-US" altLang="zh-CN" dirty="0" err="1"/>
              <a:t>etc</a:t>
            </a:r>
            <a:r>
              <a:rPr lang="en-US" altLang="zh-CN" dirty="0" smtClean="0"/>
              <a:t>,</a:t>
            </a:r>
            <a:r>
              <a:rPr lang="zh-CN" altLang="en-US" dirty="0" smtClean="0"/>
              <a:t>絕不能</a:t>
            </a:r>
            <a:r>
              <a:rPr lang="zh-TW" altLang="en-US" dirty="0" smtClean="0"/>
              <a:t>採</a:t>
            </a:r>
            <a:r>
              <a:rPr lang="zh-CN" altLang="en-US" dirty="0" smtClean="0"/>
              <a:t>用這種方法。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55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獨立條目作爲文件被</a:t>
            </a:r>
            <a:r>
              <a:rPr lang="zh-TW" altLang="en-US" dirty="0"/>
              <a:t>掛</a:t>
            </a:r>
            <a:r>
              <a:rPr lang="zh-CN" altLang="en-US" dirty="0"/>
              <a:t>載且不隱藏文件夾中的其他</a:t>
            </a:r>
            <a:r>
              <a:rPr lang="zh-CN" altLang="en-US" dirty="0" smtClean="0"/>
              <a:t>文件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順理成章</a:t>
            </a:r>
            <a:r>
              <a:rPr lang="en-US" altLang="zh-CN" dirty="0"/>
              <a:t>,</a:t>
            </a:r>
            <a:r>
              <a:rPr lang="zh-CN" altLang="en-US" dirty="0"/>
              <a:t>你會好奇如何</a:t>
            </a:r>
            <a:r>
              <a:rPr lang="zh-CN" altLang="en-US" dirty="0" smtClean="0"/>
              <a:t>能</a:t>
            </a:r>
            <a:r>
              <a:rPr lang="zh-TW" altLang="en-US" dirty="0" smtClean="0"/>
              <a:t>掛</a:t>
            </a:r>
            <a:r>
              <a:rPr lang="zh-CN" altLang="en-US" dirty="0" smtClean="0"/>
              <a:t>載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對應文件至現有文件夾的同時</a:t>
            </a:r>
            <a:r>
              <a:rPr lang="zh-CN" altLang="en-US" dirty="0" smtClean="0"/>
              <a:t>不會隱藏</a:t>
            </a:r>
            <a:r>
              <a:rPr lang="zh-CN" altLang="en-US" dirty="0"/>
              <a:t>現有文件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VolumeMount</a:t>
            </a:r>
            <a:r>
              <a:rPr lang="en-US" altLang="zh-CN" dirty="0" smtClean="0"/>
              <a:t> </a:t>
            </a:r>
            <a:r>
              <a:rPr lang="zh-CN" altLang="en-US" dirty="0"/>
              <a:t>額外的 </a:t>
            </a:r>
            <a:r>
              <a:rPr lang="en-US" altLang="zh-CN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subPath</a:t>
            </a:r>
            <a:r>
              <a:rPr lang="en-US" altLang="zh-CN" dirty="0"/>
              <a:t> </a:t>
            </a:r>
            <a:r>
              <a:rPr lang="zh-TW" altLang="en-US" dirty="0" smtClean="0"/>
              <a:t>欄位</a:t>
            </a:r>
            <a:r>
              <a:rPr lang="zh-CN" altLang="en-US" dirty="0" smtClean="0"/>
              <a:t>可以</a:t>
            </a:r>
            <a:r>
              <a:rPr lang="zh-CN" altLang="en-US" dirty="0"/>
              <a:t>被</a:t>
            </a:r>
            <a:r>
              <a:rPr lang="zh-CN" altLang="en-US" dirty="0" smtClean="0"/>
              <a:t>用作</a:t>
            </a:r>
            <a:r>
              <a:rPr lang="zh-TW" altLang="en-US" dirty="0" smtClean="0"/>
              <a:t>掛</a:t>
            </a:r>
            <a:r>
              <a:rPr lang="zh-CN" altLang="en-US" dirty="0" smtClean="0"/>
              <a:t>載</a:t>
            </a:r>
            <a:r>
              <a:rPr lang="zh-CN" altLang="en-US" dirty="0"/>
              <a:t>卷中的某個 獨立文件或者是文件夾</a:t>
            </a:r>
            <a:r>
              <a:rPr lang="en-US" altLang="zh-CN" dirty="0"/>
              <a:t>,</a:t>
            </a:r>
            <a:r>
              <a:rPr lang="zh-CN" altLang="en-US" dirty="0" smtClean="0"/>
              <a:t>無須</a:t>
            </a:r>
            <a:r>
              <a:rPr lang="zh-TW" altLang="en-US" dirty="0" smtClean="0"/>
              <a:t>掛</a:t>
            </a:r>
            <a:r>
              <a:rPr lang="zh-CN" altLang="en-US" dirty="0" smtClean="0"/>
              <a:t>載</a:t>
            </a:r>
            <a:r>
              <a:rPr lang="zh-CN" altLang="en-US" dirty="0"/>
              <a:t>完整卷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TW" altLang="en-US" dirty="0" smtClean="0"/>
              <a:t>如下頁</a:t>
            </a:r>
            <a:r>
              <a:rPr lang="zh-CN" altLang="en-US" dirty="0" smtClean="0"/>
              <a:t>圖</a:t>
            </a:r>
            <a:r>
              <a:rPr lang="en-US" altLang="zh-CN" dirty="0" smtClean="0"/>
              <a:t>710</a:t>
            </a:r>
            <a:r>
              <a:rPr lang="zh-TW" altLang="en-US" dirty="0" smtClean="0"/>
              <a:t>）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12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ConfigMap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無論你是否在使用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存儲</a:t>
            </a:r>
            <a:r>
              <a:rPr lang="zh-CN" altLang="en-US" dirty="0" smtClean="0"/>
              <a:t>配置</a:t>
            </a:r>
            <a:r>
              <a:rPr lang="zh-TW" altLang="en-US" dirty="0" smtClean="0"/>
              <a:t>資料</a:t>
            </a:r>
            <a:r>
              <a:rPr lang="en-US" altLang="zh-CN" dirty="0" smtClean="0"/>
              <a:t>,</a:t>
            </a:r>
            <a:r>
              <a:rPr lang="zh-CN" altLang="en-US" dirty="0"/>
              <a:t>以下方法均可被用作配置你的</a:t>
            </a:r>
            <a:r>
              <a:rPr lang="zh-CN" altLang="en-US" dirty="0" smtClean="0"/>
              <a:t>應用</a:t>
            </a:r>
            <a:r>
              <a:rPr lang="zh-CN" altLang="en-US" dirty="0"/>
              <a:t>程序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向</a:t>
            </a:r>
            <a:r>
              <a:rPr lang="zh-CN" altLang="en-US" dirty="0"/>
              <a:t>容器傳遞命令行參數 </a:t>
            </a:r>
            <a:r>
              <a:rPr lang="zh-TW" altLang="en-US" dirty="0" smtClean="0"/>
              <a:t>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爲</a:t>
            </a:r>
            <a:r>
              <a:rPr lang="zh-CN" altLang="en-US" dirty="0"/>
              <a:t>每個容器設置自定義環境</a:t>
            </a:r>
            <a:r>
              <a:rPr lang="zh-CN" altLang="en-US" dirty="0" smtClean="0"/>
              <a:t>變</a:t>
            </a:r>
            <a:r>
              <a:rPr lang="zh-TW" altLang="en-US" dirty="0" smtClean="0"/>
              <a:t>數。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通過</a:t>
            </a:r>
            <a:r>
              <a:rPr lang="zh-CN" altLang="en-US" dirty="0"/>
              <a:t>特殊類型的卷將配置</a:t>
            </a:r>
            <a:r>
              <a:rPr lang="zh-CN" altLang="en-US" dirty="0" smtClean="0"/>
              <a:t>文件</a:t>
            </a:r>
            <a:r>
              <a:rPr lang="zh-TW" altLang="en-US" dirty="0" smtClean="0"/>
              <a:t>掛</a:t>
            </a:r>
            <a:r>
              <a:rPr lang="zh-CN" altLang="en-US" dirty="0" smtClean="0"/>
              <a:t>載</a:t>
            </a:r>
            <a:r>
              <a:rPr lang="zh-CN" altLang="en-US" dirty="0"/>
              <a:t>到容器</a:t>
            </a:r>
            <a:r>
              <a:rPr lang="zh-CN" altLang="en-US" dirty="0" smtClean="0"/>
              <a:t>中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8331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5015112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掛載卷中的單獨文件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13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掛載卷中的單獨文件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假設擁有一個包含文件 </a:t>
            </a:r>
            <a:r>
              <a:rPr lang="en-US" altLang="zh-CN" dirty="0" err="1"/>
              <a:t>myconfig.conf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卷</a:t>
            </a:r>
            <a:r>
              <a:rPr lang="en-US" altLang="zh-CN" dirty="0"/>
              <a:t>,</a:t>
            </a:r>
            <a:r>
              <a:rPr lang="zh-CN" altLang="en-US" dirty="0"/>
              <a:t>希望能將其添加</a:t>
            </a:r>
            <a:r>
              <a:rPr lang="zh-CN" altLang="en-US" dirty="0" smtClean="0"/>
              <a:t>爲 </a:t>
            </a:r>
            <a:r>
              <a:rPr lang="en-US" altLang="zh-CN" dirty="0" smtClean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 </a:t>
            </a:r>
            <a:r>
              <a:rPr lang="zh-CN" altLang="en-US" dirty="0"/>
              <a:t>文件夾下的文件 </a:t>
            </a:r>
            <a:r>
              <a:rPr lang="en-US" altLang="zh-CN" dirty="0" err="1"/>
              <a:t>someconfig.conf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00000"/>
              </a:lnSpc>
            </a:pPr>
            <a:r>
              <a:rPr lang="zh-CN" altLang="en-US" dirty="0" smtClean="0"/>
              <a:t>通過</a:t>
            </a:r>
            <a:r>
              <a:rPr lang="zh-CN" altLang="en-US" dirty="0"/>
              <a:t>屬性 </a:t>
            </a:r>
            <a:r>
              <a:rPr lang="en-US" altLang="zh-CN" dirty="0" err="1"/>
              <a:t>subPath</a:t>
            </a:r>
            <a:r>
              <a:rPr lang="en-US" altLang="zh-CN" dirty="0"/>
              <a:t> </a:t>
            </a:r>
            <a:r>
              <a:rPr lang="zh-CN" altLang="en-US" dirty="0"/>
              <a:t>可以將該</a:t>
            </a:r>
            <a:r>
              <a:rPr lang="zh-CN" altLang="en-US" dirty="0" smtClean="0"/>
              <a:t>文件</a:t>
            </a:r>
            <a:r>
              <a:rPr lang="zh-TW" altLang="en-US" dirty="0" smtClean="0"/>
              <a:t>掛</a:t>
            </a:r>
            <a:r>
              <a:rPr lang="zh-CN" altLang="en-US" dirty="0" smtClean="0"/>
              <a:t>載</a:t>
            </a:r>
            <a:r>
              <a:rPr lang="zh-CN" altLang="en-US" dirty="0"/>
              <a:t>的同時</a:t>
            </a:r>
            <a:r>
              <a:rPr lang="zh-CN" altLang="en-US" dirty="0" smtClean="0"/>
              <a:t>又不</a:t>
            </a:r>
            <a:r>
              <a:rPr lang="zh-CN" altLang="en-US" dirty="0"/>
              <a:t>影響文件夾中的其他文件。 </a:t>
            </a:r>
            <a:endParaRPr lang="en-US" altLang="zh-CN" dirty="0" smtClean="0"/>
          </a:p>
          <a:p>
            <a:r>
              <a:rPr lang="en-US" altLang="zh-CN" dirty="0" smtClean="0"/>
              <a:t>pod </a:t>
            </a:r>
            <a:r>
              <a:rPr lang="zh-CN" altLang="en-US" dirty="0"/>
              <a:t>定義中的相關部分如下面的代碼清單所示。</a:t>
            </a:r>
          </a:p>
          <a:p>
            <a:pPr marL="0" indent="0">
              <a:buNone/>
            </a:pP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spec: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containers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image: some/image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volumeMounts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- 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name: </a:t>
            </a:r>
            <a:r>
              <a:rPr lang="en-US" altLang="zh-TW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myvolume</a:t>
            </a:r>
            <a:endParaRPr lang="en-US" altLang="zh-TW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mountPath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/</a:t>
            </a:r>
            <a:r>
              <a:rPr lang="en-US" altLang="zh-TW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etc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someconfig.conf</a:t>
            </a:r>
            <a:endParaRPr lang="en-US" altLang="zh-TW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sz="24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subPath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myconfig.conf</a:t>
            </a:r>
            <a:endParaRPr lang="zh-TW" altLang="en-US" sz="2400" dirty="0">
              <a:latin typeface="Source Code Pro" panose="020B050903040302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75465" y="5308735"/>
            <a:ext cx="36423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>
                <a:solidFill>
                  <a:srgbClr val="111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掛</a:t>
            </a:r>
            <a:r>
              <a:rPr lang="zh-CN" altLang="en-US" sz="2000" dirty="0" smtClean="0">
                <a:solidFill>
                  <a:srgbClr val="111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載至某一文件</a:t>
            </a:r>
            <a:r>
              <a:rPr lang="en-US" altLang="zh-CN" sz="2000" dirty="0" smtClean="0">
                <a:solidFill>
                  <a:srgbClr val="111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CN" altLang="en-US" sz="2000" dirty="0" smtClean="0">
                <a:solidFill>
                  <a:srgbClr val="111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而不是文件夾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76001" y="5776313"/>
            <a:ext cx="44554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TW" altLang="en-US" sz="2000" dirty="0" smtClean="0">
                <a:solidFill>
                  <a:srgbClr val="111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僅掛載</a:t>
            </a:r>
            <a:r>
              <a:rPr lang="zh-TW" altLang="en-US" sz="2000" dirty="0">
                <a:solidFill>
                  <a:srgbClr val="111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指定的條目 </a:t>
            </a:r>
            <a:r>
              <a:rPr lang="en-US" altLang="zh-TW" sz="2000" dirty="0" err="1" smtClean="0">
                <a:solidFill>
                  <a:srgbClr val="111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myconfig.conf</a:t>
            </a:r>
            <a:r>
              <a:rPr lang="zh-TW" altLang="en-US" sz="2000" dirty="0" smtClean="0">
                <a:solidFill>
                  <a:srgbClr val="111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，並非</a:t>
            </a:r>
            <a:r>
              <a:rPr lang="zh-TW" altLang="en-US" sz="2000" dirty="0">
                <a:solidFill>
                  <a:srgbClr val="111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完整的卷</a:t>
            </a:r>
          </a:p>
        </p:txBody>
      </p:sp>
    </p:spTree>
    <p:extLst>
      <p:ext uri="{BB962C8B-B14F-4D97-AF65-F5344CB8AC3E}">
        <p14:creationId xmlns:p14="http://schemas.microsoft.com/office/powerpoint/2010/main" val="200548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掛</a:t>
            </a:r>
            <a:r>
              <a:rPr lang="zh-CN" altLang="en-US" dirty="0"/>
              <a:t>載任意一種卷時均可以使用</a:t>
            </a:r>
            <a:r>
              <a:rPr lang="en-US" altLang="zh-CN" dirty="0" err="1"/>
              <a:t>subPath</a:t>
            </a:r>
            <a:r>
              <a:rPr lang="en-US" altLang="zh-CN" dirty="0"/>
              <a:t> </a:t>
            </a:r>
            <a:r>
              <a:rPr lang="zh-CN" altLang="en-US" dirty="0"/>
              <a:t>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可以選擇</a:t>
            </a:r>
            <a:r>
              <a:rPr lang="zh-TW" altLang="en-US" dirty="0" smtClean="0"/>
              <a:t>掛</a:t>
            </a:r>
            <a:r>
              <a:rPr lang="zh-CN" altLang="en-US" dirty="0" smtClean="0"/>
              <a:t>載部分卷而不是</a:t>
            </a:r>
            <a:r>
              <a:rPr lang="zh-TW" altLang="en-US" dirty="0" smtClean="0"/>
              <a:t>掛</a:t>
            </a:r>
            <a:r>
              <a:rPr lang="zh-CN" altLang="en-US" dirty="0" smtClean="0"/>
              <a:t>載完整的卷。</a:t>
            </a:r>
            <a:endParaRPr lang="en-US" altLang="zh-CN" dirty="0" smtClean="0"/>
          </a:p>
          <a:p>
            <a:r>
              <a:rPr lang="zh-CN" altLang="en-US" dirty="0" smtClean="0"/>
              <a:t>不過這種獨立文件的</a:t>
            </a:r>
            <a:r>
              <a:rPr lang="zh-TW" altLang="en-US" dirty="0" smtClean="0"/>
              <a:t>掛</a:t>
            </a:r>
            <a:r>
              <a:rPr lang="zh-CN" altLang="en-US" dirty="0" smtClean="0"/>
              <a:t>載方式會帶來文件更新上的缺陷</a:t>
            </a:r>
            <a:r>
              <a:rPr lang="zh-TW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你會在接下來的小節中學習到更多的相關知識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700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爲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卷中的文件設置</a:t>
            </a:r>
            <a:r>
              <a:rPr lang="zh-CN" altLang="en-US" dirty="0" smtClean="0"/>
              <a:t>權限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在這裏還是先要說一些文件權限問題對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卷的討論進行收尾。</a:t>
            </a:r>
          </a:p>
          <a:p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/>
              <a:t>卷中所有文件的權限默認被設置爲</a:t>
            </a:r>
            <a:r>
              <a:rPr lang="en-US" altLang="zh-CN" dirty="0"/>
              <a:t>644(-</a:t>
            </a:r>
            <a:r>
              <a:rPr lang="en-US" altLang="zh-CN" dirty="0" err="1"/>
              <a:t>rw</a:t>
            </a:r>
            <a:r>
              <a:rPr lang="en-US" altLang="zh-CN" dirty="0"/>
              <a:t>-r-r--)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可以通過卷</a:t>
            </a:r>
            <a:r>
              <a:rPr lang="zh-CN" altLang="en-US" dirty="0"/>
              <a:t>規格定義中的 </a:t>
            </a:r>
            <a:r>
              <a:rPr lang="en-US" altLang="zh-CN" dirty="0" err="1"/>
              <a:t>defaultMode</a:t>
            </a:r>
            <a:r>
              <a:rPr lang="en-US" altLang="zh-CN" dirty="0"/>
              <a:t> </a:t>
            </a:r>
            <a:r>
              <a:rPr lang="zh-CN" altLang="en-US" dirty="0"/>
              <a:t>屬性改變默認權限</a:t>
            </a:r>
            <a:r>
              <a:rPr lang="en-US" altLang="zh-CN" dirty="0"/>
              <a:t>,</a:t>
            </a:r>
            <a:r>
              <a:rPr lang="zh-CN" altLang="en-US" dirty="0"/>
              <a:t>如下面的代碼清單所示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(fortune-pod-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-volume-</a:t>
            </a:r>
            <a:r>
              <a:rPr lang="en-US" altLang="zh-CN" dirty="0" err="1" smtClean="0"/>
              <a:t>defaultMode.yaml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volumes:</a:t>
            </a: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-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name: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  name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fortune-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defaultMode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"6600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endParaRPr lang="zh-TW" altLang="en-US" dirty="0">
              <a:latin typeface="Source Code Pro" panose="020B050903040302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680661" y="5416783"/>
            <a:ext cx="3884815" cy="895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zh-CN" altLang="en-US" sz="2400" dirty="0" smtClean="0">
                <a:solidFill>
                  <a:srgbClr val="4746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設置所有文件的權限</a:t>
            </a:r>
            <a:endParaRPr lang="zh-CN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Aft>
                <a:spcPts val="500"/>
              </a:spcAft>
            </a:pPr>
            <a:r>
              <a:rPr lang="zh-TW" altLang="en-US" sz="2400" dirty="0" smtClean="0">
                <a:solidFill>
                  <a:srgbClr val="2A21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CN" sz="2400" dirty="0" smtClean="0">
                <a:solidFill>
                  <a:srgbClr val="2A2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CN" sz="2400" dirty="0" err="1">
                <a:solidFill>
                  <a:srgbClr val="2A2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rw</a:t>
            </a:r>
            <a:r>
              <a:rPr lang="en-US" altLang="zh-CN" sz="2400" dirty="0">
                <a:solidFill>
                  <a:srgbClr val="2A2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CN" sz="2400" dirty="0" err="1">
                <a:solidFill>
                  <a:srgbClr val="2A2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rw</a:t>
            </a:r>
            <a:r>
              <a:rPr lang="en-US" altLang="zh-CN" sz="2400" dirty="0">
                <a:solidFill>
                  <a:srgbClr val="2A2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CN" sz="2400" dirty="0" smtClean="0">
                <a:solidFill>
                  <a:srgbClr val="2A21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-----</a:t>
            </a:r>
            <a:endParaRPr lang="zh-CN" altLang="en-US" sz="2400" dirty="0">
              <a:latin typeface="Source Code Pro" panose="020B0509030403020204" pitchFamily="49" charset="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0887" y="3751005"/>
            <a:ext cx="65171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zh-CN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ConfigMap</a:t>
            </a:r>
            <a:r>
              <a:rPr lang="en-US" altLang="zh-CN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通常被用作存儲非敏感數據</a:t>
            </a:r>
            <a:r>
              <a:rPr lang="en-US" altLang="zh-CN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不過依舊可能希望僅限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文件擁有者的用戶和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群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組可讀寫</a:t>
            </a:r>
            <a:r>
              <a:rPr lang="en-US" altLang="zh-CN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</a:t>
            </a:r>
            <a:r>
              <a:rPr lang="zh-CN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例所示。</a:t>
            </a:r>
          </a:p>
        </p:txBody>
      </p:sp>
    </p:spTree>
    <p:extLst>
      <p:ext uri="{BB962C8B-B14F-4D97-AF65-F5344CB8AC3E}">
        <p14:creationId xmlns:p14="http://schemas.microsoft.com/office/powerpoint/2010/main" val="278665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更新應用</a:t>
            </a:r>
            <a:r>
              <a:rPr lang="zh-CN" altLang="en-US" dirty="0" smtClean="0"/>
              <a:t>配置</a:t>
            </a:r>
            <a:r>
              <a:rPr lang="zh-TW" altLang="en-US" dirty="0" smtClean="0"/>
              <a:t>之後，</a:t>
            </a:r>
            <a:r>
              <a:rPr lang="zh-CN" altLang="en-US" dirty="0" smtClean="0"/>
              <a:t>不</a:t>
            </a:r>
            <a:r>
              <a:rPr lang="zh-TW" altLang="en-US" dirty="0" smtClean="0"/>
              <a:t>需</a:t>
            </a:r>
            <a:r>
              <a:rPr lang="zh-CN" altLang="en-US" dirty="0" smtClean="0"/>
              <a:t>重</a:t>
            </a:r>
            <a:r>
              <a:rPr lang="zh-CN" altLang="en-US" dirty="0"/>
              <a:t>啓應用</a:t>
            </a:r>
            <a:r>
              <a:rPr lang="zh-CN" altLang="en-US" dirty="0" smtClean="0"/>
              <a:t>程序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在此之前提到過</a:t>
            </a:r>
            <a:r>
              <a:rPr lang="en-US" altLang="zh-CN" dirty="0" smtClean="0"/>
              <a:t>,</a:t>
            </a:r>
            <a:r>
              <a:rPr lang="zh-CN" altLang="en-US" dirty="0" smtClean="0"/>
              <a:t>使用環境變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或者命令行參數作爲配置源的弊端在</a:t>
            </a:r>
            <a:r>
              <a:rPr lang="zh-TW" altLang="en-US" dirty="0" smtClean="0"/>
              <a:t>於</a:t>
            </a:r>
            <a:r>
              <a:rPr lang="zh-CN" altLang="en-US" dirty="0" smtClean="0"/>
              <a:t>無法在進程運行時更新配置。</a:t>
            </a:r>
            <a:endParaRPr lang="en-US" altLang="zh-CN" dirty="0" smtClean="0"/>
          </a:p>
          <a:p>
            <a:r>
              <a:rPr lang="zh-CN" altLang="en-US" dirty="0" smtClean="0"/>
              <a:t>將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暴露爲卷可以達到配置</a:t>
            </a:r>
            <a:r>
              <a:rPr lang="zh-CN" altLang="en-US" b="1" dirty="0" smtClean="0"/>
              <a:t>熱更新</a:t>
            </a:r>
            <a:r>
              <a:rPr lang="zh-CN" altLang="en-US" dirty="0" smtClean="0"/>
              <a:t>的效果</a:t>
            </a:r>
            <a:r>
              <a:rPr lang="en-US" altLang="zh-CN" dirty="0" smtClean="0"/>
              <a:t>,</a:t>
            </a:r>
            <a:r>
              <a:rPr lang="zh-CN" altLang="en-US" dirty="0" smtClean="0"/>
              <a:t>無須重新創建 </a:t>
            </a:r>
            <a:r>
              <a:rPr lang="en-US" altLang="zh-CN" dirty="0" smtClean="0"/>
              <a:t>pod </a:t>
            </a:r>
            <a:r>
              <a:rPr lang="zh-CN" altLang="en-US" dirty="0" smtClean="0"/>
              <a:t>或者重啓容器。</a:t>
            </a:r>
            <a:endParaRPr lang="zh-CN" altLang="en-US" dirty="0"/>
          </a:p>
          <a:p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 smtClean="0"/>
              <a:t>被更新之後</a:t>
            </a:r>
            <a:r>
              <a:rPr lang="en-US" altLang="zh-CN" dirty="0" smtClean="0"/>
              <a:t>,</a:t>
            </a:r>
            <a:r>
              <a:rPr lang="zh-CN" altLang="en-US" dirty="0" smtClean="0"/>
              <a:t>卷中引用它的所有文件也會相應更新</a:t>
            </a:r>
            <a:r>
              <a:rPr lang="en-US" altLang="zh-CN" dirty="0" smtClean="0"/>
              <a:t>,</a:t>
            </a:r>
            <a:r>
              <a:rPr lang="zh-CN" altLang="en-US" dirty="0" smtClean="0"/>
              <a:t>進程發現文件被改變之後進行重載。</a:t>
            </a:r>
            <a:endParaRPr lang="en-US" altLang="zh-CN" dirty="0" smtClean="0"/>
          </a:p>
          <a:p>
            <a:r>
              <a:rPr lang="en-US" altLang="zh-CN" dirty="0" smtClean="0"/>
              <a:t>Kubernetes </a:t>
            </a:r>
            <a:r>
              <a:rPr lang="zh-CN" altLang="en-US" dirty="0" smtClean="0"/>
              <a:t>同樣支持文件更新之後手動通知容器。</a:t>
            </a:r>
            <a:endParaRPr lang="zh-CN" altLang="en-US" dirty="0"/>
          </a:p>
          <a:p>
            <a:r>
              <a:rPr lang="zh-CN" altLang="en-US" dirty="0" smtClean="0"/>
              <a:t>警告</a:t>
            </a:r>
            <a:r>
              <a:rPr lang="zh-TW" altLang="en-US" dirty="0" smtClean="0"/>
              <a:t>：作</a:t>
            </a:r>
            <a:r>
              <a:rPr lang="zh-CN" altLang="en-US" dirty="0" smtClean="0"/>
              <a:t>者</a:t>
            </a:r>
            <a:r>
              <a:rPr lang="en-US" altLang="zh-CN" dirty="0" err="1" smtClean="0"/>
              <a:t>Luksa</a:t>
            </a:r>
            <a:r>
              <a:rPr lang="zh-CN" altLang="en-US" dirty="0" smtClean="0"/>
              <a:t>在寫這段的時候</a:t>
            </a:r>
            <a:r>
              <a:rPr lang="en-US" altLang="zh-CN" dirty="0" smtClean="0"/>
              <a:t>,</a:t>
            </a:r>
            <a:r>
              <a:rPr lang="zh-TW" altLang="en-US" dirty="0" smtClean="0"/>
              <a:t>發現</a:t>
            </a:r>
            <a:r>
              <a:rPr lang="zh-CN" altLang="en-US" dirty="0" smtClean="0"/>
              <a:t>更新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 smtClean="0"/>
              <a:t>之後對應文件的更新耗時會出人意料地長</a:t>
            </a:r>
            <a:r>
              <a:rPr lang="en-US" altLang="zh-CN" dirty="0" smtClean="0"/>
              <a:t>(</a:t>
            </a:r>
            <a:r>
              <a:rPr lang="zh-CN" altLang="en-US" dirty="0" smtClean="0"/>
              <a:t>往往需要數分鐘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0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 err="1" smtClean="0"/>
              <a:t>ConfigMap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現在</a:t>
            </a:r>
            <a:r>
              <a:rPr lang="zh-CN" altLang="en-US" dirty="0"/>
              <a:t>來瞧一瞧如何修改 </a:t>
            </a:r>
            <a:r>
              <a:rPr lang="en-US" altLang="zh-CN" dirty="0" err="1"/>
              <a:t>ConfigMap</a:t>
            </a:r>
            <a:r>
              <a:rPr lang="en-US" altLang="zh-CN" dirty="0"/>
              <a:t>,</a:t>
            </a:r>
            <a:r>
              <a:rPr lang="zh-CN" altLang="en-US" dirty="0"/>
              <a:t>同時運行在 </a:t>
            </a:r>
            <a:r>
              <a:rPr lang="en-US" altLang="zh-CN" dirty="0"/>
              <a:t>pod </a:t>
            </a:r>
            <a:r>
              <a:rPr lang="zh-CN" altLang="en-US" dirty="0"/>
              <a:t>中的進程會重載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卷中對應的文件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你</a:t>
            </a:r>
            <a:r>
              <a:rPr lang="zh-CN" altLang="en-US" dirty="0"/>
              <a:t>需要修改前面示例中的</a:t>
            </a:r>
            <a:r>
              <a:rPr lang="en-US" altLang="zh-CN" dirty="0"/>
              <a:t>Nginx </a:t>
            </a:r>
            <a:r>
              <a:rPr lang="zh-CN" altLang="en-US" dirty="0"/>
              <a:t>配置文件</a:t>
            </a:r>
            <a:r>
              <a:rPr lang="en-US" altLang="zh-CN" dirty="0"/>
              <a:t>,</a:t>
            </a:r>
            <a:r>
              <a:rPr lang="zh-CN" altLang="en-US" dirty="0"/>
              <a:t>使得 </a:t>
            </a:r>
            <a:r>
              <a:rPr lang="en-US" altLang="zh-CN" dirty="0"/>
              <a:t>Nginx </a:t>
            </a:r>
            <a:r>
              <a:rPr lang="zh-CN" altLang="en-US" dirty="0"/>
              <a:t>能够</a:t>
            </a:r>
            <a:r>
              <a:rPr lang="zh-CN" altLang="en-US" dirty="0" smtClean="0"/>
              <a:t>在不</a:t>
            </a:r>
            <a:r>
              <a:rPr lang="zh-CN" altLang="en-US" dirty="0"/>
              <a:t>重啓 </a:t>
            </a:r>
            <a:r>
              <a:rPr lang="en-US" altLang="zh-CN" dirty="0"/>
              <a:t>pod </a:t>
            </a:r>
            <a:r>
              <a:rPr lang="zh-CN" altLang="en-US" dirty="0"/>
              <a:t>的前提下應用新配置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嘗試</a:t>
            </a:r>
            <a:r>
              <a:rPr lang="zh-CN" altLang="en-US" dirty="0"/>
              <a:t>用</a:t>
            </a:r>
            <a:r>
              <a:rPr lang="en-US" altLang="zh-CN" dirty="0" err="1"/>
              <a:t>kubectl</a:t>
            </a:r>
            <a:r>
              <a:rPr lang="en-US" altLang="zh-CN" dirty="0"/>
              <a:t> edit </a:t>
            </a:r>
            <a:r>
              <a:rPr lang="zh-CN" altLang="en-US" dirty="0"/>
              <a:t>命令修改 </a:t>
            </a:r>
            <a:r>
              <a:rPr lang="en-US" altLang="zh-CN" dirty="0" err="1"/>
              <a:t>ConfigMap</a:t>
            </a:r>
            <a:r>
              <a:rPr lang="en-US" altLang="zh-CN" dirty="0"/>
              <a:t> fortune-</a:t>
            </a:r>
            <a:r>
              <a:rPr lang="en-US" altLang="zh-CN" dirty="0" err="1"/>
              <a:t>config</a:t>
            </a:r>
            <a:r>
              <a:rPr lang="en-US" altLang="zh-CN" dirty="0"/>
              <a:t> </a:t>
            </a:r>
            <a:r>
              <a:rPr lang="zh-CN" altLang="en-US" dirty="0"/>
              <a:t>來關閉 </a:t>
            </a:r>
            <a:r>
              <a:rPr lang="en-US" altLang="zh-CN" dirty="0" err="1"/>
              <a:t>gzip</a:t>
            </a:r>
            <a:r>
              <a:rPr lang="zh-CN" altLang="en-US" dirty="0"/>
              <a:t>壓縮</a:t>
            </a:r>
            <a:r>
              <a:rPr lang="en-US" altLang="zh-CN" dirty="0"/>
              <a:t>: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CN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CN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edit </a:t>
            </a:r>
            <a:r>
              <a:rPr lang="en-US" altLang="zh-CN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CN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fortune-</a:t>
            </a:r>
            <a:r>
              <a:rPr lang="en-US" altLang="zh-CN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</a:t>
            </a:r>
            <a:endParaRPr lang="zh-CN" altLang="en-US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zh-CN" altLang="en-US" dirty="0"/>
              <a:t>編輯器打開</a:t>
            </a:r>
            <a:r>
              <a:rPr lang="en-US" altLang="zh-CN" dirty="0"/>
              <a:t>,</a:t>
            </a:r>
            <a:r>
              <a:rPr lang="zh-CN" altLang="en-US" dirty="0" smtClean="0"/>
              <a:t>行 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gzip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on </a:t>
            </a:r>
            <a:r>
              <a:rPr lang="zh-CN" altLang="en-US" dirty="0"/>
              <a:t>改爲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gzip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off</a:t>
            </a:r>
            <a:r>
              <a:rPr lang="en-US" altLang="zh-CN" dirty="0"/>
              <a:t>,</a:t>
            </a:r>
            <a:r>
              <a:rPr lang="zh-CN" altLang="en-US" dirty="0"/>
              <a:t>保存文件後關閉編輯器。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44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確認會</a:t>
            </a:r>
            <a:r>
              <a:rPr lang="zh-CN" altLang="en-US" dirty="0"/>
              <a:t>自動更新卷中的對應文件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被更新不久之後會自動更新卷中的對應文件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用 </a:t>
            </a:r>
            <a:r>
              <a:rPr lang="en-US" altLang="zh-CN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exec </a:t>
            </a:r>
            <a:r>
              <a:rPr lang="zh-CN" altLang="en-US" dirty="0" smtClean="0"/>
              <a:t>命令打</a:t>
            </a:r>
            <a:r>
              <a:rPr lang="zh-CN" altLang="en-US" dirty="0"/>
              <a:t>印出該文件內容進行確認</a:t>
            </a:r>
            <a:r>
              <a:rPr lang="en-US" altLang="zh-CN" dirty="0"/>
              <a:t>: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CN" sz="24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CN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exec </a:t>
            </a:r>
            <a:r>
              <a:rPr lang="en-US" altLang="zh-CN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fortune-</a:t>
            </a:r>
            <a:r>
              <a:rPr lang="en-US" altLang="zh-CN" sz="24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CN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-volume -c web-server</a:t>
            </a:r>
            <a:endParaRPr lang="zh-CN" altLang="en-US" sz="2400" dirty="0" smtClean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zh-TW" altLang="en-US" sz="2400" dirty="0" smtClean="0"/>
              <a:t>➥ </a:t>
            </a:r>
            <a:r>
              <a:rPr lang="en-US" altLang="zh-CN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cat /</a:t>
            </a:r>
            <a:r>
              <a:rPr lang="en-US" altLang="zh-CN" sz="24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etc</a:t>
            </a:r>
            <a:r>
              <a:rPr lang="en-US" altLang="zh-CN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CN" sz="24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CN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CN" sz="24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conf.d</a:t>
            </a:r>
            <a:r>
              <a:rPr lang="en-US" altLang="zh-CN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/my-</a:t>
            </a:r>
            <a:r>
              <a:rPr lang="en-US" altLang="zh-CN" sz="24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CN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CN" sz="24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config.conf</a:t>
            </a:r>
            <a:endParaRPr lang="zh-CN" altLang="en-US" sz="2400" b="1" dirty="0" smtClean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zh-CN" altLang="en-US" dirty="0" smtClean="0"/>
              <a:t>若</a:t>
            </a:r>
            <a:r>
              <a:rPr lang="zh-CN" altLang="en-US" dirty="0"/>
              <a:t>尚未看到文件內容被更新</a:t>
            </a:r>
            <a:r>
              <a:rPr lang="en-US" altLang="zh-CN" dirty="0"/>
              <a:t>,</a:t>
            </a:r>
            <a:r>
              <a:rPr lang="zh-CN" altLang="en-US" dirty="0"/>
              <a:t>可稍等一會兒後重試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</a:t>
            </a:r>
            <a:r>
              <a:rPr lang="zh-CN" altLang="en-US" dirty="0"/>
              <a:t>更新過程需要一段</a:t>
            </a:r>
            <a:r>
              <a:rPr lang="zh-CN" altLang="en-US" dirty="0" smtClean="0"/>
              <a:t>時間。</a:t>
            </a:r>
            <a:endParaRPr lang="en-US" altLang="zh-CN" dirty="0" smtClean="0"/>
          </a:p>
          <a:p>
            <a:r>
              <a:rPr lang="zh-CN" altLang="en-US" dirty="0" smtClean="0"/>
              <a:t>最終</a:t>
            </a:r>
            <a:r>
              <a:rPr lang="zh-CN" altLang="en-US" dirty="0"/>
              <a:t>你會看到配置文件的變化</a:t>
            </a:r>
            <a:r>
              <a:rPr lang="en-US" altLang="zh-CN" dirty="0"/>
              <a:t>,</a:t>
            </a:r>
            <a:r>
              <a:rPr lang="zh-CN" altLang="en-US" dirty="0"/>
              <a:t>然而發現這對</a:t>
            </a:r>
            <a:r>
              <a:rPr lang="en-US" altLang="zh-CN" dirty="0"/>
              <a:t>Nginx </a:t>
            </a:r>
            <a:r>
              <a:rPr lang="zh-CN" altLang="en-US" dirty="0" smtClean="0"/>
              <a:t>沒有</a:t>
            </a:r>
            <a:r>
              <a:rPr lang="zh-CN" altLang="en-US" dirty="0"/>
              <a:t>什麽</a:t>
            </a:r>
            <a:r>
              <a:rPr lang="zh-CN" altLang="en-US" dirty="0" smtClean="0"/>
              <a:t>影響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CN" altLang="en-US" dirty="0" smtClean="0"/>
              <a:t>這</a:t>
            </a:r>
            <a:r>
              <a:rPr lang="zh-CN" altLang="en-US" dirty="0"/>
              <a:t>是</a:t>
            </a:r>
            <a:r>
              <a:rPr lang="zh-CN" altLang="en-US" dirty="0" smtClean="0"/>
              <a:t>因爲 </a:t>
            </a:r>
            <a:r>
              <a:rPr lang="en-US" altLang="zh-CN" dirty="0"/>
              <a:t>Nginx </a:t>
            </a:r>
            <a:r>
              <a:rPr lang="zh-CN" altLang="en-US" dirty="0"/>
              <a:t>不會去監聽文件的</a:t>
            </a:r>
            <a:r>
              <a:rPr lang="zh-CN" altLang="en-US" dirty="0" smtClean="0"/>
              <a:t>變化</a:t>
            </a:r>
            <a:r>
              <a:rPr lang="zh-TW" altLang="en-US" dirty="0" smtClean="0"/>
              <a:t>並</a:t>
            </a:r>
            <a:r>
              <a:rPr lang="zh-CN" altLang="en-US" dirty="0" smtClean="0"/>
              <a:t>自動</a:t>
            </a:r>
            <a:r>
              <a:rPr lang="zh-CN" altLang="en-US" dirty="0"/>
              <a:t>重載</a:t>
            </a:r>
            <a:r>
              <a:rPr lang="zh-CN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786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通知 </a:t>
            </a:r>
            <a:r>
              <a:rPr lang="en-US" altLang="zh-CN" dirty="0"/>
              <a:t>Nginx </a:t>
            </a:r>
            <a:r>
              <a:rPr lang="zh-CN" altLang="en-US" dirty="0"/>
              <a:t>重載配置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Nginx </a:t>
            </a:r>
            <a:r>
              <a:rPr lang="zh-CN" altLang="en-US" dirty="0"/>
              <a:t>會持續壓縮響應直到你通過以下命令主動通知它</a:t>
            </a:r>
            <a:r>
              <a:rPr lang="en-US" altLang="zh-CN" dirty="0"/>
              <a:t>: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CN" sz="2400" b="1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CN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exec fortune-</a:t>
            </a:r>
            <a:r>
              <a:rPr lang="en-US" altLang="zh-CN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CN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-volume -c web-server -- </a:t>
            </a:r>
            <a:r>
              <a:rPr lang="en-US" altLang="zh-CN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CN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sz="2400" b="1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-s </a:t>
            </a:r>
            <a:r>
              <a:rPr lang="en-US" altLang="zh-CN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reload</a:t>
            </a:r>
            <a:endParaRPr lang="zh-CN" altLang="en-US" sz="2400" dirty="0">
              <a:latin typeface="Source Code Pro" panose="020B0509030403020204" pitchFamily="49" charset="0"/>
            </a:endParaRPr>
          </a:p>
          <a:p>
            <a:r>
              <a:rPr lang="zh-CN" altLang="en-US" dirty="0"/>
              <a:t>現在再次</a:t>
            </a:r>
            <a:r>
              <a:rPr lang="zh-CN" altLang="en-US" dirty="0" smtClean="0"/>
              <a:t>用 </a:t>
            </a:r>
            <a:r>
              <a:rPr lang="en-US" altLang="zh-CN" dirty="0" smtClean="0"/>
              <a:t>curl </a:t>
            </a:r>
            <a:r>
              <a:rPr lang="zh-CN" altLang="en-US" dirty="0"/>
              <a:t>命令訪問服務器後會發現響應不再被壓縮</a:t>
            </a:r>
            <a:r>
              <a:rPr lang="en-US" altLang="zh-CN" dirty="0"/>
              <a:t>(</a:t>
            </a:r>
            <a:r>
              <a:rPr lang="zh-CN" altLang="en-US" dirty="0"/>
              <a:t>響應頭中未包含 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Content-Encoding: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gzip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無須重啓容器或者重建 </a:t>
            </a:r>
            <a:r>
              <a:rPr lang="en-US" altLang="zh-CN" dirty="0"/>
              <a:t>pod </a:t>
            </a:r>
            <a:r>
              <a:rPr lang="zh-CN" altLang="en-US" dirty="0"/>
              <a:t>的同時有效修改</a:t>
            </a:r>
            <a:r>
              <a:rPr lang="zh-CN" altLang="en-US" dirty="0" smtClean="0"/>
              <a:t>了應用</a:t>
            </a:r>
            <a:r>
              <a:rPr lang="zh-CN" altLang="en-US" dirty="0"/>
              <a:t>配置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0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瞭解文件被自動更新的</a:t>
            </a:r>
            <a:r>
              <a:rPr lang="zh-CN" altLang="en-US" dirty="0" smtClean="0"/>
              <a:t>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你可能會疑惑在 </a:t>
            </a:r>
            <a:r>
              <a:rPr lang="en-US" altLang="zh-CN" dirty="0" smtClean="0"/>
              <a:t>Kubernetes </a:t>
            </a:r>
            <a:r>
              <a:rPr lang="zh-CN" altLang="en-US" dirty="0"/>
              <a:t>更新完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卷中的所有文件之前</a:t>
            </a:r>
            <a:r>
              <a:rPr lang="en-US" altLang="zh-CN" dirty="0" smtClean="0"/>
              <a:t>,</a:t>
            </a:r>
            <a:r>
              <a:rPr lang="zh-CN" altLang="en-US" dirty="0" smtClean="0"/>
              <a:t>應用是否會監聽到文件變化</a:t>
            </a:r>
            <a:r>
              <a:rPr lang="zh-TW" altLang="en-US" dirty="0" smtClean="0"/>
              <a:t>並</a:t>
            </a:r>
            <a:r>
              <a:rPr lang="zh-CN" altLang="en-US" dirty="0" smtClean="0"/>
              <a:t>主動進行重載。</a:t>
            </a:r>
            <a:endParaRPr lang="en-US" altLang="zh-CN" dirty="0" smtClean="0"/>
          </a:p>
          <a:p>
            <a:r>
              <a:rPr lang="zh-CN" altLang="en-US" dirty="0" smtClean="0"/>
              <a:t>幸運的是</a:t>
            </a:r>
            <a:r>
              <a:rPr lang="en-US" altLang="zh-CN" dirty="0" smtClean="0"/>
              <a:t>,</a:t>
            </a:r>
            <a:r>
              <a:rPr lang="zh-CN" altLang="en-US" dirty="0" smtClean="0"/>
              <a:t>這不會發生</a:t>
            </a:r>
            <a:r>
              <a:rPr lang="en-US" altLang="zh-CN" dirty="0" smtClean="0"/>
              <a:t>,</a:t>
            </a:r>
            <a:r>
              <a:rPr lang="zh-CN" altLang="en-US" dirty="0" smtClean="0"/>
              <a:t>所有的文件會被自動一次性更新。</a:t>
            </a:r>
            <a:endParaRPr lang="en-US" altLang="zh-CN" dirty="0" smtClean="0"/>
          </a:p>
          <a:p>
            <a:r>
              <a:rPr lang="en-US" altLang="zh-CN" dirty="0" smtClean="0"/>
              <a:t>Kubernetes </a:t>
            </a:r>
            <a:r>
              <a:rPr lang="zh-CN" altLang="en-US" dirty="0" smtClean="0"/>
              <a:t>通過符號鏈接</a:t>
            </a:r>
            <a:r>
              <a:rPr lang="en-US" altLang="zh-CN" dirty="0"/>
              <a:t>(symbolic link)</a:t>
            </a:r>
            <a:r>
              <a:rPr lang="zh-CN" altLang="en-US" dirty="0" smtClean="0"/>
              <a:t>做到這點。</a:t>
            </a:r>
            <a:endParaRPr lang="en-US" altLang="zh-CN" dirty="0" smtClean="0"/>
          </a:p>
          <a:p>
            <a:r>
              <a:rPr lang="zh-CN" altLang="en-US" dirty="0" smtClean="0"/>
              <a:t>如果嘗試列出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卷</a:t>
            </a:r>
            <a:r>
              <a:rPr lang="zh-TW" altLang="en-US" dirty="0" smtClean="0"/>
              <a:t>掛載</a:t>
            </a:r>
            <a:r>
              <a:rPr lang="zh-CN" altLang="en-US" dirty="0" smtClean="0"/>
              <a:t>位置</a:t>
            </a:r>
            <a:r>
              <a:rPr lang="zh-CN" altLang="en-US" dirty="0"/>
              <a:t>的所有文件</a:t>
            </a:r>
            <a:r>
              <a:rPr lang="en-US" altLang="zh-CN" dirty="0" smtClean="0"/>
              <a:t>,</a:t>
            </a:r>
            <a:r>
              <a:rPr lang="zh-CN" altLang="en-US" dirty="0" smtClean="0"/>
              <a:t>會看到如下</a:t>
            </a:r>
            <a:r>
              <a:rPr lang="zh-TW" altLang="en-US" dirty="0" smtClean="0"/>
              <a:t>頁</a:t>
            </a:r>
            <a:r>
              <a:rPr lang="zh-CN" altLang="en-US" dirty="0" smtClean="0"/>
              <a:t>內容。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列出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卷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928253" y="1898842"/>
            <a:ext cx="99364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exec -it fortune-</a:t>
            </a:r>
            <a:r>
              <a:rPr lang="en-US" altLang="zh-TW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configmap</a:t>
            </a:r>
            <a:r>
              <a:rPr lang="en-US" altLang="zh-TW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-volume -c web-server -- ls -</a:t>
            </a:r>
            <a:r>
              <a:rPr lang="en-US" altLang="zh-TW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lA</a:t>
            </a:r>
            <a:endParaRPr lang="en-US" altLang="zh-TW" b="1" dirty="0">
              <a:solidFill>
                <a:srgbClr val="26262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solidFill>
                  <a:srgbClr val="B4B4B4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➥ </a:t>
            </a:r>
            <a:r>
              <a:rPr lang="en-US" altLang="zh-TW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etc</a:t>
            </a:r>
            <a:r>
              <a:rPr lang="en-US" altLang="zh-TW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b="1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altLang="zh-TW" b="1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conf.d</a:t>
            </a:r>
            <a:endParaRPr lang="en-US" altLang="zh-TW" b="1" dirty="0">
              <a:solidFill>
                <a:srgbClr val="262626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total 4</a:t>
            </a:r>
          </a:p>
          <a:p>
            <a:r>
              <a:rPr lang="en-US" altLang="zh-TW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drwxr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TW" dirty="0" err="1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xr</a:t>
            </a:r>
            <a:r>
              <a:rPr lang="en-US" altLang="zh-TW" dirty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-x ... 12:15 ..</a:t>
            </a:r>
            <a:r>
              <a:rPr lang="en-US" altLang="zh-TW" dirty="0" smtClean="0">
                <a:solidFill>
                  <a:srgbClr val="262626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4984_09_04_12_15_06.865837643</a:t>
            </a:r>
          </a:p>
          <a:p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lrwxrwxrwx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... 12:15 ..data -&gt; ..4984_09_04_12_15_06.865837643</a:t>
            </a:r>
          </a:p>
          <a:p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lrwxrwxrwx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... 12:15 my-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config.conf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-&gt; ..data/my-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nginx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config.conf</a:t>
            </a:r>
            <a:endParaRPr lang="en-US" altLang="zh-TW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lrwxrwxrwx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... 12:15 sleep-interval -&gt; ..data/sleep-interval</a:t>
            </a:r>
            <a:endParaRPr lang="zh-TW" altLang="en-US" dirty="0">
              <a:latin typeface="Source Code Pro" panose="020B0509030403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8252" y="4415320"/>
            <a:ext cx="100445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掛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CN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configMap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卷中的文件是 </a:t>
            </a:r>
            <a:r>
              <a:rPr lang="en-US" altLang="zh-CN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..data</a:t>
            </a:r>
            <a:r>
              <a:rPr lang="en-US" altLang="zh-CN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文件夾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中文件的符號鏈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 </a:t>
            </a:r>
            <a:r>
              <a:rPr lang="en-US" altLang="zh-CN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..data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文件夾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同樣</a:t>
            </a:r>
            <a:r>
              <a:rPr lang="zh-CN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CN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..</a:t>
            </a:r>
            <a:r>
              <a:rPr lang="en-US" altLang="zh-CN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4984_09_04_something 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的符號鏈接。</a:t>
            </a:r>
            <a:endParaRPr lang="en-US" altLang="zh-CN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54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Secret</a:t>
            </a:r>
            <a:r>
              <a:rPr lang="zh-TW" altLang="en-US" dirty="0" smtClean="0"/>
              <a:t>：</a:t>
            </a:r>
            <a:r>
              <a:rPr lang="zh-CN" altLang="en-US" dirty="0" smtClean="0"/>
              <a:t>從</a:t>
            </a:r>
            <a:r>
              <a:rPr lang="zh-CN" altLang="en-US" dirty="0"/>
              <a:t>安全</a:t>
            </a:r>
            <a:r>
              <a:rPr lang="zh-CN" altLang="en-US" dirty="0" smtClean="0"/>
              <a:t>角度配置</a:t>
            </a:r>
            <a:r>
              <a:rPr lang="zh-CN" altLang="en-US" dirty="0"/>
              <a:t>選項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儘管</a:t>
            </a:r>
            <a:r>
              <a:rPr lang="zh-CN" altLang="en-US" dirty="0"/>
              <a:t>絕大多數配置</a:t>
            </a:r>
            <a:r>
              <a:rPr lang="zh-CN" altLang="en-US" dirty="0" smtClean="0"/>
              <a:t>選項</a:t>
            </a:r>
            <a:r>
              <a:rPr lang="zh-TW" altLang="en-US" dirty="0" smtClean="0"/>
              <a:t>並</a:t>
            </a:r>
            <a:r>
              <a:rPr lang="zh-CN" altLang="en-US" dirty="0" smtClean="0"/>
              <a:t>未</a:t>
            </a:r>
            <a:r>
              <a:rPr lang="zh-CN" altLang="en-US" dirty="0"/>
              <a:t>包含敏感信息</a:t>
            </a:r>
            <a:r>
              <a:rPr lang="en-US" altLang="zh-CN" dirty="0"/>
              <a:t>,</a:t>
            </a:r>
            <a:r>
              <a:rPr lang="zh-CN" altLang="en-US" dirty="0"/>
              <a:t>少量配置依舊可能含有證書、 私鑰</a:t>
            </a:r>
            <a:r>
              <a:rPr lang="en-US" altLang="zh-CN" dirty="0"/>
              <a:t>,</a:t>
            </a:r>
            <a:r>
              <a:rPr lang="zh-CN" altLang="en-US" dirty="0"/>
              <a:t>以及其他需要保持安全的相似數據</a:t>
            </a:r>
            <a:r>
              <a:rPr lang="zh-CN" altLang="en-US" dirty="0" smtClean="0"/>
              <a:t>。該</a:t>
            </a:r>
            <a:r>
              <a:rPr lang="zh-CN" altLang="en-US" dirty="0"/>
              <a:t>類型數據需要被特殊對待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這</a:t>
            </a:r>
            <a:r>
              <a:rPr lang="zh-CN" altLang="en-US" dirty="0"/>
              <a:t>也是爲何 </a:t>
            </a:r>
            <a:r>
              <a:rPr lang="en-US" altLang="zh-CN" dirty="0"/>
              <a:t>Kubernetes </a:t>
            </a:r>
            <a:r>
              <a:rPr lang="zh-CN" altLang="en-US" dirty="0"/>
              <a:t>提供另一種稱作 </a:t>
            </a:r>
            <a:r>
              <a:rPr lang="en-US" altLang="zh-CN" dirty="0"/>
              <a:t>Secret </a:t>
            </a:r>
            <a:r>
              <a:rPr lang="zh-CN" altLang="en-US" dirty="0"/>
              <a:t>的一級對象的原因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我們</a:t>
            </a:r>
            <a:r>
              <a:rPr lang="zh-CN" altLang="en-US" dirty="0"/>
              <a:t>將在本章節末尾學習到它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5884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一次性條改所有文件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每當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被更新後</a:t>
            </a:r>
            <a:r>
              <a:rPr lang="en-US" altLang="zh-CN" dirty="0" smtClean="0"/>
              <a:t>,</a:t>
            </a:r>
            <a:r>
              <a:rPr lang="en-US" altLang="zh-CN" dirty="0"/>
              <a:t>Kubernetes </a:t>
            </a:r>
            <a:r>
              <a:rPr lang="zh-CN" altLang="en-US" dirty="0" smtClean="0"/>
              <a:t>會創建一個這樣的文件夾</a:t>
            </a:r>
            <a:r>
              <a:rPr lang="en-US" altLang="zh-CN" dirty="0" smtClean="0"/>
              <a:t>,</a:t>
            </a:r>
            <a:r>
              <a:rPr lang="zh-CN" altLang="en-US" dirty="0" smtClean="0"/>
              <a:t>寫入所有文件</a:t>
            </a:r>
            <a:r>
              <a:rPr lang="zh-TW" altLang="en-US" dirty="0" smtClean="0"/>
              <a:t>並</a:t>
            </a:r>
            <a:r>
              <a:rPr lang="zh-CN" altLang="en-US" dirty="0" smtClean="0"/>
              <a:t>重新將符號 </a:t>
            </a:r>
            <a:r>
              <a:rPr lang="en-US" altLang="zh-CN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..data</a:t>
            </a:r>
            <a:r>
              <a:rPr lang="en-US" altLang="zh-CN" dirty="0" smtClean="0"/>
              <a:t> </a:t>
            </a:r>
            <a:r>
              <a:rPr lang="zh-CN" altLang="en-US" dirty="0" smtClean="0"/>
              <a:t>鏈接至新文件夾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通過這種方式可以一次性修改所有文件。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38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掛</a:t>
            </a:r>
            <a:r>
              <a:rPr lang="zh-CN" altLang="en-US" dirty="0" smtClean="0"/>
              <a:t>載</a:t>
            </a:r>
            <a:r>
              <a:rPr lang="zh-CN" altLang="en-US" dirty="0"/>
              <a:t>至已存在文件夾的文件不會被</a:t>
            </a:r>
            <a:r>
              <a:rPr lang="zh-CN" altLang="en-US" dirty="0" smtClean="0"/>
              <a:t>更新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涉及</a:t>
            </a:r>
            <a:r>
              <a:rPr lang="zh-CN" altLang="en-US" dirty="0"/>
              <a:t>到更新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卷需要提出一個警告</a:t>
            </a:r>
            <a:r>
              <a:rPr lang="en-US" altLang="zh-CN" dirty="0" smtClean="0"/>
              <a:t>:</a:t>
            </a:r>
          </a:p>
          <a:p>
            <a:pPr lvl="1"/>
            <a:r>
              <a:rPr lang="zh-CN" altLang="en-US" dirty="0" smtClean="0"/>
              <a:t>如果</a:t>
            </a:r>
            <a:r>
              <a:rPr lang="zh-CN" altLang="en-US" dirty="0"/>
              <a:t>挂載的是容器中的單個</a:t>
            </a:r>
            <a:r>
              <a:rPr lang="zh-CN" altLang="en-US" dirty="0" smtClean="0"/>
              <a:t>文件</a:t>
            </a:r>
            <a:r>
              <a:rPr lang="zh-TW" altLang="en-US" dirty="0" smtClean="0"/>
              <a:t>，</a:t>
            </a:r>
            <a:r>
              <a:rPr lang="zh-CN" altLang="en-US" dirty="0" smtClean="0"/>
              <a:t>而</a:t>
            </a:r>
            <a:r>
              <a:rPr lang="zh-CN" altLang="en-US" dirty="0"/>
              <a:t>不是完整的</a:t>
            </a:r>
            <a:r>
              <a:rPr lang="zh-CN" altLang="en-US" dirty="0" smtClean="0"/>
              <a:t>卷</a:t>
            </a:r>
            <a:r>
              <a:rPr lang="zh-TW" altLang="en-US" dirty="0" smtClean="0"/>
              <a:t>，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/>
              <a:t>更新之後對應的文件不會被更新</a:t>
            </a:r>
            <a:r>
              <a:rPr lang="en-US" altLang="zh-CN" dirty="0" smtClean="0"/>
              <a:t>! </a:t>
            </a:r>
          </a:p>
          <a:p>
            <a:pPr lvl="1"/>
            <a:r>
              <a:rPr lang="zh-CN" altLang="en-US" dirty="0" smtClean="0"/>
              <a:t>至少</a:t>
            </a:r>
            <a:r>
              <a:rPr lang="zh-TW" altLang="en-US" dirty="0" smtClean="0"/>
              <a:t>作者</a:t>
            </a:r>
            <a:r>
              <a:rPr lang="zh-CN" altLang="en-US" dirty="0" smtClean="0"/>
              <a:t>在</a:t>
            </a:r>
            <a:r>
              <a:rPr lang="zh-CN" altLang="en-US" dirty="0"/>
              <a:t>寫本章節</a:t>
            </a:r>
            <a:r>
              <a:rPr lang="zh-CN" altLang="en-US" dirty="0" smtClean="0"/>
              <a:t>的時候</a:t>
            </a:r>
            <a:r>
              <a:rPr lang="zh-CN" altLang="en-US" dirty="0"/>
              <a:t>表現如此。</a:t>
            </a:r>
          </a:p>
          <a:p>
            <a:r>
              <a:rPr lang="zh-CN" altLang="en-US" dirty="0"/>
              <a:t>如果現在你</a:t>
            </a:r>
            <a:r>
              <a:rPr lang="zh-CN" altLang="en-US" dirty="0" smtClean="0"/>
              <a:t>需要</a:t>
            </a:r>
            <a:r>
              <a:rPr lang="zh-TW" altLang="en-US" dirty="0" smtClean="0"/>
              <a:t>掛</a:t>
            </a:r>
            <a:r>
              <a:rPr lang="zh-CN" altLang="en-US" dirty="0" smtClean="0"/>
              <a:t>載</a:t>
            </a:r>
            <a:r>
              <a:rPr lang="zh-CN" altLang="en-US" dirty="0"/>
              <a:t>單個</a:t>
            </a:r>
            <a:r>
              <a:rPr lang="zh-CN" altLang="en-US" dirty="0" smtClean="0"/>
              <a:t>文件</a:t>
            </a:r>
            <a:r>
              <a:rPr lang="zh-TW" altLang="en-US" dirty="0" smtClean="0"/>
              <a:t>，並</a:t>
            </a:r>
            <a:r>
              <a:rPr lang="zh-CN" altLang="en-US" dirty="0" smtClean="0"/>
              <a:t>且</a:t>
            </a:r>
            <a:r>
              <a:rPr lang="zh-CN" altLang="en-US" dirty="0"/>
              <a:t>在修改源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的同時會自動修改</a:t>
            </a:r>
            <a:r>
              <a:rPr lang="zh-CN" altLang="en-US" dirty="0" smtClean="0"/>
              <a:t>這個文件</a:t>
            </a:r>
            <a:r>
              <a:rPr lang="zh-TW" altLang="en-US" dirty="0" smtClean="0"/>
              <a:t>，</a:t>
            </a:r>
            <a:r>
              <a:rPr lang="zh-CN" altLang="en-US" dirty="0" smtClean="0"/>
              <a:t>一種</a:t>
            </a:r>
            <a:r>
              <a:rPr lang="zh-CN" altLang="en-US" dirty="0"/>
              <a:t>方案</a:t>
            </a:r>
            <a:r>
              <a:rPr lang="zh-CN" altLang="en-US" dirty="0" smtClean="0"/>
              <a:t>是</a:t>
            </a:r>
            <a:r>
              <a:rPr lang="zh-TW" altLang="en-US" dirty="0" smtClean="0"/>
              <a:t>掛</a:t>
            </a:r>
            <a:r>
              <a:rPr lang="zh-CN" altLang="en-US" dirty="0" smtClean="0"/>
              <a:t>載</a:t>
            </a:r>
            <a:r>
              <a:rPr lang="zh-CN" altLang="en-US" dirty="0"/>
              <a:t>完整卷至不同的</a:t>
            </a:r>
            <a:r>
              <a:rPr lang="zh-CN" altLang="en-US" dirty="0" smtClean="0"/>
              <a:t>文件夾</a:t>
            </a:r>
            <a:r>
              <a:rPr lang="zh-TW" altLang="en-US" dirty="0" smtClean="0"/>
              <a:t>並</a:t>
            </a:r>
            <a:r>
              <a:rPr lang="zh-CN" altLang="en-US" dirty="0" smtClean="0"/>
              <a:t>創建</a:t>
            </a:r>
            <a:r>
              <a:rPr lang="zh-CN" altLang="en-US" dirty="0"/>
              <a:t>指向所需文件的符號鏈接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符號</a:t>
            </a:r>
            <a:r>
              <a:rPr lang="zh-CN" altLang="en-US" dirty="0"/>
              <a:t>鏈接可以原生創建在容器鏡像中</a:t>
            </a:r>
            <a:r>
              <a:rPr lang="en-US" altLang="zh-CN" dirty="0"/>
              <a:t>,</a:t>
            </a:r>
            <a:r>
              <a:rPr lang="zh-CN" altLang="en-US" dirty="0"/>
              <a:t>也可以在容器啓動時創建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5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瞭解更新 </a:t>
            </a:r>
            <a:r>
              <a:rPr lang="en-US" altLang="zh-CN" dirty="0" err="1"/>
              <a:t>Config</a:t>
            </a:r>
            <a:r>
              <a:rPr lang="en-US" altLang="zh-CN" dirty="0"/>
              <a:t> Map </a:t>
            </a:r>
            <a:r>
              <a:rPr lang="zh-CN" altLang="en-US" dirty="0"/>
              <a:t>的</a:t>
            </a:r>
            <a:r>
              <a:rPr lang="zh-CN" altLang="en-US" dirty="0" smtClean="0"/>
              <a:t>影響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容器</a:t>
            </a:r>
            <a:r>
              <a:rPr lang="zh-CN" altLang="en-US" dirty="0"/>
              <a:t>的一個比較重要的特性是其不變性</a:t>
            </a:r>
            <a:r>
              <a:rPr lang="en-US" altLang="zh-CN" dirty="0"/>
              <a:t>,</a:t>
            </a:r>
            <a:r>
              <a:rPr lang="zh-CN" altLang="en-US" dirty="0"/>
              <a:t>從同一鏡像啓動的多個容器之間不</a:t>
            </a:r>
            <a:r>
              <a:rPr lang="zh-CN" altLang="en-US" dirty="0" smtClean="0"/>
              <a:t>存在</a:t>
            </a:r>
            <a:r>
              <a:rPr lang="zh-CN" altLang="en-US" dirty="0"/>
              <a:t>任何</a:t>
            </a:r>
            <a:r>
              <a:rPr lang="zh-CN" altLang="en-US" dirty="0" smtClean="0"/>
              <a:t>差</a:t>
            </a:r>
            <a:r>
              <a:rPr lang="zh-TW" altLang="en-US" dirty="0" smtClean="0"/>
              <a:t>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那</a:t>
            </a:r>
            <a:r>
              <a:rPr lang="zh-CN" altLang="en-US" dirty="0"/>
              <a:t>麽通過修改被運行容器所使用的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來打破這種不變性的行 爲是否是錯誤的</a:t>
            </a:r>
            <a:r>
              <a:rPr lang="en-US" altLang="zh-CN" dirty="0"/>
              <a:t>?</a:t>
            </a:r>
            <a:endParaRPr lang="zh-CN" altLang="en-US" dirty="0"/>
          </a:p>
          <a:p>
            <a:r>
              <a:rPr lang="zh-CN" altLang="en-US" dirty="0"/>
              <a:t>關鍵點</a:t>
            </a:r>
            <a:r>
              <a:rPr lang="zh-CN" altLang="en-US" dirty="0" smtClean="0"/>
              <a:t>在</a:t>
            </a:r>
            <a:r>
              <a:rPr lang="zh-TW" altLang="en-US" dirty="0" smtClean="0"/>
              <a:t>於</a:t>
            </a:r>
            <a:r>
              <a:rPr lang="zh-CN" altLang="en-US" dirty="0" smtClean="0"/>
              <a:t>應用</a:t>
            </a:r>
            <a:r>
              <a:rPr lang="zh-CN" altLang="en-US" dirty="0"/>
              <a:t>是否支持重載配置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/>
              <a:t>更新之後創建的 </a:t>
            </a:r>
            <a:r>
              <a:rPr lang="en-US" altLang="zh-CN" dirty="0"/>
              <a:t>pod </a:t>
            </a:r>
            <a:r>
              <a:rPr lang="zh-CN" altLang="en-US" dirty="0"/>
              <a:t>會使用</a:t>
            </a:r>
            <a:r>
              <a:rPr lang="zh-CN" altLang="en-US" dirty="0" smtClean="0"/>
              <a:t>新配置</a:t>
            </a:r>
            <a:r>
              <a:rPr lang="en-US" altLang="zh-CN" dirty="0"/>
              <a:t>,</a:t>
            </a:r>
            <a:r>
              <a:rPr lang="zh-CN" altLang="en-US" dirty="0"/>
              <a:t>而之前的</a:t>
            </a:r>
            <a:r>
              <a:rPr lang="en-US" altLang="zh-CN" dirty="0"/>
              <a:t>pod </a:t>
            </a:r>
            <a:r>
              <a:rPr lang="zh-CN" altLang="en-US" dirty="0"/>
              <a:t>依舊使用舊配置</a:t>
            </a:r>
            <a:r>
              <a:rPr lang="en-US" altLang="zh-CN" dirty="0"/>
              <a:t>,</a:t>
            </a:r>
            <a:r>
              <a:rPr lang="zh-CN" altLang="en-US" dirty="0"/>
              <a:t>這會導致運行中的不同實例的配置不同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這也</a:t>
            </a:r>
            <a:r>
              <a:rPr lang="zh-CN" altLang="en-US" dirty="0"/>
              <a:t>不僅</a:t>
            </a:r>
            <a:r>
              <a:rPr lang="zh-CN" altLang="en-US" dirty="0" smtClean="0"/>
              <a:t>限</a:t>
            </a:r>
            <a:r>
              <a:rPr lang="zh-TW" altLang="en-US" dirty="0" smtClean="0"/>
              <a:t>於</a:t>
            </a:r>
            <a:r>
              <a:rPr lang="zh-CN" altLang="en-US" dirty="0" smtClean="0"/>
              <a:t>新 </a:t>
            </a:r>
            <a:r>
              <a:rPr lang="en-US" altLang="zh-CN" dirty="0"/>
              <a:t>pod, </a:t>
            </a:r>
            <a:r>
              <a:rPr lang="zh-CN" altLang="en-US" dirty="0"/>
              <a:t>如果 </a:t>
            </a:r>
            <a:r>
              <a:rPr lang="en-US" altLang="zh-CN" dirty="0"/>
              <a:t>pod </a:t>
            </a:r>
            <a:r>
              <a:rPr lang="zh-CN" altLang="en-US" dirty="0"/>
              <a:t>中的容器因爲某種原因重啓了</a:t>
            </a:r>
            <a:r>
              <a:rPr lang="en-US" altLang="zh-CN" dirty="0"/>
              <a:t>,</a:t>
            </a:r>
            <a:r>
              <a:rPr lang="zh-CN" altLang="en-US" dirty="0"/>
              <a:t>新進程同樣會</a:t>
            </a:r>
            <a:r>
              <a:rPr lang="zh-CN" altLang="en-US" dirty="0" smtClean="0"/>
              <a:t>使用新</a:t>
            </a:r>
            <a:r>
              <a:rPr lang="zh-CN" altLang="en-US" dirty="0"/>
              <a:t>配置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因此</a:t>
            </a:r>
            <a:r>
              <a:rPr lang="en-US" altLang="zh-CN" dirty="0"/>
              <a:t>,</a:t>
            </a:r>
            <a:r>
              <a:rPr lang="zh-CN" altLang="en-US" dirty="0"/>
              <a:t>如果應用不支持主動重載配置</a:t>
            </a:r>
            <a:r>
              <a:rPr lang="en-US" altLang="zh-CN" dirty="0"/>
              <a:t>,</a:t>
            </a:r>
            <a:r>
              <a:rPr lang="zh-CN" altLang="en-US" dirty="0"/>
              <a:t>那麽修改某些運行 </a:t>
            </a:r>
            <a:r>
              <a:rPr lang="en-US" altLang="zh-CN" dirty="0"/>
              <a:t>pod </a:t>
            </a:r>
            <a:r>
              <a:rPr lang="zh-CN" altLang="en-US" dirty="0"/>
              <a:t>所使用的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TW" altLang="en-US" dirty="0" smtClean="0"/>
              <a:t>並</a:t>
            </a:r>
            <a:r>
              <a:rPr lang="zh-CN" altLang="en-US" dirty="0" smtClean="0"/>
              <a:t>不是</a:t>
            </a:r>
            <a:r>
              <a:rPr lang="zh-CN" altLang="en-US" dirty="0"/>
              <a:t>一個好主意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0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不一致的情况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如果應用支持主動重載配置</a:t>
            </a:r>
            <a:r>
              <a:rPr lang="en-US" altLang="zh-CN" dirty="0"/>
              <a:t>,</a:t>
            </a:r>
            <a:r>
              <a:rPr lang="zh-CN" altLang="en-US" dirty="0"/>
              <a:t>那麽修改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的行爲就算不了什麽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TW" altLang="en-US" dirty="0" smtClean="0"/>
              <a:t>不過</a:t>
            </a:r>
            <a:r>
              <a:rPr lang="zh-CN" altLang="en-US" dirty="0" smtClean="0"/>
              <a:t>有</a:t>
            </a:r>
            <a:r>
              <a:rPr lang="zh-TW" altLang="en-US" dirty="0" smtClean="0"/>
              <a:t>一</a:t>
            </a:r>
            <a:r>
              <a:rPr lang="zh-CN" altLang="en-US" dirty="0" smtClean="0"/>
              <a:t>點仍需注意</a:t>
            </a:r>
            <a:r>
              <a:rPr lang="zh-TW" altLang="en-US" dirty="0" smtClean="0"/>
              <a:t>：</a:t>
            </a:r>
            <a:r>
              <a:rPr lang="zh-CN" altLang="en-US" dirty="0" smtClean="0"/>
              <a:t>由</a:t>
            </a:r>
            <a:r>
              <a:rPr lang="zh-TW" altLang="en-US" dirty="0" smtClean="0"/>
              <a:t>於</a:t>
            </a:r>
            <a:r>
              <a:rPr lang="zh-CN" altLang="en-US" dirty="0" smtClean="0"/>
              <a:t>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 smtClean="0"/>
              <a:t>卷中文件的更新行爲對</a:t>
            </a:r>
            <a:r>
              <a:rPr lang="zh-TW" altLang="en-US" dirty="0" smtClean="0"/>
              <a:t>於</a:t>
            </a:r>
            <a:r>
              <a:rPr lang="zh-CN" altLang="en-US" dirty="0" smtClean="0"/>
              <a:t>所有運行中示例而言不是同步的</a:t>
            </a:r>
            <a:r>
              <a:rPr lang="en-US" altLang="zh-CN" dirty="0" smtClean="0"/>
              <a:t>,</a:t>
            </a:r>
            <a:r>
              <a:rPr lang="zh-CN" altLang="en-US" dirty="0"/>
              <a:t>因此不同 </a:t>
            </a:r>
            <a:r>
              <a:rPr lang="en-US" altLang="zh-CN" dirty="0"/>
              <a:t>pod </a:t>
            </a:r>
            <a:r>
              <a:rPr lang="zh-CN" altLang="en-US" dirty="0" smtClean="0"/>
              <a:t>中的文件可能會在長達一分鐘的時間內出現不一致的情况。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814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Secret</a:t>
            </a:r>
            <a:endParaRPr lang="zh-CN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Secret</a:t>
            </a:r>
            <a:r>
              <a:rPr lang="zh-CN" altLang="en-US" dirty="0"/>
              <a:t>給容器傳遞敏感</a:t>
            </a:r>
            <a:r>
              <a:rPr lang="zh-CN" altLang="en-US" dirty="0" smtClean="0"/>
              <a:t>數據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爲了存儲與分發</a:t>
            </a:r>
            <a:r>
              <a:rPr lang="zh-CN" altLang="en-US" dirty="0"/>
              <a:t>一些敏感</a:t>
            </a:r>
            <a:r>
              <a:rPr lang="zh-CN" altLang="en-US" dirty="0" smtClean="0"/>
              <a:t>數據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zh-CN" altLang="en-US" dirty="0"/>
              <a:t>證書和私</a:t>
            </a:r>
            <a:r>
              <a:rPr lang="zh-CN" altLang="en-US" dirty="0" smtClean="0"/>
              <a:t>鑰</a:t>
            </a:r>
            <a:r>
              <a:rPr lang="en-US" altLang="zh-CN" dirty="0" smtClean="0"/>
              <a:t>)</a:t>
            </a:r>
            <a:r>
              <a:rPr lang="zh-TW" altLang="en-US" dirty="0" smtClean="0"/>
              <a:t>，</a:t>
            </a:r>
            <a:r>
              <a:rPr lang="zh-CN" altLang="en-US" dirty="0" smtClean="0"/>
              <a:t>確保</a:t>
            </a:r>
            <a:r>
              <a:rPr lang="zh-CN" altLang="en-US" dirty="0"/>
              <a:t>其安全</a:t>
            </a:r>
            <a:r>
              <a:rPr lang="zh-CN" altLang="en-US" dirty="0" smtClean="0"/>
              <a:t>性</a:t>
            </a:r>
            <a:r>
              <a:rPr lang="zh-TW" altLang="en-US" dirty="0" smtClean="0"/>
              <a:t>，</a:t>
            </a:r>
            <a:r>
              <a:rPr lang="en-US" altLang="zh-CN" dirty="0" smtClean="0"/>
              <a:t>Kubernetes </a:t>
            </a:r>
            <a:r>
              <a:rPr lang="zh-CN" altLang="en-US" dirty="0" smtClean="0"/>
              <a:t>提供了</a:t>
            </a:r>
            <a:r>
              <a:rPr lang="zh-TW" altLang="en-US" dirty="0" smtClean="0"/>
              <a:t>一</a:t>
            </a:r>
            <a:r>
              <a:rPr lang="zh-CN" altLang="en-US" dirty="0" smtClean="0"/>
              <a:t>種稱爲 </a:t>
            </a:r>
            <a:r>
              <a:rPr lang="en-US" altLang="zh-CN" dirty="0" smtClean="0"/>
              <a:t>Secret </a:t>
            </a:r>
            <a:r>
              <a:rPr lang="zh-CN" altLang="en-US" dirty="0" smtClean="0"/>
              <a:t>的單獨資源對象。</a:t>
            </a:r>
            <a:endParaRPr lang="en-US" altLang="zh-CN" dirty="0" smtClean="0"/>
          </a:p>
          <a:p>
            <a:r>
              <a:rPr lang="en-US" altLang="zh-CN" dirty="0" smtClean="0"/>
              <a:t>Secret </a:t>
            </a:r>
            <a:r>
              <a:rPr lang="zh-CN" altLang="en-US" dirty="0" smtClean="0"/>
              <a:t>結構與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類似</a:t>
            </a:r>
            <a:r>
              <a:rPr lang="en-US" altLang="zh-CN" dirty="0" smtClean="0"/>
              <a:t>,</a:t>
            </a:r>
            <a:r>
              <a:rPr lang="zh-CN" altLang="en-US" dirty="0" smtClean="0"/>
              <a:t>均是鍵</a:t>
            </a:r>
            <a:r>
              <a:rPr lang="en-US" altLang="zh-CN" dirty="0" smtClean="0"/>
              <a:t>/</a:t>
            </a:r>
            <a:r>
              <a:rPr lang="zh-CN" altLang="en-US" dirty="0" smtClean="0"/>
              <a:t>值對的映射。 </a:t>
            </a:r>
            <a:endParaRPr lang="en-US" altLang="zh-CN" dirty="0" smtClean="0"/>
          </a:p>
          <a:p>
            <a:r>
              <a:rPr lang="en-US" altLang="zh-CN" dirty="0" smtClean="0"/>
              <a:t>Secret </a:t>
            </a:r>
            <a:r>
              <a:rPr lang="zh-CN" altLang="en-US" dirty="0" smtClean="0"/>
              <a:t>的使用方法也與 </a:t>
            </a:r>
            <a:r>
              <a:rPr lang="en-US" altLang="zh-CN" dirty="0" err="1" smtClean="0"/>
              <a:t>ConfigMap</a:t>
            </a:r>
            <a:r>
              <a:rPr lang="en-US" altLang="zh-CN" dirty="0" smtClean="0"/>
              <a:t> </a:t>
            </a:r>
            <a:r>
              <a:rPr lang="zh-CN" altLang="en-US" dirty="0"/>
              <a:t>相同</a:t>
            </a:r>
            <a:r>
              <a:rPr lang="en-US" altLang="zh-CN" dirty="0"/>
              <a:t>,</a:t>
            </a:r>
            <a:r>
              <a:rPr lang="zh-CN" altLang="en-US" dirty="0" smtClean="0"/>
              <a:t>可以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將 </a:t>
            </a:r>
            <a:r>
              <a:rPr lang="en-US" altLang="zh-CN" dirty="0" smtClean="0"/>
              <a:t>Secret </a:t>
            </a:r>
            <a:r>
              <a:rPr lang="zh-CN" altLang="en-US" dirty="0" smtClean="0"/>
              <a:t>條目作爲環境變</a:t>
            </a:r>
            <a:r>
              <a:rPr lang="zh-TW" altLang="en-US" dirty="0" smtClean="0"/>
              <a:t>數</a:t>
            </a:r>
            <a:r>
              <a:rPr lang="zh-CN" altLang="en-US" dirty="0" smtClean="0"/>
              <a:t>傳遞給容器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CN" altLang="en-US" dirty="0" smtClean="0"/>
              <a:t>將 </a:t>
            </a:r>
            <a:r>
              <a:rPr lang="en-US" altLang="zh-CN" dirty="0"/>
              <a:t>Secret </a:t>
            </a:r>
            <a:r>
              <a:rPr lang="zh-CN" altLang="en-US" dirty="0"/>
              <a:t>條目暴露爲卷中的</a:t>
            </a:r>
            <a:r>
              <a:rPr lang="zh-CN" altLang="en-US" dirty="0" smtClean="0"/>
              <a:t>文件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CN" dirty="0"/>
              <a:t>Kubernetes </a:t>
            </a:r>
            <a:r>
              <a:rPr lang="zh-CN" altLang="en-US" dirty="0"/>
              <a:t>通過僅僅將 </a:t>
            </a:r>
            <a:r>
              <a:rPr lang="en-US" altLang="zh-CN" dirty="0"/>
              <a:t>Secret </a:t>
            </a:r>
            <a:r>
              <a:rPr lang="zh-CN" altLang="en-US" dirty="0"/>
              <a:t>分發到需要訪問 </a:t>
            </a:r>
            <a:r>
              <a:rPr lang="en-US" altLang="zh-CN" dirty="0"/>
              <a:t>Secret </a:t>
            </a:r>
            <a:r>
              <a:rPr lang="zh-CN" altLang="en-US" dirty="0"/>
              <a:t>的</a:t>
            </a:r>
            <a:r>
              <a:rPr lang="en-US" altLang="zh-CN" dirty="0"/>
              <a:t>pod </a:t>
            </a:r>
            <a:r>
              <a:rPr lang="zh-CN" altLang="en-US" dirty="0"/>
              <a:t>所在的機器節點來保障其安全性。</a:t>
            </a:r>
          </a:p>
          <a:p>
            <a:r>
              <a:rPr lang="zh-CN" altLang="en-US" dirty="0"/>
              <a:t>另外</a:t>
            </a:r>
            <a:r>
              <a:rPr lang="en-US" altLang="zh-CN" dirty="0"/>
              <a:t>,Secret </a:t>
            </a:r>
            <a:r>
              <a:rPr lang="zh-CN" altLang="en-US" dirty="0"/>
              <a:t>只會存儲在節點的內存中</a:t>
            </a:r>
            <a:r>
              <a:rPr lang="en-US" altLang="zh-CN" dirty="0"/>
              <a:t>,</a:t>
            </a:r>
            <a:r>
              <a:rPr lang="zh-CN" altLang="en-US" dirty="0"/>
              <a:t>永不</a:t>
            </a:r>
            <a:r>
              <a:rPr lang="zh-CN" altLang="en-US" dirty="0" smtClean="0"/>
              <a:t>寫入</a:t>
            </a:r>
            <a:r>
              <a:rPr lang="zh-TW" altLang="en-US" dirty="0" smtClean="0"/>
              <a:t>實體</a:t>
            </a:r>
            <a:r>
              <a:rPr lang="zh-CN" altLang="en-US" dirty="0" smtClean="0"/>
              <a:t>存</a:t>
            </a:r>
            <a:r>
              <a:rPr lang="zh-CN" altLang="en-US" dirty="0"/>
              <a:t>儲</a:t>
            </a:r>
            <a:r>
              <a:rPr lang="en-US" altLang="zh-CN" dirty="0"/>
              <a:t>,</a:t>
            </a:r>
            <a:r>
              <a:rPr lang="zh-CN" altLang="en-US" dirty="0" smtClean="0"/>
              <a:t>這樣從</a:t>
            </a:r>
            <a:r>
              <a:rPr lang="zh-CN" altLang="en-US" dirty="0"/>
              <a:t>節點上删除 </a:t>
            </a:r>
            <a:r>
              <a:rPr lang="en-US" altLang="zh-CN" dirty="0"/>
              <a:t>Secret </a:t>
            </a:r>
            <a:r>
              <a:rPr lang="zh-CN" altLang="en-US" dirty="0"/>
              <a:t>時就不</a:t>
            </a:r>
            <a:r>
              <a:rPr lang="zh-CN" altLang="en-US" dirty="0" smtClean="0"/>
              <a:t>需要</a:t>
            </a:r>
            <a:r>
              <a:rPr lang="zh-TW" altLang="en-US" dirty="0" smtClean="0"/>
              <a:t>抺</a:t>
            </a:r>
            <a:r>
              <a:rPr lang="zh-CN" altLang="en-US" dirty="0" smtClean="0"/>
              <a:t>除磁</a:t>
            </a:r>
            <a:r>
              <a:rPr lang="zh-TW" altLang="en-US" dirty="0" smtClean="0"/>
              <a:t>碟</a:t>
            </a:r>
            <a:r>
              <a:rPr lang="zh-CN" altLang="en-US" dirty="0" smtClean="0"/>
              <a:t>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7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對</a:t>
            </a:r>
            <a:r>
              <a:rPr lang="zh-TW" altLang="en-US" dirty="0" smtClean="0"/>
              <a:t>於</a:t>
            </a:r>
            <a:r>
              <a:rPr lang="zh-CN" altLang="en-US" dirty="0" smtClean="0"/>
              <a:t>主</a:t>
            </a:r>
            <a:r>
              <a:rPr lang="zh-CN" altLang="en-US" dirty="0"/>
              <a:t>節點本身</a:t>
            </a:r>
            <a:r>
              <a:rPr lang="en-US" altLang="zh-CN" dirty="0"/>
              <a:t>(</a:t>
            </a:r>
            <a:r>
              <a:rPr lang="zh-CN" altLang="en-US" dirty="0"/>
              <a:t>尤其是 </a:t>
            </a:r>
            <a:r>
              <a:rPr lang="en-US" altLang="zh-CN" dirty="0" err="1"/>
              <a:t>etcd</a:t>
            </a:r>
            <a:r>
              <a:rPr lang="en-US" altLang="zh-CN" dirty="0"/>
              <a:t>), Secret </a:t>
            </a:r>
            <a:r>
              <a:rPr lang="zh-CN" altLang="en-US" dirty="0"/>
              <a:t>通常以非加密形式存儲</a:t>
            </a:r>
            <a:r>
              <a:rPr lang="en-US" altLang="zh-CN" dirty="0"/>
              <a:t>,</a:t>
            </a:r>
            <a:r>
              <a:rPr lang="zh-CN" altLang="en-US" dirty="0"/>
              <a:t>這就需要保障 主節點的安全從而確保存儲在 </a:t>
            </a:r>
            <a:r>
              <a:rPr lang="en-US" altLang="zh-CN" dirty="0"/>
              <a:t>Secret </a:t>
            </a:r>
            <a:r>
              <a:rPr lang="zh-CN" altLang="en-US" dirty="0"/>
              <a:t>中的敏感數據的安全性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這</a:t>
            </a:r>
            <a:r>
              <a:rPr lang="zh-CN" altLang="en-US" dirty="0"/>
              <a:t>種保障不僅僅是對 </a:t>
            </a:r>
            <a:r>
              <a:rPr lang="en-US" altLang="zh-CN" dirty="0" err="1"/>
              <a:t>etcd</a:t>
            </a:r>
            <a:r>
              <a:rPr lang="en-US" altLang="zh-CN" dirty="0"/>
              <a:t> </a:t>
            </a:r>
            <a:r>
              <a:rPr lang="zh-CN" altLang="en-US" dirty="0"/>
              <a:t>存儲的安全性保障</a:t>
            </a:r>
            <a:r>
              <a:rPr lang="en-US" altLang="zh-CN" dirty="0"/>
              <a:t>,</a:t>
            </a:r>
            <a:r>
              <a:rPr lang="zh-CN" altLang="en-US" dirty="0"/>
              <a:t>同樣包括防止未授權用戶對</a:t>
            </a:r>
            <a:r>
              <a:rPr lang="en-US" altLang="zh-CN" dirty="0"/>
              <a:t>API</a:t>
            </a:r>
            <a:r>
              <a:rPr lang="zh-CN" altLang="en-US" dirty="0"/>
              <a:t>服務器的訪問</a:t>
            </a:r>
            <a:r>
              <a:rPr lang="en-US" altLang="zh-CN" dirty="0"/>
              <a:t>,</a:t>
            </a:r>
            <a:r>
              <a:rPr lang="zh-CN" altLang="en-US" dirty="0"/>
              <a:t>這是因爲 任何人都能通過創建 </a:t>
            </a:r>
            <a:r>
              <a:rPr lang="en-US" altLang="zh-CN" dirty="0"/>
              <a:t>pod </a:t>
            </a:r>
            <a:r>
              <a:rPr lang="zh-TW" altLang="en-US" dirty="0" smtClean="0"/>
              <a:t>並</a:t>
            </a:r>
            <a:r>
              <a:rPr lang="zh-CN" altLang="en-US" dirty="0" smtClean="0"/>
              <a:t>將 </a:t>
            </a:r>
            <a:r>
              <a:rPr lang="en-US" altLang="zh-CN" dirty="0"/>
              <a:t>Secret </a:t>
            </a:r>
            <a:r>
              <a:rPr lang="zh-TW" altLang="en-US" dirty="0" smtClean="0"/>
              <a:t>掛</a:t>
            </a:r>
            <a:r>
              <a:rPr lang="zh-CN" altLang="en-US" dirty="0" smtClean="0"/>
              <a:t>載</a:t>
            </a:r>
            <a:r>
              <a:rPr lang="zh-CN" altLang="en-US" dirty="0"/>
              <a:t>來獲得此類敏感數據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從</a:t>
            </a:r>
            <a:r>
              <a:rPr lang="en-US" altLang="zh-CN" dirty="0"/>
              <a:t>Kubernetes 1.7 </a:t>
            </a:r>
            <a:r>
              <a:rPr lang="zh-CN" altLang="en-US" dirty="0"/>
              <a:t>開始</a:t>
            </a:r>
            <a:r>
              <a:rPr lang="en-US" altLang="zh-CN" dirty="0"/>
              <a:t>,</a:t>
            </a:r>
            <a:r>
              <a:rPr lang="en-US" altLang="zh-CN" dirty="0" err="1"/>
              <a:t>etcd</a:t>
            </a:r>
            <a:r>
              <a:rPr lang="en-US" altLang="zh-CN" dirty="0"/>
              <a:t> </a:t>
            </a:r>
            <a:r>
              <a:rPr lang="zh-CN" altLang="en-US" dirty="0"/>
              <a:t>會以加密形式存儲 </a:t>
            </a:r>
            <a:r>
              <a:rPr lang="en-US" altLang="zh-CN" dirty="0"/>
              <a:t>Secret,</a:t>
            </a:r>
            <a:r>
              <a:rPr lang="zh-CN" altLang="en-US" dirty="0"/>
              <a:t>某種程度提高了系統的安全性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129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Secret </a:t>
            </a:r>
            <a:r>
              <a:rPr lang="zh-TW" altLang="en-US" dirty="0" smtClean="0"/>
              <a:t>或者</a:t>
            </a:r>
            <a:r>
              <a:rPr lang="zh-CN" altLang="en-US" dirty="0" smtClean="0"/>
              <a:t> </a:t>
            </a:r>
            <a:r>
              <a:rPr lang="en-US" altLang="zh-CN" dirty="0" err="1"/>
              <a:t>ConfigMap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正因爲如此</a:t>
            </a:r>
            <a:r>
              <a:rPr lang="en-US" altLang="zh-CN" dirty="0"/>
              <a:t>, </a:t>
            </a:r>
            <a:r>
              <a:rPr lang="zh-CN" altLang="en-US" dirty="0"/>
              <a:t>從 </a:t>
            </a:r>
            <a:r>
              <a:rPr lang="en-US" altLang="zh-CN" dirty="0"/>
              <a:t>Secret </a:t>
            </a:r>
            <a:r>
              <a:rPr lang="zh-CN" altLang="en-US" dirty="0"/>
              <a:t>與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中做出正確選擇是勢在必行的</a:t>
            </a:r>
            <a:r>
              <a:rPr lang="en-US" altLang="zh-CN" dirty="0"/>
              <a:t>,</a:t>
            </a:r>
            <a:r>
              <a:rPr lang="zh-CN" altLang="en-US" dirty="0"/>
              <a:t>選擇依據相對簡單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zh-TW" altLang="en-US" dirty="0" smtClean="0"/>
              <a:t>採</a:t>
            </a:r>
            <a:r>
              <a:rPr lang="zh-CN" altLang="en-US" dirty="0" smtClean="0"/>
              <a:t>用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zh-CN" altLang="en-US" dirty="0"/>
              <a:t>存儲非敏感的文本配置數據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TW" altLang="en-US" dirty="0" smtClean="0"/>
              <a:t>採</a:t>
            </a:r>
            <a:r>
              <a:rPr lang="zh-CN" altLang="en-US" dirty="0" smtClean="0"/>
              <a:t>用</a:t>
            </a:r>
            <a:r>
              <a:rPr lang="en-US" altLang="zh-CN" dirty="0"/>
              <a:t>Secret </a:t>
            </a:r>
            <a:r>
              <a:rPr lang="zh-CN" altLang="en-US" dirty="0"/>
              <a:t>存儲天生敏感的數據</a:t>
            </a:r>
            <a:r>
              <a:rPr lang="en-US" altLang="zh-CN" dirty="0"/>
              <a:t>,</a:t>
            </a:r>
            <a:r>
              <a:rPr lang="zh-CN" altLang="en-US" dirty="0"/>
              <a:t>通過鍵來引用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一個配置文件同時</a:t>
            </a:r>
            <a:r>
              <a:rPr lang="zh-CN" altLang="en-US" dirty="0" smtClean="0"/>
              <a:t>包含</a:t>
            </a:r>
            <a:r>
              <a:rPr lang="zh-CN" altLang="en-US" dirty="0"/>
              <a:t>敏感與非敏感數據</a:t>
            </a:r>
            <a:r>
              <a:rPr lang="en-US" altLang="zh-CN" dirty="0"/>
              <a:t>,</a:t>
            </a:r>
            <a:r>
              <a:rPr lang="zh-CN" altLang="en-US" dirty="0"/>
              <a:t>該文件應該被存儲在 </a:t>
            </a:r>
            <a:r>
              <a:rPr lang="en-US" altLang="zh-CN" dirty="0"/>
              <a:t>Secret </a:t>
            </a:r>
            <a:r>
              <a:rPr lang="zh-CN" altLang="en-US" dirty="0"/>
              <a:t>中。 </a:t>
            </a:r>
            <a:endParaRPr lang="en-US" altLang="zh-CN" dirty="0" smtClean="0"/>
          </a:p>
          <a:p>
            <a:r>
              <a:rPr lang="zh-TW" altLang="en-US" dirty="0" smtClean="0"/>
              <a:t>在講解服務那一</a:t>
            </a:r>
            <a:r>
              <a:rPr lang="zh-CN" altLang="en-US" dirty="0" smtClean="0"/>
              <a:t>章</a:t>
            </a:r>
            <a:r>
              <a:rPr lang="zh-CN" altLang="en-US" dirty="0"/>
              <a:t>中已經使用過 </a:t>
            </a:r>
            <a:r>
              <a:rPr lang="en-US" altLang="zh-CN" dirty="0"/>
              <a:t>Secret </a:t>
            </a:r>
            <a:r>
              <a:rPr lang="zh-CN" altLang="en-US" dirty="0"/>
              <a:t>以存儲 </a:t>
            </a:r>
            <a:r>
              <a:rPr lang="en-US" altLang="zh-CN" dirty="0"/>
              <a:t>Ingress </a:t>
            </a:r>
            <a:r>
              <a:rPr lang="zh-CN" altLang="en-US" dirty="0"/>
              <a:t>資源的</a:t>
            </a:r>
            <a:r>
              <a:rPr lang="en-US" altLang="zh-CN" dirty="0"/>
              <a:t>TLS </a:t>
            </a:r>
            <a:r>
              <a:rPr lang="zh-CN" altLang="en-US" dirty="0"/>
              <a:t>證書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接下來</a:t>
            </a:r>
            <a:r>
              <a:rPr lang="zh-CN" altLang="en-US" dirty="0"/>
              <a:t>將更</a:t>
            </a:r>
            <a:r>
              <a:rPr lang="zh-CN" altLang="en-US" dirty="0" smtClean="0"/>
              <a:t>深入地</a:t>
            </a:r>
            <a:r>
              <a:rPr lang="zh-CN" altLang="en-US" dirty="0"/>
              <a:t>探討 </a:t>
            </a:r>
            <a:r>
              <a:rPr lang="en-US" altLang="zh-CN" dirty="0"/>
              <a:t>Secret </a:t>
            </a:r>
            <a:r>
              <a:rPr lang="zh-CN" altLang="en-US" dirty="0"/>
              <a:t>的細節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06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默認令牌 </a:t>
            </a:r>
            <a:r>
              <a:rPr lang="en-US" altLang="zh-CN" dirty="0"/>
              <a:t>Secret </a:t>
            </a:r>
            <a:r>
              <a:rPr lang="zh-CN" altLang="en-US" dirty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</a:t>
            </a:r>
            <a:r>
              <a:rPr lang="zh-CN" altLang="en-US" dirty="0"/>
              <a:t>來分析一種默認</a:t>
            </a:r>
            <a:r>
              <a:rPr lang="zh-CN" altLang="en-US" dirty="0" smtClean="0"/>
              <a:t>被</a:t>
            </a:r>
            <a:r>
              <a:rPr lang="zh-TW" altLang="en-US" dirty="0" smtClean="0"/>
              <a:t>掛</a:t>
            </a:r>
            <a:r>
              <a:rPr lang="zh-CN" altLang="en-US" dirty="0" smtClean="0"/>
              <a:t>載</a:t>
            </a:r>
            <a:r>
              <a:rPr lang="zh-CN" altLang="en-US" dirty="0"/>
              <a:t>至所有容器的 </a:t>
            </a:r>
            <a:r>
              <a:rPr lang="en-US" altLang="zh-CN" dirty="0" smtClean="0"/>
              <a:t>Secret</a:t>
            </a:r>
            <a:r>
              <a:rPr lang="zh-TW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對</a:t>
            </a:r>
            <a:r>
              <a:rPr lang="zh-CN" altLang="en-US" dirty="0"/>
              <a:t>任意一個</a:t>
            </a:r>
            <a:r>
              <a:rPr lang="en-US" altLang="zh-CN" dirty="0"/>
              <a:t>pod </a:t>
            </a:r>
            <a:r>
              <a:rPr lang="zh-CN" altLang="en-US" dirty="0"/>
              <a:t>使用命令 </a:t>
            </a:r>
            <a:r>
              <a:rPr lang="en-US" altLang="zh-CN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describe pod</a:t>
            </a:r>
            <a:r>
              <a:rPr lang="en-US" altLang="zh-CN" dirty="0"/>
              <a:t>,</a:t>
            </a:r>
            <a:r>
              <a:rPr lang="zh-CN" altLang="en-US" dirty="0"/>
              <a:t>輸出往往包含</a:t>
            </a:r>
            <a:r>
              <a:rPr lang="zh-CN" altLang="en-US" dirty="0" smtClean="0"/>
              <a:t>如下</a:t>
            </a:r>
            <a:r>
              <a:rPr lang="zh-TW" altLang="en-US" dirty="0" smtClean="0"/>
              <a:t>資訊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pPr marL="0" indent="0">
              <a:buNone/>
            </a:pP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Volumes: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default-token-cfee9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Type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  Secret 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 volume populated by a Secret)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</a:t>
            </a:r>
            <a:r>
              <a:rPr lang="en-US" altLang="zh-TW" sz="2400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SecretName</a:t>
            </a:r>
            <a:r>
              <a:rPr lang="en-US" altLang="zh-TW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</a:t>
            </a:r>
            <a:r>
              <a:rPr lang="en-US" altLang="zh-TW" sz="24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default-token-cfee9</a:t>
            </a:r>
          </a:p>
          <a:p>
            <a:r>
              <a:rPr lang="zh-TW" altLang="en-US" dirty="0" smtClean="0"/>
              <a:t>每個</a:t>
            </a:r>
            <a:r>
              <a:rPr lang="en-US" altLang="zh-TW" dirty="0" smtClean="0"/>
              <a:t>pod </a:t>
            </a:r>
            <a:r>
              <a:rPr lang="zh-TW" altLang="en-US" dirty="0" smtClean="0"/>
              <a:t>都會被自動掛載上一個 </a:t>
            </a:r>
            <a:r>
              <a:rPr lang="en-US" altLang="zh-TW" dirty="0" smtClean="0"/>
              <a:t>secret </a:t>
            </a:r>
            <a:r>
              <a:rPr lang="zh-TW" altLang="en-US" dirty="0"/>
              <a:t>卷</a:t>
            </a:r>
            <a:r>
              <a:rPr lang="en-US" altLang="zh-TW" dirty="0" smtClean="0"/>
              <a:t>,</a:t>
            </a:r>
            <a:r>
              <a:rPr lang="zh-TW" altLang="en-US" dirty="0" smtClean="0"/>
              <a:t>這個卷引用一個如上列輸出所示的 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default-token-cfee9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 Secret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552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默認</a:t>
            </a:r>
            <a:r>
              <a:rPr lang="zh-CN" altLang="en-US" dirty="0" smtClean="0"/>
              <a:t>令牌 </a:t>
            </a:r>
            <a:r>
              <a:rPr lang="zh-CN" altLang="en-US" dirty="0"/>
              <a:t> </a:t>
            </a:r>
            <a:r>
              <a:rPr lang="en-US" altLang="zh-CN" dirty="0"/>
              <a:t>Secret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Secret </a:t>
            </a:r>
            <a:r>
              <a:rPr lang="zh-TW" altLang="en-US" dirty="0"/>
              <a:t>是資源對象</a:t>
            </a:r>
            <a:r>
              <a:rPr lang="en-US" altLang="zh-TW" dirty="0"/>
              <a:t>,</a:t>
            </a:r>
            <a:r>
              <a:rPr lang="zh-TW" altLang="en-US" dirty="0"/>
              <a:t>因此可以通過 </a:t>
            </a:r>
            <a:r>
              <a:rPr lang="en-US" altLang="zh-TW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 get secrets </a:t>
            </a:r>
            <a:r>
              <a:rPr lang="zh-TW" altLang="en-US" dirty="0"/>
              <a:t>命令從 </a:t>
            </a:r>
            <a:r>
              <a:rPr lang="en-US" altLang="zh-TW" dirty="0"/>
              <a:t>Secret </a:t>
            </a:r>
            <a:r>
              <a:rPr lang="zh-TW" altLang="en-US" dirty="0"/>
              <a:t>列表中找到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 </a:t>
            </a:r>
            <a:r>
              <a:rPr lang="en-US" altLang="zh-TW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default-token</a:t>
            </a:r>
            <a:r>
              <a:rPr lang="en-US" altLang="zh-TW" dirty="0"/>
              <a:t> Secret :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</a:t>
            </a:r>
            <a:r>
              <a:rPr lang="en-US" altLang="zh-TW" sz="20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sz="20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get secrets</a:t>
            </a:r>
          </a:p>
          <a:p>
            <a:pPr marL="0" indent="0">
              <a:buNone/>
            </a:pP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NAME </a:t>
            </a:r>
            <a:r>
              <a:rPr lang="en-US" altLang="zh-TW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TYPE                                DATA </a:t>
            </a: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AGE</a:t>
            </a:r>
          </a:p>
          <a:p>
            <a:pPr marL="0" indent="0">
              <a:buNone/>
            </a:pPr>
            <a:r>
              <a:rPr lang="en-US" altLang="zh-TW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default-token-cfee9 kubernetes.io/service-account-token 3 </a:t>
            </a:r>
            <a:r>
              <a:rPr lang="en-US" altLang="zh-TW" sz="2000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  39d</a:t>
            </a:r>
          </a:p>
          <a:p>
            <a:r>
              <a:rPr lang="zh-TW" altLang="en-US" dirty="0" smtClean="0"/>
              <a:t>可以用 </a:t>
            </a:r>
            <a:r>
              <a:rPr lang="en-US" altLang="zh-TW" dirty="0" err="1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kubectl</a:t>
            </a:r>
            <a:r>
              <a:rPr lang="en-US" altLang="zh-TW" dirty="0" smtClean="0">
                <a:latin typeface="Source Code Pro" panose="020B0509030403020204" pitchFamily="49" charset="0"/>
                <a:ea typeface="Source Code Pro" panose="020B0509030403020204" pitchFamily="49" charset="0"/>
              </a:rPr>
              <a:t> describe </a:t>
            </a:r>
            <a:r>
              <a:rPr lang="zh-TW" altLang="en-US" dirty="0" smtClean="0"/>
              <a:t>多了解一下這個 </a:t>
            </a:r>
            <a:r>
              <a:rPr lang="en-US" altLang="zh-TW" dirty="0" smtClean="0"/>
              <a:t>secret (</a:t>
            </a:r>
            <a:r>
              <a:rPr lang="zh-TW" altLang="en-US" dirty="0" smtClean="0"/>
              <a:t>如下頁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30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14466</TotalTime>
  <Words>10465</Words>
  <Application>Microsoft Office PowerPoint</Application>
  <PresentationFormat>自訂</PresentationFormat>
  <Paragraphs>1058</Paragraphs>
  <Slides>132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132</vt:i4>
      </vt:variant>
    </vt:vector>
  </HeadingPairs>
  <TitlesOfParts>
    <vt:vector size="133" baseType="lpstr">
      <vt:lpstr>Office 佈景主題</vt:lpstr>
      <vt:lpstr>第11章 ConfigMap和Secret：配置應用程序</vt:lpstr>
      <vt:lpstr>學習目標</vt:lpstr>
      <vt:lpstr>組態(配置)資料</vt:lpstr>
      <vt:lpstr>配置容器化應用程序 </vt:lpstr>
      <vt:lpstr>環境變數</vt:lpstr>
      <vt:lpstr>爲何環境變數的方案會在容器環境下如此常見?</vt:lpstr>
      <vt:lpstr>ConfigMap</vt:lpstr>
      <vt:lpstr>ConfigMap</vt:lpstr>
      <vt:lpstr>Secret：從安全角度配置選項</vt:lpstr>
      <vt:lpstr>向容器傳遞命令行參數</vt:lpstr>
      <vt:lpstr>在 Docker 中定義命令與參數─ 了解ENTRYPOINT 和 CMD </vt:lpstr>
      <vt:lpstr>直接運行鏡像，或給參數</vt:lpstr>
      <vt:lpstr>瞭解 shell 與 exec 形式的區別</vt:lpstr>
      <vt:lpstr>瞭解 shell 與 exec 形式的區別</vt:lpstr>
      <vt:lpstr>可配置化 fortune 鏡像中的interval參數</vt:lpstr>
      <vt:lpstr>可配置化 fortune 鏡像中的interval參數</vt:lpstr>
      <vt:lpstr>重新構建鏡像並推送至 Docker Hub</vt:lpstr>
      <vt:lpstr>覆蓋默認睡眠間隔值</vt:lpstr>
      <vt:lpstr>在 Kubernetes 中覆蓋命令和參數</vt:lpstr>
      <vt:lpstr>在 Kubernetes 中覆蓋命令和參數</vt:lpstr>
      <vt:lpstr>比較Docker 與 Kubernetes 中指定可執行程序及其參數的方式 </vt:lpstr>
      <vt:lpstr>用自定義間隔值運行 fortune pod</vt:lpstr>
      <vt:lpstr>創建新的fortune pod</vt:lpstr>
      <vt:lpstr>爲容器設置環境變數</vt:lpstr>
      <vt:lpstr>通過環境變量配置化 fortune 鏡像中的間隔值</vt:lpstr>
      <vt:lpstr>通過環境變數配置化 fortune 脚本中的間隔值</vt:lpstr>
      <vt:lpstr>在容器定義中指定環境變量</vt:lpstr>
      <vt:lpstr>PowerPoint 簡報</vt:lpstr>
      <vt:lpstr>PowerPoint 簡報</vt:lpstr>
      <vt:lpstr>在環境變數值中引用其他環境變數</vt:lpstr>
      <vt:lpstr>瞭解硬編碼環境變量的不足之處</vt:lpstr>
      <vt:lpstr>利用ConfigMap解耦配置</vt:lpstr>
      <vt:lpstr>Config Map 介紹</vt:lpstr>
      <vt:lpstr>pod 通過環境變數與ConfigMap 卷使用 ConfigMap</vt:lpstr>
      <vt:lpstr>應用保持對 Kubernetes 的無感知</vt:lpstr>
      <vt:lpstr>不同環境下的同名ConfigMap</vt:lpstr>
      <vt:lpstr>創建 ConfigMap</vt:lpstr>
      <vt:lpstr>使用指令 kubectl 創建 ConfigMap</vt:lpstr>
      <vt:lpstr>ConfigMap fortune-config 包含單映射條目與包含多條目</vt:lpstr>
      <vt:lpstr> ConfigMap 的 YAML 格式的定義描述</vt:lpstr>
      <vt:lpstr>編寫 YAML 文件來創建ConfigMap</vt:lpstr>
      <vt:lpstr>從文件內容創建 ConfigMap 條目</vt:lpstr>
      <vt:lpstr>手動指定鍵名</vt:lpstr>
      <vt:lpstr>引入某一文件夾中的所有文件</vt:lpstr>
      <vt:lpstr>合併不同選項</vt:lpstr>
      <vt:lpstr>PowerPoint 簡報</vt:lpstr>
      <vt:lpstr>給容器傳遞 ConfigMap 條目作爲環境變數</vt:lpstr>
      <vt:lpstr>PowerPoint 簡報</vt:lpstr>
      <vt:lpstr>PowerPoint 簡報</vt:lpstr>
      <vt:lpstr>傳遞 ConfgMap 的條目給容器的環境變數</vt:lpstr>
      <vt:lpstr>在 pod 中引用不存在的 ConfigMap</vt:lpstr>
      <vt:lpstr>configMapKeyRef.optional</vt:lpstr>
      <vt:lpstr>一次性傳遞 ConfigMap 的所有條目作爲環境變數</vt:lpstr>
      <vt:lpstr>代碼清單7.10：pod 包含來源於 ConfigMap 所有條目的環境變數</vt:lpstr>
      <vt:lpstr>環境變數設置前綴</vt:lpstr>
      <vt:lpstr>合法的環境變數名稱</vt:lpstr>
      <vt:lpstr>傳遞 ConfigMap 條目作爲命令行參數</vt:lpstr>
      <vt:lpstr>傳遞 Config Map 的條目作爲命令行參數</vt:lpstr>
      <vt:lpstr>PowerPoint 簡報</vt:lpstr>
      <vt:lpstr>PowerPoint 簡報</vt:lpstr>
      <vt:lpstr>configMap 卷</vt:lpstr>
      <vt:lpstr>創建 ConfigMap</vt:lpstr>
      <vt:lpstr>configmap-files/my-nginx-config.conf</vt:lpstr>
      <vt:lpstr>壓縮配置的示例實作</vt:lpstr>
      <vt:lpstr>configmap-files文件夾內容</vt:lpstr>
      <vt:lpstr>所產生的 ConfigMap 的 YAML格式内容</vt:lpstr>
      <vt:lpstr>在卷內使用 ConfigMap 的條目</vt:lpstr>
      <vt:lpstr>ConfigMap條目作為容器卷中的文件</vt:lpstr>
      <vt:lpstr>PowerPoint 簡報</vt:lpstr>
      <vt:lpstr>PowerPoint 簡報</vt:lpstr>
      <vt:lpstr>檢查 Nginx 是否使用被掛載的配置文件</vt:lpstr>
      <vt:lpstr>觀察 nginx 響應是否被壓縮</vt:lpstr>
      <vt:lpstr>檢查被掛載的 configMap 卷的內容</vt:lpstr>
      <vt:lpstr>卷內暴露指定的 Config Map 條目</vt:lpstr>
      <vt:lpstr>PowerPoint 簡報</vt:lpstr>
      <vt:lpstr>PowerPoint 簡報</vt:lpstr>
      <vt:lpstr>掛載某一文件夾會隱藏該文件夾中已存在的文件</vt:lpstr>
      <vt:lpstr>掛載某一文件夾會隱藏該文件夾中已存在的文件(續)</vt:lpstr>
      <vt:lpstr>ConfigMap 獨立條目作爲文件被掛載且不隱藏文件夾中的其他文件</vt:lpstr>
      <vt:lpstr>掛載卷中的單獨文件</vt:lpstr>
      <vt:lpstr>掛載卷中的單獨文件</vt:lpstr>
      <vt:lpstr>掛載任意一種卷時均可以使用subPath 屬性</vt:lpstr>
      <vt:lpstr>爲 ConfigMap 卷中的文件設置權限</vt:lpstr>
      <vt:lpstr>更新應用配置之後，不需重啓應用程序</vt:lpstr>
      <vt:lpstr>修改ConfigMap</vt:lpstr>
      <vt:lpstr>確認會自動更新卷中的對應文件</vt:lpstr>
      <vt:lpstr>通知 Nginx 重載配置</vt:lpstr>
      <vt:lpstr>瞭解文件被自動更新的過程</vt:lpstr>
      <vt:lpstr>列出 configMap 卷</vt:lpstr>
      <vt:lpstr>一次性條改所有文件</vt:lpstr>
      <vt:lpstr>掛載至已存在文件夾的文件不會被更新</vt:lpstr>
      <vt:lpstr>瞭解更新 Config Map 的影響</vt:lpstr>
      <vt:lpstr>不一致的情况</vt:lpstr>
      <vt:lpstr>Secret</vt:lpstr>
      <vt:lpstr>使用Secret給容器傳遞敏感數據</vt:lpstr>
      <vt:lpstr>PowerPoint 簡報</vt:lpstr>
      <vt:lpstr>Secret 或者 ConfigMap</vt:lpstr>
      <vt:lpstr>默認令牌 Secret 介紹</vt:lpstr>
      <vt:lpstr>默認令牌  Secret</vt:lpstr>
      <vt:lpstr>PowerPoint 簡報</vt:lpstr>
      <vt:lpstr>secret 卷</vt:lpstr>
      <vt:lpstr>默認令牌被自動創建且對應的卷被自動掛載到每個pod 上</vt:lpstr>
      <vt:lpstr>創建 Secret</vt:lpstr>
      <vt:lpstr>創建 Secret</vt:lpstr>
      <vt:lpstr>創建 generic Secret</vt:lpstr>
      <vt:lpstr>對比 ConfigMap 與 Secret</vt:lpstr>
      <vt:lpstr>對比 ConfigMap 與 Secret</vt:lpstr>
      <vt:lpstr>對比 ConfigMap 與 Secret</vt:lpstr>
      <vt:lpstr>爲二進制資料創建 Secret</vt:lpstr>
      <vt:lpstr>stringData 欄位介紹</vt:lpstr>
      <vt:lpstr>不會顯示 stringData 欄位</vt:lpstr>
      <vt:lpstr>在 pod 中讀取 Secret 條目</vt:lpstr>
      <vt:lpstr>在 pod 中使用 Secret</vt:lpstr>
      <vt:lpstr>PowerPoint 簡報</vt:lpstr>
      <vt:lpstr>創建一個新的 fortune-https pod</vt:lpstr>
      <vt:lpstr>PowerPoint 簡報</vt:lpstr>
      <vt:lpstr>PowerPoint 簡報</vt:lpstr>
      <vt:lpstr>PowerPoint 簡報</vt:lpstr>
      <vt:lpstr>測試 Nginx 是否正使用 Secret 中的證書與密鑰</vt:lpstr>
      <vt:lpstr>顯示 Nginx 發送的服務器證書</vt:lpstr>
      <vt:lpstr>Secret卷存儲於內存</vt:lpstr>
      <vt:lpstr>通過環境變數暴露 Secret 條目</vt:lpstr>
      <vt:lpstr>通過環境變數暴露 Secret不是好主意</vt:lpstr>
      <vt:lpstr>通過環境變數暴露 Secret不是好主意</vt:lpstr>
      <vt:lpstr>瞭解鏡像拉取 Secret</vt:lpstr>
      <vt:lpstr>在 Docker Hub 上使用私有鏡像倉庫</vt:lpstr>
      <vt:lpstr>創建一個包含 Docker 鏡像倉庫鑒權證書的 Secret</vt:lpstr>
      <vt:lpstr>創建一個包含 Docker 鏡像倉庫鑒權證書的 Secret</vt:lpstr>
      <vt:lpstr>在 pod 定義中使用 docker-registry Secret</vt:lpstr>
      <vt:lpstr>嘗試從 pod 拉取私有鏡像</vt:lpstr>
      <vt:lpstr>不需要爲每個pod 指定鏡像拉取 Secret</vt:lpstr>
      <vt:lpstr>本章小結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Chin-Tsai Lin</dc:creator>
  <cp:lastModifiedBy>KSUIE</cp:lastModifiedBy>
  <cp:revision>974</cp:revision>
  <dcterms:created xsi:type="dcterms:W3CDTF">2018-09-25T13:34:55Z</dcterms:created>
  <dcterms:modified xsi:type="dcterms:W3CDTF">2019-06-17T06:33:46Z</dcterms:modified>
</cp:coreProperties>
</file>