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330" r:id="rId5"/>
    <p:sldId id="331" r:id="rId6"/>
    <p:sldId id="332" r:id="rId7"/>
    <p:sldId id="333" r:id="rId8"/>
    <p:sldId id="334" r:id="rId9"/>
    <p:sldId id="335" r:id="rId10"/>
    <p:sldId id="338" r:id="rId11"/>
    <p:sldId id="336" r:id="rId12"/>
    <p:sldId id="337" r:id="rId13"/>
    <p:sldId id="314" r:id="rId14"/>
    <p:sldId id="340" r:id="rId15"/>
    <p:sldId id="315" r:id="rId16"/>
    <p:sldId id="316" r:id="rId17"/>
    <p:sldId id="317" r:id="rId18"/>
    <p:sldId id="318" r:id="rId19"/>
    <p:sldId id="319" r:id="rId20"/>
    <p:sldId id="320" r:id="rId21"/>
    <p:sldId id="321" r:id="rId22"/>
    <p:sldId id="322" r:id="rId23"/>
    <p:sldId id="341" r:id="rId24"/>
    <p:sldId id="342" r:id="rId25"/>
    <p:sldId id="323" r:id="rId26"/>
    <p:sldId id="324" r:id="rId27"/>
    <p:sldId id="325" r:id="rId28"/>
    <p:sldId id="343" r:id="rId29"/>
    <p:sldId id="326" r:id="rId30"/>
    <p:sldId id="344" r:id="rId31"/>
    <p:sldId id="345" r:id="rId32"/>
    <p:sldId id="346" r:id="rId33"/>
    <p:sldId id="328" r:id="rId34"/>
    <p:sldId id="348" r:id="rId35"/>
    <p:sldId id="347" r:id="rId36"/>
    <p:sldId id="327" r:id="rId37"/>
    <p:sldId id="284" r:id="rId38"/>
    <p:sldId id="339"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13" autoAdjust="0"/>
    <p:restoredTop sz="94660"/>
  </p:normalViewPr>
  <p:slideViewPr>
    <p:cSldViewPr snapToGrid="0">
      <p:cViewPr varScale="1">
        <p:scale>
          <a:sx n="96" d="100"/>
          <a:sy n="96" d="100"/>
        </p:scale>
        <p:origin x="9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baseline="0">
                <a:latin typeface="Source Code Pro" panose="020B0509030403020204" pitchFamily="49"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baseline="0">
                <a:latin typeface="Source Code Pro" panose="020B0509030403020204" pitchFamily="49" charset="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5885152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494926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58053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Source Serif Pro" panose="02040603050405020204" pitchFamily="18"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baseline="0">
                <a:latin typeface="Source Serif Pro" panose="02040603050405020204" pitchFamily="18" charset="0"/>
                <a:ea typeface="微軟正黑體" panose="020B0604030504040204" pitchFamily="34" charset="-120"/>
              </a:defRPr>
            </a:lvl1pPr>
            <a:lvl2pPr marL="685800" indent="-228600">
              <a:buFontTx/>
              <a:buChar char="−"/>
              <a:defRPr baseline="0">
                <a:latin typeface="Source Serif Pro" panose="02040603050405020204" pitchFamily="18" charset="0"/>
                <a:ea typeface="微軟正黑體" panose="020B0604030504040204" pitchFamily="34" charset="-120"/>
              </a:defRPr>
            </a:lvl2pPr>
            <a:lvl3pPr>
              <a:defRPr baseline="0">
                <a:latin typeface="Source Serif Pro" panose="02040603050405020204" pitchFamily="18" charset="0"/>
                <a:ea typeface="微軟正黑體" panose="020B0604030504040204" pitchFamily="34" charset="-120"/>
              </a:defRPr>
            </a:lvl3pPr>
            <a:lvl4pPr>
              <a:defRPr baseline="0">
                <a:latin typeface="Source Serif Pro" panose="02040603050405020204" pitchFamily="18" charset="0"/>
                <a:ea typeface="微軟正黑體" panose="020B0604030504040204" pitchFamily="34" charset="-120"/>
              </a:defRPr>
            </a:lvl4pPr>
            <a:lvl5pPr>
              <a:defRPr baseline="0">
                <a:latin typeface="Source Serif Pro" panose="02040603050405020204" pitchFamily="18" charset="0"/>
                <a:ea typeface="微軟正黑體" panose="020B0604030504040204" pitchFamily="34"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8401006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baseline="0"/>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415651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1675665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7074120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Source Code Pro" panose="020B0509030403020204" pitchFamily="49"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日期版面配置區 2"/>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9981445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31004055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3551316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2019/2/24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41307511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1E6A8-EB6D-4ACD-B759-CEA75EB2BBA4}" type="datetimeFigureOut">
              <a:rPr lang="zh-TW" altLang="en-US" smtClean="0"/>
              <a:t>2019/2/24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973871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i="0" kern="1200" baseline="0">
          <a:solidFill>
            <a:schemeClr val="accent5">
              <a:lumMod val="75000"/>
            </a:schemeClr>
          </a:solidFill>
          <a:latin typeface="Source Code Pro" panose="020B0509030403020204" pitchFamily="49"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Source Code Pro" panose="020B0509030403020204" pitchFamily="49"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Source Code Pro" panose="020B0509030403020204" pitchFamily="49"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Source Code Pro" panose="020B0509030403020204" pitchFamily="49"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Source Code Pro" panose="020B0509030403020204" pitchFamily="49"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Source Code Pro" panose="020B0509030403020204" pitchFamily="49"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docker.com/engine/reference/commandline/cli/"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4" Type="http://schemas.openxmlformats.org/officeDocument/2006/relationships/hyperlink" Target="https://philipzheng.gitbooks.io/docker_practice/content/introduction/what.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第</a:t>
            </a:r>
            <a:r>
              <a:rPr lang="en-US" altLang="zh-TW" dirty="0" smtClean="0"/>
              <a:t>2</a:t>
            </a:r>
            <a:r>
              <a:rPr lang="zh-TW" altLang="en-US" dirty="0" smtClean="0"/>
              <a:t>章 </a:t>
            </a:r>
            <a:r>
              <a:rPr lang="en-US" altLang="zh-TW" dirty="0"/>
              <a:t>Docker</a:t>
            </a:r>
            <a:r>
              <a:rPr lang="zh-TW" altLang="en-US" dirty="0"/>
              <a:t>容器基本操作</a:t>
            </a: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224551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實機操作</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9267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啟動容器</a:t>
            </a:r>
            <a:endParaRPr lang="zh-TW" altLang="en-US" dirty="0"/>
          </a:p>
        </p:txBody>
      </p:sp>
      <p:sp>
        <p:nvSpPr>
          <p:cNvPr id="3" name="內容版面配置區 2"/>
          <p:cNvSpPr>
            <a:spLocks noGrp="1"/>
          </p:cNvSpPr>
          <p:nvPr>
            <p:ph idx="1"/>
          </p:nvPr>
        </p:nvSpPr>
        <p:spPr/>
        <p:txBody>
          <a:bodyPr/>
          <a:lstStyle/>
          <a:p>
            <a:r>
              <a:rPr lang="zh-TW" altLang="en-US" dirty="0" smtClean="0"/>
              <a:t>利用容器執行指令</a:t>
            </a:r>
          </a:p>
          <a:p>
            <a:r>
              <a:rPr lang="en-US" altLang="zh-TW" dirty="0" smtClean="0"/>
              <a:t>$ </a:t>
            </a:r>
            <a:r>
              <a:rPr lang="en-US" altLang="zh-TW" dirty="0" err="1" smtClean="0"/>
              <a:t>sudo</a:t>
            </a:r>
            <a:r>
              <a:rPr lang="en-US" altLang="zh-TW" dirty="0" smtClean="0"/>
              <a:t> </a:t>
            </a:r>
            <a:r>
              <a:rPr lang="en-US" altLang="zh-TW" dirty="0" err="1" smtClean="0"/>
              <a:t>docker</a:t>
            </a:r>
            <a:r>
              <a:rPr lang="en-US" altLang="zh-TW" dirty="0" smtClean="0"/>
              <a:t> run </a:t>
            </a:r>
            <a:r>
              <a:rPr lang="en-US" altLang="zh-TW" dirty="0" err="1" smtClean="0"/>
              <a:t>busybox</a:t>
            </a:r>
            <a:r>
              <a:rPr lang="en-US" altLang="zh-TW" dirty="0" smtClean="0"/>
              <a:t> /bin/echo 'Hello'</a:t>
            </a:r>
            <a:endParaRPr lang="zh-TW" altLang="en-US" dirty="0" smtClean="0"/>
          </a:p>
          <a:p>
            <a:endParaRPr lang="zh-TW" altLang="en-US" dirty="0" smtClean="0"/>
          </a:p>
          <a:p>
            <a:endParaRPr lang="zh-TW" altLang="en-US" dirty="0" smtClean="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11</a:t>
            </a:fld>
            <a:endParaRPr lang="zh-TW" altLang="en-US" dirty="0"/>
          </a:p>
        </p:txBody>
      </p:sp>
      <p:sp>
        <p:nvSpPr>
          <p:cNvPr id="4" name="矩形 3"/>
          <p:cNvSpPr/>
          <p:nvPr/>
        </p:nvSpPr>
        <p:spPr>
          <a:xfrm>
            <a:off x="954245" y="2903850"/>
            <a:ext cx="10399555" cy="2585323"/>
          </a:xfrm>
          <a:prstGeom prst="rect">
            <a:avLst/>
          </a:prstGeom>
        </p:spPr>
        <p:txBody>
          <a:bodyPr wrap="square">
            <a:spAutoFit/>
          </a:bodyPr>
          <a:lstStyle/>
          <a:p>
            <a:r>
              <a:rPr lang="zh-TW" altLang="en-US" dirty="0">
                <a:latin typeface="Source Code Pro" panose="020B0509030403020204" pitchFamily="49" charset="0"/>
              </a:rPr>
              <a:t>[ksu@ksu-vm ~]$ </a:t>
            </a:r>
            <a:r>
              <a:rPr lang="zh-TW" altLang="en-US" b="1" dirty="0">
                <a:latin typeface="Source Code Pro" panose="020B0509030403020204" pitchFamily="49" charset="0"/>
              </a:rPr>
              <a:t>sudo docker run busybox /bin/echo 'Hello'</a:t>
            </a:r>
          </a:p>
          <a:p>
            <a:r>
              <a:rPr lang="zh-TW" altLang="en-US" dirty="0">
                <a:latin typeface="Source Code Pro" panose="020B0509030403020204" pitchFamily="49" charset="0"/>
              </a:rPr>
              <a:t>Unable to find image 'busybox:latest' locally</a:t>
            </a:r>
          </a:p>
          <a:p>
            <a:r>
              <a:rPr lang="zh-TW" altLang="en-US" dirty="0">
                <a:latin typeface="Source Code Pro" panose="020B0509030403020204" pitchFamily="49" charset="0"/>
              </a:rPr>
              <a:t>Trying to pull repository docker.io/library/busybox ...</a:t>
            </a:r>
          </a:p>
          <a:p>
            <a:r>
              <a:rPr lang="zh-TW" altLang="en-US" dirty="0">
                <a:latin typeface="Source Code Pro" panose="020B0509030403020204" pitchFamily="49" charset="0"/>
              </a:rPr>
              <a:t>latest: Pulling from docker.io/library/busybox</a:t>
            </a:r>
          </a:p>
          <a:p>
            <a:r>
              <a:rPr lang="zh-TW" altLang="en-US" dirty="0">
                <a:latin typeface="Source Code Pro" panose="020B0509030403020204" pitchFamily="49" charset="0"/>
              </a:rPr>
              <a:t>697743189b6d: Pull complete</a:t>
            </a:r>
          </a:p>
          <a:p>
            <a:r>
              <a:rPr lang="zh-TW" altLang="en-US" dirty="0">
                <a:latin typeface="Source Code Pro" panose="020B0509030403020204" pitchFamily="49" charset="0"/>
              </a:rPr>
              <a:t>Digest: sha256:061ca9704a714ee3e8b80523ec720c64f6209ad3f97c0ff7cb9ec7d19f15149f</a:t>
            </a:r>
          </a:p>
          <a:p>
            <a:r>
              <a:rPr lang="zh-TW" altLang="en-US" dirty="0">
                <a:latin typeface="Source Code Pro" panose="020B0509030403020204" pitchFamily="49" charset="0"/>
              </a:rPr>
              <a:t>Status: Downloaded newer image for docker.io/busybox:latest</a:t>
            </a:r>
          </a:p>
          <a:p>
            <a:r>
              <a:rPr lang="zh-TW" altLang="en-US" b="1" dirty="0">
                <a:latin typeface="Source Code Pro" panose="020B0509030403020204" pitchFamily="49" charset="0"/>
              </a:rPr>
              <a:t>Hello</a:t>
            </a:r>
          </a:p>
        </p:txBody>
      </p:sp>
    </p:spTree>
    <p:extLst>
      <p:ext uri="{BB962C8B-B14F-4D97-AF65-F5344CB8AC3E}">
        <p14:creationId xmlns:p14="http://schemas.microsoft.com/office/powerpoint/2010/main" val="1122798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列出</a:t>
            </a:r>
            <a:r>
              <a:rPr lang="zh-TW" altLang="en-US" dirty="0"/>
              <a:t>所有</a:t>
            </a:r>
            <a:r>
              <a:rPr lang="zh-TW" altLang="en-US" dirty="0" smtClean="0"/>
              <a:t>容器運作</a:t>
            </a:r>
            <a:r>
              <a:rPr lang="zh-TW" altLang="en-US" dirty="0"/>
              <a:t>狀態</a:t>
            </a:r>
          </a:p>
        </p:txBody>
      </p:sp>
      <p:sp>
        <p:nvSpPr>
          <p:cNvPr id="3" name="內容版面配置區 2"/>
          <p:cNvSpPr>
            <a:spLocks noGrp="1"/>
          </p:cNvSpPr>
          <p:nvPr>
            <p:ph idx="1"/>
          </p:nvPr>
        </p:nvSpPr>
        <p:spPr/>
        <p:txBody>
          <a:bodyPr>
            <a:normAutofit/>
          </a:bodyPr>
          <a:lstStyle/>
          <a:p>
            <a:r>
              <a:rPr lang="zh-TW" altLang="en-US" dirty="0" smtClean="0"/>
              <a:t>執行完指令，容器只是在</a:t>
            </a:r>
            <a:r>
              <a:rPr lang="en-US" altLang="zh-TW" dirty="0" smtClean="0"/>
              <a:t>Exited</a:t>
            </a:r>
            <a:r>
              <a:rPr lang="zh-TW" altLang="en-US" dirty="0" smtClean="0"/>
              <a:t>狀態，未被摧毀。</a:t>
            </a:r>
            <a:endParaRPr lang="en-US" altLang="zh-TW" dirty="0" smtClean="0"/>
          </a:p>
          <a:p>
            <a:r>
              <a:rPr lang="zh-TW" altLang="en-US" dirty="0" smtClean="0"/>
              <a:t>列出所有容器：</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ps</a:t>
            </a:r>
            <a:r>
              <a:rPr lang="en-US" altLang="zh-TW" dirty="0" smtClean="0">
                <a:latin typeface="Source Code Pro" panose="020B0509030403020204" pitchFamily="49" charset="0"/>
                <a:ea typeface="Source Code Pro" panose="020B0509030403020204" pitchFamily="49" charset="0"/>
              </a:rPr>
              <a:t> -a</a:t>
            </a:r>
          </a:p>
          <a:p>
            <a:endParaRPr lang="en-US" altLang="zh-TW" dirty="0"/>
          </a:p>
          <a:p>
            <a:endParaRPr lang="en-US" altLang="zh-TW" dirty="0" smtClean="0"/>
          </a:p>
          <a:p>
            <a:pPr marL="0" indent="0">
              <a:buNone/>
            </a:pPr>
            <a:endParaRPr lang="en-US" altLang="zh-TW" dirty="0" smtClean="0"/>
          </a:p>
          <a:p>
            <a:r>
              <a:rPr lang="zh-TW" altLang="en-US" dirty="0" smtClean="0"/>
              <a:t>想要摧毀容器，需使用</a:t>
            </a:r>
            <a:r>
              <a:rPr lang="en-US" altLang="zh-TW" dirty="0" err="1" smtClean="0"/>
              <a:t>docker</a:t>
            </a:r>
            <a:r>
              <a:rPr lang="en-US" altLang="zh-TW" dirty="0" smtClean="0"/>
              <a:t> </a:t>
            </a:r>
            <a:r>
              <a:rPr lang="en-US" altLang="zh-TW" dirty="0" err="1" smtClean="0"/>
              <a:t>rm</a:t>
            </a:r>
            <a:r>
              <a:rPr lang="zh-TW" altLang="en-US" dirty="0" smtClean="0"/>
              <a:t>指令</a:t>
            </a:r>
            <a:endParaRPr lang="en-US" altLang="zh-TW" dirty="0" smtClean="0"/>
          </a:p>
          <a:p>
            <a:r>
              <a:rPr lang="zh-TW" altLang="en-US" dirty="0" smtClean="0"/>
              <a:t>移除所有</a:t>
            </a:r>
            <a:r>
              <a:rPr lang="en-US" altLang="zh-TW" dirty="0" smtClean="0"/>
              <a:t> exited</a:t>
            </a:r>
            <a:r>
              <a:rPr lang="zh-TW" altLang="en-US" dirty="0" smtClean="0"/>
              <a:t>容器</a:t>
            </a:r>
            <a:r>
              <a:rPr lang="en-US" altLang="zh-TW" dirty="0" smtClean="0"/>
              <a:t>:</a:t>
            </a:r>
          </a:p>
          <a:p>
            <a:pPr marL="457200" lvl="1" indent="0">
              <a:buNone/>
            </a:pPr>
            <a:r>
              <a:rPr lang="en-US" altLang="zh-TW" dirty="0" err="1">
                <a:latin typeface="Source Code Pro" panose="020B0509030403020204" pitchFamily="49" charset="0"/>
                <a:ea typeface="Source Code Pro" panose="020B0509030403020204" pitchFamily="49" charset="0"/>
              </a:rPr>
              <a:t>docker</a:t>
            </a:r>
            <a:r>
              <a:rPr lang="en-US" altLang="zh-TW" dirty="0">
                <a:latin typeface="Source Code Pro" panose="020B0509030403020204" pitchFamily="49" charset="0"/>
                <a:ea typeface="Source Code Pro" panose="020B0509030403020204" pitchFamily="49" charset="0"/>
              </a:rPr>
              <a:t> </a:t>
            </a:r>
            <a:r>
              <a:rPr lang="en-US" altLang="zh-TW" dirty="0" err="1">
                <a:latin typeface="Source Code Pro" panose="020B0509030403020204" pitchFamily="49" charset="0"/>
                <a:ea typeface="Source Code Pro" panose="020B0509030403020204" pitchFamily="49" charset="0"/>
              </a:rPr>
              <a:t>rm</a:t>
            </a:r>
            <a:r>
              <a:rPr lang="en-US" altLang="zh-TW" dirty="0">
                <a:latin typeface="Source Code Pro" panose="020B0509030403020204" pitchFamily="49" charset="0"/>
                <a:ea typeface="Source Code Pro" panose="020B0509030403020204" pitchFamily="49" charset="0"/>
              </a:rPr>
              <a:t> -f $(</a:t>
            </a:r>
            <a:r>
              <a:rPr lang="en-US" altLang="zh-TW" dirty="0" err="1">
                <a:latin typeface="Source Code Pro" panose="020B0509030403020204" pitchFamily="49" charset="0"/>
                <a:ea typeface="Source Code Pro" panose="020B0509030403020204" pitchFamily="49" charset="0"/>
              </a:rPr>
              <a:t>docker</a:t>
            </a:r>
            <a:r>
              <a:rPr lang="en-US" altLang="zh-TW" dirty="0">
                <a:latin typeface="Source Code Pro" panose="020B0509030403020204" pitchFamily="49" charset="0"/>
                <a:ea typeface="Source Code Pro" panose="020B0509030403020204" pitchFamily="49" charset="0"/>
              </a:rPr>
              <a:t> </a:t>
            </a:r>
            <a:r>
              <a:rPr lang="en-US" altLang="zh-TW" dirty="0" err="1">
                <a:latin typeface="Source Code Pro" panose="020B0509030403020204" pitchFamily="49" charset="0"/>
                <a:ea typeface="Source Code Pro" panose="020B0509030403020204" pitchFamily="49" charset="0"/>
              </a:rPr>
              <a:t>ps</a:t>
            </a:r>
            <a:r>
              <a:rPr lang="en-US" altLang="zh-TW" dirty="0">
                <a:latin typeface="Source Code Pro" panose="020B0509030403020204" pitchFamily="49" charset="0"/>
                <a:ea typeface="Source Code Pro" panose="020B0509030403020204" pitchFamily="49" charset="0"/>
              </a:rPr>
              <a:t> -a | </a:t>
            </a:r>
            <a:r>
              <a:rPr lang="en-US" altLang="zh-TW" dirty="0" err="1">
                <a:latin typeface="Source Code Pro" panose="020B0509030403020204" pitchFamily="49" charset="0"/>
                <a:ea typeface="Source Code Pro" panose="020B0509030403020204" pitchFamily="49" charset="0"/>
              </a:rPr>
              <a:t>grep</a:t>
            </a:r>
            <a:r>
              <a:rPr lang="en-US" altLang="zh-TW" dirty="0">
                <a:latin typeface="Source Code Pro" panose="020B0509030403020204" pitchFamily="49" charset="0"/>
                <a:ea typeface="Source Code Pro" panose="020B0509030403020204" pitchFamily="49" charset="0"/>
              </a:rPr>
              <a:t> Exit | </a:t>
            </a:r>
            <a:r>
              <a:rPr lang="en-US" altLang="zh-TW" dirty="0" err="1">
                <a:latin typeface="Source Code Pro" panose="020B0509030403020204" pitchFamily="49" charset="0"/>
                <a:ea typeface="Source Code Pro" panose="020B0509030403020204" pitchFamily="49" charset="0"/>
              </a:rPr>
              <a:t>awk</a:t>
            </a:r>
            <a:r>
              <a:rPr lang="en-US" altLang="zh-TW" dirty="0">
                <a:latin typeface="Source Code Pro" panose="020B0509030403020204" pitchFamily="49" charset="0"/>
                <a:ea typeface="Source Code Pro" panose="020B0509030403020204" pitchFamily="49" charset="0"/>
              </a:rPr>
              <a:t> '{ print $1 }')</a:t>
            </a:r>
            <a:endParaRPr lang="zh-TW" altLang="en-US" dirty="0">
              <a:latin typeface="Source Code Pro" panose="020B0509030403020204" pitchFamily="49" charset="0"/>
            </a:endParaRPr>
          </a:p>
        </p:txBody>
      </p:sp>
      <p:sp>
        <p:nvSpPr>
          <p:cNvPr id="4" name="矩形 3"/>
          <p:cNvSpPr/>
          <p:nvPr/>
        </p:nvSpPr>
        <p:spPr>
          <a:xfrm>
            <a:off x="1026252" y="2769951"/>
            <a:ext cx="10626055" cy="1477328"/>
          </a:xfrm>
          <a:prstGeom prst="rect">
            <a:avLst/>
          </a:prstGeom>
        </p:spPr>
        <p:txBody>
          <a:bodyPr wrap="square">
            <a:spAutoFit/>
          </a:bodyPr>
          <a:lstStyle/>
          <a:p>
            <a:r>
              <a:rPr lang="zh-TW" altLang="en-US" dirty="0"/>
              <a:t>[ksu@ksu-vm ~]$ </a:t>
            </a:r>
            <a:r>
              <a:rPr lang="en-US" altLang="zh-TW" b="1" dirty="0" err="1" smtClean="0"/>
              <a:t>sudo</a:t>
            </a:r>
            <a:r>
              <a:rPr lang="en-US" altLang="zh-TW" b="1" dirty="0" smtClean="0"/>
              <a:t> d</a:t>
            </a:r>
            <a:r>
              <a:rPr lang="zh-TW" altLang="en-US" b="1" dirty="0" smtClean="0"/>
              <a:t>ocker </a:t>
            </a:r>
            <a:r>
              <a:rPr lang="zh-TW" altLang="en-US" b="1" dirty="0"/>
              <a:t>ps -a</a:t>
            </a:r>
          </a:p>
          <a:p>
            <a:r>
              <a:rPr lang="zh-TW" altLang="en-US" dirty="0"/>
              <a:t>CONTAINER ID        IMAGE                   COMMAND                  CREATED             STATUS                     PORTS               NAMES</a:t>
            </a:r>
          </a:p>
          <a:p>
            <a:r>
              <a:rPr lang="zh-TW" altLang="en-US" dirty="0"/>
              <a:t>af80816f5857        busybox                 "/bin/echo Hello"        4 minutes ago       Exited (0) 4 minutes ago                       gallant_wing</a:t>
            </a:r>
          </a:p>
        </p:txBody>
      </p:sp>
    </p:spTree>
    <p:extLst>
      <p:ext uri="{BB962C8B-B14F-4D97-AF65-F5344CB8AC3E}">
        <p14:creationId xmlns:p14="http://schemas.microsoft.com/office/powerpoint/2010/main" val="88579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啟動容器</a:t>
            </a:r>
            <a:endParaRPr lang="zh-TW" altLang="en-US" dirty="0"/>
          </a:p>
        </p:txBody>
      </p:sp>
      <p:sp>
        <p:nvSpPr>
          <p:cNvPr id="3" name="內容版面配置區 2"/>
          <p:cNvSpPr>
            <a:spLocks noGrp="1"/>
          </p:cNvSpPr>
          <p:nvPr>
            <p:ph idx="1"/>
          </p:nvPr>
        </p:nvSpPr>
        <p:spPr/>
        <p:txBody>
          <a:bodyPr/>
          <a:lstStyle/>
          <a:p>
            <a:r>
              <a:rPr lang="zh-TW" altLang="en-US" dirty="0" smtClean="0"/>
              <a:t>啟動容器，進入交互式</a:t>
            </a:r>
            <a:r>
              <a:rPr lang="en-US" altLang="zh-TW" dirty="0" smtClean="0"/>
              <a:t>shell:</a:t>
            </a:r>
            <a:endParaRPr lang="zh-TW" altLang="en-US" dirty="0" smtClean="0"/>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run</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-t</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a:t>
            </a:r>
            <a:r>
              <a:rPr lang="en-US" altLang="zh-TW" dirty="0" err="1" smtClean="0">
                <a:latin typeface="Source Code Pro" panose="020B0509030403020204" pitchFamily="49" charset="0"/>
                <a:ea typeface="Source Code Pro" panose="020B0509030403020204" pitchFamily="49" charset="0"/>
              </a:rPr>
              <a:t>i</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alpine</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/bin/ash</a:t>
            </a:r>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13</a:t>
            </a:fld>
            <a:endParaRPr lang="zh-TW" altLang="en-US" dirty="0"/>
          </a:p>
        </p:txBody>
      </p:sp>
      <p:sp>
        <p:nvSpPr>
          <p:cNvPr id="4" name="文字方塊 3"/>
          <p:cNvSpPr txBox="1"/>
          <p:nvPr/>
        </p:nvSpPr>
        <p:spPr>
          <a:xfrm>
            <a:off x="1330276" y="2791515"/>
            <a:ext cx="8883009" cy="2585323"/>
          </a:xfrm>
          <a:prstGeom prst="rect">
            <a:avLst/>
          </a:prstGeom>
          <a:noFill/>
        </p:spPr>
        <p:txBody>
          <a:bodyPr wrap="none" rtlCol="0">
            <a:spAutoFit/>
          </a:bodyPr>
          <a:lstStyle/>
          <a:p>
            <a:r>
              <a:rPr lang="en-US" altLang="zh-TW" dirty="0"/>
              <a:t>[</a:t>
            </a:r>
            <a:r>
              <a:rPr lang="en-US" altLang="zh-TW" dirty="0" err="1"/>
              <a:t>ksu@ksu-vm</a:t>
            </a:r>
            <a:r>
              <a:rPr lang="en-US" altLang="zh-TW" dirty="0"/>
              <a:t> ~]$ </a:t>
            </a:r>
            <a:r>
              <a:rPr lang="en-US" altLang="zh-TW" dirty="0" err="1"/>
              <a:t>sudo</a:t>
            </a:r>
            <a:r>
              <a:rPr lang="en-US" altLang="zh-TW" dirty="0"/>
              <a:t> </a:t>
            </a:r>
            <a:r>
              <a:rPr lang="en-US" altLang="zh-TW" dirty="0" err="1"/>
              <a:t>docker</a:t>
            </a:r>
            <a:r>
              <a:rPr lang="en-US" altLang="zh-TW" dirty="0"/>
              <a:t> run -t -</a:t>
            </a:r>
            <a:r>
              <a:rPr lang="en-US" altLang="zh-TW" dirty="0" err="1"/>
              <a:t>i</a:t>
            </a:r>
            <a:r>
              <a:rPr lang="en-US" altLang="zh-TW" dirty="0"/>
              <a:t> alpine /bin/bash</a:t>
            </a:r>
          </a:p>
          <a:p>
            <a:r>
              <a:rPr lang="en-US" altLang="zh-TW" dirty="0"/>
              <a:t>Unable to find image '</a:t>
            </a:r>
            <a:r>
              <a:rPr lang="en-US" altLang="zh-TW" dirty="0" err="1"/>
              <a:t>alpine:latest</a:t>
            </a:r>
            <a:r>
              <a:rPr lang="en-US" altLang="zh-TW" dirty="0"/>
              <a:t>' locally</a:t>
            </a:r>
          </a:p>
          <a:p>
            <a:r>
              <a:rPr lang="en-US" altLang="zh-TW" dirty="0"/>
              <a:t>Trying to pull repository docker.io/library/alpine ...</a:t>
            </a:r>
          </a:p>
          <a:p>
            <a:r>
              <a:rPr lang="en-US" altLang="zh-TW" dirty="0"/>
              <a:t>latest: Pulling from docker.io/library/alpine</a:t>
            </a:r>
          </a:p>
          <a:p>
            <a:r>
              <a:rPr lang="en-US" altLang="zh-TW" dirty="0"/>
              <a:t>6c40cc604d8e: Pull complete</a:t>
            </a:r>
          </a:p>
          <a:p>
            <a:r>
              <a:rPr lang="en-US" altLang="zh-TW" dirty="0"/>
              <a:t>Digest: sha256:b3dbf31b77fd99d9c08f780ce6f5282aba076d70a513a8be859d8d3a4d0c92b8</a:t>
            </a:r>
          </a:p>
          <a:p>
            <a:r>
              <a:rPr lang="en-US" altLang="zh-TW" dirty="0"/>
              <a:t>Status: Downloaded newer image for docker.io/</a:t>
            </a:r>
            <a:r>
              <a:rPr lang="en-US" altLang="zh-TW" dirty="0" err="1"/>
              <a:t>alpine:latest</a:t>
            </a:r>
            <a:endParaRPr lang="en-US" altLang="zh-TW" dirty="0"/>
          </a:p>
          <a:p>
            <a:r>
              <a:rPr lang="en-US" altLang="zh-TW" dirty="0" smtClean="0"/>
              <a:t>/ </a:t>
            </a:r>
            <a:r>
              <a:rPr lang="en-US" altLang="zh-TW" dirty="0"/>
              <a:t>#</a:t>
            </a:r>
          </a:p>
          <a:p>
            <a:endParaRPr lang="zh-TW" altLang="en-US" dirty="0"/>
          </a:p>
        </p:txBody>
      </p:sp>
    </p:spTree>
    <p:extLst>
      <p:ext uri="{BB962C8B-B14F-4D97-AF65-F5344CB8AC3E}">
        <p14:creationId xmlns:p14="http://schemas.microsoft.com/office/powerpoint/2010/main" val="3714042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啟動容器─</a:t>
            </a:r>
            <a:r>
              <a:rPr lang="zh-TW" altLang="en-US" dirty="0"/>
              <a:t>守護態</a:t>
            </a:r>
            <a:r>
              <a:rPr lang="zh-TW" altLang="en-US" dirty="0" smtClean="0"/>
              <a:t>執行</a:t>
            </a:r>
            <a:endParaRPr lang="zh-TW" altLang="en-US" dirty="0"/>
          </a:p>
        </p:txBody>
      </p:sp>
      <p:sp>
        <p:nvSpPr>
          <p:cNvPr id="3" name="內容版面配置區 2"/>
          <p:cNvSpPr>
            <a:spLocks noGrp="1"/>
          </p:cNvSpPr>
          <p:nvPr>
            <p:ph idx="1"/>
          </p:nvPr>
        </p:nvSpPr>
        <p:spPr/>
        <p:txBody>
          <a:bodyPr/>
          <a:lstStyle/>
          <a:p>
            <a:r>
              <a:rPr lang="zh-TW" altLang="en-US" dirty="0" smtClean="0"/>
              <a:t>背景執行</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a:latin typeface="Source Code Pro" panose="020B0509030403020204" pitchFamily="49" charset="0"/>
                <a:ea typeface="Source Code Pro" panose="020B0509030403020204" pitchFamily="49" charset="0"/>
              </a:rPr>
              <a:t>docker</a:t>
            </a:r>
            <a:r>
              <a:rPr lang="en-US" altLang="zh-TW" dirty="0">
                <a:latin typeface="Source Code Pro" panose="020B0509030403020204" pitchFamily="49" charset="0"/>
                <a:ea typeface="Source Code Pro" panose="020B0509030403020204" pitchFamily="49" charset="0"/>
              </a:rPr>
              <a:t> run -d </a:t>
            </a:r>
            <a:r>
              <a:rPr lang="en-US" altLang="zh-TW" dirty="0" smtClean="0">
                <a:latin typeface="Source Code Pro" panose="020B0509030403020204" pitchFamily="49" charset="0"/>
                <a:ea typeface="Source Code Pro" panose="020B0509030403020204" pitchFamily="49" charset="0"/>
              </a:rPr>
              <a:t>ubuntu:18.04 </a:t>
            </a:r>
            <a:r>
              <a:rPr lang="en-US" altLang="zh-TW" dirty="0">
                <a:latin typeface="Source Code Pro" panose="020B0509030403020204" pitchFamily="49" charset="0"/>
                <a:ea typeface="Source Code Pro" panose="020B0509030403020204" pitchFamily="49" charset="0"/>
              </a:rPr>
              <a:t>/bin/</a:t>
            </a:r>
            <a:r>
              <a:rPr lang="en-US" altLang="zh-TW" dirty="0" err="1">
                <a:latin typeface="Source Code Pro" panose="020B0509030403020204" pitchFamily="49" charset="0"/>
                <a:ea typeface="Source Code Pro" panose="020B0509030403020204" pitchFamily="49" charset="0"/>
              </a:rPr>
              <a:t>sh</a:t>
            </a:r>
            <a:r>
              <a:rPr lang="en-US" altLang="zh-TW" dirty="0">
                <a:latin typeface="Source Code Pro" panose="020B0509030403020204" pitchFamily="49" charset="0"/>
                <a:ea typeface="Source Code Pro" panose="020B0509030403020204" pitchFamily="49" charset="0"/>
              </a:rPr>
              <a:t> -c "while true; do echo hello world; sleep 1; done</a:t>
            </a:r>
            <a:r>
              <a:rPr lang="en-US" altLang="zh-TW" dirty="0" smtClean="0">
                <a:latin typeface="Source Code Pro" panose="020B0509030403020204" pitchFamily="49" charset="0"/>
                <a:ea typeface="Source Code Pro" panose="020B0509030403020204" pitchFamily="49" charset="0"/>
              </a:rPr>
              <a:t>"</a:t>
            </a:r>
            <a:endParaRPr lang="zh-TW" altLang="en-US" dirty="0" smtClean="0">
              <a:latin typeface="Source Code Pro" panose="020B0509030403020204" pitchFamily="49" charset="0"/>
            </a:endParaRPr>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14</a:t>
            </a:fld>
            <a:endParaRPr lang="zh-TW" altLang="en-US" dirty="0"/>
          </a:p>
        </p:txBody>
      </p:sp>
      <p:sp>
        <p:nvSpPr>
          <p:cNvPr id="4" name="文字方塊 3"/>
          <p:cNvSpPr txBox="1"/>
          <p:nvPr/>
        </p:nvSpPr>
        <p:spPr>
          <a:xfrm>
            <a:off x="838200" y="3122592"/>
            <a:ext cx="10601044" cy="3693319"/>
          </a:xfrm>
          <a:prstGeom prst="rect">
            <a:avLst/>
          </a:prstGeom>
          <a:noFill/>
        </p:spPr>
        <p:txBody>
          <a:bodyPr wrap="none" rtlCol="0">
            <a:spAutoFit/>
          </a:bodyPr>
          <a:lstStyle/>
          <a:p>
            <a:r>
              <a:rPr lang="en-US" altLang="zh-TW" dirty="0"/>
              <a:t>[</a:t>
            </a:r>
            <a:r>
              <a:rPr lang="en-US" altLang="zh-TW" dirty="0" err="1"/>
              <a:t>ksu@ksu-vm</a:t>
            </a:r>
            <a:r>
              <a:rPr lang="en-US" altLang="zh-TW" dirty="0"/>
              <a:t> ~]$ </a:t>
            </a:r>
            <a:r>
              <a:rPr lang="en-US" altLang="zh-TW" b="1" dirty="0" err="1"/>
              <a:t>sudo</a:t>
            </a:r>
            <a:r>
              <a:rPr lang="en-US" altLang="zh-TW" b="1" dirty="0"/>
              <a:t> </a:t>
            </a:r>
            <a:r>
              <a:rPr lang="en-US" altLang="zh-TW" b="1" dirty="0" err="1"/>
              <a:t>docker</a:t>
            </a:r>
            <a:r>
              <a:rPr lang="en-US" altLang="zh-TW" b="1" dirty="0"/>
              <a:t> run -d ubuntu:18.04 /bin/</a:t>
            </a:r>
            <a:r>
              <a:rPr lang="en-US" altLang="zh-TW" b="1" dirty="0" err="1"/>
              <a:t>sh</a:t>
            </a:r>
            <a:r>
              <a:rPr lang="en-US" altLang="zh-TW" b="1" dirty="0"/>
              <a:t> -c "while true; do echo hello world; sleep 1; done"</a:t>
            </a:r>
          </a:p>
          <a:p>
            <a:r>
              <a:rPr lang="en-US" altLang="zh-TW" dirty="0" smtClean="0"/>
              <a:t>[</a:t>
            </a:r>
            <a:r>
              <a:rPr lang="en-US" altLang="zh-TW" dirty="0" err="1"/>
              <a:t>sudo</a:t>
            </a:r>
            <a:r>
              <a:rPr lang="en-US" altLang="zh-TW" dirty="0"/>
              <a:t>] password for </a:t>
            </a:r>
            <a:r>
              <a:rPr lang="en-US" altLang="zh-TW" dirty="0" err="1"/>
              <a:t>ksu</a:t>
            </a:r>
            <a:r>
              <a:rPr lang="en-US" altLang="zh-TW" dirty="0"/>
              <a:t>:</a:t>
            </a:r>
          </a:p>
          <a:p>
            <a:r>
              <a:rPr lang="en-US" altLang="zh-TW" dirty="0"/>
              <a:t>Unable to find image 'ubuntu:18.04' locally</a:t>
            </a:r>
          </a:p>
          <a:p>
            <a:r>
              <a:rPr lang="en-US" altLang="zh-TW" dirty="0"/>
              <a:t>Trying to pull repository docker.io/library/</a:t>
            </a:r>
            <a:r>
              <a:rPr lang="en-US" altLang="zh-TW" dirty="0" err="1"/>
              <a:t>ubuntu</a:t>
            </a:r>
            <a:r>
              <a:rPr lang="en-US" altLang="zh-TW" dirty="0"/>
              <a:t> ...</a:t>
            </a:r>
          </a:p>
          <a:p>
            <a:r>
              <a:rPr lang="en-US" altLang="zh-TW" dirty="0"/>
              <a:t>18.04: Pulling from docker.io/library/</a:t>
            </a:r>
            <a:r>
              <a:rPr lang="en-US" altLang="zh-TW" dirty="0" err="1"/>
              <a:t>ubuntu</a:t>
            </a:r>
            <a:endParaRPr lang="en-US" altLang="zh-TW" dirty="0"/>
          </a:p>
          <a:p>
            <a:r>
              <a:rPr lang="en-US" altLang="zh-TW" dirty="0" smtClean="0"/>
              <a:t>6cf436f81810</a:t>
            </a:r>
            <a:r>
              <a:rPr lang="en-US" altLang="zh-TW" dirty="0"/>
              <a:t>: Pull complete</a:t>
            </a:r>
          </a:p>
          <a:p>
            <a:r>
              <a:rPr lang="en-US" altLang="zh-TW" dirty="0"/>
              <a:t>987088a85b96: Pull complete</a:t>
            </a:r>
          </a:p>
          <a:p>
            <a:r>
              <a:rPr lang="en-US" altLang="zh-TW" dirty="0"/>
              <a:t>b4624b3efe06: Pull complete</a:t>
            </a:r>
          </a:p>
          <a:p>
            <a:r>
              <a:rPr lang="en-US" altLang="zh-TW" dirty="0"/>
              <a:t>d42beb8ded59: Pull complete</a:t>
            </a:r>
          </a:p>
          <a:p>
            <a:r>
              <a:rPr lang="en-US" altLang="zh-TW" dirty="0"/>
              <a:t>Digest: sha256:7a47ccc3bbe8a451b500d2b53104868b46d60ee8f5b35a24b41a86077c650210</a:t>
            </a:r>
          </a:p>
          <a:p>
            <a:r>
              <a:rPr lang="en-US" altLang="zh-TW" dirty="0"/>
              <a:t>Status: Downloaded newer image for docker.io/ubuntu:18.04</a:t>
            </a:r>
          </a:p>
          <a:p>
            <a:r>
              <a:rPr lang="en-US" altLang="zh-TW" dirty="0"/>
              <a:t>1974c73bff94800f55f3d5fe1f4511145ac213bc2049b9563b58a5bdbe15ea6b</a:t>
            </a:r>
          </a:p>
          <a:p>
            <a:r>
              <a:rPr lang="en-US" altLang="zh-TW" dirty="0"/>
              <a:t>[</a:t>
            </a:r>
            <a:r>
              <a:rPr lang="en-US" altLang="zh-TW" dirty="0" err="1"/>
              <a:t>ksu@ksu-vm</a:t>
            </a:r>
            <a:r>
              <a:rPr lang="en-US" altLang="zh-TW" dirty="0"/>
              <a:t> </a:t>
            </a:r>
            <a:r>
              <a:rPr lang="en-US" altLang="zh-TW" dirty="0" smtClean="0"/>
              <a:t>~]$</a:t>
            </a:r>
            <a:endParaRPr lang="zh-TW" altLang="en-US" dirty="0"/>
          </a:p>
        </p:txBody>
      </p:sp>
    </p:spTree>
    <p:extLst>
      <p:ext uri="{BB962C8B-B14F-4D97-AF65-F5344CB8AC3E}">
        <p14:creationId xmlns:p14="http://schemas.microsoft.com/office/powerpoint/2010/main" val="2217160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守護</a:t>
            </a:r>
            <a:r>
              <a:rPr lang="zh-TW" altLang="en-US" dirty="0"/>
              <a:t>態</a:t>
            </a:r>
            <a:r>
              <a:rPr lang="zh-TW" altLang="en-US" dirty="0" smtClean="0"/>
              <a:t>執行─</a:t>
            </a:r>
            <a:r>
              <a:rPr lang="zh-TW" altLang="en-US" dirty="0"/>
              <a:t>查詢容器執行結果</a:t>
            </a:r>
          </a:p>
        </p:txBody>
      </p:sp>
      <p:sp>
        <p:nvSpPr>
          <p:cNvPr id="3" name="內容版面配置區 2"/>
          <p:cNvSpPr>
            <a:spLocks noGrp="1"/>
          </p:cNvSpPr>
          <p:nvPr>
            <p:ph idx="1"/>
          </p:nvPr>
        </p:nvSpPr>
        <p:spPr/>
        <p:txBody>
          <a:bodyPr/>
          <a:lstStyle/>
          <a:p>
            <a:r>
              <a:rPr lang="zh-TW" altLang="en-US" dirty="0" smtClean="0"/>
              <a:t>查看目前啟動的</a:t>
            </a:r>
            <a:r>
              <a:rPr lang="zh-TW" altLang="en-US" dirty="0"/>
              <a:t>容器</a:t>
            </a:r>
            <a:r>
              <a:rPr lang="zh-TW" altLang="en-US" dirty="0" smtClean="0"/>
              <a:t>，取得</a:t>
            </a:r>
            <a:r>
              <a:rPr lang="zh-TW" altLang="en-US" dirty="0"/>
              <a:t>容器名稱</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ps</a:t>
            </a:r>
            <a:endParaRPr lang="zh-TW" altLang="en-US" dirty="0" smtClean="0">
              <a:latin typeface="Source Code Pro" panose="020B0509030403020204" pitchFamily="49" charset="0"/>
            </a:endParaRPr>
          </a:p>
          <a:p>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15</a:t>
            </a:fld>
            <a:endParaRPr lang="zh-TW" altLang="en-US" dirty="0"/>
          </a:p>
        </p:txBody>
      </p:sp>
      <p:sp>
        <p:nvSpPr>
          <p:cNvPr id="7" name="矩形 6"/>
          <p:cNvSpPr/>
          <p:nvPr/>
        </p:nvSpPr>
        <p:spPr>
          <a:xfrm>
            <a:off x="838200" y="2853678"/>
            <a:ext cx="10721130" cy="1815882"/>
          </a:xfrm>
          <a:prstGeom prst="rect">
            <a:avLst/>
          </a:prstGeom>
        </p:spPr>
        <p:txBody>
          <a:bodyPr wrap="square">
            <a:spAutoFit/>
          </a:bodyPr>
          <a:lstStyle/>
          <a:p>
            <a:r>
              <a:rPr lang="zh-TW" altLang="en-US" sz="1400" dirty="0">
                <a:latin typeface="Source Code Pro" panose="020B0509030403020204" pitchFamily="49" charset="0"/>
              </a:rPr>
              <a:t>[ksu@ksu-vm ~]$ sudo docker ps</a:t>
            </a:r>
          </a:p>
          <a:p>
            <a:r>
              <a:rPr lang="zh-TW" altLang="en-US" sz="1400" dirty="0">
                <a:latin typeface="Source Code Pro" panose="020B0509030403020204" pitchFamily="49" charset="0"/>
              </a:rPr>
              <a:t>CONTAINER ID        IMAGE               COMMAND                  CREATED             STATUS              PORTS               NAMES</a:t>
            </a:r>
          </a:p>
          <a:p>
            <a:r>
              <a:rPr lang="zh-TW" altLang="en-US" sz="1400" dirty="0">
                <a:solidFill>
                  <a:srgbClr val="FF0000"/>
                </a:solidFill>
                <a:latin typeface="Source Code Pro" panose="020B0509030403020204" pitchFamily="49" charset="0"/>
              </a:rPr>
              <a:t>1974c73bff94        </a:t>
            </a:r>
            <a:r>
              <a:rPr lang="zh-TW" altLang="en-US" sz="1400" b="1" dirty="0">
                <a:latin typeface="Source Code Pro" panose="020B0509030403020204" pitchFamily="49" charset="0"/>
              </a:rPr>
              <a:t>ubuntu:18.04        </a:t>
            </a:r>
            <a:r>
              <a:rPr lang="zh-TW" altLang="en-US" sz="1400" dirty="0">
                <a:latin typeface="Source Code Pro" panose="020B0509030403020204" pitchFamily="49" charset="0"/>
              </a:rPr>
              <a:t>"/bin/sh -c 'while..."   2 minutes ago       </a:t>
            </a:r>
            <a:r>
              <a:rPr lang="zh-TW" altLang="en-US" sz="1400" b="1" dirty="0">
                <a:latin typeface="Source Code Pro" panose="020B0509030403020204" pitchFamily="49" charset="0"/>
              </a:rPr>
              <a:t>Up</a:t>
            </a:r>
            <a:r>
              <a:rPr lang="zh-TW" altLang="en-US" sz="1400" dirty="0">
                <a:latin typeface="Source Code Pro" panose="020B0509030403020204" pitchFamily="49" charset="0"/>
              </a:rPr>
              <a:t> 2 minutes                            wizardly_banach</a:t>
            </a:r>
          </a:p>
          <a:p>
            <a:r>
              <a:rPr lang="zh-TW" altLang="en-US" sz="1400" dirty="0">
                <a:latin typeface="Source Code Pro" panose="020B0509030403020204" pitchFamily="49" charset="0"/>
              </a:rPr>
              <a:t>ed0ba7c09ce3        </a:t>
            </a:r>
            <a:r>
              <a:rPr lang="zh-TW" altLang="en-US" sz="1400" b="1" dirty="0">
                <a:latin typeface="Source Code Pro" panose="020B0509030403020204" pitchFamily="49" charset="0"/>
              </a:rPr>
              <a:t>alpine</a:t>
            </a:r>
            <a:r>
              <a:rPr lang="zh-TW" altLang="en-US" sz="1400" dirty="0">
                <a:latin typeface="Source Code Pro" panose="020B0509030403020204" pitchFamily="49" charset="0"/>
              </a:rPr>
              <a:t>              "/bin/ash"               4 hours ago         </a:t>
            </a:r>
            <a:r>
              <a:rPr lang="zh-TW" altLang="en-US" sz="1400" b="1" dirty="0">
                <a:latin typeface="Source Code Pro" panose="020B0509030403020204" pitchFamily="49" charset="0"/>
              </a:rPr>
              <a:t>Up</a:t>
            </a:r>
            <a:r>
              <a:rPr lang="zh-TW" altLang="en-US" sz="1400" dirty="0">
                <a:latin typeface="Source Code Pro" panose="020B0509030403020204" pitchFamily="49" charset="0"/>
              </a:rPr>
              <a:t> 4 hours                              kind_lovelace</a:t>
            </a:r>
          </a:p>
          <a:p>
            <a:r>
              <a:rPr lang="zh-TW" altLang="en-US" sz="1400" dirty="0">
                <a:latin typeface="Source Code Pro" panose="020B0509030403020204" pitchFamily="49" charset="0"/>
              </a:rPr>
              <a:t>[ksu@ksu-vm ~]$</a:t>
            </a:r>
          </a:p>
        </p:txBody>
      </p:sp>
    </p:spTree>
    <p:extLst>
      <p:ext uri="{BB962C8B-B14F-4D97-AF65-F5344CB8AC3E}">
        <p14:creationId xmlns:p14="http://schemas.microsoft.com/office/powerpoint/2010/main" val="262598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查詢容器執行結果</a:t>
            </a:r>
            <a:endParaRPr lang="zh-TW" altLang="en-US" dirty="0"/>
          </a:p>
        </p:txBody>
      </p:sp>
      <p:sp>
        <p:nvSpPr>
          <p:cNvPr id="3" name="內容版面配置區 2"/>
          <p:cNvSpPr>
            <a:spLocks noGrp="1"/>
          </p:cNvSpPr>
          <p:nvPr>
            <p:ph idx="1"/>
          </p:nvPr>
        </p:nvSpPr>
        <p:spPr/>
        <p:txBody>
          <a:bodyPr/>
          <a:lstStyle/>
          <a:p>
            <a:r>
              <a:rPr lang="zh-TW" altLang="en-US" dirty="0" smtClean="0"/>
              <a:t>可以利用容器名稱或</a:t>
            </a:r>
            <a:r>
              <a:rPr lang="en-US" altLang="zh-TW" dirty="0" smtClean="0"/>
              <a:t>ID</a:t>
            </a:r>
            <a:r>
              <a:rPr lang="zh-TW" altLang="en-US" dirty="0" smtClean="0"/>
              <a:t>，取得</a:t>
            </a:r>
            <a:r>
              <a:rPr lang="en-US" altLang="zh-TW" dirty="0" smtClean="0"/>
              <a:t>logs</a:t>
            </a:r>
            <a:r>
              <a:rPr lang="zh-TW" altLang="en-US" dirty="0" smtClean="0"/>
              <a:t>內容</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logs </a:t>
            </a:r>
            <a:r>
              <a:rPr lang="zh-TW" altLang="en-US" dirty="0">
                <a:solidFill>
                  <a:srgbClr val="FF0000"/>
                </a:solidFill>
                <a:latin typeface="Source Code Pro" panose="020B0509030403020204" pitchFamily="49" charset="0"/>
              </a:rPr>
              <a:t>1974c73bff94</a:t>
            </a:r>
            <a:r>
              <a:rPr lang="en-US" altLang="zh-TW" dirty="0" smtClean="0">
                <a:latin typeface="Source Code Pro" panose="020B0509030403020204" pitchFamily="49" charset="0"/>
                <a:ea typeface="Source Code Pro" panose="020B0509030403020204" pitchFamily="49" charset="0"/>
              </a:rPr>
              <a:t> </a:t>
            </a:r>
            <a:endParaRPr lang="zh-TW" altLang="en-US" dirty="0">
              <a:latin typeface="Source Code Pro" panose="020B0509030403020204" pitchFamily="49" charset="0"/>
            </a:endParaRPr>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16</a:t>
            </a:fld>
            <a:endParaRPr lang="zh-TW" altLang="en-US" dirty="0"/>
          </a:p>
        </p:txBody>
      </p:sp>
      <p:sp>
        <p:nvSpPr>
          <p:cNvPr id="4" name="矩形 3"/>
          <p:cNvSpPr/>
          <p:nvPr/>
        </p:nvSpPr>
        <p:spPr>
          <a:xfrm>
            <a:off x="1210811" y="2761562"/>
            <a:ext cx="6096000" cy="1754326"/>
          </a:xfrm>
          <a:prstGeom prst="rect">
            <a:avLst/>
          </a:prstGeom>
        </p:spPr>
        <p:txBody>
          <a:bodyPr>
            <a:spAutoFit/>
          </a:bodyPr>
          <a:lstStyle/>
          <a:p>
            <a:r>
              <a:rPr lang="zh-TW" altLang="en-US" dirty="0"/>
              <a:t>[ksu@ksu-vm ~]$ </a:t>
            </a:r>
            <a:r>
              <a:rPr lang="zh-TW" altLang="en-US" b="1" dirty="0"/>
              <a:t>sudo docker logs 1974c73bff94</a:t>
            </a:r>
          </a:p>
          <a:p>
            <a:r>
              <a:rPr lang="zh-TW" altLang="en-US" dirty="0"/>
              <a:t>hello world</a:t>
            </a:r>
          </a:p>
          <a:p>
            <a:r>
              <a:rPr lang="zh-TW" altLang="en-US" dirty="0"/>
              <a:t>hello world</a:t>
            </a:r>
          </a:p>
          <a:p>
            <a:r>
              <a:rPr lang="zh-TW" altLang="en-US" dirty="0"/>
              <a:t>hello world</a:t>
            </a:r>
          </a:p>
          <a:p>
            <a:r>
              <a:rPr lang="zh-TW" altLang="en-US" dirty="0"/>
              <a:t>hello world</a:t>
            </a:r>
          </a:p>
          <a:p>
            <a:r>
              <a:rPr lang="zh-TW" altLang="en-US" dirty="0"/>
              <a:t>hello world</a:t>
            </a:r>
          </a:p>
        </p:txBody>
      </p:sp>
    </p:spTree>
    <p:extLst>
      <p:ext uri="{BB962C8B-B14F-4D97-AF65-F5344CB8AC3E}">
        <p14:creationId xmlns:p14="http://schemas.microsoft.com/office/powerpoint/2010/main" val="2340729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停止容器運作</a:t>
            </a:r>
          </a:p>
        </p:txBody>
      </p:sp>
      <p:sp>
        <p:nvSpPr>
          <p:cNvPr id="3" name="內容版面配置區 2"/>
          <p:cNvSpPr>
            <a:spLocks noGrp="1"/>
          </p:cNvSpPr>
          <p:nvPr>
            <p:ph idx="1"/>
          </p:nvPr>
        </p:nvSpPr>
        <p:spPr/>
        <p:txBody>
          <a:bodyPr/>
          <a:lstStyle/>
          <a:p>
            <a:r>
              <a:rPr lang="zh-TW" altLang="en-US" dirty="0" smtClean="0"/>
              <a:t>先列出所有容器狀態</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ps</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-a</a:t>
            </a:r>
            <a:endParaRPr lang="zh-TW" altLang="en-US" dirty="0" smtClean="0">
              <a:latin typeface="Source Code Pro" panose="020B0509030403020204" pitchFamily="49" charset="0"/>
            </a:endParaRPr>
          </a:p>
          <a:p>
            <a:endParaRPr lang="en-US" altLang="zh-TW" dirty="0" smtClean="0"/>
          </a:p>
          <a:p>
            <a:endParaRPr lang="en-US" altLang="zh-TW" dirty="0"/>
          </a:p>
          <a:p>
            <a:endParaRPr lang="en-US" altLang="zh-TW" dirty="0" smtClean="0"/>
          </a:p>
          <a:p>
            <a:endParaRPr lang="en-US" altLang="zh-TW" dirty="0"/>
          </a:p>
          <a:p>
            <a:r>
              <a:rPr lang="zh-TW" altLang="en-US" dirty="0" smtClean="0"/>
              <a:t>再利用</a:t>
            </a:r>
            <a:r>
              <a:rPr lang="zh-TW" altLang="en-US" dirty="0"/>
              <a:t>容器名稱或</a:t>
            </a:r>
            <a:r>
              <a:rPr lang="en-US" altLang="zh-TW" dirty="0"/>
              <a:t>ID</a:t>
            </a:r>
            <a:r>
              <a:rPr lang="zh-TW" altLang="en-US" dirty="0"/>
              <a:t>，停止目前啟動的容器</a:t>
            </a:r>
          </a:p>
          <a:p>
            <a:endParaRPr lang="zh-TW" altLang="en-US" dirty="0" smtClean="0"/>
          </a:p>
          <a:p>
            <a:endParaRPr lang="zh-TW" altLang="en-US" dirty="0" smtClean="0"/>
          </a:p>
          <a:p>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17</a:t>
            </a:fld>
            <a:endParaRPr lang="zh-TW" altLang="en-US" dirty="0"/>
          </a:p>
        </p:txBody>
      </p:sp>
      <p:sp>
        <p:nvSpPr>
          <p:cNvPr id="4" name="矩形 3"/>
          <p:cNvSpPr/>
          <p:nvPr/>
        </p:nvSpPr>
        <p:spPr>
          <a:xfrm>
            <a:off x="838199" y="2804171"/>
            <a:ext cx="10872831" cy="1815882"/>
          </a:xfrm>
          <a:prstGeom prst="rect">
            <a:avLst/>
          </a:prstGeom>
        </p:spPr>
        <p:txBody>
          <a:bodyPr wrap="square">
            <a:spAutoFit/>
          </a:bodyPr>
          <a:lstStyle/>
          <a:p>
            <a:r>
              <a:rPr lang="zh-TW" altLang="en-US" sz="1400" dirty="0">
                <a:latin typeface="Source Code Pro" panose="020B0509030403020204" pitchFamily="49" charset="0"/>
              </a:rPr>
              <a:t>[ksu@ksu-vm ~]$ </a:t>
            </a:r>
            <a:r>
              <a:rPr lang="zh-TW" altLang="en-US" sz="1400" b="1" dirty="0">
                <a:latin typeface="Source Code Pro" panose="020B0509030403020204" pitchFamily="49" charset="0"/>
              </a:rPr>
              <a:t>sudo docker ps -a</a:t>
            </a:r>
          </a:p>
          <a:p>
            <a:r>
              <a:rPr lang="zh-TW" altLang="en-US" sz="1400" dirty="0">
                <a:latin typeface="Source Code Pro" panose="020B0509030403020204" pitchFamily="49" charset="0"/>
              </a:rPr>
              <a:t>CONTAINER ID        IMAGE               COMMAND                  CREATED             STATUS              PORTS               NAMES</a:t>
            </a:r>
          </a:p>
          <a:p>
            <a:r>
              <a:rPr lang="zh-TW" altLang="en-US" sz="1400" dirty="0">
                <a:latin typeface="Source Code Pro" panose="020B0509030403020204" pitchFamily="49" charset="0"/>
              </a:rPr>
              <a:t>1974c73bff94        ubuntu:18.04        "/bin/sh -c 'while..."   12 minutes ago      Up 12 minutes                           wizardly_banach</a:t>
            </a:r>
          </a:p>
          <a:p>
            <a:r>
              <a:rPr lang="zh-TW" altLang="en-US" sz="1400" dirty="0">
                <a:latin typeface="Source Code Pro" panose="020B0509030403020204" pitchFamily="49" charset="0"/>
              </a:rPr>
              <a:t>ed0ba7c09ce3        alpine              "/bin/ash"               4 hours ago         Up 4 hours                              kind_lovelace</a:t>
            </a:r>
          </a:p>
          <a:p>
            <a:r>
              <a:rPr lang="zh-TW" altLang="en-US" sz="1400" dirty="0">
                <a:latin typeface="Source Code Pro" panose="020B0509030403020204" pitchFamily="49" charset="0"/>
              </a:rPr>
              <a:t>[ksu@ksu-vm ~]$</a:t>
            </a:r>
          </a:p>
        </p:txBody>
      </p:sp>
    </p:spTree>
    <p:extLst>
      <p:ext uri="{BB962C8B-B14F-4D97-AF65-F5344CB8AC3E}">
        <p14:creationId xmlns:p14="http://schemas.microsoft.com/office/powerpoint/2010/main" val="246776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停止容器運作</a:t>
            </a:r>
            <a:endParaRPr lang="zh-TW" altLang="en-US" dirty="0"/>
          </a:p>
        </p:txBody>
      </p:sp>
      <p:sp>
        <p:nvSpPr>
          <p:cNvPr id="3" name="內容版面配置區 2"/>
          <p:cNvSpPr>
            <a:spLocks noGrp="1"/>
          </p:cNvSpPr>
          <p:nvPr>
            <p:ph idx="1"/>
          </p:nvPr>
        </p:nvSpPr>
        <p:spPr/>
        <p:txBody>
          <a:bodyPr/>
          <a:lstStyle/>
          <a:p>
            <a:r>
              <a:rPr lang="zh-TW" altLang="en-US" dirty="0" smtClean="0"/>
              <a:t>利用容器名稱或</a:t>
            </a:r>
            <a:r>
              <a:rPr lang="en-US" altLang="zh-TW" dirty="0" smtClean="0"/>
              <a:t>ID</a:t>
            </a:r>
            <a:r>
              <a:rPr lang="zh-TW" altLang="en-US" dirty="0" smtClean="0"/>
              <a:t>，停止目前啟動的容器</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stop</a:t>
            </a:r>
            <a:r>
              <a:rPr lang="zh-TW" altLang="en-US" dirty="0" smtClean="0">
                <a:latin typeface="Source Code Pro" panose="020B0509030403020204" pitchFamily="49" charset="0"/>
              </a:rPr>
              <a:t> </a:t>
            </a:r>
            <a:r>
              <a:rPr lang="zh-TW" altLang="en-US" dirty="0">
                <a:latin typeface="Source Code Pro" panose="020B0509030403020204" pitchFamily="49" charset="0"/>
              </a:rPr>
              <a:t>1974c73bff94 </a:t>
            </a:r>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18</a:t>
            </a:fld>
            <a:endParaRPr lang="zh-TW" altLang="en-US" dirty="0"/>
          </a:p>
        </p:txBody>
      </p:sp>
      <p:sp>
        <p:nvSpPr>
          <p:cNvPr id="4" name="矩形 3"/>
          <p:cNvSpPr/>
          <p:nvPr/>
        </p:nvSpPr>
        <p:spPr>
          <a:xfrm>
            <a:off x="838200" y="2765351"/>
            <a:ext cx="11353800" cy="2246769"/>
          </a:xfrm>
          <a:prstGeom prst="rect">
            <a:avLst/>
          </a:prstGeom>
        </p:spPr>
        <p:txBody>
          <a:bodyPr wrap="square">
            <a:spAutoFit/>
          </a:bodyPr>
          <a:lstStyle/>
          <a:p>
            <a:r>
              <a:rPr lang="zh-TW" altLang="en-US" sz="1400" dirty="0">
                <a:latin typeface="Source Code Pro" panose="020B0509030403020204" pitchFamily="49" charset="0"/>
              </a:rPr>
              <a:t>[ksu@ksu-vm ~]$ </a:t>
            </a:r>
            <a:r>
              <a:rPr lang="zh-TW" altLang="en-US" sz="1400" b="1" dirty="0">
                <a:latin typeface="Source Code Pro" panose="020B0509030403020204" pitchFamily="49" charset="0"/>
              </a:rPr>
              <a:t>sudo docker stop 1974c73bff94</a:t>
            </a:r>
          </a:p>
          <a:p>
            <a:r>
              <a:rPr lang="zh-TW" altLang="en-US" sz="1400" dirty="0">
                <a:latin typeface="Source Code Pro" panose="020B0509030403020204" pitchFamily="49" charset="0"/>
              </a:rPr>
              <a:t>1974c73bff94</a:t>
            </a:r>
          </a:p>
          <a:p>
            <a:r>
              <a:rPr lang="zh-TW" altLang="en-US" sz="1400" dirty="0">
                <a:latin typeface="Source Code Pro" panose="020B0509030403020204" pitchFamily="49" charset="0"/>
              </a:rPr>
              <a:t>[ksu@ksu-vm ~]$ </a:t>
            </a:r>
            <a:r>
              <a:rPr lang="zh-TW" altLang="en-US" sz="1400" b="1" dirty="0">
                <a:latin typeface="Source Code Pro" panose="020B0509030403020204" pitchFamily="49" charset="0"/>
              </a:rPr>
              <a:t>sudo docker ps -a</a:t>
            </a:r>
          </a:p>
          <a:p>
            <a:r>
              <a:rPr lang="zh-TW" altLang="en-US" sz="1400" dirty="0">
                <a:latin typeface="Source Code Pro" panose="020B0509030403020204" pitchFamily="49" charset="0"/>
              </a:rPr>
              <a:t>CONTAINER ID        IMAGE               COMMAND                  CREATED             STATUS                       PORTS               NAMES</a:t>
            </a:r>
          </a:p>
          <a:p>
            <a:r>
              <a:rPr lang="zh-TW" altLang="en-US" sz="1400" dirty="0">
                <a:latin typeface="Source Code Pro" panose="020B0509030403020204" pitchFamily="49" charset="0"/>
              </a:rPr>
              <a:t>1974c73bff94        ubuntu:18.04        "/bin/sh -c 'while..."   15 minutes ago      </a:t>
            </a:r>
            <a:r>
              <a:rPr lang="zh-TW" altLang="en-US" sz="1400" b="1" dirty="0">
                <a:solidFill>
                  <a:srgbClr val="FF0000"/>
                </a:solidFill>
                <a:latin typeface="Source Code Pro" panose="020B0509030403020204" pitchFamily="49" charset="0"/>
              </a:rPr>
              <a:t>Exited</a:t>
            </a:r>
            <a:r>
              <a:rPr lang="zh-TW" altLang="en-US" sz="1400" dirty="0">
                <a:latin typeface="Source Code Pro" panose="020B0509030403020204" pitchFamily="49" charset="0"/>
              </a:rPr>
              <a:t> (137) 9 seconds ago                       wizardly_banach</a:t>
            </a:r>
          </a:p>
          <a:p>
            <a:r>
              <a:rPr lang="zh-TW" altLang="en-US" sz="1400" dirty="0">
                <a:latin typeface="Source Code Pro" panose="020B0509030403020204" pitchFamily="49" charset="0"/>
              </a:rPr>
              <a:t>ed0ba7c09ce3        alpine              "/bin/ash"               4 hours ago         Up 4 hours                                       kind_lovelace</a:t>
            </a:r>
          </a:p>
          <a:p>
            <a:r>
              <a:rPr lang="zh-TW" altLang="en-US" sz="1400" dirty="0">
                <a:latin typeface="Source Code Pro" panose="020B0509030403020204" pitchFamily="49" charset="0"/>
              </a:rPr>
              <a:t>[ksu@ksu-vm ~]$</a:t>
            </a:r>
          </a:p>
        </p:txBody>
      </p:sp>
    </p:spTree>
    <p:extLst>
      <p:ext uri="{BB962C8B-B14F-4D97-AF65-F5344CB8AC3E}">
        <p14:creationId xmlns:p14="http://schemas.microsoft.com/office/powerpoint/2010/main" val="1104398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刪除容器</a:t>
            </a:r>
            <a:endParaRPr lang="zh-TW" altLang="en-US" dirty="0"/>
          </a:p>
        </p:txBody>
      </p:sp>
      <p:sp>
        <p:nvSpPr>
          <p:cNvPr id="3" name="內容版面配置區 2"/>
          <p:cNvSpPr>
            <a:spLocks noGrp="1"/>
          </p:cNvSpPr>
          <p:nvPr>
            <p:ph idx="1"/>
          </p:nvPr>
        </p:nvSpPr>
        <p:spPr/>
        <p:txBody>
          <a:bodyPr/>
          <a:lstStyle/>
          <a:p>
            <a:r>
              <a:rPr lang="zh-TW" altLang="en-US" dirty="0" smtClean="0"/>
              <a:t>利用容器名稱或</a:t>
            </a:r>
            <a:r>
              <a:rPr lang="en-US" altLang="zh-TW" dirty="0" smtClean="0"/>
              <a:t>ID</a:t>
            </a:r>
            <a:r>
              <a:rPr lang="zh-TW" altLang="en-US" dirty="0" smtClean="0"/>
              <a:t>，刪除不使用的容器</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rm</a:t>
            </a:r>
            <a:r>
              <a:rPr lang="zh-TW" altLang="en-US" dirty="0" smtClean="0">
                <a:latin typeface="Source Code Pro" panose="020B0509030403020204" pitchFamily="49" charset="0"/>
              </a:rPr>
              <a:t> </a:t>
            </a:r>
            <a:r>
              <a:rPr lang="zh-TW" altLang="en-US" dirty="0">
                <a:latin typeface="Source Code Pro" panose="020B0509030403020204" pitchFamily="49" charset="0"/>
              </a:rPr>
              <a:t>1974c73bff94 </a:t>
            </a:r>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19</a:t>
            </a:fld>
            <a:endParaRPr lang="zh-TW" altLang="en-US" dirty="0"/>
          </a:p>
        </p:txBody>
      </p:sp>
      <p:sp>
        <p:nvSpPr>
          <p:cNvPr id="6" name="矩形 5"/>
          <p:cNvSpPr/>
          <p:nvPr/>
        </p:nvSpPr>
        <p:spPr>
          <a:xfrm>
            <a:off x="1126920" y="2804171"/>
            <a:ext cx="10558943" cy="1815882"/>
          </a:xfrm>
          <a:prstGeom prst="rect">
            <a:avLst/>
          </a:prstGeom>
        </p:spPr>
        <p:txBody>
          <a:bodyPr wrap="square">
            <a:spAutoFit/>
          </a:bodyPr>
          <a:lstStyle/>
          <a:p>
            <a:r>
              <a:rPr lang="zh-TW" altLang="en-US" sz="1400" dirty="0">
                <a:latin typeface="Source Code Pro" panose="020B0509030403020204" pitchFamily="49" charset="0"/>
              </a:rPr>
              <a:t>[ksu@ksu-vm ~]$ </a:t>
            </a:r>
            <a:r>
              <a:rPr lang="zh-TW" altLang="en-US" sz="1400" b="1" dirty="0">
                <a:latin typeface="Source Code Pro" panose="020B0509030403020204" pitchFamily="49" charset="0"/>
              </a:rPr>
              <a:t>sudo docker rm 1974c73bff94</a:t>
            </a:r>
          </a:p>
          <a:p>
            <a:r>
              <a:rPr lang="zh-TW" altLang="en-US" sz="1400" dirty="0">
                <a:latin typeface="Source Code Pro" panose="020B0509030403020204" pitchFamily="49" charset="0"/>
              </a:rPr>
              <a:t>1974c73bff94</a:t>
            </a:r>
          </a:p>
          <a:p>
            <a:r>
              <a:rPr lang="zh-TW" altLang="en-US" sz="1400" dirty="0">
                <a:latin typeface="Source Code Pro" panose="020B0509030403020204" pitchFamily="49" charset="0"/>
              </a:rPr>
              <a:t>[ksu@ksu-vm ~]$ </a:t>
            </a:r>
            <a:r>
              <a:rPr lang="zh-TW" altLang="en-US" sz="1400" b="1" dirty="0">
                <a:latin typeface="Source Code Pro" panose="020B0509030403020204" pitchFamily="49" charset="0"/>
              </a:rPr>
              <a:t>sudo docker ps -a</a:t>
            </a:r>
          </a:p>
          <a:p>
            <a:r>
              <a:rPr lang="zh-TW" altLang="en-US" sz="1400" dirty="0">
                <a:latin typeface="Source Code Pro" panose="020B0509030403020204" pitchFamily="49" charset="0"/>
              </a:rPr>
              <a:t>CONTAINER ID        IMAGE               COMMAND             CREATED             STATUS              PORTS               NAMES</a:t>
            </a:r>
          </a:p>
          <a:p>
            <a:r>
              <a:rPr lang="zh-TW" altLang="en-US" sz="1400" dirty="0">
                <a:latin typeface="Source Code Pro" panose="020B0509030403020204" pitchFamily="49" charset="0"/>
              </a:rPr>
              <a:t>ed0ba7c09ce3        alpine              "/bin/ash"          4 hours ago         Up 4 hours                              kind_lovelace</a:t>
            </a:r>
          </a:p>
          <a:p>
            <a:r>
              <a:rPr lang="zh-TW" altLang="en-US" sz="1400" dirty="0">
                <a:latin typeface="Source Code Pro" panose="020B0509030403020204" pitchFamily="49" charset="0"/>
              </a:rPr>
              <a:t>[ksu@ksu-vm ~]$</a:t>
            </a:r>
          </a:p>
        </p:txBody>
      </p:sp>
    </p:spTree>
    <p:extLst>
      <p:ext uri="{BB962C8B-B14F-4D97-AF65-F5344CB8AC3E}">
        <p14:creationId xmlns:p14="http://schemas.microsoft.com/office/powerpoint/2010/main" val="37696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effectLst/>
              </a:rPr>
              <a:t>學習目標</a:t>
            </a:r>
            <a:endParaRPr lang="zh-TW" altLang="en-US" dirty="0"/>
          </a:p>
        </p:txBody>
      </p:sp>
      <p:sp>
        <p:nvSpPr>
          <p:cNvPr id="7" name="內容版面配置區 6"/>
          <p:cNvSpPr>
            <a:spLocks noGrp="1"/>
          </p:cNvSpPr>
          <p:nvPr>
            <p:ph idx="1"/>
          </p:nvPr>
        </p:nvSpPr>
        <p:spPr/>
        <p:txBody>
          <a:bodyPr>
            <a:normAutofit/>
          </a:bodyPr>
          <a:lstStyle/>
          <a:p>
            <a:r>
              <a:rPr lang="zh-TW" altLang="en-US" dirty="0" smtClean="0">
                <a:effectLst/>
              </a:rPr>
              <a:t>本章的學習目標包括了解以下容器操作指令：</a:t>
            </a:r>
          </a:p>
          <a:p>
            <a:pPr marL="514350" indent="-514350">
              <a:buFont typeface="+mj-lt"/>
              <a:buAutoNum type="arabicPeriod"/>
            </a:pPr>
            <a:r>
              <a:rPr lang="en-US" altLang="zh-TW" dirty="0" err="1"/>
              <a:t>docker</a:t>
            </a:r>
            <a:r>
              <a:rPr lang="en-US" altLang="zh-TW" dirty="0"/>
              <a:t> </a:t>
            </a:r>
            <a:r>
              <a:rPr lang="en-US" altLang="zh-TW" dirty="0" smtClean="0"/>
              <a:t>create</a:t>
            </a:r>
            <a:r>
              <a:rPr lang="zh-TW" altLang="en-US" dirty="0" smtClean="0"/>
              <a:t>：創建</a:t>
            </a:r>
            <a:r>
              <a:rPr lang="zh-TW" altLang="en-US" dirty="0"/>
              <a:t>一個容器但不啟動它。</a:t>
            </a:r>
          </a:p>
          <a:p>
            <a:pPr marL="514350" indent="-514350">
              <a:buFont typeface="+mj-lt"/>
              <a:buAutoNum type="arabicPeriod"/>
            </a:pPr>
            <a:r>
              <a:rPr lang="en-US" altLang="zh-TW" dirty="0" err="1"/>
              <a:t>docker</a:t>
            </a:r>
            <a:r>
              <a:rPr lang="en-US" altLang="zh-TW" dirty="0"/>
              <a:t> </a:t>
            </a:r>
            <a:r>
              <a:rPr lang="en-US" altLang="zh-TW" dirty="0" smtClean="0"/>
              <a:t>rename</a:t>
            </a:r>
            <a:r>
              <a:rPr lang="zh-TW" altLang="en-US" dirty="0"/>
              <a:t> ：</a:t>
            </a:r>
            <a:r>
              <a:rPr lang="zh-TW" altLang="en-US" dirty="0" smtClean="0"/>
              <a:t>允許</a:t>
            </a:r>
            <a:r>
              <a:rPr lang="zh-TW" altLang="en-US" dirty="0"/>
              <a:t>重命名容器。</a:t>
            </a:r>
          </a:p>
          <a:p>
            <a:pPr marL="514350" indent="-514350">
              <a:buFont typeface="+mj-lt"/>
              <a:buAutoNum type="arabicPeriod"/>
            </a:pPr>
            <a:r>
              <a:rPr lang="en-US" altLang="zh-TW" dirty="0" err="1"/>
              <a:t>docker</a:t>
            </a:r>
            <a:r>
              <a:rPr lang="en-US" altLang="zh-TW" dirty="0"/>
              <a:t> </a:t>
            </a:r>
            <a:r>
              <a:rPr lang="en-US" altLang="zh-TW" dirty="0" smtClean="0"/>
              <a:t>run</a:t>
            </a:r>
            <a:r>
              <a:rPr lang="zh-TW" altLang="en-US" dirty="0"/>
              <a:t> ：</a:t>
            </a:r>
            <a:r>
              <a:rPr lang="zh-TW" altLang="en-US" dirty="0" smtClean="0"/>
              <a:t>在</a:t>
            </a:r>
            <a:r>
              <a:rPr lang="zh-TW" altLang="en-US" dirty="0"/>
              <a:t>一次操作中創建並啟動容器</a:t>
            </a:r>
            <a:r>
              <a:rPr lang="zh-TW" altLang="en-US" dirty="0" smtClean="0"/>
              <a:t>。</a:t>
            </a:r>
            <a:endParaRPr lang="en-US" altLang="zh-TW" dirty="0"/>
          </a:p>
          <a:p>
            <a:pPr marL="514350" indent="-514350">
              <a:buFont typeface="+mj-lt"/>
              <a:buAutoNum type="arabicPeriod"/>
            </a:pPr>
            <a:r>
              <a:rPr lang="zh-TW" altLang="en-US" dirty="0" smtClean="0"/>
              <a:t>容器之啟動、中止、重啟。</a:t>
            </a:r>
            <a:endParaRPr lang="zh-TW" altLang="en-US" dirty="0"/>
          </a:p>
          <a:p>
            <a:pPr marL="514350" indent="-514350">
              <a:buFont typeface="+mj-lt"/>
              <a:buAutoNum type="arabicPeriod"/>
            </a:pPr>
            <a:r>
              <a:rPr lang="en-US" altLang="zh-TW" dirty="0" err="1"/>
              <a:t>docker</a:t>
            </a:r>
            <a:r>
              <a:rPr lang="en-US" altLang="zh-TW" dirty="0"/>
              <a:t> </a:t>
            </a:r>
            <a:r>
              <a:rPr lang="en-US" altLang="zh-TW" dirty="0" err="1" smtClean="0"/>
              <a:t>rm</a:t>
            </a:r>
            <a:r>
              <a:rPr lang="zh-TW" altLang="en-US" dirty="0"/>
              <a:t> ：</a:t>
            </a:r>
            <a:r>
              <a:rPr lang="zh-TW" altLang="en-US" dirty="0" smtClean="0"/>
              <a:t>刪除</a:t>
            </a:r>
            <a:r>
              <a:rPr lang="zh-TW" altLang="en-US" dirty="0"/>
              <a:t>一個容器。</a:t>
            </a:r>
          </a:p>
          <a:p>
            <a:pPr marL="514350" indent="-514350">
              <a:buFont typeface="+mj-lt"/>
              <a:buAutoNum type="arabicPeriod"/>
            </a:pPr>
            <a:r>
              <a:rPr lang="en-US" altLang="zh-TW" dirty="0" err="1"/>
              <a:t>docker</a:t>
            </a:r>
            <a:r>
              <a:rPr lang="en-US" altLang="zh-TW" dirty="0"/>
              <a:t> </a:t>
            </a:r>
            <a:r>
              <a:rPr lang="en-US" altLang="zh-TW" dirty="0" smtClean="0"/>
              <a:t>update</a:t>
            </a:r>
            <a:r>
              <a:rPr lang="zh-TW" altLang="en-US" dirty="0"/>
              <a:t> ：</a:t>
            </a:r>
            <a:r>
              <a:rPr lang="zh-TW" altLang="en-US" dirty="0" smtClean="0"/>
              <a:t>更新</a:t>
            </a:r>
            <a:r>
              <a:rPr lang="zh-TW" altLang="en-US" dirty="0"/>
              <a:t>容器的資源限制</a:t>
            </a:r>
            <a:r>
              <a:rPr lang="zh-TW" altLang="en-US" dirty="0" smtClean="0"/>
              <a:t>。</a:t>
            </a:r>
            <a:endParaRPr lang="en-US" altLang="zh-TW" dirty="0" smtClean="0"/>
          </a:p>
          <a:p>
            <a:pPr marL="514350" indent="-514350">
              <a:buFont typeface="+mj-lt"/>
              <a:buAutoNum type="arabicPeriod"/>
            </a:pPr>
            <a:r>
              <a:rPr lang="zh-TW" altLang="en-US" dirty="0" smtClean="0">
                <a:effectLst/>
              </a:rPr>
              <a:t>容器之匯出與匯入。</a:t>
            </a:r>
            <a:endParaRPr lang="en-US" altLang="zh-TW" dirty="0" smtClean="0">
              <a:effectLst/>
            </a:endParaRPr>
          </a:p>
          <a:p>
            <a:pPr marL="514350" indent="-514350">
              <a:buFont typeface="+mj-lt"/>
              <a:buAutoNum type="arabicPeriod"/>
            </a:pPr>
            <a:endParaRPr lang="en-US" altLang="zh-TW" dirty="0" smtClean="0">
              <a:effectLst/>
            </a:endParaRPr>
          </a:p>
        </p:txBody>
      </p:sp>
    </p:spTree>
    <p:extLst>
      <p:ext uri="{BB962C8B-B14F-4D97-AF65-F5344CB8AC3E}">
        <p14:creationId xmlns:p14="http://schemas.microsoft.com/office/powerpoint/2010/main" val="369822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進入已離線的容器</a:t>
            </a:r>
            <a:endParaRPr lang="zh-TW" altLang="en-US" dirty="0"/>
          </a:p>
        </p:txBody>
      </p:sp>
      <p:sp>
        <p:nvSpPr>
          <p:cNvPr id="3" name="內容版面配置區 2"/>
          <p:cNvSpPr>
            <a:spLocks noGrp="1"/>
          </p:cNvSpPr>
          <p:nvPr>
            <p:ph idx="1"/>
          </p:nvPr>
        </p:nvSpPr>
        <p:spPr/>
        <p:txBody>
          <a:bodyPr/>
          <a:lstStyle/>
          <a:p>
            <a:r>
              <a:rPr lang="zh-TW" altLang="en-US" dirty="0" smtClean="0"/>
              <a:t>利用容器名稱或</a:t>
            </a:r>
            <a:r>
              <a:rPr lang="en-US" altLang="zh-TW" dirty="0" smtClean="0"/>
              <a:t>ID</a:t>
            </a:r>
            <a:r>
              <a:rPr lang="zh-TW" altLang="en-US" dirty="0" smtClean="0"/>
              <a:t>啟動容器，使用</a:t>
            </a:r>
            <a:r>
              <a:rPr lang="en-US" altLang="zh-TW" dirty="0" smtClean="0"/>
              <a:t>attach</a:t>
            </a:r>
            <a:r>
              <a:rPr lang="zh-TW" altLang="en-US" dirty="0" smtClean="0"/>
              <a:t>進入啟動的容器</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attach ed0ba7c09ce3 </a:t>
            </a:r>
            <a:endParaRPr lang="zh-TW" altLang="en-US" dirty="0" smtClean="0">
              <a:latin typeface="Source Code Pro" panose="020B0509030403020204" pitchFamily="49" charset="0"/>
            </a:endParaRPr>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20</a:t>
            </a:fld>
            <a:endParaRPr lang="zh-TW" altLang="en-US" dirty="0"/>
          </a:p>
        </p:txBody>
      </p:sp>
      <p:sp>
        <p:nvSpPr>
          <p:cNvPr id="4" name="矩形 3"/>
          <p:cNvSpPr/>
          <p:nvPr/>
        </p:nvSpPr>
        <p:spPr>
          <a:xfrm>
            <a:off x="702733" y="2901371"/>
            <a:ext cx="11489267" cy="1600438"/>
          </a:xfrm>
          <a:prstGeom prst="rect">
            <a:avLst/>
          </a:prstGeom>
        </p:spPr>
        <p:txBody>
          <a:bodyPr wrap="square">
            <a:spAutoFit/>
          </a:bodyPr>
          <a:lstStyle/>
          <a:p>
            <a:r>
              <a:rPr lang="zh-TW" altLang="en-US" sz="1400" dirty="0">
                <a:latin typeface="Source Code Pro" panose="020B0509030403020204" pitchFamily="49" charset="0"/>
              </a:rPr>
              <a:t>[ksu@ksu-vm ~]$ </a:t>
            </a:r>
            <a:r>
              <a:rPr lang="zh-TW" altLang="en-US" sz="1400" b="1" dirty="0">
                <a:latin typeface="Source Code Pro" panose="020B0509030403020204" pitchFamily="49" charset="0"/>
              </a:rPr>
              <a:t>sudo docker ps -a</a:t>
            </a:r>
          </a:p>
          <a:p>
            <a:r>
              <a:rPr lang="zh-TW" altLang="en-US" sz="1400" dirty="0">
                <a:latin typeface="Source Code Pro" panose="020B0509030403020204" pitchFamily="49" charset="0"/>
              </a:rPr>
              <a:t>CONTAINER ID        IMAGE               COMMAND             CREATED             STATUS              PORTS               NAMES</a:t>
            </a:r>
          </a:p>
          <a:p>
            <a:r>
              <a:rPr lang="zh-TW" altLang="en-US" sz="1400" dirty="0">
                <a:solidFill>
                  <a:srgbClr val="FF0000"/>
                </a:solidFill>
                <a:latin typeface="Source Code Pro" panose="020B0509030403020204" pitchFamily="49" charset="0"/>
              </a:rPr>
              <a:t>ed0ba7c09ce3        </a:t>
            </a:r>
            <a:r>
              <a:rPr lang="zh-TW" altLang="en-US" sz="1400" dirty="0">
                <a:latin typeface="Source Code Pro" panose="020B0509030403020204" pitchFamily="49" charset="0"/>
              </a:rPr>
              <a:t>alpine              "/bin/ash"          4 hours ago         Up 4 hours                              kind_lovelace</a:t>
            </a:r>
          </a:p>
          <a:p>
            <a:r>
              <a:rPr lang="zh-TW" altLang="en-US" sz="1400" dirty="0" smtClean="0">
                <a:latin typeface="Source Code Pro" panose="020B0509030403020204" pitchFamily="49" charset="0"/>
              </a:rPr>
              <a:t>[ksu@ksu</a:t>
            </a:r>
            <a:r>
              <a:rPr lang="zh-TW" altLang="en-US" sz="1400" dirty="0">
                <a:latin typeface="Source Code Pro" panose="020B0509030403020204" pitchFamily="49" charset="0"/>
              </a:rPr>
              <a:t>-vm ~]$ </a:t>
            </a:r>
            <a:r>
              <a:rPr lang="zh-TW" altLang="en-US" sz="1400" b="1" dirty="0">
                <a:latin typeface="Source Code Pro" panose="020B0509030403020204" pitchFamily="49" charset="0"/>
              </a:rPr>
              <a:t>sudo docker attach ed0ba7c09ce3</a:t>
            </a:r>
          </a:p>
          <a:p>
            <a:r>
              <a:rPr lang="zh-TW" altLang="en-US" sz="1400" dirty="0">
                <a:latin typeface="Source Code Pro" panose="020B0509030403020204" pitchFamily="49" charset="0"/>
              </a:rPr>
              <a:t>/ #</a:t>
            </a:r>
          </a:p>
        </p:txBody>
      </p:sp>
    </p:spTree>
    <p:extLst>
      <p:ext uri="{BB962C8B-B14F-4D97-AF65-F5344CB8AC3E}">
        <p14:creationId xmlns:p14="http://schemas.microsoft.com/office/powerpoint/2010/main" val="3092499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將容器匯出</a:t>
            </a:r>
            <a:endParaRPr lang="zh-TW" altLang="en-US" dirty="0"/>
          </a:p>
        </p:txBody>
      </p:sp>
      <p:sp>
        <p:nvSpPr>
          <p:cNvPr id="3" name="內容版面配置區 2"/>
          <p:cNvSpPr>
            <a:spLocks noGrp="1"/>
          </p:cNvSpPr>
          <p:nvPr>
            <p:ph idx="1"/>
          </p:nvPr>
        </p:nvSpPr>
        <p:spPr>
          <a:xfrm>
            <a:off x="838200" y="1690688"/>
            <a:ext cx="10515600" cy="4351338"/>
          </a:xfrm>
        </p:spPr>
        <p:txBody>
          <a:bodyPr>
            <a:normAutofit/>
          </a:bodyPr>
          <a:lstStyle/>
          <a:p>
            <a:r>
              <a:rPr lang="zh-TW" altLang="en-US" dirty="0" smtClean="0"/>
              <a:t>類似</a:t>
            </a:r>
            <a:r>
              <a:rPr lang="en-US" altLang="zh-TW" dirty="0" smtClean="0"/>
              <a:t>workstation</a:t>
            </a:r>
            <a:r>
              <a:rPr lang="zh-TW" altLang="en-US" dirty="0" smtClean="0"/>
              <a:t>快照功能，使用容器</a:t>
            </a:r>
            <a:r>
              <a:rPr lang="en-US" altLang="zh-TW" dirty="0" smtClean="0"/>
              <a:t>ID</a:t>
            </a:r>
            <a:r>
              <a:rPr lang="zh-TW" altLang="en-US" dirty="0" smtClean="0"/>
              <a:t> </a:t>
            </a:r>
            <a:r>
              <a:rPr lang="en-US" altLang="zh-TW" dirty="0" smtClean="0"/>
              <a:t>export</a:t>
            </a:r>
            <a:r>
              <a:rPr lang="zh-TW" altLang="en-US" dirty="0" smtClean="0"/>
              <a:t>將容器匯出</a:t>
            </a:r>
          </a:p>
          <a:p>
            <a:endParaRPr lang="en-US" altLang="zh-TW" dirty="0" smtClean="0"/>
          </a:p>
          <a:p>
            <a:endParaRPr lang="en-US" altLang="zh-TW" dirty="0"/>
          </a:p>
          <a:p>
            <a:endParaRPr lang="en-US" altLang="zh-TW" dirty="0" smtClean="0"/>
          </a:p>
          <a:p>
            <a:endParaRPr lang="en-US" altLang="zh-TW" dirty="0"/>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export</a:t>
            </a:r>
            <a:r>
              <a:rPr lang="zh-TW" altLang="en-US" dirty="0" smtClean="0">
                <a:latin typeface="Source Code Pro" panose="020B0509030403020204" pitchFamily="49" charset="0"/>
              </a:rPr>
              <a:t> </a:t>
            </a:r>
            <a:r>
              <a:rPr lang="zh-TW" altLang="en-US" dirty="0">
                <a:solidFill>
                  <a:srgbClr val="FF0000"/>
                </a:solidFill>
                <a:latin typeface="Source Code Pro" panose="020B0509030403020204" pitchFamily="49" charset="0"/>
              </a:rPr>
              <a:t>ed0ba7c09ce3</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&gt;</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test.tar</a:t>
            </a:r>
            <a:endParaRPr lang="zh-TW" altLang="en-US" dirty="0" smtClean="0">
              <a:latin typeface="Source Code Pro" panose="020B0509030403020204" pitchFamily="49" charset="0"/>
            </a:endParaRPr>
          </a:p>
          <a:p>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21</a:t>
            </a:fld>
            <a:endParaRPr lang="zh-TW" altLang="en-US" dirty="0"/>
          </a:p>
        </p:txBody>
      </p:sp>
      <p:sp>
        <p:nvSpPr>
          <p:cNvPr id="4" name="矩形 3"/>
          <p:cNvSpPr/>
          <p:nvPr/>
        </p:nvSpPr>
        <p:spPr>
          <a:xfrm>
            <a:off x="722851" y="2224342"/>
            <a:ext cx="10746297" cy="1600438"/>
          </a:xfrm>
          <a:prstGeom prst="rect">
            <a:avLst/>
          </a:prstGeom>
        </p:spPr>
        <p:txBody>
          <a:bodyPr wrap="square">
            <a:spAutoFit/>
          </a:bodyPr>
          <a:lstStyle/>
          <a:p>
            <a:pPr lvl="1"/>
            <a:r>
              <a:rPr lang="en-US" altLang="zh-TW" sz="1400" dirty="0">
                <a:latin typeface="Source Code Pro" panose="020B0509030403020204" pitchFamily="49" charset="0"/>
                <a:ea typeface="Source Code Pro" panose="020B0509030403020204" pitchFamily="49" charset="0"/>
              </a:rPr>
              <a:t>/ # cd /</a:t>
            </a:r>
            <a:r>
              <a:rPr lang="en-US" altLang="zh-TW" sz="1400" dirty="0" err="1">
                <a:latin typeface="Source Code Pro" panose="020B0509030403020204" pitchFamily="49" charset="0"/>
                <a:ea typeface="Source Code Pro" panose="020B0509030403020204" pitchFamily="49" charset="0"/>
              </a:rPr>
              <a:t>tmp</a:t>
            </a:r>
            <a:r>
              <a:rPr lang="en-US" altLang="zh-TW" sz="1400" dirty="0">
                <a:latin typeface="Source Code Pro" panose="020B0509030403020204" pitchFamily="49" charset="0"/>
                <a:ea typeface="Source Code Pro" panose="020B0509030403020204" pitchFamily="49" charset="0"/>
              </a:rPr>
              <a:t> &amp;&amp; touch </a:t>
            </a:r>
            <a:r>
              <a:rPr lang="en-US" altLang="zh-TW" sz="1400" dirty="0" err="1">
                <a:latin typeface="Source Code Pro" panose="020B0509030403020204" pitchFamily="49" charset="0"/>
                <a:ea typeface="Source Code Pro" panose="020B0509030403020204" pitchFamily="49" charset="0"/>
              </a:rPr>
              <a:t>ksu_test</a:t>
            </a:r>
            <a:endParaRPr lang="en-US" altLang="zh-TW" sz="1400" dirty="0">
              <a:latin typeface="Source Code Pro" panose="020B0509030403020204" pitchFamily="49" charset="0"/>
              <a:ea typeface="Source Code Pro" panose="020B0509030403020204" pitchFamily="49" charset="0"/>
            </a:endParaRPr>
          </a:p>
          <a:p>
            <a:pPr lvl="1"/>
            <a:r>
              <a:rPr lang="en-US" altLang="zh-TW" sz="1400" dirty="0">
                <a:latin typeface="Source Code Pro" panose="020B0509030403020204" pitchFamily="49" charset="0"/>
                <a:ea typeface="Source Code Pro" panose="020B0509030403020204" pitchFamily="49" charset="0"/>
              </a:rPr>
              <a:t>/</a:t>
            </a:r>
            <a:r>
              <a:rPr lang="en-US" altLang="zh-TW" sz="1400" dirty="0" err="1">
                <a:latin typeface="Source Code Pro" panose="020B0509030403020204" pitchFamily="49" charset="0"/>
                <a:ea typeface="Source Code Pro" panose="020B0509030403020204" pitchFamily="49" charset="0"/>
              </a:rPr>
              <a:t>tmp</a:t>
            </a:r>
            <a:r>
              <a:rPr lang="en-US" altLang="zh-TW" sz="1400" dirty="0">
                <a:latin typeface="Source Code Pro" panose="020B0509030403020204" pitchFamily="49" charset="0"/>
                <a:ea typeface="Source Code Pro" panose="020B0509030403020204" pitchFamily="49" charset="0"/>
              </a:rPr>
              <a:t> # ls -al</a:t>
            </a:r>
          </a:p>
          <a:p>
            <a:pPr lvl="1"/>
            <a:r>
              <a:rPr lang="en-US" altLang="zh-TW" sz="1400" dirty="0">
                <a:latin typeface="Source Code Pro" panose="020B0509030403020204" pitchFamily="49" charset="0"/>
                <a:ea typeface="Source Code Pro" panose="020B0509030403020204" pitchFamily="49" charset="0"/>
              </a:rPr>
              <a:t>total 0</a:t>
            </a:r>
          </a:p>
          <a:p>
            <a:pPr lvl="1"/>
            <a:r>
              <a:rPr lang="en-US" altLang="zh-TW" sz="1400" dirty="0" err="1">
                <a:latin typeface="Source Code Pro" panose="020B0509030403020204" pitchFamily="49" charset="0"/>
                <a:ea typeface="Source Code Pro" panose="020B0509030403020204" pitchFamily="49" charset="0"/>
              </a:rPr>
              <a:t>drwxrwxrwt</a:t>
            </a:r>
            <a:r>
              <a:rPr lang="en-US" altLang="zh-TW" sz="1400" dirty="0">
                <a:latin typeface="Source Code Pro" panose="020B0509030403020204" pitchFamily="49" charset="0"/>
                <a:ea typeface="Source Code Pro" panose="020B0509030403020204" pitchFamily="49" charset="0"/>
              </a:rPr>
              <a:t>    1 root     </a:t>
            </a:r>
            <a:r>
              <a:rPr lang="en-US" altLang="zh-TW" sz="1400" dirty="0" err="1">
                <a:latin typeface="Source Code Pro" panose="020B0509030403020204" pitchFamily="49" charset="0"/>
                <a:ea typeface="Source Code Pro" panose="020B0509030403020204" pitchFamily="49" charset="0"/>
              </a:rPr>
              <a:t>root</a:t>
            </a:r>
            <a:r>
              <a:rPr lang="en-US" altLang="zh-TW" sz="1400" dirty="0">
                <a:latin typeface="Source Code Pro" panose="020B0509030403020204" pitchFamily="49" charset="0"/>
                <a:ea typeface="Source Code Pro" panose="020B0509030403020204" pitchFamily="49" charset="0"/>
              </a:rPr>
              <a:t>            22 Feb 24 08:47 .</a:t>
            </a:r>
          </a:p>
          <a:p>
            <a:pPr lvl="1"/>
            <a:r>
              <a:rPr lang="en-US" altLang="zh-TW" sz="1400" dirty="0" err="1">
                <a:latin typeface="Source Code Pro" panose="020B0509030403020204" pitchFamily="49" charset="0"/>
                <a:ea typeface="Source Code Pro" panose="020B0509030403020204" pitchFamily="49" charset="0"/>
              </a:rPr>
              <a:t>drwxr</a:t>
            </a:r>
            <a:r>
              <a:rPr lang="en-US" altLang="zh-TW" sz="1400" dirty="0">
                <a:latin typeface="Source Code Pro" panose="020B0509030403020204" pitchFamily="49" charset="0"/>
                <a:ea typeface="Source Code Pro" panose="020B0509030403020204" pitchFamily="49" charset="0"/>
              </a:rPr>
              <a:t>-</a:t>
            </a:r>
            <a:r>
              <a:rPr lang="en-US" altLang="zh-TW" sz="1400" dirty="0" err="1">
                <a:latin typeface="Source Code Pro" panose="020B0509030403020204" pitchFamily="49" charset="0"/>
                <a:ea typeface="Source Code Pro" panose="020B0509030403020204" pitchFamily="49" charset="0"/>
              </a:rPr>
              <a:t>xr</a:t>
            </a:r>
            <a:r>
              <a:rPr lang="en-US" altLang="zh-TW" sz="1400" dirty="0">
                <a:latin typeface="Source Code Pro" panose="020B0509030403020204" pitchFamily="49" charset="0"/>
                <a:ea typeface="Source Code Pro" panose="020B0509030403020204" pitchFamily="49" charset="0"/>
              </a:rPr>
              <a:t>-x    1 root     </a:t>
            </a:r>
            <a:r>
              <a:rPr lang="en-US" altLang="zh-TW" sz="1400" dirty="0" err="1">
                <a:latin typeface="Source Code Pro" panose="020B0509030403020204" pitchFamily="49" charset="0"/>
                <a:ea typeface="Source Code Pro" panose="020B0509030403020204" pitchFamily="49" charset="0"/>
              </a:rPr>
              <a:t>root</a:t>
            </a:r>
            <a:r>
              <a:rPr lang="en-US" altLang="zh-TW" sz="1400" dirty="0">
                <a:latin typeface="Source Code Pro" panose="020B0509030403020204" pitchFamily="49" charset="0"/>
                <a:ea typeface="Source Code Pro" panose="020B0509030403020204" pitchFamily="49" charset="0"/>
              </a:rPr>
              <a:t>            56 Feb 24 08:46 ..</a:t>
            </a:r>
          </a:p>
          <a:p>
            <a:pPr lvl="1"/>
            <a:r>
              <a:rPr lang="en-US" altLang="zh-TW" sz="1400" dirty="0">
                <a:latin typeface="Source Code Pro" panose="020B0509030403020204" pitchFamily="49" charset="0"/>
                <a:ea typeface="Source Code Pro" panose="020B0509030403020204" pitchFamily="49" charset="0"/>
              </a:rPr>
              <a:t>-</a:t>
            </a:r>
            <a:r>
              <a:rPr lang="en-US" altLang="zh-TW" sz="1400" dirty="0" err="1">
                <a:latin typeface="Source Code Pro" panose="020B0509030403020204" pitchFamily="49" charset="0"/>
                <a:ea typeface="Source Code Pro" panose="020B0509030403020204" pitchFamily="49" charset="0"/>
              </a:rPr>
              <a:t>rw</a:t>
            </a:r>
            <a:r>
              <a:rPr lang="en-US" altLang="zh-TW" sz="1400" dirty="0">
                <a:latin typeface="Source Code Pro" panose="020B0509030403020204" pitchFamily="49" charset="0"/>
                <a:ea typeface="Source Code Pro" panose="020B0509030403020204" pitchFamily="49" charset="0"/>
              </a:rPr>
              <a:t>-r--r--    1 root     </a:t>
            </a:r>
            <a:r>
              <a:rPr lang="en-US" altLang="zh-TW" sz="1400" dirty="0" err="1">
                <a:latin typeface="Source Code Pro" panose="020B0509030403020204" pitchFamily="49" charset="0"/>
                <a:ea typeface="Source Code Pro" panose="020B0509030403020204" pitchFamily="49" charset="0"/>
              </a:rPr>
              <a:t>root</a:t>
            </a:r>
            <a:r>
              <a:rPr lang="en-US" altLang="zh-TW" sz="1400" dirty="0">
                <a:latin typeface="Source Code Pro" panose="020B0509030403020204" pitchFamily="49" charset="0"/>
                <a:ea typeface="Source Code Pro" panose="020B0509030403020204" pitchFamily="49" charset="0"/>
              </a:rPr>
              <a:t>             0 Feb 24 08:47 </a:t>
            </a:r>
            <a:r>
              <a:rPr lang="en-US" altLang="zh-TW" sz="1400" dirty="0" err="1">
                <a:latin typeface="Source Code Pro" panose="020B0509030403020204" pitchFamily="49" charset="0"/>
                <a:ea typeface="Source Code Pro" panose="020B0509030403020204" pitchFamily="49" charset="0"/>
              </a:rPr>
              <a:t>ksu_test</a:t>
            </a:r>
            <a:endParaRPr lang="en-US" altLang="zh-TW" sz="1400" dirty="0">
              <a:latin typeface="Source Code Pro" panose="020B0509030403020204" pitchFamily="49" charset="0"/>
              <a:ea typeface="Source Code Pro" panose="020B0509030403020204" pitchFamily="49" charset="0"/>
            </a:endParaRPr>
          </a:p>
          <a:p>
            <a:pPr lvl="1"/>
            <a:r>
              <a:rPr lang="en-US" altLang="zh-TW" sz="1400" dirty="0">
                <a:latin typeface="Source Code Pro" panose="020B0509030403020204" pitchFamily="49" charset="0"/>
                <a:ea typeface="Source Code Pro" panose="020B0509030403020204" pitchFamily="49" charset="0"/>
              </a:rPr>
              <a:t>/</a:t>
            </a:r>
            <a:r>
              <a:rPr lang="en-US" altLang="zh-TW" sz="1400" dirty="0" err="1">
                <a:latin typeface="Source Code Pro" panose="020B0509030403020204" pitchFamily="49" charset="0"/>
                <a:ea typeface="Source Code Pro" panose="020B0509030403020204" pitchFamily="49" charset="0"/>
              </a:rPr>
              <a:t>tmp</a:t>
            </a:r>
            <a:r>
              <a:rPr lang="en-US" altLang="zh-TW" sz="1400" dirty="0">
                <a:latin typeface="Source Code Pro" panose="020B0509030403020204" pitchFamily="49" charset="0"/>
                <a:ea typeface="Source Code Pro" panose="020B0509030403020204" pitchFamily="49" charset="0"/>
              </a:rPr>
              <a:t> #</a:t>
            </a:r>
            <a:endParaRPr lang="zh-TW" altLang="en-US" sz="1400" dirty="0"/>
          </a:p>
        </p:txBody>
      </p:sp>
      <p:sp>
        <p:nvSpPr>
          <p:cNvPr id="6" name="矩形 5"/>
          <p:cNvSpPr/>
          <p:nvPr/>
        </p:nvSpPr>
        <p:spPr>
          <a:xfrm>
            <a:off x="1177256" y="4703524"/>
            <a:ext cx="8587530" cy="1815882"/>
          </a:xfrm>
          <a:prstGeom prst="rect">
            <a:avLst/>
          </a:prstGeom>
        </p:spPr>
        <p:txBody>
          <a:bodyPr wrap="square">
            <a:spAutoFit/>
          </a:bodyPr>
          <a:lstStyle/>
          <a:p>
            <a:r>
              <a:rPr lang="zh-TW" altLang="en-US" sz="1400" dirty="0">
                <a:latin typeface="Source Code Pro" panose="020B0509030403020204" pitchFamily="49" charset="0"/>
              </a:rPr>
              <a:t>[ksu@ksu-vm ~]$ sudo docker export ed0ba7c09ce3 &gt; test.tar</a:t>
            </a:r>
          </a:p>
          <a:p>
            <a:r>
              <a:rPr lang="zh-TW" altLang="en-US" sz="1400" dirty="0">
                <a:latin typeface="Source Code Pro" panose="020B0509030403020204" pitchFamily="49" charset="0"/>
              </a:rPr>
              <a:t>[ksu@ksu-vm ~]$ ll</a:t>
            </a:r>
          </a:p>
          <a:p>
            <a:r>
              <a:rPr lang="zh-TW" altLang="en-US" sz="1400" dirty="0">
                <a:latin typeface="Source Code Pro" panose="020B0509030403020204" pitchFamily="49" charset="0"/>
              </a:rPr>
              <a:t>總計 5664</a:t>
            </a:r>
          </a:p>
          <a:p>
            <a:r>
              <a:rPr lang="zh-TW" altLang="en-US" sz="1400" dirty="0">
                <a:latin typeface="Source Code Pro" panose="020B0509030403020204" pitchFamily="49" charset="0"/>
              </a:rPr>
              <a:t>drwxrwxr-x. 3 ksu ksu      19  2月  5 15:55 docker_registry</a:t>
            </a:r>
          </a:p>
          <a:p>
            <a:r>
              <a:rPr lang="zh-TW" altLang="en-US" sz="1400" dirty="0">
                <a:latin typeface="Source Code Pro" panose="020B0509030403020204" pitchFamily="49" charset="0"/>
              </a:rPr>
              <a:t>drwxrwxr-x. 2 ksu ksu      27  2月  5 21:57 kubeguide</a:t>
            </a:r>
          </a:p>
          <a:p>
            <a:r>
              <a:rPr lang="zh-TW" altLang="en-US" sz="1400" dirty="0">
                <a:latin typeface="Source Code Pro" panose="020B0509030403020204" pitchFamily="49" charset="0"/>
              </a:rPr>
              <a:t>drwxrwxr-x. 2 ksu ksu      62  2月  5 14:29 myhello</a:t>
            </a:r>
          </a:p>
          <a:p>
            <a:r>
              <a:rPr lang="zh-TW" altLang="en-US" sz="1400" dirty="0">
                <a:latin typeface="Source Code Pro" panose="020B0509030403020204" pitchFamily="49" charset="0"/>
              </a:rPr>
              <a:t>-rw-rw-r--. 1 ksu ksu 5797376  2月 24 16:52 </a:t>
            </a:r>
            <a:r>
              <a:rPr lang="zh-TW" altLang="en-US" sz="1400" dirty="0">
                <a:solidFill>
                  <a:srgbClr val="FF0000"/>
                </a:solidFill>
                <a:latin typeface="Source Code Pro" panose="020B0509030403020204" pitchFamily="49" charset="0"/>
              </a:rPr>
              <a:t>test.tar</a:t>
            </a:r>
          </a:p>
          <a:p>
            <a:r>
              <a:rPr lang="zh-TW" altLang="en-US" sz="1400" dirty="0">
                <a:latin typeface="Source Code Pro" panose="020B0509030403020204" pitchFamily="49" charset="0"/>
              </a:rPr>
              <a:t>[ksu@ksu-vm ~]$</a:t>
            </a:r>
          </a:p>
        </p:txBody>
      </p:sp>
    </p:spTree>
    <p:extLst>
      <p:ext uri="{BB962C8B-B14F-4D97-AF65-F5344CB8AC3E}">
        <p14:creationId xmlns:p14="http://schemas.microsoft.com/office/powerpoint/2010/main" val="1778492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將容器匯入</a:t>
            </a:r>
            <a:endParaRPr lang="zh-TW" altLang="en-US" dirty="0"/>
          </a:p>
        </p:txBody>
      </p:sp>
      <p:sp>
        <p:nvSpPr>
          <p:cNvPr id="3" name="內容版面配置區 2"/>
          <p:cNvSpPr>
            <a:spLocks noGrp="1"/>
          </p:cNvSpPr>
          <p:nvPr>
            <p:ph idx="1"/>
          </p:nvPr>
        </p:nvSpPr>
        <p:spPr>
          <a:xfrm>
            <a:off x="872067" y="1830916"/>
            <a:ext cx="10515600" cy="4351338"/>
          </a:xfrm>
        </p:spPr>
        <p:txBody>
          <a:bodyPr/>
          <a:lstStyle/>
          <a:p>
            <a:r>
              <a:rPr lang="zh-TW" altLang="en-US" dirty="0" smtClean="0"/>
              <a:t>使用容器</a:t>
            </a:r>
            <a:r>
              <a:rPr lang="en-US" altLang="zh-TW" dirty="0" smtClean="0"/>
              <a:t>ID</a:t>
            </a:r>
            <a:r>
              <a:rPr lang="zh-TW" altLang="en-US" dirty="0" smtClean="0"/>
              <a:t> </a:t>
            </a:r>
            <a:r>
              <a:rPr lang="en-US" altLang="zh-TW" dirty="0" smtClean="0"/>
              <a:t>import</a:t>
            </a:r>
            <a:r>
              <a:rPr lang="zh-TW" altLang="en-US" dirty="0" smtClean="0"/>
              <a:t>將容器匯入</a:t>
            </a:r>
          </a:p>
          <a:p>
            <a:pPr marL="457200" lvl="1" indent="0">
              <a:buNone/>
            </a:pPr>
            <a:r>
              <a:rPr lang="en-US" altLang="zh-TW" dirty="0" smtClean="0">
                <a:latin typeface="Source Code Pro" panose="020B0509030403020204" pitchFamily="49" charset="0"/>
                <a:ea typeface="Source Code Pro" panose="020B0509030403020204" pitchFamily="49" charset="0"/>
              </a:rPr>
              <a:t>$ cat</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test.tar</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import</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ksu</a:t>
            </a:r>
            <a:r>
              <a:rPr lang="en-US" altLang="zh-TW" dirty="0" smtClean="0">
                <a:latin typeface="Source Code Pro" panose="020B0509030403020204" pitchFamily="49" charset="0"/>
                <a:ea typeface="Source Code Pro" panose="020B0509030403020204" pitchFamily="49" charset="0"/>
              </a:rPr>
              <a:t>/test:v1</a:t>
            </a:r>
            <a:endParaRPr lang="zh-TW" altLang="en-US" dirty="0" smtClean="0">
              <a:latin typeface="Source Code Pro" panose="020B0509030403020204" pitchFamily="49" charset="0"/>
            </a:endParaRPr>
          </a:p>
          <a:p>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22</a:t>
            </a:fld>
            <a:endParaRPr lang="zh-TW" altLang="en-US" dirty="0"/>
          </a:p>
        </p:txBody>
      </p:sp>
      <p:sp>
        <p:nvSpPr>
          <p:cNvPr id="6" name="矩形 5"/>
          <p:cNvSpPr/>
          <p:nvPr/>
        </p:nvSpPr>
        <p:spPr>
          <a:xfrm>
            <a:off x="1117600" y="2851772"/>
            <a:ext cx="9956800" cy="3108543"/>
          </a:xfrm>
          <a:prstGeom prst="rect">
            <a:avLst/>
          </a:prstGeom>
        </p:spPr>
        <p:txBody>
          <a:bodyPr wrap="square">
            <a:spAutoFit/>
          </a:bodyPr>
          <a:lstStyle/>
          <a:p>
            <a:r>
              <a:rPr lang="zh-TW" altLang="en-US" sz="1400" dirty="0">
                <a:latin typeface="Source Code Pro" panose="020B0509030403020204" pitchFamily="49" charset="0"/>
              </a:rPr>
              <a:t>[ksu@ksu-vm ~]$ cat test.tar | sudo docker import - ksu/test:v1</a:t>
            </a:r>
          </a:p>
          <a:p>
            <a:r>
              <a:rPr lang="zh-TW" altLang="en-US" sz="1400" dirty="0">
                <a:latin typeface="Source Code Pro" panose="020B0509030403020204" pitchFamily="49" charset="0"/>
              </a:rPr>
              <a:t>sha256:4f928058c1f2a4cb01a2a492cae2e7c139d68ab81604c7b73c9c85917eaf331d</a:t>
            </a:r>
          </a:p>
          <a:p>
            <a:r>
              <a:rPr lang="zh-TW" altLang="en-US" sz="1400" dirty="0">
                <a:latin typeface="Source Code Pro" panose="020B0509030403020204" pitchFamily="49" charset="0"/>
              </a:rPr>
              <a:t>[ksu@ksu-vm ~]$ sudo docker images</a:t>
            </a:r>
          </a:p>
          <a:p>
            <a:r>
              <a:rPr lang="zh-TW" altLang="en-US" sz="1400" dirty="0">
                <a:latin typeface="Source Code Pro" panose="020B0509030403020204" pitchFamily="49" charset="0"/>
              </a:rPr>
              <a:t>REPOSITORY                                            TAG                 IMAGE                                                ID            CREATED             SIZE</a:t>
            </a:r>
          </a:p>
          <a:p>
            <a:r>
              <a:rPr lang="zh-TW" altLang="en-US" sz="1400" b="1" dirty="0">
                <a:latin typeface="Source Code Pro" panose="020B0509030403020204" pitchFamily="49" charset="0"/>
              </a:rPr>
              <a:t>ksu/test                                              v1                  4f9280                                               58c1f2        13 seconds ago      5.53 MB</a:t>
            </a:r>
          </a:p>
          <a:p>
            <a:r>
              <a:rPr lang="zh-TW" altLang="en-US" sz="1400" dirty="0">
                <a:latin typeface="Source Code Pro" panose="020B0509030403020204" pitchFamily="49" charset="0"/>
              </a:rPr>
              <a:t>docker.io/busybox                                     latest              d8233a                                               b899d4        9 days ago          1.2 MB</a:t>
            </a:r>
          </a:p>
          <a:p>
            <a:r>
              <a:rPr lang="zh-TW" altLang="en-US" sz="1400" dirty="0" smtClean="0">
                <a:latin typeface="Source Code Pro" panose="020B0509030403020204" pitchFamily="49" charset="0"/>
              </a:rPr>
              <a:t>docker</a:t>
            </a:r>
            <a:r>
              <a:rPr lang="zh-TW" altLang="en-US" sz="1400" dirty="0">
                <a:latin typeface="Source Code Pro" panose="020B0509030403020204" pitchFamily="49" charset="0"/>
              </a:rPr>
              <a:t>.io/ubuntu                                      18.04               47b199                                               64fb50        2 weeks ago         88.1 MB</a:t>
            </a:r>
          </a:p>
          <a:p>
            <a:r>
              <a:rPr lang="zh-TW" altLang="en-US" sz="1400" dirty="0" smtClean="0">
                <a:latin typeface="Source Code Pro" panose="020B0509030403020204" pitchFamily="49" charset="0"/>
              </a:rPr>
              <a:t>docker</a:t>
            </a:r>
            <a:r>
              <a:rPr lang="zh-TW" altLang="en-US" sz="1400" dirty="0">
                <a:latin typeface="Source Code Pro" panose="020B0509030403020204" pitchFamily="49" charset="0"/>
              </a:rPr>
              <a:t>.io/alpine                                      latest              caf273                                               25b298        3 weeks ago         5.53 MB</a:t>
            </a:r>
          </a:p>
          <a:p>
            <a:r>
              <a:rPr lang="zh-TW" altLang="en-US" sz="1400" dirty="0" smtClean="0">
                <a:latin typeface="Source Code Pro" panose="020B0509030403020204" pitchFamily="49" charset="0"/>
              </a:rPr>
              <a:t>[ksu@ksu</a:t>
            </a:r>
            <a:r>
              <a:rPr lang="zh-TW" altLang="en-US" sz="1400" dirty="0">
                <a:latin typeface="Source Code Pro" panose="020B0509030403020204" pitchFamily="49" charset="0"/>
              </a:rPr>
              <a:t>-vm ~]$</a:t>
            </a:r>
          </a:p>
        </p:txBody>
      </p:sp>
    </p:spTree>
    <p:extLst>
      <p:ext uri="{BB962C8B-B14F-4D97-AF65-F5344CB8AC3E}">
        <p14:creationId xmlns:p14="http://schemas.microsoft.com/office/powerpoint/2010/main" val="3534595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Load</a:t>
            </a:r>
            <a:r>
              <a:rPr lang="zh-TW" altLang="en-US" dirty="0" smtClean="0"/>
              <a:t>與</a:t>
            </a:r>
            <a:r>
              <a:rPr lang="en-US" altLang="zh-TW" dirty="0" smtClean="0"/>
              <a:t>Import</a:t>
            </a:r>
            <a:r>
              <a:rPr lang="zh-TW" altLang="en-US" dirty="0" smtClean="0"/>
              <a:t>之區別</a:t>
            </a:r>
            <a:endParaRPr lang="zh-TW" altLang="en-US" dirty="0"/>
          </a:p>
        </p:txBody>
      </p:sp>
      <p:sp>
        <p:nvSpPr>
          <p:cNvPr id="3" name="內容版面配置區 2"/>
          <p:cNvSpPr>
            <a:spLocks noGrp="1"/>
          </p:cNvSpPr>
          <p:nvPr>
            <p:ph idx="1"/>
          </p:nvPr>
        </p:nvSpPr>
        <p:spPr/>
        <p:txBody>
          <a:bodyPr/>
          <a:lstStyle/>
          <a:p>
            <a:r>
              <a:rPr lang="zh-TW" altLang="en-US" dirty="0"/>
              <a:t>加</a:t>
            </a:r>
            <a:r>
              <a:rPr lang="zh-TW" altLang="en-US" dirty="0" smtClean="0"/>
              <a:t>載</a:t>
            </a:r>
            <a:r>
              <a:rPr lang="en-US" altLang="zh-TW" dirty="0" smtClean="0"/>
              <a:t>(load)</a:t>
            </a:r>
            <a:r>
              <a:rPr lang="zh-TW" altLang="en-US" dirty="0" smtClean="0"/>
              <a:t>已保存</a:t>
            </a:r>
            <a:r>
              <a:rPr lang="en-US" altLang="zh-TW" dirty="0" smtClean="0"/>
              <a:t>(saved)</a:t>
            </a:r>
            <a:r>
              <a:rPr lang="zh-TW" altLang="en-US" dirty="0" smtClean="0"/>
              <a:t>映像</a:t>
            </a:r>
            <a:r>
              <a:rPr lang="zh-TW" altLang="en-US" dirty="0"/>
              <a:t>和</a:t>
            </a:r>
            <a:r>
              <a:rPr lang="zh-TW" altLang="en-US" dirty="0" smtClean="0"/>
              <a:t>將匯出</a:t>
            </a:r>
            <a:r>
              <a:rPr lang="en-US" altLang="zh-TW" dirty="0" smtClean="0"/>
              <a:t>(exported)</a:t>
            </a:r>
            <a:r>
              <a:rPr lang="zh-TW" altLang="en-US" dirty="0" smtClean="0"/>
              <a:t>的</a:t>
            </a:r>
            <a:r>
              <a:rPr lang="zh-TW" altLang="en-US" dirty="0"/>
              <a:t>容器</a:t>
            </a:r>
            <a:r>
              <a:rPr lang="zh-TW" altLang="en-US" dirty="0" smtClean="0"/>
              <a:t>作為映像匯入</a:t>
            </a:r>
            <a:r>
              <a:rPr lang="en-US" altLang="zh-TW" dirty="0" smtClean="0"/>
              <a:t>(export)</a:t>
            </a:r>
            <a:r>
              <a:rPr lang="zh-TW" altLang="en-US" dirty="0" smtClean="0"/>
              <a:t>之間</a:t>
            </a:r>
            <a:r>
              <a:rPr lang="zh-TW" altLang="en-US" dirty="0"/>
              <a:t>的區別</a:t>
            </a:r>
          </a:p>
          <a:p>
            <a:pPr lvl="1"/>
            <a:r>
              <a:rPr lang="zh-TW" altLang="en-US" dirty="0"/>
              <a:t>使用</a:t>
            </a:r>
            <a:r>
              <a:rPr lang="en-US" altLang="zh-TW" dirty="0"/>
              <a:t>load</a:t>
            </a:r>
            <a:r>
              <a:rPr lang="zh-TW" altLang="en-US" dirty="0"/>
              <a:t>命令加</a:t>
            </a:r>
            <a:r>
              <a:rPr lang="zh-TW" altLang="en-US" dirty="0" smtClean="0"/>
              <a:t>載映像</a:t>
            </a:r>
            <a:r>
              <a:rPr lang="zh-TW" altLang="en-US" dirty="0"/>
              <a:t>會創建一個包含其歷史記錄的</a:t>
            </a:r>
            <a:r>
              <a:rPr lang="zh-TW" altLang="en-US" dirty="0" smtClean="0"/>
              <a:t>新映像</a:t>
            </a:r>
            <a:r>
              <a:rPr lang="zh-TW" altLang="en-US" dirty="0"/>
              <a:t>。</a:t>
            </a:r>
          </a:p>
          <a:p>
            <a:pPr lvl="1"/>
            <a:r>
              <a:rPr lang="zh-TW" altLang="en-US" dirty="0" smtClean="0"/>
              <a:t>使用</a:t>
            </a:r>
            <a:r>
              <a:rPr lang="en-US" altLang="zh-TW" dirty="0" smtClean="0"/>
              <a:t>import</a:t>
            </a:r>
            <a:r>
              <a:rPr lang="zh-TW" altLang="en-US" dirty="0" smtClean="0"/>
              <a:t>命令</a:t>
            </a:r>
            <a:r>
              <a:rPr lang="zh-TW" altLang="en-US" dirty="0"/>
              <a:t>將</a:t>
            </a:r>
            <a:r>
              <a:rPr lang="zh-TW" altLang="en-US" dirty="0" smtClean="0"/>
              <a:t>容器匯入為映像</a:t>
            </a:r>
            <a:r>
              <a:rPr lang="zh-TW" altLang="en-US" dirty="0"/>
              <a:t>會創建一個</a:t>
            </a:r>
            <a:r>
              <a:rPr lang="zh-TW" altLang="en-US" dirty="0" smtClean="0"/>
              <a:t>新映像，但不</a:t>
            </a:r>
            <a:r>
              <a:rPr lang="zh-TW" altLang="en-US" dirty="0"/>
              <a:t>包括歷史</a:t>
            </a:r>
            <a:r>
              <a:rPr lang="zh-TW" altLang="en-US" dirty="0" smtClean="0"/>
              <a:t>記錄；與</a:t>
            </a:r>
            <a:r>
              <a:rPr lang="zh-TW" altLang="en-US" dirty="0"/>
              <a:t>加</a:t>
            </a:r>
            <a:r>
              <a:rPr lang="zh-TW" altLang="en-US" dirty="0" smtClean="0"/>
              <a:t>載映像</a:t>
            </a:r>
            <a:r>
              <a:rPr lang="zh-TW" altLang="en-US" dirty="0"/>
              <a:t>相比</a:t>
            </a:r>
            <a:r>
              <a:rPr lang="zh-TW" altLang="en-US" dirty="0" smtClean="0"/>
              <a:t>，映像</a:t>
            </a:r>
            <a:r>
              <a:rPr lang="zh-TW" altLang="en-US" dirty="0"/>
              <a:t>尺寸更小。</a:t>
            </a:r>
          </a:p>
        </p:txBody>
      </p:sp>
    </p:spTree>
    <p:extLst>
      <p:ext uri="{BB962C8B-B14F-4D97-AF65-F5344CB8AC3E}">
        <p14:creationId xmlns:p14="http://schemas.microsoft.com/office/powerpoint/2010/main" val="398271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端口對應</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98178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網路端口對映設定</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使用</a:t>
            </a:r>
            <a:r>
              <a:rPr lang="en-US" altLang="zh-TW" dirty="0" err="1" smtClean="0"/>
              <a:t>iptables</a:t>
            </a:r>
            <a:r>
              <a:rPr lang="zh-TW" altLang="en-US" dirty="0" smtClean="0"/>
              <a:t>查看現有對映狀態</a:t>
            </a:r>
          </a:p>
          <a:p>
            <a:pPr lvl="1"/>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iptables</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-t</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nat</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a:t>
            </a:r>
            <a:r>
              <a:rPr lang="en-US" altLang="zh-TW" dirty="0" err="1" smtClean="0">
                <a:latin typeface="Source Code Pro" panose="020B0509030403020204" pitchFamily="49" charset="0"/>
                <a:ea typeface="Source Code Pro" panose="020B0509030403020204" pitchFamily="49" charset="0"/>
              </a:rPr>
              <a:t>nL</a:t>
            </a:r>
            <a:endParaRPr lang="zh-TW" altLang="en-US" dirty="0" smtClean="0">
              <a:latin typeface="Source Code Pro" panose="020B0509030403020204" pitchFamily="49" charset="0"/>
            </a:endParaRPr>
          </a:p>
          <a:p>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25</a:t>
            </a:fld>
            <a:endParaRPr lang="zh-TW" altLang="en-US" dirty="0"/>
          </a:p>
        </p:txBody>
      </p:sp>
      <p:sp>
        <p:nvSpPr>
          <p:cNvPr id="4" name="矩形 3"/>
          <p:cNvSpPr/>
          <p:nvPr/>
        </p:nvSpPr>
        <p:spPr>
          <a:xfrm>
            <a:off x="975920" y="2651207"/>
            <a:ext cx="10793834" cy="4185761"/>
          </a:xfrm>
          <a:prstGeom prst="rect">
            <a:avLst/>
          </a:prstGeom>
        </p:spPr>
        <p:txBody>
          <a:bodyPr wrap="square">
            <a:spAutoFit/>
          </a:bodyPr>
          <a:lstStyle/>
          <a:p>
            <a:r>
              <a:rPr lang="zh-TW" altLang="en-US" sz="1400" dirty="0">
                <a:latin typeface="Source Code Pro" panose="020B0509030403020204" pitchFamily="49" charset="0"/>
              </a:rPr>
              <a:t>[ksu@ksu-vm ~]$ sudo iptables -t nat -nL</a:t>
            </a:r>
          </a:p>
          <a:p>
            <a:r>
              <a:rPr lang="zh-TW" altLang="en-US" sz="1400" dirty="0" smtClean="0">
                <a:latin typeface="Source Code Pro" panose="020B0509030403020204" pitchFamily="49" charset="0"/>
              </a:rPr>
              <a:t>Chain </a:t>
            </a:r>
            <a:r>
              <a:rPr lang="zh-TW" altLang="en-US" sz="1400" dirty="0">
                <a:latin typeface="Source Code Pro" panose="020B0509030403020204" pitchFamily="49" charset="0"/>
              </a:rPr>
              <a:t>PREROUTING (policy ACCEPT)</a:t>
            </a:r>
          </a:p>
          <a:p>
            <a:r>
              <a:rPr lang="zh-TW" altLang="en-US" sz="1400" dirty="0">
                <a:latin typeface="Source Code Pro" panose="020B0509030403020204" pitchFamily="49" charset="0"/>
              </a:rPr>
              <a:t>target     prot opt source               destination</a:t>
            </a:r>
          </a:p>
          <a:p>
            <a:r>
              <a:rPr lang="zh-TW" altLang="en-US" sz="1400" dirty="0">
                <a:latin typeface="Source Code Pro" panose="020B0509030403020204" pitchFamily="49" charset="0"/>
              </a:rPr>
              <a:t>DOCKER     all  --  0.0.0.0/0            0.0.0.0/0            ADDRTYPE match dst-type LOCAL</a:t>
            </a:r>
          </a:p>
          <a:p>
            <a:endParaRPr lang="zh-TW" altLang="en-US" sz="1400" dirty="0">
              <a:latin typeface="Source Code Pro" panose="020B0509030403020204" pitchFamily="49" charset="0"/>
            </a:endParaRPr>
          </a:p>
          <a:p>
            <a:r>
              <a:rPr lang="zh-TW" altLang="en-US" sz="1400" dirty="0">
                <a:latin typeface="Source Code Pro" panose="020B0509030403020204" pitchFamily="49" charset="0"/>
              </a:rPr>
              <a:t>Chain INPUT (policy ACCEPT)</a:t>
            </a:r>
          </a:p>
          <a:p>
            <a:r>
              <a:rPr lang="zh-TW" altLang="en-US" sz="1400" dirty="0">
                <a:latin typeface="Source Code Pro" panose="020B0509030403020204" pitchFamily="49" charset="0"/>
              </a:rPr>
              <a:t>target     prot opt source               destination</a:t>
            </a:r>
          </a:p>
          <a:p>
            <a:endParaRPr lang="zh-TW" altLang="en-US" sz="1400" dirty="0">
              <a:latin typeface="Source Code Pro" panose="020B0509030403020204" pitchFamily="49" charset="0"/>
            </a:endParaRPr>
          </a:p>
          <a:p>
            <a:r>
              <a:rPr lang="zh-TW" altLang="en-US" sz="1400" dirty="0">
                <a:latin typeface="Source Code Pro" panose="020B0509030403020204" pitchFamily="49" charset="0"/>
              </a:rPr>
              <a:t>Chain OUTPUT (policy ACCEPT)</a:t>
            </a:r>
          </a:p>
          <a:p>
            <a:r>
              <a:rPr lang="zh-TW" altLang="en-US" sz="1400" dirty="0">
                <a:latin typeface="Source Code Pro" panose="020B0509030403020204" pitchFamily="49" charset="0"/>
              </a:rPr>
              <a:t>target     prot opt source               destination</a:t>
            </a:r>
          </a:p>
          <a:p>
            <a:r>
              <a:rPr lang="zh-TW" altLang="en-US" sz="1400" dirty="0">
                <a:latin typeface="Source Code Pro" panose="020B0509030403020204" pitchFamily="49" charset="0"/>
              </a:rPr>
              <a:t>DOCKER     all  --  0.0.0.0/0           !127.0.0.0/8          ADDRTYPE match dst-type LOCAL</a:t>
            </a:r>
          </a:p>
          <a:p>
            <a:endParaRPr lang="zh-TW" altLang="en-US" sz="1400" dirty="0">
              <a:latin typeface="Source Code Pro" panose="020B0509030403020204" pitchFamily="49" charset="0"/>
            </a:endParaRPr>
          </a:p>
          <a:p>
            <a:r>
              <a:rPr lang="zh-TW" altLang="en-US" sz="1400" dirty="0">
                <a:latin typeface="Source Code Pro" panose="020B0509030403020204" pitchFamily="49" charset="0"/>
              </a:rPr>
              <a:t>Chain POSTROUTING (policy ACCEPT)</a:t>
            </a:r>
          </a:p>
          <a:p>
            <a:r>
              <a:rPr lang="zh-TW" altLang="en-US" sz="1400" dirty="0">
                <a:latin typeface="Source Code Pro" panose="020B0509030403020204" pitchFamily="49" charset="0"/>
              </a:rPr>
              <a:t>target     prot opt source               destination</a:t>
            </a:r>
          </a:p>
          <a:p>
            <a:r>
              <a:rPr lang="zh-TW" altLang="en-US" sz="1400" dirty="0">
                <a:latin typeface="Source Code Pro" panose="020B0509030403020204" pitchFamily="49" charset="0"/>
              </a:rPr>
              <a:t>MASQUERADE  all  --  172.17.0.0/16        0.0.0.0/0</a:t>
            </a:r>
          </a:p>
          <a:p>
            <a:endParaRPr lang="zh-TW" altLang="en-US" sz="1400" dirty="0">
              <a:latin typeface="Source Code Pro" panose="020B0509030403020204" pitchFamily="49" charset="0"/>
            </a:endParaRPr>
          </a:p>
          <a:p>
            <a:r>
              <a:rPr lang="zh-TW" altLang="en-US" sz="1400" dirty="0">
                <a:latin typeface="Source Code Pro" panose="020B0509030403020204" pitchFamily="49" charset="0"/>
              </a:rPr>
              <a:t>Chain DOCKER (2 references)</a:t>
            </a:r>
          </a:p>
          <a:p>
            <a:r>
              <a:rPr lang="zh-TW" altLang="en-US" sz="1400" dirty="0">
                <a:latin typeface="Source Code Pro" panose="020B0509030403020204" pitchFamily="49" charset="0"/>
              </a:rPr>
              <a:t>target     prot opt source               destination</a:t>
            </a:r>
          </a:p>
          <a:p>
            <a:r>
              <a:rPr lang="zh-TW" altLang="en-US" sz="1400" dirty="0">
                <a:latin typeface="Source Code Pro" panose="020B0509030403020204" pitchFamily="49" charset="0"/>
              </a:rPr>
              <a:t>RETURN     all  --  0.0.0.0/0            0.0.0.0/0</a:t>
            </a:r>
          </a:p>
        </p:txBody>
      </p:sp>
    </p:spTree>
    <p:extLst>
      <p:ext uri="{BB962C8B-B14F-4D97-AF65-F5344CB8AC3E}">
        <p14:creationId xmlns:p14="http://schemas.microsoft.com/office/powerpoint/2010/main" val="3773619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網路端口對映設定</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啟動</a:t>
            </a:r>
            <a:r>
              <a:rPr lang="en-US" altLang="zh-TW" dirty="0" smtClean="0"/>
              <a:t>Tomcat</a:t>
            </a:r>
            <a:r>
              <a:rPr lang="zh-TW" altLang="en-US" dirty="0" smtClean="0"/>
              <a:t>容器時加入</a:t>
            </a:r>
            <a:r>
              <a:rPr lang="en-US" altLang="zh-TW" dirty="0" smtClean="0"/>
              <a:t>-P </a:t>
            </a:r>
            <a:r>
              <a:rPr lang="zh-TW" altLang="en-US" dirty="0" smtClean="0"/>
              <a:t>進行 </a:t>
            </a:r>
            <a:r>
              <a:rPr lang="en-US" altLang="zh-TW" dirty="0" smtClean="0"/>
              <a:t>port </a:t>
            </a:r>
            <a:r>
              <a:rPr lang="zh-TW" altLang="en-US" dirty="0" smtClean="0"/>
              <a:t>映射</a:t>
            </a:r>
          </a:p>
          <a:p>
            <a:pPr lvl="1"/>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run -d </a:t>
            </a:r>
            <a:r>
              <a:rPr lang="en-US" altLang="zh-TW" b="1" dirty="0" smtClean="0">
                <a:latin typeface="Source Code Pro" panose="020B0509030403020204" pitchFamily="49" charset="0"/>
                <a:ea typeface="Source Code Pro" panose="020B0509030403020204" pitchFamily="49" charset="0"/>
              </a:rPr>
              <a:t>-P</a:t>
            </a:r>
            <a:r>
              <a:rPr lang="en-US" altLang="zh-TW" dirty="0" smtClean="0">
                <a:latin typeface="Source Code Pro" panose="020B0509030403020204" pitchFamily="49" charset="0"/>
                <a:ea typeface="Source Code Pro" panose="020B0509030403020204" pitchFamily="49" charset="0"/>
              </a:rPr>
              <a:t> tomcat:7</a:t>
            </a:r>
            <a:endParaRPr lang="en-US" altLang="zh-TW" dirty="0">
              <a:latin typeface="Source Code Pro" panose="020B0509030403020204" pitchFamily="49" charset="0"/>
              <a:ea typeface="Source Code Pro" panose="020B0509030403020204" pitchFamily="49" charset="0"/>
            </a:endParaRPr>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26</a:t>
            </a:fld>
            <a:endParaRPr lang="zh-TW" altLang="en-US" dirty="0"/>
          </a:p>
        </p:txBody>
      </p:sp>
      <p:sp>
        <p:nvSpPr>
          <p:cNvPr id="4" name="矩形 3"/>
          <p:cNvSpPr/>
          <p:nvPr/>
        </p:nvSpPr>
        <p:spPr>
          <a:xfrm>
            <a:off x="1219198" y="2718482"/>
            <a:ext cx="9124427" cy="4185761"/>
          </a:xfrm>
          <a:prstGeom prst="rect">
            <a:avLst/>
          </a:prstGeom>
        </p:spPr>
        <p:txBody>
          <a:bodyPr wrap="square">
            <a:spAutoFit/>
          </a:bodyPr>
          <a:lstStyle/>
          <a:p>
            <a:r>
              <a:rPr lang="en-US" altLang="zh-TW" sz="1400" dirty="0">
                <a:latin typeface="Source Code Pro" panose="020B0509030403020204" pitchFamily="49" charset="0"/>
              </a:rPr>
              <a:t>[</a:t>
            </a:r>
            <a:r>
              <a:rPr lang="en-US" altLang="zh-TW" sz="1400" dirty="0" err="1">
                <a:latin typeface="Source Code Pro" panose="020B0509030403020204" pitchFamily="49" charset="0"/>
              </a:rPr>
              <a:t>ksu@ksu-vm</a:t>
            </a:r>
            <a:r>
              <a:rPr lang="en-US" altLang="zh-TW" sz="1400" dirty="0">
                <a:latin typeface="Source Code Pro" panose="020B0509030403020204" pitchFamily="49" charset="0"/>
              </a:rPr>
              <a:t> ~]$ </a:t>
            </a:r>
            <a:r>
              <a:rPr lang="en-US" altLang="zh-TW" sz="1400" dirty="0" err="1">
                <a:latin typeface="Source Code Pro" panose="020B0509030403020204" pitchFamily="49" charset="0"/>
              </a:rPr>
              <a:t>sudo</a:t>
            </a:r>
            <a:r>
              <a:rPr lang="en-US" altLang="zh-TW" sz="1400" dirty="0">
                <a:latin typeface="Source Code Pro" panose="020B0509030403020204" pitchFamily="49" charset="0"/>
              </a:rPr>
              <a:t> </a:t>
            </a:r>
            <a:r>
              <a:rPr lang="en-US" altLang="zh-TW" sz="1400" dirty="0" err="1">
                <a:latin typeface="Source Code Pro" panose="020B0509030403020204" pitchFamily="49" charset="0"/>
              </a:rPr>
              <a:t>docker</a:t>
            </a:r>
            <a:r>
              <a:rPr lang="en-US" altLang="zh-TW" sz="1400" dirty="0">
                <a:latin typeface="Source Code Pro" panose="020B0509030403020204" pitchFamily="49" charset="0"/>
              </a:rPr>
              <a:t> run -d </a:t>
            </a:r>
            <a:r>
              <a:rPr lang="en-US" altLang="zh-TW" sz="1400" b="1" dirty="0">
                <a:latin typeface="Source Code Pro" panose="020B0509030403020204" pitchFamily="49" charset="0"/>
              </a:rPr>
              <a:t>-P</a:t>
            </a:r>
            <a:r>
              <a:rPr lang="en-US" altLang="zh-TW" sz="1400" dirty="0">
                <a:latin typeface="Source Code Pro" panose="020B0509030403020204" pitchFamily="49" charset="0"/>
              </a:rPr>
              <a:t> tomcat:7</a:t>
            </a:r>
          </a:p>
          <a:p>
            <a:r>
              <a:rPr lang="en-US" altLang="zh-TW" sz="1400" dirty="0">
                <a:latin typeface="Source Code Pro" panose="020B0509030403020204" pitchFamily="49" charset="0"/>
              </a:rPr>
              <a:t>Unable to find image 'tomcat:7' locally</a:t>
            </a:r>
          </a:p>
          <a:p>
            <a:r>
              <a:rPr lang="en-US" altLang="zh-TW" sz="1400" dirty="0">
                <a:latin typeface="Source Code Pro" panose="020B0509030403020204" pitchFamily="49" charset="0"/>
              </a:rPr>
              <a:t>Trying to pull repository docker.io/library/tomcat ...</a:t>
            </a:r>
          </a:p>
          <a:p>
            <a:r>
              <a:rPr lang="en-US" altLang="zh-TW" sz="1400" dirty="0">
                <a:latin typeface="Source Code Pro" panose="020B0509030403020204" pitchFamily="49" charset="0"/>
              </a:rPr>
              <a:t>7: Pulling from docker.io/library/tomcat</a:t>
            </a:r>
          </a:p>
          <a:p>
            <a:r>
              <a:rPr lang="en-US" altLang="zh-TW" sz="1400" dirty="0">
                <a:latin typeface="Source Code Pro" panose="020B0509030403020204" pitchFamily="49" charset="0"/>
              </a:rPr>
              <a:t>ff4229790957: Pull complete</a:t>
            </a:r>
          </a:p>
          <a:p>
            <a:r>
              <a:rPr lang="en-US" altLang="zh-TW" sz="1400" dirty="0">
                <a:latin typeface="Source Code Pro" panose="020B0509030403020204" pitchFamily="49" charset="0"/>
              </a:rPr>
              <a:t>de1f85cbc021: Pull complete</a:t>
            </a:r>
          </a:p>
          <a:p>
            <a:r>
              <a:rPr lang="en-US" altLang="zh-TW" sz="1400" dirty="0">
                <a:latin typeface="Source Code Pro" panose="020B0509030403020204" pitchFamily="49" charset="0"/>
              </a:rPr>
              <a:t>39bc51c8ce6e: Pull complete</a:t>
            </a:r>
          </a:p>
          <a:p>
            <a:r>
              <a:rPr lang="en-US" altLang="zh-TW" sz="1400" dirty="0">
                <a:latin typeface="Source Code Pro" panose="020B0509030403020204" pitchFamily="49" charset="0"/>
              </a:rPr>
              <a:t>4e7032334b0b: Pull complete</a:t>
            </a:r>
          </a:p>
          <a:p>
            <a:r>
              <a:rPr lang="en-US" altLang="zh-TW" sz="1400" dirty="0">
                <a:latin typeface="Source Code Pro" panose="020B0509030403020204" pitchFamily="49" charset="0"/>
              </a:rPr>
              <a:t>6b8f4d571fd3: Pull complete</a:t>
            </a:r>
          </a:p>
          <a:p>
            <a:r>
              <a:rPr lang="en-US" altLang="zh-TW" sz="1400" dirty="0">
                <a:latin typeface="Source Code Pro" panose="020B0509030403020204" pitchFamily="49" charset="0"/>
              </a:rPr>
              <a:t>9b72b1c4306a: Pull complete</a:t>
            </a:r>
          </a:p>
          <a:p>
            <a:r>
              <a:rPr lang="en-US" altLang="zh-TW" sz="1400" dirty="0">
                <a:latin typeface="Source Code Pro" panose="020B0509030403020204" pitchFamily="49" charset="0"/>
              </a:rPr>
              <a:t>aad425f8591c: Pull complete</a:t>
            </a:r>
          </a:p>
          <a:p>
            <a:r>
              <a:rPr lang="en-US" altLang="zh-TW" sz="1400" dirty="0">
                <a:latin typeface="Source Code Pro" panose="020B0509030403020204" pitchFamily="49" charset="0"/>
              </a:rPr>
              <a:t>3e3876117e2d: Pull complete</a:t>
            </a:r>
          </a:p>
          <a:p>
            <a:r>
              <a:rPr lang="en-US" altLang="zh-TW" sz="1400" dirty="0">
                <a:latin typeface="Source Code Pro" panose="020B0509030403020204" pitchFamily="49" charset="0"/>
              </a:rPr>
              <a:t>7f4bb835c3af: Pull complete</a:t>
            </a:r>
          </a:p>
          <a:p>
            <a:r>
              <a:rPr lang="en-US" altLang="zh-TW" sz="1400" dirty="0">
                <a:latin typeface="Source Code Pro" panose="020B0509030403020204" pitchFamily="49" charset="0"/>
              </a:rPr>
              <a:t>989628b3e7ee: Pull complete</a:t>
            </a:r>
          </a:p>
          <a:p>
            <a:r>
              <a:rPr lang="en-US" altLang="zh-TW" sz="1400" dirty="0">
                <a:latin typeface="Source Code Pro" panose="020B0509030403020204" pitchFamily="49" charset="0"/>
              </a:rPr>
              <a:t>ce5460a21563: Pull complete</a:t>
            </a:r>
          </a:p>
          <a:p>
            <a:r>
              <a:rPr lang="en-US" altLang="zh-TW" sz="1400" dirty="0">
                <a:latin typeface="Source Code Pro" panose="020B0509030403020204" pitchFamily="49" charset="0"/>
              </a:rPr>
              <a:t>Digest: sha256:e44a554bba2325175119fc9ef3e0caeff4976a19c5edeb015b229be830ffe25a</a:t>
            </a:r>
          </a:p>
          <a:p>
            <a:r>
              <a:rPr lang="en-US" altLang="zh-TW" sz="1400" dirty="0">
                <a:latin typeface="Source Code Pro" panose="020B0509030403020204" pitchFamily="49" charset="0"/>
              </a:rPr>
              <a:t>Status: Downloaded newer image for docker.io/tomcat:7</a:t>
            </a:r>
          </a:p>
          <a:p>
            <a:r>
              <a:rPr lang="en-US" altLang="zh-TW" sz="1400" dirty="0">
                <a:latin typeface="Source Code Pro" panose="020B0509030403020204" pitchFamily="49" charset="0"/>
              </a:rPr>
              <a:t>8f15373c43d8e37c77a3987627be553e2f614999c125dd657b10e7f37556d22d</a:t>
            </a:r>
          </a:p>
          <a:p>
            <a:r>
              <a:rPr lang="en-US" altLang="zh-TW" sz="1400" dirty="0">
                <a:latin typeface="Source Code Pro" panose="020B0509030403020204" pitchFamily="49" charset="0"/>
              </a:rPr>
              <a:t>[</a:t>
            </a:r>
            <a:r>
              <a:rPr lang="en-US" altLang="zh-TW" sz="1400" dirty="0" err="1">
                <a:latin typeface="Source Code Pro" panose="020B0509030403020204" pitchFamily="49" charset="0"/>
              </a:rPr>
              <a:t>ksu@ksu-vm</a:t>
            </a:r>
            <a:r>
              <a:rPr lang="en-US" altLang="zh-TW" sz="1400" dirty="0">
                <a:latin typeface="Source Code Pro" panose="020B0509030403020204" pitchFamily="49" charset="0"/>
              </a:rPr>
              <a:t> ~]$</a:t>
            </a:r>
            <a:endParaRPr lang="zh-TW" altLang="en-US" sz="1400" dirty="0">
              <a:latin typeface="Source Code Pro" panose="020B0509030403020204" pitchFamily="49" charset="0"/>
            </a:endParaRPr>
          </a:p>
        </p:txBody>
      </p:sp>
    </p:spTree>
    <p:extLst>
      <p:ext uri="{BB962C8B-B14F-4D97-AF65-F5344CB8AC3E}">
        <p14:creationId xmlns:p14="http://schemas.microsoft.com/office/powerpoint/2010/main" val="1273691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網路端口對映設定</a:t>
            </a:r>
            <a:r>
              <a:rPr lang="en-US" altLang="zh-TW" smtClean="0"/>
              <a:t>(</a:t>
            </a:r>
            <a:r>
              <a:rPr lang="zh-TW" altLang="en-US" smtClean="0"/>
              <a:t>三</a:t>
            </a:r>
            <a:r>
              <a:rPr lang="en-US" altLang="zh-TW" smtClean="0"/>
              <a:t>)</a:t>
            </a:r>
            <a:endParaRPr lang="zh-TW" altLang="en-US" dirty="0"/>
          </a:p>
        </p:txBody>
      </p:sp>
      <p:sp>
        <p:nvSpPr>
          <p:cNvPr id="3" name="內容版面配置區 2"/>
          <p:cNvSpPr>
            <a:spLocks noGrp="1"/>
          </p:cNvSpPr>
          <p:nvPr>
            <p:ph idx="1"/>
          </p:nvPr>
        </p:nvSpPr>
        <p:spPr/>
        <p:txBody>
          <a:bodyPr/>
          <a:lstStyle/>
          <a:p>
            <a:r>
              <a:rPr lang="zh-TW" altLang="en-US" dirty="0" smtClean="0"/>
              <a:t>使用</a:t>
            </a:r>
            <a:r>
              <a:rPr lang="en-US" altLang="zh-TW" dirty="0" err="1" smtClean="0"/>
              <a:t>docker</a:t>
            </a:r>
            <a:r>
              <a:rPr lang="en-US" altLang="zh-TW" dirty="0" smtClean="0"/>
              <a:t> </a:t>
            </a:r>
            <a:r>
              <a:rPr lang="en-US" altLang="zh-TW" dirty="0" err="1" smtClean="0"/>
              <a:t>ps</a:t>
            </a:r>
            <a:r>
              <a:rPr lang="zh-TW" altLang="en-US" dirty="0" smtClean="0"/>
              <a:t>查看端口對映狀態</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ps</a:t>
            </a:r>
            <a:endParaRPr lang="zh-TW" altLang="en-US" dirty="0" smtClean="0">
              <a:latin typeface="Source Code Pro" panose="020B0509030403020204" pitchFamily="49" charset="0"/>
            </a:endParaRPr>
          </a:p>
          <a:p>
            <a:endParaRPr lang="zh-TW" altLang="en-US" dirty="0" smtClean="0"/>
          </a:p>
          <a:p>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27</a:t>
            </a:fld>
            <a:endParaRPr lang="zh-TW" altLang="en-US" dirty="0"/>
          </a:p>
        </p:txBody>
      </p:sp>
      <p:sp>
        <p:nvSpPr>
          <p:cNvPr id="4" name="矩形 3"/>
          <p:cNvSpPr/>
          <p:nvPr/>
        </p:nvSpPr>
        <p:spPr>
          <a:xfrm>
            <a:off x="967529" y="2708632"/>
            <a:ext cx="10760279" cy="1815882"/>
          </a:xfrm>
          <a:prstGeom prst="rect">
            <a:avLst/>
          </a:prstGeom>
        </p:spPr>
        <p:txBody>
          <a:bodyPr wrap="square">
            <a:spAutoFit/>
          </a:bodyPr>
          <a:lstStyle/>
          <a:p>
            <a:r>
              <a:rPr lang="zh-TW" altLang="en-US" sz="1400" dirty="0">
                <a:latin typeface="Source Code Pro" panose="020B0509030403020204" pitchFamily="49" charset="0"/>
              </a:rPr>
              <a:t>[ksu@ksu-vm ~]$ sudo docker ps</a:t>
            </a:r>
          </a:p>
          <a:p>
            <a:r>
              <a:rPr lang="zh-TW" altLang="en-US" sz="1400" dirty="0">
                <a:latin typeface="Source Code Pro" panose="020B0509030403020204" pitchFamily="49" charset="0"/>
              </a:rPr>
              <a:t>CONTAINER ID        IMAGE               COMMAND             CREATED             STATUS              PORTS                     NAMES</a:t>
            </a:r>
          </a:p>
          <a:p>
            <a:r>
              <a:rPr lang="zh-TW" altLang="en-US" sz="1400" dirty="0">
                <a:latin typeface="Source Code Pro" panose="020B0509030403020204" pitchFamily="49" charset="0"/>
              </a:rPr>
              <a:t>8f15373c43d8        tomcat:7            "catalina.sh run"   2 minutes ago       Up About a minute   </a:t>
            </a:r>
            <a:r>
              <a:rPr lang="zh-TW" altLang="en-US" sz="1400" b="1" dirty="0">
                <a:solidFill>
                  <a:srgbClr val="FF0000"/>
                </a:solidFill>
                <a:latin typeface="Source Code Pro" panose="020B0509030403020204" pitchFamily="49" charset="0"/>
              </a:rPr>
              <a:t>0.0.0.0:32768-&gt;8080/tcp   </a:t>
            </a:r>
            <a:r>
              <a:rPr lang="zh-TW" altLang="en-US" sz="1400" dirty="0">
                <a:latin typeface="Source Code Pro" panose="020B0509030403020204" pitchFamily="49" charset="0"/>
              </a:rPr>
              <a:t>upbeat_elion</a:t>
            </a:r>
          </a:p>
          <a:p>
            <a:r>
              <a:rPr lang="zh-TW" altLang="en-US" sz="1400" dirty="0">
                <a:latin typeface="Source Code Pro" panose="020B0509030403020204" pitchFamily="49" charset="0"/>
              </a:rPr>
              <a:t>ed0ba7c09ce3        alpine              "/bin/ash"          5 hours ago         Up 5 hours                                    kind_lovelace</a:t>
            </a:r>
          </a:p>
          <a:p>
            <a:r>
              <a:rPr lang="zh-TW" altLang="en-US" sz="1400" dirty="0">
                <a:latin typeface="Source Code Pro" panose="020B0509030403020204" pitchFamily="49" charset="0"/>
              </a:rPr>
              <a:t>[ksu@ksu-vm ~]$</a:t>
            </a:r>
          </a:p>
        </p:txBody>
      </p:sp>
    </p:spTree>
    <p:extLst>
      <p:ext uri="{BB962C8B-B14F-4D97-AF65-F5344CB8AC3E}">
        <p14:creationId xmlns:p14="http://schemas.microsoft.com/office/powerpoint/2010/main" val="507779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網路端口對映設定</a:t>
            </a:r>
            <a:r>
              <a:rPr lang="en-US" altLang="zh-TW" dirty="0" smtClean="0"/>
              <a:t>(</a:t>
            </a:r>
            <a:r>
              <a:rPr lang="zh-TW" altLang="en-US" dirty="0" smtClean="0"/>
              <a:t>四</a:t>
            </a:r>
            <a:r>
              <a:rPr lang="en-US" altLang="zh-TW" dirty="0" smtClean="0"/>
              <a:t>)</a:t>
            </a:r>
            <a:endParaRPr lang="zh-TW" altLang="en-US" dirty="0"/>
          </a:p>
        </p:txBody>
      </p:sp>
      <p:sp>
        <p:nvSpPr>
          <p:cNvPr id="3" name="內容版面配置區 2"/>
          <p:cNvSpPr>
            <a:spLocks noGrp="1"/>
          </p:cNvSpPr>
          <p:nvPr>
            <p:ph idx="1"/>
          </p:nvPr>
        </p:nvSpPr>
        <p:spPr>
          <a:xfrm>
            <a:off x="838200" y="1414564"/>
            <a:ext cx="10515600" cy="4351338"/>
          </a:xfrm>
        </p:spPr>
        <p:txBody>
          <a:bodyPr/>
          <a:lstStyle/>
          <a:p>
            <a:r>
              <a:rPr lang="zh-TW" altLang="en-US" dirty="0" smtClean="0"/>
              <a:t>使用</a:t>
            </a:r>
            <a:r>
              <a:rPr lang="en-US" altLang="zh-TW" dirty="0" err="1" smtClean="0"/>
              <a:t>iptables</a:t>
            </a:r>
            <a:r>
              <a:rPr lang="zh-TW" altLang="en-US" dirty="0" smtClean="0"/>
              <a:t>查看現有對映狀態</a:t>
            </a:r>
          </a:p>
          <a:p>
            <a:pPr marL="457200" lvl="1" indent="0">
              <a:buNone/>
            </a:pPr>
            <a:r>
              <a:rPr lang="en-US" altLang="zh-TW" dirty="0" smtClean="0">
                <a:latin typeface="Source Code Pro" panose="020B0509030403020204" pitchFamily="49" charset="0"/>
                <a:ea typeface="Source Code Pro" panose="020B0509030403020204" pitchFamily="49" charset="0"/>
              </a:rPr>
              <a:t>$</a:t>
            </a:r>
            <a:r>
              <a:rPr lang="en-US" altLang="zh-TW" dirty="0" err="1" smtClean="0">
                <a:latin typeface="Source Code Pro" panose="020B0509030403020204" pitchFamily="49" charset="0"/>
                <a:ea typeface="Source Code Pro" panose="020B0509030403020204" pitchFamily="49" charset="0"/>
              </a:rPr>
              <a:t>sudo</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iptables</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-t</a:t>
            </a:r>
            <a:r>
              <a:rPr lang="zh-TW" altLang="en-US" dirty="0" smtClean="0">
                <a:latin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nat</a:t>
            </a:r>
            <a:r>
              <a:rPr lang="zh-TW" altLang="en-US" dirty="0" smtClean="0">
                <a:latin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a:t>
            </a:r>
            <a:r>
              <a:rPr lang="en-US" altLang="zh-TW" dirty="0" err="1" smtClean="0">
                <a:latin typeface="Source Code Pro" panose="020B0509030403020204" pitchFamily="49" charset="0"/>
                <a:ea typeface="Source Code Pro" panose="020B0509030403020204" pitchFamily="49" charset="0"/>
              </a:rPr>
              <a:t>nL</a:t>
            </a:r>
            <a:endParaRPr lang="zh-TW" altLang="en-US" dirty="0" smtClean="0">
              <a:latin typeface="Source Code Pro" panose="020B0509030403020204" pitchFamily="49" charset="0"/>
            </a:endParaRPr>
          </a:p>
          <a:p>
            <a:endParaRPr lang="zh-TW" altLang="en-US" dirty="0" smtClean="0"/>
          </a:p>
          <a:p>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28</a:t>
            </a:fld>
            <a:endParaRPr lang="zh-TW" altLang="en-US" dirty="0"/>
          </a:p>
        </p:txBody>
      </p:sp>
      <p:sp>
        <p:nvSpPr>
          <p:cNvPr id="4" name="矩形 3"/>
          <p:cNvSpPr/>
          <p:nvPr/>
        </p:nvSpPr>
        <p:spPr>
          <a:xfrm>
            <a:off x="1115737" y="2232043"/>
            <a:ext cx="7281644" cy="4606389"/>
          </a:xfrm>
          <a:prstGeom prst="rect">
            <a:avLst/>
          </a:prstGeom>
        </p:spPr>
        <p:txBody>
          <a:bodyPr wrap="square">
            <a:spAutoFit/>
          </a:bodyPr>
          <a:lstStyle/>
          <a:p>
            <a:pPr>
              <a:lnSpc>
                <a:spcPts val="1600"/>
              </a:lnSpc>
            </a:pPr>
            <a:r>
              <a:rPr lang="zh-TW" altLang="en-US" sz="1400" dirty="0"/>
              <a:t>[ksu@ksu-vm ~]$ </a:t>
            </a:r>
            <a:r>
              <a:rPr lang="zh-TW" altLang="en-US" sz="1400" b="1" dirty="0"/>
              <a:t>sudo iptables -t nat -nL</a:t>
            </a:r>
          </a:p>
          <a:p>
            <a:pPr>
              <a:lnSpc>
                <a:spcPts val="1600"/>
              </a:lnSpc>
            </a:pPr>
            <a:r>
              <a:rPr lang="zh-TW" altLang="en-US" sz="1400" dirty="0"/>
              <a:t>Chain PREROUTING (policy ACCEPT)</a:t>
            </a:r>
          </a:p>
          <a:p>
            <a:pPr>
              <a:lnSpc>
                <a:spcPts val="1600"/>
              </a:lnSpc>
            </a:pPr>
            <a:r>
              <a:rPr lang="zh-TW" altLang="en-US" sz="1400" dirty="0"/>
              <a:t>target     prot opt source               destination</a:t>
            </a:r>
          </a:p>
          <a:p>
            <a:pPr>
              <a:lnSpc>
                <a:spcPts val="1600"/>
              </a:lnSpc>
            </a:pPr>
            <a:r>
              <a:rPr lang="zh-TW" altLang="en-US" sz="1400" dirty="0"/>
              <a:t>DOCKER     all  --  0.0.0.0/0            0.0.0.0/0            ADDRTYPE match dst-type LOCAL</a:t>
            </a:r>
          </a:p>
          <a:p>
            <a:pPr>
              <a:lnSpc>
                <a:spcPts val="1600"/>
              </a:lnSpc>
            </a:pPr>
            <a:endParaRPr lang="zh-TW" altLang="en-US" sz="1400" dirty="0"/>
          </a:p>
          <a:p>
            <a:pPr>
              <a:lnSpc>
                <a:spcPts val="1600"/>
              </a:lnSpc>
            </a:pPr>
            <a:r>
              <a:rPr lang="zh-TW" altLang="en-US" sz="1400" dirty="0"/>
              <a:t>Chain INPUT (policy ACCEPT)</a:t>
            </a:r>
          </a:p>
          <a:p>
            <a:pPr>
              <a:lnSpc>
                <a:spcPts val="1600"/>
              </a:lnSpc>
            </a:pPr>
            <a:r>
              <a:rPr lang="zh-TW" altLang="en-US" sz="1400" dirty="0"/>
              <a:t>target     prot opt source               destination</a:t>
            </a:r>
          </a:p>
          <a:p>
            <a:pPr>
              <a:lnSpc>
                <a:spcPts val="1600"/>
              </a:lnSpc>
            </a:pPr>
            <a:endParaRPr lang="zh-TW" altLang="en-US" sz="1400" dirty="0"/>
          </a:p>
          <a:p>
            <a:pPr>
              <a:lnSpc>
                <a:spcPts val="1600"/>
              </a:lnSpc>
            </a:pPr>
            <a:r>
              <a:rPr lang="zh-TW" altLang="en-US" sz="1400" dirty="0"/>
              <a:t>Chain OUTPUT (policy ACCEPT)</a:t>
            </a:r>
          </a:p>
          <a:p>
            <a:pPr>
              <a:lnSpc>
                <a:spcPts val="1600"/>
              </a:lnSpc>
            </a:pPr>
            <a:r>
              <a:rPr lang="zh-TW" altLang="en-US" sz="1400" dirty="0"/>
              <a:t>target     prot opt source               destination</a:t>
            </a:r>
          </a:p>
          <a:p>
            <a:pPr>
              <a:lnSpc>
                <a:spcPts val="1600"/>
              </a:lnSpc>
            </a:pPr>
            <a:r>
              <a:rPr lang="zh-TW" altLang="en-US" sz="1400" dirty="0"/>
              <a:t>DOCKER     all  --  0.0.0.0/0           !127.0.0.0/8          ADDRTYPE match dst-type LOCAL</a:t>
            </a:r>
          </a:p>
          <a:p>
            <a:pPr>
              <a:lnSpc>
                <a:spcPts val="1600"/>
              </a:lnSpc>
            </a:pPr>
            <a:endParaRPr lang="zh-TW" altLang="en-US" sz="1400" dirty="0"/>
          </a:p>
          <a:p>
            <a:pPr>
              <a:lnSpc>
                <a:spcPts val="1600"/>
              </a:lnSpc>
            </a:pPr>
            <a:r>
              <a:rPr lang="zh-TW" altLang="en-US" sz="1400" dirty="0"/>
              <a:t>Chain POSTROUTING (policy ACCEPT)</a:t>
            </a:r>
          </a:p>
          <a:p>
            <a:pPr>
              <a:lnSpc>
                <a:spcPts val="1600"/>
              </a:lnSpc>
            </a:pPr>
            <a:r>
              <a:rPr lang="zh-TW" altLang="en-US" sz="1400" dirty="0"/>
              <a:t>target     prot opt source               destination</a:t>
            </a:r>
          </a:p>
          <a:p>
            <a:pPr>
              <a:lnSpc>
                <a:spcPts val="1600"/>
              </a:lnSpc>
            </a:pPr>
            <a:r>
              <a:rPr lang="zh-TW" altLang="en-US" sz="1400" dirty="0"/>
              <a:t>MASQUERADE  all  --  172.17.0.0/16        0.0.0.0/0</a:t>
            </a:r>
          </a:p>
          <a:p>
            <a:pPr>
              <a:lnSpc>
                <a:spcPts val="1600"/>
              </a:lnSpc>
            </a:pPr>
            <a:r>
              <a:rPr lang="zh-TW" altLang="en-US" sz="1400" dirty="0"/>
              <a:t>MASQUERADE  tcp  --  172.17.0.3           172.17.0.3           tcp dpt:8080</a:t>
            </a:r>
          </a:p>
          <a:p>
            <a:pPr>
              <a:lnSpc>
                <a:spcPts val="1600"/>
              </a:lnSpc>
            </a:pPr>
            <a:endParaRPr lang="zh-TW" altLang="en-US" sz="1400" dirty="0"/>
          </a:p>
          <a:p>
            <a:pPr>
              <a:lnSpc>
                <a:spcPts val="1600"/>
              </a:lnSpc>
            </a:pPr>
            <a:r>
              <a:rPr lang="zh-TW" altLang="en-US" sz="1400" dirty="0">
                <a:solidFill>
                  <a:srgbClr val="FF0000"/>
                </a:solidFill>
              </a:rPr>
              <a:t>Chain DOCKER (2 references)</a:t>
            </a:r>
          </a:p>
          <a:p>
            <a:pPr>
              <a:lnSpc>
                <a:spcPts val="1600"/>
              </a:lnSpc>
            </a:pPr>
            <a:r>
              <a:rPr lang="zh-TW" altLang="en-US" sz="1400" dirty="0">
                <a:solidFill>
                  <a:srgbClr val="FF0000"/>
                </a:solidFill>
              </a:rPr>
              <a:t>target     prot opt source               destination</a:t>
            </a:r>
          </a:p>
          <a:p>
            <a:pPr>
              <a:lnSpc>
                <a:spcPts val="1600"/>
              </a:lnSpc>
            </a:pPr>
            <a:r>
              <a:rPr lang="zh-TW" altLang="en-US" sz="1400" dirty="0">
                <a:solidFill>
                  <a:srgbClr val="FF0000"/>
                </a:solidFill>
              </a:rPr>
              <a:t>RETURN     all  --  0.0.0.0/0            0.0.0.0/0</a:t>
            </a:r>
          </a:p>
          <a:p>
            <a:pPr>
              <a:lnSpc>
                <a:spcPts val="1600"/>
              </a:lnSpc>
            </a:pPr>
            <a:r>
              <a:rPr lang="zh-TW" altLang="en-US" sz="1400" dirty="0">
                <a:solidFill>
                  <a:srgbClr val="FF0000"/>
                </a:solidFill>
              </a:rPr>
              <a:t>DNAT       tcp  --  0.0.0.0/0            0.0.0.0/0            </a:t>
            </a:r>
            <a:r>
              <a:rPr lang="zh-TW" altLang="en-US" sz="1400" b="1" dirty="0">
                <a:solidFill>
                  <a:srgbClr val="FF0000"/>
                </a:solidFill>
              </a:rPr>
              <a:t>tcp dpt:32768 to:172.17.0.3:8080</a:t>
            </a:r>
          </a:p>
          <a:p>
            <a:pPr>
              <a:lnSpc>
                <a:spcPts val="1600"/>
              </a:lnSpc>
            </a:pPr>
            <a:r>
              <a:rPr lang="zh-TW" altLang="en-US" sz="1400" dirty="0"/>
              <a:t>[ksu@ksu-vm ~]$</a:t>
            </a:r>
          </a:p>
        </p:txBody>
      </p:sp>
    </p:spTree>
    <p:extLst>
      <p:ext uri="{BB962C8B-B14F-4D97-AF65-F5344CB8AC3E}">
        <p14:creationId xmlns:p14="http://schemas.microsoft.com/office/powerpoint/2010/main" val="186630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網頁驗證</a:t>
            </a:r>
            <a:r>
              <a:rPr lang="en-US" altLang="zh-TW" dirty="0" smtClean="0"/>
              <a:t>Tomcat</a:t>
            </a:r>
            <a:endParaRPr lang="zh-TW" altLang="en-US" dirty="0"/>
          </a:p>
        </p:txBody>
      </p:sp>
      <p:sp>
        <p:nvSpPr>
          <p:cNvPr id="3" name="內容版面配置區 2"/>
          <p:cNvSpPr>
            <a:spLocks noGrp="1"/>
          </p:cNvSpPr>
          <p:nvPr>
            <p:ph idx="1"/>
          </p:nvPr>
        </p:nvSpPr>
        <p:spPr>
          <a:xfrm>
            <a:off x="838200" y="1408186"/>
            <a:ext cx="10515600" cy="4351338"/>
          </a:xfrm>
        </p:spPr>
        <p:txBody>
          <a:bodyPr/>
          <a:lstStyle/>
          <a:p>
            <a:r>
              <a:rPr lang="en-US" altLang="zh-TW" dirty="0" smtClean="0"/>
              <a:t>http://192.168.1.114:32768</a:t>
            </a:r>
            <a:endParaRPr lang="zh-TW" altLang="en-US" dirty="0"/>
          </a:p>
        </p:txBody>
      </p:sp>
      <p:sp>
        <p:nvSpPr>
          <p:cNvPr id="5" name="投影片編號版面配置區 4"/>
          <p:cNvSpPr>
            <a:spLocks noGrp="1"/>
          </p:cNvSpPr>
          <p:nvPr>
            <p:ph type="sldNum" sz="quarter" idx="12"/>
          </p:nvPr>
        </p:nvSpPr>
        <p:spPr/>
        <p:txBody>
          <a:bodyPr/>
          <a:lstStyle/>
          <a:p>
            <a:fld id="{37644984-EBBF-4EBA-8C1C-38BE610A54E1}" type="slidenum">
              <a:rPr lang="zh-TW" altLang="en-US" smtClean="0"/>
              <a:pPr/>
              <a:t>29</a:t>
            </a:fld>
            <a:endParaRPr lang="zh-TW" altLang="en-US" dirty="0"/>
          </a:p>
        </p:txBody>
      </p:sp>
      <p:pic>
        <p:nvPicPr>
          <p:cNvPr id="7" name="圖片 6"/>
          <p:cNvPicPr>
            <a:picLocks noChangeAspect="1"/>
          </p:cNvPicPr>
          <p:nvPr/>
        </p:nvPicPr>
        <p:blipFill>
          <a:blip r:embed="rId2"/>
          <a:stretch>
            <a:fillRect/>
          </a:stretch>
        </p:blipFill>
        <p:spPr>
          <a:xfrm>
            <a:off x="2435542" y="1979125"/>
            <a:ext cx="7320915" cy="4823460"/>
          </a:xfrm>
          <a:prstGeom prst="rect">
            <a:avLst/>
          </a:prstGeom>
        </p:spPr>
      </p:pic>
      <p:sp>
        <p:nvSpPr>
          <p:cNvPr id="4" name="文字方塊 3"/>
          <p:cNvSpPr txBox="1"/>
          <p:nvPr/>
        </p:nvSpPr>
        <p:spPr>
          <a:xfrm>
            <a:off x="5871283" y="1197633"/>
            <a:ext cx="5778633" cy="369332"/>
          </a:xfrm>
          <a:prstGeom prst="rect">
            <a:avLst/>
          </a:prstGeom>
          <a:noFill/>
        </p:spPr>
        <p:txBody>
          <a:bodyPr wrap="none" rtlCol="0">
            <a:spAutoFit/>
          </a:bodyPr>
          <a:lstStyle/>
          <a:p>
            <a:r>
              <a:rPr lang="en-US" altLang="zh-TW" dirty="0" smtClean="0"/>
              <a:t>CentOS</a:t>
            </a:r>
            <a:r>
              <a:rPr lang="zh-TW" altLang="en-US" dirty="0" smtClean="0"/>
              <a:t>預設有防火牆，故需參考後續投影片打開連接埠</a:t>
            </a:r>
            <a:endParaRPr lang="zh-TW" altLang="en-US" dirty="0"/>
          </a:p>
        </p:txBody>
      </p:sp>
    </p:spTree>
    <p:extLst>
      <p:ext uri="{BB962C8B-B14F-4D97-AF65-F5344CB8AC3E}">
        <p14:creationId xmlns:p14="http://schemas.microsoft.com/office/powerpoint/2010/main" val="1238782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docker</a:t>
            </a:r>
            <a:r>
              <a:rPr lang="en-US" altLang="zh-TW" dirty="0" smtClean="0"/>
              <a:t> run</a:t>
            </a:r>
            <a:endParaRPr lang="zh-TW" altLang="en-US" dirty="0"/>
          </a:p>
        </p:txBody>
      </p:sp>
      <p:sp>
        <p:nvSpPr>
          <p:cNvPr id="3" name="內容版面配置區 2"/>
          <p:cNvSpPr>
            <a:spLocks noGrp="1"/>
          </p:cNvSpPr>
          <p:nvPr>
            <p:ph idx="1"/>
          </p:nvPr>
        </p:nvSpPr>
        <p:spPr/>
        <p:txBody>
          <a:bodyPr/>
          <a:lstStyle/>
          <a:p>
            <a:r>
              <a:rPr lang="zh-TW" altLang="en-US" dirty="0" smtClean="0"/>
              <a:t>如果運行</a:t>
            </a:r>
            <a:r>
              <a:rPr lang="zh-TW" altLang="en-US" dirty="0"/>
              <a:t>一個沒有選項的容器</a:t>
            </a:r>
            <a:r>
              <a:rPr lang="zh-TW" altLang="en-US" dirty="0" smtClean="0"/>
              <a:t>，</a:t>
            </a:r>
            <a:r>
              <a:rPr lang="zh-TW" altLang="en-US" dirty="0"/>
              <a:t>通常</a:t>
            </a:r>
            <a:r>
              <a:rPr lang="zh-TW" altLang="en-US" dirty="0" smtClean="0"/>
              <a:t>它</a:t>
            </a:r>
            <a:r>
              <a:rPr lang="zh-TW" altLang="en-US" dirty="0"/>
              <a:t>會立即啟動和</a:t>
            </a:r>
            <a:r>
              <a:rPr lang="zh-TW" altLang="en-US" dirty="0" smtClean="0"/>
              <a:t>停止。</a:t>
            </a:r>
            <a:endParaRPr lang="en-US" altLang="zh-TW" dirty="0" smtClean="0"/>
          </a:p>
          <a:p>
            <a:r>
              <a:rPr lang="zh-TW" altLang="en-US" dirty="0" smtClean="0"/>
              <a:t>如果想保持容的運行，可以</a:t>
            </a:r>
            <a:r>
              <a:rPr lang="zh-TW" altLang="en-US" dirty="0"/>
              <a:t>使用</a:t>
            </a:r>
            <a:r>
              <a:rPr lang="zh-TW" altLang="en-US" dirty="0" smtClean="0"/>
              <a:t>命令：</a:t>
            </a:r>
            <a:endParaRPr lang="en-US" altLang="zh-TW" dirty="0" smtClean="0"/>
          </a:p>
          <a:p>
            <a:pPr marL="457200" lvl="1" indent="0">
              <a:buNone/>
            </a:pP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run -td </a:t>
            </a:r>
            <a:r>
              <a:rPr lang="en-US" altLang="zh-TW" dirty="0" err="1" smtClean="0">
                <a:latin typeface="Source Code Pro" panose="020B0509030403020204" pitchFamily="49" charset="0"/>
                <a:ea typeface="Source Code Pro" panose="020B0509030403020204" pitchFamily="49" charset="0"/>
              </a:rPr>
              <a:t>container_id</a:t>
            </a:r>
            <a:endParaRPr lang="en-US" altLang="zh-TW" dirty="0" smtClean="0">
              <a:latin typeface="Source Code Pro" panose="020B0509030403020204" pitchFamily="49" charset="0"/>
              <a:ea typeface="Source Code Pro" panose="020B0509030403020204" pitchFamily="49" charset="0"/>
            </a:endParaRPr>
          </a:p>
          <a:p>
            <a:pPr lvl="1"/>
            <a:r>
              <a:rPr lang="zh-TW" altLang="en-US" dirty="0" smtClean="0"/>
              <a:t>使用選項 </a:t>
            </a:r>
            <a:r>
              <a:rPr lang="en-US" altLang="zh-TW" dirty="0" smtClean="0"/>
              <a:t>-t</a:t>
            </a:r>
            <a:r>
              <a:rPr lang="zh-TW" altLang="en-US" dirty="0" smtClean="0"/>
              <a:t>，將</a:t>
            </a:r>
            <a:r>
              <a:rPr lang="zh-TW" altLang="en-US" dirty="0"/>
              <a:t>分配一個偽</a:t>
            </a:r>
            <a:r>
              <a:rPr lang="en-US" altLang="zh-TW" dirty="0"/>
              <a:t>TTY</a:t>
            </a:r>
            <a:r>
              <a:rPr lang="zh-TW" altLang="en-US" dirty="0" smtClean="0"/>
              <a:t>會話；</a:t>
            </a:r>
            <a:endParaRPr lang="en-US" altLang="zh-TW" dirty="0" smtClean="0"/>
          </a:p>
          <a:p>
            <a:pPr lvl="1"/>
            <a:r>
              <a:rPr lang="zh-TW" altLang="en-US" dirty="0" smtClean="0"/>
              <a:t>使用</a:t>
            </a:r>
            <a:r>
              <a:rPr lang="zh-TW" altLang="en-US" dirty="0"/>
              <a:t>選項</a:t>
            </a:r>
            <a:r>
              <a:rPr lang="en-US" altLang="zh-TW" dirty="0" smtClean="0"/>
              <a:t>-d</a:t>
            </a:r>
            <a:r>
              <a:rPr lang="zh-TW" altLang="en-US" dirty="0" smtClean="0"/>
              <a:t> ，將</a:t>
            </a:r>
            <a:r>
              <a:rPr lang="zh-TW" altLang="en-US" dirty="0"/>
              <a:t>自動</a:t>
            </a:r>
            <a:r>
              <a:rPr lang="zh-TW" altLang="en-US" dirty="0" smtClean="0"/>
              <a:t>分離</a:t>
            </a:r>
            <a:r>
              <a:rPr lang="en-US" altLang="zh-TW" dirty="0" smtClean="0"/>
              <a:t>(detach)</a:t>
            </a:r>
            <a:r>
              <a:rPr lang="zh-TW" altLang="en-US" dirty="0" smtClean="0"/>
              <a:t>容器</a:t>
            </a:r>
            <a:r>
              <a:rPr lang="zh-TW" altLang="en-US" dirty="0"/>
              <a:t>（在後</a:t>
            </a:r>
            <a:r>
              <a:rPr lang="zh-TW" altLang="en-US" dirty="0" smtClean="0"/>
              <a:t>台中</a:t>
            </a:r>
            <a:r>
              <a:rPr lang="zh-TW" altLang="en-US" dirty="0"/>
              <a:t>運行</a:t>
            </a:r>
            <a:r>
              <a:rPr lang="zh-TW" altLang="en-US" dirty="0" smtClean="0"/>
              <a:t>容器，和顯示容器</a:t>
            </a:r>
            <a:r>
              <a:rPr lang="en-US" altLang="zh-TW" dirty="0"/>
              <a:t>ID </a:t>
            </a:r>
            <a:r>
              <a:rPr lang="zh-TW" altLang="en-US" dirty="0" smtClean="0"/>
              <a:t>）。</a:t>
            </a:r>
            <a:endParaRPr lang="en-US" altLang="zh-TW" dirty="0" smtClean="0"/>
          </a:p>
          <a:p>
            <a:r>
              <a:rPr lang="zh-TW" altLang="en-US" dirty="0"/>
              <a:t>如果你想要一個臨時容器，</a:t>
            </a:r>
            <a:r>
              <a:rPr lang="en-US" altLang="zh-TW" dirty="0" err="1"/>
              <a:t>docker</a:t>
            </a:r>
            <a:r>
              <a:rPr lang="en-US" altLang="zh-TW" dirty="0"/>
              <a:t> run --</a:t>
            </a:r>
            <a:r>
              <a:rPr lang="en-US" altLang="zh-TW" dirty="0" err="1"/>
              <a:t>rm</a:t>
            </a:r>
            <a:r>
              <a:rPr lang="zh-TW" altLang="en-US" dirty="0"/>
              <a:t>將在它停止後刪除容器。</a:t>
            </a:r>
          </a:p>
        </p:txBody>
      </p:sp>
    </p:spTree>
    <p:extLst>
      <p:ext uri="{BB962C8B-B14F-4D97-AF65-F5344CB8AC3E}">
        <p14:creationId xmlns:p14="http://schemas.microsoft.com/office/powerpoint/2010/main" val="3469617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開啟</a:t>
            </a:r>
            <a:r>
              <a:rPr lang="en-US" altLang="zh-TW" dirty="0" smtClean="0"/>
              <a:t>CentOS</a:t>
            </a:r>
            <a:r>
              <a:rPr lang="zh-TW" altLang="en-US" dirty="0" smtClean="0"/>
              <a:t>防火牆</a:t>
            </a:r>
            <a:r>
              <a:rPr lang="en-US" altLang="zh-TW" dirty="0" smtClean="0"/>
              <a:t>(1)</a:t>
            </a:r>
            <a:endParaRPr lang="zh-TW" altLang="en-US" dirty="0"/>
          </a:p>
        </p:txBody>
      </p:sp>
      <p:sp>
        <p:nvSpPr>
          <p:cNvPr id="3" name="內容版面配置區 2"/>
          <p:cNvSpPr>
            <a:spLocks noGrp="1"/>
          </p:cNvSpPr>
          <p:nvPr>
            <p:ph idx="1"/>
          </p:nvPr>
        </p:nvSpPr>
        <p:spPr/>
        <p:txBody>
          <a:bodyPr>
            <a:normAutofit/>
          </a:bodyPr>
          <a:lstStyle/>
          <a:p>
            <a:r>
              <a:rPr lang="en-US" altLang="zh-TW" dirty="0" err="1"/>
              <a:t>firewalld</a:t>
            </a:r>
            <a:r>
              <a:rPr lang="en-US" altLang="zh-TW" dirty="0"/>
              <a:t> </a:t>
            </a:r>
            <a:r>
              <a:rPr lang="zh-TW" altLang="en-US" dirty="0"/>
              <a:t>在 </a:t>
            </a:r>
            <a:r>
              <a:rPr lang="en-US" altLang="zh-TW" dirty="0"/>
              <a:t>RHEL/CentOS 7 </a:t>
            </a:r>
            <a:r>
              <a:rPr lang="zh-TW" altLang="en-US" dirty="0"/>
              <a:t>與 </a:t>
            </a:r>
            <a:r>
              <a:rPr lang="en-US" altLang="zh-TW" dirty="0"/>
              <a:t>Fedora 21 </a:t>
            </a:r>
            <a:r>
              <a:rPr lang="zh-TW" altLang="en-US" dirty="0"/>
              <a:t>之中應該是預設就會安裝</a:t>
            </a:r>
            <a:r>
              <a:rPr lang="zh-TW" altLang="en-US" dirty="0" smtClean="0"/>
              <a:t>好並啟用的。</a:t>
            </a:r>
            <a:endParaRPr lang="en-US" altLang="zh-TW" dirty="0" smtClean="0"/>
          </a:p>
          <a:p>
            <a:r>
              <a:rPr lang="en-US" altLang="zh-TW" dirty="0" err="1"/>
              <a:t>firewalld</a:t>
            </a:r>
            <a:r>
              <a:rPr lang="en-US" altLang="zh-TW" dirty="0"/>
              <a:t> </a:t>
            </a:r>
            <a:r>
              <a:rPr lang="zh-TW" altLang="en-US" dirty="0"/>
              <a:t>的區域（</a:t>
            </a:r>
            <a:r>
              <a:rPr lang="en-US" altLang="zh-TW" dirty="0"/>
              <a:t>zone</a:t>
            </a:r>
            <a:r>
              <a:rPr lang="zh-TW" altLang="en-US" dirty="0"/>
              <a:t>）可用來設定網路連線、介面等所處的運作環境，對內使用的區域其防火牆規則會較為寬鬆，反之若是對外的區域其規則會較為嚴謹。</a:t>
            </a:r>
            <a:endParaRPr lang="en-US" altLang="zh-TW" dirty="0" smtClean="0"/>
          </a:p>
          <a:p>
            <a:r>
              <a:rPr lang="zh-TW" altLang="en-US" dirty="0"/>
              <a:t>一條網路連線或介面只能隸屬於一個區域，我們可以自訂區域的設定，也可以直接從 </a:t>
            </a:r>
            <a:r>
              <a:rPr lang="en-US" altLang="zh-TW" dirty="0" err="1"/>
              <a:t>firewalld</a:t>
            </a:r>
            <a:r>
              <a:rPr lang="en-US" altLang="zh-TW" dirty="0"/>
              <a:t> </a:t>
            </a:r>
            <a:r>
              <a:rPr lang="zh-TW" altLang="en-US" dirty="0"/>
              <a:t>預設的幾個區域中</a:t>
            </a:r>
            <a:r>
              <a:rPr lang="zh-TW" altLang="en-US" dirty="0" smtClean="0"/>
              <a:t>選擇。</a:t>
            </a:r>
            <a:endParaRPr lang="en-US" altLang="zh-TW" dirty="0" smtClean="0"/>
          </a:p>
          <a:p>
            <a:r>
              <a:rPr lang="zh-TW" altLang="en-US" dirty="0" smtClean="0"/>
              <a:t>列出所有的</a:t>
            </a:r>
            <a:r>
              <a:rPr lang="en-US" altLang="zh-TW" dirty="0" smtClean="0"/>
              <a:t>zone</a:t>
            </a:r>
            <a:r>
              <a:rPr lang="zh-TW" altLang="en-US" dirty="0" smtClean="0"/>
              <a:t>：</a:t>
            </a:r>
            <a:endParaRPr lang="en-US" altLang="zh-TW" dirty="0" smtClean="0"/>
          </a:p>
          <a:p>
            <a:pPr marL="457200" lvl="1" indent="0">
              <a:buNone/>
            </a:pPr>
            <a:r>
              <a:rPr lang="en-US" altLang="zh-TW" dirty="0" smtClean="0">
                <a:latin typeface="Source Code Pro" panose="020B0509030403020204" pitchFamily="49" charset="0"/>
                <a:ea typeface="Source Code Pro" panose="020B0509030403020204" pitchFamily="49" charset="0"/>
              </a:rPr>
              <a:t>$ firewall-</a:t>
            </a:r>
            <a:r>
              <a:rPr lang="en-US" altLang="zh-TW" dirty="0" err="1" smtClean="0">
                <a:latin typeface="Source Code Pro" panose="020B0509030403020204" pitchFamily="49" charset="0"/>
                <a:ea typeface="Source Code Pro" panose="020B0509030403020204" pitchFamily="49" charset="0"/>
              </a:rPr>
              <a:t>cmd</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--get-zones</a:t>
            </a:r>
            <a:endParaRPr lang="en-US" altLang="zh-TW" dirty="0" smtClean="0">
              <a:latin typeface="Source Code Pro" panose="020B0509030403020204" pitchFamily="49" charset="0"/>
              <a:ea typeface="Source Code Pro" panose="020B0509030403020204" pitchFamily="49" charset="0"/>
            </a:endParaRPr>
          </a:p>
          <a:p>
            <a:endParaRPr lang="zh-TW" altLang="en-US" dirty="0"/>
          </a:p>
        </p:txBody>
      </p:sp>
    </p:spTree>
    <p:extLst>
      <p:ext uri="{BB962C8B-B14F-4D97-AF65-F5344CB8AC3E}">
        <p14:creationId xmlns:p14="http://schemas.microsoft.com/office/powerpoint/2010/main" val="437984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開啟</a:t>
            </a:r>
            <a:r>
              <a:rPr lang="en-US" altLang="zh-TW" dirty="0" smtClean="0"/>
              <a:t>CentOS</a:t>
            </a:r>
            <a:r>
              <a:rPr lang="zh-TW" altLang="en-US" dirty="0" smtClean="0"/>
              <a:t>防火牆</a:t>
            </a:r>
            <a:r>
              <a:rPr lang="en-US" altLang="zh-TW" dirty="0" smtClean="0"/>
              <a:t>(2)</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查詢預設</a:t>
            </a:r>
            <a:r>
              <a:rPr lang="en-US" altLang="zh-TW" dirty="0" smtClean="0"/>
              <a:t>zone</a:t>
            </a:r>
            <a:r>
              <a:rPr lang="zh-TW" altLang="en-US" dirty="0" smtClean="0"/>
              <a:t>：</a:t>
            </a:r>
            <a:endParaRPr lang="en-US" altLang="zh-TW" dirty="0" smtClean="0"/>
          </a:p>
          <a:p>
            <a:pPr marL="457200" lvl="1" indent="0">
              <a:buNone/>
            </a:pPr>
            <a:r>
              <a:rPr lang="en-US" altLang="zh-TW" dirty="0">
                <a:latin typeface="Source Code Pro" panose="020B0509030403020204" pitchFamily="49" charset="0"/>
                <a:ea typeface="Source Code Pro" panose="020B0509030403020204" pitchFamily="49" charset="0"/>
              </a:rPr>
              <a:t>$ firewall-</a:t>
            </a:r>
            <a:r>
              <a:rPr lang="en-US" altLang="zh-TW" dirty="0" err="1">
                <a:latin typeface="Source Code Pro" panose="020B0509030403020204" pitchFamily="49" charset="0"/>
                <a:ea typeface="Source Code Pro" panose="020B0509030403020204" pitchFamily="49" charset="0"/>
              </a:rPr>
              <a:t>cmd</a:t>
            </a:r>
            <a:r>
              <a:rPr lang="en-US" altLang="zh-TW" dirty="0">
                <a:latin typeface="Source Code Pro" panose="020B0509030403020204" pitchFamily="49" charset="0"/>
                <a:ea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get-default-zone</a:t>
            </a:r>
          </a:p>
          <a:p>
            <a:endParaRPr lang="en-US" altLang="zh-TW" dirty="0">
              <a:latin typeface="Source Code Pro" panose="020B0509030403020204" pitchFamily="49" charset="0"/>
              <a:ea typeface="Source Code Pro" panose="020B0509030403020204" pitchFamily="49" charset="0"/>
            </a:endParaRPr>
          </a:p>
          <a:p>
            <a:endParaRPr lang="en-US" altLang="zh-TW" dirty="0" smtClean="0">
              <a:latin typeface="Source Code Pro" panose="020B0509030403020204" pitchFamily="49" charset="0"/>
              <a:ea typeface="Source Code Pro" panose="020B0509030403020204" pitchFamily="49" charset="0"/>
            </a:endParaRPr>
          </a:p>
          <a:p>
            <a:r>
              <a:rPr lang="zh-TW" altLang="en-US" dirty="0"/>
              <a:t>列出目前所有運作中的區域，以及各個網路介面所屬的區域</a:t>
            </a:r>
            <a:r>
              <a:rPr lang="zh-TW" altLang="en-US" dirty="0" smtClean="0"/>
              <a:t>：</a:t>
            </a:r>
            <a:endParaRPr lang="en-US" altLang="zh-TW" dirty="0" smtClean="0"/>
          </a:p>
          <a:p>
            <a:pPr marL="457200" lvl="1" indent="0">
              <a:buNone/>
            </a:pPr>
            <a:r>
              <a:rPr lang="en-US" altLang="zh-TW" dirty="0" smtClean="0">
                <a:latin typeface="Source Code Pro" panose="020B0509030403020204" pitchFamily="49" charset="0"/>
                <a:ea typeface="Source Code Pro" panose="020B0509030403020204" pitchFamily="49" charset="0"/>
              </a:rPr>
              <a:t>$ firewall-</a:t>
            </a:r>
            <a:r>
              <a:rPr lang="en-US" altLang="zh-TW" dirty="0" err="1" smtClean="0">
                <a:latin typeface="Source Code Pro" panose="020B0509030403020204" pitchFamily="49" charset="0"/>
                <a:ea typeface="Source Code Pro" panose="020B0509030403020204" pitchFamily="49" charset="0"/>
              </a:rPr>
              <a:t>cmd</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--get-active-zones</a:t>
            </a:r>
            <a:endParaRPr lang="zh-TW" altLang="en-US" dirty="0">
              <a:latin typeface="Source Code Pro" panose="020B0509030403020204" pitchFamily="49" charset="0"/>
            </a:endParaRPr>
          </a:p>
        </p:txBody>
      </p:sp>
      <p:sp>
        <p:nvSpPr>
          <p:cNvPr id="5" name="矩形 4"/>
          <p:cNvSpPr/>
          <p:nvPr/>
        </p:nvSpPr>
        <p:spPr>
          <a:xfrm>
            <a:off x="1294700" y="2787053"/>
            <a:ext cx="8646253" cy="646331"/>
          </a:xfrm>
          <a:prstGeom prst="rect">
            <a:avLst/>
          </a:prstGeom>
        </p:spPr>
        <p:txBody>
          <a:bodyPr wrap="square">
            <a:spAutoFit/>
          </a:bodyPr>
          <a:lstStyle/>
          <a:p>
            <a:r>
              <a:rPr lang="zh-TW" altLang="en-US">
                <a:latin typeface="Source Code Pro" panose="020B0509030403020204" pitchFamily="49" charset="0"/>
              </a:rPr>
              <a:t>[ksu@ksu-vm ~]$ firewall-cmd --get-default-zone</a:t>
            </a:r>
          </a:p>
          <a:p>
            <a:r>
              <a:rPr lang="zh-TW" altLang="en-US" dirty="0">
                <a:latin typeface="Source Code Pro" panose="020B0509030403020204" pitchFamily="49" charset="0"/>
              </a:rPr>
              <a:t>public</a:t>
            </a:r>
          </a:p>
        </p:txBody>
      </p:sp>
      <p:sp>
        <p:nvSpPr>
          <p:cNvPr id="7" name="矩形 6"/>
          <p:cNvSpPr/>
          <p:nvPr/>
        </p:nvSpPr>
        <p:spPr>
          <a:xfrm>
            <a:off x="1294700" y="4712245"/>
            <a:ext cx="8461696" cy="923330"/>
          </a:xfrm>
          <a:prstGeom prst="rect">
            <a:avLst/>
          </a:prstGeom>
        </p:spPr>
        <p:txBody>
          <a:bodyPr wrap="square">
            <a:spAutoFit/>
          </a:bodyPr>
          <a:lstStyle/>
          <a:p>
            <a:r>
              <a:rPr lang="zh-TW" altLang="en-US" dirty="0">
                <a:latin typeface="Source Code Pro" panose="020B0509030403020204" pitchFamily="49" charset="0"/>
              </a:rPr>
              <a:t>[ksu@ksu-vm ~]$ firewall-cmd --get-active-zones</a:t>
            </a:r>
          </a:p>
          <a:p>
            <a:r>
              <a:rPr lang="zh-TW" altLang="en-US" dirty="0">
                <a:latin typeface="Source Code Pro" panose="020B0509030403020204" pitchFamily="49" charset="0"/>
              </a:rPr>
              <a:t>public</a:t>
            </a:r>
          </a:p>
          <a:p>
            <a:r>
              <a:rPr lang="zh-TW" altLang="en-US" dirty="0">
                <a:latin typeface="Source Code Pro" panose="020B0509030403020204" pitchFamily="49" charset="0"/>
              </a:rPr>
              <a:t>  interfaces: eth0</a:t>
            </a:r>
          </a:p>
        </p:txBody>
      </p:sp>
    </p:spTree>
    <p:extLst>
      <p:ext uri="{BB962C8B-B14F-4D97-AF65-F5344CB8AC3E}">
        <p14:creationId xmlns:p14="http://schemas.microsoft.com/office/powerpoint/2010/main" val="1120091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自訂開啟連接</a:t>
            </a:r>
            <a:r>
              <a:rPr lang="zh-TW" altLang="en-US" dirty="0" smtClean="0"/>
              <a:t>埠</a:t>
            </a:r>
            <a:endParaRPr lang="zh-TW" altLang="en-US" dirty="0"/>
          </a:p>
        </p:txBody>
      </p:sp>
      <p:sp>
        <p:nvSpPr>
          <p:cNvPr id="3" name="內容版面配置區 2"/>
          <p:cNvSpPr>
            <a:spLocks noGrp="1"/>
          </p:cNvSpPr>
          <p:nvPr>
            <p:ph idx="1"/>
          </p:nvPr>
        </p:nvSpPr>
        <p:spPr/>
        <p:txBody>
          <a:bodyPr/>
          <a:lstStyle/>
          <a:p>
            <a:r>
              <a:rPr lang="zh-TW" altLang="en-US" dirty="0" smtClean="0"/>
              <a:t>開啟 </a:t>
            </a:r>
            <a:r>
              <a:rPr lang="en-US" altLang="zh-TW" dirty="0" err="1"/>
              <a:t>tcp</a:t>
            </a:r>
            <a:r>
              <a:rPr lang="en-US" altLang="zh-TW" dirty="0"/>
              <a:t> </a:t>
            </a:r>
            <a:r>
              <a:rPr lang="zh-TW" altLang="en-US" dirty="0"/>
              <a:t>的 </a:t>
            </a:r>
            <a:r>
              <a:rPr lang="en-US" altLang="zh-TW" dirty="0" smtClean="0"/>
              <a:t>32768 </a:t>
            </a:r>
            <a:r>
              <a:rPr lang="zh-TW" altLang="en-US" dirty="0"/>
              <a:t>連接埠</a:t>
            </a:r>
          </a:p>
          <a:p>
            <a:pPr marL="457200" lvl="1"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sudo</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firewall-</a:t>
            </a:r>
            <a:r>
              <a:rPr lang="en-US" altLang="zh-TW" dirty="0" err="1">
                <a:latin typeface="Source Code Pro" panose="020B0509030403020204" pitchFamily="49" charset="0"/>
                <a:ea typeface="Source Code Pro" panose="020B0509030403020204" pitchFamily="49" charset="0"/>
              </a:rPr>
              <a:t>cmd</a:t>
            </a:r>
            <a:r>
              <a:rPr lang="en-US" altLang="zh-TW" dirty="0">
                <a:latin typeface="Source Code Pro" panose="020B0509030403020204" pitchFamily="49" charset="0"/>
                <a:ea typeface="Source Code Pro" panose="020B0509030403020204" pitchFamily="49" charset="0"/>
              </a:rPr>
              <a:t> --zone=public --</a:t>
            </a:r>
            <a:r>
              <a:rPr lang="en-US" altLang="zh-TW" dirty="0" smtClean="0">
                <a:latin typeface="Source Code Pro" panose="020B0509030403020204" pitchFamily="49" charset="0"/>
                <a:ea typeface="Source Code Pro" panose="020B0509030403020204" pitchFamily="49" charset="0"/>
              </a:rPr>
              <a:t>add-port=32768/</a:t>
            </a:r>
            <a:r>
              <a:rPr lang="en-US" altLang="zh-TW" dirty="0" err="1" smtClean="0">
                <a:latin typeface="Source Code Pro" panose="020B0509030403020204" pitchFamily="49" charset="0"/>
                <a:ea typeface="Source Code Pro" panose="020B0509030403020204" pitchFamily="49" charset="0"/>
              </a:rPr>
              <a:t>tcp</a:t>
            </a:r>
            <a:endParaRPr lang="en-US" altLang="zh-TW" dirty="0" smtClean="0">
              <a:latin typeface="Source Code Pro" panose="020B0509030403020204" pitchFamily="49" charset="0"/>
              <a:ea typeface="Source Code Pro" panose="020B0509030403020204" pitchFamily="49" charset="0"/>
            </a:endParaRPr>
          </a:p>
          <a:p>
            <a:r>
              <a:rPr lang="zh-TW" altLang="en-US" dirty="0" smtClean="0">
                <a:latin typeface="Source Code Pro" panose="020B0509030403020204" pitchFamily="49" charset="0"/>
                <a:ea typeface="Source Code Pro" panose="020B0509030403020204" pitchFamily="49" charset="0"/>
              </a:rPr>
              <a:t>查詢開放的端口</a:t>
            </a:r>
            <a:endParaRPr lang="en-US" altLang="zh-TW" dirty="0" smtClean="0">
              <a:latin typeface="Source Code Pro" panose="020B0509030403020204" pitchFamily="49" charset="0"/>
              <a:ea typeface="Source Code Pro" panose="020B0509030403020204" pitchFamily="49" charset="0"/>
            </a:endParaRPr>
          </a:p>
          <a:p>
            <a:pPr marL="457200" lvl="1" indent="0">
              <a:buNone/>
            </a:pPr>
            <a:r>
              <a:rPr lang="en-US" altLang="zh-TW" dirty="0">
                <a:latin typeface="Source Code Pro" panose="020B0509030403020204" pitchFamily="49" charset="0"/>
                <a:ea typeface="Source Code Pro" panose="020B0509030403020204" pitchFamily="49" charset="0"/>
              </a:rPr>
              <a:t>$ </a:t>
            </a:r>
            <a:r>
              <a:rPr lang="en-US" altLang="zh-TW" dirty="0" err="1">
                <a:latin typeface="Source Code Pro" panose="020B0509030403020204" pitchFamily="49" charset="0"/>
                <a:ea typeface="Source Code Pro" panose="020B0509030403020204" pitchFamily="49" charset="0"/>
              </a:rPr>
              <a:t>sudo</a:t>
            </a:r>
            <a:r>
              <a:rPr lang="en-US" altLang="zh-TW" dirty="0">
                <a:latin typeface="Source Code Pro" panose="020B0509030403020204" pitchFamily="49" charset="0"/>
                <a:ea typeface="Source Code Pro" panose="020B0509030403020204" pitchFamily="49" charset="0"/>
              </a:rPr>
              <a:t> </a:t>
            </a:r>
            <a:r>
              <a:rPr lang="en-US" altLang="zh-TW" dirty="0" smtClean="0">
                <a:latin typeface="Source Code Pro" panose="020B0509030403020204" pitchFamily="49" charset="0"/>
                <a:ea typeface="Source Code Pro" panose="020B0509030403020204" pitchFamily="49" charset="0"/>
              </a:rPr>
              <a:t>firewall-</a:t>
            </a:r>
            <a:r>
              <a:rPr lang="en-US" altLang="zh-TW" dirty="0" err="1" smtClean="0">
                <a:latin typeface="Source Code Pro" panose="020B0509030403020204" pitchFamily="49" charset="0"/>
                <a:ea typeface="Source Code Pro" panose="020B0509030403020204" pitchFamily="49" charset="0"/>
              </a:rPr>
              <a:t>cmd</a:t>
            </a:r>
            <a:r>
              <a:rPr lang="en-US" altLang="zh-TW" dirty="0" smtClean="0">
                <a:latin typeface="Source Code Pro" panose="020B0509030403020204" pitchFamily="49" charset="0"/>
                <a:ea typeface="Source Code Pro" panose="020B0509030403020204" pitchFamily="49" charset="0"/>
              </a:rPr>
              <a:t> –list-ports</a:t>
            </a:r>
            <a:endParaRPr lang="en-US" altLang="zh-TW" dirty="0">
              <a:latin typeface="Source Code Pro" panose="020B0509030403020204" pitchFamily="49" charset="0"/>
              <a:ea typeface="Source Code Pro" panose="020B0509030403020204" pitchFamily="49" charset="0"/>
            </a:endParaRPr>
          </a:p>
        </p:txBody>
      </p:sp>
      <p:sp>
        <p:nvSpPr>
          <p:cNvPr id="4" name="矩形 3"/>
          <p:cNvSpPr/>
          <p:nvPr/>
        </p:nvSpPr>
        <p:spPr>
          <a:xfrm>
            <a:off x="1126067" y="3692436"/>
            <a:ext cx="6096000" cy="1200329"/>
          </a:xfrm>
          <a:prstGeom prst="rect">
            <a:avLst/>
          </a:prstGeom>
        </p:spPr>
        <p:txBody>
          <a:bodyPr>
            <a:spAutoFit/>
          </a:bodyPr>
          <a:lstStyle/>
          <a:p>
            <a:r>
              <a:rPr lang="zh-TW" altLang="en-US" dirty="0"/>
              <a:t>[ksu@ksu-vm ~]$ </a:t>
            </a:r>
            <a:r>
              <a:rPr lang="zh-TW" altLang="en-US" b="1" dirty="0"/>
              <a:t>sudo firewall-cmd --list-ports</a:t>
            </a:r>
          </a:p>
          <a:p>
            <a:r>
              <a:rPr lang="zh-TW" altLang="en-US" dirty="0"/>
              <a:t>[sudo] password for ksu:</a:t>
            </a:r>
          </a:p>
          <a:p>
            <a:r>
              <a:rPr lang="zh-TW" altLang="en-US" dirty="0"/>
              <a:t>8080/tcp 32768/tcp</a:t>
            </a:r>
          </a:p>
          <a:p>
            <a:r>
              <a:rPr lang="zh-TW" altLang="en-US" dirty="0"/>
              <a:t>[ksu@ksu-vm ~]$</a:t>
            </a:r>
          </a:p>
        </p:txBody>
      </p:sp>
    </p:spTree>
    <p:extLst>
      <p:ext uri="{BB962C8B-B14F-4D97-AF65-F5344CB8AC3E}">
        <p14:creationId xmlns:p14="http://schemas.microsoft.com/office/powerpoint/2010/main" val="3950702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eaLnBrk="0" fontAlgn="base" hangingPunct="0">
              <a:lnSpc>
                <a:spcPct val="100000"/>
              </a:lnSpc>
              <a:spcAft>
                <a:spcPct val="0"/>
              </a:spcAft>
            </a:pPr>
            <a:r>
              <a:rPr lang="zh-TW" altLang="zh-TW" b="0" dirty="0">
                <a:solidFill>
                  <a:schemeClr val="tx1"/>
                </a:solidFill>
                <a:latin typeface="Arial" panose="020B0604020202020204" pitchFamily="34" charset="0"/>
              </a:rPr>
              <a:t>直接使用firewalld</a:t>
            </a:r>
            <a:endParaRPr lang="zh-TW" altLang="zh-TW" sz="2000" b="0" dirty="0">
              <a:solidFill>
                <a:schemeClr val="tx1"/>
              </a:solidFill>
              <a:latin typeface="Arial Unicode MS"/>
            </a:endParaRPr>
          </a:p>
        </p:txBody>
      </p:sp>
      <p:sp>
        <p:nvSpPr>
          <p:cNvPr id="3" name="內容版面配置區 2"/>
          <p:cNvSpPr>
            <a:spLocks noGrp="1"/>
          </p:cNvSpPr>
          <p:nvPr>
            <p:ph idx="1"/>
          </p:nvPr>
        </p:nvSpPr>
        <p:spPr/>
        <p:txBody>
          <a:bodyPr/>
          <a:lstStyle/>
          <a:p>
            <a:pPr lvl="0"/>
            <a:r>
              <a:rPr lang="en-US" altLang="zh-TW" dirty="0" err="1">
                <a:latin typeface="Arial" panose="020B0604020202020204" pitchFamily="34" charset="0"/>
              </a:rPr>
              <a:t>sudo</a:t>
            </a:r>
            <a:r>
              <a:rPr lang="en-US" altLang="zh-TW" dirty="0">
                <a:latin typeface="Arial" panose="020B0604020202020204" pitchFamily="34" charset="0"/>
              </a:rPr>
              <a:t> firewall-</a:t>
            </a:r>
            <a:r>
              <a:rPr lang="en-US" altLang="zh-TW" dirty="0" err="1">
                <a:latin typeface="Arial" panose="020B0604020202020204" pitchFamily="34" charset="0"/>
              </a:rPr>
              <a:t>cmd</a:t>
            </a:r>
            <a:r>
              <a:rPr lang="en-US" altLang="zh-TW" dirty="0">
                <a:latin typeface="Arial" panose="020B0604020202020204" pitchFamily="34" charset="0"/>
              </a:rPr>
              <a:t> --permanent --zone=trusted --add-interface=docker0</a:t>
            </a:r>
          </a:p>
          <a:p>
            <a:pPr lvl="0"/>
            <a:r>
              <a:rPr lang="en-US" altLang="zh-TW" dirty="0" err="1">
                <a:latin typeface="Arial" panose="020B0604020202020204" pitchFamily="34" charset="0"/>
              </a:rPr>
              <a:t>sudo</a:t>
            </a:r>
            <a:r>
              <a:rPr lang="en-US" altLang="zh-TW" dirty="0">
                <a:latin typeface="Arial" panose="020B0604020202020204" pitchFamily="34" charset="0"/>
              </a:rPr>
              <a:t> firewall-</a:t>
            </a:r>
            <a:r>
              <a:rPr lang="en-US" altLang="zh-TW" dirty="0" err="1">
                <a:latin typeface="Arial" panose="020B0604020202020204" pitchFamily="34" charset="0"/>
              </a:rPr>
              <a:t>cmd</a:t>
            </a:r>
            <a:r>
              <a:rPr lang="en-US" altLang="zh-TW" dirty="0">
                <a:latin typeface="Arial" panose="020B0604020202020204" pitchFamily="34" charset="0"/>
              </a:rPr>
              <a:t> --permanent --zone=trusted --add-port=</a:t>
            </a:r>
            <a:r>
              <a:rPr lang="en-US" altLang="zh-TW" dirty="0" err="1">
                <a:solidFill>
                  <a:srgbClr val="FF0000"/>
                </a:solidFill>
                <a:latin typeface="Arial" panose="020B0604020202020204" pitchFamily="34" charset="0"/>
              </a:rPr>
              <a:t>xxxx</a:t>
            </a:r>
            <a:r>
              <a:rPr lang="en-US" altLang="zh-TW" dirty="0">
                <a:latin typeface="Arial" panose="020B0604020202020204" pitchFamily="34" charset="0"/>
              </a:rPr>
              <a:t>/</a:t>
            </a:r>
            <a:r>
              <a:rPr lang="en-US" altLang="zh-TW" dirty="0" err="1">
                <a:latin typeface="Arial" panose="020B0604020202020204" pitchFamily="34" charset="0"/>
              </a:rPr>
              <a:t>tcp</a:t>
            </a:r>
            <a:r>
              <a:rPr lang="en-US" altLang="zh-TW" dirty="0">
                <a:latin typeface="Arial" panose="020B0604020202020204" pitchFamily="34" charset="0"/>
              </a:rPr>
              <a:t>#       </a:t>
            </a:r>
            <a:r>
              <a:rPr lang="en-US" altLang="zh-TW" dirty="0" err="1">
                <a:latin typeface="Arial" panose="020B0604020202020204" pitchFamily="34" charset="0"/>
              </a:rPr>
              <a:t>xxxx</a:t>
            </a:r>
            <a:r>
              <a:rPr lang="zh-TW" altLang="en-US" dirty="0" smtClean="0">
                <a:latin typeface="Arial" panose="020B0604020202020204" pitchFamily="34" charset="0"/>
              </a:rPr>
              <a:t>改為你</a:t>
            </a:r>
            <a:r>
              <a:rPr lang="zh-TW" altLang="en-US" dirty="0">
                <a:latin typeface="Arial" panose="020B0604020202020204" pitchFamily="34" charset="0"/>
              </a:rPr>
              <a:t>希望的端</a:t>
            </a:r>
            <a:r>
              <a:rPr lang="zh-TW" altLang="en-US" dirty="0" smtClean="0">
                <a:latin typeface="Arial" panose="020B0604020202020204" pitchFamily="34" charset="0"/>
              </a:rPr>
              <a:t>口號</a:t>
            </a:r>
            <a:endParaRPr lang="zh-TW" altLang="en-US" dirty="0">
              <a:latin typeface="Arial" panose="020B0604020202020204" pitchFamily="34" charset="0"/>
            </a:endParaRPr>
          </a:p>
          <a:p>
            <a:pPr lvl="0"/>
            <a:r>
              <a:rPr lang="en-US" altLang="zh-TW" dirty="0" err="1">
                <a:latin typeface="Arial" panose="020B0604020202020204" pitchFamily="34" charset="0"/>
              </a:rPr>
              <a:t>sudo</a:t>
            </a:r>
            <a:r>
              <a:rPr lang="en-US" altLang="zh-TW" dirty="0">
                <a:latin typeface="Arial" panose="020B0604020202020204" pitchFamily="34" charset="0"/>
              </a:rPr>
              <a:t> firewall-</a:t>
            </a:r>
            <a:r>
              <a:rPr lang="en-US" altLang="zh-TW" dirty="0" err="1">
                <a:latin typeface="Arial" panose="020B0604020202020204" pitchFamily="34" charset="0"/>
              </a:rPr>
              <a:t>cmd</a:t>
            </a:r>
            <a:r>
              <a:rPr lang="en-US" altLang="zh-TW" dirty="0">
                <a:latin typeface="Arial" panose="020B0604020202020204" pitchFamily="34" charset="0"/>
              </a:rPr>
              <a:t> --reload</a:t>
            </a:r>
            <a:endParaRPr lang="zh-TW" altLang="en-US" dirty="0"/>
          </a:p>
        </p:txBody>
      </p:sp>
    </p:spTree>
    <p:extLst>
      <p:ext uri="{BB962C8B-B14F-4D97-AF65-F5344CB8AC3E}">
        <p14:creationId xmlns:p14="http://schemas.microsoft.com/office/powerpoint/2010/main" val="977744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設定</a:t>
            </a:r>
            <a:r>
              <a:rPr lang="en-US" altLang="zh-TW" dirty="0" smtClean="0"/>
              <a:t>Tomcat</a:t>
            </a:r>
            <a:r>
              <a:rPr lang="zh-TW" altLang="en-US" dirty="0" smtClean="0"/>
              <a:t>管理帳號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78479" y="1378109"/>
            <a:ext cx="7320915" cy="5246370"/>
          </a:xfrm>
          <a:prstGeom prst="rect">
            <a:avLst/>
          </a:prstGeom>
        </p:spPr>
      </p:pic>
    </p:spTree>
    <p:extLst>
      <p:ext uri="{BB962C8B-B14F-4D97-AF65-F5344CB8AC3E}">
        <p14:creationId xmlns:p14="http://schemas.microsoft.com/office/powerpoint/2010/main" val="359926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以終端機連入</a:t>
            </a:r>
            <a:r>
              <a:rPr lang="en-US" altLang="zh-TW" dirty="0" smtClean="0"/>
              <a:t>Tomcat</a:t>
            </a:r>
            <a:r>
              <a:rPr lang="zh-TW" altLang="en-US" dirty="0" smtClean="0"/>
              <a:t>容器</a:t>
            </a:r>
            <a:endParaRPr lang="zh-TW" altLang="en-US" dirty="0"/>
          </a:p>
        </p:txBody>
      </p:sp>
      <p:sp>
        <p:nvSpPr>
          <p:cNvPr id="4" name="矩形 3"/>
          <p:cNvSpPr/>
          <p:nvPr/>
        </p:nvSpPr>
        <p:spPr>
          <a:xfrm>
            <a:off x="992696" y="2594106"/>
            <a:ext cx="10596329" cy="646331"/>
          </a:xfrm>
          <a:prstGeom prst="rect">
            <a:avLst/>
          </a:prstGeom>
        </p:spPr>
        <p:txBody>
          <a:bodyPr wrap="square">
            <a:spAutoFit/>
          </a:bodyPr>
          <a:lstStyle/>
          <a:p>
            <a:r>
              <a:rPr lang="zh-TW" altLang="en-US" dirty="0">
                <a:latin typeface="Source Code Pro" panose="020B0509030403020204" pitchFamily="49" charset="0"/>
              </a:rPr>
              <a:t>[ksu@ksu-vm ~]$ </a:t>
            </a:r>
            <a:r>
              <a:rPr lang="zh-TW" altLang="en-US" b="1" dirty="0">
                <a:latin typeface="Source Code Pro" panose="020B0509030403020204" pitchFamily="49" charset="0"/>
              </a:rPr>
              <a:t>sudo docker exec -it 8f15373c43d8 /bin/bash</a:t>
            </a:r>
          </a:p>
          <a:p>
            <a:r>
              <a:rPr lang="zh-TW" altLang="en-US" dirty="0">
                <a:latin typeface="Source Code Pro" panose="020B0509030403020204" pitchFamily="49" charset="0"/>
              </a:rPr>
              <a:t>root@8f15373c43d8:/usr/local/tomcat</a:t>
            </a:r>
            <a:r>
              <a:rPr lang="zh-TW" altLang="en-US" dirty="0" smtClean="0">
                <a:latin typeface="Source Code Pro" panose="020B0509030403020204" pitchFamily="49" charset="0"/>
              </a:rPr>
              <a:t>#</a:t>
            </a:r>
            <a:r>
              <a:rPr lang="en-US" altLang="zh-TW" b="1" dirty="0" smtClean="0">
                <a:latin typeface="Source Code Pro" panose="020B0509030403020204" pitchFamily="49" charset="0"/>
              </a:rPr>
              <a:t>apt-get update &amp;&amp; apt-get install -</a:t>
            </a:r>
            <a:r>
              <a:rPr lang="en-US" altLang="zh-TW" b="1" smtClean="0">
                <a:latin typeface="Source Code Pro" panose="020B0509030403020204" pitchFamily="49" charset="0"/>
              </a:rPr>
              <a:t>y vim</a:t>
            </a:r>
            <a:endParaRPr lang="zh-TW" altLang="en-US" b="1" dirty="0">
              <a:latin typeface="Source Code Pro" panose="020B0509030403020204" pitchFamily="49" charset="0"/>
            </a:endParaRPr>
          </a:p>
        </p:txBody>
      </p:sp>
      <p:sp>
        <p:nvSpPr>
          <p:cNvPr id="6" name="內容版面配置區 5"/>
          <p:cNvSpPr>
            <a:spLocks noGrp="1"/>
          </p:cNvSpPr>
          <p:nvPr>
            <p:ph idx="1"/>
          </p:nvPr>
        </p:nvSpPr>
        <p:spPr>
          <a:xfrm>
            <a:off x="838200" y="1825625"/>
            <a:ext cx="10100201" cy="480131"/>
          </a:xfrm>
          <a:prstGeom prst="rect">
            <a:avLst/>
          </a:prstGeom>
        </p:spPr>
        <p:txBody>
          <a:bodyPr wrap="none">
            <a:spAutoFit/>
          </a:bodyPr>
          <a:lstStyle/>
          <a:p>
            <a:r>
              <a:rPr lang="zh-TW" altLang="en-US" dirty="0" smtClean="0"/>
              <a:t>參考影片：https</a:t>
            </a:r>
            <a:r>
              <a:rPr lang="zh-TW" altLang="en-US" dirty="0"/>
              <a:t>://www.youtube.com/watch?v=ybSKcy2IHGE</a:t>
            </a:r>
          </a:p>
        </p:txBody>
      </p:sp>
      <p:pic>
        <p:nvPicPr>
          <p:cNvPr id="7" name="圖片 6"/>
          <p:cNvPicPr>
            <a:picLocks noChangeAspect="1"/>
          </p:cNvPicPr>
          <p:nvPr/>
        </p:nvPicPr>
        <p:blipFill>
          <a:blip r:embed="rId2"/>
          <a:stretch>
            <a:fillRect/>
          </a:stretch>
        </p:blipFill>
        <p:spPr>
          <a:xfrm>
            <a:off x="1091233" y="3528787"/>
            <a:ext cx="7524750" cy="2390775"/>
          </a:xfrm>
          <a:prstGeom prst="rect">
            <a:avLst/>
          </a:prstGeom>
        </p:spPr>
      </p:pic>
    </p:spTree>
    <p:extLst>
      <p:ext uri="{BB962C8B-B14F-4D97-AF65-F5344CB8AC3E}">
        <p14:creationId xmlns:p14="http://schemas.microsoft.com/office/powerpoint/2010/main" val="999799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參考資料來源</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https://www.docker.com/</a:t>
            </a:r>
            <a:endParaRPr lang="zh-TW" altLang="en-US" dirty="0" smtClean="0"/>
          </a:p>
          <a:p>
            <a:r>
              <a:rPr lang="en-US" altLang="zh-TW" dirty="0" smtClean="0">
                <a:hlinkClick r:id="rId3"/>
              </a:rPr>
              <a:t>https://docs.docker.com/engine/reference/commandline/cli/</a:t>
            </a:r>
            <a:endParaRPr lang="zh-TW" altLang="en-US" dirty="0" smtClean="0"/>
          </a:p>
          <a:p>
            <a:r>
              <a:rPr lang="en-US" altLang="zh-TW" dirty="0" smtClean="0">
                <a:hlinkClick r:id="rId4"/>
              </a:rPr>
              <a:t>https://philipzheng.gitbooks.io/docker_practice/content/introduction/what.html</a:t>
            </a:r>
            <a:endParaRPr lang="en-US" altLang="zh-TW" dirty="0" smtClean="0"/>
          </a:p>
          <a:p>
            <a:r>
              <a:rPr lang="en-US" altLang="zh-TW" dirty="0" smtClean="0"/>
              <a:t>https</a:t>
            </a:r>
            <a:r>
              <a:rPr lang="en-US" altLang="zh-TW" dirty="0"/>
              <a:t>://github.com/wsargent/docker-cheat-sheet</a:t>
            </a:r>
            <a:endParaRPr lang="zh-TW" altLang="en-US" dirty="0" smtClean="0"/>
          </a:p>
          <a:p>
            <a:endParaRPr lang="zh-TW" altLang="en-US" dirty="0"/>
          </a:p>
        </p:txBody>
      </p:sp>
    </p:spTree>
    <p:extLst>
      <p:ext uri="{BB962C8B-B14F-4D97-AF65-F5344CB8AC3E}">
        <p14:creationId xmlns:p14="http://schemas.microsoft.com/office/powerpoint/2010/main" val="217289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習題</a:t>
            </a:r>
            <a:endParaRPr lang="zh-TW" altLang="en-US" dirty="0"/>
          </a:p>
        </p:txBody>
      </p:sp>
      <p:sp>
        <p:nvSpPr>
          <p:cNvPr id="3" name="內容版面配置區 2"/>
          <p:cNvSpPr>
            <a:spLocks noGrp="1"/>
          </p:cNvSpPr>
          <p:nvPr>
            <p:ph idx="1"/>
          </p:nvPr>
        </p:nvSpPr>
        <p:spPr>
          <a:xfrm>
            <a:off x="838200" y="1825625"/>
            <a:ext cx="10515600" cy="536575"/>
          </a:xfrm>
        </p:spPr>
        <p:txBody>
          <a:bodyPr/>
          <a:lstStyle/>
          <a:p>
            <a:r>
              <a:rPr lang="zh-TW" altLang="en-US" dirty="0" smtClean="0"/>
              <a:t>請</a:t>
            </a:r>
            <a:r>
              <a:rPr lang="zh-TW" altLang="en-US" dirty="0" smtClean="0"/>
              <a:t>練習為容器加入</a:t>
            </a:r>
            <a:r>
              <a:rPr lang="en-US" altLang="zh-TW" dirty="0" err="1" smtClean="0"/>
              <a:t>ssh</a:t>
            </a:r>
            <a:r>
              <a:rPr lang="zh-TW" altLang="en-US" dirty="0" smtClean="0"/>
              <a:t>服務</a:t>
            </a:r>
            <a:endParaRPr lang="zh-TW" altLang="en-US" dirty="0"/>
          </a:p>
        </p:txBody>
      </p:sp>
    </p:spTree>
    <p:extLst>
      <p:ext uri="{BB962C8B-B14F-4D97-AF65-F5344CB8AC3E}">
        <p14:creationId xmlns:p14="http://schemas.microsoft.com/office/powerpoint/2010/main" val="3686830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管理</a:t>
            </a:r>
            <a:r>
              <a:rPr lang="en-US" altLang="zh-TW" dirty="0" smtClean="0"/>
              <a:t>Local Registry</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5679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運行─映射資料卷</a:t>
            </a:r>
            <a:r>
              <a:rPr lang="en-US" altLang="zh-TW" dirty="0" smtClean="0"/>
              <a:t>(volume)</a:t>
            </a:r>
            <a:endParaRPr lang="zh-TW" altLang="en-US" dirty="0"/>
          </a:p>
        </p:txBody>
      </p:sp>
      <p:sp>
        <p:nvSpPr>
          <p:cNvPr id="3" name="內容版面配置區 2"/>
          <p:cNvSpPr>
            <a:spLocks noGrp="1"/>
          </p:cNvSpPr>
          <p:nvPr>
            <p:ph idx="1"/>
          </p:nvPr>
        </p:nvSpPr>
        <p:spPr/>
        <p:txBody>
          <a:bodyPr/>
          <a:lstStyle/>
          <a:p>
            <a:r>
              <a:rPr lang="zh-TW" altLang="en-US" dirty="0"/>
              <a:t>如果要將主機上的目錄映射到</a:t>
            </a:r>
            <a:r>
              <a:rPr lang="en-US" altLang="zh-TW" dirty="0" err="1"/>
              <a:t>docker</a:t>
            </a:r>
            <a:r>
              <a:rPr lang="zh-TW" altLang="en-US" dirty="0"/>
              <a:t>容器，則</a:t>
            </a:r>
            <a:r>
              <a:rPr lang="en-US" altLang="zh-TW" dirty="0" err="1" smtClean="0"/>
              <a:t>docker</a:t>
            </a:r>
            <a:r>
              <a:rPr lang="zh-TW" altLang="en-US" dirty="0" smtClean="0"/>
              <a:t> </a:t>
            </a:r>
            <a:r>
              <a:rPr lang="en-US" altLang="zh-TW" dirty="0" smtClean="0"/>
              <a:t>run -v $HOSTDIR:$DOCKERDIR</a:t>
            </a:r>
            <a:r>
              <a:rPr lang="zh-TW" altLang="en-US" dirty="0" smtClean="0"/>
              <a:t>。參閱資料卷（</a:t>
            </a:r>
            <a:r>
              <a:rPr lang="en-US" altLang="zh-TW" dirty="0" smtClean="0"/>
              <a:t>Volumes</a:t>
            </a:r>
            <a:r>
              <a:rPr lang="zh-TW" altLang="en-US" dirty="0" smtClean="0"/>
              <a:t>）。</a:t>
            </a:r>
            <a:endParaRPr lang="zh-TW" altLang="en-US" dirty="0"/>
          </a:p>
          <a:p>
            <a:endParaRPr lang="zh-TW" altLang="en-US" dirty="0"/>
          </a:p>
          <a:p>
            <a:r>
              <a:rPr lang="zh-TW" altLang="en-US" dirty="0"/>
              <a:t>如果要刪除與容器關聯</a:t>
            </a:r>
            <a:r>
              <a:rPr lang="zh-TW" altLang="en-US" dirty="0" smtClean="0"/>
              <a:t>的</a:t>
            </a:r>
            <a:r>
              <a:rPr lang="zh-TW" altLang="en-US" dirty="0"/>
              <a:t>資料卷</a:t>
            </a:r>
            <a:r>
              <a:rPr lang="zh-TW" altLang="en-US" dirty="0" smtClean="0"/>
              <a:t>，</a:t>
            </a:r>
            <a:r>
              <a:rPr lang="zh-TW" altLang="en-US" dirty="0"/>
              <a:t>則刪除容器必須包含</a:t>
            </a:r>
            <a:r>
              <a:rPr lang="en-US" altLang="zh-TW" dirty="0" smtClean="0"/>
              <a:t>-v</a:t>
            </a:r>
            <a:r>
              <a:rPr lang="zh-TW" altLang="en-US" dirty="0" smtClean="0"/>
              <a:t>選項，</a:t>
            </a:r>
            <a:r>
              <a:rPr lang="zh-TW" altLang="en-US" dirty="0"/>
              <a:t>如</a:t>
            </a:r>
            <a:r>
              <a:rPr lang="en-US" altLang="zh-TW" dirty="0" err="1"/>
              <a:t>docker</a:t>
            </a:r>
            <a:r>
              <a:rPr lang="en-US" altLang="zh-TW" dirty="0"/>
              <a:t> </a:t>
            </a:r>
            <a:r>
              <a:rPr lang="en-US" altLang="zh-TW" dirty="0" err="1"/>
              <a:t>rm</a:t>
            </a:r>
            <a:r>
              <a:rPr lang="en-US" altLang="zh-TW" dirty="0"/>
              <a:t> </a:t>
            </a:r>
            <a:r>
              <a:rPr lang="en-US" altLang="zh-TW" dirty="0" smtClean="0"/>
              <a:t>-v </a:t>
            </a:r>
            <a:r>
              <a:rPr lang="zh-TW" altLang="en-US" dirty="0" smtClean="0"/>
              <a:t>。</a:t>
            </a:r>
            <a:endParaRPr lang="zh-TW" altLang="en-US" dirty="0"/>
          </a:p>
        </p:txBody>
      </p:sp>
    </p:spTree>
    <p:extLst>
      <p:ext uri="{BB962C8B-B14F-4D97-AF65-F5344CB8AC3E}">
        <p14:creationId xmlns:p14="http://schemas.microsoft.com/office/powerpoint/2010/main" val="33356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幫容器命名</a:t>
            </a:r>
            <a:endParaRPr lang="zh-TW" altLang="en-US" dirty="0"/>
          </a:p>
        </p:txBody>
      </p:sp>
      <p:sp>
        <p:nvSpPr>
          <p:cNvPr id="3" name="內容版面配置區 2"/>
          <p:cNvSpPr>
            <a:spLocks noGrp="1"/>
          </p:cNvSpPr>
          <p:nvPr>
            <p:ph idx="1"/>
          </p:nvPr>
        </p:nvSpPr>
        <p:spPr/>
        <p:txBody>
          <a:bodyPr/>
          <a:lstStyle/>
          <a:p>
            <a:r>
              <a:rPr lang="zh-TW" altLang="en-US" dirty="0" smtClean="0"/>
              <a:t>啟動容器時，預設會為容器取一個隨機字串名稱。</a:t>
            </a:r>
            <a:endParaRPr lang="en-US" altLang="zh-TW" dirty="0" smtClean="0"/>
          </a:p>
          <a:p>
            <a:r>
              <a:rPr lang="zh-TW" altLang="en-US" dirty="0" smtClean="0"/>
              <a:t>若要指定容器的名稱，則應當在</a:t>
            </a:r>
            <a:r>
              <a:rPr lang="en-US" altLang="zh-TW" dirty="0"/>
              <a:t>run</a:t>
            </a:r>
            <a:r>
              <a:rPr lang="zh-TW" altLang="en-US" dirty="0"/>
              <a:t>命令中指定</a:t>
            </a:r>
            <a:r>
              <a:rPr lang="en-US" altLang="zh-TW" dirty="0"/>
              <a:t>--</a:t>
            </a:r>
            <a:r>
              <a:rPr lang="en-US" altLang="zh-TW" dirty="0" smtClean="0"/>
              <a:t>name</a:t>
            </a:r>
            <a:r>
              <a:rPr lang="zh-TW" altLang="en-US" dirty="0" smtClean="0"/>
              <a:t>，</a:t>
            </a:r>
            <a:r>
              <a:rPr lang="zh-TW" altLang="en-US" dirty="0"/>
              <a:t>這將允許您通過使用您在創建容器時指定的名稱調用容器來啟動和停止容器</a:t>
            </a:r>
            <a:r>
              <a:rPr lang="zh-TW" altLang="en-US" dirty="0" smtClean="0"/>
              <a:t>。</a:t>
            </a:r>
            <a:endParaRPr lang="en-US" altLang="zh-TW" dirty="0" smtClean="0"/>
          </a:p>
          <a:p>
            <a:pPr marL="457200" lvl="1" indent="0">
              <a:buNone/>
            </a:pPr>
            <a:r>
              <a:rPr lang="en-US" altLang="zh-TW" dirty="0" err="1">
                <a:latin typeface="Source Code Pro" panose="020B0509030403020204" pitchFamily="49" charset="0"/>
                <a:ea typeface="Source Code Pro" panose="020B0509030403020204" pitchFamily="49" charset="0"/>
              </a:rPr>
              <a:t>docker</a:t>
            </a:r>
            <a:r>
              <a:rPr lang="en-US" altLang="zh-TW" dirty="0">
                <a:latin typeface="Source Code Pro" panose="020B0509030403020204" pitchFamily="49" charset="0"/>
                <a:ea typeface="Source Code Pro" panose="020B0509030403020204" pitchFamily="49" charset="0"/>
              </a:rPr>
              <a:t> run --name </a:t>
            </a:r>
            <a:r>
              <a:rPr lang="en-US" altLang="zh-TW" dirty="0" err="1">
                <a:latin typeface="Source Code Pro" panose="020B0509030403020204" pitchFamily="49" charset="0"/>
                <a:ea typeface="Source Code Pro" panose="020B0509030403020204" pitchFamily="49" charset="0"/>
              </a:rPr>
              <a:t>yourname</a:t>
            </a:r>
            <a:r>
              <a:rPr lang="en-US" altLang="zh-TW" dirty="0">
                <a:latin typeface="Source Code Pro" panose="020B0509030403020204" pitchFamily="49" charset="0"/>
                <a:ea typeface="Source Code Pro" panose="020B0509030403020204" pitchFamily="49" charset="0"/>
              </a:rPr>
              <a:t> </a:t>
            </a:r>
            <a:r>
              <a:rPr lang="en-US" altLang="zh-TW" dirty="0" err="1">
                <a:latin typeface="Source Code Pro" panose="020B0509030403020204" pitchFamily="49" charset="0"/>
                <a:ea typeface="Source Code Pro" panose="020B0509030403020204" pitchFamily="49" charset="0"/>
              </a:rPr>
              <a:t>docker_image</a:t>
            </a:r>
            <a:endParaRPr lang="en-US" altLang="zh-TW" dirty="0">
              <a:latin typeface="Source Code Pro" panose="020B0509030403020204" pitchFamily="49" charset="0"/>
              <a:ea typeface="Source Code Pro" panose="020B0509030403020204" pitchFamily="49" charset="0"/>
            </a:endParaRPr>
          </a:p>
          <a:p>
            <a:endParaRPr lang="zh-TW" altLang="en-US" dirty="0"/>
          </a:p>
        </p:txBody>
      </p:sp>
    </p:spTree>
    <p:extLst>
      <p:ext uri="{BB962C8B-B14F-4D97-AF65-F5344CB8AC3E}">
        <p14:creationId xmlns:p14="http://schemas.microsoft.com/office/powerpoint/2010/main" val="49325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啟動與停止容器</a:t>
            </a:r>
            <a:endParaRPr lang="zh-TW" altLang="en-US" dirty="0"/>
          </a:p>
        </p:txBody>
      </p:sp>
      <p:sp>
        <p:nvSpPr>
          <p:cNvPr id="3" name="內容版面配置區 2"/>
          <p:cNvSpPr>
            <a:spLocks noGrp="1"/>
          </p:cNvSpPr>
          <p:nvPr>
            <p:ph idx="1"/>
          </p:nvPr>
        </p:nvSpPr>
        <p:spPr/>
        <p:txBody>
          <a:bodyPr/>
          <a:lstStyle/>
          <a:p>
            <a:r>
              <a:rPr lang="en-US" altLang="zh-TW" dirty="0" err="1"/>
              <a:t>docker</a:t>
            </a:r>
            <a:r>
              <a:rPr lang="en-US" altLang="zh-TW" dirty="0"/>
              <a:t> </a:t>
            </a:r>
            <a:r>
              <a:rPr lang="en-US" altLang="zh-TW" dirty="0" smtClean="0"/>
              <a:t>start</a:t>
            </a:r>
            <a:r>
              <a:rPr lang="zh-TW" altLang="en-US" dirty="0" smtClean="0"/>
              <a:t>：啟動</a:t>
            </a:r>
            <a:r>
              <a:rPr lang="zh-TW" altLang="en-US" dirty="0"/>
              <a:t>一個容器，使其運行。</a:t>
            </a:r>
          </a:p>
          <a:p>
            <a:r>
              <a:rPr lang="en-US" altLang="zh-TW" dirty="0" err="1"/>
              <a:t>docker</a:t>
            </a:r>
            <a:r>
              <a:rPr lang="en-US" altLang="zh-TW" dirty="0"/>
              <a:t> </a:t>
            </a:r>
            <a:r>
              <a:rPr lang="en-US" altLang="zh-TW" dirty="0" smtClean="0"/>
              <a:t>stop</a:t>
            </a:r>
            <a:r>
              <a:rPr lang="zh-TW" altLang="en-US" dirty="0" smtClean="0"/>
              <a:t>：停止</a:t>
            </a:r>
            <a:r>
              <a:rPr lang="zh-TW" altLang="en-US" dirty="0"/>
              <a:t>正在運行的容器。</a:t>
            </a:r>
          </a:p>
          <a:p>
            <a:r>
              <a:rPr lang="en-US" altLang="zh-TW" dirty="0" err="1"/>
              <a:t>docker</a:t>
            </a:r>
            <a:r>
              <a:rPr lang="en-US" altLang="zh-TW" dirty="0"/>
              <a:t> </a:t>
            </a:r>
            <a:r>
              <a:rPr lang="en-US" altLang="zh-TW" dirty="0" smtClean="0"/>
              <a:t>restart</a:t>
            </a:r>
            <a:r>
              <a:rPr lang="zh-TW" altLang="en-US" dirty="0" smtClean="0"/>
              <a:t>：停止</a:t>
            </a:r>
            <a:r>
              <a:rPr lang="zh-TW" altLang="en-US" dirty="0"/>
              <a:t>並啟動容器。</a:t>
            </a:r>
          </a:p>
          <a:p>
            <a:r>
              <a:rPr lang="en-US" altLang="zh-TW" dirty="0" err="1"/>
              <a:t>docker</a:t>
            </a:r>
            <a:r>
              <a:rPr lang="en-US" altLang="zh-TW" dirty="0"/>
              <a:t> </a:t>
            </a:r>
            <a:r>
              <a:rPr lang="en-US" altLang="zh-TW" dirty="0" smtClean="0"/>
              <a:t>pause</a:t>
            </a:r>
            <a:r>
              <a:rPr lang="zh-TW" altLang="en-US" dirty="0" smtClean="0"/>
              <a:t>：暫停</a:t>
            </a:r>
            <a:r>
              <a:rPr lang="zh-TW" altLang="en-US" dirty="0"/>
              <a:t>一個正在運行的容器，將其“凍結”到位。</a:t>
            </a:r>
          </a:p>
          <a:p>
            <a:r>
              <a:rPr lang="en-US" altLang="zh-TW" dirty="0" err="1"/>
              <a:t>docker</a:t>
            </a:r>
            <a:r>
              <a:rPr lang="en-US" altLang="zh-TW" dirty="0"/>
              <a:t> </a:t>
            </a:r>
            <a:r>
              <a:rPr lang="en-US" altLang="zh-TW" dirty="0" err="1" smtClean="0"/>
              <a:t>unpause</a:t>
            </a:r>
            <a:r>
              <a:rPr lang="zh-TW" altLang="en-US" dirty="0" smtClean="0"/>
              <a:t>：將</a:t>
            </a:r>
            <a:r>
              <a:rPr lang="zh-TW" altLang="en-US" dirty="0"/>
              <a:t>取消暫停正在運行的容器。</a:t>
            </a:r>
          </a:p>
          <a:p>
            <a:r>
              <a:rPr lang="en-US" altLang="zh-TW" dirty="0" err="1" smtClean="0"/>
              <a:t>docker</a:t>
            </a:r>
            <a:r>
              <a:rPr lang="zh-TW" altLang="en-US" dirty="0" smtClean="0"/>
              <a:t> </a:t>
            </a:r>
            <a:r>
              <a:rPr lang="en-US" altLang="zh-TW" dirty="0" smtClean="0"/>
              <a:t>wait</a:t>
            </a:r>
            <a:r>
              <a:rPr lang="zh-TW" altLang="en-US" dirty="0" smtClean="0"/>
              <a:t> ：擱置直到</a:t>
            </a:r>
            <a:r>
              <a:rPr lang="zh-TW" altLang="en-US" dirty="0"/>
              <a:t>運行容器停止。</a:t>
            </a:r>
          </a:p>
          <a:p>
            <a:r>
              <a:rPr lang="en-US" altLang="zh-TW" dirty="0" err="1"/>
              <a:t>docker</a:t>
            </a:r>
            <a:r>
              <a:rPr lang="en-US" altLang="zh-TW" dirty="0"/>
              <a:t> </a:t>
            </a:r>
            <a:r>
              <a:rPr lang="en-US" altLang="zh-TW" dirty="0" smtClean="0"/>
              <a:t>kill</a:t>
            </a:r>
            <a:r>
              <a:rPr lang="zh-TW" altLang="en-US" dirty="0" smtClean="0"/>
              <a:t>：發送</a:t>
            </a:r>
            <a:r>
              <a:rPr lang="en-US" altLang="zh-TW" dirty="0" smtClean="0"/>
              <a:t>SIGKILL</a:t>
            </a:r>
            <a:r>
              <a:rPr lang="zh-TW" altLang="en-US" dirty="0" smtClean="0"/>
              <a:t>訊令給正在</a:t>
            </a:r>
            <a:r>
              <a:rPr lang="zh-TW" altLang="en-US" dirty="0"/>
              <a:t>運行的容器。</a:t>
            </a:r>
          </a:p>
          <a:p>
            <a:r>
              <a:rPr lang="en-US" altLang="zh-TW" dirty="0" err="1"/>
              <a:t>docker</a:t>
            </a:r>
            <a:r>
              <a:rPr lang="en-US" altLang="zh-TW" dirty="0"/>
              <a:t> </a:t>
            </a:r>
            <a:r>
              <a:rPr lang="en-US" altLang="zh-TW" dirty="0" smtClean="0"/>
              <a:t>attach</a:t>
            </a:r>
            <a:r>
              <a:rPr lang="zh-TW" altLang="en-US" dirty="0" smtClean="0"/>
              <a:t>：連接</a:t>
            </a:r>
            <a:r>
              <a:rPr lang="zh-TW" altLang="en-US" dirty="0"/>
              <a:t>到正在運行的容器</a:t>
            </a:r>
            <a:r>
              <a:rPr lang="zh-TW" altLang="en-US" dirty="0" smtClean="0"/>
              <a:t>。建議改用</a:t>
            </a:r>
            <a:r>
              <a:rPr lang="en-US" altLang="zh-TW" dirty="0" smtClean="0"/>
              <a:t>exec</a:t>
            </a:r>
            <a:endParaRPr lang="zh-TW" altLang="en-US" dirty="0"/>
          </a:p>
        </p:txBody>
      </p:sp>
    </p:spTree>
    <p:extLst>
      <p:ext uri="{BB962C8B-B14F-4D97-AF65-F5344CB8AC3E}">
        <p14:creationId xmlns:p14="http://schemas.microsoft.com/office/powerpoint/2010/main" val="176084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容器資訊</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err="1"/>
              <a:t>docker</a:t>
            </a:r>
            <a:r>
              <a:rPr lang="en-US" altLang="zh-TW" dirty="0"/>
              <a:t> </a:t>
            </a:r>
            <a:r>
              <a:rPr lang="en-US" altLang="zh-TW" dirty="0" err="1" smtClean="0"/>
              <a:t>ps</a:t>
            </a:r>
            <a:r>
              <a:rPr lang="zh-TW" altLang="en-US" dirty="0" smtClean="0"/>
              <a:t>：顯示</a:t>
            </a:r>
            <a:r>
              <a:rPr lang="zh-TW" altLang="en-US" dirty="0"/>
              <a:t>正在運行的容器。</a:t>
            </a:r>
          </a:p>
          <a:p>
            <a:r>
              <a:rPr lang="en-US" altLang="zh-TW" dirty="0" err="1"/>
              <a:t>docker</a:t>
            </a:r>
            <a:r>
              <a:rPr lang="en-US" altLang="zh-TW" dirty="0"/>
              <a:t> </a:t>
            </a:r>
            <a:r>
              <a:rPr lang="en-US" altLang="zh-TW" dirty="0" smtClean="0"/>
              <a:t>logs</a:t>
            </a:r>
            <a:r>
              <a:rPr lang="zh-TW" altLang="en-US" dirty="0" smtClean="0"/>
              <a:t>：從</a:t>
            </a:r>
            <a:r>
              <a:rPr lang="zh-TW" altLang="en-US" dirty="0"/>
              <a:t>容器</a:t>
            </a:r>
            <a:r>
              <a:rPr lang="zh-TW" altLang="en-US" dirty="0" smtClean="0"/>
              <a:t>中獲取日誌</a:t>
            </a:r>
            <a:r>
              <a:rPr lang="zh-TW" altLang="en-US" dirty="0"/>
              <a:t>。 （您可以使用自定義日誌驅動程序，但日誌僅適用於</a:t>
            </a:r>
            <a:r>
              <a:rPr lang="en-US" altLang="zh-TW" dirty="0"/>
              <a:t>1.10</a:t>
            </a:r>
            <a:r>
              <a:rPr lang="zh-TW" altLang="en-US" dirty="0"/>
              <a:t>中的</a:t>
            </a:r>
            <a:r>
              <a:rPr lang="en-US" altLang="zh-TW" dirty="0" err="1"/>
              <a:t>json</a:t>
            </a:r>
            <a:r>
              <a:rPr lang="en-US" altLang="zh-TW" dirty="0"/>
              <a:t>-file</a:t>
            </a:r>
            <a:r>
              <a:rPr lang="zh-TW" altLang="en-US" dirty="0"/>
              <a:t>和</a:t>
            </a:r>
            <a:r>
              <a:rPr lang="en-US" altLang="zh-TW" dirty="0" err="1"/>
              <a:t>journald</a:t>
            </a:r>
            <a:r>
              <a:rPr lang="zh-TW" altLang="en-US" dirty="0"/>
              <a:t>）。</a:t>
            </a:r>
          </a:p>
          <a:p>
            <a:r>
              <a:rPr lang="en-US" altLang="zh-TW" dirty="0" err="1"/>
              <a:t>docker</a:t>
            </a:r>
            <a:r>
              <a:rPr lang="en-US" altLang="zh-TW" dirty="0"/>
              <a:t> </a:t>
            </a:r>
            <a:r>
              <a:rPr lang="en-US" altLang="zh-TW" dirty="0" smtClean="0"/>
              <a:t>inspect</a:t>
            </a:r>
            <a:r>
              <a:rPr lang="zh-TW" altLang="en-US" dirty="0" smtClean="0"/>
              <a:t>：查看</a:t>
            </a:r>
            <a:r>
              <a:rPr lang="zh-TW" altLang="en-US" dirty="0"/>
              <a:t>容器上的所有信息（包括</a:t>
            </a:r>
            <a:r>
              <a:rPr lang="en-US" altLang="zh-TW" dirty="0"/>
              <a:t>IP</a:t>
            </a:r>
            <a:r>
              <a:rPr lang="zh-TW" altLang="en-US" dirty="0"/>
              <a:t>地址）。</a:t>
            </a:r>
          </a:p>
          <a:p>
            <a:r>
              <a:rPr lang="en-US" altLang="zh-TW" dirty="0" err="1" smtClean="0"/>
              <a:t>docker</a:t>
            </a:r>
            <a:r>
              <a:rPr lang="en-US" altLang="zh-TW" dirty="0" smtClean="0"/>
              <a:t> events</a:t>
            </a:r>
            <a:r>
              <a:rPr lang="zh-TW" altLang="en-US" dirty="0" smtClean="0"/>
              <a:t>：從</a:t>
            </a:r>
            <a:r>
              <a:rPr lang="zh-TW" altLang="en-US" dirty="0"/>
              <a:t>容器中獲取事件。</a:t>
            </a:r>
          </a:p>
          <a:p>
            <a:r>
              <a:rPr lang="en-US" altLang="zh-TW" dirty="0" err="1"/>
              <a:t>docker</a:t>
            </a:r>
            <a:r>
              <a:rPr lang="en-US" altLang="zh-TW" dirty="0"/>
              <a:t> </a:t>
            </a:r>
            <a:r>
              <a:rPr lang="en-US" altLang="zh-TW" dirty="0" smtClean="0"/>
              <a:t>port</a:t>
            </a:r>
            <a:r>
              <a:rPr lang="zh-TW" altLang="en-US" dirty="0" smtClean="0"/>
              <a:t>：顯示容器中的開放端</a:t>
            </a:r>
            <a:r>
              <a:rPr lang="zh-TW" altLang="en-US" dirty="0"/>
              <a:t>口。</a:t>
            </a:r>
          </a:p>
          <a:p>
            <a:r>
              <a:rPr lang="en-US" altLang="zh-TW" dirty="0" err="1"/>
              <a:t>docker</a:t>
            </a:r>
            <a:r>
              <a:rPr lang="en-US" altLang="zh-TW" dirty="0"/>
              <a:t> </a:t>
            </a:r>
            <a:r>
              <a:rPr lang="en-US" altLang="zh-TW" dirty="0" smtClean="0"/>
              <a:t>top</a:t>
            </a:r>
            <a:r>
              <a:rPr lang="zh-TW" altLang="en-US" dirty="0"/>
              <a:t> ：</a:t>
            </a:r>
            <a:r>
              <a:rPr lang="zh-TW" altLang="en-US" dirty="0" smtClean="0"/>
              <a:t>顯示</a:t>
            </a:r>
            <a:r>
              <a:rPr lang="zh-TW" altLang="en-US" dirty="0"/>
              <a:t>容器中正在運行的進程。</a:t>
            </a:r>
          </a:p>
          <a:p>
            <a:r>
              <a:rPr lang="en-US" altLang="zh-TW" dirty="0" err="1"/>
              <a:t>docker</a:t>
            </a:r>
            <a:r>
              <a:rPr lang="en-US" altLang="zh-TW" dirty="0"/>
              <a:t> </a:t>
            </a:r>
            <a:r>
              <a:rPr lang="en-US" altLang="zh-TW" dirty="0" smtClean="0"/>
              <a:t>stats</a:t>
            </a:r>
            <a:r>
              <a:rPr lang="zh-TW" altLang="en-US" dirty="0"/>
              <a:t> ：</a:t>
            </a:r>
            <a:r>
              <a:rPr lang="zh-TW" altLang="en-US" dirty="0" smtClean="0"/>
              <a:t>顯示</a:t>
            </a:r>
            <a:r>
              <a:rPr lang="zh-TW" altLang="en-US" dirty="0"/>
              <a:t>容器的資源使用情況統計信息。</a:t>
            </a:r>
          </a:p>
          <a:p>
            <a:r>
              <a:rPr lang="en-US" altLang="zh-TW" dirty="0" err="1"/>
              <a:t>docker</a:t>
            </a:r>
            <a:r>
              <a:rPr lang="en-US" altLang="zh-TW" dirty="0"/>
              <a:t> </a:t>
            </a:r>
            <a:r>
              <a:rPr lang="en-US" altLang="zh-TW" dirty="0" smtClean="0"/>
              <a:t>diff</a:t>
            </a:r>
            <a:r>
              <a:rPr lang="zh-TW" altLang="en-US" dirty="0"/>
              <a:t> ：</a:t>
            </a:r>
            <a:r>
              <a:rPr lang="zh-TW" altLang="en-US" dirty="0" smtClean="0"/>
              <a:t>顯示容器檔案系統</a:t>
            </a:r>
            <a:r>
              <a:rPr lang="en-US" altLang="zh-TW" dirty="0" smtClean="0"/>
              <a:t>(FS)</a:t>
            </a:r>
            <a:r>
              <a:rPr lang="zh-TW" altLang="en-US" dirty="0" smtClean="0"/>
              <a:t>中</a:t>
            </a:r>
            <a:r>
              <a:rPr lang="zh-TW" altLang="en-US" dirty="0"/>
              <a:t>已更改的文件。</a:t>
            </a:r>
          </a:p>
        </p:txBody>
      </p:sp>
    </p:spTree>
    <p:extLst>
      <p:ext uri="{BB962C8B-B14F-4D97-AF65-F5344CB8AC3E}">
        <p14:creationId xmlns:p14="http://schemas.microsoft.com/office/powerpoint/2010/main" val="146408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需要</a:t>
            </a:r>
            <a:r>
              <a:rPr lang="en-US" altLang="zh-TW" dirty="0" smtClean="0"/>
              <a:t>all</a:t>
            </a:r>
            <a:r>
              <a:rPr lang="zh-TW" altLang="en-US" dirty="0" smtClean="0"/>
              <a:t>選項</a:t>
            </a:r>
            <a:endParaRPr lang="zh-TW" altLang="en-US" dirty="0"/>
          </a:p>
        </p:txBody>
      </p:sp>
      <p:sp>
        <p:nvSpPr>
          <p:cNvPr id="3" name="內容版面配置區 2"/>
          <p:cNvSpPr>
            <a:spLocks noGrp="1"/>
          </p:cNvSpPr>
          <p:nvPr>
            <p:ph idx="1"/>
          </p:nvPr>
        </p:nvSpPr>
        <p:spPr/>
        <p:txBody>
          <a:bodyPr/>
          <a:lstStyle/>
          <a:p>
            <a:r>
              <a:rPr lang="en-US" altLang="zh-TW" dirty="0" err="1"/>
              <a:t>docker</a:t>
            </a:r>
            <a:r>
              <a:rPr lang="en-US" altLang="zh-TW" dirty="0"/>
              <a:t> </a:t>
            </a:r>
            <a:r>
              <a:rPr lang="en-US" altLang="zh-TW" dirty="0" err="1"/>
              <a:t>ps</a:t>
            </a:r>
            <a:r>
              <a:rPr lang="en-US" altLang="zh-TW" dirty="0"/>
              <a:t> </a:t>
            </a:r>
            <a:r>
              <a:rPr lang="en-US" altLang="zh-TW" dirty="0" smtClean="0"/>
              <a:t>-a </a:t>
            </a:r>
            <a:r>
              <a:rPr lang="zh-TW" altLang="en-US" dirty="0" smtClean="0"/>
              <a:t>顯示</a:t>
            </a:r>
            <a:r>
              <a:rPr lang="zh-TW" altLang="en-US" dirty="0"/>
              <a:t>運行和停止的容器。</a:t>
            </a:r>
          </a:p>
          <a:p>
            <a:pPr lvl="1"/>
            <a:r>
              <a:rPr lang="zh-TW" altLang="en-US" dirty="0" smtClean="0"/>
              <a:t>如果沒有加 </a:t>
            </a:r>
            <a:r>
              <a:rPr lang="en-US" altLang="zh-TW" dirty="0" smtClean="0"/>
              <a:t>-a</a:t>
            </a:r>
            <a:r>
              <a:rPr lang="zh-TW" altLang="en-US" dirty="0" smtClean="0"/>
              <a:t>選，則僅列出運行中的</a:t>
            </a:r>
            <a:r>
              <a:rPr lang="zh-TW" altLang="en-US" dirty="0"/>
              <a:t>容器。</a:t>
            </a:r>
          </a:p>
          <a:p>
            <a:endParaRPr lang="zh-TW" altLang="en-US" dirty="0"/>
          </a:p>
          <a:p>
            <a:r>
              <a:rPr lang="en-US" altLang="zh-TW" dirty="0" err="1"/>
              <a:t>docker</a:t>
            </a:r>
            <a:r>
              <a:rPr lang="en-US" altLang="zh-TW" dirty="0"/>
              <a:t> stats --all</a:t>
            </a:r>
            <a:r>
              <a:rPr lang="zh-TW" altLang="en-US" dirty="0"/>
              <a:t>顯示所有容器的列表，</a:t>
            </a:r>
            <a:r>
              <a:rPr lang="zh-TW" altLang="en-US" dirty="0" smtClean="0"/>
              <a:t>默認只顯示運行中的。</a:t>
            </a:r>
            <a:endParaRPr lang="zh-TW" altLang="en-US" dirty="0"/>
          </a:p>
        </p:txBody>
      </p:sp>
    </p:spTree>
    <p:extLst>
      <p:ext uri="{BB962C8B-B14F-4D97-AF65-F5344CB8AC3E}">
        <p14:creationId xmlns:p14="http://schemas.microsoft.com/office/powerpoint/2010/main" val="210031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a:t>
            </a:r>
            <a:r>
              <a:rPr lang="zh-TW" altLang="en-US" dirty="0" smtClean="0"/>
              <a:t>命令</a:t>
            </a:r>
            <a:endParaRPr lang="zh-TW" altLang="en-US" dirty="0"/>
          </a:p>
        </p:txBody>
      </p:sp>
      <p:sp>
        <p:nvSpPr>
          <p:cNvPr id="3" name="內容版面配置區 2"/>
          <p:cNvSpPr>
            <a:spLocks noGrp="1"/>
          </p:cNvSpPr>
          <p:nvPr>
            <p:ph idx="1"/>
          </p:nvPr>
        </p:nvSpPr>
        <p:spPr/>
        <p:txBody>
          <a:bodyPr/>
          <a:lstStyle/>
          <a:p>
            <a:r>
              <a:rPr lang="en-US" altLang="zh-TW" dirty="0" err="1" smtClean="0"/>
              <a:t>docker</a:t>
            </a:r>
            <a:r>
              <a:rPr lang="en-US" altLang="zh-TW" dirty="0" smtClean="0"/>
              <a:t> exec</a:t>
            </a:r>
            <a:r>
              <a:rPr lang="zh-TW" altLang="en-US" dirty="0" smtClean="0"/>
              <a:t>：在</a:t>
            </a:r>
            <a:r>
              <a:rPr lang="zh-TW" altLang="en-US" dirty="0"/>
              <a:t>容器中執行命令。</a:t>
            </a:r>
          </a:p>
          <a:p>
            <a:r>
              <a:rPr lang="zh-TW" altLang="en-US" dirty="0" smtClean="0"/>
              <a:t>想進入正運行中的</a:t>
            </a:r>
            <a:r>
              <a:rPr lang="zh-TW" altLang="en-US" dirty="0"/>
              <a:t>容器</a:t>
            </a:r>
            <a:r>
              <a:rPr lang="zh-TW" altLang="en-US" dirty="0" smtClean="0"/>
              <a:t>，並將新</a:t>
            </a:r>
            <a:r>
              <a:rPr lang="zh-TW" altLang="en-US" dirty="0"/>
              <a:t>的</a:t>
            </a:r>
            <a:r>
              <a:rPr lang="en-US" altLang="zh-TW" dirty="0"/>
              <a:t>shell</a:t>
            </a:r>
            <a:r>
              <a:rPr lang="zh-TW" altLang="en-US" dirty="0"/>
              <a:t>進程附加到名</a:t>
            </a:r>
            <a:r>
              <a:rPr lang="zh-TW" altLang="en-US" dirty="0" smtClean="0"/>
              <a:t>為正在</a:t>
            </a:r>
            <a:r>
              <a:rPr lang="zh-TW" altLang="en-US" dirty="0"/>
              <a:t>運行的容器</a:t>
            </a:r>
            <a:r>
              <a:rPr lang="zh-TW" altLang="en-US" dirty="0" smtClean="0"/>
              <a:t>中，</a:t>
            </a:r>
            <a:r>
              <a:rPr lang="zh-TW" altLang="en-US" dirty="0"/>
              <a:t>使用</a:t>
            </a:r>
            <a:r>
              <a:rPr lang="zh-TW" altLang="en-US" dirty="0" smtClean="0"/>
              <a:t>：</a:t>
            </a:r>
            <a:endParaRPr lang="en-US" altLang="zh-TW" dirty="0" smtClean="0"/>
          </a:p>
          <a:p>
            <a:pPr marL="457200" lvl="1" indent="0">
              <a:buNone/>
            </a:pPr>
            <a:r>
              <a:rPr lang="en-US" altLang="zh-TW" dirty="0" err="1" smtClean="0">
                <a:latin typeface="Source Code Pro" panose="020B0509030403020204" pitchFamily="49" charset="0"/>
                <a:ea typeface="Source Code Pro" panose="020B0509030403020204" pitchFamily="49" charset="0"/>
              </a:rPr>
              <a:t>docker</a:t>
            </a:r>
            <a:r>
              <a:rPr lang="en-US" altLang="zh-TW" dirty="0" smtClean="0">
                <a:latin typeface="Source Code Pro" panose="020B0509030403020204" pitchFamily="49" charset="0"/>
                <a:ea typeface="Source Code Pro" panose="020B0509030403020204" pitchFamily="49" charset="0"/>
              </a:rPr>
              <a:t> </a:t>
            </a:r>
            <a:r>
              <a:rPr lang="en-US" altLang="zh-TW" b="1" dirty="0">
                <a:latin typeface="Source Code Pro" panose="020B0509030403020204" pitchFamily="49" charset="0"/>
                <a:ea typeface="Source Code Pro" panose="020B0509030403020204" pitchFamily="49" charset="0"/>
              </a:rPr>
              <a:t>exec</a:t>
            </a:r>
            <a:r>
              <a:rPr lang="en-US" altLang="zh-TW" dirty="0">
                <a:latin typeface="Source Code Pro" panose="020B0509030403020204" pitchFamily="49" charset="0"/>
                <a:ea typeface="Source Code Pro" panose="020B0509030403020204" pitchFamily="49" charset="0"/>
              </a:rPr>
              <a:t> -it </a:t>
            </a:r>
            <a:r>
              <a:rPr lang="zh-TW" altLang="en-US" dirty="0" smtClean="0">
                <a:latin typeface="Source Code Pro" panose="020B0509030403020204" pitchFamily="49" charset="0"/>
              </a:rPr>
              <a:t>容器名</a:t>
            </a:r>
            <a:r>
              <a:rPr lang="en-US" altLang="zh-TW" dirty="0" smtClean="0">
                <a:latin typeface="Source Code Pro" panose="020B0509030403020204" pitchFamily="49" charset="0"/>
                <a:ea typeface="Source Code Pro" panose="020B0509030403020204" pitchFamily="49" charset="0"/>
              </a:rPr>
              <a:t> /bin/bash</a:t>
            </a:r>
            <a:endParaRPr lang="zh-TW" altLang="en-US" dirty="0">
              <a:latin typeface="Source Code Pro" panose="020B0509030403020204" pitchFamily="49" charset="0"/>
            </a:endParaRPr>
          </a:p>
        </p:txBody>
      </p:sp>
    </p:spTree>
    <p:extLst>
      <p:ext uri="{BB962C8B-B14F-4D97-AF65-F5344CB8AC3E}">
        <p14:creationId xmlns:p14="http://schemas.microsoft.com/office/powerpoint/2010/main" val="289910187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6325</TotalTime>
  <Words>3394</Words>
  <Application>Microsoft Office PowerPoint</Application>
  <PresentationFormat>寬螢幕</PresentationFormat>
  <Paragraphs>340</Paragraphs>
  <Slides>38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38</vt:i4>
      </vt:variant>
    </vt:vector>
  </HeadingPairs>
  <TitlesOfParts>
    <vt:vector size="46" baseType="lpstr">
      <vt:lpstr>Arial Unicode MS</vt:lpstr>
      <vt:lpstr>微軟正黑體</vt:lpstr>
      <vt:lpstr>新細明體</vt:lpstr>
      <vt:lpstr>Arial</vt:lpstr>
      <vt:lpstr>Calibri</vt:lpstr>
      <vt:lpstr>Source Code Pro</vt:lpstr>
      <vt:lpstr>Source Serif Pro</vt:lpstr>
      <vt:lpstr>Office 佈景主題</vt:lpstr>
      <vt:lpstr>第2章 Docker容器基本操作</vt:lpstr>
      <vt:lpstr>學習目標</vt:lpstr>
      <vt:lpstr>docker run</vt:lpstr>
      <vt:lpstr>運行─映射資料卷(volume)</vt:lpstr>
      <vt:lpstr>幫容器命名</vt:lpstr>
      <vt:lpstr>啟動與停止容器</vt:lpstr>
      <vt:lpstr>容器資訊</vt:lpstr>
      <vt:lpstr>需要all選項</vt:lpstr>
      <vt:lpstr>執行命令</vt:lpstr>
      <vt:lpstr>實機操作</vt:lpstr>
      <vt:lpstr>啟動容器</vt:lpstr>
      <vt:lpstr>列出所有容器運作狀態</vt:lpstr>
      <vt:lpstr>啟動容器</vt:lpstr>
      <vt:lpstr>啟動容器─守護態執行</vt:lpstr>
      <vt:lpstr>守護態執行─查詢容器執行結果</vt:lpstr>
      <vt:lpstr>查詢容器執行結果</vt:lpstr>
      <vt:lpstr>停止容器運作</vt:lpstr>
      <vt:lpstr>停止容器運作</vt:lpstr>
      <vt:lpstr>刪除容器</vt:lpstr>
      <vt:lpstr>進入已離線的容器</vt:lpstr>
      <vt:lpstr>將容器匯出</vt:lpstr>
      <vt:lpstr>將容器匯入</vt:lpstr>
      <vt:lpstr>Load與Import之區別</vt:lpstr>
      <vt:lpstr>端口對應</vt:lpstr>
      <vt:lpstr>網路端口對映設定(一)</vt:lpstr>
      <vt:lpstr>網路端口對映設定(二)</vt:lpstr>
      <vt:lpstr>網路端口對映設定(三)</vt:lpstr>
      <vt:lpstr>網路端口對映設定(四)</vt:lpstr>
      <vt:lpstr>網頁驗證Tomcat</vt:lpstr>
      <vt:lpstr>開啟CentOS防火牆(1)</vt:lpstr>
      <vt:lpstr>開啟CentOS防火牆(2)</vt:lpstr>
      <vt:lpstr>自訂開啟連接埠</vt:lpstr>
      <vt:lpstr>直接使用firewalld</vt:lpstr>
      <vt:lpstr>設定Tomcat管理帳號</vt:lpstr>
      <vt:lpstr>以終端機連入Tomcat容器</vt:lpstr>
      <vt:lpstr>參考資料來源</vt:lpstr>
      <vt:lpstr>習題</vt:lpstr>
      <vt:lpstr>管理Local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Chin-Tsai Lin</dc:creator>
  <cp:lastModifiedBy>Chin-Tsai Lin</cp:lastModifiedBy>
  <cp:revision>329</cp:revision>
  <dcterms:created xsi:type="dcterms:W3CDTF">2018-09-25T13:34:55Z</dcterms:created>
  <dcterms:modified xsi:type="dcterms:W3CDTF">2019-02-24T14:46:23Z</dcterms:modified>
</cp:coreProperties>
</file>