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78" r:id="rId4"/>
    <p:sldId id="379" r:id="rId5"/>
    <p:sldId id="380" r:id="rId6"/>
    <p:sldId id="381" r:id="rId7"/>
    <p:sldId id="382" r:id="rId8"/>
    <p:sldId id="384" r:id="rId9"/>
    <p:sldId id="386" r:id="rId10"/>
    <p:sldId id="383" r:id="rId11"/>
    <p:sldId id="387" r:id="rId12"/>
    <p:sldId id="385" r:id="rId13"/>
    <p:sldId id="377" r:id="rId14"/>
    <p:sldId id="388" r:id="rId15"/>
    <p:sldId id="389" r:id="rId16"/>
    <p:sldId id="390" r:id="rId17"/>
    <p:sldId id="392" r:id="rId18"/>
    <p:sldId id="393" r:id="rId19"/>
    <p:sldId id="391" r:id="rId20"/>
    <p:sldId id="394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1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515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926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53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1pPr>
            <a:lvl2pPr marL="685800" indent="-228600">
              <a:buFontTx/>
              <a:buChar char="−"/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2pPr>
            <a:lvl3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3pPr>
            <a:lvl4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4pPr>
            <a:lvl5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100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651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566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412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144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405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316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751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1E6A8-EB6D-4ACD-B759-CEA75EB2BBA4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87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baseline="0">
          <a:solidFill>
            <a:schemeClr val="accent5">
              <a:lumMod val="75000"/>
            </a:schemeClr>
          </a:solidFill>
          <a:latin typeface="Source Code Pro" panose="020B0509030403020204" pitchFamily="49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4</a:t>
            </a:r>
            <a:r>
              <a:rPr lang="zh-TW" altLang="en-US" dirty="0" smtClean="0"/>
              <a:t>章 </a:t>
            </a:r>
            <a:r>
              <a:rPr lang="en-US" altLang="zh-TW" dirty="0" smtClean="0"/>
              <a:t>Docker</a:t>
            </a:r>
            <a:r>
              <a:rPr lang="zh-TW" altLang="en-US" dirty="0" smtClean="0"/>
              <a:t> </a:t>
            </a:r>
            <a:r>
              <a:rPr lang="zh-TW" altLang="en-US" dirty="0" smtClean="0"/>
              <a:t>資料管理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455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Named </a:t>
            </a:r>
            <a:r>
              <a:rPr lang="zh-TW" altLang="en-US" dirty="0" smtClean="0"/>
              <a:t>資料卷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$ </a:t>
            </a:r>
            <a:r>
              <a:rPr lang="en-US" altLang="zh-TW" dirty="0" err="1"/>
              <a:t>docker</a:t>
            </a:r>
            <a:r>
              <a:rPr lang="en-US" altLang="zh-TW" dirty="0"/>
              <a:t> volume create </a:t>
            </a:r>
            <a:r>
              <a:rPr lang="en-US" altLang="zh-TW" b="1" dirty="0" err="1" smtClean="0"/>
              <a:t>webapp</a:t>
            </a:r>
            <a:endParaRPr lang="en-US" altLang="zh-TW" b="1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$ </a:t>
            </a:r>
            <a:r>
              <a:rPr lang="en-US" altLang="zh-TW" dirty="0" err="1"/>
              <a:t>docker</a:t>
            </a:r>
            <a:r>
              <a:rPr lang="en-US" altLang="zh-TW" dirty="0"/>
              <a:t> volume </a:t>
            </a:r>
            <a:r>
              <a:rPr lang="en-US" altLang="zh-TW" dirty="0" smtClean="0"/>
              <a:t>ls</a:t>
            </a:r>
          </a:p>
          <a:p>
            <a:endParaRPr lang="en-US" altLang="zh-TW" dirty="0"/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docker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run -P --name web -v </a:t>
            </a:r>
            <a:r>
              <a:rPr lang="en-US" altLang="zh-TW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webapp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:/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webapp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training/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webapp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python app.py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21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刪除資料卷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如果刪除了掛載的容器</a:t>
            </a:r>
            <a:r>
              <a:rPr lang="en-US" altLang="zh-TW" dirty="0" smtClean="0"/>
              <a:t>(</a:t>
            </a:r>
            <a:r>
              <a:rPr lang="zh-TW" altLang="en-US" dirty="0" smtClean="0"/>
              <a:t>包括</a:t>
            </a:r>
            <a:r>
              <a:rPr lang="en-US" altLang="zh-TW" dirty="0" err="1" smtClean="0"/>
              <a:t>dbdata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db1</a:t>
            </a:r>
            <a:r>
              <a:rPr lang="zh-TW" altLang="en-US" dirty="0" smtClean="0"/>
              <a:t>和</a:t>
            </a:r>
            <a:r>
              <a:rPr lang="en-US" altLang="zh-TW" dirty="0" smtClean="0"/>
              <a:t>db2)</a:t>
            </a:r>
            <a:r>
              <a:rPr lang="zh-TW" altLang="en-US" dirty="0" smtClean="0"/>
              <a:t>，資料卷並不會被自動刪除。</a:t>
            </a:r>
            <a:endParaRPr lang="en-US" altLang="zh-TW" dirty="0" smtClean="0"/>
          </a:p>
          <a:p>
            <a:r>
              <a:rPr lang="zh-TW" altLang="en-US" dirty="0" smtClean="0"/>
              <a:t>如果要刪除一個資料卷，必須在刪除最後一個還掛載它的容器時，記得使用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docker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rm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-v</a:t>
            </a:r>
            <a:r>
              <a:rPr lang="zh-TW" altLang="en-US" dirty="0" smtClean="0"/>
              <a:t>命令來指定同時刪除關聯的容器。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0422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移除所有停止的容器、沒用的映像與連接埠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docker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system 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prune</a:t>
            </a:r>
          </a:p>
        </p:txBody>
      </p:sp>
    </p:spTree>
    <p:extLst>
      <p:ext uri="{BB962C8B-B14F-4D97-AF65-F5344CB8AC3E}">
        <p14:creationId xmlns:p14="http://schemas.microsoft.com/office/powerpoint/2010/main" val="127940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</a:t>
            </a:r>
            <a:r>
              <a:rPr lang="zh-TW" altLang="en-US" dirty="0" smtClean="0"/>
              <a:t>文獻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6074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容器間互連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554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容器間互連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--link </a:t>
            </a:r>
            <a:r>
              <a:rPr lang="zh-TW" altLang="en-US" dirty="0" smtClean="0"/>
              <a:t>參數可以讓原本隔離的兩個容器之間安全地相互溝通。</a:t>
            </a:r>
            <a:endParaRPr lang="en-US" altLang="zh-TW" dirty="0" smtClean="0"/>
          </a:p>
          <a:p>
            <a:r>
              <a:rPr lang="zh-TW" altLang="en-US" dirty="0" smtClean="0"/>
              <a:t>例：</a:t>
            </a:r>
            <a:endParaRPr lang="en-US" altLang="zh-TW" dirty="0" smtClean="0"/>
          </a:p>
          <a:p>
            <a:r>
              <a:rPr lang="zh-TW" altLang="en-US" dirty="0" smtClean="0"/>
              <a:t>先刪除之前產生的</a:t>
            </a:r>
            <a:r>
              <a:rPr lang="en-US" altLang="zh-TW" dirty="0" smtClean="0"/>
              <a:t>web</a:t>
            </a:r>
            <a:r>
              <a:rPr lang="zh-TW" altLang="en-US" dirty="0" smtClean="0"/>
              <a:t>容器</a:t>
            </a:r>
            <a:endParaRPr lang="en-US" altLang="zh-TW" dirty="0" smtClean="0"/>
          </a:p>
          <a:p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docker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rm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-f web</a:t>
            </a:r>
          </a:p>
          <a:p>
            <a:r>
              <a:rPr lang="zh-TW" altLang="en-US" dirty="0" smtClean="0"/>
              <a:t>建立一個新的資料庫容器 ：</a:t>
            </a:r>
            <a:endParaRPr lang="en-US" altLang="zh-TW" dirty="0" smtClean="0"/>
          </a:p>
          <a:p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docker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run -d --name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db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training/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postgres</a:t>
            </a:r>
            <a:endParaRPr lang="en-US" altLang="zh-TW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zh-TW" altLang="en-US" dirty="0" smtClean="0"/>
              <a:t>再建立一個新的</a:t>
            </a:r>
            <a:r>
              <a:rPr lang="en-US" altLang="zh-TW" dirty="0" smtClean="0"/>
              <a:t>web</a:t>
            </a:r>
            <a:r>
              <a:rPr lang="zh-TW" altLang="en-US" dirty="0" smtClean="0"/>
              <a:t>容器，並將它連接到</a:t>
            </a:r>
            <a:r>
              <a:rPr lang="en-US" altLang="zh-TW" dirty="0" err="1" smtClean="0"/>
              <a:t>db</a:t>
            </a:r>
            <a:r>
              <a:rPr lang="zh-TW" altLang="en-US" dirty="0" smtClean="0"/>
              <a:t>容器：</a:t>
            </a:r>
            <a:endParaRPr lang="en-US" altLang="zh-TW" dirty="0" smtClean="0"/>
          </a:p>
          <a:p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docker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run -d -P --name web --link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db:db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training/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webapp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python app.py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267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查看容器間的連接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ps</a:t>
            </a:r>
            <a:r>
              <a:rPr lang="zh-TW" altLang="en-US" dirty="0" smtClean="0"/>
              <a:t>查看</a:t>
            </a:r>
            <a:endParaRPr lang="en-US" altLang="zh-TW" dirty="0" smtClean="0"/>
          </a:p>
          <a:p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docker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ps</a:t>
            </a:r>
            <a:endParaRPr lang="en-US" altLang="zh-TW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dirty="0" smtClean="0"/>
              <a:t>Docker </a:t>
            </a:r>
            <a:r>
              <a:rPr lang="zh-TW" altLang="en-US" dirty="0" smtClean="0"/>
              <a:t>相當於在兩個互連的容器之間建立一個虛擬通道，不用對應它們的連接埠到</a:t>
            </a:r>
            <a:r>
              <a:rPr lang="en-US" altLang="zh-TW" dirty="0" smtClean="0"/>
              <a:t>Host</a:t>
            </a:r>
            <a:r>
              <a:rPr lang="zh-TW" altLang="en-US" dirty="0" smtClean="0"/>
              <a:t>主機上。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315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為容器公開連接資訊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Docker</a:t>
            </a:r>
            <a:r>
              <a:rPr lang="zh-TW" altLang="en-US" dirty="0" smtClean="0"/>
              <a:t>透過兩種方式為容器公開連接資訊：</a:t>
            </a:r>
            <a:endParaRPr lang="en-US" altLang="zh-TW" dirty="0" smtClean="0"/>
          </a:p>
          <a:p>
            <a:r>
              <a:rPr lang="zh-TW" altLang="en-US" dirty="0" smtClean="0"/>
              <a:t>更新環境變數</a:t>
            </a:r>
            <a:endParaRPr lang="en-US" altLang="zh-TW" dirty="0" smtClean="0"/>
          </a:p>
          <a:p>
            <a:r>
              <a:rPr lang="zh-TW" altLang="en-US" dirty="0" smtClean="0"/>
              <a:t>更新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/hosts</a:t>
            </a:r>
            <a:r>
              <a:rPr lang="zh-TW" altLang="en-US" dirty="0" smtClean="0"/>
              <a:t>檔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2276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8200" y="2033896"/>
            <a:ext cx="1005840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docker</a:t>
            </a:r>
            <a:r>
              <a:rPr lang="en-US" altLang="zh-TW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run --</a:t>
            </a:r>
            <a:r>
              <a:rPr lang="en-US" altLang="zh-TW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rm</a:t>
            </a:r>
            <a:r>
              <a:rPr lang="en-US" altLang="zh-TW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--name web2 --link </a:t>
            </a:r>
            <a:r>
              <a:rPr lang="en-US" altLang="zh-TW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db:db</a:t>
            </a:r>
            <a:r>
              <a:rPr lang="en-US" altLang="zh-TW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training/</a:t>
            </a:r>
            <a:r>
              <a:rPr lang="en-US" altLang="zh-TW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webapp</a:t>
            </a:r>
            <a:r>
              <a:rPr lang="en-US" altLang="zh-TW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b="1" dirty="0" err="1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env</a:t>
            </a:r>
            <a:endParaRPr lang="en-US" altLang="zh-TW" b="1" dirty="0">
              <a:solidFill>
                <a:srgbClr val="FF000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PATH=/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usr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/local/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sbin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:/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usr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/local/bin:/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usr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sbin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:/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usr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/bin:/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sbin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:/bin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HOSTNAME=82aa05ff069b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DB_PORT=tcp://172.17.0.2:5432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DB_PORT_5432_TCP=tcp://172.17.0.2:5432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DB_PORT_5432_TCP_ADDR=172.17.0.2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DB_PORT_5432_TCP_PORT=5432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DB_PORT_5432_TCP_PROTO=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tcp</a:t>
            </a:r>
            <a:endParaRPr lang="en-US" altLang="zh-TW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DB_NAME=/web2/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db</a:t>
            </a:r>
            <a:endParaRPr lang="en-US" altLang="zh-TW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DB_ENV_PG_VERSION=9.3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HOME=/root</a:t>
            </a:r>
            <a:endParaRPr lang="en-US" altLang="zh-TW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查看環境變數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7917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3468" y="1893207"/>
            <a:ext cx="1063413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Source Code Pro" panose="020B0509030403020204" pitchFamily="49" charset="0"/>
              </a:rPr>
              <a:t>[root@ksu-vm ~]# </a:t>
            </a:r>
            <a:r>
              <a:rPr lang="zh-TW" altLang="en-US" b="1" dirty="0">
                <a:latin typeface="Source Code Pro" panose="020B0509030403020204" pitchFamily="49" charset="0"/>
              </a:rPr>
              <a:t>docker run -it --rm --link db:db training/webapp /bin/bash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root@</a:t>
            </a:r>
            <a:r>
              <a:rPr lang="zh-TW" altLang="en-US" dirty="0">
                <a:solidFill>
                  <a:srgbClr val="FF0000"/>
                </a:solidFill>
                <a:latin typeface="Source Code Pro" panose="020B0509030403020204" pitchFamily="49" charset="0"/>
              </a:rPr>
              <a:t>202122fa49ec</a:t>
            </a:r>
            <a:r>
              <a:rPr lang="zh-TW" altLang="en-US" dirty="0">
                <a:latin typeface="Source Code Pro" panose="020B0509030403020204" pitchFamily="49" charset="0"/>
              </a:rPr>
              <a:t>:/opt/webapp# </a:t>
            </a:r>
            <a:r>
              <a:rPr lang="zh-TW" altLang="en-US" b="1" dirty="0">
                <a:latin typeface="Source Code Pro" panose="020B0509030403020204" pitchFamily="49" charset="0"/>
              </a:rPr>
              <a:t>cat /etc/hosts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127.0.0.1       localhost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::1     localhost ip6-localhost ip6-loopback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fe00::0 ip6-localnet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ff00::0 ip6-mcastprefix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ff02::1 ip6-allnodes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ff02::2 ip6-allrouters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172.17.0.2      </a:t>
            </a:r>
            <a:r>
              <a:rPr lang="zh-TW" altLang="en-US" b="1" dirty="0">
                <a:latin typeface="Source Code Pro" panose="020B0509030403020204" pitchFamily="49" charset="0"/>
              </a:rPr>
              <a:t>db 29cce8458592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172.17.0.4      </a:t>
            </a:r>
            <a:r>
              <a:rPr lang="zh-TW" altLang="en-US" dirty="0">
                <a:solidFill>
                  <a:srgbClr val="FF0000"/>
                </a:solidFill>
                <a:latin typeface="Source Code Pro" panose="020B0509030403020204" pitchFamily="49" charset="0"/>
              </a:rPr>
              <a:t>202122fa49ec</a:t>
            </a: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查看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/hosts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70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學習目標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effectLst/>
              </a:rPr>
              <a:t>本章的學習目標包括了解以下</a:t>
            </a:r>
            <a:r>
              <a:rPr lang="zh-TW" altLang="en-US" dirty="0" smtClean="0">
                <a:effectLst/>
              </a:rPr>
              <a:t>容器資料管理：</a:t>
            </a:r>
            <a:endParaRPr lang="zh-TW" altLang="en-US" dirty="0" smtClean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effectLst/>
              </a:rPr>
              <a:t>資料卷</a:t>
            </a:r>
            <a:r>
              <a:rPr lang="en-US" altLang="zh-TW" dirty="0" smtClean="0">
                <a:effectLst/>
              </a:rPr>
              <a:t>(volume)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>
                <a:effectLst/>
              </a:rPr>
              <a:t>Named volume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Host volume</a:t>
            </a:r>
            <a:endParaRPr lang="en-US" altLang="zh-TW" dirty="0" smtClean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effectLst/>
              </a:rPr>
              <a:t>資料卷容器</a:t>
            </a:r>
            <a:endParaRPr lang="en-US" altLang="zh-TW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9822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112" y="1359260"/>
            <a:ext cx="1168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Source Code Pro" panose="020B0509030403020204" pitchFamily="49" charset="0"/>
              </a:rPr>
              <a:t>root@202122fa49ec:/opt/webapp# </a:t>
            </a:r>
            <a:r>
              <a:rPr lang="zh-TW" altLang="en-US" b="1" dirty="0">
                <a:latin typeface="Source Code Pro" panose="020B0509030403020204" pitchFamily="49" charset="0"/>
              </a:rPr>
              <a:t>apt-get install -yqq inetutils-ping</a:t>
            </a:r>
          </a:p>
          <a:p>
            <a:r>
              <a:rPr lang="zh-TW" altLang="en-US" dirty="0" smtClean="0">
                <a:latin typeface="Source Code Pro" panose="020B0509030403020204" pitchFamily="49" charset="0"/>
              </a:rPr>
              <a:t>(Reading </a:t>
            </a:r>
            <a:r>
              <a:rPr lang="zh-TW" altLang="en-US" dirty="0">
                <a:latin typeface="Source Code Pro" panose="020B0509030403020204" pitchFamily="49" charset="0"/>
              </a:rPr>
              <a:t>database ... 18233 files and directories currently installed.)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Removing ubuntu-minimal (1.325) ...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Removing iputils-ping (3:20121221-4ubuntu1.1) ...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Selecting previously unselected package inetutils-ping.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(Reading database ... 18221 files and directories currently installed.)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Preparing to unpack .../inetutils-ping_2%3a1.9.2-1_amd64.deb ...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Unpacking inetutils-ping (2:1.9.2-1) ...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Setting up inetutils-ping (2:1.9.2-1) ...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root@202122fa49ec:/opt/webapp# </a:t>
            </a:r>
            <a:r>
              <a:rPr lang="zh-TW" altLang="en-US" b="1" dirty="0">
                <a:latin typeface="Source Code Pro" panose="020B0509030403020204" pitchFamily="49" charset="0"/>
              </a:rPr>
              <a:t>ping db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PING db (172.17.0.2): 56 data bytes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64 bytes from 172.17.0.2: icmp_seq=0 ttl=64 time=0.260 ms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64 bytes from 172.17.0.2: icmp_seq=1 ttl=64 time=0.137 ms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64 bytes from 172.17.0.2: icmp_seq=2 ttl=64 time=0.330 ms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64 bytes from 172.17.0.2: icmp_seq=3 ttl=64 time=0.136 ms</a:t>
            </a:r>
          </a:p>
          <a:p>
            <a:r>
              <a:rPr lang="zh-TW" altLang="en-US" dirty="0" smtClean="0">
                <a:latin typeface="Source Code Pro" panose="020B0509030403020204" pitchFamily="49" charset="0"/>
              </a:rPr>
              <a:t>^C</a:t>
            </a:r>
            <a:r>
              <a:rPr lang="zh-TW" altLang="en-US" dirty="0">
                <a:latin typeface="Source Code Pro" panose="020B0509030403020204" pitchFamily="49" charset="0"/>
              </a:rPr>
              <a:t>--- db ping statistics ---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7 packets transmitted, 7 packets received, 0% packet loss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round-trip min/avg/max/stddev = 0.136/0.206/0.330/0.069 ms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root@202122fa49ec:/opt/webapp#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測試連通性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7485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資料卷是一個可供容器使用的特殊目錄，將主機作業系統目錄直接對應到容器中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類似於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mount</a:t>
            </a:r>
            <a:r>
              <a:rPr lang="zh-TW" altLang="en-US" dirty="0" smtClean="0"/>
              <a:t>操作</a:t>
            </a:r>
            <a:endParaRPr lang="en-US" altLang="zh-TW" dirty="0" smtClean="0"/>
          </a:p>
          <a:p>
            <a:r>
              <a:rPr lang="zh-TW" altLang="en-US" dirty="0" smtClean="0"/>
              <a:t>資料卷可以在容器之間共用和重用</a:t>
            </a:r>
            <a:endParaRPr lang="en-US" altLang="zh-TW" dirty="0" smtClean="0"/>
          </a:p>
          <a:p>
            <a:r>
              <a:rPr lang="zh-TW" altLang="en-US" dirty="0" smtClean="0"/>
              <a:t>對資料卷內資料的更改會立即生效，無論是在容器內操作或是在本機上操作。</a:t>
            </a:r>
            <a:endParaRPr lang="en-US" altLang="zh-TW" dirty="0" smtClean="0"/>
          </a:p>
          <a:p>
            <a:r>
              <a:rPr lang="zh-TW" altLang="en-US" dirty="0" smtClean="0"/>
              <a:t>對資料卷的更新並不會影響映像檔</a:t>
            </a:r>
            <a:endParaRPr lang="en-US" altLang="zh-TW" dirty="0" smtClean="0"/>
          </a:p>
          <a:p>
            <a:r>
              <a:rPr lang="zh-TW" altLang="en-US" dirty="0" smtClean="0"/>
              <a:t>資料卷會一直存在，直到沒有容器使用，並且需特意移除。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2925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local </a:t>
            </a:r>
            <a:r>
              <a:rPr lang="zh-TW" altLang="en-US" dirty="0" smtClean="0"/>
              <a:t>資料卷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下面指令會新增一個資料卷並掛載在容器中的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webapp</a:t>
            </a:r>
            <a:r>
              <a:rPr lang="zh-TW" altLang="en-US" dirty="0" smtClean="0"/>
              <a:t>目錄</a:t>
            </a:r>
            <a:endParaRPr lang="en-US" altLang="zh-TW" dirty="0" smtClean="0"/>
          </a:p>
          <a:p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docker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run -d -P --name web -v /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webapp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training/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webapp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python 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app.py</a:t>
            </a:r>
          </a:p>
          <a:p>
            <a:endParaRPr lang="en-US" altLang="zh-TW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docker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inspect -f {{.Mounts}} web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69622" y="4321160"/>
            <a:ext cx="102841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Source Code Pro" panose="020B0509030403020204" pitchFamily="49" charset="0"/>
              </a:rPr>
              <a:t>[root@ksu-vm ~]# </a:t>
            </a:r>
            <a:r>
              <a:rPr lang="zh-TW" altLang="en-US" b="1" dirty="0">
                <a:latin typeface="Source Code Pro" panose="020B0509030403020204" pitchFamily="49" charset="0"/>
              </a:rPr>
              <a:t>docker inspect -f {{.Mounts}} web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[{volume a0e27e7e329a5278cbc0c45b585aa742eda1498299137a0cea8940a427c6fc31 /var/lib/docker/volumes/a0e27e7e329a5278cbc0c45b585aa742eda1498299137a0cea8940a427c6fc31/_data /webapp local  true }]</a:t>
            </a:r>
          </a:p>
        </p:txBody>
      </p:sp>
    </p:spTree>
    <p:extLst>
      <p:ext uri="{BB962C8B-B14F-4D97-AF65-F5344CB8AC3E}">
        <p14:creationId xmlns:p14="http://schemas.microsoft.com/office/powerpoint/2010/main" val="2076178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host </a:t>
            </a:r>
            <a:r>
              <a:rPr lang="zh-TW" altLang="en-US" dirty="0" smtClean="0"/>
              <a:t>資料卷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掛載一個本機目錄作為資料</a:t>
            </a:r>
            <a:r>
              <a:rPr lang="zh-TW" altLang="en-US" dirty="0" smtClean="0"/>
              <a:t>卷</a:t>
            </a:r>
            <a:r>
              <a:rPr lang="en-US" altLang="zh-TW" dirty="0" smtClean="0"/>
              <a:t>(</a:t>
            </a:r>
            <a:r>
              <a:rPr lang="zh-TW" altLang="en-US" dirty="0" smtClean="0"/>
              <a:t>推薦使用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docker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run –d –P –name web -v /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src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webapp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:/opt/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webapp</a:t>
            </a:r>
            <a:r>
              <a:rPr lang="en-US" altLang="zh-TW" dirty="0" err="1" smtClean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:ro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training/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webapp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python app.py</a:t>
            </a:r>
          </a:p>
          <a:p>
            <a:r>
              <a:rPr lang="zh-TW" altLang="en-US" dirty="0" smtClean="0"/>
              <a:t>本機掛載目錄可以是相對路徑或絕對路徑；容器掛載目錄的路徑必須是絕對路徑。</a:t>
            </a:r>
            <a:endParaRPr lang="en-US" altLang="zh-TW" dirty="0" smtClean="0"/>
          </a:p>
          <a:p>
            <a:r>
              <a:rPr lang="zh-TW" altLang="en-US" dirty="0" smtClean="0"/>
              <a:t>如果目錄不存在，</a:t>
            </a:r>
            <a:r>
              <a:rPr lang="en-US" altLang="zh-TW" dirty="0" smtClean="0"/>
              <a:t>Docker</a:t>
            </a:r>
            <a:r>
              <a:rPr lang="zh-TW" altLang="en-US" dirty="0" smtClean="0"/>
              <a:t>會自動建立。</a:t>
            </a:r>
            <a:endParaRPr lang="en-US" altLang="zh-TW" dirty="0" smtClean="0"/>
          </a:p>
          <a:p>
            <a:r>
              <a:rPr lang="en-US" altLang="zh-TW" dirty="0" smtClean="0"/>
              <a:t>Docker</a:t>
            </a:r>
            <a:r>
              <a:rPr lang="zh-TW" altLang="en-US" dirty="0" smtClean="0"/>
              <a:t>掛載資料卷預設是可讀寫的權限。使用者可以修改成唯讀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ro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7835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資料卷容器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如果使用者需要在容器之間共享一些持續更新的資料，最簡單的方式是使用資料卷</a:t>
            </a:r>
            <a:r>
              <a:rPr lang="zh-TW" altLang="en-US" dirty="0" smtClean="0"/>
              <a:t>容器</a:t>
            </a:r>
            <a:endParaRPr lang="en-US" altLang="zh-TW" dirty="0" smtClean="0"/>
          </a:p>
          <a:p>
            <a:r>
              <a:rPr lang="zh-TW" altLang="en-US" dirty="0" smtClean="0"/>
              <a:t>資料</a:t>
            </a:r>
            <a:r>
              <a:rPr lang="zh-TW" altLang="en-US" dirty="0"/>
              <a:t>卷容器其實是一個普通的容器，專門用來提供資料卷供其它容器掛載。 </a:t>
            </a:r>
            <a:endParaRPr lang="en-US" altLang="zh-TW" dirty="0" smtClean="0"/>
          </a:p>
          <a:p>
            <a:r>
              <a:rPr lang="zh-TW" altLang="en-US" dirty="0" smtClean="0"/>
              <a:t>首先</a:t>
            </a:r>
            <a:r>
              <a:rPr lang="zh-TW" altLang="en-US" dirty="0"/>
              <a:t>，建立</a:t>
            </a:r>
            <a:r>
              <a:rPr lang="zh-TW" altLang="en-US" dirty="0" smtClean="0"/>
              <a:t>一個資料卷</a:t>
            </a:r>
            <a:r>
              <a:rPr lang="zh-TW" altLang="en-US" dirty="0"/>
              <a:t>容器</a:t>
            </a:r>
            <a:r>
              <a:rPr lang="en-US" altLang="zh-TW" dirty="0" err="1"/>
              <a:t>dbdata</a:t>
            </a:r>
            <a:r>
              <a:rPr lang="en-US" altLang="zh-TW" dirty="0"/>
              <a:t>,</a:t>
            </a:r>
            <a:r>
              <a:rPr lang="zh-TW" altLang="en-US" dirty="0"/>
              <a:t>並在其中建立</a:t>
            </a:r>
            <a:r>
              <a:rPr lang="zh-TW" altLang="en-US" dirty="0" smtClean="0"/>
              <a:t>一個資料卷</a:t>
            </a:r>
            <a:r>
              <a:rPr lang="zh-TW" altLang="en-US" dirty="0"/>
              <a:t>掛載到</a:t>
            </a:r>
            <a:r>
              <a:rPr lang="en-US" altLang="zh-TW" dirty="0"/>
              <a:t>/</a:t>
            </a:r>
            <a:r>
              <a:rPr lang="en-US" altLang="zh-TW" dirty="0" err="1"/>
              <a:t>dbdata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docker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create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-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v /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dbdata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--name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dbdata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ubuntu:18.04</a:t>
            </a:r>
          </a:p>
          <a:p>
            <a:r>
              <a:rPr lang="zh-TW" altLang="en-US" dirty="0" smtClean="0"/>
              <a:t>注意：資料卷容器不必</a:t>
            </a:r>
            <a:r>
              <a:rPr lang="en-US" altLang="zh-TW" dirty="0" smtClean="0"/>
              <a:t>run</a:t>
            </a:r>
            <a:r>
              <a:rPr lang="zh-TW" altLang="en-US" dirty="0" smtClean="0"/>
              <a:t>。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831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資料卷容器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3194757"/>
            <a:ext cx="10515600" cy="2982206"/>
          </a:xfrm>
        </p:spPr>
        <p:txBody>
          <a:bodyPr/>
          <a:lstStyle/>
          <a:p>
            <a:r>
              <a:rPr lang="zh-TW" altLang="en-US" dirty="0" smtClean="0"/>
              <a:t>然後，可以在其他容器中使用</a:t>
            </a:r>
            <a:r>
              <a:rPr lang="en-US" altLang="zh-TW" dirty="0" smtClean="0"/>
              <a:t>--volumes-from</a:t>
            </a:r>
            <a:r>
              <a:rPr lang="zh-TW" altLang="en-US" dirty="0" smtClean="0"/>
              <a:t>來掛載</a:t>
            </a:r>
            <a:r>
              <a:rPr lang="en-US" altLang="zh-TW" dirty="0" err="1" smtClean="0"/>
              <a:t>dbdata</a:t>
            </a:r>
            <a:r>
              <a:rPr lang="zh-TW" altLang="en-US" dirty="0" smtClean="0"/>
              <a:t>容器中的資料卷，例如：</a:t>
            </a:r>
            <a:endParaRPr lang="en-US" altLang="zh-TW" dirty="0" smtClean="0"/>
          </a:p>
          <a:p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docker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run -it --volumes-from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dbdata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--name db1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ubuntu</a:t>
            </a:r>
            <a:endParaRPr lang="en-US" altLang="zh-TW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566672"/>
            <a:ext cx="97423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Source Code Pro" panose="020B0509030403020204" pitchFamily="49" charset="0"/>
              </a:rPr>
              <a:t>[root@ksu-vm ~]# </a:t>
            </a:r>
            <a:r>
              <a:rPr lang="zh-TW" altLang="en-US" b="1" dirty="0">
                <a:latin typeface="Source Code Pro" panose="020B0509030403020204" pitchFamily="49" charset="0"/>
              </a:rPr>
              <a:t>docker inspect -f {{.Mounts}} dbdata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[{volume 01c98a38d7ac0759a8b09b86498e1e2e46f8cb3b5a56a44e15b70b41a1ddaa2a /var/lib/docker/volumes/01c98a38d7ac0759a8b09b86498e1e2e46f8cb3b5a56a44e15b70b41a1ddaa2a/_data /dbdata local  true }]</a:t>
            </a:r>
          </a:p>
        </p:txBody>
      </p:sp>
      <p:sp>
        <p:nvSpPr>
          <p:cNvPr id="5" name="矩形 4"/>
          <p:cNvSpPr/>
          <p:nvPr/>
        </p:nvSpPr>
        <p:spPr>
          <a:xfrm>
            <a:off x="948267" y="4945082"/>
            <a:ext cx="10566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Source Code Pro" panose="020B0509030403020204" pitchFamily="49" charset="0"/>
              </a:rPr>
              <a:t>[root@ksu-vm ~]# </a:t>
            </a:r>
            <a:r>
              <a:rPr lang="zh-TW" altLang="en-US" b="1" dirty="0">
                <a:latin typeface="Source Code Pro" panose="020B0509030403020204" pitchFamily="49" charset="0"/>
              </a:rPr>
              <a:t>docker run -it --volumes-from dbdata --name db1 ubuntu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root@0dedd9c2971a:/# ls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bin  boot  </a:t>
            </a:r>
            <a:r>
              <a:rPr lang="zh-TW" altLang="en-US" b="1" dirty="0">
                <a:latin typeface="Source Code Pro" panose="020B0509030403020204" pitchFamily="49" charset="0"/>
              </a:rPr>
              <a:t>dbdata</a:t>
            </a:r>
            <a:r>
              <a:rPr lang="zh-TW" altLang="en-US" dirty="0">
                <a:latin typeface="Source Code Pro" panose="020B0509030403020204" pitchFamily="49" charset="0"/>
              </a:rPr>
              <a:t>  dev  etc  home  lib  lib64  media  mnt  opt  proc  root  run  sbin  srv  sys  tmp  usr  var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root@0dedd9c2971a:/#</a:t>
            </a:r>
          </a:p>
        </p:txBody>
      </p:sp>
    </p:spTree>
    <p:extLst>
      <p:ext uri="{BB962C8B-B14F-4D97-AF65-F5344CB8AC3E}">
        <p14:creationId xmlns:p14="http://schemas.microsoft.com/office/powerpoint/2010/main" val="1208951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5777" y="453622"/>
            <a:ext cx="117178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Source Code Pro" panose="020B0509030403020204" pitchFamily="49" charset="0"/>
              </a:rPr>
              <a:t>DRIVER              VOLUME NAME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local               01c98a38d7ac0759a8b09b86498e1e2e46f8cb3b5a56a44e15b70b41a1ddaa2a</a:t>
            </a:r>
          </a:p>
          <a:p>
            <a:r>
              <a:rPr lang="zh-TW" altLang="en-US" dirty="0" smtClean="0">
                <a:latin typeface="Source Code Pro" panose="020B0509030403020204" pitchFamily="49" charset="0"/>
              </a:rPr>
              <a:t>local               </a:t>
            </a:r>
            <a:r>
              <a:rPr lang="zh-TW" altLang="en-US" dirty="0">
                <a:latin typeface="Source Code Pro" panose="020B0509030403020204" pitchFamily="49" charset="0"/>
              </a:rPr>
              <a:t>a0e27e7e329a5278cbc0c45b585aa742eda1498299137a0cea8940a427c6fc31</a:t>
            </a:r>
          </a:p>
          <a:p>
            <a:r>
              <a:rPr lang="zh-TW" altLang="en-US" dirty="0" smtClean="0">
                <a:latin typeface="Source Code Pro" panose="020B0509030403020204" pitchFamily="49" charset="0"/>
              </a:rPr>
              <a:t>local               </a:t>
            </a:r>
            <a:r>
              <a:rPr lang="zh-TW" altLang="en-US" b="1" dirty="0">
                <a:latin typeface="Source Code Pro" panose="020B0509030403020204" pitchFamily="49" charset="0"/>
              </a:rPr>
              <a:t>db-data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[root@ksu-vm ~]#</a:t>
            </a:r>
          </a:p>
        </p:txBody>
      </p:sp>
    </p:spTree>
    <p:extLst>
      <p:ext uri="{BB962C8B-B14F-4D97-AF65-F5344CB8AC3E}">
        <p14:creationId xmlns:p14="http://schemas.microsoft.com/office/powerpoint/2010/main" val="2070408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資料卷容器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可以多次使用</a:t>
            </a:r>
            <a:r>
              <a:rPr lang="en-US" altLang="zh-TW" dirty="0" smtClean="0"/>
              <a:t>--volumes-from</a:t>
            </a:r>
            <a:r>
              <a:rPr lang="zh-TW" altLang="en-US" dirty="0" smtClean="0"/>
              <a:t>參數來從多個容器掛載多個資料卷。</a:t>
            </a:r>
            <a:endParaRPr lang="en-US" altLang="zh-TW" dirty="0" smtClean="0"/>
          </a:p>
          <a:p>
            <a:r>
              <a:rPr lang="zh-TW" altLang="en-US" dirty="0" smtClean="0"/>
              <a:t>還可以從其他已經掛載了資料卷的容器來掛載資料卷，例如：</a:t>
            </a:r>
            <a:endParaRPr lang="en-US" altLang="zh-TW" dirty="0" smtClean="0"/>
          </a:p>
          <a:p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docker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run -d --name db2 </a:t>
            </a:r>
            <a:r>
              <a:rPr lang="en-US" altLang="zh-TW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--volumes-from 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db1 training/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postgres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097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6809</TotalTime>
  <Words>1830</Words>
  <Application>Microsoft Office PowerPoint</Application>
  <PresentationFormat>寬螢幕</PresentationFormat>
  <Paragraphs>125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微軟正黑體</vt:lpstr>
      <vt:lpstr>新細明體</vt:lpstr>
      <vt:lpstr>Arial</vt:lpstr>
      <vt:lpstr>Calibri</vt:lpstr>
      <vt:lpstr>Source Code Pro</vt:lpstr>
      <vt:lpstr>Source Serif Pro</vt:lpstr>
      <vt:lpstr>Office 佈景主題</vt:lpstr>
      <vt:lpstr>第4章 Docker 資料管理</vt:lpstr>
      <vt:lpstr>學習目標</vt:lpstr>
      <vt:lpstr>資料卷</vt:lpstr>
      <vt:lpstr>local 資料卷</vt:lpstr>
      <vt:lpstr>host 資料卷</vt:lpstr>
      <vt:lpstr>資料卷容器</vt:lpstr>
      <vt:lpstr>資料卷容器</vt:lpstr>
      <vt:lpstr>PowerPoint 簡報</vt:lpstr>
      <vt:lpstr>資料卷容器</vt:lpstr>
      <vt:lpstr>Named 資料卷</vt:lpstr>
      <vt:lpstr>刪除資料卷</vt:lpstr>
      <vt:lpstr>移除所有停止的容器、沒用的映像與連接埠</vt:lpstr>
      <vt:lpstr>參考文獻</vt:lpstr>
      <vt:lpstr>容器間互連</vt:lpstr>
      <vt:lpstr>容器間互連</vt:lpstr>
      <vt:lpstr>查看容器間的連接</vt:lpstr>
      <vt:lpstr>為容器公開連接資訊</vt:lpstr>
      <vt:lpstr>查看環境變數</vt:lpstr>
      <vt:lpstr>查看/etc/hosts檔</vt:lpstr>
      <vt:lpstr>測試連通性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Chin-Tsai Lin</dc:creator>
  <cp:lastModifiedBy>Chin-Tsai Lin</cp:lastModifiedBy>
  <cp:revision>393</cp:revision>
  <dcterms:created xsi:type="dcterms:W3CDTF">2018-09-25T13:34:55Z</dcterms:created>
  <dcterms:modified xsi:type="dcterms:W3CDTF">2019-03-10T14:06:45Z</dcterms:modified>
</cp:coreProperties>
</file>