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5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45" r:id="rId46"/>
    <p:sldId id="300" r:id="rId47"/>
    <p:sldId id="301" r:id="rId48"/>
    <p:sldId id="305" r:id="rId49"/>
    <p:sldId id="302" r:id="rId50"/>
    <p:sldId id="303" r:id="rId51"/>
    <p:sldId id="304" r:id="rId52"/>
    <p:sldId id="306" r:id="rId53"/>
    <p:sldId id="307" r:id="rId54"/>
    <p:sldId id="313" r:id="rId55"/>
    <p:sldId id="308" r:id="rId56"/>
    <p:sldId id="309" r:id="rId57"/>
    <p:sldId id="311" r:id="rId58"/>
    <p:sldId id="310" r:id="rId59"/>
    <p:sldId id="312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515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926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53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  <a:lvl2pPr marL="685800" indent="-228600">
              <a:buFontTx/>
              <a:buChar char="−"/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2pPr>
            <a:lvl3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3pPr>
            <a:lvl4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4pPr>
            <a:lvl5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100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651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66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412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144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405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316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75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E6A8-EB6D-4ACD-B759-CEA75EB2BBA4}" type="datetimeFigureOut">
              <a:rPr lang="zh-TW" altLang="en-US" smtClean="0"/>
              <a:t>2019/5/6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87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accent5">
              <a:lumMod val="75000"/>
            </a:schemeClr>
          </a:solidFill>
          <a:latin typeface="Source Code Pro" panose="020B0509030403020204" pitchFamily="49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kubernetes.io/docs/api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第</a:t>
            </a:r>
            <a:r>
              <a:rPr lang="en-US" altLang="zh-TW" dirty="0"/>
              <a:t>7</a:t>
            </a:r>
            <a:r>
              <a:rPr lang="zh-TW" altLang="en-US" dirty="0"/>
              <a:t>章 </a:t>
            </a:r>
            <a:r>
              <a:rPr lang="en-US" altLang="zh-TW" dirty="0"/>
              <a:t>Pod</a:t>
            </a:r>
            <a:r>
              <a:rPr lang="zh-TW" altLang="en-US" dirty="0"/>
              <a:t>：運行於</a:t>
            </a:r>
            <a:r>
              <a:rPr lang="en-US" altLang="zh-TW" dirty="0"/>
              <a:t>Kubernetes</a:t>
            </a:r>
            <a:r>
              <a:rPr lang="zh-TW" altLang="en-US" dirty="0"/>
              <a:t>中的容器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林錦財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45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pod </a:t>
            </a:r>
            <a:r>
              <a:rPr lang="zh-CN" altLang="en-US" dirty="0"/>
              <a:t>之間的通信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當兩個</a:t>
            </a:r>
            <a:r>
              <a:rPr lang="en-US" altLang="zh-CN" dirty="0"/>
              <a:t>pod </a:t>
            </a:r>
            <a:r>
              <a:rPr lang="zh-CN" altLang="en-US" dirty="0"/>
              <a:t>彼此之間發送網絡數據包</a:t>
            </a:r>
            <a:r>
              <a:rPr lang="zh-CN" altLang="en-US" dirty="0" smtClean="0"/>
              <a:t>時</a:t>
            </a:r>
            <a:r>
              <a:rPr lang="zh-TW" altLang="en-US" dirty="0"/>
              <a:t>，</a:t>
            </a:r>
            <a:r>
              <a:rPr lang="zh-CN" altLang="en-US" dirty="0" smtClean="0"/>
              <a:t>它們</a:t>
            </a:r>
            <a:r>
              <a:rPr lang="zh-CN" altLang="en-US" dirty="0"/>
              <a:t>都會將對方的實際 </a:t>
            </a:r>
            <a:r>
              <a:rPr lang="en-US" altLang="zh-CN" dirty="0"/>
              <a:t>IP </a:t>
            </a:r>
            <a:r>
              <a:rPr lang="zh-CN" altLang="en-US" dirty="0"/>
              <a:t>地址看作數據包中的源</a:t>
            </a:r>
            <a:r>
              <a:rPr lang="en-US" altLang="zh-CN" dirty="0"/>
              <a:t>IP</a:t>
            </a:r>
            <a:r>
              <a:rPr lang="zh-CN" altLang="en-US" dirty="0" smtClean="0"/>
              <a:t>。</a:t>
            </a:r>
            <a:endParaRPr lang="zh-TW" altLang="en-US" dirty="0"/>
          </a:p>
          <a:p>
            <a:r>
              <a:rPr lang="zh-CN" altLang="en-US" dirty="0" smtClean="0"/>
              <a:t>因此</a:t>
            </a:r>
            <a:r>
              <a:rPr lang="zh-TW" altLang="en-US" dirty="0"/>
              <a:t>，</a:t>
            </a:r>
            <a:r>
              <a:rPr lang="en-US" altLang="zh-CN" dirty="0" smtClean="0"/>
              <a:t> </a:t>
            </a:r>
            <a:r>
              <a:rPr lang="en-US" altLang="zh-CN" dirty="0"/>
              <a:t>pod </a:t>
            </a:r>
            <a:r>
              <a:rPr lang="zh-CN" altLang="en-US" dirty="0" smtClean="0"/>
              <a:t>之間的通信其實是非常簡單的。</a:t>
            </a:r>
            <a:endParaRPr lang="en-US" altLang="zh-CN" dirty="0" smtClean="0"/>
          </a:p>
          <a:p>
            <a:r>
              <a:rPr lang="zh-CN" altLang="en-US" dirty="0" smtClean="0"/>
              <a:t>不論是將兩個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安排在單的還是不同的工作節點</a:t>
            </a:r>
            <a:r>
              <a:rPr lang="zh-CN" altLang="en-US" dirty="0" smtClean="0"/>
              <a:t>上</a:t>
            </a:r>
            <a:r>
              <a:rPr lang="zh-TW" altLang="en-US" dirty="0"/>
              <a:t>，</a:t>
            </a:r>
            <a:r>
              <a:rPr lang="zh-CN" altLang="en-US" dirty="0" smtClean="0"/>
              <a:t>同時</a:t>
            </a:r>
            <a:r>
              <a:rPr lang="zh-CN" altLang="en-US" dirty="0" smtClean="0"/>
              <a:t>不管實際節點間的網絡拓撲結構</a:t>
            </a:r>
            <a:r>
              <a:rPr lang="zh-CN" altLang="en-US" dirty="0" smtClean="0"/>
              <a:t>如何</a:t>
            </a:r>
            <a:r>
              <a:rPr lang="zh-TW" altLang="en-US" dirty="0"/>
              <a:t>，</a:t>
            </a:r>
            <a:r>
              <a:rPr lang="zh-CN" altLang="en-US" dirty="0" smtClean="0"/>
              <a:t>這些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內容器都能够像在無 </a:t>
            </a:r>
            <a:r>
              <a:rPr lang="en-US" altLang="zh-CN" dirty="0" smtClean="0"/>
              <a:t>NAT </a:t>
            </a:r>
            <a:r>
              <a:rPr lang="zh-CN" altLang="en-US" dirty="0" smtClean="0"/>
              <a:t>的平坦網絡中一樣相互</a:t>
            </a:r>
            <a:r>
              <a:rPr lang="zh-CN" altLang="en-US" dirty="0" smtClean="0"/>
              <a:t>通信</a:t>
            </a:r>
            <a:r>
              <a:rPr lang="zh-TW" altLang="en-US" dirty="0"/>
              <a:t>，</a:t>
            </a:r>
            <a:r>
              <a:rPr lang="zh-CN" altLang="en-US" dirty="0" smtClean="0"/>
              <a:t>就</a:t>
            </a:r>
            <a:r>
              <a:rPr lang="zh-CN" altLang="en-US" dirty="0" smtClean="0"/>
              <a:t>像局域網</a:t>
            </a:r>
            <a:r>
              <a:rPr lang="en-US" altLang="zh-CN" dirty="0" smtClean="0"/>
              <a:t>(</a:t>
            </a:r>
            <a:r>
              <a:rPr lang="en-US" altLang="zh-CN" dirty="0"/>
              <a:t>LAN</a:t>
            </a:r>
            <a:r>
              <a:rPr lang="en-US" altLang="zh-CN" dirty="0" smtClean="0"/>
              <a:t>)</a:t>
            </a:r>
            <a:r>
              <a:rPr lang="zh-CN" altLang="en-US" dirty="0" smtClean="0"/>
              <a:t>上的</a:t>
            </a:r>
            <a:r>
              <a:rPr lang="zh-CN" altLang="en-US" dirty="0" smtClean="0"/>
              <a:t>計算機一樣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此時</a:t>
            </a:r>
            <a:r>
              <a:rPr lang="zh-TW" altLang="en-US" dirty="0"/>
              <a:t>，</a:t>
            </a:r>
            <a:r>
              <a:rPr lang="zh-CN" altLang="en-US" dirty="0" smtClean="0"/>
              <a:t>每</a:t>
            </a:r>
            <a:r>
              <a:rPr lang="zh-CN" altLang="en-US" dirty="0" smtClean="0"/>
              <a:t>個</a:t>
            </a:r>
            <a:r>
              <a:rPr lang="en-US" altLang="zh-CN" dirty="0" smtClean="0"/>
              <a:t>pod </a:t>
            </a:r>
            <a:r>
              <a:rPr lang="zh-CN" altLang="en-US" dirty="0"/>
              <a:t>都有自己的 </a:t>
            </a:r>
            <a:r>
              <a:rPr lang="en-US" altLang="zh-CN" dirty="0"/>
              <a:t>IP </a:t>
            </a:r>
            <a:r>
              <a:rPr lang="zh-CN" altLang="en-US" dirty="0" smtClean="0"/>
              <a:t>地址</a:t>
            </a:r>
            <a:r>
              <a:rPr lang="zh-TW" altLang="en-US" dirty="0"/>
              <a:t>，並</a:t>
            </a:r>
            <a:r>
              <a:rPr lang="zh-CN" altLang="en-US" dirty="0" smtClean="0"/>
              <a:t>且</a:t>
            </a:r>
            <a:r>
              <a:rPr lang="zh-CN" altLang="en-US" dirty="0" smtClean="0"/>
              <a:t>可以通過這個專門的網絡實現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之間互相訪問。</a:t>
            </a:r>
            <a:endParaRPr lang="en-US" altLang="zh-CN" dirty="0" smtClean="0"/>
          </a:p>
          <a:p>
            <a:r>
              <a:rPr lang="zh-CN" altLang="en-US" dirty="0" smtClean="0"/>
              <a:t>這個專門的網絡通常是由額外的軟件基</a:t>
            </a:r>
            <a:r>
              <a:rPr lang="zh-TW" altLang="en-US" dirty="0" smtClean="0"/>
              <a:t>於</a:t>
            </a:r>
            <a:r>
              <a:rPr lang="zh-CN" altLang="en-US" dirty="0" smtClean="0"/>
              <a:t>真實鏈路實現的。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384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總結本節涵蓋的內容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pod </a:t>
            </a:r>
            <a:r>
              <a:rPr lang="zh-CN" altLang="en-US" dirty="0"/>
              <a:t>是邏輯</a:t>
            </a:r>
            <a:r>
              <a:rPr lang="zh-CN" altLang="en-US" dirty="0" smtClean="0"/>
              <a:t>主機</a:t>
            </a:r>
            <a:r>
              <a:rPr lang="zh-TW" altLang="en-US" dirty="0"/>
              <a:t>，</a:t>
            </a:r>
            <a:r>
              <a:rPr lang="zh-CN" altLang="en-US" dirty="0" smtClean="0"/>
              <a:t>其</a:t>
            </a:r>
            <a:r>
              <a:rPr lang="zh-CN" altLang="en-US" dirty="0"/>
              <a:t>行爲與非容器世界</a:t>
            </a:r>
            <a:r>
              <a:rPr lang="zh-CN" altLang="en-US" dirty="0" smtClean="0"/>
              <a:t>中的</a:t>
            </a:r>
            <a:r>
              <a:rPr lang="zh-TW" altLang="en-US" dirty="0" smtClean="0"/>
              <a:t>實體</a:t>
            </a:r>
            <a:r>
              <a:rPr lang="zh-CN" altLang="en-US" dirty="0" smtClean="0"/>
              <a:t>主機</a:t>
            </a:r>
            <a:r>
              <a:rPr lang="zh-CN" altLang="en-US" dirty="0" smtClean="0"/>
              <a:t>或虛擬</a:t>
            </a:r>
            <a:r>
              <a:rPr lang="zh-CN" altLang="en-US" dirty="0"/>
              <a:t>機非常相似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此外</a:t>
            </a:r>
            <a:r>
              <a:rPr lang="zh-TW" altLang="en-US" dirty="0"/>
              <a:t>，</a:t>
            </a:r>
            <a:r>
              <a:rPr lang="zh-CN" altLang="en-US" dirty="0" smtClean="0"/>
              <a:t>運行</a:t>
            </a:r>
            <a:r>
              <a:rPr lang="zh-CN" altLang="en-US" dirty="0"/>
              <a:t>在同一個</a:t>
            </a:r>
            <a:r>
              <a:rPr lang="en-US" altLang="zh-CN" dirty="0"/>
              <a:t>pod </a:t>
            </a:r>
            <a:r>
              <a:rPr lang="zh-CN" altLang="en-US" dirty="0"/>
              <a:t>中的進程與運行在</a:t>
            </a:r>
            <a:r>
              <a:rPr lang="zh-CN" altLang="en-US" dirty="0" smtClean="0"/>
              <a:t>同一</a:t>
            </a:r>
            <a:r>
              <a:rPr lang="zh-TW" altLang="en-US" dirty="0" smtClean="0"/>
              <a:t>實體</a:t>
            </a:r>
            <a:r>
              <a:rPr lang="zh-CN" altLang="en-US" dirty="0" smtClean="0"/>
              <a:t>機</a:t>
            </a:r>
            <a:r>
              <a:rPr lang="zh-CN" altLang="en-US" dirty="0"/>
              <a:t>或虛擬機 上的進程</a:t>
            </a:r>
            <a:r>
              <a:rPr lang="zh-CN" altLang="en-US" dirty="0" smtClean="0"/>
              <a:t>相似</a:t>
            </a:r>
            <a:r>
              <a:rPr lang="zh-TW" altLang="en-US" dirty="0"/>
              <a:t>，</a:t>
            </a:r>
            <a:r>
              <a:rPr lang="zh-CN" altLang="en-US" dirty="0" smtClean="0"/>
              <a:t>只是</a:t>
            </a:r>
            <a:r>
              <a:rPr lang="zh-CN" altLang="en-US" dirty="0"/>
              <a:t>每個進程都封裝在一個容器之中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130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通過 </a:t>
            </a:r>
            <a:r>
              <a:rPr lang="en-US" altLang="zh-CN" dirty="0"/>
              <a:t>pod </a:t>
            </a:r>
            <a:r>
              <a:rPr lang="zh-CN" altLang="en-US" dirty="0"/>
              <a:t>合理管理容器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將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視爲獨立的</a:t>
            </a:r>
            <a:r>
              <a:rPr lang="zh-CN" altLang="en-US" dirty="0" smtClean="0"/>
              <a:t>機器</a:t>
            </a:r>
            <a:r>
              <a:rPr lang="zh-TW" altLang="en-US" dirty="0"/>
              <a:t>，</a:t>
            </a:r>
            <a:r>
              <a:rPr lang="zh-CN" altLang="en-US" dirty="0" smtClean="0"/>
              <a:t>其中</a:t>
            </a:r>
            <a:r>
              <a:rPr lang="zh-CN" altLang="en-US" dirty="0" smtClean="0"/>
              <a:t>每個機器只托管一個特定的應用。</a:t>
            </a:r>
            <a:endParaRPr lang="en-US" altLang="zh-CN" dirty="0" smtClean="0"/>
          </a:p>
          <a:p>
            <a:r>
              <a:rPr lang="zh-CN" altLang="en-US" dirty="0" smtClean="0"/>
              <a:t>過去我們習慣</a:t>
            </a:r>
            <a:r>
              <a:rPr lang="zh-TW" altLang="en-US" dirty="0" smtClean="0"/>
              <a:t>於</a:t>
            </a:r>
            <a:r>
              <a:rPr lang="zh-CN" altLang="en-US" dirty="0" smtClean="0"/>
              <a:t>將各種應用程序塞進同台</a:t>
            </a:r>
            <a:r>
              <a:rPr lang="zh-CN" altLang="en-US" dirty="0" smtClean="0"/>
              <a:t>主機</a:t>
            </a:r>
            <a:r>
              <a:rPr lang="zh-TW" altLang="en-US" dirty="0"/>
              <a:t>，</a:t>
            </a:r>
            <a:r>
              <a:rPr lang="zh-CN" altLang="en-US" dirty="0" smtClean="0"/>
              <a:t>但是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不是這麽</a:t>
            </a:r>
            <a:r>
              <a:rPr lang="zh-TW" altLang="en-US" dirty="0" smtClean="0"/>
              <a:t>做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r>
              <a:rPr lang="zh-CN" altLang="en-US" dirty="0" smtClean="0"/>
              <a:t>由</a:t>
            </a:r>
            <a:r>
              <a:rPr lang="zh-TW" altLang="en-US" dirty="0" smtClean="0"/>
              <a:t>於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比較輕</a:t>
            </a:r>
            <a:r>
              <a:rPr lang="zh-CN" altLang="en-US" dirty="0" smtClean="0"/>
              <a:t>量</a:t>
            </a:r>
            <a:r>
              <a:rPr lang="zh-TW" altLang="en-US" dirty="0"/>
              <a:t>，</a:t>
            </a:r>
            <a:r>
              <a:rPr lang="zh-CN" altLang="en-US" dirty="0" smtClean="0"/>
              <a:t>我們</a:t>
            </a:r>
            <a:r>
              <a:rPr lang="zh-CN" altLang="en-US" dirty="0" smtClean="0"/>
              <a:t>可以在幾乎不導致任何額外開銷的前提下擁有盡可能多的 </a:t>
            </a:r>
            <a:r>
              <a:rPr lang="en-US" altLang="zh-CN" dirty="0" smtClean="0"/>
              <a:t>pod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與將所有內容填充到一個</a:t>
            </a:r>
            <a:r>
              <a:rPr lang="en-US" altLang="zh-CN" dirty="0" smtClean="0"/>
              <a:t>pod </a:t>
            </a:r>
            <a:r>
              <a:rPr lang="zh-CN" altLang="en-US" dirty="0"/>
              <a:t>中</a:t>
            </a:r>
            <a:r>
              <a:rPr lang="zh-CN" altLang="en-US" dirty="0" smtClean="0"/>
              <a:t>不同</a:t>
            </a:r>
            <a:r>
              <a:rPr lang="zh-TW" altLang="en-US" dirty="0"/>
              <a:t>，</a:t>
            </a:r>
            <a:r>
              <a:rPr lang="zh-CN" altLang="en-US" dirty="0" smtClean="0"/>
              <a:t>我們</a:t>
            </a:r>
            <a:r>
              <a:rPr lang="zh-CN" altLang="en-US" dirty="0" smtClean="0"/>
              <a:t>應該將應用程序組織到多個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中</a:t>
            </a:r>
            <a:r>
              <a:rPr lang="zh-TW" altLang="en-US" dirty="0"/>
              <a:t>，</a:t>
            </a:r>
            <a:r>
              <a:rPr lang="zh-CN" altLang="en-US" dirty="0" smtClean="0"/>
              <a:t>而</a:t>
            </a:r>
            <a:r>
              <a:rPr lang="zh-CN" altLang="en-US" dirty="0" smtClean="0"/>
              <a:t>每個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只包含緊密相關的組件或進程。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5859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通過 </a:t>
            </a:r>
            <a:r>
              <a:rPr lang="en-US" altLang="zh-CN" dirty="0"/>
              <a:t>pod </a:t>
            </a:r>
            <a:r>
              <a:rPr lang="zh-CN" altLang="en-US" dirty="0"/>
              <a:t>合理管理</a:t>
            </a:r>
            <a:r>
              <a:rPr lang="zh-CN" altLang="en-US" dirty="0" smtClean="0"/>
              <a:t>容器 </a:t>
            </a:r>
            <a:r>
              <a:rPr lang="en-US" altLang="zh-CN" dirty="0" smtClean="0"/>
              <a:t>(</a:t>
            </a:r>
            <a:r>
              <a:rPr lang="zh-TW" altLang="en-US" dirty="0" smtClean="0"/>
              <a:t>續</a:t>
            </a:r>
            <a:r>
              <a:rPr lang="en-US" altLang="zh-CN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對</a:t>
            </a:r>
            <a:r>
              <a:rPr lang="zh-TW" altLang="en-US" dirty="0"/>
              <a:t>於</a:t>
            </a:r>
            <a:r>
              <a:rPr lang="zh-CN" altLang="en-US" dirty="0"/>
              <a:t>一個由前端應用服務器和後端數據庫組成的多層應用</a:t>
            </a:r>
            <a:r>
              <a:rPr lang="zh-CN" altLang="en-US" dirty="0" smtClean="0"/>
              <a:t>程序</a:t>
            </a:r>
            <a:r>
              <a:rPr lang="zh-TW" altLang="en-US" dirty="0"/>
              <a:t>，</a:t>
            </a:r>
            <a:r>
              <a:rPr lang="zh-CN" altLang="en-US" dirty="0" smtClean="0"/>
              <a:t>你</a:t>
            </a:r>
            <a:r>
              <a:rPr lang="zh-CN" altLang="en-US" dirty="0"/>
              <a:t>認爲應該將其配置爲單個</a:t>
            </a:r>
            <a:r>
              <a:rPr lang="en-US" altLang="zh-CN" dirty="0"/>
              <a:t>pod </a:t>
            </a:r>
            <a:r>
              <a:rPr lang="zh-CN" altLang="en-US" dirty="0"/>
              <a:t>還是兩個</a:t>
            </a:r>
            <a:r>
              <a:rPr lang="en-US" altLang="zh-CN" dirty="0"/>
              <a:t>pod </a:t>
            </a:r>
            <a:r>
              <a:rPr lang="zh-CN" altLang="en-US" dirty="0"/>
              <a:t>呢</a:t>
            </a:r>
            <a:r>
              <a:rPr lang="en-US" altLang="zh-CN" dirty="0"/>
              <a:t>?</a:t>
            </a:r>
            <a:r>
              <a:rPr lang="zh-CN" altLang="en-US" dirty="0"/>
              <a:t>下面我們將對該問題做進一步探討。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7513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將多層應用分散到多個</a:t>
            </a:r>
            <a:r>
              <a:rPr lang="en-US" altLang="zh-CN" dirty="0"/>
              <a:t>pod </a:t>
            </a:r>
            <a:r>
              <a:rPr lang="zh-CN" altLang="en-US" dirty="0" smtClean="0"/>
              <a:t>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雖然我們可以在單個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中同時運行前端服務器和數據庫這兩個</a:t>
            </a:r>
            <a:r>
              <a:rPr lang="zh-CN" altLang="en-US" dirty="0" smtClean="0"/>
              <a:t>容器</a:t>
            </a:r>
            <a:r>
              <a:rPr lang="zh-TW" altLang="en-US" dirty="0" smtClean="0"/>
              <a:t>，</a:t>
            </a:r>
            <a:r>
              <a:rPr lang="zh-CN" altLang="en-US" dirty="0" smtClean="0"/>
              <a:t>但</a:t>
            </a:r>
            <a:r>
              <a:rPr lang="zh-CN" altLang="en-US" dirty="0" smtClean="0"/>
              <a:t>這種方式</a:t>
            </a:r>
            <a:r>
              <a:rPr lang="zh-TW" altLang="en-US" dirty="0" smtClean="0"/>
              <a:t>並</a:t>
            </a:r>
            <a:r>
              <a:rPr lang="zh-CN" altLang="en-US" dirty="0" smtClean="0"/>
              <a:t>不值得推薦。</a:t>
            </a:r>
            <a:endParaRPr lang="en-US" altLang="zh-CN" dirty="0" smtClean="0"/>
          </a:p>
          <a:p>
            <a:r>
              <a:rPr lang="zh-CN" altLang="en-US" dirty="0" smtClean="0"/>
              <a:t>前面我們已經討論</a:t>
            </a:r>
            <a:r>
              <a:rPr lang="zh-CN" altLang="en-US" dirty="0" smtClean="0"/>
              <a:t>過</a:t>
            </a:r>
            <a:r>
              <a:rPr lang="zh-TW" altLang="en-US" dirty="0"/>
              <a:t>，</a:t>
            </a:r>
            <a:r>
              <a:rPr lang="zh-CN" altLang="en-US" dirty="0" smtClean="0"/>
              <a:t>同</a:t>
            </a:r>
            <a:r>
              <a:rPr lang="en-US" altLang="zh-CN" dirty="0"/>
              <a:t>pod </a:t>
            </a:r>
            <a:r>
              <a:rPr lang="zh-CN" altLang="en-US" dirty="0" smtClean="0"/>
              <a:t>的所有容器總是運行在</a:t>
            </a:r>
            <a:r>
              <a:rPr lang="zh-TW" altLang="en-US" dirty="0" smtClean="0"/>
              <a:t>一</a:t>
            </a:r>
            <a:r>
              <a:rPr lang="zh-CN" altLang="en-US" dirty="0" smtClean="0"/>
              <a:t>起</a:t>
            </a:r>
            <a:r>
              <a:rPr lang="zh-TW" altLang="en-US" dirty="0"/>
              <a:t>，</a:t>
            </a:r>
            <a:r>
              <a:rPr lang="zh-CN" altLang="en-US" dirty="0" smtClean="0"/>
              <a:t>但</a:t>
            </a:r>
            <a:r>
              <a:rPr lang="zh-CN" altLang="en-US" dirty="0" smtClean="0"/>
              <a:t>對</a:t>
            </a:r>
            <a:r>
              <a:rPr lang="zh-TW" altLang="en-US" dirty="0" smtClean="0"/>
              <a:t>於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服務器和數據庫來</a:t>
            </a:r>
            <a:r>
              <a:rPr lang="zh-CN" altLang="en-US" dirty="0" smtClean="0"/>
              <a:t>說</a:t>
            </a:r>
            <a:r>
              <a:rPr lang="zh-TW" altLang="en-US" dirty="0"/>
              <a:t>，</a:t>
            </a:r>
            <a:r>
              <a:rPr lang="zh-CN" altLang="en-US" dirty="0" smtClean="0"/>
              <a:t>它們</a:t>
            </a:r>
            <a:r>
              <a:rPr lang="zh-CN" altLang="en-US" dirty="0" smtClean="0"/>
              <a:t>真的需要在同一台計算機上運行嗎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答案 </a:t>
            </a:r>
            <a:r>
              <a:rPr lang="zh-CN" altLang="en-US" dirty="0"/>
              <a:t>然是否定</a:t>
            </a:r>
            <a:r>
              <a:rPr lang="zh-CN" altLang="en-US" dirty="0" smtClean="0"/>
              <a:t>的</a:t>
            </a:r>
            <a:r>
              <a:rPr lang="zh-TW" altLang="en-US" dirty="0"/>
              <a:t>，</a:t>
            </a:r>
            <a:r>
              <a:rPr lang="zh-CN" altLang="en-US" dirty="0" smtClean="0"/>
              <a:t>它們</a:t>
            </a:r>
            <a:r>
              <a:rPr lang="zh-CN" altLang="en-US" dirty="0" smtClean="0"/>
              <a:t>不應該被放到同一個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r>
              <a:rPr lang="zh-CN" altLang="en-US" dirty="0" smtClean="0"/>
              <a:t>那假如你非要把它們放在一起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有錯嗎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某種程度上來</a:t>
            </a:r>
            <a:r>
              <a:rPr lang="zh-CN" altLang="en-US" dirty="0" smtClean="0"/>
              <a:t>說</a:t>
            </a:r>
            <a:r>
              <a:rPr lang="zh-TW" altLang="en-US" dirty="0"/>
              <a:t>，</a:t>
            </a:r>
            <a:r>
              <a:rPr lang="zh-CN" altLang="en-US" dirty="0" smtClean="0"/>
              <a:t>是的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69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提高基礎架構的利用率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「如果前端和後端都在同一個容器中</a:t>
            </a:r>
            <a:r>
              <a:rPr lang="en-US" altLang="zh-CN" dirty="0"/>
              <a:t>,</a:t>
            </a:r>
            <a:r>
              <a:rPr lang="zh-CN" altLang="en-US" dirty="0"/>
              <a:t>那麽兩者將始終在同一台計算機上運行。 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你有一個雙節點 </a:t>
            </a:r>
            <a:r>
              <a:rPr lang="en-US" altLang="zh-CN" dirty="0"/>
              <a:t>Kubernetes </a:t>
            </a:r>
            <a:r>
              <a:rPr lang="zh-CN" altLang="en-US" dirty="0"/>
              <a:t>集群</a:t>
            </a:r>
            <a:r>
              <a:rPr lang="en-US" altLang="zh-CN" dirty="0"/>
              <a:t>,</a:t>
            </a:r>
            <a:r>
              <a:rPr lang="zh-CN" altLang="en-US" dirty="0"/>
              <a:t>而只有一個單獨的</a:t>
            </a:r>
            <a:r>
              <a:rPr lang="en-US" altLang="zh-CN" dirty="0"/>
              <a:t>pod,</a:t>
            </a:r>
            <a:r>
              <a:rPr lang="zh-CN" altLang="en-US" dirty="0"/>
              <a:t>那麽你將始終只</a:t>
            </a:r>
            <a:r>
              <a:rPr lang="zh-CN" altLang="en-US" dirty="0" smtClean="0"/>
              <a:t>會用</a:t>
            </a:r>
            <a:r>
              <a:rPr lang="zh-CN" altLang="en-US" dirty="0"/>
              <a:t>一個工作節點</a:t>
            </a:r>
            <a:r>
              <a:rPr lang="en-US" altLang="zh-CN" dirty="0"/>
              <a:t>,</a:t>
            </a:r>
            <a:r>
              <a:rPr lang="zh-CN" altLang="en-US" dirty="0"/>
              <a:t>而不會充分利用第一個節點上的計算資源</a:t>
            </a:r>
            <a:r>
              <a:rPr lang="en-US" altLang="zh-CN" dirty="0"/>
              <a:t>(CPU</a:t>
            </a:r>
            <a:r>
              <a:rPr lang="zh-CN" altLang="en-US" dirty="0"/>
              <a:t>和內存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因此 </a:t>
            </a:r>
            <a:r>
              <a:rPr lang="zh-CN" altLang="en-US" dirty="0"/>
              <a:t>更合理的做法是將 </a:t>
            </a:r>
            <a:r>
              <a:rPr lang="en-US" altLang="zh-CN" dirty="0"/>
              <a:t>pod </a:t>
            </a:r>
            <a:r>
              <a:rPr lang="zh-CN" altLang="en-US" dirty="0"/>
              <a:t>拆分到兩個工作節點上</a:t>
            </a:r>
            <a:r>
              <a:rPr lang="en-US" altLang="zh-CN" dirty="0"/>
              <a:t>,</a:t>
            </a:r>
            <a:r>
              <a:rPr lang="zh-CN" altLang="en-US" dirty="0"/>
              <a:t>允許</a:t>
            </a:r>
            <a:r>
              <a:rPr lang="en-US" altLang="zh-CN" dirty="0"/>
              <a:t>Kubernetes </a:t>
            </a:r>
            <a:r>
              <a:rPr lang="zh-CN" altLang="en-US" dirty="0"/>
              <a:t>將前端安排到</a:t>
            </a:r>
            <a:r>
              <a:rPr lang="zh-CN" altLang="en-US" dirty="0" smtClean="0"/>
              <a:t>一個節點</a:t>
            </a:r>
            <a:r>
              <a:rPr lang="en-US" altLang="zh-CN" dirty="0"/>
              <a:t>,</a:t>
            </a:r>
            <a:r>
              <a:rPr lang="zh-CN" altLang="en-US" dirty="0"/>
              <a:t>將後端安排到另一個節點</a:t>
            </a:r>
            <a:r>
              <a:rPr lang="en-US" altLang="zh-CN" dirty="0"/>
              <a:t>,</a:t>
            </a:r>
            <a:r>
              <a:rPr lang="zh-CN" altLang="en-US" dirty="0"/>
              <a:t>從而提高基礎架構的利用率。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1993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</a:t>
            </a:r>
            <a:r>
              <a:rPr lang="zh-TW" altLang="en-US" dirty="0" smtClean="0"/>
              <a:t>於</a:t>
            </a:r>
            <a:r>
              <a:rPr lang="zh-CN" altLang="en-US" dirty="0" smtClean="0"/>
              <a:t>擴</a:t>
            </a:r>
            <a:r>
              <a:rPr lang="zh-CN" altLang="en-US" dirty="0"/>
              <a:t>縮容考慮而分割到多個</a:t>
            </a:r>
            <a:r>
              <a:rPr lang="en-US" altLang="zh-CN" dirty="0"/>
              <a:t>pod </a:t>
            </a:r>
            <a:r>
              <a:rPr lang="zh-CN" altLang="en-US" dirty="0" smtClean="0"/>
              <a:t>中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另一個</a:t>
            </a:r>
            <a:r>
              <a:rPr lang="zh-CN" altLang="en-US" dirty="0"/>
              <a:t>不應該將應用程序都放到單 </a:t>
            </a:r>
            <a:r>
              <a:rPr lang="en-US" altLang="zh-CN" dirty="0"/>
              <a:t>pod </a:t>
            </a:r>
            <a:r>
              <a:rPr lang="zh-CN" altLang="en-US" dirty="0"/>
              <a:t>中的原因就是擴縮容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en-US" altLang="zh-CN" dirty="0"/>
              <a:t>pod </a:t>
            </a:r>
            <a:r>
              <a:rPr lang="zh-CN" altLang="en-US" dirty="0"/>
              <a:t>也是擴</a:t>
            </a:r>
            <a:r>
              <a:rPr lang="zh-CN" altLang="en-US" dirty="0" smtClean="0"/>
              <a:t>縮容</a:t>
            </a:r>
            <a:r>
              <a:rPr lang="zh-CN" altLang="en-US" dirty="0"/>
              <a:t>的基本</a:t>
            </a:r>
            <a:r>
              <a:rPr lang="zh-CN" altLang="en-US" dirty="0" smtClean="0"/>
              <a:t>單位</a:t>
            </a:r>
            <a:r>
              <a:rPr lang="zh-TW" altLang="en-US" dirty="0"/>
              <a:t>，</a:t>
            </a:r>
            <a:r>
              <a:rPr lang="zh-CN" altLang="en-US" dirty="0" smtClean="0"/>
              <a:t>對</a:t>
            </a:r>
            <a:r>
              <a:rPr lang="zh-CN" altLang="en-US" dirty="0"/>
              <a:t>于</a:t>
            </a:r>
            <a:r>
              <a:rPr lang="en-US" altLang="zh-CN" dirty="0"/>
              <a:t>Kubernetes </a:t>
            </a:r>
            <a:r>
              <a:rPr lang="zh-CN" altLang="en-US" dirty="0"/>
              <a:t>來</a:t>
            </a:r>
            <a:r>
              <a:rPr lang="zh-CN" altLang="en-US" dirty="0" smtClean="0"/>
              <a:t>說</a:t>
            </a:r>
            <a:r>
              <a:rPr lang="zh-TW" altLang="en-US" dirty="0"/>
              <a:t>，</a:t>
            </a:r>
            <a:r>
              <a:rPr lang="zh-CN" altLang="en-US" dirty="0" smtClean="0"/>
              <a:t>它</a:t>
            </a:r>
            <a:r>
              <a:rPr lang="zh-CN" altLang="en-US" dirty="0"/>
              <a:t>不能橫向擴縮單個</a:t>
            </a:r>
            <a:r>
              <a:rPr lang="zh-CN" altLang="en-US" dirty="0" smtClean="0"/>
              <a:t>容器</a:t>
            </a:r>
            <a:r>
              <a:rPr lang="zh-TW" altLang="en-US" dirty="0"/>
              <a:t>，</a:t>
            </a:r>
            <a:r>
              <a:rPr lang="zh-CN" altLang="en-US" dirty="0" smtClean="0"/>
              <a:t>只</a:t>
            </a:r>
            <a:r>
              <a:rPr lang="zh-CN" altLang="en-US" dirty="0"/>
              <a:t>能擴縮整個 </a:t>
            </a:r>
            <a:r>
              <a:rPr lang="en-US" altLang="zh-CN" dirty="0"/>
              <a:t>pod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這</a:t>
            </a:r>
            <a:r>
              <a:rPr lang="zh-CN" altLang="en-US" dirty="0"/>
              <a:t>意味著如果你的</a:t>
            </a:r>
            <a:r>
              <a:rPr lang="en-US" altLang="zh-CN" dirty="0"/>
              <a:t>pod </a:t>
            </a:r>
            <a:r>
              <a:rPr lang="zh-CN" altLang="en-US" dirty="0"/>
              <a:t>由一個前端和一個後端容器</a:t>
            </a:r>
            <a:r>
              <a:rPr lang="zh-CN" altLang="en-US" dirty="0" smtClean="0"/>
              <a:t>組成</a:t>
            </a:r>
            <a:r>
              <a:rPr lang="zh-TW" altLang="en-US" dirty="0"/>
              <a:t>，</a:t>
            </a:r>
            <a:r>
              <a:rPr lang="zh-CN" altLang="en-US" dirty="0" smtClean="0"/>
              <a:t>那</a:t>
            </a:r>
            <a:r>
              <a:rPr lang="zh-CN" altLang="en-US" dirty="0"/>
              <a:t>麽當你擴大 </a:t>
            </a:r>
            <a:r>
              <a:rPr lang="en-US" altLang="zh-CN" dirty="0"/>
              <a:t>pod </a:t>
            </a:r>
            <a:r>
              <a:rPr lang="zh-CN" altLang="en-US" dirty="0" smtClean="0"/>
              <a:t>的實例</a:t>
            </a:r>
            <a:r>
              <a:rPr lang="zh-CN" altLang="en-US" dirty="0"/>
              <a:t>數量</a:t>
            </a:r>
            <a:r>
              <a:rPr lang="zh-CN" altLang="en-US" dirty="0" smtClean="0"/>
              <a:t>時</a:t>
            </a:r>
            <a:r>
              <a:rPr lang="zh-TW" altLang="en-US" dirty="0"/>
              <a:t>，</a:t>
            </a:r>
            <a:r>
              <a:rPr lang="zh-CN" altLang="en-US" dirty="0" smtClean="0"/>
              <a:t>比如</a:t>
            </a:r>
            <a:r>
              <a:rPr lang="zh-CN" altLang="en-US" dirty="0"/>
              <a:t>擴大爲兩個</a:t>
            </a:r>
            <a:r>
              <a:rPr lang="en-US" altLang="zh-CN" dirty="0"/>
              <a:t>,</a:t>
            </a:r>
            <a:r>
              <a:rPr lang="zh-CN" altLang="en-US" dirty="0"/>
              <a:t>最終會得到兩個前端容器和兩個後端容器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通常來</a:t>
            </a:r>
            <a:r>
              <a:rPr lang="zh-CN" altLang="en-US" dirty="0" smtClean="0"/>
              <a:t>說</a:t>
            </a:r>
            <a:r>
              <a:rPr lang="zh-TW" altLang="en-US" dirty="0"/>
              <a:t>，</a:t>
            </a:r>
            <a:r>
              <a:rPr lang="zh-CN" altLang="en-US" dirty="0" smtClean="0"/>
              <a:t>前</a:t>
            </a:r>
            <a:r>
              <a:rPr lang="zh-CN" altLang="en-US" dirty="0"/>
              <a:t>端組件與後端組件具有完全不同的擴縮容</a:t>
            </a:r>
            <a:r>
              <a:rPr lang="zh-CN" altLang="en-US" dirty="0" smtClean="0"/>
              <a:t>需求</a:t>
            </a:r>
            <a:r>
              <a:rPr lang="zh-TW" altLang="en-US" dirty="0"/>
              <a:t>，</a:t>
            </a:r>
            <a:r>
              <a:rPr lang="zh-CN" altLang="en-US" dirty="0" smtClean="0"/>
              <a:t>所以</a:t>
            </a:r>
            <a:r>
              <a:rPr lang="zh-CN" altLang="en-US" dirty="0"/>
              <a:t>我們</a:t>
            </a:r>
            <a:r>
              <a:rPr lang="zh-CN" altLang="en-US" dirty="0" smtClean="0"/>
              <a:t>傾向</a:t>
            </a:r>
            <a:r>
              <a:rPr lang="zh-TW" altLang="en-US" dirty="0" smtClean="0"/>
              <a:t>於</a:t>
            </a:r>
            <a:r>
              <a:rPr lang="zh-CN" altLang="en-US" dirty="0" smtClean="0"/>
              <a:t>分別</a:t>
            </a:r>
            <a:r>
              <a:rPr lang="zh-CN" altLang="en-US" dirty="0"/>
              <a:t>獨立地擴縮它們</a:t>
            </a:r>
            <a:r>
              <a:rPr lang="zh-CN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5871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何時在 </a:t>
            </a:r>
            <a:r>
              <a:rPr lang="en-US" altLang="zh-CN" dirty="0"/>
              <a:t>pod </a:t>
            </a:r>
            <a:r>
              <a:rPr lang="zh-CN" altLang="en-US" dirty="0"/>
              <a:t>中使用多個</a:t>
            </a:r>
            <a:r>
              <a:rPr lang="zh-CN" altLang="en-US" dirty="0" smtClean="0"/>
              <a:t>容器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更</a:t>
            </a:r>
            <a:r>
              <a:rPr lang="zh-CN" altLang="en-US" dirty="0" smtClean="0"/>
              <a:t>不用說</a:t>
            </a:r>
            <a:r>
              <a:rPr lang="zh-TW" altLang="en-US" dirty="0"/>
              <a:t>，</a:t>
            </a:r>
            <a:r>
              <a:rPr lang="zh-CN" altLang="en-US" dirty="0" smtClean="0"/>
              <a:t>像</a:t>
            </a:r>
            <a:r>
              <a:rPr lang="zh-CN" altLang="en-US" dirty="0"/>
              <a:t>數據庫這樣的後端服務</a:t>
            </a:r>
            <a:r>
              <a:rPr lang="zh-CN" altLang="en-US" dirty="0" smtClean="0"/>
              <a:t>器</a:t>
            </a:r>
            <a:r>
              <a:rPr lang="zh-TW" altLang="en-US" dirty="0"/>
              <a:t>，</a:t>
            </a:r>
            <a:r>
              <a:rPr lang="zh-CN" altLang="en-US" dirty="0" smtClean="0"/>
              <a:t>通常</a:t>
            </a:r>
            <a:r>
              <a:rPr lang="zh-CN" altLang="en-US" dirty="0"/>
              <a:t>比無狀態的</a:t>
            </a:r>
            <a:r>
              <a:rPr lang="zh-CN" altLang="en-US" dirty="0" smtClean="0"/>
              <a:t>前端 </a:t>
            </a:r>
            <a:r>
              <a:rPr lang="en-US" altLang="zh-CN" dirty="0" smtClean="0"/>
              <a:t>web </a:t>
            </a:r>
            <a:r>
              <a:rPr lang="zh-CN" altLang="en-US" dirty="0"/>
              <a:t>服務器更難擴展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因此</a:t>
            </a:r>
            <a:r>
              <a:rPr lang="zh-TW" altLang="en-US" dirty="0"/>
              <a:t>，</a:t>
            </a:r>
            <a:r>
              <a:rPr lang="zh-CN" altLang="en-US" dirty="0" smtClean="0"/>
              <a:t>如果</a:t>
            </a:r>
            <a:r>
              <a:rPr lang="zh-CN" altLang="en-US" dirty="0"/>
              <a:t>你需要單獨擴縮</a:t>
            </a:r>
            <a:r>
              <a:rPr lang="zh-CN" altLang="en-US" dirty="0" smtClean="0"/>
              <a:t>容器</a:t>
            </a:r>
            <a:r>
              <a:rPr lang="zh-TW" altLang="en-US" dirty="0"/>
              <a:t>，</a:t>
            </a:r>
            <a:r>
              <a:rPr lang="zh-CN" altLang="en-US" dirty="0" smtClean="0"/>
              <a:t>那</a:t>
            </a:r>
            <a:r>
              <a:rPr lang="zh-CN" altLang="en-US" dirty="0"/>
              <a:t>麽這個容器很明確</a:t>
            </a:r>
            <a:r>
              <a:rPr lang="zh-CN" altLang="en-US" dirty="0" smtClean="0"/>
              <a:t>地應該</a:t>
            </a:r>
            <a:r>
              <a:rPr lang="zh-CN" altLang="en-US" dirty="0"/>
              <a:t>被部署在單獨的</a:t>
            </a:r>
            <a:r>
              <a:rPr lang="en-US" altLang="zh-CN" dirty="0"/>
              <a:t>pod </a:t>
            </a:r>
            <a:r>
              <a:rPr lang="zh-CN" altLang="en-US" dirty="0"/>
              <a:t>中。</a:t>
            </a:r>
          </a:p>
          <a:p>
            <a:r>
              <a:rPr lang="zh-CN" altLang="en-US" dirty="0" smtClean="0"/>
              <a:t>將</a:t>
            </a:r>
            <a:r>
              <a:rPr lang="zh-CN" altLang="en-US" dirty="0"/>
              <a:t>多個容器添加到單個</a:t>
            </a:r>
            <a:r>
              <a:rPr lang="en-US" altLang="zh-CN" dirty="0"/>
              <a:t>pod </a:t>
            </a:r>
            <a:r>
              <a:rPr lang="zh-CN" altLang="en-US" dirty="0"/>
              <a:t>的主要原因是應用可能由一個主進程和一個或多</a:t>
            </a:r>
            <a:r>
              <a:rPr lang="zh-CN" altLang="en-US" dirty="0" smtClean="0"/>
              <a:t>個輔助</a:t>
            </a:r>
            <a:r>
              <a:rPr lang="zh-CN" altLang="en-US" dirty="0"/>
              <a:t>進程</a:t>
            </a:r>
            <a:r>
              <a:rPr lang="zh-CN" altLang="en-US" dirty="0" smtClean="0"/>
              <a:t>組成</a:t>
            </a:r>
            <a:r>
              <a:rPr lang="zh-TW" altLang="en-US" dirty="0"/>
              <a:t>，</a:t>
            </a:r>
            <a:r>
              <a:rPr lang="zh-CN" altLang="en-US" dirty="0" smtClean="0"/>
              <a:t>如</a:t>
            </a:r>
            <a:r>
              <a:rPr lang="zh-TW" altLang="en-US" dirty="0" smtClean="0"/>
              <a:t>下</a:t>
            </a:r>
            <a:r>
              <a:rPr lang="zh-CN" altLang="en-US" dirty="0" smtClean="0"/>
              <a:t>圖所示。</a:t>
            </a:r>
            <a:endParaRPr lang="zh-CN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05" y="4191000"/>
            <a:ext cx="3289309" cy="246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00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主進程與輔助進程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例如</a:t>
            </a:r>
            <a:r>
              <a:rPr lang="zh-TW" altLang="en-US" dirty="0"/>
              <a:t>，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中的主容器可以是一個僅僅服務</a:t>
            </a:r>
            <a:r>
              <a:rPr lang="zh-TW" altLang="en-US" dirty="0" smtClean="0"/>
              <a:t>於</a:t>
            </a:r>
            <a:r>
              <a:rPr lang="zh-CN" altLang="en-US" dirty="0" smtClean="0"/>
              <a:t>某個目錄中的文件的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服務</a:t>
            </a:r>
            <a:r>
              <a:rPr lang="zh-CN" altLang="en-US" dirty="0" smtClean="0"/>
              <a:t>器</a:t>
            </a:r>
            <a:r>
              <a:rPr lang="zh-TW" altLang="en-US" dirty="0"/>
              <a:t>，</a:t>
            </a:r>
            <a:r>
              <a:rPr lang="zh-CN" altLang="en-US" dirty="0" smtClean="0"/>
              <a:t>而</a:t>
            </a:r>
            <a:r>
              <a:rPr lang="zh-CN" altLang="en-US" dirty="0" smtClean="0"/>
              <a:t>另一個容器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所謂的 </a:t>
            </a:r>
            <a:r>
              <a:rPr lang="en-US" altLang="zh-CN" dirty="0" smtClean="0"/>
              <a:t>sidecar </a:t>
            </a:r>
            <a:r>
              <a:rPr lang="zh-CN" altLang="en-US" dirty="0"/>
              <a:t>容器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則定期從外部源下載內容</a:t>
            </a:r>
            <a:r>
              <a:rPr lang="zh-TW" altLang="en-US" dirty="0" smtClean="0"/>
              <a:t>並</a:t>
            </a:r>
            <a:r>
              <a:rPr lang="zh-CN" altLang="en-US" dirty="0" smtClean="0"/>
              <a:t>將其存儲在 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服務器目錄中。</a:t>
            </a:r>
            <a:endParaRPr lang="en-US" altLang="zh-CN" dirty="0" smtClean="0"/>
          </a:p>
          <a:p>
            <a:r>
              <a:rPr lang="zh-CN" altLang="en-US" dirty="0" smtClean="0"/>
              <a:t>在第 </a:t>
            </a:r>
            <a:r>
              <a:rPr lang="zh-TW" altLang="en-US" dirty="0" smtClean="0"/>
              <a:t>？ </a:t>
            </a:r>
            <a:r>
              <a:rPr lang="zh-CN" altLang="en-US" dirty="0" smtClean="0"/>
              <a:t>章</a:t>
            </a:r>
            <a:r>
              <a:rPr lang="zh-CN" altLang="en-US" dirty="0" smtClean="0"/>
              <a:t>中</a:t>
            </a:r>
            <a:r>
              <a:rPr lang="zh-TW" altLang="en-US" dirty="0"/>
              <a:t>，</a:t>
            </a:r>
            <a:r>
              <a:rPr lang="zh-CN" altLang="en-US" dirty="0" smtClean="0"/>
              <a:t>我們</a:t>
            </a:r>
            <a:r>
              <a:rPr lang="zh-CN" altLang="en-US" dirty="0" smtClean="0"/>
              <a:t>將看到在這種情况下需要使用 </a:t>
            </a:r>
            <a:r>
              <a:rPr lang="en-US" altLang="zh-CN" dirty="0" err="1" smtClean="0"/>
              <a:t>Kubermetes</a:t>
            </a:r>
            <a:r>
              <a:rPr lang="en-US" altLang="zh-CN" dirty="0" smtClean="0"/>
              <a:t> </a:t>
            </a:r>
            <a:r>
              <a:rPr lang="zh-TW" altLang="en-US" dirty="0" smtClean="0"/>
              <a:t>卷</a:t>
            </a:r>
            <a:r>
              <a:rPr lang="en-US" altLang="zh-TW" dirty="0" smtClean="0"/>
              <a:t>(</a:t>
            </a:r>
            <a:r>
              <a:rPr lang="en-US" altLang="zh-CN" dirty="0" smtClean="0"/>
              <a:t>Volume)</a:t>
            </a:r>
            <a:r>
              <a:rPr lang="zh-TW" altLang="en-US" dirty="0" smtClean="0"/>
              <a:t> </a:t>
            </a:r>
            <a:r>
              <a:rPr lang="zh-TW" altLang="en-US" dirty="0"/>
              <a:t>，並</a:t>
            </a:r>
            <a:r>
              <a:rPr lang="zh-CN" altLang="en-US" dirty="0" smtClean="0"/>
              <a:t>將其</a:t>
            </a:r>
            <a:r>
              <a:rPr lang="zh-TW" altLang="en-US" dirty="0" smtClean="0"/>
              <a:t>掛</a:t>
            </a:r>
            <a:r>
              <a:rPr lang="zh-CN" altLang="en-US" dirty="0" smtClean="0"/>
              <a:t>載到兩個容器中。</a:t>
            </a:r>
            <a:endParaRPr lang="zh-CN" altLang="en-US" dirty="0"/>
          </a:p>
          <a:p>
            <a:r>
              <a:rPr lang="en-US" altLang="zh-CN" dirty="0"/>
              <a:t>sidecar </a:t>
            </a:r>
            <a:r>
              <a:rPr lang="zh-CN" altLang="en-US" dirty="0" smtClean="0"/>
              <a:t>容器的其他例子包括日</a:t>
            </a:r>
            <a:r>
              <a:rPr lang="zh-TW" altLang="en-US" dirty="0" smtClean="0"/>
              <a:t>誌</a:t>
            </a:r>
            <a:r>
              <a:rPr lang="zh-CN" altLang="en-US" dirty="0" smtClean="0"/>
              <a:t>輪轉器和收集器、數據處理器、通信適配器等。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3646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决定何時在 </a:t>
            </a:r>
            <a:r>
              <a:rPr lang="en-US" altLang="zh-CN" dirty="0"/>
              <a:t>pod </a:t>
            </a:r>
            <a:r>
              <a:rPr lang="zh-CN" altLang="en-US" dirty="0"/>
              <a:t>中使用多個容器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當</a:t>
            </a:r>
            <a:r>
              <a:rPr lang="zh-CN" altLang="en-US" dirty="0"/>
              <a:t>决定是將兩個容器放入一個</a:t>
            </a:r>
            <a:r>
              <a:rPr lang="en-US" altLang="zh-CN" dirty="0"/>
              <a:t>pod </a:t>
            </a:r>
            <a:r>
              <a:rPr lang="zh-CN" altLang="en-US" dirty="0" smtClean="0"/>
              <a:t>還是兩</a:t>
            </a:r>
            <a:r>
              <a:rPr lang="zh-CN" altLang="en-US" dirty="0"/>
              <a:t>個單獨的</a:t>
            </a:r>
            <a:r>
              <a:rPr lang="en-US" altLang="zh-CN" dirty="0"/>
              <a:t>pod </a:t>
            </a:r>
            <a:r>
              <a:rPr lang="zh-CN" altLang="en-US" dirty="0" smtClean="0"/>
              <a:t>時</a:t>
            </a:r>
            <a:r>
              <a:rPr lang="zh-TW" altLang="en-US" dirty="0"/>
              <a:t>，</a:t>
            </a:r>
            <a:r>
              <a:rPr lang="zh-CN" altLang="en-US" dirty="0" smtClean="0"/>
              <a:t>我們</a:t>
            </a:r>
            <a:r>
              <a:rPr lang="zh-CN" altLang="en-US" dirty="0"/>
              <a:t>需要問自己以下問題</a:t>
            </a:r>
            <a:r>
              <a:rPr lang="en-US" altLang="zh-CN" dirty="0"/>
              <a:t>: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它們</a:t>
            </a:r>
            <a:r>
              <a:rPr lang="zh-CN" altLang="en-US" dirty="0"/>
              <a:t>需要一起運行還是可以在不同的主機上運行</a:t>
            </a:r>
            <a:r>
              <a:rPr lang="en-US" altLang="zh-CN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它們</a:t>
            </a:r>
            <a:r>
              <a:rPr lang="zh-CN" altLang="en-US" dirty="0"/>
              <a:t>代表的是一個整體還是相互獨立的組件</a:t>
            </a:r>
            <a:r>
              <a:rPr lang="en-US" altLang="zh-CN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它們</a:t>
            </a:r>
            <a:r>
              <a:rPr lang="zh-CN" altLang="en-US" dirty="0"/>
              <a:t>必須一起進行擴縮容還是可以分別進行</a:t>
            </a:r>
            <a:r>
              <a:rPr lang="en-US" altLang="zh-CN" dirty="0"/>
              <a:t>?</a:t>
            </a:r>
            <a:endParaRPr lang="zh-CN" altLang="en-US" dirty="0"/>
          </a:p>
          <a:p>
            <a:r>
              <a:rPr lang="zh-CN" altLang="en-US" dirty="0" smtClean="0"/>
              <a:t>基本上</a:t>
            </a:r>
            <a:r>
              <a:rPr lang="zh-TW" altLang="en-US" dirty="0"/>
              <a:t>，</a:t>
            </a:r>
            <a:r>
              <a:rPr lang="zh-CN" altLang="en-US" dirty="0" smtClean="0"/>
              <a:t>我們</a:t>
            </a:r>
            <a:r>
              <a:rPr lang="zh-CN" altLang="en-US" dirty="0"/>
              <a:t>總是應該</a:t>
            </a:r>
            <a:r>
              <a:rPr lang="zh-CN" altLang="en-US" dirty="0" smtClean="0"/>
              <a:t>傾向</a:t>
            </a:r>
            <a:r>
              <a:rPr lang="zh-TW" altLang="en-US" dirty="0" smtClean="0"/>
              <a:t>於</a:t>
            </a:r>
            <a:r>
              <a:rPr lang="zh-CN" altLang="en-US" dirty="0" smtClean="0"/>
              <a:t>在</a:t>
            </a:r>
            <a:r>
              <a:rPr lang="zh-CN" altLang="en-US" dirty="0"/>
              <a:t>單獨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pod </a:t>
            </a:r>
            <a:r>
              <a:rPr lang="zh-CN" altLang="en-US" dirty="0"/>
              <a:t>中運行</a:t>
            </a:r>
            <a:r>
              <a:rPr lang="zh-CN" altLang="en-US" dirty="0" smtClean="0"/>
              <a:t>容器</a:t>
            </a:r>
            <a:r>
              <a:rPr lang="zh-TW" altLang="en-US" dirty="0"/>
              <a:t>，</a:t>
            </a:r>
            <a:r>
              <a:rPr lang="zh-CN" altLang="en-US" dirty="0" smtClean="0"/>
              <a:t>除非</a:t>
            </a:r>
            <a:r>
              <a:rPr lang="zh-CN" altLang="en-US" dirty="0"/>
              <a:t>有特定的原因</a:t>
            </a:r>
            <a:r>
              <a:rPr lang="zh-CN" altLang="en-US" dirty="0" smtClean="0"/>
              <a:t>要求</a:t>
            </a:r>
            <a:r>
              <a:rPr lang="zh-CN" altLang="en-US" dirty="0"/>
              <a:t>它們是</a:t>
            </a:r>
            <a:r>
              <a:rPr lang="zh-CN" altLang="en-US" dirty="0" smtClean="0"/>
              <a:t>同</a:t>
            </a:r>
            <a:r>
              <a:rPr lang="zh-TW" altLang="en-US" dirty="0" smtClean="0"/>
              <a:t>一</a:t>
            </a:r>
            <a:r>
              <a:rPr lang="en-US" altLang="zh-CN" dirty="0" smtClean="0"/>
              <a:t> </a:t>
            </a:r>
            <a:r>
              <a:rPr lang="en-US" altLang="zh-CN" dirty="0"/>
              <a:t>pod </a:t>
            </a:r>
            <a:r>
              <a:rPr lang="zh-CN" altLang="en-US" dirty="0"/>
              <a:t>的一部分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TW" altLang="en-US" dirty="0" smtClean="0"/>
              <a:t>下</a:t>
            </a:r>
            <a:r>
              <a:rPr lang="zh-CN" altLang="en-US" dirty="0" smtClean="0"/>
              <a:t>圖將</a:t>
            </a:r>
            <a:r>
              <a:rPr lang="zh-CN" altLang="en-US" dirty="0" smtClean="0"/>
              <a:t>有助</a:t>
            </a:r>
            <a:r>
              <a:rPr lang="zh-TW" altLang="en-US" dirty="0" smtClean="0"/>
              <a:t>於</a:t>
            </a:r>
            <a:r>
              <a:rPr lang="zh-CN" altLang="en-US" dirty="0" smtClean="0"/>
              <a:t>我們</a:t>
            </a:r>
            <a:r>
              <a:rPr lang="zh-CN" altLang="en-US" dirty="0"/>
              <a:t>記憶這點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75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學習目標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effectLst/>
              </a:rPr>
              <a:t>本章的學習目標包括了解以下內容：</a:t>
            </a:r>
            <a:endParaRPr lang="en-US" altLang="zh-TW" dirty="0" smtClean="0">
              <a:effectLst/>
            </a:endParaRPr>
          </a:p>
          <a:p>
            <a:r>
              <a:rPr lang="zh-TW" altLang="en-US" dirty="0" smtClean="0"/>
              <a:t>何謂</a:t>
            </a:r>
            <a:r>
              <a:rPr lang="en-US" altLang="zh-TW" dirty="0" smtClean="0"/>
              <a:t>pod</a:t>
            </a:r>
          </a:p>
          <a:p>
            <a:r>
              <a:rPr lang="zh-TW" altLang="en-US" dirty="0" smtClean="0"/>
              <a:t>創建、啟動和停止</a:t>
            </a:r>
            <a:r>
              <a:rPr lang="en-US" altLang="zh-TW" dirty="0" smtClean="0"/>
              <a:t>pod</a:t>
            </a:r>
          </a:p>
          <a:p>
            <a:r>
              <a:rPr lang="zh-TW" altLang="en-US" dirty="0" smtClean="0"/>
              <a:t>使用標籤組織</a:t>
            </a:r>
            <a:r>
              <a:rPr lang="en-US" altLang="zh-TW" dirty="0" smtClean="0"/>
              <a:t>pod</a:t>
            </a:r>
            <a:r>
              <a:rPr lang="zh-TW" altLang="en-US" dirty="0" smtClean="0"/>
              <a:t>和其他資源</a:t>
            </a:r>
            <a:endParaRPr lang="en-US" altLang="zh-TW" dirty="0" smtClean="0"/>
          </a:p>
          <a:p>
            <a:r>
              <a:rPr lang="zh-TW" altLang="en-US" dirty="0" smtClean="0"/>
              <a:t>使用特定標籤對所有</a:t>
            </a:r>
            <a:r>
              <a:rPr lang="en-US" altLang="zh-TW" dirty="0" smtClean="0"/>
              <a:t>pod</a:t>
            </a:r>
            <a:r>
              <a:rPr lang="zh-TW" altLang="en-US" dirty="0" smtClean="0"/>
              <a:t>執行操作</a:t>
            </a:r>
            <a:endParaRPr lang="en-US" altLang="zh-TW" dirty="0" smtClean="0"/>
          </a:p>
          <a:p>
            <a:r>
              <a:rPr lang="zh-TW" altLang="en-US" dirty="0" smtClean="0"/>
              <a:t>使用命名空間將多個</a:t>
            </a:r>
            <a:r>
              <a:rPr lang="en-US" altLang="zh-TW" dirty="0" smtClean="0"/>
              <a:t>pod</a:t>
            </a:r>
            <a:r>
              <a:rPr lang="zh-TW" altLang="en-US" dirty="0" smtClean="0"/>
              <a:t>分到不重疊的組中</a:t>
            </a:r>
            <a:endParaRPr lang="en-US" altLang="zh-TW" dirty="0" smtClean="0"/>
          </a:p>
          <a:p>
            <a:r>
              <a:rPr lang="zh-TW" altLang="en-US" dirty="0" smtClean="0"/>
              <a:t>調度</a:t>
            </a:r>
            <a:r>
              <a:rPr lang="en-US" altLang="zh-TW" dirty="0" smtClean="0"/>
              <a:t>pod</a:t>
            </a:r>
            <a:r>
              <a:rPr lang="zh-TW" altLang="en-US" dirty="0" smtClean="0"/>
              <a:t>到指定類型的工作節點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>
              <a:effectLst/>
            </a:endParaRPr>
          </a:p>
          <a:p>
            <a:endParaRPr lang="en-US" altLang="zh-TW" dirty="0" smtClean="0">
              <a:effectLst/>
            </a:endParaRPr>
          </a:p>
          <a:p>
            <a:endParaRPr lang="zh-TW" alt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82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容器不應該包含多個</a:t>
            </a:r>
            <a:r>
              <a:rPr lang="zh-CN" altLang="en-US" dirty="0" smtClean="0"/>
              <a:t>進程</a:t>
            </a:r>
            <a:r>
              <a:rPr lang="zh-TW" altLang="en-US" dirty="0"/>
              <a:t>，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也不應該包含多個</a:t>
            </a:r>
            <a:r>
              <a:rPr lang="zh-TW" altLang="en-US" dirty="0" smtClean="0"/>
              <a:t>並</a:t>
            </a:r>
            <a:r>
              <a:rPr lang="zh-CN" altLang="en-US" dirty="0" smtClean="0"/>
              <a:t>不需要運行在同一主機上的容器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17" y="2438400"/>
            <a:ext cx="7084666" cy="422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84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YAML</a:t>
            </a:r>
            <a:r>
              <a:rPr lang="zh-TW" altLang="en-US" dirty="0"/>
              <a:t>或</a:t>
            </a:r>
            <a:r>
              <a:rPr lang="en-US" altLang="zh-TW" dirty="0"/>
              <a:t>JSON</a:t>
            </a:r>
            <a:r>
              <a:rPr lang="zh-TW" altLang="en-US" dirty="0"/>
              <a:t>描述文件創建</a:t>
            </a:r>
            <a:r>
              <a:rPr lang="en-US" altLang="zh-TW" dirty="0" smtClean="0"/>
              <a:t>pod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pod </a:t>
            </a:r>
            <a:r>
              <a:rPr lang="zh-TW" altLang="en-US" dirty="0"/>
              <a:t>和其他 </a:t>
            </a:r>
            <a:r>
              <a:rPr lang="en-US" altLang="zh-TW" dirty="0"/>
              <a:t>Kubernetes </a:t>
            </a:r>
            <a:r>
              <a:rPr lang="zh-TW" altLang="en-US" dirty="0" smtClean="0"/>
              <a:t>資源通常是通過向 </a:t>
            </a:r>
            <a:r>
              <a:rPr lang="en-US" altLang="zh-TW" dirty="0" smtClean="0"/>
              <a:t>Kubernetes </a:t>
            </a:r>
            <a:r>
              <a:rPr lang="en-US" altLang="zh-TW" dirty="0"/>
              <a:t>REST API </a:t>
            </a:r>
            <a:r>
              <a:rPr lang="zh-TW" altLang="en-US" dirty="0"/>
              <a:t>提供 </a:t>
            </a:r>
            <a:r>
              <a:rPr lang="en-US" altLang="zh-TW" dirty="0"/>
              <a:t>JSON </a:t>
            </a:r>
            <a:r>
              <a:rPr lang="zh-TW" altLang="en-US" dirty="0"/>
              <a:t>或 </a:t>
            </a:r>
            <a:r>
              <a:rPr lang="en-US" altLang="zh-TW" dirty="0" smtClean="0"/>
              <a:t>YAML</a:t>
            </a:r>
            <a:r>
              <a:rPr lang="zh-TW" altLang="en-US" dirty="0" smtClean="0"/>
              <a:t>描述文件來創建的。</a:t>
            </a:r>
            <a:endParaRPr lang="en-US" altLang="zh-TW" dirty="0" smtClean="0"/>
          </a:p>
          <a:p>
            <a:r>
              <a:rPr lang="zh-TW" altLang="en-US" dirty="0" smtClean="0"/>
              <a:t>此外還有其他更簡單的創建資源的</a:t>
            </a:r>
            <a:r>
              <a:rPr lang="zh-TW" altLang="en-US" dirty="0"/>
              <a:t>方法，比如</a:t>
            </a:r>
            <a:r>
              <a:rPr lang="zh-TW" altLang="en-US" dirty="0"/>
              <a:t>在</a:t>
            </a:r>
            <a:r>
              <a:rPr lang="zh-TW" altLang="en-US" dirty="0" smtClean="0"/>
              <a:t>前一章中使用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run</a:t>
            </a:r>
            <a:r>
              <a:rPr lang="zh-TW" altLang="en-US" dirty="0" smtClean="0"/>
              <a:t>命令。</a:t>
            </a:r>
            <a:r>
              <a:rPr lang="zh-CN" altLang="en-US" dirty="0" smtClean="0"/>
              <a:t>但這些方法通常只允許你配置一組有限的屬性。</a:t>
            </a:r>
            <a:endParaRPr lang="en-US" altLang="zh-CN" dirty="0" smtClean="0"/>
          </a:p>
          <a:p>
            <a:r>
              <a:rPr lang="zh-CN" altLang="en-US" dirty="0" smtClean="0"/>
              <a:t>另外</a:t>
            </a:r>
            <a:r>
              <a:rPr lang="zh-TW" altLang="en-US" dirty="0"/>
              <a:t>，</a:t>
            </a:r>
            <a:r>
              <a:rPr lang="zh-CN" altLang="en-US" dirty="0" smtClean="0"/>
              <a:t>通過 </a:t>
            </a:r>
            <a:r>
              <a:rPr lang="en-US" altLang="zh-CN" dirty="0" smtClean="0"/>
              <a:t>YAML </a:t>
            </a:r>
            <a:r>
              <a:rPr lang="zh-CN" altLang="en-US" dirty="0" smtClean="0"/>
              <a:t>文件定義所有的</a:t>
            </a:r>
            <a:r>
              <a:rPr lang="en-US" altLang="zh-CN" dirty="0" smtClean="0"/>
              <a:t>Kubernetes </a:t>
            </a:r>
            <a:r>
              <a:rPr lang="zh-CN" altLang="en-US" dirty="0" smtClean="0"/>
              <a:t>對象</a:t>
            </a:r>
            <a:r>
              <a:rPr lang="zh-CN" altLang="en-US" dirty="0" smtClean="0"/>
              <a:t>之後</a:t>
            </a:r>
            <a:r>
              <a:rPr lang="zh-TW" altLang="en-US" dirty="0"/>
              <a:t>，</a:t>
            </a:r>
            <a:r>
              <a:rPr lang="zh-CN" altLang="en-US" dirty="0" smtClean="0"/>
              <a:t>還</a:t>
            </a:r>
            <a:r>
              <a:rPr lang="zh-CN" altLang="en-US" dirty="0" smtClean="0"/>
              <a:t>可以將它們存儲在版本控制系 統</a:t>
            </a:r>
            <a:r>
              <a:rPr lang="zh-CN" altLang="en-US" dirty="0" smtClean="0"/>
              <a:t>中</a:t>
            </a:r>
            <a:r>
              <a:rPr lang="zh-TW" altLang="en-US" dirty="0"/>
              <a:t>，</a:t>
            </a:r>
            <a:r>
              <a:rPr lang="zh-CN" altLang="en-US" dirty="0" smtClean="0"/>
              <a:t>充分</a:t>
            </a:r>
            <a:r>
              <a:rPr lang="zh-CN" altLang="en-US" dirty="0" smtClean="0"/>
              <a:t>利用版本控制所帶來的便利性。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6247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配置每種類型資源的各種屬性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因此</a:t>
            </a:r>
            <a:r>
              <a:rPr lang="zh-TW" altLang="en-US" dirty="0"/>
              <a:t>，</a:t>
            </a:r>
            <a:r>
              <a:rPr lang="zh-CN" altLang="en-US" dirty="0" smtClean="0"/>
              <a:t>爲</a:t>
            </a:r>
            <a:r>
              <a:rPr lang="zh-CN" altLang="en-US" dirty="0"/>
              <a:t>了配置每種類型資源的各種</a:t>
            </a:r>
            <a:r>
              <a:rPr lang="zh-CN" altLang="en-US" dirty="0" smtClean="0"/>
              <a:t>屬性</a:t>
            </a:r>
            <a:r>
              <a:rPr lang="zh-TW" altLang="en-US" dirty="0"/>
              <a:t>，</a:t>
            </a:r>
            <a:r>
              <a:rPr lang="zh-CN" altLang="en-US" dirty="0" smtClean="0"/>
              <a:t>我們</a:t>
            </a:r>
            <a:r>
              <a:rPr lang="zh-CN" altLang="en-US" dirty="0"/>
              <a:t>需要</a:t>
            </a:r>
            <a:r>
              <a:rPr lang="zh-CN" altLang="en-US" dirty="0" smtClean="0"/>
              <a:t>瞭解</a:t>
            </a:r>
            <a:r>
              <a:rPr lang="zh-TW" altLang="en-US" dirty="0" smtClean="0"/>
              <a:t>並</a:t>
            </a:r>
            <a:r>
              <a:rPr lang="zh-CN" altLang="en-US" dirty="0" smtClean="0"/>
              <a:t>理解</a:t>
            </a:r>
            <a:r>
              <a:rPr lang="en-US" altLang="zh-CN" dirty="0"/>
              <a:t>Kubernetes API</a:t>
            </a:r>
            <a:r>
              <a:rPr lang="zh-CN" altLang="en-US" dirty="0"/>
              <a:t>對象定義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通過學習</a:t>
            </a:r>
            <a:r>
              <a:rPr lang="zh-CN" altLang="en-US" dirty="0"/>
              <a:t>各種資源</a:t>
            </a:r>
            <a:r>
              <a:rPr lang="zh-CN" altLang="en-US" dirty="0" smtClean="0"/>
              <a:t>類型</a:t>
            </a:r>
            <a:r>
              <a:rPr lang="zh-TW" altLang="en-US" dirty="0"/>
              <a:t>，</a:t>
            </a:r>
            <a:r>
              <a:rPr lang="zh-CN" altLang="en-US" dirty="0" smtClean="0"/>
              <a:t>我們</a:t>
            </a:r>
            <a:r>
              <a:rPr lang="zh-CN" altLang="en-US" dirty="0"/>
              <a:t>將會瞭解其中的大部分</a:t>
            </a:r>
            <a:r>
              <a:rPr lang="zh-CN" altLang="en-US" dirty="0" smtClean="0"/>
              <a:t>內容。</a:t>
            </a:r>
            <a:endParaRPr lang="en-US" altLang="zh-CN" dirty="0" smtClean="0"/>
          </a:p>
          <a:p>
            <a:r>
              <a:rPr lang="zh-CN" altLang="en-US" dirty="0" smtClean="0"/>
              <a:t>需要</a:t>
            </a:r>
            <a:r>
              <a:rPr lang="zh-CN" altLang="en-US" dirty="0"/>
              <a:t>注意的</a:t>
            </a:r>
            <a:r>
              <a:rPr lang="zh-CN" altLang="en-US" dirty="0" smtClean="0"/>
              <a:t>是</a:t>
            </a:r>
            <a:r>
              <a:rPr lang="zh-TW" altLang="en-US" dirty="0"/>
              <a:t>，</a:t>
            </a:r>
            <a:r>
              <a:rPr lang="zh-CN" altLang="en-US" dirty="0" smtClean="0"/>
              <a:t>我們</a:t>
            </a:r>
            <a:r>
              <a:rPr lang="zh-TW" altLang="en-US" dirty="0" smtClean="0"/>
              <a:t>並</a:t>
            </a:r>
            <a:r>
              <a:rPr lang="zh-CN" altLang="en-US" dirty="0" smtClean="0"/>
              <a:t>不</a:t>
            </a:r>
            <a:r>
              <a:rPr lang="zh-CN" altLang="en-US" dirty="0"/>
              <a:t>會解釋每一個獨立</a:t>
            </a:r>
            <a:r>
              <a:rPr lang="zh-CN" altLang="en-US" dirty="0" smtClean="0"/>
              <a:t>屬性</a:t>
            </a:r>
            <a:r>
              <a:rPr lang="zh-TW" altLang="en-US" dirty="0"/>
              <a:t>，</a:t>
            </a:r>
            <a:r>
              <a:rPr lang="zh-CN" altLang="en-US" dirty="0" smtClean="0"/>
              <a:t>因此</a:t>
            </a:r>
            <a:r>
              <a:rPr lang="zh-CN" altLang="en-US" dirty="0"/>
              <a:t>在創建對象時還應參考 </a:t>
            </a:r>
            <a:r>
              <a:rPr lang="en-US" altLang="zh-CN" dirty="0"/>
              <a:t>http://kubernetes.io/docs/reference/ </a:t>
            </a:r>
            <a:r>
              <a:rPr lang="zh-CN" altLang="en-US" dirty="0"/>
              <a:t>中的 </a:t>
            </a:r>
            <a:r>
              <a:rPr lang="en-US" altLang="zh-CN" dirty="0"/>
              <a:t>Kubernetes API </a:t>
            </a:r>
            <a:r>
              <a:rPr lang="zh-CN" altLang="en-US" dirty="0"/>
              <a:t>參考文檔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1717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檢查現有</a:t>
            </a:r>
            <a:r>
              <a:rPr lang="en-US" altLang="zh-CN" smtClean="0"/>
              <a:t>pod </a:t>
            </a:r>
            <a:r>
              <a:rPr lang="zh-CN" altLang="en-US" smtClean="0"/>
              <a:t>的 </a:t>
            </a:r>
            <a:r>
              <a:rPr lang="en-US" altLang="zh-CN" smtClean="0"/>
              <a:t>YAML </a:t>
            </a:r>
            <a:r>
              <a:rPr lang="zh-CN" altLang="en-US" smtClean="0"/>
              <a:t>描述文件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假設我們已經在上一章中創建了一些</a:t>
            </a:r>
            <a:r>
              <a:rPr lang="en-US" altLang="zh-CN" dirty="0" smtClean="0"/>
              <a:t>pod</a:t>
            </a:r>
            <a:r>
              <a:rPr lang="zh-TW" altLang="en-US" dirty="0"/>
              <a:t> ，</a:t>
            </a:r>
            <a:r>
              <a:rPr lang="zh-CN" altLang="en-US" dirty="0" smtClean="0"/>
              <a:t>接下來</a:t>
            </a:r>
            <a:r>
              <a:rPr lang="zh-CN" altLang="en-US" dirty="0" smtClean="0"/>
              <a:t>就來看看這些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YAML </a:t>
            </a:r>
            <a:r>
              <a:rPr lang="zh-CN" altLang="en-US" dirty="0" smtClean="0"/>
              <a:t>文件是如何定義的。</a:t>
            </a:r>
            <a:endParaRPr lang="en-US" altLang="zh-CN" dirty="0" smtClean="0"/>
          </a:p>
          <a:p>
            <a:r>
              <a:rPr lang="zh-CN" altLang="en-US" dirty="0" smtClean="0"/>
              <a:t>我們將使用帶有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-o </a:t>
            </a:r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yaml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zh-CN" altLang="en-US" dirty="0" smtClean="0"/>
              <a:t>選項的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get </a:t>
            </a:r>
            <a:r>
              <a:rPr lang="zh-CN" altLang="en-US" dirty="0" smtClean="0"/>
              <a:t>命令來獲取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的整個 </a:t>
            </a:r>
            <a:r>
              <a:rPr lang="en-US" altLang="zh-CN" dirty="0" smtClean="0"/>
              <a:t>YAML</a:t>
            </a:r>
            <a:r>
              <a:rPr lang="zh-CN" altLang="en-US" dirty="0" smtClean="0"/>
              <a:t>定義</a:t>
            </a:r>
            <a:r>
              <a:rPr lang="zh-TW" altLang="en-US" dirty="0"/>
              <a:t>，</a:t>
            </a:r>
            <a:r>
              <a:rPr lang="zh-CN" altLang="en-US" dirty="0" smtClean="0"/>
              <a:t>正如</a:t>
            </a:r>
            <a:r>
              <a:rPr lang="zh-CN" altLang="en-US" dirty="0" smtClean="0"/>
              <a:t>下面的代碼清單所示。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859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502" y="0"/>
            <a:ext cx="8564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14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492" y="0"/>
            <a:ext cx="6499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0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介紹</a:t>
            </a:r>
            <a:r>
              <a:rPr lang="en-US" altLang="zh-TW" dirty="0" smtClean="0"/>
              <a:t>pod</a:t>
            </a:r>
            <a:r>
              <a:rPr lang="zh-TW" altLang="en-US" dirty="0" smtClean="0"/>
              <a:t>定義的主要部分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幾乎所有</a:t>
            </a:r>
            <a:r>
              <a:rPr lang="en-US" altLang="zh-TW" dirty="0" smtClean="0"/>
              <a:t>Kubernetes</a:t>
            </a:r>
            <a:r>
              <a:rPr lang="zh-TW" altLang="en-US" dirty="0" smtClean="0"/>
              <a:t>資源中都可以找到的三大重要部分：</a:t>
            </a:r>
            <a:endParaRPr lang="en-US" altLang="zh-TW" dirty="0" smtClean="0"/>
          </a:p>
          <a:p>
            <a:r>
              <a:rPr lang="en-US" altLang="zh-TW" dirty="0" smtClean="0"/>
              <a:t>metadata</a:t>
            </a:r>
            <a:r>
              <a:rPr lang="zh-TW" altLang="en-US" dirty="0" smtClean="0"/>
              <a:t>：包括名稱、命名空間、標籤和關於該容器的其他資訊。</a:t>
            </a:r>
            <a:endParaRPr lang="en-US" altLang="zh-TW" dirty="0" smtClean="0"/>
          </a:p>
          <a:p>
            <a:r>
              <a:rPr lang="en-US" altLang="zh-TW" dirty="0" smtClean="0"/>
              <a:t>spec</a:t>
            </a:r>
            <a:r>
              <a:rPr lang="zh-TW" altLang="en-US" dirty="0" smtClean="0"/>
              <a:t>：包含</a:t>
            </a:r>
            <a:r>
              <a:rPr lang="en-US" altLang="zh-TW" dirty="0" smtClean="0"/>
              <a:t>pod</a:t>
            </a:r>
            <a:r>
              <a:rPr lang="zh-TW" altLang="en-US" dirty="0" smtClean="0"/>
              <a:t>內容的實際說明，例如</a:t>
            </a:r>
            <a:r>
              <a:rPr lang="en-US" altLang="zh-TW" dirty="0" smtClean="0"/>
              <a:t>pod</a:t>
            </a:r>
            <a:r>
              <a:rPr lang="zh-TW" altLang="en-US" dirty="0" smtClean="0"/>
              <a:t>的容器、卷和其他資料。</a:t>
            </a:r>
            <a:endParaRPr lang="en-US" altLang="zh-TW" dirty="0" smtClean="0"/>
          </a:p>
          <a:p>
            <a:r>
              <a:rPr lang="en-US" altLang="zh-TW" dirty="0" smtClean="0"/>
              <a:t>status</a:t>
            </a:r>
            <a:r>
              <a:rPr lang="zh-TW" altLang="en-US" dirty="0" smtClean="0"/>
              <a:t>：包含運行中的</a:t>
            </a:r>
            <a:r>
              <a:rPr lang="en-US" altLang="zh-TW" dirty="0" smtClean="0"/>
              <a:t>pod</a:t>
            </a:r>
            <a:r>
              <a:rPr lang="zh-TW" altLang="en-US" dirty="0" smtClean="0"/>
              <a:t>的當前資訊，例如</a:t>
            </a:r>
            <a:r>
              <a:rPr lang="en-US" altLang="zh-TW" dirty="0" smtClean="0"/>
              <a:t>pod</a:t>
            </a:r>
            <a:r>
              <a:rPr lang="zh-TW" altLang="en-US" dirty="0" smtClean="0"/>
              <a:t>所處的條件、每個容器的描述和狀態，以及內部</a:t>
            </a:r>
            <a:r>
              <a:rPr lang="en-US" altLang="zh-TW" dirty="0" smtClean="0"/>
              <a:t>IP</a:t>
            </a:r>
            <a:r>
              <a:rPr lang="zh-TW" altLang="en-US" dirty="0" smtClean="0"/>
              <a:t>地址和其他基本資訊。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創建時永遠不需要提供</a:t>
            </a:r>
            <a:r>
              <a:rPr lang="en-US" altLang="zh-TW" dirty="0" smtClean="0"/>
              <a:t>status</a:t>
            </a:r>
            <a:r>
              <a:rPr lang="zh-TW" altLang="en-US" dirty="0" smtClean="0"/>
              <a:t>部分。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063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為</a:t>
            </a:r>
            <a:r>
              <a:rPr lang="en-US" altLang="zh-TW" smtClean="0"/>
              <a:t>pod</a:t>
            </a:r>
            <a:r>
              <a:rPr lang="zh-TW" altLang="en-US" smtClean="0"/>
              <a:t>創建一個簡單的</a:t>
            </a:r>
            <a:r>
              <a:rPr lang="en-US" altLang="zh-TW" smtClean="0"/>
              <a:t>YAML</a:t>
            </a:r>
            <a:r>
              <a:rPr lang="zh-TW" altLang="en-US" smtClean="0"/>
              <a:t>描述文件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smtClean="0"/>
              <a:t>描述的資源類型</a:t>
            </a:r>
            <a:r>
              <a:rPr lang="en-US" altLang="zh-TW" smtClean="0"/>
              <a:t>pod</a:t>
            </a:r>
            <a:r>
              <a:rPr lang="zh-TW" altLang="en-US" smtClean="0"/>
              <a:t>，名稱為</a:t>
            </a:r>
            <a:r>
              <a:rPr lang="en-US" altLang="zh-TW" smtClean="0"/>
              <a:t>kubia-manual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 smtClean="0"/>
              <a:t>該</a:t>
            </a:r>
            <a:r>
              <a:rPr lang="en-US" altLang="zh-TW" smtClean="0"/>
              <a:t>pod</a:t>
            </a:r>
            <a:r>
              <a:rPr lang="zh-TW" altLang="en-US" smtClean="0"/>
              <a:t>基於</a:t>
            </a:r>
            <a:r>
              <a:rPr lang="en-US" altLang="zh-TW" smtClean="0"/>
              <a:t>luksa/kubia</a:t>
            </a:r>
            <a:r>
              <a:rPr lang="zh-TW" altLang="en-US" smtClean="0"/>
              <a:t>鏡像的單個容器組成。</a:t>
            </a:r>
            <a:endParaRPr lang="en-US" altLang="zh-TW" smtClean="0"/>
          </a:p>
          <a:p>
            <a:r>
              <a:rPr lang="zh-TW" altLang="en-US" smtClean="0"/>
              <a:t>此外，給該容器命名。</a:t>
            </a:r>
            <a:endParaRPr lang="en-US" altLang="zh-TW" smtClean="0"/>
          </a:p>
          <a:p>
            <a:r>
              <a:rPr lang="zh-TW" altLang="en-US" smtClean="0"/>
              <a:t>並表示它正在監聽</a:t>
            </a:r>
            <a:r>
              <a:rPr lang="en-US" altLang="zh-TW" smtClean="0"/>
              <a:t>8080</a:t>
            </a:r>
            <a:r>
              <a:rPr lang="zh-TW" altLang="en-US" smtClean="0"/>
              <a:t>端口。</a:t>
            </a:r>
            <a:endParaRPr lang="en-US" altLang="zh-TW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smtClean="0"/>
              <a:t>一個基本的</a:t>
            </a:r>
            <a:r>
              <a:rPr lang="en-US" altLang="zh-TW" smtClean="0"/>
              <a:t>pod manifest:</a:t>
            </a:r>
          </a:p>
          <a:p>
            <a:r>
              <a:rPr lang="en-US" altLang="zh-TW" smtClean="0"/>
              <a:t>kubia-manual.yaml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019" y="3005691"/>
            <a:ext cx="5946728" cy="346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explain</a:t>
            </a:r>
            <a:r>
              <a:rPr lang="zh-TW" altLang="en-US" dirty="0" smtClean="0"/>
              <a:t>來發現可能的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對象字段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在準備</a:t>
            </a:r>
            <a:r>
              <a:rPr lang="en-US" altLang="zh-TW" dirty="0" smtClean="0"/>
              <a:t>manifest</a:t>
            </a:r>
            <a:r>
              <a:rPr lang="zh-TW" altLang="en-US" dirty="0" smtClean="0"/>
              <a:t>時，可以到</a:t>
            </a:r>
            <a:r>
              <a:rPr lang="en-US" altLang="zh-TW" dirty="0" smtClean="0">
                <a:hlinkClick r:id="rId2"/>
              </a:rPr>
              <a:t>http://kubernetes.io/docs/api</a:t>
            </a:r>
            <a:r>
              <a:rPr lang="zh-TW" altLang="en-US" dirty="0" smtClean="0"/>
              <a:t>上的參考文檔查看每個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對象支持哪些屬性。</a:t>
            </a:r>
            <a:endParaRPr lang="en-US" altLang="zh-TW" dirty="0" smtClean="0"/>
          </a:p>
          <a:p>
            <a:r>
              <a:rPr lang="zh-TW" altLang="en-US" dirty="0" smtClean="0"/>
              <a:t>也可以使用</a:t>
            </a:r>
            <a:r>
              <a:rPr lang="en-US" altLang="zh-TW" dirty="0" err="1"/>
              <a:t>kubectl</a:t>
            </a:r>
            <a:r>
              <a:rPr lang="en-US" altLang="zh-TW" dirty="0"/>
              <a:t> </a:t>
            </a:r>
            <a:r>
              <a:rPr lang="en-US" altLang="zh-TW" dirty="0" smtClean="0"/>
              <a:t>explain</a:t>
            </a:r>
            <a:r>
              <a:rPr lang="zh-TW" altLang="en-US" dirty="0" smtClean="0"/>
              <a:t>命令。</a:t>
            </a:r>
            <a:endParaRPr lang="en-US" altLang="zh-TW" dirty="0" smtClean="0"/>
          </a:p>
          <a:p>
            <a:r>
              <a:rPr lang="en-US" altLang="zh-TW" dirty="0" smtClean="0"/>
              <a:t>$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explain pods</a:t>
            </a:r>
          </a:p>
          <a:p>
            <a:r>
              <a:rPr lang="en-US" altLang="zh-TW" dirty="0" smtClean="0"/>
              <a:t>$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explain </a:t>
            </a:r>
            <a:r>
              <a:rPr lang="en-US" altLang="zh-TW" dirty="0" err="1" smtClean="0"/>
              <a:t>pod.spec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4784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指定容器端口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pod</a:t>
            </a:r>
            <a:r>
              <a:rPr lang="zh-TW" altLang="en-US" dirty="0" smtClean="0"/>
              <a:t>定義中指定端口純粹是展示性的</a:t>
            </a:r>
            <a:r>
              <a:rPr lang="en-US" altLang="zh-TW" dirty="0" smtClean="0"/>
              <a:t>(informational)</a:t>
            </a:r>
            <a:r>
              <a:rPr lang="zh-TW" altLang="en-US" dirty="0" smtClean="0"/>
              <a:t>。忽略它們對於客戶端是否可以通過端口連接到 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不會帶來任何影響。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04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Pod</a:t>
            </a:r>
            <a:r>
              <a:rPr lang="zh-TW" altLang="en-US" dirty="0" smtClean="0"/>
              <a:t>是一組並置的容器。</a:t>
            </a:r>
            <a:endParaRPr lang="en-US" altLang="zh-TW" dirty="0" smtClean="0"/>
          </a:p>
          <a:p>
            <a:r>
              <a:rPr lang="zh-TW" altLang="en-US" dirty="0" smtClean="0"/>
              <a:t>並不意味著一個</a:t>
            </a:r>
            <a:r>
              <a:rPr lang="en-US" altLang="zh-TW" dirty="0" smtClean="0"/>
              <a:t>pod</a:t>
            </a:r>
            <a:r>
              <a:rPr lang="zh-TW" altLang="en-US" dirty="0" smtClean="0"/>
              <a:t>總是包含多個容器─實際上只包含一個單獨容器的</a:t>
            </a:r>
            <a:r>
              <a:rPr lang="en-US" altLang="zh-TW" dirty="0" smtClean="0"/>
              <a:t>pod</a:t>
            </a:r>
            <a:r>
              <a:rPr lang="zh-TW" altLang="en-US" dirty="0" smtClean="0"/>
              <a:t>非常常見。</a:t>
            </a:r>
            <a:endParaRPr lang="en-US" altLang="zh-TW" dirty="0" smtClean="0"/>
          </a:p>
          <a:p>
            <a:r>
              <a:rPr lang="zh-TW" altLang="en-US" dirty="0" smtClean="0"/>
              <a:t>值得注意的是，當一個</a:t>
            </a:r>
            <a:r>
              <a:rPr lang="en-US" altLang="zh-TW" dirty="0" smtClean="0"/>
              <a:t>pod</a:t>
            </a:r>
            <a:r>
              <a:rPr lang="zh-TW" altLang="en-US" dirty="0" smtClean="0"/>
              <a:t>包含多個容器時，這些容器總是運行於同一個工作節點上。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0900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create</a:t>
            </a:r>
            <a:r>
              <a:rPr lang="zh-TW" altLang="en-US" dirty="0" smtClean="0"/>
              <a:t>來創建</a:t>
            </a:r>
            <a:r>
              <a:rPr lang="en-US" altLang="zh-TW" dirty="0" smtClean="0"/>
              <a:t>pod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2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create -f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kubia-manual.yaml</a:t>
            </a: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 err="1" smtClean="0"/>
              <a:t>kubectl</a:t>
            </a:r>
            <a:r>
              <a:rPr lang="en-US" altLang="zh-TW" dirty="0" smtClean="0"/>
              <a:t> create -f </a:t>
            </a:r>
            <a:r>
              <a:rPr lang="zh-TW" altLang="en-US" dirty="0" smtClean="0"/>
              <a:t>命令用於從</a:t>
            </a:r>
            <a:r>
              <a:rPr lang="en-US" altLang="zh-TW" dirty="0" smtClean="0"/>
              <a:t>YAML</a:t>
            </a:r>
            <a:r>
              <a:rPr lang="zh-TW" altLang="en-US" dirty="0" smtClean="0"/>
              <a:t>或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文件創建任何資源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不只是</a:t>
            </a:r>
            <a:r>
              <a:rPr lang="en-US" altLang="zh-TW" dirty="0" smtClean="0"/>
              <a:t>pod)</a:t>
            </a:r>
            <a:r>
              <a:rPr lang="zh-TW" altLang="en-US" dirty="0" smtClean="0"/>
              <a:t>。</a:t>
            </a:r>
            <a:r>
              <a:rPr lang="en-US" altLang="zh-TW" dirty="0" smtClean="0"/>
              <a:t> </a:t>
            </a:r>
          </a:p>
          <a:p>
            <a:r>
              <a:rPr lang="zh-TW" altLang="en-US" dirty="0" smtClean="0"/>
              <a:t>得到運行中</a:t>
            </a:r>
            <a:r>
              <a:rPr lang="en-US" altLang="zh-TW" dirty="0" smtClean="0"/>
              <a:t>pod</a:t>
            </a:r>
            <a:r>
              <a:rPr lang="zh-TW" altLang="en-US" dirty="0" smtClean="0"/>
              <a:t>的完整定義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get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po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-manual –o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yaml</a:t>
            </a: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zh-TW" altLang="en-US" dirty="0" smtClean="0"/>
              <a:t>獲取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格式的描述文件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get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po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-manual –o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json</a:t>
            </a: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pod</a:t>
            </a:r>
            <a:r>
              <a:rPr lang="zh-TW" altLang="en-US" dirty="0" smtClean="0"/>
              <a:t>列表中查看新創建的</a:t>
            </a:r>
            <a:r>
              <a:rPr lang="en-US" altLang="zh-TW" dirty="0" smtClean="0"/>
              <a:t>pod</a:t>
            </a:r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get pods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zh-TW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911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查看應用程序日誌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容器化的應用程序通常會將日</a:t>
            </a:r>
            <a:r>
              <a:rPr lang="zh-TW" altLang="en-US" dirty="0" smtClean="0"/>
              <a:t>誌</a:t>
            </a:r>
            <a:r>
              <a:rPr lang="zh-CN" altLang="en-US" dirty="0" smtClean="0"/>
              <a:t>記錄到標準輸出和標準錯誤流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而不是將其寫入</a:t>
            </a:r>
            <a:r>
              <a:rPr lang="zh-CN" altLang="en-US" dirty="0" smtClean="0"/>
              <a:t>文件</a:t>
            </a:r>
            <a:r>
              <a:rPr lang="zh-TW" altLang="en-US" dirty="0"/>
              <a:t>，使得</a:t>
            </a:r>
            <a:r>
              <a:rPr lang="zh-CN" altLang="en-US" dirty="0" smtClean="0"/>
              <a:t>用戶可以通過簡單、標準的方式查看不同應用程序的日</a:t>
            </a:r>
            <a:r>
              <a:rPr lang="zh-TW" altLang="en-US" dirty="0"/>
              <a:t>誌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容器運行時</a:t>
            </a:r>
            <a:r>
              <a:rPr lang="en-US" altLang="zh-CN" dirty="0" smtClean="0"/>
              <a:t>(</a:t>
            </a:r>
            <a:r>
              <a:rPr lang="zh-TW" altLang="en-US" dirty="0" smtClean="0"/>
              <a:t>本</a:t>
            </a:r>
            <a:r>
              <a:rPr lang="zh-CN" altLang="en-US" dirty="0" smtClean="0"/>
              <a:t>例爲 </a:t>
            </a:r>
            <a:r>
              <a:rPr lang="en-US" altLang="zh-CN" dirty="0" smtClean="0"/>
              <a:t>Docker)</a:t>
            </a:r>
            <a:r>
              <a:rPr lang="zh-CN" altLang="en-US" dirty="0" smtClean="0"/>
              <a:t>將這些流重定向到</a:t>
            </a:r>
            <a:r>
              <a:rPr lang="zh-CN" altLang="en-US" dirty="0" smtClean="0"/>
              <a:t>文件</a:t>
            </a:r>
            <a:r>
              <a:rPr lang="zh-TW" altLang="en-US" dirty="0"/>
              <a:t>，並</a:t>
            </a:r>
            <a:r>
              <a:rPr lang="zh-CN" altLang="en-US" dirty="0" smtClean="0"/>
              <a:t>允許我們 運行以下命令來獲取容器的日</a:t>
            </a:r>
            <a:r>
              <a:rPr lang="zh-TW" altLang="en-US" dirty="0"/>
              <a:t>誌</a:t>
            </a:r>
            <a:r>
              <a:rPr lang="en-US" altLang="zh-CN" dirty="0" smtClean="0"/>
              <a:t>: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logs </a:t>
            </a:r>
            <a:r>
              <a:rPr lang="en-US" altLang="zh-TW" dirty="0"/>
              <a:t>&lt;container id</a:t>
            </a:r>
            <a:r>
              <a:rPr lang="en-US" altLang="zh-TW" dirty="0" smtClean="0"/>
              <a:t>&gt;</a:t>
            </a:r>
          </a:p>
          <a:p>
            <a:r>
              <a:rPr lang="zh-TW" altLang="en-US" dirty="0"/>
              <a:t>使用</a:t>
            </a:r>
            <a:r>
              <a:rPr lang="en-US" altLang="zh-TW" dirty="0" err="1"/>
              <a:t>ssh</a:t>
            </a:r>
            <a:r>
              <a:rPr lang="en-US" altLang="zh-TW" dirty="0"/>
              <a:t> </a:t>
            </a:r>
            <a:r>
              <a:rPr lang="zh-TW" altLang="en-US" dirty="0"/>
              <a:t>命令登錄到 </a:t>
            </a:r>
            <a:r>
              <a:rPr lang="en-US" altLang="zh-TW" dirty="0"/>
              <a:t>pod </a:t>
            </a:r>
            <a:r>
              <a:rPr lang="zh-TW" altLang="en-US" dirty="0"/>
              <a:t>正在運行的</a:t>
            </a:r>
            <a:r>
              <a:rPr lang="zh-TW" altLang="en-US" dirty="0"/>
              <a:t>節點，並</a:t>
            </a:r>
            <a:r>
              <a:rPr lang="zh-TW" altLang="en-US" dirty="0"/>
              <a:t>使用 </a:t>
            </a:r>
            <a:r>
              <a:rPr lang="en-US" altLang="zh-TW" dirty="0" err="1"/>
              <a:t>docker</a:t>
            </a:r>
            <a:r>
              <a:rPr lang="en-US" altLang="zh-TW" dirty="0"/>
              <a:t> logs </a:t>
            </a:r>
            <a:r>
              <a:rPr lang="zh-TW" altLang="en-US" dirty="0"/>
              <a:t>命令查看其</a:t>
            </a:r>
            <a:r>
              <a:rPr lang="zh-TW" altLang="en-US" dirty="0" smtClean="0"/>
              <a:t>日誌</a:t>
            </a:r>
            <a:r>
              <a:rPr lang="zh-CN" altLang="en-US" dirty="0"/>
              <a:t>。</a:t>
            </a:r>
            <a:endParaRPr lang="en-US" altLang="zh-TW" dirty="0"/>
          </a:p>
          <a:p>
            <a:r>
              <a:rPr lang="zh-TW" altLang="en-US" dirty="0"/>
              <a:t>但</a:t>
            </a:r>
            <a:r>
              <a:rPr lang="en-US" altLang="zh-TW" dirty="0" err="1" smtClean="0"/>
              <a:t>Kubermetes</a:t>
            </a:r>
            <a:r>
              <a:rPr lang="en-US" altLang="zh-TW" dirty="0" smtClean="0"/>
              <a:t> </a:t>
            </a:r>
            <a:r>
              <a:rPr lang="zh-TW" altLang="en-US" dirty="0" smtClean="0"/>
              <a:t>使用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</a:t>
            </a:r>
            <a:r>
              <a:rPr lang="en-US" altLang="zh-TW" dirty="0"/>
              <a:t>logs </a:t>
            </a:r>
            <a:r>
              <a:rPr lang="zh-TW" altLang="en-US" dirty="0"/>
              <a:t>命令獲取 </a:t>
            </a:r>
            <a:r>
              <a:rPr lang="en-US" altLang="zh-TW" dirty="0"/>
              <a:t>pod </a:t>
            </a:r>
            <a:r>
              <a:rPr lang="zh-TW" altLang="en-US" dirty="0" smtClean="0"/>
              <a:t>日誌</a:t>
            </a:r>
            <a:r>
              <a:rPr lang="zh-CN" altLang="en-US" dirty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0730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提供了一種更爲簡單的方法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爲了查看 </a:t>
            </a:r>
            <a:r>
              <a:rPr lang="en-US" altLang="zh-TW" dirty="0" smtClean="0"/>
              <a:t>pod </a:t>
            </a:r>
            <a:r>
              <a:rPr lang="zh-TW" altLang="en-US" dirty="0"/>
              <a:t>的</a:t>
            </a:r>
            <a:r>
              <a:rPr lang="zh-TW" altLang="en-US" dirty="0" smtClean="0"/>
              <a:t>日</a:t>
            </a:r>
            <a:r>
              <a:rPr lang="zh-TW" altLang="en-US" dirty="0"/>
              <a:t>誌</a:t>
            </a:r>
            <a:r>
              <a:rPr lang="en-US" altLang="zh-TW" dirty="0" smtClean="0"/>
              <a:t>(</a:t>
            </a:r>
            <a:r>
              <a:rPr lang="zh-TW" altLang="en-US" dirty="0" smtClean="0"/>
              <a:t>更準確地說是容器的日</a:t>
            </a:r>
            <a:r>
              <a:rPr lang="zh-TW" altLang="en-US" dirty="0"/>
              <a:t>誌</a:t>
            </a:r>
            <a:r>
              <a:rPr lang="en-US" altLang="zh-TW" dirty="0" smtClean="0"/>
              <a:t>)</a:t>
            </a:r>
            <a:r>
              <a:rPr lang="zh-TW" altLang="en-US" dirty="0"/>
              <a:t> ，只需</a:t>
            </a:r>
            <a:r>
              <a:rPr lang="zh-TW" altLang="en-US" dirty="0" smtClean="0"/>
              <a:t>要在本地機器上運行 以下命令</a:t>
            </a:r>
            <a:r>
              <a:rPr lang="en-US" altLang="zh-TW" dirty="0" smtClean="0"/>
              <a:t>(</a:t>
            </a:r>
            <a:r>
              <a:rPr lang="zh-TW" altLang="en-US" dirty="0"/>
              <a:t>不需要 </a:t>
            </a:r>
            <a:r>
              <a:rPr lang="en-US" altLang="zh-TW" dirty="0" err="1"/>
              <a:t>ssh</a:t>
            </a:r>
            <a:r>
              <a:rPr lang="en-US" altLang="zh-TW" dirty="0"/>
              <a:t> </a:t>
            </a:r>
            <a:r>
              <a:rPr lang="zh-TW" altLang="en-US" dirty="0"/>
              <a:t>到任何地方</a:t>
            </a:r>
            <a:r>
              <a:rPr lang="en-US" altLang="zh-TW" dirty="0"/>
              <a:t>):</a:t>
            </a:r>
          </a:p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logs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-manual </a:t>
            </a: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server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starting</a:t>
            </a:r>
          </a:p>
          <a:p>
            <a:r>
              <a:rPr lang="zh-CN" altLang="en-US" dirty="0"/>
              <a:t>在我們向 </a:t>
            </a:r>
            <a:r>
              <a:rPr lang="en-US" altLang="zh-CN" dirty="0"/>
              <a:t>Node.js </a:t>
            </a:r>
            <a:r>
              <a:rPr lang="zh-CN" altLang="en-US" dirty="0"/>
              <a:t>應用程序發送任何 </a:t>
            </a:r>
            <a:r>
              <a:rPr lang="en-US" altLang="zh-CN" dirty="0"/>
              <a:t>Web </a:t>
            </a:r>
            <a:r>
              <a:rPr lang="zh-CN" altLang="en-US" dirty="0"/>
              <a:t>請求</a:t>
            </a:r>
            <a:r>
              <a:rPr lang="zh-CN" altLang="en-US" dirty="0" smtClean="0"/>
              <a:t>之前</a:t>
            </a:r>
            <a:r>
              <a:rPr lang="zh-TW" altLang="en-US" dirty="0"/>
              <a:t>，</a:t>
            </a:r>
            <a:r>
              <a:rPr lang="zh-CN" altLang="en-US" dirty="0" smtClean="0"/>
              <a:t>日</a:t>
            </a:r>
            <a:r>
              <a:rPr lang="zh-TW" altLang="en-US" dirty="0"/>
              <a:t>誌</a:t>
            </a:r>
            <a:r>
              <a:rPr lang="zh-CN" altLang="en-US" dirty="0"/>
              <a:t>只顯示</a:t>
            </a:r>
            <a:r>
              <a:rPr lang="zh-TW" altLang="en-US" dirty="0"/>
              <a:t>一</a:t>
            </a:r>
            <a:r>
              <a:rPr lang="zh-CN" altLang="en-US" dirty="0"/>
              <a:t>條關</a:t>
            </a:r>
            <a:r>
              <a:rPr lang="zh-TW" altLang="en-US" dirty="0"/>
              <a:t>於</a:t>
            </a:r>
            <a:r>
              <a:rPr lang="zh-CN" altLang="en-US" dirty="0"/>
              <a:t>服務器啓動的語句。</a:t>
            </a:r>
            <a:endParaRPr lang="en-US" altLang="zh-CN" dirty="0"/>
          </a:p>
          <a:p>
            <a:r>
              <a:rPr lang="zh-CN" altLang="en-US" dirty="0"/>
              <a:t>正如我們所</a:t>
            </a:r>
            <a:r>
              <a:rPr lang="zh-CN" altLang="en-US" dirty="0" smtClean="0"/>
              <a:t>見</a:t>
            </a:r>
            <a:r>
              <a:rPr lang="zh-TW" altLang="en-US" dirty="0"/>
              <a:t>，</a:t>
            </a:r>
            <a:r>
              <a:rPr lang="zh-CN" altLang="en-US" dirty="0" smtClean="0"/>
              <a:t>如果</a:t>
            </a:r>
            <a:r>
              <a:rPr lang="zh-CN" altLang="en-US" dirty="0"/>
              <a:t>該 </a:t>
            </a:r>
            <a:r>
              <a:rPr lang="en-US" altLang="zh-CN" dirty="0"/>
              <a:t>pod </a:t>
            </a:r>
            <a:r>
              <a:rPr lang="zh-CN" altLang="en-US" dirty="0"/>
              <a:t>只包含一個</a:t>
            </a:r>
            <a:r>
              <a:rPr lang="zh-CN" altLang="en-US" dirty="0" smtClean="0"/>
              <a:t>容器</a:t>
            </a:r>
            <a:r>
              <a:rPr lang="zh-TW" altLang="en-US" dirty="0"/>
              <a:t>，</a:t>
            </a:r>
            <a:r>
              <a:rPr lang="zh-CN" altLang="en-US" dirty="0" smtClean="0"/>
              <a:t>那</a:t>
            </a:r>
            <a:r>
              <a:rPr lang="zh-CN" altLang="en-US" dirty="0"/>
              <a:t>麽查看這種在 </a:t>
            </a:r>
            <a:r>
              <a:rPr lang="en-US" altLang="zh-CN" dirty="0"/>
              <a:t>Kubernetes </a:t>
            </a:r>
            <a:r>
              <a:rPr lang="zh-CN" altLang="en-US" dirty="0"/>
              <a:t>中運行的應用程序的日</a:t>
            </a:r>
            <a:r>
              <a:rPr lang="zh-TW" altLang="en-US" dirty="0"/>
              <a:t>誌</a:t>
            </a:r>
            <a:r>
              <a:rPr lang="zh-CN" altLang="en-US" dirty="0"/>
              <a:t>則非常簡單。</a:t>
            </a:r>
          </a:p>
          <a:p>
            <a:pPr marL="0" indent="0">
              <a:buNone/>
            </a:pPr>
            <a:endParaRPr lang="zh-TW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351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</a:t>
            </a:r>
            <a:r>
              <a:rPr lang="zh-TW" altLang="en-US" dirty="0"/>
              <a:t>誌</a:t>
            </a:r>
            <a:r>
              <a:rPr lang="zh-CN" altLang="en-US" dirty="0" smtClean="0"/>
              <a:t>自動</a:t>
            </a:r>
            <a:r>
              <a:rPr lang="zh-CN" altLang="en-US" dirty="0"/>
              <a:t>輪替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r>
              <a:rPr lang="zh-TW" altLang="en-US" dirty="0" smtClean="0"/>
              <a:t>：</a:t>
            </a:r>
            <a:r>
              <a:rPr lang="zh-CN" altLang="en-US" dirty="0" smtClean="0"/>
              <a:t>每天或者每次日</a:t>
            </a:r>
            <a:r>
              <a:rPr lang="zh-TW" altLang="en-US" dirty="0"/>
              <a:t>誌</a:t>
            </a:r>
            <a:r>
              <a:rPr lang="zh-CN" altLang="en-US" dirty="0" smtClean="0"/>
              <a:t>文件達到</a:t>
            </a:r>
            <a:r>
              <a:rPr lang="en-US" altLang="zh-CN" dirty="0" smtClean="0"/>
              <a:t>10MBB </a:t>
            </a:r>
            <a:r>
              <a:rPr lang="zh-CN" altLang="en-US" dirty="0" smtClean="0"/>
              <a:t>大</a:t>
            </a:r>
            <a:r>
              <a:rPr lang="zh-CN" altLang="en-US" dirty="0" smtClean="0"/>
              <a:t>小時</a:t>
            </a:r>
            <a:r>
              <a:rPr lang="zh-TW" altLang="en-US" dirty="0"/>
              <a:t>，</a:t>
            </a:r>
            <a:r>
              <a:rPr lang="zh-CN" altLang="en-US" dirty="0" smtClean="0"/>
              <a:t>容器</a:t>
            </a:r>
            <a:r>
              <a:rPr lang="zh-CN" altLang="en-US" dirty="0" smtClean="0"/>
              <a:t>日</a:t>
            </a:r>
            <a:r>
              <a:rPr lang="zh-TW" altLang="en-US" dirty="0"/>
              <a:t>誌</a:t>
            </a:r>
            <a:r>
              <a:rPr lang="zh-CN" altLang="en-US" dirty="0" smtClean="0"/>
              <a:t>都會自動輪替。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logs </a:t>
            </a:r>
            <a:r>
              <a:rPr lang="zh-CN" altLang="en-US" dirty="0" smtClean="0"/>
              <a:t>命令僅顯示最後一次輪替後的日</a:t>
            </a:r>
            <a:r>
              <a:rPr lang="zh-TW" altLang="en-US" dirty="0"/>
              <a:t>誌</a:t>
            </a:r>
            <a:r>
              <a:rPr lang="zh-CN" altLang="en-US" dirty="0" smtClean="0"/>
              <a:t>條目。</a:t>
            </a:r>
          </a:p>
        </p:txBody>
      </p:sp>
    </p:spTree>
    <p:extLst>
      <p:ext uri="{BB962C8B-B14F-4D97-AF65-F5344CB8AC3E}">
        <p14:creationId xmlns:p14="http://schemas.microsoft.com/office/powerpoint/2010/main" val="779290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獲取多容器 </a:t>
            </a:r>
            <a:r>
              <a:rPr lang="en-US" altLang="zh-CN" dirty="0"/>
              <a:t>pod </a:t>
            </a:r>
            <a:r>
              <a:rPr lang="zh-CN" altLang="en-US" dirty="0"/>
              <a:t>的</a:t>
            </a:r>
            <a:r>
              <a:rPr lang="zh-CN" altLang="en-US" dirty="0" smtClean="0"/>
              <a:t>日</a:t>
            </a:r>
            <a:r>
              <a:rPr lang="zh-TW" altLang="en-US" dirty="0" smtClean="0"/>
              <a:t>誌</a:t>
            </a:r>
            <a:r>
              <a:rPr lang="zh-CN" altLang="en-US" dirty="0" smtClean="0"/>
              <a:t>時</a:t>
            </a:r>
            <a:r>
              <a:rPr lang="zh-CN" altLang="en-US" dirty="0"/>
              <a:t>指定容器</a:t>
            </a:r>
            <a:r>
              <a:rPr lang="zh-CN" altLang="en-US" dirty="0" smtClean="0"/>
              <a:t>名稱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如果我們的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包含多個</a:t>
            </a:r>
            <a:r>
              <a:rPr lang="zh-CN" altLang="en-US" dirty="0" smtClean="0"/>
              <a:t>容器</a:t>
            </a:r>
            <a:r>
              <a:rPr lang="zh-TW" altLang="en-US" dirty="0"/>
              <a:t>，</a:t>
            </a:r>
            <a:r>
              <a:rPr lang="zh-CN" altLang="en-US" dirty="0" smtClean="0"/>
              <a:t>在</a:t>
            </a:r>
            <a:r>
              <a:rPr lang="zh-CN" altLang="en-US" dirty="0" smtClean="0"/>
              <a:t>運行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logs </a:t>
            </a:r>
            <a:r>
              <a:rPr lang="zh-CN" altLang="en-US" dirty="0" smtClean="0"/>
              <a:t>命令時則必須通過包 含 </a:t>
            </a:r>
            <a:r>
              <a:rPr lang="en-US" altLang="zh-CN" dirty="0" smtClean="0"/>
              <a:t>-</a:t>
            </a:r>
            <a:r>
              <a:rPr lang="en-US" altLang="zh-CN" dirty="0"/>
              <a:t>c &lt; </a:t>
            </a:r>
            <a:r>
              <a:rPr lang="zh-CN" altLang="en-US" dirty="0" smtClean="0"/>
              <a:t>容器名稱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選項來顯式指定容器名稱。</a:t>
            </a:r>
            <a:endParaRPr lang="en-US" altLang="zh-CN" dirty="0" smtClean="0"/>
          </a:p>
          <a:p>
            <a:r>
              <a:rPr lang="zh-CN" altLang="en-US" dirty="0" smtClean="0"/>
              <a:t>在 </a:t>
            </a:r>
            <a:r>
              <a:rPr lang="en-US" altLang="zh-CN" dirty="0" err="1" smtClean="0"/>
              <a:t>kubia</a:t>
            </a:r>
            <a:r>
              <a:rPr lang="en-US" altLang="zh-CN" dirty="0" smtClean="0"/>
              <a:t>-manual </a:t>
            </a:r>
            <a:r>
              <a:rPr lang="en-US" altLang="zh-CN" dirty="0"/>
              <a:t>pod </a:t>
            </a:r>
            <a:r>
              <a:rPr lang="zh-CN" altLang="en-US" dirty="0" smtClean="0"/>
              <a:t>中</a:t>
            </a:r>
            <a:r>
              <a:rPr lang="zh-TW" altLang="en-US" dirty="0"/>
              <a:t>，</a:t>
            </a:r>
            <a:r>
              <a:rPr lang="zh-CN" altLang="en-US" dirty="0" smtClean="0"/>
              <a:t>我們</a:t>
            </a:r>
            <a:r>
              <a:rPr lang="zh-CN" altLang="en-US" dirty="0" smtClean="0"/>
              <a:t>將 容器的名稱設置爲 </a:t>
            </a:r>
            <a:r>
              <a:rPr lang="en-US" altLang="zh-CN" dirty="0" err="1" smtClean="0"/>
              <a:t>kubia</a:t>
            </a:r>
            <a:r>
              <a:rPr lang="zh-TW" altLang="en-US" dirty="0"/>
              <a:t> ，</a:t>
            </a:r>
            <a:r>
              <a:rPr lang="zh-CN" altLang="en-US" dirty="0" smtClean="0"/>
              <a:t>所以</a:t>
            </a:r>
            <a:r>
              <a:rPr lang="zh-CN" altLang="en-US" dirty="0" smtClean="0"/>
              <a:t>如果該 </a:t>
            </a:r>
            <a:r>
              <a:rPr lang="en-US" altLang="zh-CN" dirty="0" smtClean="0"/>
              <a:t>pod </a:t>
            </a:r>
            <a:r>
              <a:rPr lang="zh-CN" altLang="en-US" dirty="0"/>
              <a:t>中有其他</a:t>
            </a:r>
            <a:r>
              <a:rPr lang="zh-CN" altLang="en-US" dirty="0" smtClean="0"/>
              <a:t>容器</a:t>
            </a:r>
            <a:r>
              <a:rPr lang="zh-TW" altLang="en-US" dirty="0"/>
              <a:t>，</a:t>
            </a:r>
            <a:r>
              <a:rPr lang="zh-CN" altLang="en-US" dirty="0" smtClean="0"/>
              <a:t>可以</a:t>
            </a:r>
            <a:r>
              <a:rPr lang="zh-CN" altLang="en-US" dirty="0" smtClean="0"/>
              <a:t>通過如下命令獲取其日</a:t>
            </a:r>
            <a:r>
              <a:rPr lang="zh-TW" altLang="en-US" dirty="0"/>
              <a:t>誌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CN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kubecti</a:t>
            </a:r>
            <a:r>
              <a:rPr lang="en-US" altLang="zh-CN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logs </a:t>
            </a:r>
            <a:r>
              <a:rPr lang="en-US" altLang="zh-CN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CN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-manual -c </a:t>
            </a:r>
            <a:r>
              <a:rPr lang="en-US" altLang="zh-CN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CN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altLang="zh-CN" b="1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server 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starting</a:t>
            </a:r>
            <a:endParaRPr lang="en-US" altLang="zh-CN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180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日誌的生命期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這裏需要注意的</a:t>
            </a:r>
            <a:r>
              <a:rPr lang="zh-CN" altLang="en-US" dirty="0" smtClean="0"/>
              <a:t>是</a:t>
            </a:r>
            <a:r>
              <a:rPr lang="zh-TW" altLang="en-US" dirty="0"/>
              <a:t>，</a:t>
            </a:r>
            <a:r>
              <a:rPr lang="zh-CN" altLang="en-US" dirty="0" smtClean="0"/>
              <a:t>我們</a:t>
            </a:r>
            <a:r>
              <a:rPr lang="zh-CN" altLang="en-US" dirty="0"/>
              <a:t>只能獲取仍然存在的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的</a:t>
            </a:r>
            <a:r>
              <a:rPr lang="zh-CN" altLang="en-US" dirty="0"/>
              <a:t>日</a:t>
            </a:r>
            <a:r>
              <a:rPr lang="zh-TW" altLang="en-US" dirty="0"/>
              <a:t>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當一個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被删除</a:t>
            </a:r>
            <a:r>
              <a:rPr lang="zh-CN" altLang="en-US" dirty="0" smtClean="0"/>
              <a:t>時</a:t>
            </a:r>
            <a:r>
              <a:rPr lang="zh-TW" altLang="en-US" dirty="0" smtClean="0"/>
              <a:t>，</a:t>
            </a:r>
            <a:r>
              <a:rPr lang="zh-CN" altLang="en-US" dirty="0" smtClean="0"/>
              <a:t>它的</a:t>
            </a:r>
            <a:r>
              <a:rPr lang="zh-CN" altLang="en-US" dirty="0" smtClean="0"/>
              <a:t>日</a:t>
            </a:r>
            <a:r>
              <a:rPr lang="zh-TW" altLang="en-US" dirty="0"/>
              <a:t>誌</a:t>
            </a:r>
            <a:r>
              <a:rPr lang="zh-CN" altLang="en-US" dirty="0" smtClean="0"/>
              <a:t>也會被删除。</a:t>
            </a:r>
            <a:endParaRPr lang="en-US" altLang="zh-CN" dirty="0" smtClean="0"/>
          </a:p>
          <a:p>
            <a:r>
              <a:rPr lang="zh-CN" altLang="en-US" dirty="0" smtClean="0"/>
              <a:t>如果希望在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删除之後仍然可以獲取其日</a:t>
            </a:r>
            <a:r>
              <a:rPr lang="zh-TW" altLang="en-US" dirty="0"/>
              <a:t>誌，</a:t>
            </a:r>
            <a:r>
              <a:rPr lang="zh-CN" altLang="en-US" dirty="0" smtClean="0"/>
              <a:t>我們</a:t>
            </a:r>
            <a:r>
              <a:rPr lang="zh-CN" altLang="en-US" dirty="0" smtClean="0"/>
              <a:t>需要設置中心化的、集群範圍的日</a:t>
            </a:r>
            <a:r>
              <a:rPr lang="zh-TW" altLang="en-US" dirty="0"/>
              <a:t>誌</a:t>
            </a:r>
            <a:r>
              <a:rPr lang="zh-CN" altLang="en-US" dirty="0" smtClean="0"/>
              <a:t>系統</a:t>
            </a:r>
            <a:r>
              <a:rPr lang="zh-TW" altLang="en-US" dirty="0"/>
              <a:t>，</a:t>
            </a:r>
            <a:r>
              <a:rPr lang="zh-CN" altLang="en-US" dirty="0" smtClean="0"/>
              <a:t>將</a:t>
            </a:r>
            <a:r>
              <a:rPr lang="zh-CN" altLang="en-US" dirty="0" smtClean="0"/>
              <a:t>所有日</a:t>
            </a:r>
            <a:r>
              <a:rPr lang="zh-TW" altLang="en-US" dirty="0"/>
              <a:t>誌</a:t>
            </a:r>
            <a:r>
              <a:rPr lang="zh-CN" altLang="en-US" dirty="0" smtClean="0"/>
              <a:t>存儲到中心存儲中</a:t>
            </a:r>
            <a:r>
              <a:rPr lang="zh-TW" altLang="en-US" dirty="0" smtClean="0"/>
              <a:t>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在第</a:t>
            </a:r>
            <a:r>
              <a:rPr lang="zh-TW" altLang="en-US" dirty="0" smtClean="0"/>
              <a:t>？</a:t>
            </a:r>
            <a:r>
              <a:rPr lang="en-US" altLang="zh-CN" dirty="0" smtClean="0"/>
              <a:t>17</a:t>
            </a:r>
            <a:r>
              <a:rPr lang="zh-CN" altLang="en-US" dirty="0" smtClean="0"/>
              <a:t>章中我們將會解釋如何設置集中的日</a:t>
            </a:r>
            <a:r>
              <a:rPr lang="zh-TW" altLang="en-US" dirty="0"/>
              <a:t>誌</a:t>
            </a:r>
            <a:r>
              <a:rPr lang="zh-CN" altLang="en-US" dirty="0" smtClean="0"/>
              <a:t>系統。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3820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</a:t>
            </a:r>
            <a:r>
              <a:rPr lang="en-US" altLang="zh-CN" dirty="0"/>
              <a:t>pod </a:t>
            </a:r>
            <a:r>
              <a:rPr lang="zh-CN" altLang="en-US" dirty="0"/>
              <a:t>發送</a:t>
            </a:r>
            <a:r>
              <a:rPr lang="zh-CN" altLang="en-US" dirty="0" smtClean="0"/>
              <a:t>請求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get </a:t>
            </a:r>
            <a:r>
              <a:rPr lang="zh-CN" altLang="en-US" dirty="0" smtClean="0"/>
              <a:t>命令和我們的應用日</a:t>
            </a:r>
            <a:r>
              <a:rPr lang="zh-TW" altLang="en-US" dirty="0" smtClean="0"/>
              <a:t>誌</a:t>
            </a:r>
            <a:r>
              <a:rPr lang="zh-CN" altLang="en-US" dirty="0" smtClean="0"/>
              <a:t>顯示該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正在</a:t>
            </a:r>
            <a:r>
              <a:rPr lang="zh-CN" altLang="en-US" dirty="0" smtClean="0"/>
              <a:t>運行</a:t>
            </a:r>
            <a:r>
              <a:rPr lang="zh-TW" altLang="en-US" dirty="0"/>
              <a:t>，</a:t>
            </a:r>
            <a:r>
              <a:rPr lang="zh-CN" altLang="en-US" dirty="0" smtClean="0"/>
              <a:t>但</a:t>
            </a:r>
            <a:r>
              <a:rPr lang="zh-CN" altLang="en-US" dirty="0" smtClean="0"/>
              <a:t>我們如何在實際操作中看到該狀態呢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在前</a:t>
            </a:r>
            <a:r>
              <a:rPr lang="zh-TW" altLang="en-US" dirty="0" smtClean="0"/>
              <a:t>一</a:t>
            </a:r>
            <a:r>
              <a:rPr lang="zh-CN" altLang="en-US" dirty="0" smtClean="0"/>
              <a:t>章</a:t>
            </a:r>
            <a:r>
              <a:rPr lang="zh-CN" altLang="en-US" dirty="0" smtClean="0"/>
              <a:t>中</a:t>
            </a:r>
            <a:r>
              <a:rPr lang="zh-TW" altLang="en-US" dirty="0"/>
              <a:t>，</a:t>
            </a:r>
            <a:r>
              <a:rPr lang="zh-CN" altLang="en-US" dirty="0" smtClean="0"/>
              <a:t>我們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expose </a:t>
            </a:r>
            <a:r>
              <a:rPr lang="zh-CN" altLang="en-US" dirty="0" smtClean="0"/>
              <a:t>命令創建了 個 </a:t>
            </a:r>
            <a:r>
              <a:rPr lang="en-US" altLang="zh-CN" dirty="0" smtClean="0"/>
              <a:t>service</a:t>
            </a:r>
            <a:r>
              <a:rPr lang="zh-TW" altLang="en-US" dirty="0"/>
              <a:t> ，</a:t>
            </a:r>
            <a:r>
              <a:rPr lang="zh-CN" altLang="en-US" dirty="0" smtClean="0"/>
              <a:t>以便</a:t>
            </a:r>
            <a:r>
              <a:rPr lang="zh-CN" altLang="en-US" dirty="0" smtClean="0"/>
              <a:t>在外部訪問該 </a:t>
            </a:r>
            <a:r>
              <a:rPr lang="en-US" altLang="zh-CN" dirty="0" smtClean="0"/>
              <a:t>pod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由</a:t>
            </a:r>
            <a:r>
              <a:rPr lang="zh-TW" altLang="en-US" dirty="0" smtClean="0"/>
              <a:t>於</a:t>
            </a:r>
            <a:r>
              <a:rPr lang="zh-CN" altLang="en-US" dirty="0" smtClean="0"/>
              <a:t>有一整章專門介紹 </a:t>
            </a:r>
            <a:r>
              <a:rPr lang="en-US" altLang="zh-CN" dirty="0" smtClean="0"/>
              <a:t>service</a:t>
            </a:r>
            <a:r>
              <a:rPr lang="zh-TW" altLang="en-US" dirty="0"/>
              <a:t> ，</a:t>
            </a:r>
            <a:r>
              <a:rPr lang="zh-CN" altLang="en-US" dirty="0" smtClean="0"/>
              <a:t>因此</a:t>
            </a:r>
            <a:r>
              <a:rPr lang="zh-TW" altLang="en-US" dirty="0" smtClean="0"/>
              <a:t>在此並</a:t>
            </a:r>
            <a:r>
              <a:rPr lang="zh-CN" altLang="en-US" dirty="0" smtClean="0"/>
              <a:t>不 打算使用該方法。</a:t>
            </a:r>
            <a:endParaRPr lang="en-US" altLang="zh-CN" dirty="0" smtClean="0"/>
          </a:p>
          <a:p>
            <a:r>
              <a:rPr lang="zh-CN" altLang="en-US" dirty="0" smtClean="0"/>
              <a:t>此外</a:t>
            </a:r>
            <a:r>
              <a:rPr lang="zh-TW" altLang="en-US" dirty="0"/>
              <a:t>，</a:t>
            </a:r>
            <a:r>
              <a:rPr lang="zh-CN" altLang="en-US" dirty="0" smtClean="0"/>
              <a:t>還有</a:t>
            </a:r>
            <a:r>
              <a:rPr lang="zh-CN" altLang="en-US" dirty="0" smtClean="0"/>
              <a:t>其他連接到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以進行測試和調試的</a:t>
            </a:r>
            <a:r>
              <a:rPr lang="zh-CN" altLang="en-US" dirty="0" smtClean="0"/>
              <a:t>方法</a:t>
            </a:r>
            <a:r>
              <a:rPr lang="zh-TW" altLang="en-US" dirty="0"/>
              <a:t>，</a:t>
            </a:r>
            <a:r>
              <a:rPr lang="zh-CN" altLang="en-US" dirty="0" smtClean="0"/>
              <a:t>其中</a:t>
            </a:r>
            <a:r>
              <a:rPr lang="zh-CN" altLang="en-US" dirty="0" smtClean="0"/>
              <a:t>之</a:t>
            </a:r>
            <a:r>
              <a:rPr lang="zh-TW" altLang="en-US" dirty="0" smtClean="0"/>
              <a:t>一</a:t>
            </a:r>
            <a:r>
              <a:rPr lang="zh-CN" altLang="en-US" dirty="0" smtClean="0"/>
              <a:t>便是通過端口轉發。</a:t>
            </a:r>
          </a:p>
        </p:txBody>
      </p:sp>
    </p:spTree>
    <p:extLst>
      <p:ext uri="{BB962C8B-B14F-4D97-AF65-F5344CB8AC3E}">
        <p14:creationId xmlns:p14="http://schemas.microsoft.com/office/powerpoint/2010/main" val="1023197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將本地網絡端口轉發到</a:t>
            </a:r>
            <a:r>
              <a:rPr lang="en-US" altLang="zh-CN" dirty="0"/>
              <a:t>pod </a:t>
            </a:r>
            <a:r>
              <a:rPr lang="zh-CN" altLang="en-US" dirty="0"/>
              <a:t>中的端</a:t>
            </a:r>
            <a:r>
              <a:rPr lang="zh-CN" altLang="en-US" dirty="0" smtClean="0"/>
              <a:t>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如果</a:t>
            </a:r>
            <a:r>
              <a:rPr lang="zh-CN" altLang="en-US" dirty="0"/>
              <a:t>想要在不通過 </a:t>
            </a:r>
            <a:r>
              <a:rPr lang="en-US" altLang="zh-CN" dirty="0"/>
              <a:t>service </a:t>
            </a:r>
            <a:r>
              <a:rPr lang="zh-CN" altLang="en-US" dirty="0"/>
              <a:t>的情况下與某個特定的</a:t>
            </a:r>
            <a:r>
              <a:rPr lang="en-US" altLang="zh-CN" dirty="0"/>
              <a:t>pod </a:t>
            </a:r>
            <a:r>
              <a:rPr lang="zh-CN" altLang="en-US" dirty="0"/>
              <a:t>進行通信</a:t>
            </a:r>
            <a:r>
              <a:rPr lang="en-US" altLang="zh-CN" dirty="0"/>
              <a:t>(</a:t>
            </a:r>
            <a:r>
              <a:rPr lang="zh-CN" altLang="en-US" dirty="0" smtClean="0"/>
              <a:t>出</a:t>
            </a:r>
            <a:r>
              <a:rPr lang="zh-TW" altLang="en-US" dirty="0" smtClean="0"/>
              <a:t>於</a:t>
            </a:r>
            <a:r>
              <a:rPr lang="zh-CN" altLang="en-US" dirty="0" smtClean="0"/>
              <a:t>調</a:t>
            </a:r>
            <a:r>
              <a:rPr lang="zh-CN" altLang="en-US" dirty="0"/>
              <a:t>試</a:t>
            </a:r>
            <a:r>
              <a:rPr lang="zh-CN" altLang="en-US" dirty="0" smtClean="0"/>
              <a:t>或其他</a:t>
            </a:r>
            <a:r>
              <a:rPr lang="zh-CN" altLang="en-US" dirty="0"/>
              <a:t>原因</a:t>
            </a:r>
            <a:r>
              <a:rPr lang="en-US" altLang="zh-CN" dirty="0"/>
              <a:t>), Kubernetes </a:t>
            </a:r>
            <a:r>
              <a:rPr lang="zh-CN" altLang="en-US" dirty="0"/>
              <a:t>將允許我們配置端口轉發到該</a:t>
            </a:r>
            <a:r>
              <a:rPr lang="en-US" altLang="zh-CN" dirty="0"/>
              <a:t>pod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/>
              <a:t>通過 </a:t>
            </a:r>
            <a:r>
              <a:rPr lang="en-US" altLang="zh-CN" dirty="0" err="1"/>
              <a:t>kubectl</a:t>
            </a:r>
            <a:r>
              <a:rPr lang="en-US" altLang="zh-CN" dirty="0"/>
              <a:t> port-forward </a:t>
            </a:r>
            <a:r>
              <a:rPr lang="zh-CN" altLang="en-US" dirty="0"/>
              <a:t>命令完成上述操作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zh-CN" altLang="en-US" dirty="0"/>
              <a:t>以下命令會將機器的本地端口 </a:t>
            </a:r>
            <a:r>
              <a:rPr lang="en-US" altLang="zh-CN" dirty="0"/>
              <a:t>8888 </a:t>
            </a:r>
            <a:r>
              <a:rPr lang="zh-CN" altLang="en-US" dirty="0" smtClean="0"/>
              <a:t>轉發到</a:t>
            </a:r>
            <a:r>
              <a:rPr lang="zh-CN" altLang="en-US" dirty="0"/>
              <a:t>我們的 </a:t>
            </a:r>
            <a:r>
              <a:rPr lang="en-US" altLang="zh-CN" dirty="0" err="1"/>
              <a:t>kubia</a:t>
            </a:r>
            <a:r>
              <a:rPr lang="en-US" altLang="zh-CN" dirty="0"/>
              <a:t>-manual pod </a:t>
            </a:r>
            <a:r>
              <a:rPr lang="zh-CN" altLang="en-US" dirty="0"/>
              <a:t>的端口</a:t>
            </a:r>
            <a:r>
              <a:rPr lang="en-US" altLang="zh-CN" dirty="0"/>
              <a:t>8080:</a:t>
            </a:r>
          </a:p>
          <a:p>
            <a:pPr marL="0" indent="0">
              <a:buNone/>
            </a:pP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port-forward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-manual 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8888:808</a:t>
            </a:r>
            <a:r>
              <a:rPr lang="en-US" altLang="zh-CN" dirty="0" smtClean="0"/>
              <a:t>0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Forwarding from 127 0 0 1:8888 -&gt; 8080 Forwarding from [::1]:8888 -&gt; 8080</a:t>
            </a:r>
          </a:p>
          <a:p>
            <a:r>
              <a:rPr lang="zh-TW" altLang="en-US" dirty="0"/>
              <a:t>此時端口轉發正在</a:t>
            </a:r>
            <a:r>
              <a:rPr lang="zh-TW" altLang="en-US" dirty="0"/>
              <a:t>運行，可以</a:t>
            </a:r>
            <a:r>
              <a:rPr lang="zh-TW" altLang="en-US" dirty="0"/>
              <a:t>通過本地端口連接到我們的</a:t>
            </a:r>
            <a:r>
              <a:rPr lang="en-US" altLang="zh-TW" dirty="0" smtClean="0"/>
              <a:t>pod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0284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通過端口轉發連接到 </a:t>
            </a:r>
            <a:r>
              <a:rPr lang="en-US" altLang="zh-TW" dirty="0" smtClean="0"/>
              <a:t>pod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在另一個終端</a:t>
            </a:r>
            <a:r>
              <a:rPr lang="zh-TW" altLang="en-US" dirty="0"/>
              <a:t>中，通過</a:t>
            </a:r>
            <a:r>
              <a:rPr lang="zh-TW" altLang="en-US" dirty="0" smtClean="0"/>
              <a:t>運行在 </a:t>
            </a:r>
            <a:r>
              <a:rPr lang="en-US" altLang="zh-TW" dirty="0" smtClean="0"/>
              <a:t>localhost:8888 </a:t>
            </a:r>
            <a:r>
              <a:rPr lang="zh-TW" altLang="en-US" dirty="0"/>
              <a:t>上的 </a:t>
            </a:r>
            <a:r>
              <a:rPr lang="en-US" altLang="zh-TW" dirty="0" err="1"/>
              <a:t>kubectl</a:t>
            </a:r>
            <a:r>
              <a:rPr lang="en-US" altLang="zh-TW" dirty="0"/>
              <a:t> </a:t>
            </a:r>
            <a:r>
              <a:rPr lang="en-US" altLang="zh-TW" dirty="0" err="1"/>
              <a:t>portforward</a:t>
            </a:r>
            <a:r>
              <a:rPr lang="en-US" altLang="zh-TW" dirty="0"/>
              <a:t> </a:t>
            </a:r>
            <a:r>
              <a:rPr lang="zh-TW" altLang="en-US" dirty="0"/>
              <a:t>代理，可以</a:t>
            </a:r>
            <a:r>
              <a:rPr lang="zh-TW" altLang="en-US" dirty="0"/>
              <a:t>使用</a:t>
            </a:r>
            <a:r>
              <a:rPr lang="en-US" altLang="zh-TW" dirty="0"/>
              <a:t>curl </a:t>
            </a:r>
            <a:r>
              <a:rPr lang="zh-TW" altLang="en-US" dirty="0"/>
              <a:t>命令向 </a:t>
            </a:r>
            <a:r>
              <a:rPr lang="en-US" altLang="zh-TW" dirty="0"/>
              <a:t>pod </a:t>
            </a:r>
            <a:r>
              <a:rPr lang="zh-TW" altLang="en-US" dirty="0" smtClean="0"/>
              <a:t>發送一個</a:t>
            </a:r>
            <a:r>
              <a:rPr lang="en-US" altLang="zh-TW" dirty="0" smtClean="0"/>
              <a:t>HTTP </a:t>
            </a:r>
            <a:r>
              <a:rPr lang="zh-TW" altLang="en-US" dirty="0" smtClean="0"/>
              <a:t>請求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curl localhost:8888 </a:t>
            </a: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You have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hit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-manual</a:t>
            </a:r>
          </a:p>
          <a:p>
            <a:r>
              <a:rPr lang="zh-TW" altLang="en-US" dirty="0" smtClean="0"/>
              <a:t>下圖展示了發送請求時的簡化視圖。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11" y="4575618"/>
            <a:ext cx="10058400" cy="219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02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使用標籤組織</a:t>
            </a:r>
            <a:r>
              <a:rPr lang="en-US" altLang="zh-TW" smtClean="0"/>
              <a:t>pod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對</a:t>
            </a:r>
            <a:r>
              <a:rPr lang="zh-TW" altLang="en-US" dirty="0" smtClean="0"/>
              <a:t>於</a:t>
            </a:r>
            <a:r>
              <a:rPr lang="zh-CN" altLang="en-US" dirty="0" smtClean="0"/>
              <a:t>微服務</a:t>
            </a:r>
            <a:r>
              <a:rPr lang="zh-CN" altLang="en-US" dirty="0" smtClean="0"/>
              <a:t>架構</a:t>
            </a:r>
            <a:r>
              <a:rPr lang="zh-TW" altLang="en-US" dirty="0"/>
              <a:t>，</a:t>
            </a:r>
            <a:r>
              <a:rPr lang="zh-CN" altLang="en-US" dirty="0" smtClean="0"/>
              <a:t>部署</a:t>
            </a:r>
            <a:r>
              <a:rPr lang="zh-CN" altLang="en-US" dirty="0" smtClean="0"/>
              <a:t>的微服務數量可以輕鬆超過</a:t>
            </a:r>
            <a:r>
              <a:rPr lang="en-US" altLang="zh-CN" dirty="0" smtClean="0"/>
              <a:t>20</a:t>
            </a:r>
            <a:r>
              <a:rPr lang="zh-CN" altLang="en-US" dirty="0" smtClean="0"/>
              <a:t>個甚至更多。</a:t>
            </a:r>
            <a:endParaRPr lang="en-US" altLang="zh-CN" dirty="0" smtClean="0"/>
          </a:p>
          <a:p>
            <a:r>
              <a:rPr lang="zh-CN" altLang="en-US" dirty="0" smtClean="0"/>
              <a:t>這些組件可能是副本</a:t>
            </a:r>
            <a:r>
              <a:rPr lang="en-US" altLang="zh-CN" dirty="0" smtClean="0"/>
              <a:t>(</a:t>
            </a:r>
            <a:r>
              <a:rPr lang="zh-CN" altLang="en-US" dirty="0" smtClean="0"/>
              <a:t>部署同組件的多個副本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和多個不同的發布版本</a:t>
            </a:r>
            <a:r>
              <a:rPr lang="en-US" altLang="zh-CN" dirty="0" smtClean="0"/>
              <a:t>(</a:t>
            </a:r>
            <a:r>
              <a:rPr lang="en-US" altLang="zh-CN" dirty="0"/>
              <a:t>stable</a:t>
            </a:r>
            <a:r>
              <a:rPr lang="zh-CN" altLang="en-US" dirty="0"/>
              <a:t>、 </a:t>
            </a:r>
            <a:r>
              <a:rPr lang="en-US" altLang="zh-CN" dirty="0"/>
              <a:t>beta</a:t>
            </a:r>
            <a:r>
              <a:rPr lang="zh-CN" altLang="en-US" dirty="0"/>
              <a:t>、</a:t>
            </a:r>
            <a:r>
              <a:rPr lang="en-US" altLang="zh-CN" dirty="0"/>
              <a:t>Canary </a:t>
            </a:r>
            <a:r>
              <a:rPr lang="zh-CN" altLang="en-US" dirty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同時運行。</a:t>
            </a:r>
            <a:endParaRPr lang="en-US" altLang="zh-CN" dirty="0" smtClean="0"/>
          </a:p>
          <a:p>
            <a:r>
              <a:rPr lang="zh-CN" altLang="en-US" dirty="0" smtClean="0"/>
              <a:t>這樣一來可能會導致我們在系統中擁有數百個</a:t>
            </a:r>
            <a:r>
              <a:rPr lang="en-US" altLang="zh-CN" dirty="0" smtClean="0"/>
              <a:t>pod</a:t>
            </a:r>
            <a:r>
              <a:rPr lang="zh-TW" altLang="en-US" dirty="0"/>
              <a:t> ，</a:t>
            </a:r>
            <a:r>
              <a:rPr lang="zh-CN" altLang="en-US" dirty="0" smtClean="0"/>
              <a:t>如果</a:t>
            </a:r>
            <a:r>
              <a:rPr lang="zh-CN" altLang="en-US" dirty="0" smtClean="0"/>
              <a:t>沒有可以有效組織這些組件的</a:t>
            </a:r>
            <a:r>
              <a:rPr lang="zh-CN" altLang="en-US" dirty="0" smtClean="0"/>
              <a:t>機制</a:t>
            </a:r>
            <a:r>
              <a:rPr lang="zh-TW" altLang="en-US" dirty="0"/>
              <a:t>，</a:t>
            </a:r>
            <a:r>
              <a:rPr lang="zh-CN" altLang="en-US" dirty="0" smtClean="0"/>
              <a:t>將</a:t>
            </a:r>
            <a:r>
              <a:rPr lang="zh-CN" altLang="en-US" dirty="0" smtClean="0"/>
              <a:t>會導致産生巨大的混亂。</a:t>
            </a:r>
            <a:endParaRPr lang="en-US" altLang="zh-CN" dirty="0" smtClean="0"/>
          </a:p>
          <a:p>
            <a:r>
              <a:rPr lang="zh-CN" altLang="en-US" dirty="0" smtClean="0"/>
              <a:t>很</a:t>
            </a:r>
            <a:r>
              <a:rPr lang="zh-CN" altLang="en-US" dirty="0" smtClean="0"/>
              <a:t>明顯</a:t>
            </a:r>
            <a:r>
              <a:rPr lang="zh-TW" altLang="en-US" dirty="0"/>
              <a:t>，</a:t>
            </a:r>
            <a:r>
              <a:rPr lang="zh-CN" altLang="en-US" dirty="0" smtClean="0"/>
              <a:t>我們</a:t>
            </a:r>
            <a:r>
              <a:rPr lang="zh-CN" altLang="en-US" dirty="0" smtClean="0"/>
              <a:t>需要一種能够基</a:t>
            </a:r>
            <a:r>
              <a:rPr lang="zh-TW" altLang="en-US" dirty="0" smtClean="0"/>
              <a:t>於</a:t>
            </a:r>
            <a:r>
              <a:rPr lang="zh-CN" altLang="en-US" dirty="0" smtClean="0"/>
              <a:t>任意標準將上述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組織成更小群體的</a:t>
            </a:r>
            <a:r>
              <a:rPr lang="zh-CN" altLang="en-US" dirty="0" smtClean="0"/>
              <a:t>方式</a:t>
            </a:r>
            <a:r>
              <a:rPr lang="zh-TW" altLang="en-US" dirty="0"/>
              <a:t>，</a:t>
            </a:r>
            <a:r>
              <a:rPr lang="zh-CN" altLang="en-US" dirty="0" smtClean="0"/>
              <a:t>這樣</a:t>
            </a:r>
            <a:r>
              <a:rPr lang="zh-CN" altLang="en-US" dirty="0" smtClean="0"/>
              <a:t>一來處理系統的每個開發人員和系統管理員都可以輕鬆地看到哪個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是什麽。</a:t>
            </a:r>
            <a:endParaRPr lang="en-US" altLang="zh-CN" dirty="0" smtClean="0"/>
          </a:p>
          <a:p>
            <a:r>
              <a:rPr lang="zh-CN" altLang="en-US" dirty="0" smtClean="0"/>
              <a:t>此外</a:t>
            </a:r>
            <a:r>
              <a:rPr lang="zh-TW" altLang="en-US" dirty="0"/>
              <a:t>，</a:t>
            </a:r>
            <a:r>
              <a:rPr lang="zh-CN" altLang="en-US" dirty="0" smtClean="0"/>
              <a:t>我們</a:t>
            </a:r>
            <a:r>
              <a:rPr lang="zh-CN" altLang="en-US" dirty="0" smtClean="0"/>
              <a:t>希望通過一次操作對屬某個組的所有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進行</a:t>
            </a:r>
            <a:r>
              <a:rPr lang="zh-CN" altLang="en-US" dirty="0" smtClean="0"/>
              <a:t>操作</a:t>
            </a:r>
            <a:r>
              <a:rPr lang="zh-TW" altLang="en-US" dirty="0"/>
              <a:t>，</a:t>
            </a:r>
            <a:r>
              <a:rPr lang="zh-CN" altLang="en-US" dirty="0" smtClean="0"/>
              <a:t>而</a:t>
            </a:r>
            <a:r>
              <a:rPr lang="zh-CN" altLang="en-US" dirty="0" smtClean="0"/>
              <a:t>不必單獨爲每 個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執行操作。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128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瞭解 </a:t>
            </a:r>
            <a:r>
              <a:rPr lang="en-US" altLang="zh-CN" dirty="0" smtClean="0"/>
              <a:t>pod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由</a:t>
            </a:r>
            <a:r>
              <a:rPr lang="zh-TW" altLang="en-US" dirty="0" smtClean="0"/>
              <a:t>於</a:t>
            </a:r>
            <a:r>
              <a:rPr lang="zh-CN" altLang="en-US" dirty="0" smtClean="0"/>
              <a:t>不能將多個進程聚集在一個單獨的容器</a:t>
            </a:r>
            <a:r>
              <a:rPr lang="zh-CN" altLang="en-US" dirty="0" smtClean="0"/>
              <a:t>中</a:t>
            </a:r>
            <a:r>
              <a:rPr lang="zh-TW" altLang="en-US" dirty="0"/>
              <a:t>，</a:t>
            </a:r>
            <a:r>
              <a:rPr lang="zh-CN" altLang="en-US" dirty="0" smtClean="0"/>
              <a:t>我們</a:t>
            </a:r>
            <a:r>
              <a:rPr lang="zh-CN" altLang="en-US" dirty="0" smtClean="0"/>
              <a:t>需要另一種更高級的結構 來將容器綁定在</a:t>
            </a:r>
            <a:r>
              <a:rPr lang="zh-CN" altLang="en-US" dirty="0" smtClean="0"/>
              <a:t>一起</a:t>
            </a:r>
            <a:r>
              <a:rPr lang="zh-TW" altLang="en-US" dirty="0"/>
              <a:t>，並</a:t>
            </a:r>
            <a:r>
              <a:rPr lang="zh-CN" altLang="en-US" dirty="0" smtClean="0"/>
              <a:t>將它們作爲一個單元進行</a:t>
            </a:r>
            <a:r>
              <a:rPr lang="zh-CN" altLang="en-US" dirty="0" smtClean="0"/>
              <a:t>管理</a:t>
            </a:r>
            <a:r>
              <a:rPr lang="zh-TW" altLang="en-US" dirty="0"/>
              <a:t>，</a:t>
            </a:r>
            <a:r>
              <a:rPr lang="zh-CN" altLang="en-US" dirty="0" smtClean="0"/>
              <a:t>這</a:t>
            </a:r>
            <a:r>
              <a:rPr lang="zh-CN" altLang="en-US" dirty="0" smtClean="0"/>
              <a:t>就是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背後的根本原理。</a:t>
            </a:r>
            <a:endParaRPr lang="zh-CN" altLang="en-US" dirty="0"/>
          </a:p>
          <a:p>
            <a:r>
              <a:rPr lang="zh-CN" altLang="en-US" dirty="0"/>
              <a:t>在包含容器的</a:t>
            </a:r>
            <a:r>
              <a:rPr lang="en-US" altLang="zh-CN" dirty="0"/>
              <a:t>pod </a:t>
            </a:r>
            <a:r>
              <a:rPr lang="zh-CN" altLang="en-US" dirty="0" smtClean="0"/>
              <a:t>下</a:t>
            </a:r>
            <a:r>
              <a:rPr lang="zh-TW" altLang="en-US" dirty="0"/>
              <a:t>，</a:t>
            </a:r>
            <a:r>
              <a:rPr lang="zh-CN" altLang="en-US" dirty="0" smtClean="0"/>
              <a:t>我們</a:t>
            </a:r>
            <a:r>
              <a:rPr lang="zh-CN" altLang="en-US" dirty="0" smtClean="0"/>
              <a:t>可以同時運行一些密切相關的</a:t>
            </a:r>
            <a:r>
              <a:rPr lang="zh-CN" altLang="en-US" dirty="0" smtClean="0"/>
              <a:t>進程</a:t>
            </a:r>
            <a:r>
              <a:rPr lang="zh-TW" altLang="en-US" dirty="0"/>
              <a:t>，並</a:t>
            </a:r>
            <a:r>
              <a:rPr lang="zh-CN" altLang="en-US" dirty="0" smtClean="0"/>
              <a:t>爲它們提供</a:t>
            </a:r>
            <a:r>
              <a:rPr lang="en-US" altLang="zh-CN" dirty="0" smtClean="0"/>
              <a:t>(</a:t>
            </a:r>
            <a:r>
              <a:rPr lang="zh-CN" altLang="en-US" dirty="0" smtClean="0"/>
              <a:t>幾</a:t>
            </a:r>
            <a:r>
              <a:rPr lang="zh-TW" altLang="en-US" dirty="0" smtClean="0"/>
              <a:t>乎</a:t>
            </a:r>
            <a:r>
              <a:rPr lang="en-US" altLang="zh-CN" dirty="0" smtClean="0"/>
              <a:t>)</a:t>
            </a:r>
            <a:r>
              <a:rPr lang="zh-CN" altLang="en-US" dirty="0" smtClean="0"/>
              <a:t>相同的</a:t>
            </a:r>
            <a:r>
              <a:rPr lang="zh-CN" altLang="en-US" dirty="0" smtClean="0"/>
              <a:t>環境</a:t>
            </a:r>
            <a:r>
              <a:rPr lang="zh-TW" altLang="en-US" dirty="0"/>
              <a:t>，</a:t>
            </a:r>
            <a:r>
              <a:rPr lang="zh-CN" altLang="en-US" dirty="0" smtClean="0"/>
              <a:t>此時</a:t>
            </a:r>
            <a:r>
              <a:rPr lang="zh-CN" altLang="en-US" dirty="0" smtClean="0"/>
              <a:t>這些進程就好像全部運行</a:t>
            </a:r>
            <a:r>
              <a:rPr lang="zh-TW" altLang="en-US" dirty="0" smtClean="0"/>
              <a:t>於</a:t>
            </a:r>
            <a:r>
              <a:rPr lang="zh-CN" altLang="en-US" dirty="0" smtClean="0"/>
              <a:t>單個容器中</a:t>
            </a:r>
            <a:r>
              <a:rPr lang="zh-CN" altLang="en-US" dirty="0" smtClean="0"/>
              <a:t>一樣</a:t>
            </a:r>
            <a:r>
              <a:rPr lang="zh-TW" altLang="en-US" dirty="0"/>
              <a:t>，</a:t>
            </a:r>
            <a:r>
              <a:rPr lang="zh-CN" altLang="en-US" dirty="0" smtClean="0"/>
              <a:t>同時</a:t>
            </a:r>
            <a:r>
              <a:rPr lang="zh-CN" altLang="en-US" dirty="0" smtClean="0"/>
              <a:t>又保持著</a:t>
            </a:r>
            <a:r>
              <a:rPr lang="zh-TW" altLang="en-US" dirty="0" smtClean="0"/>
              <a:t>一</a:t>
            </a:r>
            <a:r>
              <a:rPr lang="zh-CN" altLang="en-US" dirty="0" smtClean="0"/>
              <a:t>定的隔離。</a:t>
            </a:r>
            <a:endParaRPr lang="en-US" altLang="zh-CN" dirty="0" smtClean="0"/>
          </a:p>
          <a:p>
            <a:r>
              <a:rPr lang="zh-CN" altLang="en-US" dirty="0" smtClean="0"/>
              <a:t>這樣</a:t>
            </a:r>
            <a:r>
              <a:rPr lang="zh-CN" altLang="en-US" dirty="0" smtClean="0"/>
              <a:t>一來</a:t>
            </a:r>
            <a:r>
              <a:rPr lang="zh-TW" altLang="en-US" dirty="0"/>
              <a:t>，</a:t>
            </a:r>
            <a:r>
              <a:rPr lang="zh-CN" altLang="en-US" dirty="0" smtClean="0"/>
              <a:t>我們</a:t>
            </a:r>
            <a:r>
              <a:rPr lang="zh-CN" altLang="en-US" dirty="0" smtClean="0"/>
              <a:t>便能全面地利用容器所提供的</a:t>
            </a:r>
            <a:r>
              <a:rPr lang="zh-CN" altLang="en-US" dirty="0" smtClean="0"/>
              <a:t>特性</a:t>
            </a:r>
            <a:r>
              <a:rPr lang="zh-TW" altLang="en-US" dirty="0"/>
              <a:t>，</a:t>
            </a:r>
            <a:r>
              <a:rPr lang="zh-CN" altLang="en-US" dirty="0" smtClean="0"/>
              <a:t>同時</a:t>
            </a:r>
            <a:r>
              <a:rPr lang="zh-CN" altLang="en-US" dirty="0" smtClean="0"/>
              <a:t>對這些進程來說它們就像運行在一起</a:t>
            </a:r>
            <a:r>
              <a:rPr lang="zh-CN" altLang="en-US" dirty="0" smtClean="0"/>
              <a:t>一樣</a:t>
            </a:r>
            <a:r>
              <a:rPr lang="zh-TW" altLang="en-US" dirty="0"/>
              <a:t>，</a:t>
            </a:r>
            <a:r>
              <a:rPr lang="zh-CN" altLang="en-US" dirty="0" smtClean="0"/>
              <a:t>實現</a:t>
            </a:r>
            <a:r>
              <a:rPr lang="zh-CN" altLang="en-US" dirty="0" smtClean="0"/>
              <a:t>兩全其美。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909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介紹標籤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標</a:t>
            </a:r>
            <a:r>
              <a:rPr lang="zh-TW" altLang="en-US" dirty="0" smtClean="0"/>
              <a:t>籤</a:t>
            </a:r>
            <a:r>
              <a:rPr lang="en-US" altLang="zh-TW" dirty="0" smtClean="0"/>
              <a:t>(label)</a:t>
            </a:r>
            <a:r>
              <a:rPr lang="zh-CN" altLang="en-US" dirty="0" smtClean="0"/>
              <a:t>是一種簡單</a:t>
            </a:r>
            <a:r>
              <a:rPr lang="zh-TW" altLang="en-US" dirty="0" smtClean="0"/>
              <a:t>卻</a:t>
            </a:r>
            <a:r>
              <a:rPr lang="zh-CN" altLang="en-US" dirty="0" smtClean="0"/>
              <a:t>功能强大的</a:t>
            </a:r>
            <a:r>
              <a:rPr lang="en-US" altLang="zh-CN" dirty="0" smtClean="0"/>
              <a:t>Kubernetes </a:t>
            </a:r>
            <a:r>
              <a:rPr lang="zh-CN" altLang="en-US" dirty="0" smtClean="0"/>
              <a:t>特性</a:t>
            </a:r>
            <a:r>
              <a:rPr lang="zh-TW" altLang="en-US" dirty="0"/>
              <a:t>，</a:t>
            </a:r>
            <a:r>
              <a:rPr lang="zh-CN" altLang="en-US" dirty="0" smtClean="0"/>
              <a:t>不僅</a:t>
            </a:r>
            <a:r>
              <a:rPr lang="zh-CN" altLang="en-US" dirty="0" smtClean="0"/>
              <a:t>可以組織 </a:t>
            </a:r>
            <a:r>
              <a:rPr lang="en-US" altLang="zh-CN" dirty="0" smtClean="0"/>
              <a:t>pod,</a:t>
            </a:r>
            <a:r>
              <a:rPr lang="zh-CN" altLang="en-US" dirty="0" smtClean="0"/>
              <a:t>也可以組</a:t>
            </a:r>
            <a:r>
              <a:rPr lang="zh-TW" altLang="en-US" dirty="0" smtClean="0"/>
              <a:t>織</a:t>
            </a:r>
            <a:r>
              <a:rPr lang="zh-CN" altLang="en-US" dirty="0" smtClean="0"/>
              <a:t>所有其他的</a:t>
            </a:r>
            <a:r>
              <a:rPr lang="en-US" altLang="zh-CN" dirty="0" smtClean="0"/>
              <a:t>Kubernetes </a:t>
            </a:r>
            <a:r>
              <a:rPr lang="zh-CN" altLang="en-US" dirty="0" smtClean="0"/>
              <a:t>資源。</a:t>
            </a:r>
            <a:endParaRPr lang="en-US" altLang="zh-CN" dirty="0" smtClean="0"/>
          </a:p>
          <a:p>
            <a:r>
              <a:rPr lang="zh-CN" altLang="en-US" dirty="0" smtClean="0"/>
              <a:t>詳細來</a:t>
            </a:r>
            <a:r>
              <a:rPr lang="zh-CN" altLang="en-US" dirty="0" smtClean="0"/>
              <a:t>講</a:t>
            </a:r>
            <a:r>
              <a:rPr lang="zh-TW" altLang="en-US" dirty="0"/>
              <a:t>，</a:t>
            </a:r>
            <a:r>
              <a:rPr lang="zh-CN" altLang="en-US" dirty="0" smtClean="0"/>
              <a:t>標</a:t>
            </a:r>
            <a:r>
              <a:rPr lang="zh-TW" altLang="en-US" dirty="0"/>
              <a:t>籤</a:t>
            </a:r>
            <a:r>
              <a:rPr lang="zh-CN" altLang="en-US" dirty="0" smtClean="0"/>
              <a:t>是可以附加到資源的任意鍵值</a:t>
            </a:r>
            <a:r>
              <a:rPr lang="zh-CN" altLang="en-US" dirty="0" smtClean="0"/>
              <a:t>對</a:t>
            </a:r>
            <a:r>
              <a:rPr lang="zh-TW" altLang="en-US" dirty="0"/>
              <a:t>，</a:t>
            </a:r>
            <a:r>
              <a:rPr lang="zh-CN" altLang="en-US" dirty="0" smtClean="0"/>
              <a:t>用以</a:t>
            </a:r>
            <a:r>
              <a:rPr lang="zh-CN" altLang="en-US" dirty="0" smtClean="0"/>
              <a:t>選擇具有該確切標</a:t>
            </a:r>
            <a:r>
              <a:rPr lang="zh-TW" altLang="en-US" dirty="0"/>
              <a:t>籤</a:t>
            </a:r>
            <a:r>
              <a:rPr lang="zh-CN" altLang="en-US" dirty="0" smtClean="0"/>
              <a:t>的資源</a:t>
            </a:r>
            <a:r>
              <a:rPr lang="en-US" altLang="zh-CN" dirty="0" smtClean="0"/>
              <a:t>(</a:t>
            </a:r>
            <a:r>
              <a:rPr lang="zh-CN" altLang="en-US" dirty="0" smtClean="0"/>
              <a:t>這是通過標</a:t>
            </a:r>
            <a:r>
              <a:rPr lang="zh-TW" altLang="en-US" dirty="0"/>
              <a:t>籤</a:t>
            </a:r>
            <a:r>
              <a:rPr lang="zh-CN" altLang="en-US" dirty="0" smtClean="0"/>
              <a:t>選擇器完成的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只要標</a:t>
            </a:r>
            <a:r>
              <a:rPr lang="zh-TW" altLang="en-US" dirty="0"/>
              <a:t>籤</a:t>
            </a:r>
            <a:r>
              <a:rPr lang="zh-CN" altLang="en-US" dirty="0" smtClean="0"/>
              <a:t>的</a:t>
            </a:r>
            <a:r>
              <a:rPr lang="en-US" altLang="zh-CN" dirty="0" smtClean="0"/>
              <a:t>key </a:t>
            </a:r>
            <a:r>
              <a:rPr lang="zh-CN" altLang="en-US" dirty="0" smtClean="0"/>
              <a:t>在資源內是唯</a:t>
            </a:r>
            <a:r>
              <a:rPr lang="zh-TW" altLang="en-US" dirty="0" smtClean="0"/>
              <a:t>一</a:t>
            </a:r>
            <a:r>
              <a:rPr lang="zh-CN" altLang="en-US" dirty="0" smtClean="0"/>
              <a:t>的</a:t>
            </a:r>
            <a:r>
              <a:rPr lang="zh-TW" altLang="en-US" dirty="0"/>
              <a:t>，</a:t>
            </a:r>
            <a:r>
              <a:rPr lang="zh-CN" altLang="en-US" dirty="0" smtClean="0"/>
              <a:t>一個</a:t>
            </a:r>
            <a:r>
              <a:rPr lang="zh-CN" altLang="en-US" dirty="0" smtClean="0"/>
              <a:t>資源便可以擁有多個標</a:t>
            </a:r>
            <a:r>
              <a:rPr lang="zh-TW" altLang="en-US" dirty="0"/>
              <a:t>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通常</a:t>
            </a:r>
            <a:r>
              <a:rPr lang="zh-CN" altLang="en-US" dirty="0" smtClean="0"/>
              <a:t>在我們創建資源時就會將標</a:t>
            </a:r>
            <a:r>
              <a:rPr lang="zh-TW" altLang="en-US" dirty="0"/>
              <a:t>籤</a:t>
            </a:r>
            <a:r>
              <a:rPr lang="zh-CN" altLang="en-US" dirty="0" smtClean="0"/>
              <a:t>附加到資源</a:t>
            </a:r>
            <a:r>
              <a:rPr lang="zh-CN" altLang="en-US" dirty="0" smtClean="0"/>
              <a:t>上</a:t>
            </a:r>
            <a:r>
              <a:rPr lang="zh-TW" altLang="en-US" dirty="0"/>
              <a:t>，</a:t>
            </a:r>
            <a:r>
              <a:rPr lang="zh-CN" altLang="en-US" dirty="0" smtClean="0"/>
              <a:t>但</a:t>
            </a:r>
            <a:r>
              <a:rPr lang="zh-CN" altLang="en-US" dirty="0" smtClean="0"/>
              <a:t>之後我們也可以再添加其他標</a:t>
            </a:r>
            <a:r>
              <a:rPr lang="zh-TW" altLang="en-US" dirty="0"/>
              <a:t>籤，</a:t>
            </a:r>
            <a:r>
              <a:rPr lang="zh-CN" altLang="en-US" dirty="0" smtClean="0"/>
              <a:t>或者</a:t>
            </a:r>
            <a:r>
              <a:rPr lang="zh-CN" altLang="en-US" dirty="0" smtClean="0"/>
              <a:t>修改現有標</a:t>
            </a:r>
            <a:r>
              <a:rPr lang="zh-TW" altLang="en-US" dirty="0"/>
              <a:t>籤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值</a:t>
            </a:r>
            <a:r>
              <a:rPr lang="zh-TW" altLang="en-US" dirty="0"/>
              <a:t>，</a:t>
            </a:r>
            <a:r>
              <a:rPr lang="zh-CN" altLang="en-US" dirty="0" smtClean="0"/>
              <a:t>而</a:t>
            </a:r>
            <a:r>
              <a:rPr lang="zh-CN" altLang="en-US" dirty="0" smtClean="0"/>
              <a:t>無須重新創建資源。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5757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例子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</a:t>
            </a:r>
            <a:r>
              <a:rPr lang="zh-CN" altLang="en-US" dirty="0" smtClean="0"/>
              <a:t>個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都標有兩個標</a:t>
            </a:r>
            <a:r>
              <a:rPr lang="zh-TW" altLang="en-US" dirty="0" smtClean="0"/>
              <a:t>籤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app</a:t>
            </a:r>
            <a:r>
              <a:rPr lang="zh-TW" altLang="en-US" dirty="0" smtClean="0"/>
              <a:t> ：</a:t>
            </a:r>
            <a:r>
              <a:rPr lang="zh-CN" altLang="en-US" dirty="0" smtClean="0"/>
              <a:t>它</a:t>
            </a:r>
            <a:r>
              <a:rPr lang="zh-CN" altLang="en-US" dirty="0"/>
              <a:t>指定</a:t>
            </a:r>
            <a:r>
              <a:rPr lang="en-US" altLang="zh-CN" dirty="0"/>
              <a:t>pod </a:t>
            </a:r>
            <a:r>
              <a:rPr lang="zh-CN" altLang="en-US" dirty="0" smtClean="0"/>
              <a:t>屬哪個應用、組件或微服務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rel</a:t>
            </a:r>
            <a:r>
              <a:rPr lang="zh-TW" altLang="en-US" dirty="0" smtClean="0"/>
              <a:t>：</a:t>
            </a:r>
            <a:r>
              <a:rPr lang="zh-CN" altLang="en-US" dirty="0" smtClean="0"/>
              <a:t>它</a:t>
            </a:r>
            <a:r>
              <a:rPr lang="zh-CN" altLang="en-US" dirty="0" smtClean="0"/>
              <a:t>顯示在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中運行的應用程序版本是 </a:t>
            </a:r>
            <a:r>
              <a:rPr lang="en-US" altLang="zh-CN" dirty="0" smtClean="0"/>
              <a:t>stable</a:t>
            </a:r>
            <a:r>
              <a:rPr lang="zh-CN" altLang="en-US" dirty="0"/>
              <a:t>、</a:t>
            </a:r>
            <a:r>
              <a:rPr lang="en-US" altLang="zh-CN" dirty="0"/>
              <a:t>beta </a:t>
            </a:r>
            <a:r>
              <a:rPr lang="zh-CN" altLang="en-US" dirty="0" smtClean="0"/>
              <a:t>還是 </a:t>
            </a:r>
            <a:r>
              <a:rPr lang="en-US" altLang="zh-CN" dirty="0" smtClean="0"/>
              <a:t>canary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通過添加這兩個標</a:t>
            </a:r>
            <a:r>
              <a:rPr lang="zh-TW" altLang="en-US" dirty="0" smtClean="0"/>
              <a:t>籤，</a:t>
            </a:r>
            <a:r>
              <a:rPr lang="zh-CN" altLang="en-US" dirty="0" smtClean="0"/>
              <a:t>基本上可以將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組織爲兩個維度</a:t>
            </a:r>
            <a:r>
              <a:rPr lang="zh-TW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</a:t>
            </a:r>
            <a:r>
              <a:rPr lang="zh-TW" altLang="en-US" dirty="0" smtClean="0"/>
              <a:t>於</a:t>
            </a:r>
            <a:r>
              <a:rPr lang="zh-CN" altLang="en-US" dirty="0" smtClean="0"/>
              <a:t>應用</a:t>
            </a:r>
            <a:r>
              <a:rPr lang="en-US" altLang="zh-CN" dirty="0" smtClean="0"/>
              <a:t>(app)</a:t>
            </a:r>
            <a:r>
              <a:rPr lang="zh-CN" altLang="en-US" dirty="0" smtClean="0"/>
              <a:t>的橫向維度和基</a:t>
            </a:r>
            <a:r>
              <a:rPr lang="zh-TW" altLang="en-US" dirty="0" smtClean="0"/>
              <a:t>於</a:t>
            </a:r>
            <a:r>
              <a:rPr lang="zh-CN" altLang="en-US" dirty="0" smtClean="0"/>
              <a:t>版本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rel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的縱向維度。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22995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例子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91427"/>
            <a:ext cx="10058400" cy="423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75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創建 </a:t>
            </a:r>
            <a:r>
              <a:rPr lang="en-US" altLang="zh-CN" dirty="0"/>
              <a:t>pod </a:t>
            </a:r>
            <a:r>
              <a:rPr lang="zh-CN" altLang="en-US" dirty="0"/>
              <a:t>時指定</a:t>
            </a:r>
            <a:r>
              <a:rPr lang="zh-CN" altLang="en-US" dirty="0" smtClean="0"/>
              <a:t>標</a:t>
            </a:r>
            <a:r>
              <a:rPr lang="zh-TW" altLang="en-US" dirty="0" smtClean="0"/>
              <a:t>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1565566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例如</a:t>
            </a:r>
            <a:r>
              <a:rPr lang="zh-CN" altLang="en-US" dirty="0" smtClean="0"/>
              <a:t>通過創建一個帶有兩個標</a:t>
            </a:r>
            <a:r>
              <a:rPr lang="zh-TW" altLang="en-US" dirty="0" smtClean="0"/>
              <a:t>籤</a:t>
            </a:r>
            <a:r>
              <a:rPr lang="zh-CN" altLang="en-US" dirty="0" smtClean="0"/>
              <a:t>的新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來查看</a:t>
            </a:r>
            <a:r>
              <a:rPr lang="zh-CN" altLang="en-US" dirty="0" smtClean="0"/>
              <a:t>標</a:t>
            </a:r>
            <a:r>
              <a:rPr lang="zh-TW" altLang="en-US" dirty="0" smtClean="0"/>
              <a:t>籤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實際應用。</a:t>
            </a:r>
            <a:endParaRPr lang="en-US" altLang="zh-CN" dirty="0" smtClean="0"/>
          </a:p>
          <a:p>
            <a:r>
              <a:rPr lang="zh-CN" altLang="en-US" dirty="0" smtClean="0"/>
              <a:t>使用以下代碼清單中的內容創建一個名爲 </a:t>
            </a:r>
            <a:r>
              <a:rPr lang="en-US" altLang="zh-CN" dirty="0" err="1" smtClean="0"/>
              <a:t>kubia</a:t>
            </a:r>
            <a:r>
              <a:rPr lang="en-US" altLang="zh-CN" dirty="0" smtClean="0"/>
              <a:t>-manual-with-</a:t>
            </a:r>
            <a:r>
              <a:rPr lang="en-US" altLang="zh-CN" dirty="0" err="1" smtClean="0"/>
              <a:t>labels.yaml</a:t>
            </a:r>
            <a:r>
              <a:rPr lang="en-US" altLang="zh-CN" dirty="0" smtClean="0"/>
              <a:t> </a:t>
            </a:r>
            <a:r>
              <a:rPr lang="zh-CN" altLang="en-US" dirty="0"/>
              <a:t>的新文件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44367" y="2893515"/>
            <a:ext cx="7991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apiVersion</a:t>
            </a:r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v1</a:t>
            </a:r>
            <a:b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kind: Pod</a:t>
            </a:r>
            <a:b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metadata:</a:t>
            </a:r>
            <a:b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zh-TW" altLang="en-US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altLang="zh-TW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name: kubia-manual-v2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b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labels:</a:t>
            </a:r>
            <a:b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creation_method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: manual</a:t>
            </a:r>
            <a:b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env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: prod</a:t>
            </a:r>
            <a:b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spec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b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containers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b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-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image: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luksa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/>
            </a:r>
            <a:b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name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/>
            </a:r>
            <a:b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ports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b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-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containerPort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8080</a:t>
            </a:r>
            <a:b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protocol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TCP 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511566" y="4269996"/>
            <a:ext cx="323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兩個籤被附加到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pod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0484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--</a:t>
            </a:r>
            <a:r>
              <a:rPr lang="en-US" altLang="zh-TW" dirty="0" smtClean="0"/>
              <a:t>show-labels</a:t>
            </a:r>
            <a:r>
              <a:rPr lang="zh-TW" altLang="en-US" dirty="0"/>
              <a:t>選項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create -f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-manual-with-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labels.yaml</a:t>
            </a: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 err="1" smtClean="0"/>
              <a:t>kubectl</a:t>
            </a:r>
            <a:r>
              <a:rPr lang="en-US" altLang="zh-TW" dirty="0" smtClean="0"/>
              <a:t> get pods</a:t>
            </a:r>
            <a:r>
              <a:rPr lang="zh-TW" altLang="en-US" dirty="0" smtClean="0"/>
              <a:t>預設不會列出任何標籤，但可以</a:t>
            </a:r>
            <a:r>
              <a:rPr lang="zh-TW" altLang="en-US" dirty="0" smtClean="0"/>
              <a:t>使用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altLang="zh-TW" dirty="0" smtClean="0"/>
              <a:t>show-labels</a:t>
            </a:r>
            <a:r>
              <a:rPr lang="zh-TW" altLang="en-US" dirty="0" smtClean="0"/>
              <a:t>選項來查看：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get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po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--show-labels</a:t>
            </a: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如果只對某些標籤感興趣，可以使用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-L</a:t>
            </a:r>
            <a:r>
              <a:rPr lang="zh-TW" altLang="en-US" dirty="0" smtClean="0"/>
              <a:t>選項指定</a:t>
            </a:r>
            <a:r>
              <a:rPr lang="en-US" altLang="zh-TW" dirty="0" smtClean="0"/>
              <a:t>(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-L</a:t>
            </a:r>
            <a:r>
              <a:rPr lang="zh-TW" altLang="en-US" dirty="0" smtClean="0"/>
              <a:t>讓標籤做為一個欄位列出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get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po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–L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creation_method,env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55700" y="3644900"/>
            <a:ext cx="9972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NAME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READY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STATUS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RESTARTS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AGE LABELS</a:t>
            </a:r>
          </a:p>
          <a:p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-manual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1/1   Running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0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   16m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&lt;none&gt;</a:t>
            </a:r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kubia-manual-v2 1/1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Running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0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    2m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creat_method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manual,env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=prod</a:t>
            </a:r>
          </a:p>
          <a:p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kubia-zxzij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1/1   Running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0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    1d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run=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2175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標籤的主鍵語法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標籤是個鍵值組，主鍵與值都是由字串表示。</a:t>
            </a:r>
            <a:endParaRPr lang="en-US" altLang="zh-TW" dirty="0" smtClean="0"/>
          </a:p>
          <a:p>
            <a:r>
              <a:rPr lang="zh-TW" altLang="en-US" dirty="0" smtClean="0"/>
              <a:t>主鍵可分為以上兩部分：前綴</a:t>
            </a:r>
            <a:r>
              <a:rPr lang="en-US" altLang="zh-TW" dirty="0" smtClean="0"/>
              <a:t>(</a:t>
            </a:r>
            <a:r>
              <a:rPr lang="zh-TW" altLang="en-US" dirty="0" smtClean="0"/>
              <a:t>選用</a:t>
            </a:r>
            <a:r>
              <a:rPr lang="en-US" altLang="zh-TW" dirty="0" smtClean="0"/>
              <a:t>)</a:t>
            </a:r>
            <a:r>
              <a:rPr lang="zh-TW" altLang="en-US" dirty="0" smtClean="0"/>
              <a:t>和名稱，中間用斜線區隔。</a:t>
            </a:r>
            <a:endParaRPr lang="en-US" altLang="zh-TW" dirty="0" smtClean="0"/>
          </a:p>
          <a:p>
            <a:r>
              <a:rPr lang="zh-TW" altLang="en-US" dirty="0" smtClean="0"/>
              <a:t>前綴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如果有指定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，必須是</a:t>
            </a:r>
            <a:r>
              <a:rPr lang="en-US" altLang="zh-TW" dirty="0" smtClean="0"/>
              <a:t>DNS</a:t>
            </a:r>
            <a:r>
              <a:rPr lang="zh-TW" altLang="en-US" dirty="0" smtClean="0"/>
              <a:t>子網域，而且不能超過個字元。</a:t>
            </a:r>
            <a:endParaRPr lang="en-US" altLang="zh-TW" dirty="0" smtClean="0"/>
          </a:p>
          <a:p>
            <a:r>
              <a:rPr lang="zh-TW" altLang="en-US" dirty="0" smtClean="0"/>
              <a:t>主鍵名稱是必要項目，並且不得多於</a:t>
            </a:r>
            <a:r>
              <a:rPr lang="en-US" altLang="zh-TW" dirty="0" smtClean="0"/>
              <a:t>63</a:t>
            </a:r>
            <a:r>
              <a:rPr lang="zh-TW" altLang="en-US" dirty="0" smtClean="0"/>
              <a:t>個字元。</a:t>
            </a:r>
            <a:endParaRPr lang="en-US" altLang="zh-TW" dirty="0" smtClean="0"/>
          </a:p>
          <a:p>
            <a:r>
              <a:rPr lang="zh-TW" altLang="en-US" dirty="0" smtClean="0"/>
              <a:t>名稱的開頭和結尾必須是字母和數字，而字元之間可以使用破折號</a:t>
            </a:r>
            <a:r>
              <a:rPr lang="en-US" altLang="zh-TW" dirty="0" smtClean="0"/>
              <a:t>(-)</a:t>
            </a:r>
            <a:r>
              <a:rPr lang="zh-TW" altLang="en-US" dirty="0" smtClean="0"/>
              <a:t>、下劃線</a:t>
            </a:r>
            <a:r>
              <a:rPr lang="en-US" altLang="zh-TW" dirty="0" smtClean="0"/>
              <a:t>(_)</a:t>
            </a:r>
            <a:r>
              <a:rPr lang="zh-TW" altLang="en-US" dirty="0" smtClean="0"/>
              <a:t>和點</a:t>
            </a:r>
            <a:r>
              <a:rPr lang="en-US" altLang="zh-TW" dirty="0" smtClean="0"/>
              <a:t>(.)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3174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修改現有</a:t>
            </a:r>
            <a:r>
              <a:rPr lang="en-US" altLang="zh-TW" dirty="0" smtClean="0"/>
              <a:t>pod</a:t>
            </a:r>
            <a:r>
              <a:rPr lang="zh-TW" altLang="en-US" dirty="0" smtClean="0"/>
              <a:t>的標籤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例如為</a:t>
            </a:r>
            <a:r>
              <a:rPr lang="en-US" altLang="zh-TW" dirty="0" smtClean="0"/>
              <a:t>pod </a:t>
            </a:r>
            <a:r>
              <a:rPr lang="en-US" altLang="zh-TW" dirty="0" err="1" smtClean="0"/>
              <a:t>kubia-manul</a:t>
            </a:r>
            <a:r>
              <a:rPr lang="zh-TW" altLang="en-US" dirty="0" smtClean="0"/>
              <a:t>添加</a:t>
            </a:r>
            <a:r>
              <a:rPr lang="en-US" altLang="zh-TW" dirty="0" err="1" smtClean="0"/>
              <a:t>creation_method</a:t>
            </a:r>
            <a:r>
              <a:rPr lang="en-US" altLang="zh-TW" dirty="0" smtClean="0"/>
              <a:t>=manual</a:t>
            </a:r>
            <a:r>
              <a:rPr lang="zh-TW" altLang="en-US" dirty="0" smtClean="0"/>
              <a:t>標籤：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label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po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-manual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creation_method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=manual</a:t>
            </a:r>
          </a:p>
          <a:p>
            <a:r>
              <a:rPr lang="zh-TW" altLang="en-US" dirty="0" smtClean="0"/>
              <a:t>例如，將</a:t>
            </a:r>
            <a:r>
              <a:rPr lang="en-US" altLang="zh-TW" dirty="0" smtClean="0"/>
              <a:t>kubia-manual-v2 pod </a:t>
            </a:r>
            <a:r>
              <a:rPr lang="zh-TW" altLang="en-US" dirty="0" smtClean="0"/>
              <a:t>上的</a:t>
            </a:r>
            <a:r>
              <a:rPr lang="en-US" altLang="zh-TW" dirty="0" err="1" smtClean="0"/>
              <a:t>env</a:t>
            </a:r>
            <a:r>
              <a:rPr lang="en-US" altLang="zh-TW" dirty="0" smtClean="0"/>
              <a:t>=pod</a:t>
            </a:r>
            <a:r>
              <a:rPr lang="zh-TW" altLang="en-US" dirty="0" smtClean="0"/>
              <a:t>標籤更改為</a:t>
            </a:r>
            <a:r>
              <a:rPr lang="en-US" altLang="zh-TW" dirty="0" err="1" smtClean="0"/>
              <a:t>env</a:t>
            </a:r>
            <a:r>
              <a:rPr lang="en-US" altLang="zh-TW" dirty="0" smtClean="0"/>
              <a:t>=debug</a:t>
            </a:r>
            <a:r>
              <a:rPr lang="zh-TW" altLang="en-US" dirty="0" smtClean="0"/>
              <a:t>，需要使用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--overwrite</a:t>
            </a:r>
            <a:r>
              <a:rPr lang="zh-TW" altLang="en-US" dirty="0" smtClean="0"/>
              <a:t>選項：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label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po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kubia-manual-v2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env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=debug </a:t>
            </a:r>
            <a:r>
              <a:rPr lang="en-US" altLang="zh-TW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--overwri</a:t>
            </a:r>
            <a:r>
              <a:rPr lang="en-US" altLang="zh-TW" b="1" dirty="0" smtClean="0"/>
              <a:t>te</a:t>
            </a:r>
            <a:endParaRPr lang="en-US" altLang="zh-TW" b="1" dirty="0" smtClean="0"/>
          </a:p>
          <a:p>
            <a:r>
              <a:rPr lang="zh-TW" altLang="en-US" dirty="0" smtClean="0"/>
              <a:t>再次查看標籤：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get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po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-L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creation_method</a:t>
            </a:r>
            <a:r>
              <a:rPr lang="en-US" altLang="zh-TW" dirty="0" err="1" smtClean="0"/>
              <a:t>,env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899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通過標籤選擇器列出</a:t>
            </a:r>
            <a:r>
              <a:rPr lang="en-US" altLang="zh-TW" dirty="0" smtClean="0"/>
              <a:t>pod</a:t>
            </a:r>
            <a:r>
              <a:rPr lang="zh-TW" altLang="en-US" dirty="0" smtClean="0"/>
              <a:t>子集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標籤選擇器根據資源的以下條件來選擇資源：</a:t>
            </a:r>
            <a:endParaRPr lang="en-US" altLang="zh-TW" dirty="0" smtClean="0"/>
          </a:p>
          <a:p>
            <a:r>
              <a:rPr lang="zh-TW" altLang="en-US" dirty="0" smtClean="0"/>
              <a:t>包含或不包含使用特定鍵的標籤。</a:t>
            </a:r>
            <a:endParaRPr lang="en-US" altLang="zh-TW" dirty="0" smtClean="0"/>
          </a:p>
          <a:p>
            <a:r>
              <a:rPr lang="zh-TW" altLang="en-US" dirty="0" smtClean="0"/>
              <a:t>包含具有特定鍵和值的標籤。</a:t>
            </a:r>
            <a:endParaRPr lang="en-US" altLang="zh-TW" dirty="0" smtClean="0"/>
          </a:p>
          <a:p>
            <a:r>
              <a:rPr lang="zh-TW" altLang="en-US" dirty="0" smtClean="0"/>
              <a:t>包含具有特定鍵的標籤，但其值與我們指定的不同。</a:t>
            </a:r>
            <a:endParaRPr lang="en-US" altLang="zh-TW" dirty="0" smtClean="0"/>
          </a:p>
          <a:p>
            <a:r>
              <a:rPr lang="zh-TW" altLang="en-US" dirty="0" smtClean="0"/>
              <a:t>例如：列出具有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creation_method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=manual</a:t>
            </a:r>
            <a:r>
              <a:rPr lang="zh-TW" alt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標籤的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pods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get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po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-L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creation_method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=manual</a:t>
            </a: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zh-TW" altLang="en-US" dirty="0" smtClean="0"/>
              <a:t>列出包含</a:t>
            </a:r>
            <a:r>
              <a:rPr lang="en-US" altLang="zh-TW" dirty="0" err="1" smtClean="0"/>
              <a:t>env</a:t>
            </a:r>
            <a:r>
              <a:rPr lang="zh-TW" altLang="en-US" dirty="0" smtClean="0"/>
              <a:t>標籤的所有</a:t>
            </a:r>
            <a:r>
              <a:rPr lang="en-US" altLang="zh-TW" dirty="0" smtClean="0"/>
              <a:t>pod</a:t>
            </a:r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get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po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-L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env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1849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使用標籤選擇器</a:t>
            </a:r>
            <a:r>
              <a:rPr lang="en-US" altLang="zh-TW" dirty="0"/>
              <a:t> </a:t>
            </a:r>
            <a:r>
              <a:rPr lang="en-US" altLang="zh-TW" dirty="0" smtClean="0"/>
              <a:t>“app=pc”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916413"/>
            <a:ext cx="10058400" cy="459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290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包含</a:t>
            </a:r>
            <a:r>
              <a:rPr lang="en-US" altLang="zh-TW" dirty="0" smtClean="0"/>
              <a:t>/</a:t>
            </a:r>
            <a:r>
              <a:rPr lang="zh-TW" altLang="en-US" dirty="0" smtClean="0"/>
              <a:t>不包含標籤，但無論其值為何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列出包含</a:t>
            </a:r>
            <a:r>
              <a:rPr lang="en-US" altLang="zh-TW" dirty="0" err="1" smtClean="0"/>
              <a:t>env</a:t>
            </a:r>
            <a:r>
              <a:rPr lang="zh-TW" altLang="en-US" dirty="0" smtClean="0"/>
              <a:t>標籤的所有</a:t>
            </a:r>
            <a:r>
              <a:rPr lang="en-US" altLang="zh-TW" dirty="0" smtClean="0"/>
              <a:t>pods</a:t>
            </a:r>
            <a:r>
              <a:rPr lang="zh-TW" altLang="en-US" dirty="0" smtClean="0"/>
              <a:t>，</a:t>
            </a:r>
            <a:r>
              <a:rPr lang="zh-TW" altLang="en-US" dirty="0"/>
              <a:t>無論其值</a:t>
            </a:r>
            <a:r>
              <a:rPr lang="zh-TW" altLang="en-US" dirty="0" smtClean="0"/>
              <a:t>為何：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get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pod -l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env</a:t>
            </a: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或者</a:t>
            </a: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get pod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selector='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env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zh-TW" altLang="en-US" dirty="0" smtClean="0"/>
              <a:t>列出沒有 </a:t>
            </a:r>
            <a:r>
              <a:rPr lang="en-US" altLang="zh-TW" dirty="0" err="1" smtClean="0"/>
              <a:t>env</a:t>
            </a:r>
            <a:r>
              <a:rPr lang="zh-TW" altLang="en-US" dirty="0" smtClean="0"/>
              <a:t>標籤的</a:t>
            </a:r>
            <a:r>
              <a:rPr lang="en-US" altLang="zh-TW" dirty="0" smtClean="0"/>
              <a:t>pods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get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pod -l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'!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env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‘</a:t>
            </a:r>
          </a:p>
          <a:p>
            <a:pPr marL="0" indent="0">
              <a:buNone/>
            </a:pP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14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同一</a:t>
            </a:r>
            <a:r>
              <a:rPr lang="en-US" altLang="zh-CN" dirty="0"/>
              <a:t>pod </a:t>
            </a:r>
            <a:r>
              <a:rPr lang="zh-CN" altLang="en-US" dirty="0"/>
              <a:t>中容器之間的部分</a:t>
            </a:r>
            <a:r>
              <a:rPr lang="zh-CN" altLang="en-US" dirty="0" smtClean="0"/>
              <a:t>隔離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zh-TW" altLang="en-US" dirty="0" smtClean="0"/>
              <a:t>前面</a:t>
            </a:r>
            <a:r>
              <a:rPr lang="zh-CN" altLang="en-US" dirty="0" smtClean="0"/>
              <a:t>章</a:t>
            </a:r>
            <a:r>
              <a:rPr lang="zh-TW" altLang="en-US" dirty="0" smtClean="0"/>
              <a:t>節</a:t>
            </a:r>
            <a:r>
              <a:rPr lang="zh-CN" altLang="en-US" dirty="0" smtClean="0"/>
              <a:t>中</a:t>
            </a:r>
            <a:r>
              <a:rPr lang="zh-TW" altLang="en-US" dirty="0"/>
              <a:t>，</a:t>
            </a:r>
            <a:r>
              <a:rPr lang="zh-CN" altLang="en-US" dirty="0" smtClean="0"/>
              <a:t>我們</a:t>
            </a:r>
            <a:r>
              <a:rPr lang="zh-CN" altLang="en-US" dirty="0"/>
              <a:t>已經瞭解到容器之間彼此是完全隔離</a:t>
            </a:r>
            <a:r>
              <a:rPr lang="zh-CN" altLang="en-US" dirty="0" smtClean="0"/>
              <a:t>的</a:t>
            </a:r>
            <a:r>
              <a:rPr lang="zh-TW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此時</a:t>
            </a:r>
            <a:r>
              <a:rPr lang="zh-CN" altLang="en-US" dirty="0"/>
              <a:t>我們期望</a:t>
            </a:r>
            <a:r>
              <a:rPr lang="zh-CN" altLang="en-US" dirty="0" smtClean="0"/>
              <a:t>的是</a:t>
            </a:r>
            <a:r>
              <a:rPr lang="zh-CN" altLang="en-US" dirty="0"/>
              <a:t>隔離容器</a:t>
            </a:r>
            <a:r>
              <a:rPr lang="zh-CN" altLang="en-US" dirty="0" smtClean="0"/>
              <a:t>組</a:t>
            </a:r>
            <a:r>
              <a:rPr lang="zh-TW" altLang="en-US" dirty="0"/>
              <a:t>，</a:t>
            </a:r>
            <a:r>
              <a:rPr lang="zh-CN" altLang="en-US" dirty="0" smtClean="0"/>
              <a:t>而</a:t>
            </a:r>
            <a:r>
              <a:rPr lang="zh-CN" altLang="en-US" dirty="0"/>
              <a:t>不是單個</a:t>
            </a:r>
            <a:r>
              <a:rPr lang="zh-CN" altLang="en-US" dirty="0" smtClean="0"/>
              <a:t>容器</a:t>
            </a:r>
            <a:r>
              <a:rPr lang="zh-TW" altLang="en-US" dirty="0"/>
              <a:t>，並</a:t>
            </a:r>
            <a:r>
              <a:rPr lang="zh-CN" altLang="en-US" dirty="0" smtClean="0"/>
              <a:t>讓</a:t>
            </a:r>
            <a:r>
              <a:rPr lang="zh-CN" altLang="en-US" dirty="0"/>
              <a:t>每個容器組內的容器共享一些</a:t>
            </a:r>
            <a:r>
              <a:rPr lang="zh-CN" altLang="en-US" dirty="0" smtClean="0"/>
              <a:t>資源</a:t>
            </a:r>
            <a:r>
              <a:rPr lang="zh-TW" altLang="en-US" dirty="0"/>
              <a:t>，</a:t>
            </a:r>
            <a:r>
              <a:rPr lang="zh-CN" altLang="en-US" dirty="0" smtClean="0"/>
              <a:t>而</a:t>
            </a:r>
            <a:r>
              <a:rPr lang="zh-CN" altLang="en-US" dirty="0" smtClean="0"/>
              <a:t>不是全部</a:t>
            </a:r>
            <a:r>
              <a:rPr lang="en-US" altLang="zh-CN" dirty="0"/>
              <a:t>(</a:t>
            </a:r>
            <a:r>
              <a:rPr lang="zh-CN" altLang="en-US" dirty="0"/>
              <a:t>換句話說</a:t>
            </a:r>
            <a:r>
              <a:rPr lang="en-US" altLang="zh-CN" dirty="0"/>
              <a:t>,</a:t>
            </a:r>
            <a:r>
              <a:rPr lang="zh-CN" altLang="en-US" dirty="0"/>
              <a:t>沒有完全隔離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Kubernetes </a:t>
            </a:r>
            <a:r>
              <a:rPr lang="zh-CN" altLang="en-US" dirty="0"/>
              <a:t>通過配置 </a:t>
            </a:r>
            <a:r>
              <a:rPr lang="en-US" altLang="zh-CN" dirty="0"/>
              <a:t>Docker </a:t>
            </a:r>
            <a:r>
              <a:rPr lang="zh-CN" altLang="en-US" dirty="0"/>
              <a:t>來讓一個</a:t>
            </a:r>
            <a:r>
              <a:rPr lang="en-US" altLang="zh-CN" dirty="0"/>
              <a:t>pod </a:t>
            </a:r>
            <a:r>
              <a:rPr lang="zh-CN" altLang="en-US" dirty="0"/>
              <a:t>內</a:t>
            </a:r>
            <a:r>
              <a:rPr lang="zh-CN" altLang="en-US" dirty="0" smtClean="0"/>
              <a:t>的所有</a:t>
            </a:r>
            <a:r>
              <a:rPr lang="zh-CN" altLang="en-US" dirty="0"/>
              <a:t>容器共享相同的 </a:t>
            </a:r>
            <a:r>
              <a:rPr lang="en-US" altLang="zh-CN" dirty="0"/>
              <a:t>Linux </a:t>
            </a:r>
            <a:r>
              <a:rPr lang="zh-CN" altLang="en-US" dirty="0"/>
              <a:t>命名</a:t>
            </a:r>
            <a:r>
              <a:rPr lang="zh-CN" altLang="en-US" dirty="0" smtClean="0"/>
              <a:t>空間</a:t>
            </a:r>
            <a:r>
              <a:rPr lang="zh-TW" altLang="en-US" dirty="0"/>
              <a:t>，</a:t>
            </a:r>
            <a:r>
              <a:rPr lang="zh-CN" altLang="en-US" dirty="0" smtClean="0"/>
              <a:t>而</a:t>
            </a:r>
            <a:r>
              <a:rPr lang="zh-CN" altLang="en-US" dirty="0"/>
              <a:t>不是每個容器都有自己的一組命名空間。</a:t>
            </a:r>
          </a:p>
          <a:p>
            <a:endParaRPr lang="zh-CN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91206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一些匹配條件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選擇帶有</a:t>
            </a:r>
            <a:r>
              <a:rPr lang="en-US" altLang="zh-TW" dirty="0" err="1" smtClean="0"/>
              <a:t>creation_method</a:t>
            </a:r>
            <a:r>
              <a:rPr lang="zh-TW" altLang="en-US" dirty="0" smtClean="0"/>
              <a:t>，並且不等於</a:t>
            </a:r>
            <a:r>
              <a:rPr lang="en-US" altLang="zh-TW" dirty="0" smtClean="0"/>
              <a:t>manual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pod</a:t>
            </a:r>
          </a:p>
          <a:p>
            <a:pPr marL="0" indent="0">
              <a:buNone/>
            </a:pP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creation_method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!=manual</a:t>
            </a:r>
          </a:p>
          <a:p>
            <a:r>
              <a:rPr lang="zh-TW" altLang="en-US" dirty="0"/>
              <a:t>選擇</a:t>
            </a:r>
            <a:r>
              <a:rPr lang="zh-TW" altLang="en-US" dirty="0" smtClean="0"/>
              <a:t>帶有</a:t>
            </a:r>
            <a:r>
              <a:rPr lang="en-US" altLang="zh-TW" dirty="0" err="1" smtClean="0"/>
              <a:t>env</a:t>
            </a:r>
            <a:r>
              <a:rPr lang="zh-TW" altLang="en-US" dirty="0" smtClean="0"/>
              <a:t>標籤且其值為</a:t>
            </a:r>
            <a:r>
              <a:rPr lang="en-US" altLang="zh-TW" dirty="0" smtClean="0"/>
              <a:t>prod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devel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pod</a:t>
            </a:r>
          </a:p>
          <a:p>
            <a:pPr marL="0" indent="0">
              <a:buNone/>
            </a:pP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env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in (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prod,devel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zh-TW" altLang="en-US" dirty="0" smtClean="0"/>
              <a:t>選擇帶有</a:t>
            </a:r>
            <a:r>
              <a:rPr lang="en-US" altLang="zh-TW" dirty="0" err="1" smtClean="0"/>
              <a:t>env</a:t>
            </a:r>
            <a:r>
              <a:rPr lang="zh-TW" altLang="en-US" dirty="0" smtClean="0"/>
              <a:t>標籤，但其值不是</a:t>
            </a:r>
            <a:r>
              <a:rPr lang="en-US" altLang="zh-TW" dirty="0" smtClean="0"/>
              <a:t>prod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devel</a:t>
            </a:r>
            <a:r>
              <a:rPr lang="zh-TW" altLang="en-US" dirty="0" smtClean="0"/>
              <a:t>的</a:t>
            </a:r>
            <a:r>
              <a:rPr lang="en-US" altLang="zh-TW" dirty="0" smtClean="0"/>
              <a:t>pod</a:t>
            </a:r>
          </a:p>
          <a:p>
            <a:pPr marL="0" indent="0">
              <a:buNone/>
            </a:pP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env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notin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prod,dev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947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在標籤選</a:t>
            </a:r>
            <a:r>
              <a:rPr lang="zh-TW" altLang="en-US" dirty="0"/>
              <a:t>擇</a:t>
            </a:r>
            <a:r>
              <a:rPr lang="zh-TW" altLang="en-US" dirty="0" smtClean="0"/>
              <a:t>器中使用多個條件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包含多個逗號分隔的條件，可以在標籤選擇器中同時使用多個條件，此時資源要全部匹配才成功匹配選擇器。</a:t>
            </a:r>
            <a:endParaRPr lang="en-US" altLang="zh-TW" dirty="0" smtClean="0"/>
          </a:p>
          <a:p>
            <a:r>
              <a:rPr lang="zh-TW" altLang="en-US" dirty="0" smtClean="0"/>
              <a:t>例如：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app=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pc,rel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=beta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959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標籤</a:t>
            </a:r>
            <a:r>
              <a:rPr lang="zh-TW" altLang="en-US" dirty="0" smtClean="0"/>
              <a:t>選</a:t>
            </a:r>
            <a:r>
              <a:rPr lang="zh-TW" altLang="en-US" dirty="0"/>
              <a:t>擇</a:t>
            </a:r>
            <a:r>
              <a:rPr lang="zh-TW" altLang="en-US" dirty="0" smtClean="0"/>
              <a:t>器</a:t>
            </a:r>
            <a:r>
              <a:rPr lang="zh-TW" altLang="en-US" dirty="0"/>
              <a:t>中</a:t>
            </a:r>
            <a:r>
              <a:rPr lang="zh-TW" altLang="en-US" dirty="0" smtClean="0"/>
              <a:t>使用</a:t>
            </a:r>
            <a:r>
              <a:rPr lang="en-US" altLang="zh-TW" dirty="0"/>
              <a:t> </a:t>
            </a:r>
            <a:r>
              <a:rPr lang="en-US" altLang="zh-TW" dirty="0" smtClean="0"/>
              <a:t>“app=</a:t>
            </a:r>
            <a:r>
              <a:rPr lang="en-US" altLang="zh-TW" dirty="0" err="1" smtClean="0"/>
              <a:t>pc,rel</a:t>
            </a:r>
            <a:r>
              <a:rPr lang="en-US" altLang="zh-TW" dirty="0" smtClean="0"/>
              <a:t>=beta”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058400" cy="452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554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zh-TW" altLang="en-US" dirty="0" smtClean="0"/>
              <a:t>標籤和選擇器來約束</a:t>
            </a:r>
            <a:r>
              <a:rPr lang="en-US" altLang="zh-TW" dirty="0" smtClean="0"/>
              <a:t>pod</a:t>
            </a:r>
            <a:r>
              <a:rPr lang="zh-TW" altLang="en-US" dirty="0" smtClean="0"/>
              <a:t>調度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迄今為止，所有創建的</a:t>
            </a:r>
            <a:r>
              <a:rPr lang="en-US" altLang="zh-TW" dirty="0" smtClean="0"/>
              <a:t>pod</a:t>
            </a:r>
            <a:r>
              <a:rPr lang="zh-TW" altLang="en-US" dirty="0" smtClean="0"/>
              <a:t>都近乎隨機地調度到工作節點上的。</a:t>
            </a:r>
            <a:endParaRPr lang="en-US" altLang="zh-TW" dirty="0" smtClean="0"/>
          </a:p>
          <a:p>
            <a:r>
              <a:rPr lang="zh-TW" altLang="en-US" dirty="0" smtClean="0"/>
              <a:t>由於</a:t>
            </a:r>
            <a:r>
              <a:rPr lang="en-US" altLang="zh-TW" dirty="0" err="1" smtClean="0"/>
              <a:t>Kubernets</a:t>
            </a:r>
            <a:r>
              <a:rPr lang="zh-TW" altLang="en-US" dirty="0" smtClean="0"/>
              <a:t>將集群中的所有節點抽象為一個整體的大型部署平台，因此對於</a:t>
            </a:r>
            <a:r>
              <a:rPr lang="en-US" altLang="zh-TW" dirty="0" smtClean="0"/>
              <a:t>pod</a:t>
            </a:r>
            <a:r>
              <a:rPr lang="zh-TW" altLang="en-US" dirty="0" smtClean="0"/>
              <a:t>實際調度到哪個節點而言是無關緊要的。</a:t>
            </a:r>
            <a:endParaRPr lang="en-US" altLang="zh-TW" dirty="0" smtClean="0"/>
          </a:p>
          <a:p>
            <a:r>
              <a:rPr lang="zh-TW" altLang="en-US" dirty="0" smtClean="0"/>
              <a:t>對於每個</a:t>
            </a:r>
            <a:r>
              <a:rPr lang="en-US" altLang="zh-TW" dirty="0" smtClean="0"/>
              <a:t>pod</a:t>
            </a:r>
            <a:r>
              <a:rPr lang="zh-TW" altLang="en-US" dirty="0" smtClean="0"/>
              <a:t>而言，它獲得所請求的確切數量的計算資源</a:t>
            </a:r>
            <a:r>
              <a:rPr lang="en-US" altLang="zh-TW" dirty="0" smtClean="0"/>
              <a:t>(CPU</a:t>
            </a:r>
            <a:r>
              <a:rPr lang="zh-TW" altLang="en-US" dirty="0" smtClean="0"/>
              <a:t>、記憶體等</a:t>
            </a:r>
            <a:r>
              <a:rPr lang="en-US" altLang="zh-TW" dirty="0" smtClean="0"/>
              <a:t>)</a:t>
            </a:r>
            <a:r>
              <a:rPr lang="zh-TW" altLang="en-US" dirty="0" smtClean="0"/>
              <a:t>及其從其他</a:t>
            </a:r>
            <a:r>
              <a:rPr lang="en-US" altLang="zh-TW" dirty="0" smtClean="0"/>
              <a:t>pod</a:t>
            </a:r>
            <a:r>
              <a:rPr lang="zh-TW" altLang="en-US" dirty="0" smtClean="0"/>
              <a:t>的可訪問性，完全不受該</a:t>
            </a:r>
            <a:r>
              <a:rPr lang="en-US" altLang="zh-TW" dirty="0" smtClean="0"/>
              <a:t>pod</a:t>
            </a:r>
            <a:r>
              <a:rPr lang="zh-TW" altLang="en-US" dirty="0" smtClean="0"/>
              <a:t>所調度到的節點的影響。所以沒有任何需要指定</a:t>
            </a:r>
            <a:r>
              <a:rPr lang="en-US" altLang="zh-TW" dirty="0" smtClean="0"/>
              <a:t>Kubernetes</a:t>
            </a:r>
            <a:r>
              <a:rPr lang="zh-TW" altLang="en-US" dirty="0" smtClean="0"/>
              <a:t>將</a:t>
            </a:r>
            <a:r>
              <a:rPr lang="en-US" altLang="zh-TW" dirty="0" smtClean="0"/>
              <a:t>pod</a:t>
            </a:r>
            <a:r>
              <a:rPr lang="zh-TW" altLang="en-US" dirty="0" smtClean="0"/>
              <a:t>調度到哪裡的需求。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640720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使用標籤和選擇器來約束</a:t>
            </a:r>
            <a:r>
              <a:rPr lang="en-US" altLang="zh-TW" dirty="0"/>
              <a:t>pod</a:t>
            </a:r>
            <a:r>
              <a:rPr lang="zh-TW" altLang="en-US" dirty="0"/>
              <a:t>調度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但如果硬體基礎設施非同質性，想對一個</a:t>
            </a:r>
            <a:r>
              <a:rPr lang="en-US" altLang="zh-TW" dirty="0"/>
              <a:t>pod</a:t>
            </a:r>
            <a:r>
              <a:rPr lang="zh-TW" altLang="en-US" dirty="0"/>
              <a:t>應該調度到哪裡有發言權，使用</a:t>
            </a:r>
            <a:r>
              <a:rPr lang="en-US" altLang="zh-TW" dirty="0"/>
              <a:t>Kubernetes </a:t>
            </a:r>
            <a:r>
              <a:rPr lang="zh-TW" altLang="en-US" dirty="0"/>
              <a:t>選擇一個符合需求的節點上，則可以通過節點標籤和節點選擇器完成。</a:t>
            </a:r>
          </a:p>
          <a:p>
            <a:r>
              <a:rPr lang="zh-TW" altLang="en-US" dirty="0" smtClean="0"/>
              <a:t>例如：如果某些工作節點使用機械硬碟，而其他節點使用固態硬碟，那麼我們可能想將一些</a:t>
            </a:r>
            <a:r>
              <a:rPr lang="en-US" altLang="zh-TW" dirty="0" smtClean="0"/>
              <a:t>pod</a:t>
            </a:r>
            <a:r>
              <a:rPr lang="zh-TW" altLang="en-US" dirty="0" smtClean="0"/>
              <a:t>調度到一組節點，同時將其他</a:t>
            </a:r>
            <a:r>
              <a:rPr lang="en-US" altLang="zh-TW" dirty="0" smtClean="0"/>
              <a:t>pod</a:t>
            </a:r>
            <a:r>
              <a:rPr lang="zh-TW" altLang="en-US" dirty="0" smtClean="0"/>
              <a:t>調度到另一組節點。</a:t>
            </a:r>
            <a:endParaRPr lang="en-US" altLang="zh-TW" dirty="0" smtClean="0"/>
          </a:p>
          <a:p>
            <a:r>
              <a:rPr lang="zh-TW" altLang="en-US" dirty="0" smtClean="0"/>
              <a:t>另外，</a:t>
            </a:r>
            <a:r>
              <a:rPr lang="zh-CN" altLang="en-US" dirty="0"/>
              <a:t>當需要將執行</a:t>
            </a:r>
            <a:r>
              <a:rPr lang="en-US" altLang="zh-CN" dirty="0"/>
              <a:t>GPU </a:t>
            </a:r>
            <a:r>
              <a:rPr lang="zh-CN" altLang="en-US" dirty="0"/>
              <a:t>密集型運算的 </a:t>
            </a:r>
            <a:r>
              <a:rPr lang="en-US" altLang="zh-CN" dirty="0"/>
              <a:t>pod </a:t>
            </a:r>
            <a:r>
              <a:rPr lang="zh-CN" altLang="en-US" dirty="0"/>
              <a:t>調度到實際提供</a:t>
            </a:r>
            <a:r>
              <a:rPr lang="en-US" altLang="zh-CN" dirty="0"/>
              <a:t>GPU </a:t>
            </a:r>
            <a:r>
              <a:rPr lang="zh-CN" altLang="en-US" dirty="0"/>
              <a:t>加速的節點上</a:t>
            </a:r>
            <a:r>
              <a:rPr lang="zh-CN" altLang="en-US" dirty="0" smtClean="0"/>
              <a:t>時</a:t>
            </a:r>
            <a:r>
              <a:rPr lang="zh-TW" altLang="en-US" dirty="0" smtClean="0"/>
              <a:t>，也需要</a:t>
            </a:r>
            <a:r>
              <a:rPr lang="en-US" altLang="zh-TW" dirty="0" smtClean="0"/>
              <a:t>pod</a:t>
            </a:r>
            <a:r>
              <a:rPr lang="zh-TW" altLang="en-US" dirty="0" smtClean="0"/>
              <a:t>調度。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33943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zh-CN" altLang="en-US" dirty="0" smtClean="0"/>
              <a:t>標</a:t>
            </a:r>
            <a:r>
              <a:rPr lang="zh-TW" altLang="en-US" dirty="0" smtClean="0"/>
              <a:t>籤</a:t>
            </a:r>
            <a:r>
              <a:rPr lang="zh-CN" altLang="en-US" dirty="0" smtClean="0"/>
              <a:t>分類</a:t>
            </a:r>
            <a:r>
              <a:rPr lang="zh-CN" altLang="en-US" dirty="0"/>
              <a:t>工作</a:t>
            </a:r>
            <a:r>
              <a:rPr lang="zh-CN" altLang="en-US" dirty="0" smtClean="0"/>
              <a:t>節點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假設我們集群中的一個節點剛添加完成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它包含個用</a:t>
            </a:r>
            <a:r>
              <a:rPr lang="zh-TW" altLang="en-US" dirty="0" smtClean="0"/>
              <a:t>於</a:t>
            </a:r>
            <a:r>
              <a:rPr lang="zh-CN" altLang="en-US" dirty="0" smtClean="0"/>
              <a:t>通用 </a:t>
            </a:r>
            <a:r>
              <a:rPr lang="en-US" altLang="zh-CN" dirty="0" smtClean="0"/>
              <a:t>GPU</a:t>
            </a:r>
            <a:r>
              <a:rPr lang="zh-CN" altLang="en-US" dirty="0" smtClean="0"/>
              <a:t>計算的 </a:t>
            </a:r>
            <a:r>
              <a:rPr lang="en-US" altLang="zh-CN" dirty="0" smtClean="0"/>
              <a:t>GPU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TW" altLang="en-US" dirty="0" smtClean="0"/>
              <a:t>我們</a:t>
            </a:r>
            <a:r>
              <a:rPr lang="zh-CN" altLang="en-US" dirty="0" smtClean="0"/>
              <a:t>希望向</a:t>
            </a:r>
            <a:r>
              <a:rPr lang="zh-TW" altLang="en-US" dirty="0" smtClean="0"/>
              <a:t>該</a:t>
            </a:r>
            <a:r>
              <a:rPr lang="zh-CN" altLang="en-US" dirty="0" smtClean="0"/>
              <a:t>節點</a:t>
            </a:r>
            <a:r>
              <a:rPr lang="zh-CN" altLang="en-US" dirty="0"/>
              <a:t>添加</a:t>
            </a:r>
            <a:r>
              <a:rPr lang="zh-CN" altLang="en-US" dirty="0" smtClean="0"/>
              <a:t>標</a:t>
            </a:r>
            <a:r>
              <a:rPr lang="zh-TW" altLang="en-US" dirty="0" smtClean="0"/>
              <a:t>籤</a:t>
            </a:r>
            <a:r>
              <a:rPr lang="zh-CN" altLang="en-US" dirty="0" smtClean="0"/>
              <a:t>來</a:t>
            </a:r>
            <a:r>
              <a:rPr lang="zh-CN" altLang="en-US" dirty="0"/>
              <a:t>展示這個功能</a:t>
            </a:r>
            <a:r>
              <a:rPr lang="zh-CN" altLang="en-US" dirty="0" smtClean="0"/>
              <a:t>特性</a:t>
            </a:r>
            <a:r>
              <a:rPr lang="zh-TW" altLang="en-US" dirty="0"/>
              <a:t>，</a:t>
            </a:r>
            <a:r>
              <a:rPr lang="zh-CN" altLang="en-US" dirty="0" smtClean="0"/>
              <a:t>可以</a:t>
            </a:r>
            <a:r>
              <a:rPr lang="zh-CN" altLang="en-US" dirty="0"/>
              <a:t>通過將標簽 </a:t>
            </a:r>
            <a:r>
              <a:rPr lang="en-US" altLang="zh-CN" dirty="0" err="1"/>
              <a:t>gpu</a:t>
            </a:r>
            <a:r>
              <a:rPr lang="en-US" altLang="zh-CN" dirty="0"/>
              <a:t>=true </a:t>
            </a:r>
            <a:r>
              <a:rPr lang="zh-CN" altLang="en-US" dirty="0"/>
              <a:t>添加</a:t>
            </a:r>
            <a:r>
              <a:rPr lang="zh-CN" altLang="en-US" dirty="0" smtClean="0"/>
              <a:t>到</a:t>
            </a:r>
            <a:r>
              <a:rPr lang="zh-TW" altLang="en-US" dirty="0" smtClean="0"/>
              <a:t>該</a:t>
            </a:r>
            <a:r>
              <a:rPr lang="zh-CN" altLang="en-US" dirty="0" smtClean="0"/>
              <a:t>節點</a:t>
            </a:r>
            <a:r>
              <a:rPr lang="zh-CN" altLang="en-US" dirty="0"/>
              <a:t>來</a:t>
            </a:r>
            <a:r>
              <a:rPr lang="zh-CN" altLang="en-US" dirty="0" smtClean="0"/>
              <a:t>實現</a:t>
            </a:r>
            <a:r>
              <a:rPr lang="zh-TW" altLang="en-US" dirty="0" smtClean="0"/>
              <a:t>：</a:t>
            </a:r>
            <a:endParaRPr lang="en-US" altLang="zh-CN" dirty="0"/>
          </a:p>
          <a:p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label node gke-kubia-85f6-node-0rrx </a:t>
            </a:r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gpu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=true</a:t>
            </a:r>
          </a:p>
          <a:p>
            <a:r>
              <a:rPr lang="zh-TW" alt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現在，可以使用標籤選擇器列出包含標籤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gpu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=true</a:t>
            </a:r>
            <a:r>
              <a:rPr lang="zh-TW" alt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的節點：</a:t>
            </a: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get nodes 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-l </a:t>
            </a:r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gpu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=true</a:t>
            </a:r>
          </a:p>
        </p:txBody>
      </p:sp>
    </p:spTree>
    <p:extLst>
      <p:ext uri="{BB962C8B-B14F-4D97-AF65-F5344CB8AC3E}">
        <p14:creationId xmlns:p14="http://schemas.microsoft.com/office/powerpoint/2010/main" val="1725140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pod</a:t>
            </a:r>
            <a:r>
              <a:rPr lang="zh-TW" altLang="en-US" dirty="0" smtClean="0"/>
              <a:t>調度到特定節點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現在</a:t>
            </a:r>
            <a:r>
              <a:rPr lang="zh-TW" altLang="en-US" dirty="0"/>
              <a:t>，</a:t>
            </a:r>
            <a:r>
              <a:rPr lang="zh-CN" altLang="en-US" dirty="0" smtClean="0"/>
              <a:t>假設</a:t>
            </a:r>
            <a:r>
              <a:rPr lang="zh-CN" altLang="en-US" dirty="0" smtClean="0"/>
              <a:t>我們想部署一個需要</a:t>
            </a:r>
            <a:r>
              <a:rPr lang="en-US" altLang="zh-CN" dirty="0" smtClean="0"/>
              <a:t>GPU </a:t>
            </a:r>
            <a:r>
              <a:rPr lang="zh-CN" altLang="en-US" dirty="0" smtClean="0"/>
              <a:t>來執行其工作的新 </a:t>
            </a:r>
            <a:r>
              <a:rPr lang="en-US" altLang="zh-CN" dirty="0" smtClean="0"/>
              <a:t>pod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爲了讓調度器只在提供適當</a:t>
            </a:r>
            <a:r>
              <a:rPr lang="en-US" altLang="zh-CN" dirty="0" smtClean="0"/>
              <a:t>GPU </a:t>
            </a:r>
            <a:r>
              <a:rPr lang="zh-CN" altLang="en-US" dirty="0" smtClean="0"/>
              <a:t>的節點中進行</a:t>
            </a:r>
            <a:r>
              <a:rPr lang="zh-CN" altLang="en-US" dirty="0" smtClean="0"/>
              <a:t>選擇</a:t>
            </a:r>
            <a:r>
              <a:rPr lang="zh-TW" altLang="en-US" dirty="0"/>
              <a:t>，</a:t>
            </a:r>
            <a:r>
              <a:rPr lang="zh-CN" altLang="en-US" dirty="0" smtClean="0"/>
              <a:t>我們</a:t>
            </a:r>
            <a:r>
              <a:rPr lang="zh-CN" altLang="en-US" dirty="0" smtClean="0"/>
              <a:t>需要在 </a:t>
            </a:r>
            <a:r>
              <a:rPr lang="en-US" altLang="zh-CN" dirty="0" smtClean="0"/>
              <a:t>pod </a:t>
            </a:r>
            <a:r>
              <a:rPr lang="zh-CN" altLang="en-US" dirty="0"/>
              <a:t>的 </a:t>
            </a:r>
            <a:r>
              <a:rPr lang="en-US" altLang="zh-CN" dirty="0"/>
              <a:t>YAML </a:t>
            </a:r>
            <a:r>
              <a:rPr lang="zh-CN" altLang="en-US" dirty="0" smtClean="0"/>
              <a:t>文件中添加一個節點選擇器。</a:t>
            </a:r>
            <a:endParaRPr lang="en-US" altLang="zh-CN" dirty="0" smtClean="0"/>
          </a:p>
          <a:p>
            <a:r>
              <a:rPr lang="zh-CN" altLang="en-US" dirty="0" smtClean="0"/>
              <a:t>使用以下代碼清單中的內容創建一個名爲</a:t>
            </a:r>
            <a:r>
              <a:rPr lang="en-US" altLang="zh-CN" dirty="0" err="1" smtClean="0"/>
              <a:t>kubia-gpu.yaml</a:t>
            </a:r>
            <a:r>
              <a:rPr lang="en-US" altLang="zh-CN" dirty="0" smtClean="0"/>
              <a:t> </a:t>
            </a:r>
            <a:r>
              <a:rPr lang="zh-CN" altLang="en-US" dirty="0"/>
              <a:t>的</a:t>
            </a:r>
            <a:r>
              <a:rPr lang="zh-CN" altLang="en-US" dirty="0" smtClean="0"/>
              <a:t>文件</a:t>
            </a:r>
            <a:r>
              <a:rPr lang="zh-TW" altLang="en-US" dirty="0"/>
              <a:t>，</a:t>
            </a:r>
            <a:r>
              <a:rPr lang="zh-CN" altLang="en-US" dirty="0" smtClean="0"/>
              <a:t>然後</a:t>
            </a:r>
            <a:r>
              <a:rPr lang="zh-CN" altLang="en-US" dirty="0" smtClean="0"/>
              <a:t>使用</a:t>
            </a:r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 -f </a:t>
            </a:r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kubia-gpu.yaml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zh-CN" altLang="en-US" dirty="0" smtClean="0"/>
              <a:t>命令創建該 </a:t>
            </a:r>
            <a:r>
              <a:rPr lang="en-US" altLang="zh-CN" dirty="0" smtClean="0"/>
              <a:t>pod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550152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kubia-gpu.yaml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06500" y="1821240"/>
            <a:ext cx="5410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apiVersion</a:t>
            </a:r>
            <a:r>
              <a:rPr lang="en-US" altLang="zh-TW" sz="28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v1</a:t>
            </a:r>
            <a:br>
              <a:rPr lang="en-US" altLang="zh-TW" sz="28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zh-TW" sz="28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kind: Pod</a:t>
            </a:r>
            <a:br>
              <a:rPr lang="en-US" altLang="zh-TW" sz="28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zh-TW" sz="28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metadata:</a:t>
            </a:r>
            <a:br>
              <a:rPr lang="en-US" altLang="zh-TW" sz="28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zh-TW" sz="28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name</a:t>
            </a:r>
            <a:r>
              <a:rPr lang="en-US" altLang="zh-TW" sz="28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800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kubia-gpu</a:t>
            </a:r>
            <a:r>
              <a:rPr lang="en-US" altLang="zh-TW" sz="28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/>
            </a:r>
            <a:br>
              <a:rPr lang="en-US" altLang="zh-TW" sz="28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zh-TW" sz="28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spec:</a:t>
            </a:r>
            <a:br>
              <a:rPr lang="en-US" altLang="zh-TW" sz="28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zh-TW" sz="28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altLang="zh-TW" sz="2800" dirty="0" err="1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nodeSelector</a:t>
            </a:r>
            <a:r>
              <a:rPr lang="en-US" altLang="zh-TW" sz="28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br>
              <a:rPr lang="en-US" altLang="zh-TW" sz="28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zh-TW" sz="28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sz="2800" dirty="0" err="1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gpu</a:t>
            </a:r>
            <a:r>
              <a:rPr lang="en-US" altLang="zh-TW" sz="28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"true"</a:t>
            </a:r>
            <a:br>
              <a:rPr lang="en-US" altLang="zh-TW" sz="28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zh-TW" sz="28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containers</a:t>
            </a:r>
            <a:r>
              <a:rPr lang="en-US" altLang="zh-TW" sz="28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br>
              <a:rPr lang="en-US" altLang="zh-TW" sz="28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zh-TW" sz="28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- </a:t>
            </a:r>
            <a:r>
              <a:rPr lang="en-US" altLang="zh-TW" sz="28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image: </a:t>
            </a:r>
            <a:r>
              <a:rPr lang="en-US" altLang="zh-TW" sz="2800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luksa</a:t>
            </a:r>
            <a:r>
              <a:rPr lang="en-US" altLang="zh-TW" sz="28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2800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sz="28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/>
            </a:r>
            <a:br>
              <a:rPr lang="en-US" altLang="zh-TW" sz="28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zh-TW" sz="28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sz="2800" dirty="0" smtClean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sz="28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8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zh-TW" altLang="en-US" sz="2800" dirty="0">
              <a:latin typeface="Source Code Pro" panose="020B0509030403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3600" y="4052382"/>
            <a:ext cx="541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節點選擇器要求 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Kubernetes 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只將 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pod 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部署到包含標簽 </a:t>
            </a:r>
            <a:r>
              <a:rPr lang="en-US" altLang="zh-CN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=true 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的節點上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27119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pod</a:t>
            </a:r>
            <a:r>
              <a:rPr lang="zh-TW" altLang="en-US" dirty="0"/>
              <a:t>調度到特定節點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我們只是在</a:t>
            </a:r>
            <a:r>
              <a:rPr lang="en-US" altLang="zh-TW" dirty="0" smtClean="0"/>
              <a:t>spec</a:t>
            </a:r>
            <a:r>
              <a:rPr lang="zh-TW" altLang="en-US" dirty="0" smtClean="0"/>
              <a:t>部分添加了一個</a:t>
            </a:r>
            <a:r>
              <a:rPr lang="en-US" altLang="zh-TW" dirty="0" err="1" smtClean="0"/>
              <a:t>nodeSelector</a:t>
            </a:r>
            <a:r>
              <a:rPr lang="zh-TW" altLang="en-US" dirty="0" smtClean="0"/>
              <a:t>字段。</a:t>
            </a:r>
            <a:endParaRPr lang="en-US" altLang="zh-TW" dirty="0" smtClean="0"/>
          </a:p>
          <a:p>
            <a:r>
              <a:rPr lang="zh-CN" altLang="en-US" dirty="0" smtClean="0"/>
              <a:t>當我們創建該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時</a:t>
            </a:r>
            <a:r>
              <a:rPr lang="zh-TW" altLang="en-US" dirty="0" smtClean="0"/>
              <a:t>，</a:t>
            </a:r>
            <a:r>
              <a:rPr lang="zh-CN" altLang="en-US" dirty="0" smtClean="0"/>
              <a:t>調度</a:t>
            </a:r>
            <a:r>
              <a:rPr lang="zh-CN" altLang="en-US" dirty="0" smtClean="0"/>
              <a:t>器將只在包含標簽 </a:t>
            </a:r>
            <a:r>
              <a:rPr lang="en-US" altLang="zh-CN" dirty="0" err="1" smtClean="0"/>
              <a:t>gpu</a:t>
            </a:r>
            <a:r>
              <a:rPr lang="en-US" altLang="zh-CN" dirty="0" smtClean="0"/>
              <a:t>=true </a:t>
            </a:r>
            <a:r>
              <a:rPr lang="zh-CN" altLang="en-US" dirty="0" smtClean="0"/>
              <a:t>的節點中選擇</a:t>
            </a:r>
            <a:r>
              <a:rPr lang="zh-TW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321625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調度到一個特定節點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由於每個節點都有一個唯一的標籤，其中鍵為</a:t>
            </a:r>
            <a:r>
              <a:rPr lang="en-US" altLang="zh-TW" dirty="0" smtClean="0"/>
              <a:t>kubernetes.io/hostname</a:t>
            </a:r>
            <a:r>
              <a:rPr lang="zh-TW" altLang="en-US" dirty="0" smtClean="0"/>
              <a:t>，值為該節點的實際主機名。</a:t>
            </a:r>
            <a:endParaRPr lang="en-US" altLang="zh-CN" dirty="0" smtClean="0"/>
          </a:p>
          <a:p>
            <a:r>
              <a:rPr lang="zh-TW" altLang="en-US" dirty="0" smtClean="0"/>
              <a:t>因此我們可以</a:t>
            </a:r>
            <a:r>
              <a:rPr lang="zh-TW" altLang="en-US" dirty="0"/>
              <a:t>將</a:t>
            </a:r>
            <a:r>
              <a:rPr lang="en-US" altLang="zh-TW" dirty="0"/>
              <a:t>pod</a:t>
            </a:r>
            <a:r>
              <a:rPr lang="zh-TW" altLang="en-US" dirty="0"/>
              <a:t>調度</a:t>
            </a:r>
            <a:r>
              <a:rPr lang="zh-TW" altLang="en-US" dirty="0" smtClean="0"/>
              <a:t>到某</a:t>
            </a:r>
            <a:r>
              <a:rPr lang="zh-TW" altLang="en-US" dirty="0"/>
              <a:t>個確定的節點。（不建議使用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 smtClean="0"/>
              <a:t>原因：通過</a:t>
            </a:r>
            <a:r>
              <a:rPr lang="en-US" altLang="zh-TW" dirty="0" smtClean="0"/>
              <a:t>hostname</a:t>
            </a:r>
            <a:r>
              <a:rPr lang="zh-TW" altLang="en-US" dirty="0" smtClean="0"/>
              <a:t>標籤將</a:t>
            </a:r>
            <a:r>
              <a:rPr lang="en-US" altLang="zh-TW" dirty="0" err="1" smtClean="0"/>
              <a:t>nodeSelector</a:t>
            </a:r>
            <a:r>
              <a:rPr lang="zh-TW" altLang="en-US" dirty="0" smtClean="0"/>
              <a:t>設置為特定節點可能會導致</a:t>
            </a:r>
            <a:r>
              <a:rPr lang="en-US" altLang="zh-TW" dirty="0" smtClean="0"/>
              <a:t>pod</a:t>
            </a:r>
            <a:r>
              <a:rPr lang="zh-TW" altLang="en-US" dirty="0" smtClean="0"/>
              <a:t>不可調度。</a:t>
            </a:r>
            <a:endParaRPr lang="en-US" altLang="zh-TW" dirty="0" smtClean="0"/>
          </a:p>
          <a:p>
            <a:r>
              <a:rPr lang="zh-TW" altLang="en-US" dirty="0" smtClean="0"/>
              <a:t>我們絕不應該考慮單個節點，而是應該通過標籤選擇器考慮符合特定標準的邏輯節點組。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08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共享命名空間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由</a:t>
            </a:r>
            <a:r>
              <a:rPr lang="zh-TW" altLang="en-US" dirty="0" smtClean="0"/>
              <a:t>於</a:t>
            </a:r>
            <a:r>
              <a:rPr lang="zh-CN" altLang="en-US" dirty="0" smtClean="0"/>
              <a:t>一個</a:t>
            </a:r>
            <a:r>
              <a:rPr lang="en-US" altLang="zh-CN" dirty="0"/>
              <a:t>pod </a:t>
            </a:r>
            <a:r>
              <a:rPr lang="zh-CN" altLang="en-US" dirty="0"/>
              <a:t>中的所有容器都在相同的 </a:t>
            </a:r>
            <a:r>
              <a:rPr lang="en-US" altLang="zh-CN" dirty="0"/>
              <a:t>network </a:t>
            </a:r>
            <a:r>
              <a:rPr lang="zh-CN" altLang="en-US" dirty="0"/>
              <a:t>和 </a:t>
            </a:r>
            <a:r>
              <a:rPr lang="en-US" altLang="zh-CN" dirty="0" smtClean="0"/>
              <a:t>UTS</a:t>
            </a:r>
            <a:r>
              <a:rPr lang="en-US" altLang="zh-TW" dirty="0" smtClean="0"/>
              <a:t>(UNIX </a:t>
            </a:r>
            <a:r>
              <a:rPr lang="en-US" altLang="zh-TW" dirty="0"/>
              <a:t>Time </a:t>
            </a:r>
            <a:r>
              <a:rPr lang="en-US" altLang="zh-TW" dirty="0" smtClean="0"/>
              <a:t>Sharing)</a:t>
            </a:r>
            <a:r>
              <a:rPr lang="en-US" altLang="zh-CN" dirty="0" smtClean="0"/>
              <a:t> </a:t>
            </a:r>
            <a:r>
              <a:rPr lang="zh-CN" altLang="en-US" dirty="0"/>
              <a:t>命名空間下運行</a:t>
            </a:r>
            <a:r>
              <a:rPr lang="en-US" altLang="zh-CN" dirty="0"/>
              <a:t>(</a:t>
            </a:r>
            <a:r>
              <a:rPr lang="zh-CN" altLang="en-US" dirty="0"/>
              <a:t>在這 裏我們討論的是</a:t>
            </a:r>
            <a:r>
              <a:rPr lang="en-US" altLang="zh-CN" dirty="0"/>
              <a:t>Linux </a:t>
            </a:r>
            <a:r>
              <a:rPr lang="zh-CN" altLang="en-US" dirty="0"/>
              <a:t>命名空間</a:t>
            </a:r>
            <a:r>
              <a:rPr lang="en-US" altLang="zh-CN" dirty="0" smtClean="0"/>
              <a:t>)</a:t>
            </a:r>
            <a:r>
              <a:rPr lang="zh-TW" altLang="en-US" dirty="0"/>
              <a:t> ，</a:t>
            </a:r>
            <a:r>
              <a:rPr lang="zh-CN" altLang="en-US" dirty="0" smtClean="0"/>
              <a:t>所以</a:t>
            </a:r>
            <a:r>
              <a:rPr lang="zh-CN" altLang="en-US" dirty="0"/>
              <a:t>它們都共享相同的主機名和</a:t>
            </a:r>
            <a:r>
              <a:rPr lang="zh-CN" altLang="en-US" dirty="0" smtClean="0"/>
              <a:t>網</a:t>
            </a:r>
            <a:r>
              <a:rPr lang="zh-TW" altLang="en-US" dirty="0" smtClean="0"/>
              <a:t>路</a:t>
            </a:r>
            <a:r>
              <a:rPr lang="zh-CN" altLang="en-US" dirty="0" smtClean="0"/>
              <a:t>接</a:t>
            </a:r>
            <a:r>
              <a:rPr lang="zh-CN" altLang="en-US" dirty="0"/>
              <a:t>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TW" altLang="en-US" dirty="0" smtClean="0"/>
              <a:t>同樣</a:t>
            </a:r>
            <a:r>
              <a:rPr lang="zh-CN" altLang="en-US" dirty="0" smtClean="0"/>
              <a:t>地</a:t>
            </a:r>
            <a:r>
              <a:rPr lang="zh-TW" altLang="en-US" dirty="0"/>
              <a:t>，</a:t>
            </a:r>
            <a:r>
              <a:rPr lang="zh-CN" altLang="en-US" dirty="0" smtClean="0"/>
              <a:t>這些</a:t>
            </a:r>
            <a:r>
              <a:rPr lang="zh-CN" altLang="en-US" dirty="0"/>
              <a:t>容器也都在相同的 </a:t>
            </a:r>
            <a:r>
              <a:rPr lang="en-US" altLang="zh-CN" dirty="0"/>
              <a:t>IPC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Interprocess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Commuication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命名</a:t>
            </a:r>
            <a:r>
              <a:rPr lang="zh-CN" altLang="en-US" dirty="0"/>
              <a:t>空間下</a:t>
            </a:r>
            <a:r>
              <a:rPr lang="zh-CN" altLang="en-US" dirty="0" smtClean="0"/>
              <a:t>運行</a:t>
            </a:r>
            <a:r>
              <a:rPr lang="zh-TW" altLang="en-US" dirty="0"/>
              <a:t>，</a:t>
            </a:r>
            <a:r>
              <a:rPr lang="zh-CN" altLang="en-US" dirty="0" smtClean="0"/>
              <a:t>因此</a:t>
            </a:r>
            <a:r>
              <a:rPr lang="zh-CN" altLang="en-US" dirty="0"/>
              <a:t>能够通過 </a:t>
            </a:r>
            <a:r>
              <a:rPr lang="en-US" altLang="zh-CN" dirty="0"/>
              <a:t>IPC </a:t>
            </a:r>
            <a:r>
              <a:rPr lang="zh-CN" altLang="en-US" dirty="0"/>
              <a:t>進行通信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在最新</a:t>
            </a:r>
            <a:r>
              <a:rPr lang="zh-CN" altLang="en-US" dirty="0"/>
              <a:t>的 </a:t>
            </a:r>
            <a:r>
              <a:rPr lang="en-US" altLang="zh-CN" dirty="0"/>
              <a:t>Kubernetes </a:t>
            </a:r>
            <a:r>
              <a:rPr lang="zh-CN" altLang="en-US" dirty="0"/>
              <a:t>和 </a:t>
            </a:r>
            <a:r>
              <a:rPr lang="en-US" altLang="zh-CN" dirty="0"/>
              <a:t>Docker </a:t>
            </a:r>
            <a:r>
              <a:rPr lang="zh-CN" altLang="en-US" dirty="0"/>
              <a:t>版本</a:t>
            </a:r>
            <a:r>
              <a:rPr lang="zh-CN" altLang="en-US" dirty="0" smtClean="0"/>
              <a:t>中</a:t>
            </a:r>
            <a:r>
              <a:rPr lang="zh-TW" altLang="en-US" dirty="0"/>
              <a:t>，</a:t>
            </a:r>
            <a:r>
              <a:rPr lang="zh-CN" altLang="en-US" dirty="0" smtClean="0"/>
              <a:t>同一</a:t>
            </a:r>
            <a:r>
              <a:rPr lang="zh-CN" altLang="en-US" dirty="0"/>
              <a:t>個</a:t>
            </a:r>
            <a:r>
              <a:rPr lang="en-US" altLang="zh-CN" dirty="0"/>
              <a:t>pod </a:t>
            </a:r>
            <a:r>
              <a:rPr lang="zh-CN" altLang="en-US" dirty="0"/>
              <a:t>中的容器</a:t>
            </a:r>
            <a:r>
              <a:rPr lang="zh-CN" altLang="en-US" dirty="0" smtClean="0"/>
              <a:t>也</a:t>
            </a:r>
            <a:r>
              <a:rPr lang="zh-CN" altLang="en-US" dirty="0"/>
              <a:t>能够共享相同的 </a:t>
            </a:r>
            <a:r>
              <a:rPr lang="en-US" altLang="zh-CN" dirty="0"/>
              <a:t>PID </a:t>
            </a:r>
            <a:r>
              <a:rPr lang="en-US" altLang="zh-CN" dirty="0" smtClean="0"/>
              <a:t>(Process ID)</a:t>
            </a:r>
            <a:r>
              <a:rPr lang="zh-CN" altLang="en-US" dirty="0" smtClean="0"/>
              <a:t>命名</a:t>
            </a:r>
            <a:r>
              <a:rPr lang="zh-CN" altLang="en-US" dirty="0" smtClean="0"/>
              <a:t>空間</a:t>
            </a:r>
            <a:r>
              <a:rPr lang="zh-TW" altLang="en-US" dirty="0"/>
              <a:t>，</a:t>
            </a:r>
            <a:r>
              <a:rPr lang="zh-CN" altLang="en-US" dirty="0" smtClean="0"/>
              <a:t>但是</a:t>
            </a:r>
            <a:r>
              <a:rPr lang="zh-CN" altLang="en-US" dirty="0" smtClean="0"/>
              <a:t>該</a:t>
            </a:r>
            <a:r>
              <a:rPr lang="zh-CN" altLang="en-US" dirty="0"/>
              <a:t>特徵默認是未激活的。</a:t>
            </a:r>
          </a:p>
          <a:p>
            <a:r>
              <a:rPr lang="zh-CN" altLang="en-US" dirty="0" smtClean="0"/>
              <a:t>注意</a:t>
            </a:r>
            <a:r>
              <a:rPr lang="zh-TW" altLang="en-US" dirty="0" smtClean="0"/>
              <a:t>：</a:t>
            </a:r>
            <a:r>
              <a:rPr lang="zh-CN" altLang="en-US" dirty="0" smtClean="0"/>
              <a:t>當</a:t>
            </a:r>
            <a:r>
              <a:rPr lang="zh-CN" altLang="en-US" dirty="0"/>
              <a:t>同一個</a:t>
            </a:r>
            <a:r>
              <a:rPr lang="en-US" altLang="zh-CN" dirty="0"/>
              <a:t>pod </a:t>
            </a:r>
            <a:r>
              <a:rPr lang="zh-CN" altLang="en-US" dirty="0"/>
              <a:t>中的容器使用單獨的</a:t>
            </a:r>
            <a:r>
              <a:rPr lang="en-US" altLang="zh-CN" dirty="0"/>
              <a:t>PID </a:t>
            </a:r>
            <a:r>
              <a:rPr lang="zh-CN" altLang="en-US" dirty="0"/>
              <a:t>命名空間</a:t>
            </a:r>
            <a:r>
              <a:rPr lang="zh-CN" altLang="en-US" dirty="0" smtClean="0"/>
              <a:t>時</a:t>
            </a:r>
            <a:r>
              <a:rPr lang="zh-TW" altLang="en-US" dirty="0"/>
              <a:t>，</a:t>
            </a:r>
            <a:r>
              <a:rPr lang="zh-CN" altLang="en-US" dirty="0" smtClean="0"/>
              <a:t>在</a:t>
            </a:r>
            <a:r>
              <a:rPr lang="zh-CN" altLang="en-US" dirty="0"/>
              <a:t>容器中執行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ps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aux </a:t>
            </a:r>
            <a:r>
              <a:rPr lang="zh-CN" altLang="en-US" dirty="0"/>
              <a:t>就只會看到容器自己的進程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8905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注解 </a:t>
            </a:r>
            <a:r>
              <a:rPr lang="en-US" altLang="zh-TW" dirty="0" smtClean="0"/>
              <a:t>pod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除了標籤外，</a:t>
            </a:r>
            <a:r>
              <a:rPr lang="en-US" altLang="zh-TW" dirty="0" smtClean="0"/>
              <a:t>pod</a:t>
            </a:r>
            <a:r>
              <a:rPr lang="zh-TW" altLang="en-US" dirty="0" smtClean="0"/>
              <a:t>和其他對象還可以包含注解</a:t>
            </a:r>
            <a:r>
              <a:rPr lang="en-US" altLang="zh-TW" dirty="0" smtClean="0"/>
              <a:t>(annotation)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注解也是鍵值對，所以本質上與標籤非常相似。</a:t>
            </a:r>
            <a:endParaRPr lang="en-US" altLang="zh-TW" dirty="0" smtClean="0"/>
          </a:p>
          <a:p>
            <a:r>
              <a:rPr lang="zh-TW" altLang="en-US" dirty="0" smtClean="0"/>
              <a:t>但與標籤不同的是，注解並不是為了保存標識資訊而存在，不能用於對對象進行分組。</a:t>
            </a:r>
            <a:endParaRPr lang="en-US" altLang="zh-TW" dirty="0" smtClean="0"/>
          </a:p>
          <a:p>
            <a:r>
              <a:rPr lang="zh-TW" altLang="en-US" dirty="0" smtClean="0"/>
              <a:t>另一方面，注解可以容納更多資訊，並且主要用於工具使用。</a:t>
            </a:r>
            <a:endParaRPr lang="en-US" altLang="zh-TW" dirty="0" smtClean="0"/>
          </a:p>
          <a:p>
            <a:r>
              <a:rPr lang="en-US" altLang="zh-TW" dirty="0" smtClean="0"/>
              <a:t>Kubernetes</a:t>
            </a:r>
            <a:r>
              <a:rPr lang="zh-TW" altLang="en-US" dirty="0" smtClean="0"/>
              <a:t>會將一些注解自動添加到對象，但其他的注解則需要由用戶手動添加。</a:t>
            </a:r>
            <a:endParaRPr lang="en-US" altLang="zh-TW" dirty="0" smtClean="0"/>
          </a:p>
          <a:p>
            <a:r>
              <a:rPr lang="zh-TW" altLang="en-US" dirty="0" smtClean="0"/>
              <a:t>大量使用注解可以為每個</a:t>
            </a:r>
            <a:r>
              <a:rPr lang="en-US" altLang="zh-TW" dirty="0" smtClean="0"/>
              <a:t>pod</a:t>
            </a:r>
            <a:r>
              <a:rPr lang="zh-TW" altLang="en-US" dirty="0" smtClean="0"/>
              <a:t>或其他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對象添加說明。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48264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查找對象的注解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如之前的方式獲取</a:t>
            </a:r>
            <a:r>
              <a:rPr lang="en-US" altLang="zh-TW" dirty="0" smtClean="0"/>
              <a:t>pod</a:t>
            </a:r>
            <a:r>
              <a:rPr lang="zh-TW" altLang="en-US" dirty="0" smtClean="0"/>
              <a:t>的完整</a:t>
            </a:r>
            <a:r>
              <a:rPr lang="en-US" altLang="zh-TW" dirty="0" smtClean="0"/>
              <a:t>YAML</a:t>
            </a:r>
            <a:r>
              <a:rPr lang="zh-TW" altLang="en-US" dirty="0" smtClean="0"/>
              <a:t>文件或使用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describe</a:t>
            </a:r>
            <a:r>
              <a:rPr lang="zh-TW" altLang="en-US" dirty="0" smtClean="0"/>
              <a:t>命令。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1400" y="3009067"/>
            <a:ext cx="10744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400" b="1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2400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get </a:t>
            </a:r>
            <a:r>
              <a:rPr lang="en-US" altLang="zh-TW" sz="2400" b="1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po</a:t>
            </a:r>
            <a:r>
              <a:rPr lang="en-US" altLang="zh-TW" sz="2400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sz="2400" b="1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kubia-zxzij</a:t>
            </a:r>
            <a:r>
              <a:rPr lang="en-US" altLang="zh-TW" sz="2400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-o </a:t>
            </a:r>
            <a:r>
              <a:rPr lang="en-US" altLang="zh-TW" sz="2400" b="1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yaml</a:t>
            </a:r>
            <a:r>
              <a:rPr lang="en-US" altLang="zh-TW" sz="2400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/>
            </a:r>
            <a:br>
              <a:rPr lang="en-US" altLang="zh-TW" sz="2400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zh-TW" sz="2400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apiVersion</a:t>
            </a:r>
            <a:r>
              <a:rPr lang="en-US" altLang="zh-TW" sz="24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v1</a:t>
            </a:r>
            <a:br>
              <a:rPr lang="en-US" altLang="zh-TW" sz="24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zh-TW" sz="24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kind: pod</a:t>
            </a:r>
            <a:br>
              <a:rPr lang="en-US" altLang="zh-TW" sz="24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zh-TW" sz="24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metadata:</a:t>
            </a:r>
            <a:br>
              <a:rPr lang="en-US" altLang="zh-TW" sz="24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zh-TW" sz="24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annotations</a:t>
            </a:r>
            <a:r>
              <a:rPr lang="en-US" altLang="zh-TW" sz="24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br>
              <a:rPr lang="en-US" altLang="zh-TW" sz="24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zh-TW" sz="24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kubernetes.io/created-by</a:t>
            </a:r>
            <a:r>
              <a:rPr lang="en-US" altLang="zh-TW" sz="24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|</a:t>
            </a:r>
            <a:br>
              <a:rPr lang="en-US" altLang="zh-TW" sz="24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zh-TW" sz="24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{"</a:t>
            </a:r>
            <a:r>
              <a:rPr lang="en-US" altLang="zh-TW" sz="24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kind":"</a:t>
            </a:r>
            <a:r>
              <a:rPr lang="en-US" altLang="zh-TW" sz="2400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SerializedReference</a:t>
            </a:r>
            <a:r>
              <a:rPr lang="en-US" altLang="zh-TW" sz="24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", "apiVersion":"v1",</a:t>
            </a:r>
            <a:br>
              <a:rPr lang="en-US" altLang="zh-TW" sz="24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altLang="zh-TW" sz="24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</a:t>
            </a:r>
            <a:r>
              <a:rPr lang="en-US" altLang="zh-TW" sz="2400" dirty="0" smtClean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altLang="zh-TW" sz="24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reference":{"kind":"</a:t>
            </a:r>
            <a:r>
              <a:rPr lang="en-US" altLang="zh-TW" sz="24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ReplicationController</a:t>
            </a:r>
            <a:r>
              <a:rPr lang="en-US" altLang="zh-TW" sz="24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", </a:t>
            </a:r>
            <a:r>
              <a:rPr lang="en-US" altLang="zh-TW" sz="2400" dirty="0" smtClean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"</a:t>
            </a:r>
            <a:r>
              <a:rPr lang="en-US" altLang="zh-TW" sz="24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namespace":"default</a:t>
            </a:r>
            <a:r>
              <a:rPr lang="en-US" altLang="zh-TW" sz="24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", ...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zh-TW" altLang="en-US" sz="2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1556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添加和修改注解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和標籤一樣，注解可以在創建時就添加到 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中，也可以在之後再對現有的</a:t>
            </a:r>
            <a:r>
              <a:rPr lang="en-US" altLang="zh-TW" dirty="0" smtClean="0"/>
              <a:t>pod</a:t>
            </a:r>
            <a:r>
              <a:rPr lang="zh-TW" altLang="en-US" dirty="0" smtClean="0"/>
              <a:t>進行添加或修改。</a:t>
            </a:r>
            <a:endParaRPr lang="en-US" altLang="zh-TW" dirty="0" smtClean="0"/>
          </a:p>
          <a:p>
            <a:r>
              <a:rPr lang="zh-TW" altLang="en-US" dirty="0" smtClean="0"/>
              <a:t>其中將注解添加到現有對象的最簡單方法是通過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annotate</a:t>
            </a:r>
            <a:r>
              <a:rPr lang="zh-TW" altLang="en-US" dirty="0" smtClean="0"/>
              <a:t>命令。</a:t>
            </a:r>
            <a:endParaRPr lang="en-US" altLang="zh-TW" dirty="0" smtClean="0"/>
          </a:p>
          <a:p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annotate pod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-manual mycompany.com/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someannotation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"foo bar"</a:t>
            </a:r>
          </a:p>
          <a:p>
            <a:r>
              <a:rPr lang="zh-TW" altLang="en-US" dirty="0" smtClean="0">
                <a:latin typeface="Source Code Pro" panose="020B0509030403020204" pitchFamily="49" charset="0"/>
              </a:rPr>
              <a:t>使用</a:t>
            </a:r>
            <a:r>
              <a:rPr lang="en-US" altLang="zh-TW" dirty="0">
                <a:latin typeface="Source Code Pro" panose="020B0509030403020204" pitchFamily="49" charset="0"/>
              </a:rPr>
              <a:t> </a:t>
            </a:r>
            <a:r>
              <a:rPr lang="en-US" altLang="zh-TW" dirty="0" err="1" smtClean="0">
                <a:latin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</a:rPr>
              <a:t> describe</a:t>
            </a:r>
            <a:r>
              <a:rPr lang="zh-TW" altLang="en-US" dirty="0" smtClean="0">
                <a:latin typeface="Source Code Pro" panose="020B0509030403020204" pitchFamily="49" charset="0"/>
              </a:rPr>
              <a:t>查看剛添加的注解：</a:t>
            </a:r>
            <a:endParaRPr lang="en-US" altLang="zh-TW" dirty="0" smtClean="0">
              <a:latin typeface="Source Code Pro" panose="020B0509030403020204" pitchFamily="49" charset="0"/>
            </a:endParaRPr>
          </a:p>
          <a:p>
            <a:r>
              <a:rPr lang="en-US" altLang="zh-TW" dirty="0" smtClean="0">
                <a:latin typeface="Source Code Pro" panose="020B0509030403020204" pitchFamily="49" charset="0"/>
              </a:rPr>
              <a:t>$ </a:t>
            </a:r>
            <a:r>
              <a:rPr lang="en-US" altLang="zh-TW" dirty="0" err="1" smtClean="0">
                <a:latin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</a:rPr>
              <a:t> describe pod </a:t>
            </a:r>
            <a:r>
              <a:rPr lang="en-US" altLang="zh-TW" dirty="0" err="1" smtClean="0">
                <a:latin typeface="Source Code Pro" panose="020B0509030403020204" pitchFamily="49" charset="0"/>
              </a:rPr>
              <a:t>kubia</a:t>
            </a:r>
            <a:r>
              <a:rPr lang="en-US" altLang="zh-TW" dirty="0" smtClean="0">
                <a:latin typeface="Source Code Pro" panose="020B0509030403020204" pitchFamily="49" charset="0"/>
              </a:rPr>
              <a:t>-manual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071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使用命名空間對資源進行分組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當在集群中工 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例如通過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)</a:t>
            </a:r>
            <a:r>
              <a:rPr lang="zh-CN" altLang="en-US" dirty="0" smtClean="0"/>
              <a:t>時</a:t>
            </a:r>
            <a:r>
              <a:rPr lang="zh-TW" altLang="en-US" dirty="0"/>
              <a:t>，</a:t>
            </a:r>
            <a:r>
              <a:rPr lang="zh-CN" altLang="en-US" dirty="0" smtClean="0"/>
              <a:t>如果</a:t>
            </a:r>
            <a:r>
              <a:rPr lang="zh-CN" altLang="en-US" dirty="0" smtClean="0"/>
              <a:t>沒有明確指定</a:t>
            </a:r>
            <a:r>
              <a:rPr lang="zh-CN" altLang="en-US" dirty="0" smtClean="0"/>
              <a:t>標</a:t>
            </a:r>
            <a:r>
              <a:rPr lang="zh-TW" altLang="en-US" dirty="0" smtClean="0"/>
              <a:t>籤</a:t>
            </a:r>
            <a:r>
              <a:rPr lang="zh-CN" altLang="en-US" dirty="0" smtClean="0"/>
              <a:t>選擇器</a:t>
            </a:r>
            <a:r>
              <a:rPr lang="zh-TW" altLang="en-US" dirty="0"/>
              <a:t>，</a:t>
            </a:r>
            <a:r>
              <a:rPr lang="zh-CN" altLang="en-US" dirty="0" smtClean="0"/>
              <a:t>我們</a:t>
            </a:r>
            <a:r>
              <a:rPr lang="zh-CN" altLang="en-US" dirty="0" smtClean="0"/>
              <a:t>總能看到所有對象。</a:t>
            </a:r>
            <a:endParaRPr lang="en-US" altLang="zh-CN" dirty="0" smtClean="0"/>
          </a:p>
          <a:p>
            <a:r>
              <a:rPr lang="zh-CN" altLang="en-US" dirty="0" smtClean="0"/>
              <a:t>但是</a:t>
            </a:r>
            <a:r>
              <a:rPr lang="zh-TW" altLang="en-US" dirty="0"/>
              <a:t>，</a:t>
            </a:r>
            <a:r>
              <a:rPr lang="zh-CN" altLang="en-US" dirty="0" smtClean="0"/>
              <a:t>當</a:t>
            </a:r>
            <a:r>
              <a:rPr lang="zh-CN" altLang="en-US" dirty="0" smtClean="0"/>
              <a:t>你想將對象分割成完全獨立且不重叠的組</a:t>
            </a:r>
            <a:r>
              <a:rPr lang="zh-CN" altLang="en-US" dirty="0" smtClean="0"/>
              <a:t>時</a:t>
            </a:r>
            <a:r>
              <a:rPr lang="zh-TW" altLang="en-US" dirty="0"/>
              <a:t>，</a:t>
            </a:r>
            <a:r>
              <a:rPr lang="zh-CN" altLang="en-US" dirty="0" smtClean="0"/>
              <a:t>又</a:t>
            </a:r>
            <a:r>
              <a:rPr lang="zh-CN" altLang="en-US" dirty="0" smtClean="0"/>
              <a:t>該如何呢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Kubernetes </a:t>
            </a:r>
            <a:r>
              <a:rPr lang="zh-CN" altLang="en-US" dirty="0" smtClean="0"/>
              <a:t>也能將對象分組到命名空間中</a:t>
            </a:r>
            <a:r>
              <a:rPr lang="zh-TW" altLang="en-US" dirty="0" smtClean="0"/>
              <a:t>，</a:t>
            </a:r>
            <a:r>
              <a:rPr lang="zh-CN" altLang="en-US" dirty="0"/>
              <a:t>每次只想在一個小組內進行操作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CN" altLang="en-US" dirty="0" smtClean="0"/>
              <a:t>這和我們在</a:t>
            </a:r>
            <a:r>
              <a:rPr lang="zh-TW" altLang="en-US" dirty="0" smtClean="0"/>
              <a:t>前一</a:t>
            </a:r>
            <a:r>
              <a:rPr lang="zh-CN" altLang="en-US" dirty="0" smtClean="0"/>
              <a:t>章中討論的用</a:t>
            </a:r>
            <a:r>
              <a:rPr lang="zh-TW" altLang="en-US" dirty="0" smtClean="0"/>
              <a:t>於</a:t>
            </a:r>
            <a:r>
              <a:rPr lang="zh-CN" altLang="en-US" dirty="0" smtClean="0"/>
              <a:t>相互隔離進程的 </a:t>
            </a:r>
            <a:r>
              <a:rPr lang="en-US" altLang="zh-CN" dirty="0" smtClean="0"/>
              <a:t>Linux </a:t>
            </a:r>
            <a:r>
              <a:rPr lang="zh-CN" altLang="en-US" dirty="0" smtClean="0"/>
              <a:t>命名空間不一樣</a:t>
            </a:r>
            <a:r>
              <a:rPr lang="zh-TW" altLang="en-US" dirty="0" smtClean="0"/>
              <a:t>，</a:t>
            </a:r>
            <a:r>
              <a:rPr lang="en-US" altLang="zh-CN" dirty="0" smtClean="0"/>
              <a:t>Kubernetes </a:t>
            </a:r>
            <a:r>
              <a:rPr lang="zh-CN" altLang="en-US" dirty="0" smtClean="0"/>
              <a:t>命名空間簡單地爲對象名稱提供了一個作用域。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721183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使用命名空間對資源進行分組</a:t>
            </a:r>
            <a:r>
              <a:rPr lang="en-US" altLang="zh-TW" smtClean="0"/>
              <a:t>(</a:t>
            </a:r>
            <a:r>
              <a:rPr lang="zh-TW" altLang="en-US" smtClean="0"/>
              <a:t>續</a:t>
            </a:r>
            <a:r>
              <a:rPr lang="en-US" altLang="zh-TW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此時我們</a:t>
            </a:r>
            <a:r>
              <a:rPr lang="zh-TW" altLang="en-US" smtClean="0"/>
              <a:t>並</a:t>
            </a:r>
            <a:r>
              <a:rPr lang="zh-CN" altLang="en-US" smtClean="0"/>
              <a:t>不會將所有資源都放在同一個命名空間中</a:t>
            </a:r>
            <a:r>
              <a:rPr lang="zh-TW" altLang="en-US" smtClean="0"/>
              <a:t>，</a:t>
            </a:r>
            <a:r>
              <a:rPr lang="zh-CN" altLang="en-US" smtClean="0"/>
              <a:t>而是將它們組織到多個命名空間中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CN" altLang="en-US" smtClean="0"/>
              <a:t>這樣可以允許我們多次使用相同的資源名稱</a:t>
            </a:r>
            <a:r>
              <a:rPr lang="en-US" altLang="zh-CN" smtClean="0"/>
              <a:t>(</a:t>
            </a:r>
            <a:r>
              <a:rPr lang="zh-CN" altLang="en-US" smtClean="0"/>
              <a:t>跨不同的命名空間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endParaRPr lang="zh-TW" altLang="en-US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20486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瞭解對命名空間的需求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在使用多個 </a:t>
            </a:r>
            <a:r>
              <a:rPr lang="en-US" altLang="zh-CN" smtClean="0"/>
              <a:t>namespace </a:t>
            </a:r>
            <a:r>
              <a:rPr lang="zh-CN" altLang="en-US" smtClean="0"/>
              <a:t>的前提下</a:t>
            </a:r>
            <a:r>
              <a:rPr lang="zh-TW" altLang="en-US" smtClean="0"/>
              <a:t>，</a:t>
            </a:r>
            <a:r>
              <a:rPr lang="zh-CN" altLang="en-US" smtClean="0"/>
              <a:t>我們可以將包含大量組件的複雜系統拆分爲更小的不同組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CN" altLang="en-US" smtClean="0"/>
              <a:t>這些不同組也可以用</a:t>
            </a:r>
            <a:r>
              <a:rPr lang="zh-TW" altLang="en-US" smtClean="0"/>
              <a:t>於</a:t>
            </a:r>
            <a:r>
              <a:rPr lang="zh-CN" altLang="en-US" smtClean="0"/>
              <a:t>在多租戶環境中分配資源</a:t>
            </a:r>
            <a:r>
              <a:rPr lang="zh-TW" altLang="en-US" smtClean="0"/>
              <a:t>，</a:t>
            </a:r>
            <a:r>
              <a:rPr lang="zh-CN" altLang="en-US" smtClean="0"/>
              <a:t>將資源分配爲生産、開發和 </a:t>
            </a:r>
            <a:r>
              <a:rPr lang="en-US" altLang="zh-CN" smtClean="0"/>
              <a:t>QA </a:t>
            </a:r>
            <a:r>
              <a:rPr lang="zh-CN" altLang="en-US" smtClean="0"/>
              <a:t>環境</a:t>
            </a:r>
            <a:r>
              <a:rPr lang="zh-TW" altLang="en-US" smtClean="0"/>
              <a:t>，</a:t>
            </a:r>
            <a:r>
              <a:rPr lang="zh-CN" altLang="en-US" smtClean="0"/>
              <a:t>或者以其他任何需要的方式分配資源。</a:t>
            </a:r>
            <a:endParaRPr lang="en-US" altLang="zh-CN" smtClean="0"/>
          </a:p>
          <a:p>
            <a:r>
              <a:rPr lang="zh-CN" altLang="en-US" smtClean="0"/>
              <a:t>資源名稱只需在命名空間內保持唯</a:t>
            </a:r>
            <a:r>
              <a:rPr lang="zh-TW" altLang="en-US" smtClean="0"/>
              <a:t>一</a:t>
            </a:r>
            <a:r>
              <a:rPr lang="zh-CN" altLang="en-US" smtClean="0"/>
              <a:t>即可</a:t>
            </a:r>
            <a:r>
              <a:rPr lang="zh-TW" altLang="en-US" smtClean="0"/>
              <a:t>，</a:t>
            </a:r>
            <a:r>
              <a:rPr lang="zh-CN" altLang="en-US" smtClean="0"/>
              <a:t>因此兩個不同的命名空間可以包含同名的資源。</a:t>
            </a:r>
            <a:endParaRPr lang="en-US" altLang="zh-CN" smtClean="0"/>
          </a:p>
          <a:p>
            <a:r>
              <a:rPr lang="zh-CN" altLang="en-US" smtClean="0"/>
              <a:t>雖然大多數類型的資源都與命名空間相關</a:t>
            </a:r>
            <a:r>
              <a:rPr lang="zh-TW" altLang="en-US" smtClean="0"/>
              <a:t>，</a:t>
            </a:r>
            <a:r>
              <a:rPr lang="zh-CN" altLang="en-US" smtClean="0"/>
              <a:t>但仍有一些與它無關</a:t>
            </a:r>
            <a:r>
              <a:rPr lang="zh-TW" altLang="en-US" smtClean="0"/>
              <a:t>，</a:t>
            </a:r>
            <a:r>
              <a:rPr lang="zh-CN" altLang="en-US" smtClean="0"/>
              <a:t>其中之一便是全域且未被約束</a:t>
            </a:r>
            <a:r>
              <a:rPr lang="zh-TW" altLang="en-US" smtClean="0"/>
              <a:t>於</a:t>
            </a:r>
            <a:r>
              <a:rPr lang="zh-CN" altLang="en-US" smtClean="0"/>
              <a:t>單一命名空間的節點資源。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89180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發現其他命名空間及其 </a:t>
            </a:r>
            <a:r>
              <a:rPr lang="en-US" altLang="zh-TW" smtClean="0"/>
              <a:t>pod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列出集群中的所有命名空間</a:t>
            </a:r>
            <a:r>
              <a:rPr lang="en-US" altLang="zh-CN" smtClean="0"/>
              <a:t>:</a:t>
            </a:r>
          </a:p>
          <a:p>
            <a:r>
              <a:rPr lang="en-US" altLang="zh-TW" smtClean="0"/>
              <a:t>$ kubectl get ns</a:t>
            </a:r>
          </a:p>
          <a:p>
            <a:r>
              <a:rPr lang="zh-CN" altLang="en-US" smtClean="0"/>
              <a:t>到目前爲止</a:t>
            </a:r>
            <a:r>
              <a:rPr lang="zh-TW" altLang="en-US" smtClean="0"/>
              <a:t>，</a:t>
            </a:r>
            <a:r>
              <a:rPr lang="zh-CN" altLang="en-US" smtClean="0"/>
              <a:t>我們只在</a:t>
            </a:r>
            <a:r>
              <a:rPr lang="en-US" altLang="zh-CN" smtClean="0"/>
              <a:t>default </a:t>
            </a:r>
            <a:r>
              <a:rPr lang="zh-CN" altLang="en-US" smtClean="0"/>
              <a:t>命名空間中進行操作。</a:t>
            </a:r>
            <a:endParaRPr lang="en-US" altLang="zh-CN" smtClean="0"/>
          </a:p>
          <a:p>
            <a:r>
              <a:rPr lang="zh-CN" altLang="en-US" smtClean="0"/>
              <a:t>當使用</a:t>
            </a:r>
            <a:r>
              <a:rPr lang="en-US" altLang="zh-CN" smtClean="0"/>
              <a:t>kubectl get </a:t>
            </a:r>
            <a:r>
              <a:rPr lang="zh-CN" altLang="en-US" smtClean="0"/>
              <a:t>命令列出資源時</a:t>
            </a:r>
            <a:r>
              <a:rPr lang="zh-TW" altLang="en-US" smtClean="0"/>
              <a:t>，</a:t>
            </a:r>
            <a:r>
              <a:rPr lang="zh-CN" altLang="en-US" smtClean="0"/>
              <a:t>我們從未明確指定命名空間</a:t>
            </a:r>
            <a:r>
              <a:rPr lang="zh-TW" altLang="en-US" smtClean="0"/>
              <a:t>，</a:t>
            </a:r>
            <a:r>
              <a:rPr lang="zh-CN" altLang="en-US" smtClean="0"/>
              <a:t>因此</a:t>
            </a:r>
            <a:r>
              <a:rPr lang="en-US" altLang="zh-CN" smtClean="0"/>
              <a:t>kubect1 </a:t>
            </a:r>
            <a:r>
              <a:rPr lang="zh-CN" altLang="en-US" smtClean="0"/>
              <a:t>總是默認爲</a:t>
            </a:r>
            <a:r>
              <a:rPr lang="zh-TW" altLang="en-US" smtClean="0"/>
              <a:t>， </a:t>
            </a:r>
            <a:r>
              <a:rPr lang="en-US" altLang="zh-CN" smtClean="0"/>
              <a:t>default </a:t>
            </a:r>
            <a:r>
              <a:rPr lang="zh-CN" altLang="en-US" smtClean="0"/>
              <a:t>命名空間</a:t>
            </a:r>
            <a:r>
              <a:rPr lang="zh-TW" altLang="en-US" smtClean="0"/>
              <a:t>，</a:t>
            </a:r>
            <a:r>
              <a:rPr lang="zh-CN" altLang="en-US" smtClean="0"/>
              <a:t>只顯示該命名空間下的對象。</a:t>
            </a:r>
            <a:endParaRPr lang="en-US" altLang="zh-CN" smtClean="0"/>
          </a:p>
          <a:p>
            <a:r>
              <a:rPr lang="zh-CN" altLang="en-US" smtClean="0"/>
              <a:t>但從列表中我們可以看到還存在 </a:t>
            </a:r>
            <a:r>
              <a:rPr lang="en-US" altLang="zh-CN" smtClean="0"/>
              <a:t>kube-public </a:t>
            </a:r>
            <a:r>
              <a:rPr lang="zh-CN" altLang="en-US" smtClean="0"/>
              <a:t>和 </a:t>
            </a:r>
            <a:r>
              <a:rPr lang="en-US" altLang="zh-CN" smtClean="0"/>
              <a:t>kube-system </a:t>
            </a:r>
            <a:r>
              <a:rPr lang="zh-CN" altLang="en-US" smtClean="0"/>
              <a:t>命名空間。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5198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只列出特定命名空間的</a:t>
            </a:r>
            <a:r>
              <a:rPr lang="en-US" altLang="zh-TW" smtClean="0"/>
              <a:t>pod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接下來可以使用</a:t>
            </a:r>
            <a:r>
              <a:rPr lang="en-US" altLang="zh-CN" smtClean="0"/>
              <a:t>kubectl </a:t>
            </a:r>
            <a:r>
              <a:rPr lang="zh-CN" altLang="en-US" smtClean="0"/>
              <a:t>命令指定命名空間來列出只屬該命名空間的</a:t>
            </a:r>
            <a:r>
              <a:rPr lang="en-US" altLang="zh-CN" smtClean="0"/>
              <a:t>pod</a:t>
            </a:r>
            <a:r>
              <a:rPr lang="zh-TW" altLang="en-US" smtClean="0"/>
              <a:t> ，</a:t>
            </a:r>
            <a:r>
              <a:rPr lang="zh-CN" altLang="en-US" smtClean="0"/>
              <a:t>如下所示爲屬 </a:t>
            </a:r>
            <a:r>
              <a:rPr lang="en-US" altLang="zh-CN" smtClean="0"/>
              <a:t>kabe-systern </a:t>
            </a:r>
            <a:r>
              <a:rPr lang="zh-CN" altLang="en-US" smtClean="0"/>
              <a:t>命名空間的 </a:t>
            </a:r>
            <a:r>
              <a:rPr lang="en-US" altLang="zh-CN" smtClean="0"/>
              <a:t>pod :</a:t>
            </a:r>
          </a:p>
          <a:p>
            <a:r>
              <a:rPr lang="en-US" altLang="zh-CN" smtClean="0"/>
              <a:t>$ kubectl get po --namespace kube-system</a:t>
            </a:r>
          </a:p>
          <a:p>
            <a:r>
              <a:rPr lang="zh-CN" altLang="en-US" smtClean="0"/>
              <a:t>此處顯示的</a:t>
            </a:r>
            <a:r>
              <a:rPr lang="en-US" altLang="zh-CN" smtClean="0"/>
              <a:t>pod </a:t>
            </a:r>
            <a:r>
              <a:rPr lang="zh-CN" altLang="en-US" smtClean="0"/>
              <a:t>與你系統上的</a:t>
            </a:r>
            <a:r>
              <a:rPr lang="en-US" altLang="zh-CN" smtClean="0"/>
              <a:t>pod </a:t>
            </a:r>
            <a:r>
              <a:rPr lang="zh-CN" altLang="en-US" smtClean="0"/>
              <a:t>不匹配</a:t>
            </a:r>
            <a:r>
              <a:rPr lang="zh-TW" altLang="en-US" smtClean="0"/>
              <a:t>，</a:t>
            </a:r>
            <a:r>
              <a:rPr lang="zh-CN" altLang="en-US" smtClean="0"/>
              <a:t>請不用擔心</a:t>
            </a:r>
            <a:r>
              <a:rPr lang="zh-TW" altLang="en-US" smtClean="0"/>
              <a:t>。</a:t>
            </a:r>
            <a:endParaRPr lang="en-US" altLang="zh-CN" smtClean="0"/>
          </a:p>
          <a:p>
            <a:endParaRPr lang="zh-CN" altLang="en-US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06680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系統命名空間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從命名空間的名稱可以清楚地看到</a:t>
            </a:r>
            <a:r>
              <a:rPr lang="zh-TW" altLang="en-US" smtClean="0"/>
              <a:t>，</a:t>
            </a:r>
            <a:r>
              <a:rPr lang="zh-CN" altLang="en-US" smtClean="0"/>
              <a:t>這些資源與 </a:t>
            </a:r>
            <a:r>
              <a:rPr lang="en-US" altLang="zh-CN" smtClean="0"/>
              <a:t>Kubernetes </a:t>
            </a:r>
            <a:r>
              <a:rPr lang="zh-CN" altLang="en-US" smtClean="0"/>
              <a:t>系統本身是密切相關的。</a:t>
            </a:r>
            <a:endParaRPr lang="en-US" altLang="zh-CN" smtClean="0"/>
          </a:p>
          <a:p>
            <a:r>
              <a:rPr lang="zh-CN" altLang="en-US" smtClean="0"/>
              <a:t>通過將它們放在單獨的命名空間中</a:t>
            </a:r>
            <a:r>
              <a:rPr lang="zh-TW" altLang="en-US" smtClean="0"/>
              <a:t>，</a:t>
            </a:r>
            <a:r>
              <a:rPr lang="zh-CN" altLang="en-US" smtClean="0"/>
              <a:t>可以保持一切組織良好。</a:t>
            </a:r>
            <a:endParaRPr lang="en-US" altLang="zh-CN" smtClean="0"/>
          </a:p>
          <a:p>
            <a:r>
              <a:rPr lang="zh-CN" altLang="en-US" smtClean="0"/>
              <a:t>如果它們都在默認的命名空間中</a:t>
            </a:r>
            <a:r>
              <a:rPr lang="zh-TW" altLang="en-US" smtClean="0"/>
              <a:t>，</a:t>
            </a:r>
            <a:r>
              <a:rPr lang="zh-CN" altLang="en-US" smtClean="0"/>
              <a:t>同時與我們自己創建的資源混合在一起</a:t>
            </a:r>
            <a:r>
              <a:rPr lang="zh-TW" altLang="en-US" smtClean="0"/>
              <a:t>，</a:t>
            </a:r>
            <a:r>
              <a:rPr lang="zh-CN" altLang="en-US" smtClean="0"/>
              <a:t>那麽我們很難區分這些資源屬哪裏</a:t>
            </a:r>
            <a:r>
              <a:rPr lang="zh-TW" altLang="en-US" smtClean="0"/>
              <a:t>，並</a:t>
            </a:r>
            <a:r>
              <a:rPr lang="zh-CN" altLang="en-US" smtClean="0"/>
              <a:t>且也可能會無意中删除一些系統資源。</a:t>
            </a:r>
            <a:endParaRPr lang="en-US" altLang="zh-CN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43648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不同用戶的命名空間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namespace </a:t>
            </a:r>
            <a:r>
              <a:rPr lang="zh-CN" altLang="en-US" smtClean="0"/>
              <a:t>使我們能够將不屬一組的資源分到不重叠的組中。</a:t>
            </a:r>
            <a:endParaRPr lang="en-US" altLang="zh-CN" smtClean="0"/>
          </a:p>
          <a:p>
            <a:r>
              <a:rPr lang="zh-CN" altLang="en-US" smtClean="0"/>
              <a:t>如果有多個用戶或用戶組正在使用同一個</a:t>
            </a:r>
            <a:r>
              <a:rPr lang="en-US" altLang="zh-CN" smtClean="0"/>
              <a:t>Kubernetes </a:t>
            </a:r>
            <a:r>
              <a:rPr lang="zh-CN" altLang="en-US" smtClean="0"/>
              <a:t>集群</a:t>
            </a:r>
            <a:r>
              <a:rPr lang="zh-TW" altLang="en-US" smtClean="0"/>
              <a:t>，並</a:t>
            </a:r>
            <a:r>
              <a:rPr lang="zh-CN" altLang="en-US" smtClean="0"/>
              <a:t>且它們都各自管理自己獨特的資源集合</a:t>
            </a:r>
            <a:r>
              <a:rPr lang="zh-TW" altLang="en-US" smtClean="0"/>
              <a:t>，</a:t>
            </a:r>
            <a:r>
              <a:rPr lang="zh-CN" altLang="en-US" smtClean="0"/>
              <a:t>那麽它們就應該分別使用各自的命名空間。</a:t>
            </a:r>
            <a:endParaRPr lang="en-US" altLang="zh-CN" smtClean="0"/>
          </a:p>
          <a:p>
            <a:r>
              <a:rPr lang="zh-CN" altLang="en-US" smtClean="0"/>
              <a:t>這樣一來</a:t>
            </a:r>
            <a:r>
              <a:rPr lang="zh-TW" altLang="en-US" smtClean="0"/>
              <a:t>，</a:t>
            </a:r>
            <a:r>
              <a:rPr lang="zh-CN" altLang="en-US" smtClean="0"/>
              <a:t>它們就不用特別擔心無意中修改或删除其他用戶的資源</a:t>
            </a:r>
            <a:r>
              <a:rPr lang="zh-TW" altLang="en-US" smtClean="0"/>
              <a:t>，</a:t>
            </a:r>
            <a:r>
              <a:rPr lang="zh-CN" altLang="en-US" smtClean="0"/>
              <a:t>也無須關心名稱衝突。</a:t>
            </a:r>
            <a:endParaRPr lang="en-US" altLang="zh-CN" smtClean="0"/>
          </a:p>
          <a:p>
            <a:r>
              <a:rPr lang="zh-CN" altLang="en-US" smtClean="0"/>
              <a:t>除了隔離資源</a:t>
            </a:r>
            <a:r>
              <a:rPr lang="zh-TW" altLang="en-US" smtClean="0"/>
              <a:t>，</a:t>
            </a:r>
            <a:r>
              <a:rPr lang="zh-CN" altLang="en-US" smtClean="0"/>
              <a:t>命名空間還可用</a:t>
            </a:r>
            <a:r>
              <a:rPr lang="zh-TW" altLang="en-US" smtClean="0"/>
              <a:t>於</a:t>
            </a:r>
            <a:r>
              <a:rPr lang="zh-CN" altLang="en-US" smtClean="0"/>
              <a:t>僅允許某些用戶訪問某些特定資源</a:t>
            </a:r>
            <a:r>
              <a:rPr lang="zh-TW" altLang="en-US" smtClean="0"/>
              <a:t>，</a:t>
            </a:r>
            <a:r>
              <a:rPr lang="zh-CN" altLang="en-US" smtClean="0"/>
              <a:t>甚至限制單個用戶可用的計算資源數量。</a:t>
            </a:r>
            <a:endParaRPr lang="en-US" altLang="zh-CN" smtClean="0"/>
          </a:p>
          <a:p>
            <a:r>
              <a:rPr lang="zh-CN" altLang="en-US" smtClean="0"/>
              <a:t>關</a:t>
            </a:r>
            <a:r>
              <a:rPr lang="zh-TW" altLang="en-US" smtClean="0"/>
              <a:t>於</a:t>
            </a:r>
            <a:r>
              <a:rPr lang="zh-CN" altLang="en-US" smtClean="0"/>
              <a:t>這些內容我們將在</a:t>
            </a:r>
            <a:r>
              <a:rPr lang="zh-TW" altLang="en-US" smtClean="0"/>
              <a:t>後續</a:t>
            </a:r>
            <a:r>
              <a:rPr lang="zh-CN" altLang="en-US" smtClean="0"/>
              <a:t>章</a:t>
            </a:r>
            <a:r>
              <a:rPr lang="zh-TW" altLang="en-US" smtClean="0"/>
              <a:t>節</a:t>
            </a:r>
            <a:r>
              <a:rPr lang="zh-CN" altLang="en-US" smtClean="0"/>
              <a:t>進行具體介紹。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531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文件系統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但當涉及文件系統</a:t>
            </a:r>
            <a:r>
              <a:rPr lang="zh-CN" altLang="en-US" dirty="0" smtClean="0"/>
              <a:t>時</a:t>
            </a:r>
            <a:r>
              <a:rPr lang="zh-TW" altLang="en-US" dirty="0"/>
              <a:t>，</a:t>
            </a:r>
            <a:r>
              <a:rPr lang="zh-CN" altLang="en-US" dirty="0" smtClean="0"/>
              <a:t>情</a:t>
            </a:r>
            <a:r>
              <a:rPr lang="zh-CN" altLang="en-US" dirty="0"/>
              <a:t>况就有所不同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由</a:t>
            </a:r>
            <a:r>
              <a:rPr lang="zh-TW" altLang="en-US" dirty="0" smtClean="0"/>
              <a:t>於</a:t>
            </a:r>
            <a:r>
              <a:rPr lang="zh-CN" altLang="en-US" dirty="0" smtClean="0"/>
              <a:t>大多數</a:t>
            </a:r>
            <a:r>
              <a:rPr lang="zh-CN" altLang="en-US" dirty="0"/>
              <a:t>容器的文件系統來自</a:t>
            </a:r>
            <a:r>
              <a:rPr lang="zh-CN" altLang="en-US" dirty="0" smtClean="0"/>
              <a:t>容器鏡</a:t>
            </a:r>
            <a:r>
              <a:rPr lang="zh-CN" altLang="en-US" dirty="0" smtClean="0"/>
              <a:t>像</a:t>
            </a:r>
            <a:r>
              <a:rPr lang="zh-TW" altLang="en-US" dirty="0"/>
              <a:t>，</a:t>
            </a:r>
            <a:r>
              <a:rPr lang="zh-CN" altLang="en-US" dirty="0" smtClean="0"/>
              <a:t>因此</a:t>
            </a:r>
            <a:r>
              <a:rPr lang="zh-CN" altLang="en-US" dirty="0"/>
              <a:t>默認情况</a:t>
            </a:r>
            <a:r>
              <a:rPr lang="zh-CN" altLang="en-US" dirty="0" smtClean="0"/>
              <a:t>下</a:t>
            </a:r>
            <a:r>
              <a:rPr lang="zh-TW" altLang="en-US" dirty="0"/>
              <a:t>，</a:t>
            </a:r>
            <a:r>
              <a:rPr lang="zh-CN" altLang="en-US" dirty="0" smtClean="0"/>
              <a:t>每</a:t>
            </a:r>
            <a:r>
              <a:rPr lang="zh-CN" altLang="en-US" dirty="0"/>
              <a:t>個容器的文件系統與其他容器完全隔離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但</a:t>
            </a:r>
            <a:r>
              <a:rPr lang="zh-CN" altLang="en-US" dirty="0"/>
              <a:t>我們可以</a:t>
            </a:r>
            <a:r>
              <a:rPr lang="zh-CN" altLang="en-US" dirty="0" smtClean="0"/>
              <a:t>使用</a:t>
            </a:r>
            <a:r>
              <a:rPr lang="zh-CN" altLang="en-US" dirty="0"/>
              <a:t>名爲 </a:t>
            </a:r>
            <a:r>
              <a:rPr lang="en-US" altLang="zh-CN" dirty="0" smtClean="0"/>
              <a:t>Volume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Kubernetes </a:t>
            </a:r>
            <a:r>
              <a:rPr lang="zh-CN" altLang="en-US" dirty="0"/>
              <a:t>資源來共享文件</a:t>
            </a:r>
            <a:r>
              <a:rPr lang="zh-CN" altLang="en-US" dirty="0" smtClean="0"/>
              <a:t>目錄</a:t>
            </a:r>
            <a:r>
              <a:rPr lang="zh-TW" altLang="en-US" dirty="0"/>
              <a:t>，</a:t>
            </a:r>
            <a:r>
              <a:rPr lang="zh-CN" altLang="en-US" dirty="0" smtClean="0"/>
              <a:t>關</a:t>
            </a:r>
            <a:r>
              <a:rPr lang="zh-TW" altLang="en-US" dirty="0" smtClean="0"/>
              <a:t>於</a:t>
            </a:r>
            <a:r>
              <a:rPr lang="zh-CN" altLang="en-US" dirty="0" smtClean="0"/>
              <a:t>這</a:t>
            </a:r>
            <a:r>
              <a:rPr lang="zh-CN" altLang="en-US" dirty="0"/>
              <a:t>概念將</a:t>
            </a:r>
            <a:r>
              <a:rPr lang="zh-CN" altLang="en-US" dirty="0" smtClean="0"/>
              <a:t>在</a:t>
            </a:r>
            <a:r>
              <a:rPr lang="zh-TW" altLang="en-US" dirty="0" smtClean="0"/>
              <a:t>後續</a:t>
            </a:r>
            <a:r>
              <a:rPr lang="zh-CN" altLang="en-US" dirty="0" smtClean="0"/>
              <a:t>章</a:t>
            </a:r>
            <a:r>
              <a:rPr lang="zh-TW" altLang="en-US" dirty="0" smtClean="0"/>
              <a:t>節</a:t>
            </a:r>
            <a:r>
              <a:rPr lang="zh-CN" altLang="en-US" dirty="0" smtClean="0"/>
              <a:t>進行</a:t>
            </a:r>
            <a:r>
              <a:rPr lang="zh-CN" altLang="en-US" dirty="0"/>
              <a:t>討論。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96371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以</a:t>
            </a:r>
            <a:r>
              <a:rPr lang="en-US" altLang="zh-TW" smtClean="0"/>
              <a:t>YAML</a:t>
            </a:r>
            <a:r>
              <a:rPr lang="zh-CN" altLang="en-US" smtClean="0"/>
              <a:t>創建一個命名空間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命名空間是一種和其他資源一樣的</a:t>
            </a:r>
            <a:r>
              <a:rPr lang="en-US" altLang="zh-CN" smtClean="0"/>
              <a:t>Kubernetes </a:t>
            </a:r>
            <a:r>
              <a:rPr lang="zh-CN" altLang="en-US" smtClean="0"/>
              <a:t>資源</a:t>
            </a:r>
            <a:r>
              <a:rPr lang="zh-TW" altLang="en-US" smtClean="0"/>
              <a:t>，</a:t>
            </a:r>
            <a:r>
              <a:rPr lang="zh-CN" altLang="en-US" smtClean="0"/>
              <a:t>因此可以通過將 </a:t>
            </a:r>
            <a:r>
              <a:rPr lang="en-US" altLang="zh-CN" smtClean="0"/>
              <a:t>YAML</a:t>
            </a:r>
            <a:r>
              <a:rPr lang="zh-CN" altLang="en-US" smtClean="0"/>
              <a:t>文件提交到</a:t>
            </a:r>
            <a:r>
              <a:rPr lang="en-US" altLang="zh-CN" smtClean="0"/>
              <a:t>Kubernetes API</a:t>
            </a:r>
            <a:r>
              <a:rPr lang="zh-CN" altLang="en-US" smtClean="0"/>
              <a:t>服務器來創建該資源。</a:t>
            </a:r>
            <a:endParaRPr lang="en-US" altLang="zh-CN" smtClean="0"/>
          </a:p>
          <a:p>
            <a:r>
              <a:rPr lang="en-US" altLang="zh-TW" smtClean="0"/>
              <a:t>customer-namespace.yaml</a:t>
            </a:r>
            <a:r>
              <a:rPr lang="zh-TW" altLang="en-US" smtClean="0"/>
              <a:t>檔</a:t>
            </a:r>
            <a:r>
              <a:rPr lang="en-US" altLang="zh-TW" smtClean="0"/>
              <a:t>: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219200" y="3124200"/>
            <a:ext cx="46089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apiversion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v1 </a:t>
            </a:r>
          </a:p>
          <a:p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kind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Namespace </a:t>
            </a:r>
            <a:endParaRPr lang="en-US" altLang="zh-TW" sz="24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metadata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name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custom-namespace</a:t>
            </a:r>
          </a:p>
          <a:p>
            <a:endParaRPr lang="zh-TW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209154" y="3481834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這表示我們正在定義一個命名空間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209154" y="424180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這是命名空間的名稱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7152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en-US" altLang="zh-TW" dirty="0"/>
              <a:t>YAML</a:t>
            </a:r>
            <a:r>
              <a:rPr lang="zh-CN" altLang="en-US" dirty="0"/>
              <a:t>創建一個命名</a:t>
            </a:r>
            <a:r>
              <a:rPr lang="zh-CN" altLang="en-US" dirty="0" smtClean="0"/>
              <a:t>空間</a:t>
            </a:r>
            <a:r>
              <a:rPr lang="en-US" altLang="zh-CN" dirty="0" smtClean="0"/>
              <a:t>(</a:t>
            </a:r>
            <a:r>
              <a:rPr lang="zh-TW" altLang="en-US" dirty="0" smtClean="0"/>
              <a:t>續</a:t>
            </a:r>
            <a:r>
              <a:rPr lang="en-US" altLang="zh-CN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err="1"/>
              <a:t>kubectl</a:t>
            </a:r>
            <a:r>
              <a:rPr lang="en-US" altLang="zh-TW" dirty="0"/>
              <a:t> </a:t>
            </a:r>
            <a:r>
              <a:rPr lang="zh-TW" altLang="en-US" dirty="0" smtClean="0"/>
              <a:t>將文件提交到</a:t>
            </a:r>
            <a:r>
              <a:rPr lang="en-US" altLang="zh-TW" dirty="0" smtClean="0"/>
              <a:t>Kubernetes API</a:t>
            </a:r>
            <a:r>
              <a:rPr lang="zh-TW" altLang="en-US" dirty="0" smtClean="0"/>
              <a:t>服務器：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create -f custom-</a:t>
            </a:r>
            <a:r>
              <a:rPr lang="en-US" altLang="zh-TW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namespace.yaml</a:t>
            </a:r>
            <a:r>
              <a:rPr lang="en-US" altLang="zh-TW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namespace "custom-namespace" created</a:t>
            </a:r>
          </a:p>
          <a:p>
            <a:r>
              <a:rPr lang="zh-CN" altLang="en-US" dirty="0" smtClean="0"/>
              <a:t>寫出上面這樣的文件</a:t>
            </a:r>
            <a:r>
              <a:rPr lang="zh-TW" altLang="en-US" dirty="0" smtClean="0"/>
              <a:t>並</a:t>
            </a:r>
            <a:r>
              <a:rPr lang="zh-CN" altLang="en-US" dirty="0" smtClean="0"/>
              <a:t>不</a:t>
            </a:r>
            <a:r>
              <a:rPr lang="zh-CN" altLang="en-US" dirty="0" smtClean="0"/>
              <a:t>困難</a:t>
            </a:r>
            <a:r>
              <a:rPr lang="zh-TW" altLang="en-US" dirty="0"/>
              <a:t>，</a:t>
            </a:r>
            <a:r>
              <a:rPr lang="zh-CN" altLang="en-US" dirty="0" smtClean="0"/>
              <a:t>但</a:t>
            </a:r>
            <a:r>
              <a:rPr lang="zh-CN" altLang="en-US" dirty="0" smtClean="0"/>
              <a:t>這仍然是一件麻煩事。</a:t>
            </a:r>
            <a:endParaRPr lang="en-US" altLang="zh-CN" dirty="0" smtClean="0"/>
          </a:p>
          <a:p>
            <a:r>
              <a:rPr lang="zh-CN" altLang="en-US" dirty="0" smtClean="0"/>
              <a:t>我們之所以選擇使用</a:t>
            </a:r>
            <a:r>
              <a:rPr lang="en-US" altLang="zh-CN" dirty="0" smtClean="0"/>
              <a:t>YAML</a:t>
            </a:r>
            <a:r>
              <a:rPr lang="zh-CN" altLang="en-US" dirty="0" smtClean="0"/>
              <a:t>文件</a:t>
            </a:r>
            <a:r>
              <a:rPr lang="zh-TW" altLang="en-US" dirty="0" smtClean="0"/>
              <a:t>，</a:t>
            </a:r>
            <a:r>
              <a:rPr lang="zh-CN" altLang="en-US" dirty="0" smtClean="0"/>
              <a:t>只是</a:t>
            </a:r>
            <a:r>
              <a:rPr lang="zh-CN" altLang="en-US" dirty="0" smtClean="0"/>
              <a:t>爲了强化 </a:t>
            </a:r>
            <a:r>
              <a:rPr lang="en-US" altLang="zh-CN" dirty="0" smtClean="0"/>
              <a:t>Kubernetes </a:t>
            </a:r>
            <a:r>
              <a:rPr lang="zh-CN" altLang="en-US" dirty="0" smtClean="0"/>
              <a:t>中的所有內容都是一個</a:t>
            </a:r>
            <a:r>
              <a:rPr lang="en-US" altLang="zh-CN" dirty="0" smtClean="0"/>
              <a:t>API</a:t>
            </a:r>
            <a:r>
              <a:rPr lang="zh-CN" altLang="en-US" dirty="0" smtClean="0"/>
              <a:t>對象這概念。可以通過向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服務器提交 </a:t>
            </a:r>
            <a:r>
              <a:rPr lang="en-US" altLang="zh-CN" dirty="0" smtClean="0"/>
              <a:t>YAML </a:t>
            </a:r>
            <a:r>
              <a:rPr lang="en-US" altLang="zh-CN" dirty="0"/>
              <a:t>manifest </a:t>
            </a:r>
            <a:r>
              <a:rPr lang="zh-CN" altLang="en-US" dirty="0" smtClean="0"/>
              <a:t>來實現創建、讀取、更新和删除。</a:t>
            </a:r>
            <a:endParaRPr lang="en-US" altLang="zh-CN" dirty="0" smtClean="0"/>
          </a:p>
          <a:p>
            <a:r>
              <a:rPr lang="zh-CN" altLang="en-US" dirty="0" smtClean="0"/>
              <a:t>幸運的</a:t>
            </a:r>
            <a:r>
              <a:rPr lang="zh-CN" altLang="en-US" dirty="0" smtClean="0"/>
              <a:t>是</a:t>
            </a:r>
            <a:r>
              <a:rPr lang="zh-TW" altLang="en-US" dirty="0"/>
              <a:t>，</a:t>
            </a:r>
            <a:r>
              <a:rPr lang="zh-CN" altLang="en-US" dirty="0" smtClean="0"/>
              <a:t>我們 </a:t>
            </a:r>
            <a:r>
              <a:rPr lang="zh-CN" altLang="en-US" dirty="0" smtClean="0"/>
              <a:t>還可以使用專用的</a:t>
            </a:r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 namespace</a:t>
            </a:r>
            <a:r>
              <a:rPr lang="en-US" altLang="zh-CN" dirty="0"/>
              <a:t> </a:t>
            </a:r>
            <a:r>
              <a:rPr lang="zh-CN" altLang="en-US" dirty="0" smtClean="0"/>
              <a:t>命令創建命名</a:t>
            </a:r>
            <a:r>
              <a:rPr lang="zh-CN" altLang="en-US" dirty="0" smtClean="0"/>
              <a:t>空間</a:t>
            </a:r>
            <a:r>
              <a:rPr lang="zh-TW" altLang="en-US" dirty="0"/>
              <a:t>，</a:t>
            </a:r>
            <a:r>
              <a:rPr lang="zh-CN" altLang="en-US" dirty="0" smtClean="0"/>
              <a:t>這</a:t>
            </a:r>
            <a:r>
              <a:rPr lang="zh-CN" altLang="en-US" dirty="0" smtClean="0"/>
              <a:t>比編寫 </a:t>
            </a:r>
            <a:r>
              <a:rPr lang="en-US" altLang="zh-CN" dirty="0" smtClean="0"/>
              <a:t>YAML</a:t>
            </a:r>
            <a:r>
              <a:rPr lang="zh-CN" altLang="en-US" dirty="0"/>
              <a:t>文件快得多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TW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104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用指令直接創建命名空間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可以像這樣創建命名空間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create namespace custom-namespace </a:t>
            </a:r>
            <a:endParaRPr lang="en-US" altLang="zh-TW" b="1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namespace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custom-namespace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"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created</a:t>
            </a:r>
          </a:p>
          <a:p>
            <a:endParaRPr lang="zh-TW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2130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管理其他命名空間中的</a:t>
            </a:r>
            <a:r>
              <a:rPr lang="zh-TW" altLang="en-US" dirty="0" smtClean="0"/>
              <a:t>對象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如果想要在剛創建的命名空間中創建</a:t>
            </a:r>
            <a:r>
              <a:rPr lang="zh-TW" altLang="en-US" dirty="0"/>
              <a:t>資源，可以</a:t>
            </a:r>
            <a:r>
              <a:rPr lang="zh-TW" altLang="en-US" dirty="0" smtClean="0"/>
              <a:t>選擇在 </a:t>
            </a:r>
            <a:r>
              <a:rPr lang="en-US" altLang="zh-TW" dirty="0" smtClean="0"/>
              <a:t>metadata </a:t>
            </a:r>
            <a:r>
              <a:rPr lang="zh-TW" altLang="en-US" dirty="0" smtClean="0"/>
              <a:t>字段中添加 一個</a:t>
            </a:r>
            <a:r>
              <a:rPr lang="en-US" altLang="zh-TW" dirty="0" smtClean="0"/>
              <a:t>namespace</a:t>
            </a:r>
            <a:r>
              <a:rPr lang="en-US" altLang="zh-TW" dirty="0"/>
              <a:t>: </a:t>
            </a:r>
            <a:r>
              <a:rPr lang="en-US" altLang="zh-TW" dirty="0" smtClean="0"/>
              <a:t>custom-namespace </a:t>
            </a:r>
            <a:r>
              <a:rPr lang="zh-TW" altLang="en-US" dirty="0"/>
              <a:t>屬性，也</a:t>
            </a:r>
            <a:r>
              <a:rPr lang="zh-TW" altLang="en-US" dirty="0"/>
              <a:t>可以在使用</a:t>
            </a:r>
            <a:r>
              <a:rPr lang="en-US" altLang="zh-TW" dirty="0" err="1"/>
              <a:t>kubectl</a:t>
            </a:r>
            <a:r>
              <a:rPr lang="en-US" altLang="zh-TW" dirty="0"/>
              <a:t> create </a:t>
            </a:r>
            <a:r>
              <a:rPr lang="zh-TW" altLang="en-US" dirty="0" smtClean="0"/>
              <a:t>命令創建資源時指定命名空間</a:t>
            </a:r>
            <a:r>
              <a:rPr lang="en-US" altLang="zh-TW" dirty="0" smtClean="0"/>
              <a:t>: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create -f </a:t>
            </a:r>
            <a:r>
              <a:rPr lang="en-US" altLang="zh-TW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kubia-manual.yaml</a:t>
            </a:r>
            <a:r>
              <a:rPr lang="en-US" altLang="zh-TW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-n custom-namespace </a:t>
            </a:r>
            <a:endParaRPr lang="en-US" altLang="zh-TW" b="1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pod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-manual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"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created</a:t>
            </a:r>
          </a:p>
          <a:p>
            <a:r>
              <a:rPr lang="zh-TW" altLang="en-US" dirty="0"/>
              <a:t>此時我們有兩個同名的</a:t>
            </a:r>
            <a:r>
              <a:rPr lang="en-US" altLang="zh-TW" dirty="0"/>
              <a:t>pod (</a:t>
            </a:r>
            <a:r>
              <a:rPr lang="en-US" altLang="zh-TW" dirty="0" err="1"/>
              <a:t>kubia</a:t>
            </a:r>
            <a:r>
              <a:rPr lang="en-US" altLang="zh-TW" dirty="0"/>
              <a:t>-manual)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一個在 </a:t>
            </a:r>
            <a:r>
              <a:rPr lang="en-US" altLang="zh-TW" dirty="0"/>
              <a:t>default </a:t>
            </a:r>
            <a:r>
              <a:rPr lang="zh-TW" altLang="en-US" dirty="0"/>
              <a:t>命名空間</a:t>
            </a:r>
            <a:r>
              <a:rPr lang="zh-TW" altLang="en-US" dirty="0" smtClean="0"/>
              <a:t>中</a:t>
            </a:r>
            <a:r>
              <a:rPr lang="zh-TW" altLang="en-US" dirty="0"/>
              <a:t>，</a:t>
            </a:r>
            <a:r>
              <a:rPr lang="zh-TW" altLang="en-US" dirty="0" smtClean="0"/>
              <a:t>另一個</a:t>
            </a:r>
            <a:r>
              <a:rPr lang="zh-TW" altLang="en-US" dirty="0"/>
              <a:t>在</a:t>
            </a:r>
            <a:r>
              <a:rPr lang="en-US" altLang="zh-TW" dirty="0"/>
              <a:t>custom-namespace </a:t>
            </a:r>
            <a:r>
              <a:rPr lang="zh-TW" altLang="en-US" dirty="0"/>
              <a:t>中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92718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當前</a:t>
            </a:r>
            <a:r>
              <a:rPr lang="zh-TW" altLang="en-US" dirty="0" smtClean="0"/>
              <a:t>上下文</a:t>
            </a:r>
            <a:r>
              <a:rPr lang="zh-TW" altLang="en-US" dirty="0"/>
              <a:t>的命名空間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在列出、描述、修改或删除其他命名空間中的對象時</a:t>
            </a:r>
            <a:r>
              <a:rPr lang="zh-TW" altLang="en-US" dirty="0"/>
              <a:t>，</a:t>
            </a:r>
            <a:r>
              <a:rPr lang="zh-TW" altLang="en-US" dirty="0" smtClean="0"/>
              <a:t>需要給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</a:t>
            </a:r>
            <a:r>
              <a:rPr lang="zh-TW" altLang="en-US" dirty="0" smtClean="0"/>
              <a:t>命令 傳遞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--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namespace</a:t>
            </a:r>
            <a:r>
              <a:rPr lang="en-US" altLang="zh-TW" dirty="0"/>
              <a:t>(</a:t>
            </a:r>
            <a:r>
              <a:rPr lang="zh-TW" altLang="en-US" dirty="0"/>
              <a:t>或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-n</a:t>
            </a:r>
            <a:r>
              <a:rPr lang="en-US" altLang="zh-TW" dirty="0" smtClean="0"/>
              <a:t>)</a:t>
            </a:r>
            <a:r>
              <a:rPr lang="zh-TW" altLang="en-US" dirty="0" smtClean="0"/>
              <a:t>選項。</a:t>
            </a:r>
            <a:endParaRPr lang="en-US" altLang="zh-TW" dirty="0" smtClean="0"/>
          </a:p>
          <a:p>
            <a:r>
              <a:rPr lang="zh-TW" altLang="en-US" dirty="0" smtClean="0"/>
              <a:t>如果不指定命名空間，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</a:t>
            </a:r>
            <a:r>
              <a:rPr lang="zh-TW" altLang="en-US" dirty="0" smtClean="0"/>
              <a:t>將在當前上下文</a:t>
            </a:r>
            <a:r>
              <a:rPr lang="en-US" altLang="zh-TW" dirty="0" smtClean="0"/>
              <a:t>(context)</a:t>
            </a:r>
            <a:r>
              <a:rPr lang="zh-TW" altLang="en-US" dirty="0" smtClean="0"/>
              <a:t>中配置的默認命名空間中執行操作。</a:t>
            </a:r>
            <a:endParaRPr lang="en-US" altLang="zh-TW" dirty="0" smtClean="0"/>
          </a:p>
          <a:p>
            <a:r>
              <a:rPr lang="zh-TW" altLang="en-US" dirty="0" smtClean="0"/>
              <a:t>而當前上下文的命名空間和當前上下文本身都可以通過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config</a:t>
            </a:r>
            <a:r>
              <a:rPr lang="zh-TW" altLang="en-US" dirty="0" smtClean="0"/>
              <a:t>命令進行更改。</a:t>
            </a:r>
            <a:endParaRPr lang="zh-TW" altLang="en-US" dirty="0"/>
          </a:p>
          <a:p>
            <a:pPr lvl="1"/>
            <a:r>
              <a:rPr lang="zh-CN" altLang="en-US" dirty="0" smtClean="0"/>
              <a:t>要瞭解有關管理 </a:t>
            </a:r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上下文的</a:t>
            </a:r>
            <a:r>
              <a:rPr lang="zh-CN" altLang="en-US" dirty="0"/>
              <a:t>更</a:t>
            </a:r>
            <a:r>
              <a:rPr lang="zh-CN" altLang="en-US" dirty="0" smtClean="0"/>
              <a:t>多</a:t>
            </a:r>
            <a:r>
              <a:rPr lang="zh-TW" altLang="en-US" dirty="0" smtClean="0"/>
              <a:t>資訊，</a:t>
            </a:r>
            <a:r>
              <a:rPr lang="zh-CN" altLang="en-US" dirty="0" smtClean="0"/>
              <a:t>請參閱</a:t>
            </a:r>
            <a:r>
              <a:rPr lang="en-US" altLang="zh-CN" dirty="0" smtClean="0"/>
              <a:t>Kubernetes in Action</a:t>
            </a:r>
            <a:r>
              <a:rPr lang="zh-TW" altLang="en-US" dirty="0" smtClean="0"/>
              <a:t>書本</a:t>
            </a:r>
            <a:r>
              <a:rPr lang="zh-CN" altLang="en-US" dirty="0" smtClean="0"/>
              <a:t>附錄</a:t>
            </a:r>
            <a:r>
              <a:rPr lang="en-US" altLang="zh-CN" dirty="0" smtClean="0"/>
              <a:t>A</a:t>
            </a:r>
            <a:r>
              <a:rPr lang="zh-CN" altLang="en-US" dirty="0"/>
              <a:t>。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81069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設置</a:t>
            </a:r>
            <a:r>
              <a:rPr lang="zh-TW" altLang="en-US" dirty="0" smtClean="0"/>
              <a:t>別名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想快速切換到不同的命名空間</a:t>
            </a:r>
            <a:r>
              <a:rPr lang="zh-TW" altLang="en-US" dirty="0"/>
              <a:t>，</a:t>
            </a:r>
            <a:r>
              <a:rPr lang="zh-TW" altLang="en-US" dirty="0" smtClean="0"/>
              <a:t>可以設置以下別名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alias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kcd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='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set-context \ $(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currentContext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--namespace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</a:p>
          <a:p>
            <a:r>
              <a:rPr lang="zh-TW" altLang="en-US" dirty="0" smtClean="0"/>
              <a:t>然後</a:t>
            </a:r>
            <a:r>
              <a:rPr lang="zh-TW" altLang="en-US" dirty="0"/>
              <a:t>，</a:t>
            </a:r>
            <a:r>
              <a:rPr lang="zh-TW" altLang="en-US" dirty="0" smtClean="0"/>
              <a:t>可以</a:t>
            </a:r>
            <a:r>
              <a:rPr lang="zh-TW" altLang="en-US" dirty="0"/>
              <a:t>使用 </a:t>
            </a:r>
            <a:r>
              <a:rPr lang="en-US" altLang="zh-TW" dirty="0" err="1"/>
              <a:t>kcd</a:t>
            </a:r>
            <a:r>
              <a:rPr lang="en-US" altLang="zh-TW" dirty="0"/>
              <a:t> some-namespace </a:t>
            </a:r>
            <a:r>
              <a:rPr lang="zh-TW" altLang="en-US" dirty="0"/>
              <a:t>在命名</a:t>
            </a:r>
            <a:r>
              <a:rPr lang="zh-TW" altLang="en-US" dirty="0" smtClean="0"/>
              <a:t>空間之間進行切換。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79636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命名空間提供的</a:t>
            </a:r>
            <a:r>
              <a:rPr lang="zh-CN" altLang="en-US" dirty="0" smtClean="0"/>
              <a:t>隔離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命名空間不提供什麽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CN" altLang="en-US" dirty="0" smtClean="0"/>
              <a:t>至少不是開箱即用的。</a:t>
            </a:r>
            <a:endParaRPr lang="en-US" altLang="zh-CN" dirty="0" smtClean="0"/>
          </a:p>
          <a:p>
            <a:r>
              <a:rPr lang="zh-CN" altLang="en-US" dirty="0" smtClean="0"/>
              <a:t>儘管命名空間將對象分隔到不同的組</a:t>
            </a:r>
            <a:r>
              <a:rPr lang="zh-TW" altLang="en-US" dirty="0" smtClean="0"/>
              <a:t>，</a:t>
            </a:r>
            <a:r>
              <a:rPr lang="zh-CN" altLang="en-US" dirty="0" smtClean="0"/>
              <a:t>只允許你對屬</a:t>
            </a:r>
            <a:r>
              <a:rPr lang="zh-TW" altLang="en-US" dirty="0" smtClean="0"/>
              <a:t>於</a:t>
            </a:r>
            <a:r>
              <a:rPr lang="zh-CN" altLang="en-US" dirty="0" smtClean="0"/>
              <a:t>特定命名空間的對象進行操作</a:t>
            </a:r>
            <a:r>
              <a:rPr lang="zh-TW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但實際上命名空間之間</a:t>
            </a:r>
            <a:r>
              <a:rPr lang="zh-TW" altLang="en-US" dirty="0" smtClean="0"/>
              <a:t>並</a:t>
            </a:r>
            <a:r>
              <a:rPr lang="zh-CN" altLang="en-US" dirty="0" smtClean="0"/>
              <a:t>不提供對正在運行的對象的任何隔離。</a:t>
            </a:r>
            <a:endParaRPr lang="en-US" altLang="zh-CN" dirty="0" smtClean="0"/>
          </a:p>
          <a:p>
            <a:r>
              <a:rPr lang="zh-CN" altLang="en-US" dirty="0"/>
              <a:t>你可能會認爲當不同的用戶在不同的命名空間中部署 </a:t>
            </a:r>
            <a:r>
              <a:rPr lang="en-US" altLang="zh-CN" dirty="0"/>
              <a:t>pod </a:t>
            </a:r>
            <a:r>
              <a:rPr lang="zh-CN" altLang="en-US" dirty="0" smtClean="0"/>
              <a:t>時</a:t>
            </a:r>
            <a:r>
              <a:rPr lang="zh-TW" altLang="en-US" dirty="0"/>
              <a:t>，</a:t>
            </a:r>
            <a:r>
              <a:rPr lang="zh-CN" altLang="en-US" dirty="0" smtClean="0"/>
              <a:t>這些 </a:t>
            </a:r>
            <a:r>
              <a:rPr lang="en-US" altLang="zh-CN" dirty="0" smtClean="0"/>
              <a:t>pod </a:t>
            </a:r>
            <a:r>
              <a:rPr lang="zh-CN" altLang="en-US" dirty="0"/>
              <a:t>應該彼此</a:t>
            </a:r>
            <a:r>
              <a:rPr lang="zh-CN" altLang="en-US" dirty="0" smtClean="0"/>
              <a:t>隔離</a:t>
            </a:r>
            <a:r>
              <a:rPr lang="zh-TW" altLang="en-US" dirty="0"/>
              <a:t>，</a:t>
            </a:r>
            <a:r>
              <a:rPr lang="zh-TW" altLang="en-US" dirty="0" smtClean="0"/>
              <a:t>並</a:t>
            </a:r>
            <a:r>
              <a:rPr lang="zh-CN" altLang="en-US" dirty="0" smtClean="0"/>
              <a:t>且</a:t>
            </a:r>
            <a:r>
              <a:rPr lang="zh-CN" altLang="en-US" dirty="0"/>
              <a:t>無法通信</a:t>
            </a:r>
            <a:r>
              <a:rPr lang="en-US" altLang="zh-CN" dirty="0"/>
              <a:t>,</a:t>
            </a:r>
            <a:r>
              <a:rPr lang="zh-CN" altLang="en-US" dirty="0"/>
              <a:t>但事實</a:t>
            </a:r>
            <a:r>
              <a:rPr lang="zh-CN" altLang="en-US" dirty="0" smtClean="0"/>
              <a:t>却</a:t>
            </a:r>
            <a:r>
              <a:rPr lang="zh-TW" altLang="en-US" dirty="0" smtClean="0"/>
              <a:t>並</a:t>
            </a:r>
            <a:r>
              <a:rPr lang="zh-CN" altLang="en-US" dirty="0" smtClean="0"/>
              <a:t>非如此。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99245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命名空間提供的</a:t>
            </a:r>
            <a:r>
              <a:rPr lang="zh-CN" altLang="en-US" dirty="0" smtClean="0"/>
              <a:t>隔離</a:t>
            </a:r>
            <a:r>
              <a:rPr lang="en-US" altLang="zh-CN" dirty="0" smtClean="0"/>
              <a:t>(</a:t>
            </a:r>
            <a:r>
              <a:rPr lang="zh-TW" altLang="en-US" dirty="0" smtClean="0"/>
              <a:t>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命名空間之間是否提供網絡</a:t>
            </a:r>
            <a:r>
              <a:rPr lang="zh-CN" altLang="en-US" dirty="0" smtClean="0"/>
              <a:t>隔離</a:t>
            </a:r>
            <a:r>
              <a:rPr lang="zh-CN" altLang="en-US" dirty="0"/>
              <a:t>取</a:t>
            </a:r>
            <a:r>
              <a:rPr lang="zh-CN" altLang="en-US" dirty="0" smtClean="0"/>
              <a:t>决</a:t>
            </a:r>
            <a:r>
              <a:rPr lang="zh-TW" altLang="en-US" dirty="0" smtClean="0"/>
              <a:t>於 </a:t>
            </a:r>
            <a:r>
              <a:rPr lang="en-US" altLang="zh-CN" dirty="0" smtClean="0"/>
              <a:t>Kubernetes </a:t>
            </a:r>
            <a:r>
              <a:rPr lang="zh-CN" altLang="en-US" dirty="0"/>
              <a:t>所使用的網絡解决方案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當</a:t>
            </a:r>
            <a:r>
              <a:rPr lang="zh-CN" altLang="en-US" dirty="0"/>
              <a:t>該解决方案不提供命名空間間的</a:t>
            </a:r>
            <a:r>
              <a:rPr lang="zh-CN" altLang="en-US" dirty="0" smtClean="0"/>
              <a:t>網絡</a:t>
            </a:r>
            <a:r>
              <a:rPr lang="zh-CN" altLang="en-US" dirty="0"/>
              <a:t>隔離</a:t>
            </a:r>
            <a:r>
              <a:rPr lang="zh-CN" altLang="en-US" dirty="0" smtClean="0"/>
              <a:t>時</a:t>
            </a:r>
            <a:r>
              <a:rPr lang="zh-TW" altLang="en-US" dirty="0"/>
              <a:t>，</a:t>
            </a:r>
            <a:r>
              <a:rPr lang="zh-CN" altLang="en-US" dirty="0" smtClean="0"/>
              <a:t>如果</a:t>
            </a:r>
            <a:r>
              <a:rPr lang="zh-CN" altLang="en-US" dirty="0"/>
              <a:t>命名空間 </a:t>
            </a:r>
            <a:r>
              <a:rPr lang="en-US" altLang="zh-CN" dirty="0"/>
              <a:t>foo </a:t>
            </a:r>
            <a:r>
              <a:rPr lang="zh-CN" altLang="en-US" dirty="0"/>
              <a:t>中的某</a:t>
            </a:r>
            <a:r>
              <a:rPr lang="zh-CN" altLang="en-US" dirty="0" smtClean="0"/>
              <a:t>個 </a:t>
            </a:r>
            <a:r>
              <a:rPr lang="en-US" altLang="zh-CN" dirty="0" smtClean="0"/>
              <a:t>pod </a:t>
            </a:r>
            <a:r>
              <a:rPr lang="zh-CN" altLang="en-US" dirty="0"/>
              <a:t>知道命名空間 </a:t>
            </a:r>
            <a:r>
              <a:rPr lang="en-US" altLang="zh-CN" dirty="0"/>
              <a:t>bar </a:t>
            </a:r>
            <a:r>
              <a:rPr lang="zh-CN" altLang="en-US" dirty="0"/>
              <a:t>中 </a:t>
            </a:r>
            <a:r>
              <a:rPr lang="en-US" altLang="zh-CN" dirty="0"/>
              <a:t>pod </a:t>
            </a:r>
            <a:r>
              <a:rPr lang="zh-CN" altLang="en-US" dirty="0"/>
              <a:t>的</a:t>
            </a:r>
            <a:r>
              <a:rPr lang="en-US" altLang="zh-CN" dirty="0" smtClean="0"/>
              <a:t>IP</a:t>
            </a:r>
            <a:r>
              <a:rPr lang="zh-TW" altLang="en-US" dirty="0" smtClean="0"/>
              <a:t>位</a:t>
            </a:r>
            <a:r>
              <a:rPr lang="zh-CN" altLang="en-US" dirty="0" smtClean="0"/>
              <a:t>址</a:t>
            </a:r>
            <a:r>
              <a:rPr lang="zh-TW" altLang="en-US" dirty="0"/>
              <a:t>，</a:t>
            </a:r>
            <a:r>
              <a:rPr lang="zh-CN" altLang="en-US" dirty="0" smtClean="0"/>
              <a:t>那</a:t>
            </a:r>
            <a:r>
              <a:rPr lang="zh-CN" altLang="en-US" dirty="0"/>
              <a:t>它就可以將流量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HTTP </a:t>
            </a:r>
            <a:r>
              <a:rPr lang="zh-CN" altLang="en-US" dirty="0"/>
              <a:t>請求</a:t>
            </a:r>
            <a:r>
              <a:rPr lang="en-US" altLang="zh-CN" dirty="0"/>
              <a:t>)</a:t>
            </a:r>
            <a:r>
              <a:rPr lang="zh-CN" altLang="en-US" dirty="0"/>
              <a:t>發送到另一個 </a:t>
            </a:r>
            <a:r>
              <a:rPr lang="en-US" altLang="zh-CN" dirty="0"/>
              <a:t>pod</a:t>
            </a:r>
            <a:r>
              <a:rPr lang="zh-CN" altLang="en-US" dirty="0"/>
              <a:t>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61542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停止和移除</a:t>
            </a:r>
            <a:r>
              <a:rPr lang="en-US" altLang="zh-TW" dirty="0" smtClean="0"/>
              <a:t>pod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到目前爲止</a:t>
            </a:r>
            <a:r>
              <a:rPr lang="zh-TW" altLang="en-US" dirty="0" smtClean="0"/>
              <a:t>，</a:t>
            </a:r>
            <a:r>
              <a:rPr lang="zh-CN" altLang="en-US" dirty="0" smtClean="0"/>
              <a:t>我們已經創建了</a:t>
            </a:r>
            <a:r>
              <a:rPr lang="zh-TW" altLang="en-US" dirty="0" smtClean="0"/>
              <a:t>一</a:t>
            </a:r>
            <a:r>
              <a:rPr lang="zh-CN" altLang="en-US" dirty="0" smtClean="0"/>
              <a:t>些應該仍在運行的 </a:t>
            </a:r>
            <a:r>
              <a:rPr lang="en-US" altLang="zh-CN" dirty="0" smtClean="0"/>
              <a:t>pod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其中有四個 </a:t>
            </a:r>
            <a:r>
              <a:rPr lang="en-US" altLang="zh-CN" dirty="0" smtClean="0"/>
              <a:t>pod </a:t>
            </a:r>
            <a:r>
              <a:rPr lang="zh-CN" altLang="en-US" dirty="0"/>
              <a:t>在 </a:t>
            </a:r>
            <a:r>
              <a:rPr lang="en-US" altLang="zh-CN" dirty="0"/>
              <a:t>default </a:t>
            </a:r>
            <a:r>
              <a:rPr lang="zh-CN" altLang="en-US" dirty="0" smtClean="0"/>
              <a:t>命名空間中運行</a:t>
            </a:r>
            <a:r>
              <a:rPr lang="zh-TW" altLang="en-US" dirty="0"/>
              <a:t>，</a:t>
            </a:r>
            <a:r>
              <a:rPr lang="zh-CN" altLang="en-US" dirty="0" smtClean="0"/>
              <a:t>一個</a:t>
            </a:r>
            <a:r>
              <a:rPr lang="en-US" altLang="zh-CN" dirty="0" smtClean="0"/>
              <a:t>pod </a:t>
            </a:r>
            <a:r>
              <a:rPr lang="zh-CN" altLang="en-US" dirty="0"/>
              <a:t>在 </a:t>
            </a:r>
            <a:r>
              <a:rPr lang="en-US" altLang="zh-CN" dirty="0"/>
              <a:t>custom-namespace </a:t>
            </a:r>
            <a:r>
              <a:rPr lang="zh-CN" altLang="en-US" dirty="0" smtClean="0"/>
              <a:t>中運行。</a:t>
            </a:r>
            <a:endParaRPr lang="en-US" altLang="zh-CN" dirty="0" smtClean="0"/>
          </a:p>
          <a:p>
            <a:r>
              <a:rPr lang="zh-CN" altLang="en-US" dirty="0" smtClean="0"/>
              <a:t>由</a:t>
            </a:r>
            <a:r>
              <a:rPr lang="zh-TW" altLang="en-US" dirty="0" smtClean="0"/>
              <a:t>於</a:t>
            </a:r>
            <a:r>
              <a:rPr lang="zh-CN" altLang="en-US" dirty="0" smtClean="0"/>
              <a:t>我們 已經不需要這些 </a:t>
            </a:r>
            <a:r>
              <a:rPr lang="en-US" altLang="zh-CN" dirty="0" smtClean="0"/>
              <a:t>pod</a:t>
            </a:r>
            <a:r>
              <a:rPr lang="zh-CN" altLang="en-US" dirty="0" smtClean="0"/>
              <a:t>了</a:t>
            </a:r>
            <a:r>
              <a:rPr lang="zh-TW" altLang="en-US" dirty="0"/>
              <a:t>，</a:t>
            </a:r>
            <a:r>
              <a:rPr lang="zh-CN" altLang="en-US" dirty="0" smtClean="0"/>
              <a:t>所以此時考慮停止它們。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52998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按名稱删除 </a:t>
            </a:r>
            <a:r>
              <a:rPr lang="en-US" altLang="zh-TW" dirty="0" smtClean="0"/>
              <a:t>pod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首先</a:t>
            </a:r>
            <a:r>
              <a:rPr lang="zh-TW" altLang="en-US" dirty="0"/>
              <a:t>，</a:t>
            </a:r>
            <a:r>
              <a:rPr lang="zh-TW" altLang="en-US" dirty="0" smtClean="0"/>
              <a:t>我們將按名稱册删除 </a:t>
            </a:r>
            <a:r>
              <a:rPr lang="en-US" altLang="zh-TW" dirty="0" err="1" smtClean="0"/>
              <a:t>kubia-gpu</a:t>
            </a:r>
            <a:r>
              <a:rPr lang="en-US" altLang="zh-TW" dirty="0" smtClean="0"/>
              <a:t> </a:t>
            </a:r>
            <a:r>
              <a:rPr lang="en-US" altLang="zh-TW" dirty="0"/>
              <a:t>pod :</a:t>
            </a:r>
            <a:endParaRPr lang="en-US" altLang="zh-TW" dirty="0"/>
          </a:p>
          <a:p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delete </a:t>
            </a:r>
            <a:r>
              <a:rPr lang="en-US" altLang="zh-TW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po</a:t>
            </a:r>
            <a:r>
              <a:rPr lang="en-US" altLang="zh-TW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kubia-gpu</a:t>
            </a:r>
            <a:r>
              <a:rPr lang="en-US" altLang="zh-TW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pod "</a:t>
            </a:r>
            <a:r>
              <a:rPr lang="en-US" altLang="zh-TW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kubia-gpu</a:t>
            </a:r>
            <a:r>
              <a:rPr lang="en-US" altLang="zh-TW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" deleted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zh-CN" altLang="en-US" dirty="0"/>
              <a:t>在删除 </a:t>
            </a:r>
            <a:r>
              <a:rPr lang="en-US" altLang="zh-CN" dirty="0"/>
              <a:t>pod </a:t>
            </a:r>
            <a:r>
              <a:rPr lang="zh-CN" altLang="en-US" dirty="0" smtClean="0"/>
              <a:t>的過程中</a:t>
            </a:r>
            <a:r>
              <a:rPr lang="zh-TW" altLang="en-US" dirty="0"/>
              <a:t>，</a:t>
            </a:r>
            <a:r>
              <a:rPr lang="zh-CN" altLang="en-US" dirty="0" smtClean="0"/>
              <a:t>實際上我們在指示 </a:t>
            </a:r>
            <a:r>
              <a:rPr lang="en-US" altLang="zh-CN" dirty="0" smtClean="0"/>
              <a:t>Kubernetes </a:t>
            </a:r>
            <a:r>
              <a:rPr lang="zh-CN" altLang="en-US" dirty="0" smtClean="0"/>
              <a:t>終止該 </a:t>
            </a:r>
            <a:r>
              <a:rPr lang="en-US" altLang="zh-CN" dirty="0" smtClean="0"/>
              <a:t>pod </a:t>
            </a:r>
            <a:r>
              <a:rPr lang="zh-CN" altLang="en-US" dirty="0"/>
              <a:t>中的所有容器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Kubernetes </a:t>
            </a:r>
            <a:r>
              <a:rPr lang="zh-CN" altLang="en-US" dirty="0" smtClean="0"/>
              <a:t>向進程發送一個 </a:t>
            </a:r>
            <a:r>
              <a:rPr lang="en-US" altLang="zh-CN" dirty="0" smtClean="0"/>
              <a:t>SIGTERM </a:t>
            </a:r>
            <a:r>
              <a:rPr lang="zh-CN" altLang="en-US" dirty="0" smtClean="0"/>
              <a:t>信號</a:t>
            </a:r>
            <a:r>
              <a:rPr lang="zh-TW" altLang="en-US" dirty="0" smtClean="0"/>
              <a:t>並</a:t>
            </a:r>
            <a:r>
              <a:rPr lang="zh-CN" altLang="en-US" dirty="0" smtClean="0"/>
              <a:t>等待一定的秒數</a:t>
            </a:r>
            <a:r>
              <a:rPr lang="en-US" altLang="zh-CN" dirty="0" smtClean="0"/>
              <a:t>(</a:t>
            </a:r>
            <a:r>
              <a:rPr lang="zh-CN" altLang="en-US" dirty="0" smtClean="0"/>
              <a:t>默認爲 </a:t>
            </a:r>
            <a:r>
              <a:rPr lang="en-US" altLang="zh-CN" dirty="0" smtClean="0"/>
              <a:t>30)</a:t>
            </a:r>
            <a:r>
              <a:rPr lang="zh-TW" altLang="en-US" dirty="0"/>
              <a:t> ，</a:t>
            </a:r>
            <a:r>
              <a:rPr lang="zh-CN" altLang="en-US" dirty="0" smtClean="0"/>
              <a:t>使其正常關閉。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31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容器如何共享相同的</a:t>
            </a:r>
            <a:r>
              <a:rPr lang="en-US" altLang="zh-CN" dirty="0"/>
              <a:t>IP </a:t>
            </a:r>
            <a:r>
              <a:rPr lang="zh-CN" altLang="en-US" dirty="0"/>
              <a:t>和端口空間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這</a:t>
            </a:r>
            <a:r>
              <a:rPr lang="zh-CN" altLang="en-US" dirty="0"/>
              <a:t>裏需强調的點</a:t>
            </a:r>
            <a:r>
              <a:rPr lang="zh-CN" altLang="en-US" dirty="0" smtClean="0"/>
              <a:t>是</a:t>
            </a:r>
            <a:r>
              <a:rPr lang="zh-TW" altLang="en-US" dirty="0"/>
              <a:t>，</a:t>
            </a:r>
            <a:r>
              <a:rPr lang="zh-CN" altLang="en-US" dirty="0" smtClean="0"/>
              <a:t>由</a:t>
            </a:r>
            <a:r>
              <a:rPr lang="zh-TW" altLang="en-US" dirty="0" smtClean="0"/>
              <a:t>於</a:t>
            </a:r>
            <a:r>
              <a:rPr lang="zh-CN" altLang="en-US" dirty="0" smtClean="0"/>
              <a:t>一個</a:t>
            </a:r>
            <a:r>
              <a:rPr lang="en-US" altLang="zh-CN" dirty="0"/>
              <a:t>pod </a:t>
            </a:r>
            <a:r>
              <a:rPr lang="zh-CN" altLang="en-US" dirty="0"/>
              <a:t>中的容器</a:t>
            </a:r>
            <a:r>
              <a:rPr lang="zh-CN" altLang="en-US" dirty="0" smtClean="0"/>
              <a:t>運行</a:t>
            </a:r>
            <a:r>
              <a:rPr lang="zh-TW" altLang="en-US" dirty="0" smtClean="0"/>
              <a:t>於</a:t>
            </a:r>
            <a:r>
              <a:rPr lang="zh-CN" altLang="en-US" dirty="0" smtClean="0"/>
              <a:t>相同</a:t>
            </a:r>
            <a:r>
              <a:rPr lang="zh-CN" altLang="en-US" dirty="0"/>
              <a:t>的 </a:t>
            </a:r>
            <a:r>
              <a:rPr lang="en-US" altLang="zh-CN" dirty="0"/>
              <a:t>Network </a:t>
            </a:r>
            <a:r>
              <a:rPr lang="zh-CN" altLang="en-US" dirty="0"/>
              <a:t>命名</a:t>
            </a:r>
            <a:r>
              <a:rPr lang="zh-CN" altLang="en-US" dirty="0" smtClean="0"/>
              <a:t>空間</a:t>
            </a:r>
            <a:r>
              <a:rPr lang="zh-CN" altLang="en-US" dirty="0" smtClean="0"/>
              <a:t>中</a:t>
            </a:r>
            <a:r>
              <a:rPr lang="zh-TW" altLang="en-US" dirty="0"/>
              <a:t>，</a:t>
            </a:r>
            <a:r>
              <a:rPr lang="zh-CN" altLang="en-US" dirty="0" smtClean="0"/>
              <a:t>因此</a:t>
            </a:r>
            <a:r>
              <a:rPr lang="zh-CN" altLang="en-US" dirty="0"/>
              <a:t>它們共享相同的</a:t>
            </a:r>
            <a:r>
              <a:rPr lang="en-US" altLang="zh-CN" dirty="0"/>
              <a:t>IP</a:t>
            </a:r>
            <a:r>
              <a:rPr lang="zh-CN" altLang="en-US" dirty="0"/>
              <a:t>地址和端口空間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這</a:t>
            </a:r>
            <a:r>
              <a:rPr lang="zh-CN" altLang="en-US" dirty="0"/>
              <a:t>意味著在同 </a:t>
            </a:r>
            <a:r>
              <a:rPr lang="en-US" altLang="zh-CN" dirty="0"/>
              <a:t>pod </a:t>
            </a:r>
            <a:r>
              <a:rPr lang="zh-CN" altLang="en-US" dirty="0"/>
              <a:t>中的容器運行</a:t>
            </a:r>
            <a:r>
              <a:rPr lang="zh-CN" altLang="en-US" dirty="0" smtClean="0"/>
              <a:t>的多</a:t>
            </a:r>
            <a:r>
              <a:rPr lang="zh-CN" altLang="en-US" dirty="0"/>
              <a:t>個進程需要注意不能綁定到相同的端</a:t>
            </a:r>
            <a:r>
              <a:rPr lang="zh-CN" altLang="en-US" dirty="0" smtClean="0"/>
              <a:t>口號</a:t>
            </a:r>
            <a:r>
              <a:rPr lang="zh-TW" altLang="en-US" dirty="0"/>
              <a:t>，</a:t>
            </a:r>
            <a:r>
              <a:rPr lang="zh-CN" altLang="en-US" dirty="0" smtClean="0"/>
              <a:t>否則</a:t>
            </a:r>
            <a:r>
              <a:rPr lang="zh-CN" altLang="en-US" dirty="0"/>
              <a:t>會導致端口</a:t>
            </a:r>
            <a:r>
              <a:rPr lang="zh-CN" altLang="en-US" dirty="0" smtClean="0"/>
              <a:t>衝突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CN" altLang="en-US" dirty="0" smtClean="0"/>
              <a:t>但</a:t>
            </a:r>
            <a:r>
              <a:rPr lang="zh-CN" altLang="en-US" dirty="0"/>
              <a:t>這只涉及</a:t>
            </a:r>
            <a:r>
              <a:rPr lang="zh-CN" altLang="en-US" dirty="0" smtClean="0"/>
              <a:t>同</a:t>
            </a:r>
            <a:r>
              <a:rPr lang="en-US" altLang="zh-CN" dirty="0" smtClean="0"/>
              <a:t>pod </a:t>
            </a:r>
            <a:r>
              <a:rPr lang="zh-CN" altLang="en-US" dirty="0"/>
              <a:t>中的容器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由</a:t>
            </a:r>
            <a:r>
              <a:rPr lang="zh-TW" altLang="en-US" dirty="0" smtClean="0"/>
              <a:t>於</a:t>
            </a:r>
            <a:r>
              <a:rPr lang="zh-CN" altLang="en-US" dirty="0" smtClean="0"/>
              <a:t>每</a:t>
            </a:r>
            <a:r>
              <a:rPr lang="zh-CN" altLang="en-US" dirty="0"/>
              <a:t>個</a:t>
            </a:r>
            <a:r>
              <a:rPr lang="en-US" altLang="zh-CN" dirty="0"/>
              <a:t>pod </a:t>
            </a:r>
            <a:r>
              <a:rPr lang="zh-CN" altLang="en-US" dirty="0"/>
              <a:t>都有獨立的端口</a:t>
            </a:r>
            <a:r>
              <a:rPr lang="zh-CN" altLang="en-US" dirty="0" smtClean="0"/>
              <a:t>空間</a:t>
            </a:r>
            <a:r>
              <a:rPr lang="zh-TW" altLang="en-US" dirty="0"/>
              <a:t>，</a:t>
            </a:r>
            <a:r>
              <a:rPr lang="zh-CN" altLang="en-US" dirty="0" smtClean="0"/>
              <a:t>對</a:t>
            </a:r>
            <a:r>
              <a:rPr lang="zh-TW" altLang="en-US" dirty="0" smtClean="0"/>
              <a:t>於</a:t>
            </a:r>
            <a:r>
              <a:rPr lang="zh-CN" altLang="en-US" dirty="0" smtClean="0"/>
              <a:t>不同 </a:t>
            </a:r>
            <a:r>
              <a:rPr lang="en-US" altLang="zh-CN" dirty="0"/>
              <a:t>pod </a:t>
            </a:r>
            <a:r>
              <a:rPr lang="zh-CN" altLang="en-US" dirty="0"/>
              <a:t>中的容器來說 則永遠不會遇到端口衝突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此外</a:t>
            </a:r>
            <a:r>
              <a:rPr lang="zh-TW" altLang="en-US" dirty="0"/>
              <a:t>，</a:t>
            </a:r>
            <a:r>
              <a:rPr lang="zh-CN" altLang="en-US" dirty="0" smtClean="0"/>
              <a:t>一個</a:t>
            </a:r>
            <a:r>
              <a:rPr lang="en-US" altLang="zh-CN" dirty="0"/>
              <a:t>pod </a:t>
            </a:r>
            <a:r>
              <a:rPr lang="zh-CN" altLang="en-US" dirty="0"/>
              <a:t>中的所有容器也都具有相同的 </a:t>
            </a:r>
            <a:r>
              <a:rPr lang="en-US" altLang="zh-CN" dirty="0"/>
              <a:t>loopback </a:t>
            </a:r>
            <a:r>
              <a:rPr lang="zh-CN" altLang="en-US" dirty="0" smtClean="0"/>
              <a:t>網</a:t>
            </a:r>
            <a:r>
              <a:rPr lang="zh-TW" altLang="en-US" dirty="0" smtClean="0"/>
              <a:t>路</a:t>
            </a:r>
            <a:r>
              <a:rPr lang="zh-CN" altLang="en-US" dirty="0" smtClean="0"/>
              <a:t>接</a:t>
            </a:r>
            <a:r>
              <a:rPr lang="zh-CN" altLang="en-US" dirty="0" smtClean="0"/>
              <a:t>口</a:t>
            </a:r>
            <a:r>
              <a:rPr lang="zh-TW" altLang="en-US" dirty="0"/>
              <a:t>，</a:t>
            </a:r>
            <a:r>
              <a:rPr lang="zh-CN" altLang="en-US" dirty="0" smtClean="0"/>
              <a:t>因此</a:t>
            </a:r>
            <a:r>
              <a:rPr lang="zh-CN" altLang="en-US" dirty="0"/>
              <a:t>容器可以通過 </a:t>
            </a:r>
            <a:r>
              <a:rPr lang="en-US" altLang="zh-CN" dirty="0"/>
              <a:t>localhost </a:t>
            </a:r>
            <a:r>
              <a:rPr lang="zh-CN" altLang="en-US" dirty="0"/>
              <a:t>與同 </a:t>
            </a:r>
            <a:r>
              <a:rPr lang="en-US" altLang="zh-CN" dirty="0"/>
              <a:t>pod </a:t>
            </a:r>
            <a:r>
              <a:rPr lang="zh-CN" altLang="en-US" dirty="0"/>
              <a:t>中的其他容器進行通信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46728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按名稱删除 </a:t>
            </a:r>
            <a:r>
              <a:rPr lang="en-US" altLang="zh-TW" dirty="0"/>
              <a:t>pod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如果它沒有及時</a:t>
            </a:r>
            <a:r>
              <a:rPr lang="zh-CN" altLang="en-US" dirty="0" smtClean="0"/>
              <a:t>關閉</a:t>
            </a:r>
            <a:r>
              <a:rPr lang="zh-TW" altLang="en-US" dirty="0"/>
              <a:t>，</a:t>
            </a:r>
            <a:r>
              <a:rPr lang="zh-CN" altLang="en-US" dirty="0" smtClean="0"/>
              <a:t>則</a:t>
            </a:r>
            <a:r>
              <a:rPr lang="zh-CN" altLang="en-US" dirty="0"/>
              <a:t>通過</a:t>
            </a:r>
            <a:r>
              <a:rPr lang="en-US" altLang="zh-CN" dirty="0"/>
              <a:t>SIGKILL </a:t>
            </a:r>
            <a:r>
              <a:rPr lang="zh-CN" altLang="en-US" dirty="0"/>
              <a:t>終止該進程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因此</a:t>
            </a:r>
            <a:r>
              <a:rPr lang="zh-TW" altLang="en-US" dirty="0"/>
              <a:t>，</a:t>
            </a:r>
            <a:r>
              <a:rPr lang="zh-CN" altLang="en-US" dirty="0" smtClean="0"/>
              <a:t>爲</a:t>
            </a:r>
            <a:r>
              <a:rPr lang="zh-CN" altLang="en-US" dirty="0"/>
              <a:t>了確保</a:t>
            </a:r>
            <a:r>
              <a:rPr lang="zh-CN" altLang="en-US" dirty="0" smtClean="0"/>
              <a:t>你的</a:t>
            </a:r>
            <a:r>
              <a:rPr lang="zh-CN" altLang="en-US" dirty="0"/>
              <a:t>進程總是正常</a:t>
            </a:r>
            <a:r>
              <a:rPr lang="zh-CN" altLang="en-US" dirty="0" smtClean="0"/>
              <a:t>關閉</a:t>
            </a:r>
            <a:r>
              <a:rPr lang="zh-TW" altLang="en-US" dirty="0"/>
              <a:t>，</a:t>
            </a:r>
            <a:r>
              <a:rPr lang="zh-CN" altLang="en-US" dirty="0" smtClean="0"/>
              <a:t>進程</a:t>
            </a:r>
            <a:r>
              <a:rPr lang="zh-CN" altLang="en-US" dirty="0"/>
              <a:t>需要正確處理 </a:t>
            </a:r>
            <a:r>
              <a:rPr lang="en-US" altLang="zh-CN" dirty="0"/>
              <a:t>SIGTERM </a:t>
            </a:r>
            <a:r>
              <a:rPr lang="zh-CN" altLang="en-US" dirty="0"/>
              <a:t>信號。</a:t>
            </a:r>
          </a:p>
          <a:p>
            <a:r>
              <a:rPr lang="zh-CN" altLang="en-US" dirty="0" smtClean="0"/>
              <a:t>提示</a:t>
            </a:r>
            <a:r>
              <a:rPr lang="zh-TW" altLang="en-US" dirty="0" smtClean="0"/>
              <a:t>：</a:t>
            </a:r>
            <a:r>
              <a:rPr lang="zh-CN" altLang="en-US" dirty="0" smtClean="0"/>
              <a:t>還</a:t>
            </a:r>
            <a:r>
              <a:rPr lang="zh-CN" altLang="en-US" dirty="0"/>
              <a:t>可以通過指定多個空格分隔的名稱來删除多個 </a:t>
            </a:r>
            <a:r>
              <a:rPr lang="en-US" altLang="zh-CN" dirty="0" smtClean="0"/>
              <a:t>pod</a:t>
            </a:r>
            <a:r>
              <a:rPr lang="zh-TW" altLang="en-US" dirty="0" smtClean="0"/>
              <a:t>。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: </a:t>
            </a:r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delete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po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pod1 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pod2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10076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使用標籤選擇器删除 </a:t>
            </a:r>
            <a:r>
              <a:rPr lang="en-US" altLang="zh-TW" dirty="0"/>
              <a:t>pod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kubia</a:t>
            </a:r>
            <a:r>
              <a:rPr lang="en-US" altLang="zh-TW" dirty="0" smtClean="0"/>
              <a:t>-manual </a:t>
            </a:r>
            <a:r>
              <a:rPr lang="zh-TW" altLang="en-US" dirty="0"/>
              <a:t>和 </a:t>
            </a:r>
            <a:r>
              <a:rPr lang="en-US" altLang="zh-TW" dirty="0"/>
              <a:t>kubia-manual-v2 </a:t>
            </a:r>
            <a:r>
              <a:rPr lang="zh-TW" altLang="en-US" dirty="0" smtClean="0"/>
              <a:t>這兩個 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都包含標籤 </a:t>
            </a:r>
            <a:r>
              <a:rPr lang="en-US" altLang="zh-TW" dirty="0" err="1" smtClean="0"/>
              <a:t>creation_method</a:t>
            </a:r>
            <a:r>
              <a:rPr lang="en-US" altLang="zh-TW" dirty="0" smtClean="0"/>
              <a:t>=manual</a:t>
            </a:r>
            <a:r>
              <a:rPr lang="zh-TW" altLang="en-US" dirty="0"/>
              <a:t> ，</a:t>
            </a:r>
            <a:r>
              <a:rPr lang="zh-TW" altLang="en-US" dirty="0" smtClean="0"/>
              <a:t>因此可以通過使用一個標籤選擇器來删除它們</a:t>
            </a:r>
            <a:r>
              <a:rPr lang="en-US" altLang="zh-TW" dirty="0" smtClean="0"/>
              <a:t>: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delete </a:t>
            </a:r>
            <a:r>
              <a:rPr lang="en-US" altLang="zh-TW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po</a:t>
            </a:r>
            <a:r>
              <a:rPr lang="en-US" altLang="zh-TW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-l </a:t>
            </a:r>
            <a:r>
              <a:rPr lang="en-US" altLang="zh-TW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creation_method</a:t>
            </a:r>
            <a:r>
              <a:rPr lang="en-US" altLang="zh-TW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=manual </a:t>
            </a:r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pod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-manual" deleted </a:t>
            </a: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pod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"kubia-manual-v2"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deleted</a:t>
            </a:r>
          </a:p>
        </p:txBody>
      </p:sp>
    </p:spTree>
    <p:extLst>
      <p:ext uri="{BB962C8B-B14F-4D97-AF65-F5344CB8AC3E}">
        <p14:creationId xmlns:p14="http://schemas.microsoft.com/office/powerpoint/2010/main" val="25686810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使用標籤選擇器删除 </a:t>
            </a:r>
            <a:r>
              <a:rPr lang="en-US" altLang="zh-TW" dirty="0"/>
              <a:t>pod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在之前的微服務示例</a:t>
            </a:r>
            <a:r>
              <a:rPr lang="zh-TW" altLang="en-US" dirty="0" smtClean="0"/>
              <a:t>中</a:t>
            </a:r>
            <a:r>
              <a:rPr lang="zh-TW" altLang="en-US" dirty="0"/>
              <a:t>，</a:t>
            </a:r>
            <a:r>
              <a:rPr lang="zh-TW" altLang="en-US" dirty="0" smtClean="0"/>
              <a:t>我們</a:t>
            </a:r>
            <a:r>
              <a:rPr lang="zh-TW" altLang="en-US" dirty="0"/>
              <a:t>有幾十個</a:t>
            </a:r>
            <a:r>
              <a:rPr lang="en-US" altLang="zh-TW" dirty="0"/>
              <a:t>(</a:t>
            </a:r>
            <a:r>
              <a:rPr lang="zh-TW" altLang="en-US" dirty="0"/>
              <a:t>或可能有幾百個</a:t>
            </a:r>
            <a:r>
              <a:rPr lang="en-US" altLang="zh-TW" dirty="0"/>
              <a:t>) pod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 smtClean="0"/>
              <a:t>例如</a:t>
            </a:r>
            <a:r>
              <a:rPr lang="zh-TW" altLang="en-US" dirty="0"/>
              <a:t>，</a:t>
            </a:r>
            <a:r>
              <a:rPr lang="zh-TW" altLang="en-US" dirty="0" smtClean="0"/>
              <a:t>通過</a:t>
            </a:r>
            <a:r>
              <a:rPr lang="zh-TW" altLang="en-US" dirty="0"/>
              <a:t>指定 </a:t>
            </a:r>
            <a:r>
              <a:rPr lang="en-US" altLang="zh-TW" dirty="0" err="1"/>
              <a:t>rel</a:t>
            </a:r>
            <a:r>
              <a:rPr lang="en-US" altLang="zh-TW" dirty="0"/>
              <a:t>=canary </a:t>
            </a:r>
            <a:r>
              <a:rPr lang="zh-TW" altLang="en-US" dirty="0"/>
              <a:t>標籤選擇器</a:t>
            </a:r>
            <a:r>
              <a:rPr lang="en-US" altLang="zh-TW" dirty="0"/>
              <a:t>,</a:t>
            </a:r>
            <a:r>
              <a:rPr lang="zh-TW" altLang="en-US" dirty="0"/>
              <a:t>可以一次删除所有</a:t>
            </a:r>
            <a:r>
              <a:rPr lang="zh-TW" altLang="en-US" dirty="0" smtClean="0"/>
              <a:t>金絲雀（</a:t>
            </a:r>
            <a:r>
              <a:rPr lang="en-US" altLang="zh-TW" dirty="0"/>
              <a:t>canary</a:t>
            </a:r>
            <a:r>
              <a:rPr lang="zh-TW" altLang="en-US" dirty="0" smtClean="0"/>
              <a:t>） </a:t>
            </a:r>
            <a:r>
              <a:rPr lang="en-US" altLang="zh-TW" dirty="0"/>
              <a:t>pod :</a:t>
            </a:r>
          </a:p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delete </a:t>
            </a:r>
            <a:r>
              <a:rPr lang="en-US" altLang="zh-TW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po</a:t>
            </a:r>
            <a:r>
              <a:rPr lang="en-US" altLang="zh-TW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-l </a:t>
            </a:r>
            <a:r>
              <a:rPr lang="en-US" altLang="zh-TW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rel</a:t>
            </a:r>
            <a:r>
              <a:rPr lang="en-US" altLang="zh-TW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=canary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267310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使用標籤選擇器删</a:t>
            </a:r>
            <a:r>
              <a:rPr lang="zh-TW" altLang="en-US" dirty="0" smtClean="0"/>
              <a:t>除</a:t>
            </a:r>
            <a:r>
              <a:rPr lang="en-US" altLang="zh-TW" dirty="0" smtClean="0"/>
              <a:t>pod</a:t>
            </a:r>
            <a:r>
              <a:rPr lang="zh-TW" altLang="en-US" dirty="0" smtClean="0"/>
              <a:t>示例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95538"/>
            <a:ext cx="10058400" cy="43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420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通過删除整個命名空間來删除 </a:t>
            </a:r>
            <a:r>
              <a:rPr lang="en-US" altLang="zh-CN" smtClean="0"/>
              <a:t>pod</a:t>
            </a:r>
            <a:endParaRPr lang="en-US" altLang="zh-CN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若不再需要某命名空間中的 </a:t>
            </a:r>
            <a:r>
              <a:rPr lang="en-US" altLang="zh-TW" smtClean="0"/>
              <a:t>pod</a:t>
            </a:r>
            <a:r>
              <a:rPr lang="zh-TW" altLang="en-US" smtClean="0"/>
              <a:t> ，也不需要該命名空間本身，可以簡單地删除整個命名空間</a:t>
            </a:r>
            <a:r>
              <a:rPr lang="en-US" altLang="zh-TW" smtClean="0"/>
              <a:t>(pod </a:t>
            </a:r>
            <a:r>
              <a:rPr lang="zh-TW" altLang="en-US" smtClean="0"/>
              <a:t>將會伴隨命名空間自動删除</a:t>
            </a:r>
            <a:r>
              <a:rPr lang="en-US" altLang="zh-TW" smtClean="0"/>
              <a:t>)</a:t>
            </a:r>
            <a:r>
              <a:rPr lang="zh-TW" altLang="en-US" smtClean="0"/>
              <a:t>。</a:t>
            </a:r>
            <a:endParaRPr lang="en-US" altLang="zh-TW" smtClean="0"/>
          </a:p>
          <a:p>
            <a:r>
              <a:rPr lang="zh-TW" altLang="en-US" smtClean="0"/>
              <a:t>現在使用以下命令删除 </a:t>
            </a:r>
            <a:r>
              <a:rPr lang="en-US" altLang="zh-TW" smtClean="0"/>
              <a:t>custom-namespace:</a:t>
            </a:r>
          </a:p>
          <a:p>
            <a:r>
              <a:rPr lang="en-US" altLang="zh-TW" smtClean="0"/>
              <a:t>$ kubecti delete ns custom-namespace </a:t>
            </a:r>
          </a:p>
          <a:p>
            <a:r>
              <a:rPr lang="en-US" altLang="zh-TW" smtClean="0"/>
              <a:t>namespace "custom-namespace" deleted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21489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删除命名空間中的所有</a:t>
            </a:r>
            <a:r>
              <a:rPr lang="en-US" altLang="zh-CN" smtClean="0"/>
              <a:t>pod,</a:t>
            </a:r>
            <a:r>
              <a:rPr lang="zh-CN" altLang="en-US" smtClean="0"/>
              <a:t>但保留命名空間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在前一章中用</a:t>
            </a:r>
            <a:r>
              <a:rPr lang="en-US" altLang="zh-TW" smtClean="0"/>
              <a:t>kubectl run </a:t>
            </a:r>
            <a:r>
              <a:rPr lang="zh-TW" altLang="en-US" smtClean="0"/>
              <a:t>命令創 建的</a:t>
            </a:r>
            <a:r>
              <a:rPr lang="en-US" altLang="zh-TW" smtClean="0"/>
              <a:t>pod </a:t>
            </a:r>
            <a:r>
              <a:rPr lang="zh-TW" altLang="en-US" smtClean="0"/>
              <a:t>怎麽樣了呢</a:t>
            </a:r>
            <a:r>
              <a:rPr lang="en-US" altLang="zh-TW" smtClean="0"/>
              <a:t>? </a:t>
            </a:r>
            <a:r>
              <a:rPr lang="zh-TW" altLang="en-US" smtClean="0"/>
              <a:t>該 </a:t>
            </a:r>
            <a:r>
              <a:rPr lang="en-US" altLang="zh-TW" smtClean="0"/>
              <a:t>pod </a:t>
            </a:r>
            <a:r>
              <a:rPr lang="zh-TW" altLang="en-US" smtClean="0"/>
              <a:t>目前仍然在運行</a:t>
            </a:r>
            <a:r>
              <a:rPr lang="en-US" altLang="zh-TW" smtClean="0"/>
              <a:t>:</a:t>
            </a:r>
          </a:p>
          <a:p>
            <a:r>
              <a:rPr lang="en-US" altLang="zh-TW" smtClean="0"/>
              <a:t>$ kubectl get pods </a:t>
            </a:r>
          </a:p>
          <a:p>
            <a:r>
              <a:rPr lang="zh-TW" altLang="en-US" smtClean="0"/>
              <a:t>這一次我們不再删除一個特定 </a:t>
            </a:r>
            <a:r>
              <a:rPr lang="en-US" altLang="zh-TW" smtClean="0"/>
              <a:t>pod</a:t>
            </a:r>
            <a:r>
              <a:rPr lang="zh-TW" altLang="en-US" smtClean="0"/>
              <a:t> ，而是通過使用 </a:t>
            </a:r>
            <a:r>
              <a:rPr lang="en-US" altLang="zh-TW" smtClean="0"/>
              <a:t>--all </a:t>
            </a:r>
            <a:r>
              <a:rPr lang="zh-TW" altLang="en-US" smtClean="0"/>
              <a:t>選項告訴</a:t>
            </a:r>
            <a:r>
              <a:rPr lang="en-US" altLang="zh-TW" smtClean="0"/>
              <a:t>Kubermetes </a:t>
            </a:r>
            <a:r>
              <a:rPr lang="zh-TW" altLang="en-US" smtClean="0"/>
              <a:t>删除當前命名空間中的所有</a:t>
            </a:r>
            <a:r>
              <a:rPr lang="en-US" altLang="zh-TW" smtClean="0"/>
              <a:t>pod:</a:t>
            </a:r>
          </a:p>
          <a:p>
            <a:r>
              <a:rPr lang="en-US" altLang="zh-TW" smtClean="0"/>
              <a:t>$ kubectl delete po --all </a:t>
            </a:r>
          </a:p>
          <a:p>
            <a:r>
              <a:rPr lang="en-US" altLang="zh-TW" smtClean="0"/>
              <a:t>pod "kubia-zxzij" deleted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9317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</a:t>
            </a:r>
            <a:r>
              <a:rPr lang="zh-TW" altLang="en-US" dirty="0" smtClean="0"/>
              <a:t>？自動生出新的</a:t>
            </a:r>
            <a:r>
              <a:rPr lang="en-US" altLang="zh-TW" dirty="0" smtClean="0"/>
              <a:t>pod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我們看到</a:t>
            </a:r>
            <a:r>
              <a:rPr lang="en-US" altLang="zh-TW" dirty="0" smtClean="0"/>
              <a:t>,</a:t>
            </a:r>
            <a:r>
              <a:rPr lang="zh-TW" altLang="en-US" dirty="0"/>
              <a:t>在</a:t>
            </a:r>
            <a:r>
              <a:rPr lang="en-US" altLang="zh-TW" dirty="0" err="1"/>
              <a:t>kubia-zxzij</a:t>
            </a:r>
            <a:r>
              <a:rPr lang="en-US" altLang="zh-TW" dirty="0"/>
              <a:t> pod </a:t>
            </a:r>
            <a:r>
              <a:rPr lang="zh-TW" altLang="en-US" dirty="0" smtClean="0"/>
              <a:t>正在終止時，卻出現一個之前並沒有出現過的叫作 </a:t>
            </a:r>
            <a:r>
              <a:rPr lang="en-US" altLang="zh-TW" dirty="0" smtClean="0"/>
              <a:t>kubia-09as0 </a:t>
            </a:r>
            <a:r>
              <a:rPr lang="zh-TW" altLang="en-US" dirty="0"/>
              <a:t>的新 </a:t>
            </a:r>
            <a:r>
              <a:rPr lang="en-US" altLang="zh-TW" dirty="0" smtClean="0"/>
              <a:t>pod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無論我們進行了多少遍的全部删除 </a:t>
            </a:r>
            <a:r>
              <a:rPr lang="en-US" altLang="zh-TW" dirty="0" smtClean="0"/>
              <a:t>pod</a:t>
            </a:r>
            <a:r>
              <a:rPr lang="zh-TW" altLang="en-US" dirty="0"/>
              <a:t> ，</a:t>
            </a:r>
            <a:r>
              <a:rPr lang="zh-TW" altLang="en-US" dirty="0" smtClean="0"/>
              <a:t>都會冒出一個名爲 </a:t>
            </a:r>
            <a:r>
              <a:rPr lang="en-US" altLang="zh-TW" dirty="0" err="1" smtClean="0"/>
              <a:t>kaubia</a:t>
            </a:r>
            <a:r>
              <a:rPr lang="en-US" altLang="zh-TW" dirty="0" smtClean="0"/>
              <a:t>-Something </a:t>
            </a:r>
            <a:r>
              <a:rPr lang="zh-TW" altLang="en-US" dirty="0"/>
              <a:t>的新 </a:t>
            </a:r>
            <a:r>
              <a:rPr lang="en-US" altLang="zh-TW" dirty="0"/>
              <a:t>pod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在前一章中提過我們不會直接創建 </a:t>
            </a:r>
            <a:r>
              <a:rPr lang="en-US" altLang="zh-TW" dirty="0" smtClean="0"/>
              <a:t>pod</a:t>
            </a:r>
            <a:r>
              <a:rPr lang="zh-TW" altLang="en-US" dirty="0"/>
              <a:t> ，</a:t>
            </a:r>
            <a:r>
              <a:rPr lang="zh-TW" altLang="en-US" dirty="0" smtClean="0"/>
              <a:t>而是創建一個</a:t>
            </a:r>
            <a:r>
              <a:rPr lang="en-US" altLang="zh-TW" dirty="0" err="1" smtClean="0"/>
              <a:t>ReplicationCcontroller</a:t>
            </a:r>
            <a:r>
              <a:rPr lang="en-US" altLang="zh-TW" dirty="0" smtClean="0"/>
              <a:t>,</a:t>
            </a:r>
            <a:r>
              <a:rPr lang="zh-TW" altLang="en-US" dirty="0" smtClean="0"/>
              <a:t>然後再由 </a:t>
            </a:r>
            <a:r>
              <a:rPr lang="en-US" altLang="zh-TW" dirty="0" err="1" smtClean="0"/>
              <a:t>ReplicationCcontroller</a:t>
            </a:r>
            <a:r>
              <a:rPr lang="en-US" altLang="zh-TW" dirty="0" smtClean="0"/>
              <a:t> </a:t>
            </a:r>
            <a:r>
              <a:rPr lang="zh-TW" altLang="en-US" dirty="0" smtClean="0"/>
              <a:t>創建 </a:t>
            </a:r>
            <a:r>
              <a:rPr lang="en-US" altLang="zh-TW" dirty="0" smtClean="0"/>
              <a:t>pod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因此只要删除由該 </a:t>
            </a:r>
            <a:r>
              <a:rPr lang="en-US" altLang="zh-TW" dirty="0" err="1" smtClean="0"/>
              <a:t>ReplicationCcontroller</a:t>
            </a:r>
            <a:r>
              <a:rPr lang="en-US" altLang="zh-TW" dirty="0" smtClean="0"/>
              <a:t> </a:t>
            </a:r>
            <a:r>
              <a:rPr lang="zh-TW" altLang="en-US" dirty="0" smtClean="0"/>
              <a:t>創建的 </a:t>
            </a:r>
            <a:r>
              <a:rPr lang="en-US" altLang="zh-TW" dirty="0" smtClean="0"/>
              <a:t>pod</a:t>
            </a:r>
            <a:r>
              <a:rPr lang="zh-TW" altLang="en-US" dirty="0"/>
              <a:t> ，</a:t>
            </a:r>
            <a:r>
              <a:rPr lang="zh-TW" altLang="en-US" dirty="0" smtClean="0"/>
              <a:t>它便會立即創建一個新的</a:t>
            </a:r>
            <a:r>
              <a:rPr lang="en-US" altLang="zh-TW" dirty="0" smtClean="0"/>
              <a:t>pod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如果想要删除該 </a:t>
            </a:r>
            <a:r>
              <a:rPr lang="en-US" altLang="zh-TW" dirty="0" smtClean="0"/>
              <a:t>pod</a:t>
            </a:r>
            <a:r>
              <a:rPr lang="zh-TW" altLang="en-US" dirty="0"/>
              <a:t> ，</a:t>
            </a:r>
            <a:r>
              <a:rPr lang="zh-TW" altLang="en-US" dirty="0" smtClean="0"/>
              <a:t>我們還需要删除這個 </a:t>
            </a:r>
            <a:r>
              <a:rPr lang="en-US" altLang="zh-TW" dirty="0" err="1" smtClean="0"/>
              <a:t>ReplicationCcontroller</a:t>
            </a:r>
            <a:r>
              <a:rPr lang="zh-TW" altLang="en-US" dirty="0"/>
              <a:t> 。</a:t>
            </a:r>
          </a:p>
        </p:txBody>
      </p:sp>
    </p:spTree>
    <p:extLst>
      <p:ext uri="{BB962C8B-B14F-4D97-AF65-F5344CB8AC3E}">
        <p14:creationId xmlns:p14="http://schemas.microsoft.com/office/powerpoint/2010/main" val="32787452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删除命名空間中的</a:t>
            </a:r>
            <a:r>
              <a:rPr lang="en-US" altLang="zh-CN" dirty="0"/>
              <a:t>(</a:t>
            </a:r>
            <a:r>
              <a:rPr lang="zh-CN" altLang="en-US" dirty="0"/>
              <a:t>幾乎</a:t>
            </a:r>
            <a:r>
              <a:rPr lang="en-US" altLang="zh-CN" dirty="0"/>
              <a:t>)</a:t>
            </a:r>
            <a:r>
              <a:rPr lang="zh-CN" altLang="en-US" dirty="0"/>
              <a:t>所有</a:t>
            </a:r>
            <a:r>
              <a:rPr lang="zh-CN" altLang="en-US" dirty="0" smtClean="0"/>
              <a:t>資源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通過使用單個命令删除當前命名空間中的所有資源</a:t>
            </a:r>
            <a:r>
              <a:rPr lang="zh-TW" altLang="en-US" dirty="0"/>
              <a:t>，</a:t>
            </a:r>
            <a:r>
              <a:rPr lang="zh-TW" altLang="en-US" dirty="0" smtClean="0"/>
              <a:t>可以</a:t>
            </a:r>
            <a:r>
              <a:rPr lang="zh-TW" altLang="en-US" dirty="0"/>
              <a:t>删除 </a:t>
            </a:r>
            <a:r>
              <a:rPr lang="en-US" altLang="zh-TW" dirty="0" err="1" smtClean="0"/>
              <a:t>ReplicationCcontroller</a:t>
            </a:r>
            <a:r>
              <a:rPr lang="zh-TW" altLang="en-US" dirty="0"/>
              <a:t>和 </a:t>
            </a:r>
            <a:r>
              <a:rPr lang="en-US" altLang="zh-TW" dirty="0" smtClean="0"/>
              <a:t>pod</a:t>
            </a:r>
            <a:r>
              <a:rPr lang="zh-TW" altLang="en-US" dirty="0"/>
              <a:t> ，</a:t>
            </a:r>
            <a:r>
              <a:rPr lang="zh-TW" altLang="en-US" dirty="0" smtClean="0"/>
              <a:t>以及我們創建的所有</a:t>
            </a:r>
            <a:r>
              <a:rPr lang="en-US" altLang="zh-TW" dirty="0" smtClean="0"/>
              <a:t>service</a:t>
            </a:r>
            <a:r>
              <a:rPr lang="en-US" altLang="zh-TW" dirty="0"/>
              <a:t>: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kubecti</a:t>
            </a:r>
            <a:r>
              <a:rPr lang="en-US" altLang="zh-TW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delete all --all </a:t>
            </a:r>
            <a:endParaRPr lang="en-US" altLang="zh-TW" b="1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pod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"kubia-09aso" deleted </a:t>
            </a: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replicationcontroller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" deleted </a:t>
            </a: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service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kubernetes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" deleted </a:t>
            </a: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service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kubia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-http" deleted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zh-CN" altLang="en-US" dirty="0" smtClean="0"/>
              <a:t>命令中的第一個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all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指定正在删除所有資源類型</a:t>
            </a:r>
            <a:r>
              <a:rPr lang="zh-TW" altLang="en-US" dirty="0"/>
              <a:t>，</a:t>
            </a:r>
            <a:r>
              <a:rPr lang="zh-CN" altLang="en-US" dirty="0" smtClean="0"/>
              <a:t>而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--all </a:t>
            </a:r>
            <a:r>
              <a:rPr lang="zh-CN" altLang="en-US" dirty="0" smtClean="0"/>
              <a:t>選項指定將删除所有資源實例</a:t>
            </a:r>
            <a:r>
              <a:rPr lang="zh-TW" altLang="en-US" dirty="0"/>
              <a:t>，</a:t>
            </a:r>
            <a:r>
              <a:rPr lang="zh-CN" altLang="en-US" dirty="0" smtClean="0"/>
              <a:t>而不是按名稱指定它們</a:t>
            </a:r>
            <a:r>
              <a:rPr lang="en-US" altLang="zh-CN" dirty="0" smtClean="0"/>
              <a:t>(</a:t>
            </a:r>
            <a:r>
              <a:rPr lang="zh-CN" altLang="en-US" dirty="0" smtClean="0"/>
              <a:t>我們在運行前一個删除命令時已經使用過此選項</a:t>
            </a:r>
            <a:r>
              <a:rPr lang="en-US" altLang="zh-CN" dirty="0" smtClean="0"/>
              <a:t>)</a:t>
            </a:r>
            <a:r>
              <a:rPr lang="zh-CN" altLang="en-US" dirty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31296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all </a:t>
            </a:r>
            <a:r>
              <a:rPr lang="zh-TW" altLang="en-US" dirty="0" smtClean="0"/>
              <a:t>關鍵字</a:t>
            </a:r>
            <a:r>
              <a:rPr lang="zh-TW" altLang="en-US" dirty="0"/>
              <a:t>删除所有內容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注意使用 </a:t>
            </a:r>
            <a:r>
              <a:rPr lang="en-US" altLang="zh-TW" dirty="0"/>
              <a:t>all </a:t>
            </a:r>
            <a:r>
              <a:rPr lang="zh-TW" altLang="en-US" dirty="0" smtClean="0"/>
              <a:t>關鍵字删除所有內容並不是真的完全删除所有內容。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一些資源</a:t>
            </a:r>
            <a:r>
              <a:rPr lang="en-US" altLang="zh-TW" dirty="0" smtClean="0"/>
              <a:t>(</a:t>
            </a:r>
            <a:r>
              <a:rPr lang="zh-TW" altLang="en-US" dirty="0" smtClean="0"/>
              <a:t>比如將在第</a:t>
            </a:r>
            <a:r>
              <a:rPr lang="en-US" altLang="zh-TW" dirty="0" smtClean="0"/>
              <a:t>?</a:t>
            </a:r>
            <a:r>
              <a:rPr lang="zh-TW" altLang="en-US" dirty="0" smtClean="0"/>
              <a:t>章中介紹的 </a:t>
            </a:r>
            <a:r>
              <a:rPr lang="en-US" altLang="zh-TW" dirty="0" smtClean="0"/>
              <a:t>Secret)</a:t>
            </a:r>
            <a:r>
              <a:rPr lang="zh-TW" altLang="en-US" dirty="0" smtClean="0"/>
              <a:t>會被保留下來</a:t>
            </a:r>
            <a:r>
              <a:rPr lang="zh-TW" altLang="en-US" dirty="0"/>
              <a:t>，</a:t>
            </a:r>
            <a:r>
              <a:rPr lang="zh-TW" altLang="en-US" dirty="0" smtClean="0"/>
              <a:t>並且需要被明確指定删除。</a:t>
            </a:r>
            <a:endParaRPr lang="zh-TW" altLang="en-US" dirty="0"/>
          </a:p>
          <a:p>
            <a:r>
              <a:rPr lang="zh-TW" altLang="en-US" dirty="0" smtClean="0"/>
              <a:t>删除資源時</a:t>
            </a:r>
            <a:r>
              <a:rPr lang="en-US" altLang="zh-TW" dirty="0" smtClean="0"/>
              <a:t>,</a:t>
            </a:r>
            <a:r>
              <a:rPr lang="en-US" altLang="zh-TW" dirty="0" err="1"/>
              <a:t>kubectl</a:t>
            </a:r>
            <a:r>
              <a:rPr lang="en-US" altLang="zh-TW" dirty="0"/>
              <a:t> </a:t>
            </a:r>
            <a:r>
              <a:rPr lang="zh-TW" altLang="en-US" dirty="0" smtClean="0"/>
              <a:t>將打印它删除的每個資源的名稱。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在列表中</a:t>
            </a:r>
            <a:r>
              <a:rPr lang="zh-TW" altLang="en-US" dirty="0"/>
              <a:t>，</a:t>
            </a:r>
            <a:r>
              <a:rPr lang="zh-TW" altLang="en-US" dirty="0" smtClean="0"/>
              <a:t>可以看到在前一章中創建的名爲</a:t>
            </a:r>
            <a:r>
              <a:rPr lang="en-US" altLang="zh-TW" dirty="0" err="1" smtClean="0"/>
              <a:t>kubia</a:t>
            </a:r>
            <a:r>
              <a:rPr lang="en-US" altLang="zh-TW" dirty="0" smtClean="0"/>
              <a:t> </a:t>
            </a:r>
            <a:r>
              <a:rPr lang="zh-TW" altLang="en-US" dirty="0"/>
              <a:t>的</a:t>
            </a:r>
            <a:r>
              <a:rPr lang="en-US" altLang="zh-TW" dirty="0" err="1"/>
              <a:t>ReplicationController</a:t>
            </a:r>
            <a:r>
              <a:rPr lang="en-US" altLang="zh-TW" dirty="0"/>
              <a:t> </a:t>
            </a:r>
            <a:r>
              <a:rPr lang="zh-TW" altLang="en-US" dirty="0" smtClean="0"/>
              <a:t>和名爲</a:t>
            </a:r>
            <a:r>
              <a:rPr lang="en-US" altLang="zh-TW" dirty="0" err="1" smtClean="0"/>
              <a:t>kubia</a:t>
            </a:r>
            <a:r>
              <a:rPr lang="en-US" altLang="zh-TW" dirty="0" smtClean="0"/>
              <a:t>-http </a:t>
            </a:r>
            <a:r>
              <a:rPr lang="zh-TW" altLang="en-US" dirty="0"/>
              <a:t>的 </a:t>
            </a:r>
            <a:r>
              <a:rPr lang="en-US" altLang="zh-TW" dirty="0" smtClean="0"/>
              <a:t>Service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注意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delete all --all </a:t>
            </a:r>
            <a:r>
              <a:rPr lang="zh-TW" altLang="en-US" dirty="0" smtClean="0"/>
              <a:t>命令也會删除名爲</a:t>
            </a:r>
            <a:r>
              <a:rPr lang="en-US" altLang="zh-TW" dirty="0" err="1" smtClean="0"/>
              <a:t>kubernetes</a:t>
            </a:r>
            <a:r>
              <a:rPr lang="en-US" altLang="zh-TW" dirty="0" smtClean="0"/>
              <a:t> </a:t>
            </a:r>
            <a:r>
              <a:rPr lang="zh-TW" altLang="en-US" dirty="0"/>
              <a:t>的 </a:t>
            </a:r>
            <a:r>
              <a:rPr lang="en-US" altLang="zh-TW" dirty="0" smtClean="0"/>
              <a:t>Service</a:t>
            </a:r>
            <a:r>
              <a:rPr lang="zh-TW" altLang="en-US" dirty="0"/>
              <a:t> ，</a:t>
            </a:r>
            <a:r>
              <a:rPr lang="zh-TW" altLang="en-US" dirty="0" smtClean="0"/>
              <a:t>但它應該會在幾分鐘後自動重新創建。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67589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本章</a:t>
            </a:r>
            <a:r>
              <a:rPr lang="zh-TW" altLang="en-US" dirty="0" smtClean="0"/>
              <a:t>小結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本章</a:t>
            </a:r>
            <a:r>
              <a:rPr lang="zh-CN" altLang="en-US" dirty="0" smtClean="0"/>
              <a:t>中</a:t>
            </a:r>
            <a:r>
              <a:rPr lang="zh-TW" altLang="en-US" dirty="0"/>
              <a:t>，</a:t>
            </a:r>
            <a:r>
              <a:rPr lang="zh-CN" altLang="en-US" dirty="0" smtClean="0"/>
              <a:t>你應該已經掌握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如何决定是否應將某些容器組合在一個</a:t>
            </a:r>
            <a:r>
              <a:rPr lang="en-US" altLang="zh-CN" dirty="0" smtClean="0"/>
              <a:t>pod </a:t>
            </a:r>
            <a:r>
              <a:rPr lang="zh-CN" altLang="en-US" dirty="0"/>
              <a:t>中。 </a:t>
            </a:r>
            <a:r>
              <a:rPr lang="en-US" altLang="zh-CN" dirty="0"/>
              <a:t>pod </a:t>
            </a:r>
            <a:r>
              <a:rPr lang="zh-CN" altLang="en-US" dirty="0" smtClean="0"/>
              <a:t>可以運行多個進程</a:t>
            </a:r>
            <a:r>
              <a:rPr lang="zh-TW" altLang="en-US" dirty="0"/>
              <a:t>，</a:t>
            </a:r>
            <a:r>
              <a:rPr lang="zh-CN" altLang="en-US" dirty="0" smtClean="0"/>
              <a:t>這和非容器世界中的</a:t>
            </a:r>
            <a:r>
              <a:rPr lang="zh-TW" altLang="en-US" dirty="0" smtClean="0"/>
              <a:t>實體</a:t>
            </a:r>
            <a:r>
              <a:rPr lang="zh-CN" altLang="en-US" dirty="0" smtClean="0"/>
              <a:t>主機類似。 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可以編寫 </a:t>
            </a:r>
            <a:r>
              <a:rPr lang="en-US" altLang="zh-CN" dirty="0" smtClean="0"/>
              <a:t>YAML </a:t>
            </a:r>
            <a:r>
              <a:rPr lang="zh-CN" altLang="en-US" dirty="0"/>
              <a:t>或 </a:t>
            </a:r>
            <a:r>
              <a:rPr lang="en-US" altLang="zh-CN" dirty="0"/>
              <a:t>JSON </a:t>
            </a:r>
            <a:r>
              <a:rPr lang="zh-CN" altLang="en-US" dirty="0" smtClean="0"/>
              <a:t>描述文件用</a:t>
            </a:r>
            <a:r>
              <a:rPr lang="zh-TW" altLang="en-US" dirty="0" smtClean="0"/>
              <a:t>於</a:t>
            </a:r>
            <a:r>
              <a:rPr lang="zh-CN" altLang="en-US" dirty="0" smtClean="0"/>
              <a:t>創建 </a:t>
            </a:r>
            <a:r>
              <a:rPr lang="en-US" altLang="zh-CN" dirty="0" smtClean="0"/>
              <a:t>pod</a:t>
            </a:r>
            <a:r>
              <a:rPr lang="zh-TW" altLang="en-US" dirty="0"/>
              <a:t> ，</a:t>
            </a:r>
            <a:r>
              <a:rPr lang="zh-CN" altLang="en-US" dirty="0" smtClean="0"/>
              <a:t>然後查看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的規格及其 當前狀態。 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使用標</a:t>
            </a:r>
            <a:r>
              <a:rPr lang="zh-TW" altLang="en-US" dirty="0" smtClean="0"/>
              <a:t>籤</a:t>
            </a:r>
            <a:r>
              <a:rPr lang="zh-CN" altLang="en-US" dirty="0" smtClean="0"/>
              <a:t>來組織 </a:t>
            </a:r>
            <a:r>
              <a:rPr lang="en-US" altLang="zh-CN" dirty="0" smtClean="0"/>
              <a:t>pod</a:t>
            </a:r>
            <a:r>
              <a:rPr lang="zh-TW" altLang="en-US" dirty="0"/>
              <a:t> ，</a:t>
            </a:r>
            <a:r>
              <a:rPr lang="zh-TW" altLang="en-US" dirty="0" smtClean="0"/>
              <a:t>並</a:t>
            </a:r>
            <a:r>
              <a:rPr lang="zh-CN" altLang="en-US" dirty="0" smtClean="0"/>
              <a:t>且一次在多個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上執行操作。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可以使用節點標</a:t>
            </a:r>
            <a:r>
              <a:rPr lang="zh-TW" altLang="en-US" dirty="0" smtClean="0"/>
              <a:t>籤</a:t>
            </a:r>
            <a:r>
              <a:rPr lang="zh-CN" altLang="en-US" dirty="0" smtClean="0"/>
              <a:t>將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只調度到提供某些指定特性的節點上。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注解允許人們、工具或庫將更大的數據塊附加到</a:t>
            </a:r>
            <a:r>
              <a:rPr lang="en-US" altLang="zh-CN" dirty="0" smtClean="0"/>
              <a:t>pod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39567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介紹平坦 </a:t>
            </a:r>
            <a:r>
              <a:rPr lang="en-US" altLang="zh-CN" dirty="0"/>
              <a:t>pod </a:t>
            </a:r>
            <a:r>
              <a:rPr lang="zh-CN" altLang="en-US" dirty="0"/>
              <a:t>間網</a:t>
            </a:r>
            <a:r>
              <a:rPr lang="zh-CN" altLang="en-US" dirty="0" smtClean="0"/>
              <a:t>絡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Kubernetes </a:t>
            </a:r>
            <a:r>
              <a:rPr lang="zh-CN" altLang="en-US" dirty="0"/>
              <a:t>集群中的所有 </a:t>
            </a:r>
            <a:r>
              <a:rPr lang="en-US" altLang="zh-CN" dirty="0"/>
              <a:t>pod </a:t>
            </a:r>
            <a:r>
              <a:rPr lang="zh-CN" altLang="en-US" dirty="0" smtClean="0"/>
              <a:t>都在同一個共享網絡地址空間中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如圖所示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這意味著每個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都可以通過其他 </a:t>
            </a:r>
            <a:r>
              <a:rPr lang="en-US" altLang="zh-CN" dirty="0" smtClean="0"/>
              <a:t>pod </a:t>
            </a:r>
            <a:r>
              <a:rPr lang="zh-CN" altLang="en-US" dirty="0"/>
              <a:t>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地址來實現相互訪問。</a:t>
            </a:r>
            <a:r>
              <a:rPr lang="zh-CN" altLang="en-US" dirty="0" smtClean="0"/>
              <a:t>換句話說</a:t>
            </a:r>
            <a:r>
              <a:rPr lang="zh-TW" altLang="en-US" dirty="0"/>
              <a:t>，</a:t>
            </a:r>
            <a:r>
              <a:rPr lang="zh-CN" altLang="en-US" dirty="0" smtClean="0"/>
              <a:t>這</a:t>
            </a:r>
            <a:r>
              <a:rPr lang="zh-CN" altLang="en-US" dirty="0" smtClean="0"/>
              <a:t>也表示它們之間沒有 </a:t>
            </a:r>
            <a:r>
              <a:rPr lang="en-US" altLang="zh-CN" dirty="0" smtClean="0"/>
              <a:t>NAT(</a:t>
            </a:r>
            <a:r>
              <a:rPr lang="zh-CN" altLang="en-US" dirty="0" smtClean="0"/>
              <a:t>網絡地址轉換</a:t>
            </a:r>
            <a:r>
              <a:rPr lang="en-US" altLang="zh-CN" dirty="0" smtClean="0"/>
              <a:t>)</a:t>
            </a:r>
            <a:r>
              <a:rPr lang="zh-CN" altLang="en-US" dirty="0" smtClean="0"/>
              <a:t>網關。</a:t>
            </a:r>
            <a:endParaRPr lang="en-US" altLang="zh-CN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456640"/>
            <a:ext cx="5769477" cy="262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868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本章小結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zh-CN" altLang="en-US" dirty="0"/>
              <a:t>命名空間可</a:t>
            </a:r>
            <a:r>
              <a:rPr lang="zh-CN" altLang="en-US" dirty="0" smtClean="0"/>
              <a:t>用</a:t>
            </a:r>
            <a:r>
              <a:rPr lang="zh-TW" altLang="en-US" dirty="0" smtClean="0"/>
              <a:t>於</a:t>
            </a:r>
            <a:r>
              <a:rPr lang="zh-CN" altLang="en-US" dirty="0" smtClean="0"/>
              <a:t>允許</a:t>
            </a:r>
            <a:r>
              <a:rPr lang="zh-CN" altLang="en-US" dirty="0"/>
              <a:t>不同團隊使用同集</a:t>
            </a:r>
            <a:r>
              <a:rPr lang="zh-CN" altLang="en-US" dirty="0" smtClean="0"/>
              <a:t>群</a:t>
            </a:r>
            <a:r>
              <a:rPr lang="zh-TW" altLang="en-US" dirty="0"/>
              <a:t>，</a:t>
            </a:r>
            <a:r>
              <a:rPr lang="zh-CN" altLang="en-US" dirty="0" smtClean="0"/>
              <a:t>就</a:t>
            </a:r>
            <a:r>
              <a:rPr lang="zh-CN" altLang="en-US" dirty="0"/>
              <a:t>像它們使用單獨的 </a:t>
            </a:r>
            <a:r>
              <a:rPr lang="en-US" altLang="zh-CN" dirty="0"/>
              <a:t>Kubernetes </a:t>
            </a:r>
            <a:r>
              <a:rPr lang="zh-CN" altLang="en-US" dirty="0"/>
              <a:t>集群一樣。</a:t>
            </a:r>
            <a:endParaRPr lang="en-US" altLang="zh-CN" dirty="0"/>
          </a:p>
          <a:p>
            <a:pPr marL="514350" indent="-514350">
              <a:buFont typeface="+mj-lt"/>
              <a:buAutoNum type="arabicPeriod" startAt="6"/>
            </a:pPr>
            <a:r>
              <a:rPr lang="zh-CN" altLang="en-US" dirty="0" smtClean="0"/>
              <a:t>使用</a:t>
            </a:r>
            <a:r>
              <a:rPr lang="en-US" altLang="zh-CN" dirty="0" err="1"/>
              <a:t>kubectl</a:t>
            </a:r>
            <a:r>
              <a:rPr lang="en-US" altLang="zh-CN" dirty="0"/>
              <a:t> explain </a:t>
            </a:r>
            <a:r>
              <a:rPr lang="zh-CN" altLang="en-US" dirty="0"/>
              <a:t>命令快速查看任何 </a:t>
            </a:r>
            <a:r>
              <a:rPr lang="en-US" altLang="zh-CN" dirty="0"/>
              <a:t>Kubernetes </a:t>
            </a:r>
            <a:r>
              <a:rPr lang="zh-CN" altLang="en-US" dirty="0"/>
              <a:t>資源</a:t>
            </a:r>
            <a:r>
              <a:rPr lang="zh-CN" altLang="en-US" dirty="0" smtClean="0"/>
              <a:t>的</a:t>
            </a:r>
            <a:r>
              <a:rPr lang="zh-TW" altLang="en-US" dirty="0" smtClean="0"/>
              <a:t>資訊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在下一</a:t>
            </a:r>
            <a:r>
              <a:rPr lang="zh-CN" altLang="en-US" dirty="0" smtClean="0"/>
              <a:t>章</a:t>
            </a:r>
            <a:r>
              <a:rPr lang="zh-TW" altLang="en-US" dirty="0"/>
              <a:t>，</a:t>
            </a:r>
            <a:r>
              <a:rPr lang="zh-CN" altLang="en-US" dirty="0" smtClean="0"/>
              <a:t>你</a:t>
            </a:r>
            <a:r>
              <a:rPr lang="zh-CN" altLang="en-US" dirty="0"/>
              <a:t>將會瞭解到</a:t>
            </a:r>
            <a:r>
              <a:rPr lang="en-US" altLang="zh-CN" dirty="0" err="1"/>
              <a:t>ReplicationController</a:t>
            </a:r>
            <a:r>
              <a:rPr lang="en-US" altLang="zh-CN" dirty="0"/>
              <a:t> </a:t>
            </a:r>
            <a:r>
              <a:rPr lang="zh-CN" altLang="en-US" dirty="0"/>
              <a:t>和其他管理 </a:t>
            </a:r>
            <a:r>
              <a:rPr lang="en-US" altLang="zh-CN" dirty="0"/>
              <a:t>pod </a:t>
            </a:r>
            <a:r>
              <a:rPr lang="zh-CN" altLang="en-US" dirty="0"/>
              <a:t>的資源</a:t>
            </a:r>
            <a:r>
              <a:rPr lang="zh-CN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845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8434</TotalTime>
  <Words>7066</Words>
  <Application>Microsoft Office PowerPoint</Application>
  <PresentationFormat>寬螢幕</PresentationFormat>
  <Paragraphs>443</Paragraphs>
  <Slides>90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90</vt:i4>
      </vt:variant>
    </vt:vector>
  </HeadingPairs>
  <TitlesOfParts>
    <vt:vector size="97" baseType="lpstr">
      <vt:lpstr>微軟正黑體</vt:lpstr>
      <vt:lpstr>新細明體</vt:lpstr>
      <vt:lpstr>Arial</vt:lpstr>
      <vt:lpstr>Calibri</vt:lpstr>
      <vt:lpstr>Source Code Pro</vt:lpstr>
      <vt:lpstr>Source Serif Pro</vt:lpstr>
      <vt:lpstr>Office 佈景主題</vt:lpstr>
      <vt:lpstr>第7章 Pod：運行於Kubernetes中的容器</vt:lpstr>
      <vt:lpstr>學習目標</vt:lpstr>
      <vt:lpstr>Pod</vt:lpstr>
      <vt:lpstr>瞭解 pod</vt:lpstr>
      <vt:lpstr>同一pod 中容器之間的部分隔離</vt:lpstr>
      <vt:lpstr>共享命名空間</vt:lpstr>
      <vt:lpstr>文件系統</vt:lpstr>
      <vt:lpstr>容器如何共享相同的IP 和端口空間</vt:lpstr>
      <vt:lpstr>介紹平坦 pod 間網絡</vt:lpstr>
      <vt:lpstr>pod 之間的通信</vt:lpstr>
      <vt:lpstr>總結本節涵蓋的內容</vt:lpstr>
      <vt:lpstr>通過 pod 合理管理容器</vt:lpstr>
      <vt:lpstr>通過 pod 合理管理容器 (續)</vt:lpstr>
      <vt:lpstr>將多層應用分散到多個pod 中</vt:lpstr>
      <vt:lpstr>提高基礎架構的利用率</vt:lpstr>
      <vt:lpstr>基於擴縮容考慮而分割到多個pod 中</vt:lpstr>
      <vt:lpstr>何時在 pod 中使用多個容器？</vt:lpstr>
      <vt:lpstr>主進程與輔助進程</vt:lpstr>
      <vt:lpstr>决定何時在 pod 中使用多個容器</vt:lpstr>
      <vt:lpstr>PowerPoint 簡報</vt:lpstr>
      <vt:lpstr>以YAML或JSON描述文件創建pod</vt:lpstr>
      <vt:lpstr>配置每種類型資源的各種屬性</vt:lpstr>
      <vt:lpstr>檢查現有pod 的 YAML 描述文件</vt:lpstr>
      <vt:lpstr>PowerPoint 簡報</vt:lpstr>
      <vt:lpstr>PowerPoint 簡報</vt:lpstr>
      <vt:lpstr>介紹pod定義的主要部分</vt:lpstr>
      <vt:lpstr>為pod創建一個簡單的YAML描述文件</vt:lpstr>
      <vt:lpstr>使用kubectl explain來發現可能的API對象字段</vt:lpstr>
      <vt:lpstr>指定容器端口</vt:lpstr>
      <vt:lpstr>使用kubectl create來創建pod</vt:lpstr>
      <vt:lpstr>查看應用程序日誌</vt:lpstr>
      <vt:lpstr>提供了一種更爲簡單的方法</vt:lpstr>
      <vt:lpstr>日誌自動輪替</vt:lpstr>
      <vt:lpstr>獲取多容器 pod 的日誌時指定容器名稱</vt:lpstr>
      <vt:lpstr>日誌的生命期</vt:lpstr>
      <vt:lpstr>向pod 發送請求</vt:lpstr>
      <vt:lpstr>將本地網絡端口轉發到pod 中的端口</vt:lpstr>
      <vt:lpstr>通過端口轉發連接到 pod</vt:lpstr>
      <vt:lpstr>使用標籤組織pod</vt:lpstr>
      <vt:lpstr>介紹標籤</vt:lpstr>
      <vt:lpstr>例子</vt:lpstr>
      <vt:lpstr>例子</vt:lpstr>
      <vt:lpstr>創建 pod 時指定標籤</vt:lpstr>
      <vt:lpstr>--show-labels選項</vt:lpstr>
      <vt:lpstr>標籤的主鍵語法</vt:lpstr>
      <vt:lpstr>修改現有pod的標籤</vt:lpstr>
      <vt:lpstr>通過標籤選擇器列出pod子集</vt:lpstr>
      <vt:lpstr>使用標籤選擇器 “app=pc”</vt:lpstr>
      <vt:lpstr>包含/不包含標籤，但無論其值為何</vt:lpstr>
      <vt:lpstr>一些匹配條件</vt:lpstr>
      <vt:lpstr>在標籤選擇器中使用多個條件</vt:lpstr>
      <vt:lpstr>標籤選擇器中使用 “app=pc,rel=beta”</vt:lpstr>
      <vt:lpstr>使用標籤和選擇器來約束pod調度</vt:lpstr>
      <vt:lpstr>使用標籤和選擇器來約束pod調度</vt:lpstr>
      <vt:lpstr>使用標籤分類工作節點</vt:lpstr>
      <vt:lpstr>將pod調度到特定節點</vt:lpstr>
      <vt:lpstr>kubia-gpu.yaml</vt:lpstr>
      <vt:lpstr>將pod調度到特定節點</vt:lpstr>
      <vt:lpstr>調度到一個特定節點</vt:lpstr>
      <vt:lpstr>注解 pod</vt:lpstr>
      <vt:lpstr>查找對象的注解</vt:lpstr>
      <vt:lpstr>添加和修改注解</vt:lpstr>
      <vt:lpstr>使用命名空間對資源進行分組</vt:lpstr>
      <vt:lpstr>使用命名空間對資源進行分組(續)</vt:lpstr>
      <vt:lpstr>瞭解對命名空間的需求</vt:lpstr>
      <vt:lpstr>發現其他命名空間及其 pod</vt:lpstr>
      <vt:lpstr>只列出特定命名空間的pod</vt:lpstr>
      <vt:lpstr>系統命名空間</vt:lpstr>
      <vt:lpstr>不同用戶的命名空間</vt:lpstr>
      <vt:lpstr>以YAML創建一個命名空間</vt:lpstr>
      <vt:lpstr>以YAML創建一個命名空間(續)</vt:lpstr>
      <vt:lpstr>用指令直接創建命名空間</vt:lpstr>
      <vt:lpstr>管理其他命名空間中的對象</vt:lpstr>
      <vt:lpstr>當前上下文的命名空間</vt:lpstr>
      <vt:lpstr>設置別名</vt:lpstr>
      <vt:lpstr>命名空間提供的隔離</vt:lpstr>
      <vt:lpstr>命名空間提供的隔離(續)</vt:lpstr>
      <vt:lpstr>停止和移除pod</vt:lpstr>
      <vt:lpstr>按名稱删除 pod</vt:lpstr>
      <vt:lpstr>按名稱删除 pod</vt:lpstr>
      <vt:lpstr>使用標籤選擇器删除 pod</vt:lpstr>
      <vt:lpstr>使用標籤選擇器删除 pod</vt:lpstr>
      <vt:lpstr>使用標籤選擇器删除pod示例</vt:lpstr>
      <vt:lpstr>通過删除整個命名空間來删除 pod</vt:lpstr>
      <vt:lpstr>删除命名空間中的所有pod,但保留命名空間</vt:lpstr>
      <vt:lpstr>什麼？自動生出新的pod</vt:lpstr>
      <vt:lpstr>删除命名空間中的(幾乎)所有資源</vt:lpstr>
      <vt:lpstr>用all 關鍵字删除所有內容</vt:lpstr>
      <vt:lpstr>本章小結</vt:lpstr>
      <vt:lpstr>本章小結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Chin-Tsai Lin</dc:creator>
  <cp:lastModifiedBy>Chin-Tsai Lin</cp:lastModifiedBy>
  <cp:revision>549</cp:revision>
  <dcterms:created xsi:type="dcterms:W3CDTF">2018-09-25T13:34:55Z</dcterms:created>
  <dcterms:modified xsi:type="dcterms:W3CDTF">2019-05-06T02:35:42Z</dcterms:modified>
</cp:coreProperties>
</file>