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14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6" r:id="rId34"/>
    <p:sldId id="287" r:id="rId35"/>
    <p:sldId id="289" r:id="rId36"/>
    <p:sldId id="290" r:id="rId37"/>
    <p:sldId id="291" r:id="rId38"/>
    <p:sldId id="293" r:id="rId39"/>
    <p:sldId id="292" r:id="rId40"/>
    <p:sldId id="294" r:id="rId41"/>
    <p:sldId id="316" r:id="rId42"/>
    <p:sldId id="295" r:id="rId43"/>
    <p:sldId id="296" r:id="rId44"/>
    <p:sldId id="297" r:id="rId45"/>
    <p:sldId id="298" r:id="rId46"/>
    <p:sldId id="299" r:id="rId47"/>
    <p:sldId id="315" r:id="rId48"/>
    <p:sldId id="300" r:id="rId49"/>
    <p:sldId id="301" r:id="rId50"/>
    <p:sldId id="302" r:id="rId51"/>
    <p:sldId id="303" r:id="rId52"/>
    <p:sldId id="304" r:id="rId53"/>
    <p:sldId id="306" r:id="rId54"/>
    <p:sldId id="305" r:id="rId55"/>
    <p:sldId id="307" r:id="rId56"/>
    <p:sldId id="309" r:id="rId57"/>
    <p:sldId id="308" r:id="rId58"/>
    <p:sldId id="310" r:id="rId59"/>
    <p:sldId id="311" r:id="rId60"/>
    <p:sldId id="312" r:id="rId61"/>
    <p:sldId id="313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3" autoAdjust="0"/>
    <p:restoredTop sz="94660"/>
  </p:normalViewPr>
  <p:slideViewPr>
    <p:cSldViewPr snapToGrid="0">
      <p:cViewPr>
        <p:scale>
          <a:sx n="77" d="100"/>
          <a:sy n="77" d="100"/>
        </p:scale>
        <p:origin x="-108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−"/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Serif Pro" panose="020406030504050202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8</a:t>
            </a:r>
            <a:r>
              <a:rPr lang="zh-TW" altLang="en-US" dirty="0" smtClean="0"/>
              <a:t>章 副本機制</a:t>
            </a:r>
            <a:r>
              <a:rPr lang="zh-TW" altLang="en-US" dirty="0"/>
              <a:t>和其他控制器：</a:t>
            </a:r>
            <a:r>
              <a:rPr lang="zh-TW" altLang="en-US" dirty="0" smtClean="0"/>
              <a:t>部署託管</a:t>
            </a:r>
            <a:r>
              <a:rPr lang="zh-TW" altLang="en-US" dirty="0"/>
              <a:t>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林錦財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查看為何重啟容器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可以通過查看 </a:t>
            </a:r>
            <a:r>
              <a:rPr lang="en-US" altLang="zh-CN" smtClean="0"/>
              <a:t>kubectl </a:t>
            </a:r>
            <a:r>
              <a:rPr lang="en-US" altLang="zh-CN"/>
              <a:t>describe </a:t>
            </a:r>
            <a:r>
              <a:rPr lang="zh-CN" altLang="en-US" smtClean="0"/>
              <a:t>的內容來瞭解為什麼必須重啟容器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-liveness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74045" y="3314641"/>
            <a:ext cx="84892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62626"/>
                </a:solidFill>
                <a:latin typeface="Courier"/>
              </a:rPr>
              <a:t>Name: </a:t>
            </a:r>
            <a:r>
              <a:rPr lang="en-US" altLang="zh-TW" dirty="0" err="1">
                <a:solidFill>
                  <a:srgbClr val="262626"/>
                </a:solidFill>
                <a:latin typeface="Courier"/>
              </a:rPr>
              <a:t>kubia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-liveness</a:t>
            </a:r>
          </a:p>
          <a:p>
            <a:r>
              <a:rPr lang="en-US" altLang="zh-TW" dirty="0">
                <a:solidFill>
                  <a:srgbClr val="262626"/>
                </a:solidFill>
                <a:latin typeface="Courier"/>
              </a:rPr>
              <a:t>...</a:t>
            </a:r>
          </a:p>
          <a:p>
            <a:r>
              <a:rPr lang="en-US" altLang="zh-TW" dirty="0">
                <a:solidFill>
                  <a:srgbClr val="262626"/>
                </a:solidFill>
                <a:latin typeface="Courier"/>
              </a:rPr>
              <a:t>Containers: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</a:t>
            </a:r>
            <a:r>
              <a:rPr lang="en-US" altLang="zh-TW" dirty="0" err="1" smtClean="0">
                <a:solidFill>
                  <a:srgbClr val="262626"/>
                </a:solidFill>
                <a:latin typeface="Courier"/>
              </a:rPr>
              <a:t>kubia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Container 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ID: docker://480986f8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Image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 </a:t>
            </a:r>
            <a:r>
              <a:rPr lang="en-US" altLang="zh-TW" dirty="0" err="1">
                <a:solidFill>
                  <a:srgbClr val="262626"/>
                </a:solidFill>
                <a:latin typeface="Courier"/>
              </a:rPr>
              <a:t>luksa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/</a:t>
            </a:r>
            <a:r>
              <a:rPr lang="en-US" altLang="zh-TW" dirty="0" err="1">
                <a:solidFill>
                  <a:srgbClr val="262626"/>
                </a:solidFill>
                <a:latin typeface="Courier"/>
              </a:rPr>
              <a:t>kubia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-unhealthy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Image 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ID: docker://sha256:2b208508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Port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State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 Running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  Started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 Sun, 14 May 2017 11:41:40 +0200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724465" y="552469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485E00"/>
                </a:solidFill>
                <a:latin typeface="Arial" panose="020B0604020202020204" pitchFamily="34" charset="0"/>
              </a:rPr>
              <a:t>容器正在運行。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04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查看為何重啟</a:t>
            </a:r>
            <a:r>
              <a:rPr lang="zh-TW" altLang="en-US" dirty="0" smtClean="0"/>
              <a:t>容器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70844" y="1979643"/>
            <a:ext cx="100809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Last 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State: Terminated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Reason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 Error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Exit 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Code: 137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Started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 Mon, 01 Jan 0001 00:00:00 +0000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Finished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 Sun, 14 May 2017 11:41:38 +0200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Ready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 True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Restart 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Count: 1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Liveness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 http-get http://:8080/ delay=0s timeout=1s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Courier"/>
              </a:rPr>
              <a:t>            period=10s 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#success=1 #failure=3</a:t>
            </a:r>
          </a:p>
          <a:p>
            <a:r>
              <a:rPr lang="en-US" altLang="zh-TW" dirty="0">
                <a:solidFill>
                  <a:srgbClr val="262626"/>
                </a:solidFill>
                <a:latin typeface="Courier"/>
              </a:rPr>
              <a:t>...</a:t>
            </a:r>
          </a:p>
          <a:p>
            <a:r>
              <a:rPr lang="en-US" altLang="zh-TW" dirty="0">
                <a:solidFill>
                  <a:srgbClr val="262626"/>
                </a:solidFill>
                <a:latin typeface="Courier"/>
              </a:rPr>
              <a:t>Events:</a:t>
            </a:r>
          </a:p>
          <a:p>
            <a:r>
              <a:rPr lang="en-US" altLang="zh-TW" dirty="0">
                <a:solidFill>
                  <a:srgbClr val="262626"/>
                </a:solidFill>
                <a:latin typeface="Courier"/>
              </a:rPr>
              <a:t>... Killing container with id docker://95246981:pod "</a:t>
            </a:r>
            <a:r>
              <a:rPr lang="en-US" altLang="zh-TW" dirty="0" err="1">
                <a:solidFill>
                  <a:srgbClr val="262626"/>
                </a:solidFill>
                <a:latin typeface="Courier"/>
              </a:rPr>
              <a:t>kubia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-liveness ..."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"/>
              </a:rPr>
              <a:t>container "</a:t>
            </a:r>
            <a:r>
              <a:rPr lang="en-US" altLang="zh-TW" dirty="0" err="1">
                <a:solidFill>
                  <a:srgbClr val="000000"/>
                </a:solidFill>
                <a:latin typeface="Courier"/>
              </a:rPr>
              <a:t>kubia</a:t>
            </a:r>
            <a:r>
              <a:rPr lang="en-US" altLang="zh-TW" dirty="0">
                <a:solidFill>
                  <a:srgbClr val="000000"/>
                </a:solidFill>
                <a:latin typeface="Courier"/>
              </a:rPr>
              <a:t>" is unhealthy, it will be killed and re-created.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8700" y="2499872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645500"/>
                </a:solidFill>
                <a:latin typeface="Arial" panose="020B0604020202020204" pitchFamily="34" charset="0"/>
              </a:rPr>
              <a:t>先前的容器由於發 成錯誤被終止，返 回碼是</a:t>
            </a:r>
            <a:r>
              <a:rPr lang="en-US" altLang="zh-CN" dirty="0" smtClean="0">
                <a:solidFill>
                  <a:srgbClr val="645500"/>
                </a:solidFill>
                <a:latin typeface="Arial" panose="020B0604020202020204" pitchFamily="34" charset="0"/>
              </a:rPr>
              <a:t>137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67389" y="3641636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C5300"/>
                </a:solidFill>
                <a:latin typeface="Arial" panose="020B0604020202020204" pitchFamily="34" charset="0"/>
              </a:rPr>
              <a:t>該容器已 被重啟一</a:t>
            </a:r>
            <a:r>
              <a:rPr lang="zh-TW" altLang="en-US" dirty="0" smtClean="0">
                <a:solidFill>
                  <a:srgbClr val="3C5300"/>
                </a:solidFill>
                <a:latin typeface="Arial" panose="020B0604020202020204" pitchFamily="34" charset="0"/>
              </a:rPr>
              <a:t>次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70844" y="5731526"/>
            <a:ext cx="1066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數字 </a:t>
            </a:r>
            <a:r>
              <a:rPr lang="en-US" altLang="zh-CN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137 </a:t>
            </a:r>
            <a:r>
              <a:rPr lang="zh-CN" altLang="en-US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是兩個數字的總和</a:t>
            </a:r>
            <a:r>
              <a:rPr lang="en-US" altLang="zh-CN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400" dirty="0">
                <a:solidFill>
                  <a:srgbClr val="585B00"/>
                </a:solidFill>
                <a:latin typeface="Arial" panose="020B0604020202020204" pitchFamily="34" charset="0"/>
              </a:rPr>
              <a:t>128</a:t>
            </a:r>
            <a:r>
              <a:rPr lang="en-US" altLang="zh-CN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585B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，其中</a:t>
            </a:r>
            <a:r>
              <a:rPr lang="en-US" altLang="zh-CN" sz="2400" dirty="0">
                <a:solidFill>
                  <a:srgbClr val="585B0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是終止進程的信號編號。</a:t>
            </a:r>
            <a:endParaRPr lang="en-US" altLang="zh-CN" sz="2400" dirty="0" smtClean="0">
              <a:solidFill>
                <a:srgbClr val="585B00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在這個例子中，</a:t>
            </a:r>
            <a:r>
              <a:rPr lang="en-US" altLang="zh-CN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等於</a:t>
            </a:r>
            <a:r>
              <a:rPr lang="en-US" altLang="zh-CN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9</a:t>
            </a:r>
            <a:r>
              <a:rPr lang="zh-CN" altLang="en-US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，這是 </a:t>
            </a:r>
            <a:r>
              <a:rPr lang="en-US" altLang="zh-CN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SIGKILL </a:t>
            </a:r>
            <a:r>
              <a:rPr lang="zh-CN" altLang="en-US" sz="2400" dirty="0" smtClean="0">
                <a:solidFill>
                  <a:srgbClr val="585B00"/>
                </a:solidFill>
                <a:latin typeface="Arial" panose="020B0604020202020204" pitchFamily="34" charset="0"/>
              </a:rPr>
              <a:t>的信號編號，意味著這個進程被強行終止。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591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查看為何重啟容器</a:t>
            </a:r>
            <a:r>
              <a:rPr lang="en-US" altLang="zh-TW" dirty="0"/>
              <a:t>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126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在底部列出的事件顯示了容器為什麼終止</a:t>
            </a:r>
            <a:r>
              <a:rPr lang="en-US" altLang="zh-CN" dirty="0" smtClean="0"/>
              <a:t>—</a:t>
            </a:r>
            <a:r>
              <a:rPr lang="en-US" altLang="zh-CN" dirty="0"/>
              <a:t>Kubernetes </a:t>
            </a:r>
            <a:r>
              <a:rPr lang="zh-CN" altLang="en-US" dirty="0" smtClean="0"/>
              <a:t>發現容器不健康，所以終止並重新創建。</a:t>
            </a:r>
            <a:endParaRPr lang="zh-CN" altLang="en-US" dirty="0"/>
          </a:p>
          <a:p>
            <a:r>
              <a:rPr lang="zh-CN" altLang="en-US" dirty="0" smtClean="0"/>
              <a:t>注意</a:t>
            </a:r>
            <a:r>
              <a:rPr lang="zh-TW" altLang="en-US" dirty="0" smtClean="0"/>
              <a:t>：</a:t>
            </a:r>
            <a:r>
              <a:rPr lang="zh-CN" altLang="en-US" dirty="0" smtClean="0"/>
              <a:t>當容器被強行終止時，會創建一個全新的容器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而不是重啟原來的容器。</a:t>
            </a:r>
            <a:endParaRPr lang="en-US" altLang="zh-CN" dirty="0" smtClean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describe </a:t>
            </a:r>
            <a:r>
              <a:rPr lang="zh-TW" altLang="en-US" dirty="0" smtClean="0"/>
              <a:t>還顯示關於存活探針的附加資訊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457200" lvl="1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Liveness: http-get http://:8080/ delay=0s timeout=1s period=10s #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success=1 #failure=3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除了明確指定的存活探針選項，還可以看到其他屬性，例如 </a:t>
            </a:r>
            <a:r>
              <a:rPr lang="en-US" altLang="zh-TW" dirty="0"/>
              <a:t>delay</a:t>
            </a:r>
            <a:r>
              <a:rPr lang="en-US" altLang="zh-TW" dirty="0" smtClean="0"/>
              <a:t>(</a:t>
            </a:r>
            <a:r>
              <a:rPr lang="zh-TW" altLang="en-US" dirty="0" smtClean="0"/>
              <a:t>延遲</a:t>
            </a:r>
            <a:r>
              <a:rPr lang="en-US" altLang="zh-TW" dirty="0" smtClean="0"/>
              <a:t>)</a:t>
            </a:r>
            <a:r>
              <a:rPr lang="zh-TW" altLang="en-US" dirty="0"/>
              <a:t>、 </a:t>
            </a:r>
            <a:r>
              <a:rPr lang="en-US" altLang="zh-TW" dirty="0"/>
              <a:t>timeout</a:t>
            </a:r>
            <a:r>
              <a:rPr lang="en-US" altLang="zh-TW" dirty="0" smtClean="0"/>
              <a:t>(</a:t>
            </a:r>
            <a:r>
              <a:rPr lang="zh-TW" altLang="en-US" dirty="0" smtClean="0"/>
              <a:t>超時</a:t>
            </a:r>
            <a:r>
              <a:rPr lang="en-US" altLang="zh-TW" dirty="0" smtClean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period </a:t>
            </a:r>
            <a:r>
              <a:rPr lang="en-US" altLang="zh-TW" dirty="0" smtClean="0"/>
              <a:t>(</a:t>
            </a:r>
            <a:r>
              <a:rPr lang="zh-TW" altLang="en-US" dirty="0" smtClean="0"/>
              <a:t>週期</a:t>
            </a:r>
            <a:r>
              <a:rPr lang="en-US" altLang="zh-TW" dirty="0" smtClean="0"/>
              <a:t>)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delay=0s </a:t>
            </a:r>
            <a:r>
              <a:rPr lang="zh-TW" altLang="en-US" dirty="0" smtClean="0"/>
              <a:t>部分顯示在容器啟動後立即開始探測。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timeout </a:t>
            </a:r>
            <a:r>
              <a:rPr lang="zh-TW" altLang="en-US" dirty="0" smtClean="0"/>
              <a:t>僅設置為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秒，因此容器必須在</a:t>
            </a:r>
            <a:r>
              <a:rPr lang="en-US" altLang="zh-TW" dirty="0" smtClean="0"/>
              <a:t>1</a:t>
            </a:r>
            <a:r>
              <a:rPr lang="zh-TW" altLang="en-US" dirty="0" smtClean="0"/>
              <a:t>秒內進行回應，不然這次探測記作失敗。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en-US" altLang="zh-TW" dirty="0" smtClean="0"/>
              <a:t>10</a:t>
            </a:r>
            <a:r>
              <a:rPr lang="zh-TW" altLang="en-US" dirty="0" smtClean="0"/>
              <a:t>秒探測一次容器</a:t>
            </a:r>
            <a:r>
              <a:rPr lang="en-US" altLang="zh-TW" dirty="0" smtClean="0"/>
              <a:t>(</a:t>
            </a:r>
            <a:r>
              <a:rPr lang="en-US" altLang="zh-TW" dirty="0"/>
              <a:t>period=10s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，並在探測連續二次失敗 </a:t>
            </a:r>
            <a:r>
              <a:rPr lang="en-US" altLang="zh-TW" dirty="0" smtClean="0"/>
              <a:t>(# </a:t>
            </a:r>
            <a:r>
              <a:rPr lang="en-US" altLang="zh-TW" dirty="0"/>
              <a:t>failure=3</a:t>
            </a:r>
            <a:r>
              <a:rPr lang="en-US" altLang="zh-TW" dirty="0" smtClean="0"/>
              <a:t>)</a:t>
            </a:r>
            <a:r>
              <a:rPr lang="zh-TW" altLang="en-US" dirty="0" smtClean="0"/>
              <a:t>後重啟容器。</a:t>
            </a:r>
            <a:endParaRPr lang="zh-CN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963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配置存活探針的附加屬性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定義探針時可以自訂這些附加參數。例如，要設置初始延遲，請將 </a:t>
            </a:r>
            <a:r>
              <a:rPr lang="en-US" altLang="zh-CN" dirty="0" err="1" smtClean="0"/>
              <a:t>initialDelaySeconds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屬性添加到存活探針的配置中</a:t>
            </a:r>
            <a:r>
              <a:rPr lang="zh-TW" altLang="en-US" dirty="0" smtClean="0"/>
              <a:t>。</a:t>
            </a:r>
            <a:endParaRPr lang="en-US" altLang="zh-CN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3865" y="2754653"/>
            <a:ext cx="6005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TW" dirty="0" err="1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-liveness-probe-initial-</a:t>
            </a:r>
            <a:r>
              <a:rPr lang="en-US" altLang="zh-TW" dirty="0" err="1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delay.yaml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0" y="3191313"/>
            <a:ext cx="3552825" cy="36861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10085" y="5548919"/>
            <a:ext cx="7252937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TW" dirty="0">
                <a:solidFill>
                  <a:srgbClr val="293E00"/>
                </a:solidFill>
                <a:latin typeface="Arial" panose="020B0604020202020204" pitchFamily="34" charset="0"/>
              </a:rPr>
              <a:t>Kubernetes </a:t>
            </a:r>
            <a:r>
              <a:rPr lang="zh-TW" altLang="en-US" dirty="0">
                <a:solidFill>
                  <a:srgbClr val="293E00"/>
                </a:solidFill>
                <a:latin typeface="Arial" panose="020B0604020202020204" pitchFamily="34" charset="0"/>
              </a:rPr>
              <a:t>會在第一次探測 前等待</a:t>
            </a:r>
            <a:r>
              <a:rPr lang="en-US" altLang="zh-TW" dirty="0">
                <a:solidFill>
                  <a:srgbClr val="293E00"/>
                </a:solidFill>
                <a:latin typeface="Arial" panose="020B0604020202020204" pitchFamily="34" charset="0"/>
              </a:rPr>
              <a:t>15</a:t>
            </a:r>
            <a:r>
              <a:rPr lang="zh-TW" altLang="en-US" dirty="0" smtClean="0">
                <a:solidFill>
                  <a:srgbClr val="293E00"/>
                </a:solidFill>
                <a:latin typeface="Arial" panose="020B0604020202020204" pitchFamily="34" charset="0"/>
              </a:rPr>
              <a:t>秒</a:t>
            </a:r>
            <a:r>
              <a:rPr lang="zh-CN" altLang="en-US" dirty="0">
                <a:solidFill>
                  <a:srgbClr val="4D5F00"/>
                </a:solidFill>
                <a:latin typeface="Arial" panose="020B0604020202020204" pitchFamily="34" charset="0"/>
              </a:rPr>
              <a:t>。</a:t>
            </a:r>
            <a:endParaRPr lang="zh-TW" altLang="en-US" dirty="0"/>
          </a:p>
          <a:p>
            <a:pPr>
              <a:spcAft>
                <a:spcPts val="500"/>
              </a:spcAft>
            </a:pPr>
            <a:r>
              <a:rPr lang="zh-CN" altLang="en-US" dirty="0" smtClean="0">
                <a:solidFill>
                  <a:srgbClr val="4D5F00"/>
                </a:solidFill>
                <a:latin typeface="Arial" panose="020B0604020202020204" pitchFamily="34" charset="0"/>
              </a:rPr>
              <a:t>「如果沒有設置初始延遲，探針將在啟動時立即開始探測容器，這通常會導致探 測失敗，因為應用程式還沒準備好開始接收請求。</a:t>
            </a:r>
            <a:endParaRPr lang="en-US" altLang="zh-CN" dirty="0" smtClean="0">
              <a:solidFill>
                <a:srgbClr val="4D5F00"/>
              </a:solidFill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zh-CN" altLang="en-US" dirty="0" smtClean="0">
                <a:solidFill>
                  <a:srgbClr val="4D5F00"/>
                </a:solidFill>
                <a:latin typeface="Arial" panose="020B0604020202020204" pitchFamily="34" charset="0"/>
              </a:rPr>
              <a:t>如果失敗次數超過閥值，在應用 程式能正確回應請求之前，容器就會重啟。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19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為何容器正在重啟？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很多場合都會看到這種情況，用戶很困惑為什麼他們的容器正在重啟。</a:t>
            </a:r>
            <a:endParaRPr lang="en-US" altLang="zh-CN" dirty="0" smtClean="0"/>
          </a:p>
          <a:p>
            <a:r>
              <a:rPr lang="zh-CN" altLang="en-US" dirty="0" smtClean="0"/>
              <a:t>但是 如果使用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describe</a:t>
            </a:r>
            <a:r>
              <a:rPr lang="zh-CN" altLang="en-US" dirty="0" smtClean="0"/>
              <a:t>，他們會看到容器以退出碼 </a:t>
            </a:r>
            <a:r>
              <a:rPr lang="en-US" altLang="zh-CN" dirty="0" smtClean="0"/>
              <a:t>137 </a:t>
            </a:r>
            <a:r>
              <a:rPr lang="zh-CN" altLang="en-US" dirty="0"/>
              <a:t>或</a:t>
            </a:r>
            <a:r>
              <a:rPr lang="en-US" altLang="zh-CN" dirty="0"/>
              <a:t>143 </a:t>
            </a:r>
            <a:r>
              <a:rPr lang="zh-CN" altLang="en-US" dirty="0" smtClean="0"/>
              <a:t>結束，並告訴他們該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是被迫終止的。</a:t>
            </a:r>
            <a:endParaRPr lang="en-US" altLang="zh-CN" dirty="0" smtClean="0"/>
          </a:p>
          <a:p>
            <a:r>
              <a:rPr lang="zh-CN" altLang="en-US" dirty="0" smtClean="0"/>
              <a:t>此外，</a:t>
            </a:r>
            <a:r>
              <a:rPr lang="en-US" altLang="zh-CN" dirty="0" smtClean="0"/>
              <a:t> </a:t>
            </a:r>
            <a:r>
              <a:rPr lang="en-US" altLang="zh-CN" dirty="0"/>
              <a:t>pod </a:t>
            </a:r>
            <a:r>
              <a:rPr lang="zh-CN" altLang="en-US" dirty="0" smtClean="0"/>
              <a:t>事件的清單將顯示容器因 </a:t>
            </a:r>
            <a:r>
              <a:rPr lang="en-US" altLang="zh-CN" dirty="0" smtClean="0"/>
              <a:t>liveness </a:t>
            </a:r>
            <a:r>
              <a:rPr lang="zh-CN" altLang="en-US" dirty="0" smtClean="0"/>
              <a:t>探測失敗而被終止。</a:t>
            </a:r>
            <a:endParaRPr lang="en-US" altLang="zh-CN" dirty="0" smtClean="0"/>
          </a:p>
          <a:p>
            <a:r>
              <a:rPr lang="zh-CN" altLang="en-US" dirty="0" smtClean="0"/>
              <a:t>如果你在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啟動時看到這種情況，那是因為未能適當設置 </a:t>
            </a:r>
            <a:r>
              <a:rPr lang="en-US" altLang="zh-CN" dirty="0" err="1" smtClean="0"/>
              <a:t>initialDelaySeconds</a:t>
            </a:r>
            <a:r>
              <a:rPr lang="zh-CN" altLang="en-US" dirty="0"/>
              <a:t> 。</a:t>
            </a:r>
            <a:endParaRPr lang="en-US" altLang="zh-CN" dirty="0" smtClean="0"/>
          </a:p>
          <a:p>
            <a:r>
              <a:rPr lang="zh-TW" altLang="en-US" dirty="0" smtClean="0"/>
              <a:t>代碼 </a:t>
            </a:r>
            <a:r>
              <a:rPr lang="en-US" altLang="zh-TW" dirty="0" smtClean="0"/>
              <a:t>143 </a:t>
            </a:r>
            <a:r>
              <a:rPr lang="zh-TW" altLang="en-US" dirty="0" smtClean="0"/>
              <a:t>對應於</a:t>
            </a:r>
            <a:r>
              <a:rPr lang="en-US" altLang="zh-TW" dirty="0" smtClean="0"/>
              <a:t>128+15(SIGTERM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zh-CN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551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創建有效的存活探針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簡易的存活探針僅僅檢查了伺服器是否回應。</a:t>
            </a:r>
            <a:endParaRPr lang="en-US" altLang="zh-CN" dirty="0" smtClean="0"/>
          </a:p>
          <a:p>
            <a:r>
              <a:rPr lang="zh-CN" altLang="en-US" dirty="0" smtClean="0"/>
              <a:t>但為了更好地進行存活檢查，需要將探針配置為請求特定的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路徑</a:t>
            </a:r>
            <a:r>
              <a:rPr lang="en-US" altLang="zh-CN" dirty="0" smtClean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/ health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，並讓應用</a:t>
            </a:r>
            <a:r>
              <a:rPr lang="zh-CN" altLang="en-US" b="1" dirty="0" smtClean="0"/>
              <a:t>從內部</a:t>
            </a:r>
            <a:r>
              <a:rPr lang="zh-CN" altLang="en-US" dirty="0" smtClean="0"/>
              <a:t>對內部運行的所有重要元件執行狀態檢查，以確保它們都沒有終止或停止回應。</a:t>
            </a:r>
            <a:endParaRPr lang="en-US" altLang="zh-CN" dirty="0" smtClean="0"/>
          </a:p>
          <a:p>
            <a:r>
              <a:rPr lang="zh-TW" altLang="en-US" dirty="0" smtClean="0"/>
              <a:t>一</a:t>
            </a:r>
            <a:r>
              <a:rPr lang="zh-CN" altLang="en-US" dirty="0" smtClean="0"/>
              <a:t>定要檢查應用程式的內部，而沒有任何外部因素的影響。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例如，當伺服器無法連接到後端資料庫時，前</a:t>
            </a:r>
            <a:r>
              <a:rPr lang="zh-CN" altLang="en-US" dirty="0"/>
              <a:t>端 </a:t>
            </a:r>
            <a:r>
              <a:rPr lang="en-US" altLang="zh-CN" dirty="0"/>
              <a:t>Web </a:t>
            </a:r>
            <a:r>
              <a:rPr lang="zh-CN" altLang="en-US" dirty="0" smtClean="0"/>
              <a:t>伺服器的存活探針不應該返回失敗。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如果問題的底層原因在資料庫中，重啟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伺服器容器不會解決問題。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40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保持探針輕量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存活探針不應消耗太多的計算資源</a:t>
            </a:r>
            <a:r>
              <a:rPr lang="en-US" altLang="zh-CN" dirty="0" smtClean="0"/>
              <a:t>,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且運行不應該花太長時間。</a:t>
            </a:r>
            <a:endParaRPr lang="en-US" altLang="zh-CN" dirty="0" smtClean="0"/>
          </a:p>
          <a:p>
            <a:r>
              <a:rPr lang="zh-CN" altLang="en-US" dirty="0" smtClean="0"/>
              <a:t>默認情况下</a:t>
            </a:r>
            <a:r>
              <a:rPr lang="en-US" altLang="zh-CN" dirty="0" smtClean="0"/>
              <a:t>, </a:t>
            </a:r>
            <a:r>
              <a:rPr lang="zh-CN" altLang="en-US" dirty="0" smtClean="0"/>
              <a:t>探測器執行的頻率相對較高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必須在一秒之內執行完畢。</a:t>
            </a:r>
            <a:endParaRPr lang="en-US" altLang="zh-CN" dirty="0" smtClean="0"/>
          </a:p>
          <a:p>
            <a:r>
              <a:rPr lang="zh-CN" altLang="en-US" dirty="0" smtClean="0"/>
              <a:t>一個過重的探針會大大减慢你的容器運行。</a:t>
            </a:r>
            <a:endParaRPr lang="en-US" altLang="zh-CN" dirty="0" smtClean="0"/>
          </a:p>
          <a:p>
            <a:r>
              <a:rPr lang="zh-CN" altLang="en-US" dirty="0" smtClean="0"/>
              <a:t>在本書的後面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還將學習如何限制容器可用的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時間。</a:t>
            </a:r>
            <a:endParaRPr lang="en-US" altLang="zh-CN" dirty="0" smtClean="0"/>
          </a:p>
          <a:p>
            <a:r>
              <a:rPr lang="zh-CN" altLang="en-US" dirty="0" smtClean="0"/>
              <a:t>探針的 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時間計入容器的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時間配額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因此使用重量級的存活探針將减少主應用程序進程可用的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時間。</a:t>
            </a:r>
            <a:endParaRPr lang="zh-CN" altLang="en-US" dirty="0"/>
          </a:p>
          <a:p>
            <a:r>
              <a:rPr lang="zh-CN" altLang="en-US" dirty="0" smtClean="0"/>
              <a:t>提示</a:t>
            </a:r>
            <a:r>
              <a:rPr lang="zh-TW" altLang="en-US" dirty="0" smtClean="0"/>
              <a:t>：</a:t>
            </a:r>
            <a:r>
              <a:rPr lang="zh-CN" altLang="en-US" dirty="0" smtClean="0"/>
              <a:t>如果你在容器中運行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應用程序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請確保使用 </a:t>
            </a:r>
            <a:r>
              <a:rPr lang="en-US" altLang="zh-CN" dirty="0" smtClean="0"/>
              <a:t>HTTP </a:t>
            </a:r>
            <a:r>
              <a:rPr lang="en-US" altLang="zh-CN" dirty="0"/>
              <a:t>GET </a:t>
            </a:r>
            <a:r>
              <a:rPr lang="zh-CN" altLang="en-US" dirty="0" smtClean="0"/>
              <a:t>存活探針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而不是啓動全新 </a:t>
            </a:r>
            <a:r>
              <a:rPr lang="en-US" altLang="zh-CN" dirty="0" smtClean="0"/>
              <a:t>JVM</a:t>
            </a:r>
            <a:r>
              <a:rPr lang="zh-CN" altLang="en-US" dirty="0" smtClean="0"/>
              <a:t>以獲取存活信息的 </a:t>
            </a:r>
            <a:r>
              <a:rPr lang="en-US" altLang="zh-CN" dirty="0" smtClean="0"/>
              <a:t>Exec </a:t>
            </a:r>
            <a:r>
              <a:rPr lang="zh-CN" altLang="en-US" dirty="0" smtClean="0"/>
              <a:t>探針。</a:t>
            </a:r>
            <a:endParaRPr lang="en-US" altLang="zh-CN" dirty="0" smtClean="0"/>
          </a:p>
          <a:p>
            <a:r>
              <a:rPr lang="zh-CN" altLang="en-US" dirty="0" smtClean="0"/>
              <a:t>任何基</a:t>
            </a:r>
            <a:r>
              <a:rPr lang="zh-TW" altLang="en-US" dirty="0" smtClean="0"/>
              <a:t>於</a:t>
            </a:r>
            <a:r>
              <a:rPr lang="en-US" altLang="zh-CN" dirty="0" smtClean="0"/>
              <a:t>JVM </a:t>
            </a:r>
            <a:r>
              <a:rPr lang="zh-CN" altLang="en-US" dirty="0" smtClean="0"/>
              <a:t>或類似的應用程序也是如此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它們的啓動過程需要大量的計算資源。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86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無須在探針中實現重試</a:t>
            </a:r>
            <a:r>
              <a:rPr lang="zh-CN" altLang="en-US" dirty="0" smtClean="0"/>
              <a:t>循環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你已經看到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探針的失敗國值是可配置的</a:t>
            </a:r>
            <a:r>
              <a:rPr lang="en-US" altLang="zh-CN" dirty="0" smtClean="0"/>
              <a:t>,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且通常在容器被終止之前探針必須失敗多次。</a:t>
            </a:r>
            <a:endParaRPr lang="en-US" altLang="zh-CN" dirty="0" smtClean="0"/>
          </a:p>
          <a:p>
            <a:r>
              <a:rPr lang="zh-CN" altLang="en-US" dirty="0" smtClean="0"/>
              <a:t>但即使你將失敗</a:t>
            </a:r>
            <a:r>
              <a:rPr lang="zh-TW" altLang="en-US" dirty="0" smtClean="0"/>
              <a:t>閾</a:t>
            </a:r>
            <a:r>
              <a:rPr lang="zh-CN" altLang="en-US" dirty="0" smtClean="0"/>
              <a:t>值設置爲</a:t>
            </a:r>
            <a:r>
              <a:rPr lang="en-US" altLang="zh-CN" dirty="0" smtClean="0"/>
              <a:t>1</a:t>
            </a:r>
            <a:r>
              <a:rPr lang="en-US" altLang="zh-CN" dirty="0"/>
              <a:t>, Kubernetes </a:t>
            </a:r>
            <a:r>
              <a:rPr lang="zh-CN" altLang="en-US" dirty="0" smtClean="0"/>
              <a:t>爲了確認一次探測的失敗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會嘗試若干次。</a:t>
            </a:r>
            <a:endParaRPr lang="en-US" altLang="zh-CN" dirty="0" smtClean="0"/>
          </a:p>
          <a:p>
            <a:r>
              <a:rPr lang="zh-CN" altLang="en-US" dirty="0" smtClean="0"/>
              <a:t>因此在探針中自己實現重試循環是浪費精力。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770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存活探針</a:t>
            </a:r>
            <a:r>
              <a:rPr lang="zh-CN" altLang="en-US" dirty="0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Kubernetes </a:t>
            </a:r>
            <a:r>
              <a:rPr lang="zh-CN" altLang="en-US" dirty="0" smtClean="0"/>
              <a:t>會在容器崩潰或其存活探針失敗時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通過重啓容器來保持運行。</a:t>
            </a:r>
            <a:endParaRPr lang="en-US" altLang="zh-CN" dirty="0" smtClean="0"/>
          </a:p>
          <a:p>
            <a:r>
              <a:rPr lang="zh-CN" altLang="en-US" dirty="0" smtClean="0"/>
              <a:t>這項任務由承載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的節點上的</a:t>
            </a:r>
            <a:r>
              <a:rPr lang="en-US" altLang="zh-CN" dirty="0" err="1" smtClean="0"/>
              <a:t>Kubelet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執行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在主服務器上運行的</a:t>
            </a:r>
            <a:r>
              <a:rPr lang="en-US" altLang="zh-CN" dirty="0" smtClean="0"/>
              <a:t>Kubernetes </a:t>
            </a:r>
            <a:r>
              <a:rPr lang="en-US" altLang="zh-CN" dirty="0"/>
              <a:t>Control Plane </a:t>
            </a:r>
            <a:r>
              <a:rPr lang="zh-CN" altLang="en-US" dirty="0" smtClean="0"/>
              <a:t>組件不會參與此過程。</a:t>
            </a:r>
            <a:endParaRPr lang="zh-CN" altLang="en-US" dirty="0"/>
          </a:p>
          <a:p>
            <a:pPr lvl="1"/>
            <a:r>
              <a:rPr lang="zh-CN" altLang="en-US" dirty="0" smtClean="0"/>
              <a:t>如果節點本身崩潰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那麽 </a:t>
            </a:r>
            <a:r>
              <a:rPr lang="en-US" altLang="zh-CN" dirty="0" smtClean="0"/>
              <a:t>Control </a:t>
            </a:r>
            <a:r>
              <a:rPr lang="en-US" altLang="zh-CN" dirty="0"/>
              <a:t>Plane </a:t>
            </a:r>
            <a:r>
              <a:rPr lang="zh-CN" altLang="en-US" dirty="0" smtClean="0"/>
              <a:t>必須爲所有隨節點停止運行的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創建替代品。</a:t>
            </a:r>
            <a:endParaRPr lang="en-US" altLang="zh-CN" dirty="0" smtClean="0"/>
          </a:p>
          <a:p>
            <a:r>
              <a:rPr lang="zh-CN" altLang="en-US" dirty="0" smtClean="0"/>
              <a:t>這些 </a:t>
            </a:r>
            <a:r>
              <a:rPr lang="en-US" altLang="zh-CN" dirty="0" smtClean="0"/>
              <a:t>pod </a:t>
            </a:r>
            <a:r>
              <a:rPr lang="zh-CN" altLang="en-US" dirty="0"/>
              <a:t>只被 </a:t>
            </a:r>
            <a:r>
              <a:rPr lang="en-US" altLang="zh-CN" dirty="0" err="1"/>
              <a:t>Kubelet</a:t>
            </a:r>
            <a:r>
              <a:rPr lang="en-US" altLang="zh-CN" dirty="0"/>
              <a:t> </a:t>
            </a:r>
            <a:r>
              <a:rPr lang="zh-CN" altLang="en-US" dirty="0"/>
              <a:t>管理</a:t>
            </a:r>
            <a:r>
              <a:rPr lang="en-US" altLang="zh-CN" dirty="0"/>
              <a:t>, </a:t>
            </a:r>
            <a:r>
              <a:rPr lang="zh-CN" altLang="en-US" dirty="0"/>
              <a:t>但</a:t>
            </a:r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en-US" altLang="zh-CN" dirty="0" err="1" smtClean="0"/>
              <a:t>Kubelet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本身運行在節點上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所以如果節點</a:t>
            </a:r>
            <a:r>
              <a:rPr lang="zh-TW" altLang="en-US" dirty="0" smtClean="0"/>
              <a:t>異</a:t>
            </a:r>
            <a:r>
              <a:rPr lang="zh-CN" altLang="en-US" dirty="0" smtClean="0"/>
              <a:t>常終止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它將無法執行任何操作。</a:t>
            </a:r>
            <a:endParaRPr lang="zh-CN" altLang="en-US" dirty="0"/>
          </a:p>
          <a:p>
            <a:r>
              <a:rPr lang="zh-CN" altLang="en-US" dirty="0" smtClean="0"/>
              <a:t>爲了確保你的應用程序在另一個節點上重新啓動</a:t>
            </a:r>
            <a:r>
              <a:rPr lang="en-US" altLang="zh-CN" dirty="0" smtClean="0"/>
              <a:t>,</a:t>
            </a:r>
            <a:r>
              <a:rPr lang="zh-CN" altLang="en-US" dirty="0"/>
              <a:t>需要使用 </a:t>
            </a:r>
            <a:r>
              <a:rPr lang="en-US" altLang="zh-CN" dirty="0" err="1"/>
              <a:t>ReplicationController</a:t>
            </a:r>
            <a:r>
              <a:rPr lang="en-US" altLang="zh-CN" dirty="0"/>
              <a:t> </a:t>
            </a:r>
            <a:r>
              <a:rPr lang="zh-CN" altLang="en-US" dirty="0" smtClean="0"/>
              <a:t>或類似機制管理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949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ReplicationController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55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學習目標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ffectLst/>
              </a:rPr>
              <a:t>本章的學習目標包括了解以下內容：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保持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的健康</a:t>
            </a:r>
            <a:endParaRPr lang="en-US" altLang="zh-TW" dirty="0" smtClean="0"/>
          </a:p>
          <a:p>
            <a:r>
              <a:rPr lang="zh-TW" altLang="en-US" dirty="0" smtClean="0"/>
              <a:t>運行同一個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的多個實例</a:t>
            </a:r>
            <a:endParaRPr lang="en-US" altLang="zh-TW" dirty="0" smtClean="0"/>
          </a:p>
          <a:p>
            <a:r>
              <a:rPr lang="zh-TW" altLang="en-US" dirty="0" smtClean="0"/>
              <a:t>在節點異常之後自動重新調度</a:t>
            </a:r>
            <a:r>
              <a:rPr lang="en-US" altLang="zh-TW" dirty="0" smtClean="0"/>
              <a:t>pod</a:t>
            </a:r>
          </a:p>
          <a:p>
            <a:r>
              <a:rPr lang="zh-TW" altLang="en-US" dirty="0" smtClean="0"/>
              <a:t>水平縮放</a:t>
            </a:r>
            <a:r>
              <a:rPr lang="en-US" altLang="zh-TW" dirty="0" smtClean="0"/>
              <a:t>pod</a:t>
            </a:r>
          </a:p>
          <a:p>
            <a:r>
              <a:rPr lang="zh-TW" altLang="en-US" dirty="0" smtClean="0"/>
              <a:t>在群集節點上運行系統級的</a:t>
            </a:r>
            <a:r>
              <a:rPr lang="en-US" altLang="zh-TW" dirty="0" smtClean="0"/>
              <a:t>pod</a:t>
            </a:r>
          </a:p>
          <a:p>
            <a:r>
              <a:rPr lang="zh-TW" altLang="en-US" dirty="0" smtClean="0"/>
              <a:t>運行批量任務</a:t>
            </a:r>
            <a:r>
              <a:rPr lang="en-US" altLang="zh-TW" dirty="0" smtClean="0"/>
              <a:t>(job)</a:t>
            </a:r>
          </a:p>
          <a:p>
            <a:r>
              <a:rPr lang="zh-TW" altLang="en-US" dirty="0" smtClean="0"/>
              <a:t>調度</a:t>
            </a:r>
            <a:r>
              <a:rPr lang="en-US" altLang="zh-TW" dirty="0" smtClean="0"/>
              <a:t>job</a:t>
            </a:r>
            <a:r>
              <a:rPr lang="zh-TW" altLang="en-US" dirty="0" smtClean="0"/>
              <a:t>定時執行或是未來執行一次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lang="zh-TW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82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了解</a:t>
            </a:r>
            <a:r>
              <a:rPr lang="en-US" altLang="zh-TW" dirty="0" err="1" smtClean="0"/>
              <a:t>ReplicationController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是一種</a:t>
            </a:r>
            <a:r>
              <a:rPr lang="en-US" altLang="zh-TW" dirty="0" smtClean="0"/>
              <a:t>Kubernetes </a:t>
            </a:r>
            <a:r>
              <a:rPr lang="zh-TW" altLang="en-US" dirty="0" smtClean="0"/>
              <a:t>資源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可確保它的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始終保持運行狀態。</a:t>
            </a:r>
            <a:endParaRPr lang="en-US" altLang="zh-TW" dirty="0" smtClean="0"/>
          </a:p>
          <a:p>
            <a:r>
              <a:rPr lang="zh-TW" altLang="en-US" dirty="0" smtClean="0"/>
              <a:t> 如果 </a:t>
            </a:r>
            <a:r>
              <a:rPr lang="en-US" altLang="zh-TW" dirty="0" smtClean="0"/>
              <a:t>pod </a:t>
            </a:r>
            <a:r>
              <a:rPr lang="zh-TW" altLang="en-US" dirty="0"/>
              <a:t>因任何原因消失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例如節點從集群中消失或由於該 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己從節點中逐出</a:t>
            </a:r>
            <a:r>
              <a:rPr lang="en-US" altLang="zh-TW" dirty="0" smtClean="0"/>
              <a:t>), </a:t>
            </a:r>
            <a:r>
              <a:rPr lang="zh-TW" altLang="en-US" dirty="0" smtClean="0"/>
              <a:t>則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會注意到缺少了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並創建替代 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8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當</a:t>
            </a:r>
            <a:r>
              <a:rPr lang="zh-CN" altLang="en-US" dirty="0" smtClean="0"/>
              <a:t>一個</a:t>
            </a:r>
            <a:r>
              <a:rPr lang="zh-CN" altLang="en-US" dirty="0"/>
              <a:t>帶有兩個 </a:t>
            </a:r>
            <a:r>
              <a:rPr lang="en-US" altLang="zh-CN" dirty="0" smtClean="0"/>
              <a:t>pod</a:t>
            </a:r>
            <a:r>
              <a:rPr lang="zh-TW" altLang="en-US" dirty="0" smtClean="0"/>
              <a:t>的</a:t>
            </a:r>
            <a:r>
              <a:rPr lang="zh-CN" altLang="en-US" dirty="0" smtClean="0"/>
              <a:t>節點下</a:t>
            </a:r>
            <a:r>
              <a:rPr lang="zh-TW" altLang="en-US" dirty="0" smtClean="0"/>
              <a:t>線</a:t>
            </a:r>
            <a:r>
              <a:rPr lang="zh-CN" altLang="en-US" dirty="0" smtClean="0"/>
              <a:t>時會</a:t>
            </a:r>
            <a:r>
              <a:rPr lang="zh-CN" altLang="en-US" dirty="0"/>
              <a:t>發生什</a:t>
            </a:r>
            <a:r>
              <a:rPr lang="zh-CN" altLang="en-US" dirty="0" smtClean="0"/>
              <a:t>麽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45792" y="1044357"/>
            <a:ext cx="4695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0148" y="1700170"/>
            <a:ext cx="5735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434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節點故障時，只有</a:t>
            </a:r>
            <a:r>
              <a:rPr lang="en-US" altLang="zh-TW" sz="2400" dirty="0" err="1">
                <a:solidFill>
                  <a:srgbClr val="434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</a:t>
            </a:r>
            <a:r>
              <a:rPr lang="en-US" altLang="zh-TW" sz="2400" dirty="0">
                <a:solidFill>
                  <a:srgbClr val="434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434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管理的</a:t>
            </a:r>
            <a:r>
              <a:rPr lang="en-US" altLang="zh-TW" sz="2400" dirty="0">
                <a:solidFill>
                  <a:srgbClr val="434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TW" altLang="en-US" sz="2400" dirty="0" smtClean="0">
                <a:solidFill>
                  <a:srgbClr val="434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被重新創建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01" y="1364261"/>
            <a:ext cx="9479061" cy="5244237"/>
          </a:xfrm>
          <a:prstGeom prst="rect">
            <a:avLst/>
          </a:prstGeom>
        </p:spPr>
      </p:pic>
      <p:sp>
        <p:nvSpPr>
          <p:cNvPr id="17" name="向右箭號 16"/>
          <p:cNvSpPr/>
          <p:nvPr/>
        </p:nvSpPr>
        <p:spPr>
          <a:xfrm>
            <a:off x="5820033" y="3842950"/>
            <a:ext cx="963827" cy="247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2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ReplicationController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ReplicationController</a:t>
            </a:r>
            <a:r>
              <a:rPr lang="en-US" altLang="zh-CN" dirty="0"/>
              <a:t> </a:t>
            </a:r>
            <a:r>
              <a:rPr lang="zh-CN" altLang="en-US" dirty="0" smtClean="0"/>
              <a:t>會持續監控正在運行的</a:t>
            </a:r>
            <a:r>
              <a:rPr lang="en-US" altLang="zh-CN" dirty="0" smtClean="0"/>
              <a:t>pod </a:t>
            </a:r>
            <a:r>
              <a:rPr lang="zh-CN" altLang="en-US" dirty="0"/>
              <a:t>列表</a:t>
            </a:r>
            <a:r>
              <a:rPr lang="en-US" altLang="zh-CN" dirty="0" smtClean="0"/>
              <a:t>,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保證相應“類型”的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的數目與期望相符。</a:t>
            </a:r>
            <a:endParaRPr lang="en-US" altLang="zh-CN" dirty="0" smtClean="0"/>
          </a:p>
          <a:p>
            <a:r>
              <a:rPr lang="zh-CN" altLang="en-US" dirty="0" smtClean="0"/>
              <a:t>如正在運行的</a:t>
            </a:r>
            <a:r>
              <a:rPr lang="en-US" altLang="zh-CN" dirty="0" smtClean="0"/>
              <a:t>pod </a:t>
            </a:r>
            <a:r>
              <a:rPr lang="zh-CN" altLang="en-US" dirty="0"/>
              <a:t>太少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它會根據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模板創建新的副本。</a:t>
            </a:r>
            <a:endParaRPr lang="zh-CN" altLang="en-US" dirty="0"/>
          </a:p>
          <a:p>
            <a:r>
              <a:rPr lang="zh-CN" altLang="en-US" dirty="0" smtClean="0"/>
              <a:t>如正在運行的</a:t>
            </a:r>
            <a:r>
              <a:rPr lang="en-US" altLang="zh-CN" dirty="0" smtClean="0"/>
              <a:t>pod </a:t>
            </a:r>
            <a:r>
              <a:rPr lang="zh-CN" altLang="en-US" dirty="0"/>
              <a:t>太多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它將删除多餘的副本。</a:t>
            </a:r>
            <a:endParaRPr lang="en-US" altLang="zh-CN" dirty="0" smtClean="0"/>
          </a:p>
          <a:p>
            <a:r>
              <a:rPr lang="zh-CN" altLang="en-US" dirty="0" smtClean="0"/>
              <a:t>有多餘的可能有幾個原因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lvl="1"/>
            <a:r>
              <a:rPr lang="zh-CN" altLang="en-US" dirty="0" smtClean="0"/>
              <a:t>有人會手動創建相同類型的 </a:t>
            </a:r>
            <a:r>
              <a:rPr lang="en-US" altLang="zh-CN" dirty="0" smtClean="0"/>
              <a:t>pod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有人更改現有的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的“類型”。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有人</a:t>
            </a:r>
            <a:r>
              <a:rPr lang="zh-CN" altLang="en-US" dirty="0"/>
              <a:t>减少了所需的</a:t>
            </a:r>
            <a:r>
              <a:rPr lang="en-US" altLang="zh-CN" dirty="0"/>
              <a:t>pod </a:t>
            </a:r>
            <a:r>
              <a:rPr lang="zh-CN" altLang="en-US" dirty="0" smtClean="0"/>
              <a:t>的數量</a:t>
            </a:r>
            <a:r>
              <a:rPr lang="en-US" altLang="zh-CN" dirty="0" smtClean="0"/>
              <a:t>,</a:t>
            </a:r>
            <a:r>
              <a:rPr lang="zh-CN" altLang="en-US" dirty="0"/>
              <a:t>等等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004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控制器的協調流程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的工作是確保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的數量始終與其標籤選擇器匹配。</a:t>
            </a:r>
            <a:endParaRPr lang="en-US" altLang="zh-TW" dirty="0" smtClean="0"/>
          </a:p>
          <a:p>
            <a:r>
              <a:rPr lang="zh-TW" altLang="en-US" dirty="0" smtClean="0"/>
              <a:t>如果 不匹配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將根據所需</a:t>
            </a:r>
            <a:r>
              <a:rPr lang="en-US" altLang="zh-TW" dirty="0" smtClean="0"/>
              <a:t>,</a:t>
            </a:r>
            <a:r>
              <a:rPr lang="zh-TW" altLang="en-US" dirty="0" smtClean="0"/>
              <a:t>採取適當的操作來協調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的數量。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38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zh-TW" altLang="en-US" dirty="0" smtClean="0"/>
              <a:t>三個主部分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標籤選擇</a:t>
            </a:r>
            <a:r>
              <a:rPr lang="zh-TW" altLang="en-US" dirty="0" smtClean="0"/>
              <a:t>器</a:t>
            </a:r>
            <a:r>
              <a:rPr lang="en-US" altLang="zh-TW" dirty="0" smtClean="0"/>
              <a:t>(label selector)</a:t>
            </a:r>
            <a:r>
              <a:rPr lang="zh-TW" altLang="en-US" dirty="0" smtClean="0"/>
              <a:t>：用於確定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/>
              <a:t>作用域中有哪些</a:t>
            </a:r>
          </a:p>
          <a:p>
            <a:r>
              <a:rPr lang="zh-TW" altLang="en-US" dirty="0"/>
              <a:t>副本</a:t>
            </a:r>
            <a:r>
              <a:rPr lang="zh-TW" altLang="en-US" dirty="0" smtClean="0"/>
              <a:t>個數</a:t>
            </a:r>
            <a:r>
              <a:rPr lang="en-US" altLang="zh-TW" dirty="0" smtClean="0"/>
              <a:t>(pod </a:t>
            </a:r>
            <a:r>
              <a:rPr lang="en-US" altLang="zh-TW" dirty="0"/>
              <a:t>replica </a:t>
            </a:r>
            <a:r>
              <a:rPr lang="en-US" altLang="zh-TW" dirty="0" smtClean="0"/>
              <a:t>count)</a:t>
            </a:r>
            <a:r>
              <a:rPr lang="zh-TW" altLang="en-US" dirty="0" smtClean="0"/>
              <a:t>：指定應運行的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r>
              <a:rPr lang="en-US" altLang="zh-TW" dirty="0"/>
              <a:t>pod </a:t>
            </a:r>
            <a:r>
              <a:rPr lang="zh-TW" altLang="en-US" dirty="0"/>
              <a:t>模板</a:t>
            </a:r>
            <a:r>
              <a:rPr lang="en-US" altLang="zh-TW" dirty="0" smtClean="0"/>
              <a:t>(pod </a:t>
            </a:r>
            <a:r>
              <a:rPr lang="en-US" altLang="zh-TW" dirty="0" err="1"/>
              <a:t>ternmplate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：用於創建新的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副本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26349"/>
            <a:ext cx="5181600" cy="3749889"/>
          </a:xfrm>
        </p:spPr>
      </p:pic>
    </p:spTree>
    <p:extLst>
      <p:ext uri="{BB962C8B-B14F-4D97-AF65-F5344CB8AC3E}">
        <p14:creationId xmlns:p14="http://schemas.microsoft.com/office/powerpoint/2010/main" val="3703918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更改控制器的標</a:t>
            </a:r>
            <a:r>
              <a:rPr lang="zh-TW" altLang="en-US" dirty="0" smtClean="0"/>
              <a:t>籤</a:t>
            </a:r>
            <a:r>
              <a:rPr lang="zh-CN" altLang="en-US" dirty="0" smtClean="0"/>
              <a:t>選擇器或 </a:t>
            </a:r>
            <a:r>
              <a:rPr lang="en-US" altLang="zh-CN" dirty="0" smtClean="0"/>
              <a:t>pod </a:t>
            </a:r>
            <a:r>
              <a:rPr lang="zh-CN" altLang="en-US" dirty="0"/>
              <a:t>模板的效果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更改標籤選擇器和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模板對現有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沒有影響。</a:t>
            </a:r>
            <a:endParaRPr lang="en-US" altLang="zh-TW" dirty="0" smtClean="0"/>
          </a:p>
          <a:p>
            <a:r>
              <a:rPr lang="zh-TW" altLang="en-US" dirty="0" smtClean="0"/>
              <a:t>更改標</a:t>
            </a:r>
            <a:r>
              <a:rPr lang="zh-TW" altLang="en-US" dirty="0"/>
              <a:t>籤</a:t>
            </a:r>
            <a:r>
              <a:rPr lang="zh-TW" altLang="en-US" dirty="0" smtClean="0"/>
              <a:t>選擇器會使現有的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脫離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的範圍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因此控制器會停止關注它們。</a:t>
            </a:r>
            <a:endParaRPr lang="en-US" altLang="zh-TW" dirty="0" smtClean="0"/>
          </a:p>
          <a:p>
            <a:r>
              <a:rPr lang="zh-TW" altLang="en-US" dirty="0" smtClean="0"/>
              <a:t>在創建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後</a:t>
            </a:r>
            <a:r>
              <a:rPr lang="en-US" altLang="zh-TW" dirty="0" smtClean="0"/>
              <a:t>,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也不關心其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的實際“內容”</a:t>
            </a:r>
            <a:r>
              <a:rPr lang="en-US" altLang="zh-TW" dirty="0" smtClean="0"/>
              <a:t>(</a:t>
            </a:r>
            <a:r>
              <a:rPr lang="zh-TW" altLang="en-US" dirty="0" smtClean="0"/>
              <a:t>容器鏡像、環境變量及其他</a:t>
            </a:r>
            <a:r>
              <a:rPr lang="en-US" altLang="zh-TW" dirty="0" smtClean="0"/>
              <a:t>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zh-TW" altLang="en-US" dirty="0" smtClean="0"/>
              <a:t>因此</a:t>
            </a:r>
            <a:r>
              <a:rPr lang="en-US" altLang="zh-TW" dirty="0" smtClean="0"/>
              <a:t>,</a:t>
            </a:r>
            <a:r>
              <a:rPr lang="zh-TW" altLang="en-US" dirty="0" smtClean="0"/>
              <a:t>該模板僅影響由此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創建的新 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可以將其視爲創建新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的「曲</a:t>
            </a:r>
            <a:r>
              <a:rPr lang="zh-TW" altLang="en-US" dirty="0"/>
              <a:t>奇切</a:t>
            </a:r>
            <a:r>
              <a:rPr lang="zh-TW" altLang="en-US" dirty="0" smtClean="0"/>
              <a:t>模」</a:t>
            </a:r>
            <a:r>
              <a:rPr lang="en-US" altLang="zh-TW" dirty="0" smtClean="0"/>
              <a:t>(</a:t>
            </a:r>
            <a:r>
              <a:rPr lang="en-US" altLang="zh-TW" dirty="0"/>
              <a:t>cookie cutter)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4771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zh-TW" altLang="en-US" dirty="0" smtClean="0"/>
              <a:t>好處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確保一個</a:t>
            </a:r>
            <a:r>
              <a:rPr lang="en-US" altLang="zh-TW" dirty="0" smtClean="0"/>
              <a:t>pod(</a:t>
            </a:r>
            <a:r>
              <a:rPr lang="zh-TW" altLang="en-US" dirty="0" smtClean="0"/>
              <a:t>或多個</a:t>
            </a:r>
            <a:r>
              <a:rPr lang="en-US" altLang="zh-TW" dirty="0" smtClean="0"/>
              <a:t>pod </a:t>
            </a:r>
            <a:r>
              <a:rPr lang="zh-TW" altLang="en-US" dirty="0"/>
              <a:t>副本</a:t>
            </a:r>
            <a:r>
              <a:rPr lang="en-US" altLang="zh-TW" dirty="0" smtClean="0"/>
              <a:t>)</a:t>
            </a:r>
            <a:r>
              <a:rPr lang="zh-TW" altLang="en-US" dirty="0" smtClean="0"/>
              <a:t>持續運行</a:t>
            </a:r>
            <a:r>
              <a:rPr lang="en-US" altLang="zh-TW" dirty="0" smtClean="0"/>
              <a:t>,</a:t>
            </a:r>
            <a:r>
              <a:rPr lang="zh-TW" altLang="en-US" dirty="0" smtClean="0"/>
              <a:t>方法是在現有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丟失時啓動</a:t>
            </a:r>
            <a:r>
              <a:rPr lang="zh-CN" altLang="en-US" dirty="0" smtClean="0"/>
              <a:t>一個新 </a:t>
            </a:r>
            <a:r>
              <a:rPr lang="en-US" altLang="zh-CN" dirty="0" smtClean="0"/>
              <a:t>pod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zh-CN" altLang="en-US" dirty="0" smtClean="0"/>
              <a:t>集群節點發生故障時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它將爲故障節點上運行的所有</a:t>
            </a:r>
            <a:r>
              <a:rPr lang="en-US" altLang="zh-CN" dirty="0" smtClean="0"/>
              <a:t>pod 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zh-CN" altLang="en-US" dirty="0" smtClean="0"/>
              <a:t>受</a:t>
            </a:r>
            <a:r>
              <a:rPr lang="en-US" altLang="zh-CN" dirty="0" err="1" smtClean="0"/>
              <a:t>ReplicationController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控制的節點上的那些 </a:t>
            </a:r>
            <a:r>
              <a:rPr lang="en-US" altLang="zh-CN" dirty="0" smtClean="0"/>
              <a:t>pod)</a:t>
            </a:r>
            <a:r>
              <a:rPr lang="zh-CN" altLang="en-US" dirty="0" smtClean="0"/>
              <a:t>創建替代副本。</a:t>
            </a:r>
            <a:endParaRPr lang="en-US" altLang="zh-CN" dirty="0" smtClean="0"/>
          </a:p>
          <a:p>
            <a:r>
              <a:rPr lang="zh-CN" altLang="en-US" dirty="0" smtClean="0"/>
              <a:t>它能輕鬆實現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的水平伸縮手動和自動都可以</a:t>
            </a:r>
            <a:r>
              <a:rPr lang="en-US" altLang="zh-CN" dirty="0" smtClean="0"/>
              <a:t>(</a:t>
            </a:r>
            <a:r>
              <a:rPr lang="zh-CN" altLang="en-US" dirty="0" smtClean="0"/>
              <a:t>參見第</a:t>
            </a:r>
            <a:r>
              <a:rPr lang="en-US" altLang="zh-CN" dirty="0" smtClean="0"/>
              <a:t>15</a:t>
            </a:r>
            <a:r>
              <a:rPr lang="zh-TW" altLang="en-US" dirty="0" smtClean="0"/>
              <a:t>？</a:t>
            </a:r>
            <a:r>
              <a:rPr lang="zh-CN" altLang="en-US" dirty="0" smtClean="0"/>
              <a:t>章</a:t>
            </a:r>
            <a:r>
              <a:rPr lang="zh-CN" altLang="en-US" dirty="0"/>
              <a:t>中的 </a:t>
            </a:r>
            <a:r>
              <a:rPr lang="en-US" altLang="zh-CN" dirty="0"/>
              <a:t>pod </a:t>
            </a:r>
            <a:r>
              <a:rPr lang="zh-CN" altLang="en-US" dirty="0" smtClean="0"/>
              <a:t>的水平自動伸縮</a:t>
            </a:r>
            <a:r>
              <a:rPr lang="en-US" altLang="zh-CN" dirty="0" smtClean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注意 </a:t>
            </a:r>
            <a:r>
              <a:rPr lang="en-US" altLang="zh-CN" dirty="0"/>
              <a:t>pod </a:t>
            </a:r>
            <a:r>
              <a:rPr lang="zh-CN" altLang="en-US" dirty="0" smtClean="0"/>
              <a:t>實例永遠不會重新安置到另一個節點。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相反</a:t>
            </a:r>
            <a:r>
              <a:rPr lang="en-US" altLang="zh-CN" dirty="0" smtClean="0"/>
              <a:t>,</a:t>
            </a:r>
            <a:r>
              <a:rPr lang="en-US" altLang="zh-CN" dirty="0" err="1"/>
              <a:t>ReplicationController</a:t>
            </a:r>
            <a:r>
              <a:rPr lang="en-US" altLang="zh-CN" dirty="0"/>
              <a:t> </a:t>
            </a:r>
            <a:r>
              <a:rPr lang="zh-CN" altLang="en-US" dirty="0" smtClean="0"/>
              <a:t>會創建一個全新的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實例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它與正在替換的實例無關。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656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</a:t>
            </a:r>
            <a:r>
              <a:rPr lang="en-US" altLang="zh-TW" dirty="0" err="1" smtClean="0"/>
              <a:t>ReplicationController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就像 </a:t>
            </a:r>
            <a:r>
              <a:rPr lang="en-US" altLang="zh-TW" dirty="0" smtClean="0"/>
              <a:t>pod </a:t>
            </a:r>
            <a:r>
              <a:rPr lang="zh-TW" altLang="en-US" dirty="0"/>
              <a:t>和其他 </a:t>
            </a:r>
            <a:r>
              <a:rPr lang="en-US" altLang="zh-TW" dirty="0"/>
              <a:t>Kubernetes </a:t>
            </a:r>
            <a:r>
              <a:rPr lang="zh-TW" altLang="en-US" dirty="0" smtClean="0"/>
              <a:t>資源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可以通過上傳 </a:t>
            </a:r>
            <a:r>
              <a:rPr lang="en-US" altLang="zh-TW" dirty="0" smtClean="0"/>
              <a:t>JSON </a:t>
            </a:r>
            <a:r>
              <a:rPr lang="zh-TW" altLang="en-US" dirty="0"/>
              <a:t>或 </a:t>
            </a:r>
            <a:r>
              <a:rPr lang="en-US" altLang="zh-TW" dirty="0"/>
              <a:t>YAML </a:t>
            </a:r>
            <a:r>
              <a:rPr lang="zh-TW" altLang="en-US" dirty="0"/>
              <a:t>描述</a:t>
            </a:r>
            <a:r>
              <a:rPr lang="zh-TW" altLang="en-US" dirty="0" smtClean="0"/>
              <a:t>文件</a:t>
            </a:r>
            <a:r>
              <a:rPr lang="zh-TW" altLang="en-US" dirty="0"/>
              <a:t>到</a:t>
            </a:r>
            <a:r>
              <a:rPr lang="en-US" altLang="zh-TW" dirty="0"/>
              <a:t>Kubernetes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服務器來創建 </a:t>
            </a:r>
            <a:r>
              <a:rPr lang="en-US" altLang="zh-TW" dirty="0" err="1" smtClean="0"/>
              <a:t>ReplicationController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 smtClean="0"/>
              <a:t>如下例子，創建名爲</a:t>
            </a:r>
            <a:r>
              <a:rPr lang="en-US" altLang="zh-TW" dirty="0" err="1" smtClean="0"/>
              <a:t>kubia-rc.yaml</a:t>
            </a:r>
            <a:r>
              <a:rPr lang="en-US" altLang="zh-TW" dirty="0" smtClean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YAML </a:t>
            </a:r>
            <a:r>
              <a:rPr lang="zh-TW" altLang="en-US" dirty="0" smtClean="0"/>
              <a:t>文件：</a:t>
            </a:r>
            <a:endParaRPr lang="en-US" altLang="zh-TW" dirty="0" smtClean="0"/>
          </a:p>
          <a:p>
            <a:r>
              <a:rPr lang="en-US" altLang="zh-TW" dirty="0"/>
              <a:t>https://github.com/golonzovsky/kubernetes-in-action/blob/master/Chapter04/kubia-rc.yaml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5392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09135" y="169068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apiVersion: v1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kind: ReplicationController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metadata: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name: 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spec: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replicas: 3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selector: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app: 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template: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metadata: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labels: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  app: 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spec: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containers: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- name: 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  image: luksa/kubia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  ports: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    - containerPort: 8080</a:t>
            </a:r>
          </a:p>
        </p:txBody>
      </p:sp>
      <p:sp>
        <p:nvSpPr>
          <p:cNvPr id="6" name="矩形 5"/>
          <p:cNvSpPr/>
          <p:nvPr/>
        </p:nvSpPr>
        <p:spPr>
          <a:xfrm>
            <a:off x="5259860" y="1690688"/>
            <a:ext cx="3389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這裏的配置定義了</a:t>
            </a:r>
          </a:p>
          <a:p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(RC)</a:t>
            </a:r>
          </a:p>
        </p:txBody>
      </p:sp>
      <p:sp>
        <p:nvSpPr>
          <p:cNvPr id="7" name="矩形 6"/>
          <p:cNvSpPr/>
          <p:nvPr/>
        </p:nvSpPr>
        <p:spPr>
          <a:xfrm>
            <a:off x="5357264" y="3016251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pod 實例的目標數目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7264" y="38605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</a:rPr>
              <a:t>創建新 pod 所用的 pod 模板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57264" y="3438381"/>
            <a:ext cx="3574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選擇器决定了RC 的操作對象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2854411" y="3623047"/>
            <a:ext cx="2405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1"/>
          </p:cNvCxnSpPr>
          <p:nvPr/>
        </p:nvCxnSpPr>
        <p:spPr>
          <a:xfrm flipH="1">
            <a:off x="3064476" y="3200917"/>
            <a:ext cx="22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8" idx="1"/>
          </p:cNvCxnSpPr>
          <p:nvPr/>
        </p:nvCxnSpPr>
        <p:spPr>
          <a:xfrm flipH="1">
            <a:off x="2854411" y="4045178"/>
            <a:ext cx="2502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977978" y="3860512"/>
            <a:ext cx="247136" cy="88448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601730" y="44243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顯然，</a:t>
            </a:r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模板</a:t>
            </a:r>
            <a:r>
              <a:rPr lang="zh-CN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CN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籤</a:t>
            </a:r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必須和 </a:t>
            </a:r>
            <a:r>
              <a:rPr lang="en-US" altLang="zh-CN" sz="24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</a:t>
            </a:r>
            <a:r>
              <a:rPr lang="en-US" altLang="zh-CN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的標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籤</a:t>
            </a:r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選擇器匹配</a:t>
            </a:r>
            <a:r>
              <a:rPr lang="en-US" altLang="zh-CN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否則控制器將無休止地創建新的容器。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01730" y="56872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sz="240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爲了防止出現這種情况</a:t>
            </a:r>
            <a:r>
              <a:rPr lang="en-US" altLang="zh-TW" sz="240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,API</a:t>
            </a:r>
            <a:r>
              <a:rPr lang="zh-TW" altLang="en-US" sz="240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服務會校驗 </a:t>
            </a:r>
            <a:r>
              <a:rPr lang="en-US" altLang="zh-TW" sz="240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 </a:t>
            </a:r>
            <a:r>
              <a:rPr lang="zh-TW" altLang="en-US" sz="240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</a:t>
            </a:r>
            <a:r>
              <a:rPr lang="en-US" altLang="zh-TW" sz="240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不會接收錯誤配置。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55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不指定</a:t>
            </a:r>
            <a:r>
              <a:rPr lang="en-US" altLang="zh-TW" dirty="0" smtClean="0"/>
              <a:t>pod</a:t>
            </a:r>
            <a:r>
              <a:rPr lang="zh-TW" altLang="en-US" dirty="0" smtClean="0"/>
              <a:t>選擇器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根本不指定選擇器也是一種選擇。在這種情况下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它會自動根據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模板中的 標簽自動配置。</a:t>
            </a:r>
            <a:endParaRPr lang="zh-CN" altLang="en-US" dirty="0"/>
          </a:p>
          <a:p>
            <a:r>
              <a:rPr lang="zh-TW" altLang="en-US" dirty="0" smtClean="0"/>
              <a:t>提示：定義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時不要指定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,</a:t>
            </a:r>
            <a:r>
              <a:rPr lang="zh-TW" altLang="en-US" dirty="0" smtClean="0"/>
              <a:t>讓 </a:t>
            </a:r>
            <a:r>
              <a:rPr lang="en-US" altLang="zh-TW" dirty="0" smtClean="0"/>
              <a:t>Kubernetes </a:t>
            </a:r>
            <a:r>
              <a:rPr lang="zh-TW" altLang="en-US" dirty="0" smtClean="0"/>
              <a:t>從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模板中提取它。這樣 </a:t>
            </a:r>
            <a:r>
              <a:rPr lang="en-US" altLang="zh-TW" dirty="0" smtClean="0"/>
              <a:t>YAML</a:t>
            </a:r>
            <a:r>
              <a:rPr lang="zh-TW" altLang="en-US" dirty="0" smtClean="0"/>
              <a:t>更簡短。</a:t>
            </a:r>
            <a:endParaRPr lang="zh-TW" altLang="en-US" dirty="0"/>
          </a:p>
          <a:p>
            <a:r>
              <a:rPr lang="zh-TW" altLang="en-US" dirty="0" smtClean="0"/>
              <a:t>要創建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,</a:t>
            </a:r>
            <a:r>
              <a:rPr lang="zh-TW" altLang="en-US" dirty="0" smtClean="0"/>
              <a:t>請使用已知的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en-US" altLang="zh-TW" dirty="0"/>
              <a:t>create </a:t>
            </a:r>
            <a:r>
              <a:rPr lang="zh-TW" altLang="en-US" dirty="0"/>
              <a:t>命令</a:t>
            </a:r>
            <a:r>
              <a:rPr lang="en-US" altLang="zh-TW" dirty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kubia-rc.yaml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replicationcontroller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created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58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保持</a:t>
            </a:r>
            <a:r>
              <a:rPr lang="en-US" altLang="zh-CN" dirty="0"/>
              <a:t>Pod</a:t>
            </a:r>
            <a:r>
              <a:rPr lang="zh-CN" altLang="en-US" dirty="0" smtClean="0"/>
              <a:t>健康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希望你的部署能</a:t>
            </a:r>
            <a:r>
              <a:rPr lang="zh-CN" altLang="en-US" dirty="0" smtClean="0"/>
              <a:t>自動保持運行，並且保持健康，無須任何手動干預。</a:t>
            </a:r>
            <a:endParaRPr lang="en-US" altLang="zh-CN" dirty="0" smtClean="0"/>
          </a:p>
          <a:p>
            <a:r>
              <a:rPr lang="zh-TW" altLang="en-US" dirty="0" smtClean="0"/>
              <a:t>幾乎不會直接創建 </a:t>
            </a:r>
            <a:r>
              <a:rPr lang="en-US" altLang="zh-TW" dirty="0" smtClean="0"/>
              <a:t>pod</a:t>
            </a:r>
            <a:r>
              <a:rPr lang="zh-TW" altLang="en-US" dirty="0" smtClean="0"/>
              <a:t>，而是創建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Deployment </a:t>
            </a:r>
            <a:r>
              <a:rPr lang="zh-TW" altLang="en-US" dirty="0" smtClean="0"/>
              <a:t>這樣的資源，接著由它們來創建並管理實際的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CN" dirty="0"/>
              <a:t>Kubernetes </a:t>
            </a:r>
            <a:r>
              <a:rPr lang="zh-CN" altLang="en-US" dirty="0" smtClean="0"/>
              <a:t>接下來會監控這些容器，並且在它們失敗的時候自動重新啟動它們。</a:t>
            </a:r>
            <a:endParaRPr lang="en-US" altLang="zh-CN" dirty="0" smtClean="0"/>
          </a:p>
          <a:p>
            <a:r>
              <a:rPr lang="zh-CN" altLang="en-US" dirty="0" smtClean="0"/>
              <a:t>但是如果整個節點失敗，那麼節點上的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會丟失，並且不會被新節點替換，除非這些 </a:t>
            </a:r>
            <a:r>
              <a:rPr lang="en-US" altLang="zh-CN" dirty="0" smtClean="0"/>
              <a:t>pod </a:t>
            </a:r>
            <a:r>
              <a:rPr lang="zh-CN" altLang="en-US" dirty="0"/>
              <a:t>由</a:t>
            </a:r>
            <a:r>
              <a:rPr lang="zh-CN" altLang="en-US" dirty="0" smtClean="0"/>
              <a:t>前面</a:t>
            </a:r>
            <a:r>
              <a:rPr lang="zh-TW" altLang="en-US" dirty="0"/>
              <a:t>提到的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或類似資源來管理。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900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ReplicationController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由於之前都沒有任何</a:t>
            </a:r>
            <a:r>
              <a:rPr lang="en-US" altLang="zh-TW" dirty="0" smtClean="0"/>
              <a:t>pod</a:t>
            </a:r>
            <a:r>
              <a:rPr lang="zh-TW" altLang="en-US" dirty="0" smtClean="0"/>
              <a:t>有 </a:t>
            </a:r>
            <a:r>
              <a:rPr lang="en-US" altLang="zh-TW" dirty="0" smtClean="0"/>
              <a:t>app=</a:t>
            </a:r>
            <a:r>
              <a:rPr lang="en-US" altLang="zh-TW" dirty="0" err="1" smtClean="0"/>
              <a:t>kubia</a:t>
            </a:r>
            <a:r>
              <a:rPr lang="zh-TW" altLang="en-US" dirty="0" smtClean="0"/>
              <a:t>標籤，</a:t>
            </a:r>
            <a:r>
              <a:rPr lang="en-US" altLang="zh-TW" dirty="0" err="1" smtClean="0"/>
              <a:t>ReplicationController</a:t>
            </a:r>
            <a:r>
              <a:rPr lang="zh-TW" altLang="en-US" dirty="0" smtClean="0"/>
              <a:t>會根據</a:t>
            </a:r>
            <a:r>
              <a:rPr lang="en-US" altLang="zh-TW" dirty="0" smtClean="0"/>
              <a:t>pod</a:t>
            </a:r>
            <a:r>
              <a:rPr lang="zh-TW" altLang="en-US" dirty="0" smtClean="0"/>
              <a:t>模板啟動三個新的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查看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pods</a:t>
            </a:r>
          </a:p>
          <a:p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013" y="3754637"/>
            <a:ext cx="92951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Source Code Pro" panose="020B0509030403020204" pitchFamily="49" charset="0"/>
              </a:rPr>
              <a:t>[root@master ~]# kubectl get pods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NAME          READY   STATUS    RESTARTS   AGE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kubia-7rb4h   1/1     Running   0          12s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kubia-b4p9h   1/1     Running   0          12s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kubia-pngkt   1/1     Running   0          12s</a:t>
            </a:r>
          </a:p>
        </p:txBody>
      </p:sp>
    </p:spTree>
    <p:extLst>
      <p:ext uri="{BB962C8B-B14F-4D97-AF65-F5344CB8AC3E}">
        <p14:creationId xmlns:p14="http://schemas.microsoft.com/office/powerpoint/2010/main" val="3264447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查看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對已删除的 </a:t>
            </a:r>
            <a:r>
              <a:rPr lang="en-US" altLang="zh-TW" dirty="0"/>
              <a:t>pod </a:t>
            </a:r>
            <a:r>
              <a:rPr lang="zh-TW" altLang="en-US" dirty="0"/>
              <a:t>的</a:t>
            </a:r>
            <a:r>
              <a:rPr lang="zh-TW" altLang="en-US" dirty="0" smtClean="0"/>
              <a:t>響應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,</a:t>
            </a:r>
            <a:r>
              <a:rPr lang="zh-TW" altLang="en-US" dirty="0" smtClean="0"/>
              <a:t> 手動删除其中一個</a:t>
            </a:r>
            <a:r>
              <a:rPr lang="en-US" altLang="zh-TW" dirty="0" smtClean="0"/>
              <a:t>pod</a:t>
            </a:r>
            <a:r>
              <a:rPr lang="en-US" altLang="zh-TW" dirty="0"/>
              <a:t>,</a:t>
            </a:r>
            <a:r>
              <a:rPr lang="zh-TW" altLang="en-US" dirty="0"/>
              <a:t>以查看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如何立即啓動新容器：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solidFill>
                  <a:srgbClr val="2423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solidFill>
                  <a:srgbClr val="2423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solidFill>
                  <a:srgbClr val="2423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delete pod kubia-7rb4h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423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pod "kubia-7rb4h" deleted</a:t>
            </a:r>
            <a:endParaRPr lang="zh-TW" altLang="en-US" sz="2400" dirty="0">
              <a:latin typeface="Source Code Pro" panose="020B0509030403020204" pitchFamily="49" charset="0"/>
            </a:endParaRPr>
          </a:p>
          <a:p>
            <a:r>
              <a:rPr lang="zh-TW" altLang="en-US" dirty="0" smtClean="0"/>
              <a:t>重新列 出</a:t>
            </a:r>
            <a:r>
              <a:rPr lang="en-US" altLang="zh-TW" dirty="0" smtClean="0"/>
              <a:t>pod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06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en-US" altLang="zh-TW" dirty="0" smtClean="0"/>
              <a:t>pod</a:t>
            </a:r>
            <a:r>
              <a:rPr lang="zh-TW" altLang="en-US" dirty="0" smtClean="0"/>
              <a:t>之後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911486"/>
            <a:ext cx="101945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Source Code Pro" panose="020B0509030403020204" pitchFamily="49" charset="0"/>
              </a:rPr>
              <a:t>[root@master ~]# </a:t>
            </a:r>
            <a:r>
              <a:rPr lang="zh-TW" altLang="en-US" sz="2400" b="1" dirty="0">
                <a:latin typeface="Source Code Pro" panose="020B0509030403020204" pitchFamily="49" charset="0"/>
              </a:rPr>
              <a:t>kubectl delete pod kubia-7rb4h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pod "kubia-7rb4h" deleted</a:t>
            </a:r>
          </a:p>
          <a:p>
            <a:endParaRPr lang="zh-TW" altLang="en-US" sz="2400" dirty="0">
              <a:latin typeface="Source Code Pro" panose="020B0509030403020204" pitchFamily="49" charset="0"/>
            </a:endParaRPr>
          </a:p>
          <a:p>
            <a:r>
              <a:rPr lang="zh-TW" altLang="en-US" sz="2400" dirty="0" smtClean="0">
                <a:latin typeface="Source Code Pro" panose="020B0509030403020204" pitchFamily="49" charset="0"/>
              </a:rPr>
              <a:t>[root@master </a:t>
            </a:r>
            <a:r>
              <a:rPr lang="zh-TW" altLang="en-US" sz="2400" dirty="0">
                <a:latin typeface="Source Code Pro" panose="020B0509030403020204" pitchFamily="49" charset="0"/>
              </a:rPr>
              <a:t>~]# </a:t>
            </a:r>
            <a:r>
              <a:rPr lang="zh-TW" altLang="en-US" sz="2400" b="1" dirty="0">
                <a:latin typeface="Source Code Pro" panose="020B0509030403020204" pitchFamily="49" charset="0"/>
              </a:rPr>
              <a:t>kubectl get pods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NAME          READY   STATUS    RESTARTS   AGE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kubia-b4p9h   1/1     Running   0          3m39s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kubia-ctgdh   1/1     Running   0          48s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kubia-pngkt   1/1     Running   0          3m39s</a:t>
            </a:r>
          </a:p>
        </p:txBody>
      </p:sp>
    </p:spTree>
    <p:extLst>
      <p:ext uri="{BB962C8B-B14F-4D97-AF65-F5344CB8AC3E}">
        <p14:creationId xmlns:p14="http://schemas.microsoft.com/office/powerpoint/2010/main" val="242424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獲取有關</a:t>
            </a:r>
            <a:r>
              <a:rPr lang="en-US" altLang="zh-TW" dirty="0" err="1" smtClean="0"/>
              <a:t>ReplicationController</a:t>
            </a:r>
            <a:r>
              <a:rPr lang="zh-TW" altLang="en-US" dirty="0" smtClean="0"/>
              <a:t>的資訊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4348" y="2517630"/>
            <a:ext cx="9079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Source Code Pro" panose="020B0509030403020204" pitchFamily="49" charset="0"/>
              </a:rPr>
              <a:t>[root@master ~]# kubectl get rc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NAME    DESIRED   CURRENT   READY   AGE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kubia   3         3         3       5m32s</a:t>
            </a:r>
          </a:p>
        </p:txBody>
      </p:sp>
    </p:spTree>
    <p:extLst>
      <p:ext uri="{BB962C8B-B14F-4D97-AF65-F5344CB8AC3E}">
        <p14:creationId xmlns:p14="http://schemas.microsoft.com/office/powerpoint/2010/main" val="3869466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describe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94348" y="1270100"/>
            <a:ext cx="103594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Source Code Pro" panose="020B0509030403020204" pitchFamily="49" charset="0"/>
              </a:rPr>
              <a:t>[root@master ~]# kubectl describe rc kubia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Name:         kubia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Namespace:    default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Selector:     app=kubia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Labels:       app=kubia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Annotations:  &lt;none&gt;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Replicas:     3 current / 3 desired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Pods Status:  3 Running / 0 Waiting / 0 Succeeded / 0 Failed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Pod Template: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Labels:  app=kubia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Containers: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 kubia: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  Image:        luksa/kubia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  Port:         8080/TCP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  Host Port:    0/TC</a:t>
            </a:r>
            <a:r>
              <a:rPr lang="zh-TW" altLang="en-US" sz="2000" dirty="0" smtClean="0">
                <a:latin typeface="Source Code Pro" panose="020B0509030403020204" pitchFamily="49" charset="0"/>
              </a:rPr>
              <a:t>P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914251" y="2995250"/>
            <a:ext cx="4439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示例的實際數量和目標數量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14251" y="3624590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每種狀態下的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4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1908536"/>
            <a:ext cx="139508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Source Code Pro" panose="020B0509030403020204" pitchFamily="49" charset="0"/>
              </a:rPr>
              <a:t> Environment:  &lt;none&gt;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  Mounts:       &lt;none&gt;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Volumes:        &lt;none&gt;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Events: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Type    Reason            Age    From                    Message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----    ------            ----   ----                    -------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Normal  SuccessfulCreate  6m10s  replication-controller  Created pod: kubia-b4p9h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Normal  SuccessfulCreate  6m10s  replication-controller  Created pod: kubia-pngkt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Normal  SuccessfulCreate  6m10s  replication-controller  Created pod: kubia-7rb4h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  Normal  SuccessfulCreate  3m19s  replication-controller  Created pod: kubia-ctgdh</a:t>
            </a:r>
          </a:p>
        </p:txBody>
      </p:sp>
    </p:spTree>
    <p:extLst>
      <p:ext uri="{BB962C8B-B14F-4D97-AF65-F5344CB8AC3E}">
        <p14:creationId xmlns:p14="http://schemas.microsoft.com/office/powerpoint/2010/main" val="636518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控制器如何創建新的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0650"/>
            <a:ext cx="10058400" cy="56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73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應對節點故障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12863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get pods </a:t>
            </a:r>
            <a:r>
              <a:rPr lang="zh-TW" altLang="en-US" b="1" dirty="0">
                <a:latin typeface="Source Code Pro" panose="020B0509030403020204" pitchFamily="49" charset="0"/>
              </a:rPr>
              <a:t>-o wide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 READY   STATUS    RESTARTS   AGE   IP          NODE        NOMINATED NODE   READINESS GATES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kubia-b4p9h   1/1     Running   0          14m   10.42.0.0   node1.k8s   &lt;none&gt;   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kubia-ctgdh   1/1     Running   0          12m   10.40.0.1   node2.k8s   &lt;none&gt;   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kubia-pngkt   1/1     Running   0          14m   10.40.0.0   node2.k8s   &lt;none&gt;   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[root@master ~]#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989351" y="5309467"/>
            <a:ext cx="6636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[root@node1 ~]# 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nmcli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 down enp0s3</a:t>
            </a:r>
          </a:p>
          <a:p>
            <a:endParaRPr lang="en-US" altLang="zh-TW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89351" y="4886793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關閉工作節點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的乙太網卡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9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38200" y="1820907"/>
            <a:ext cx="99247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Source Code Pro" panose="020B0509030403020204" pitchFamily="49" charset="0"/>
              </a:rPr>
              <a:t>[root@master ~]# kubectl get nodes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NAME         STATUS     ROLES    AGE   VERSION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master.k8s   Ready      master   40m   v1.14.1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node1.k8s    NotReady   &lt;none&gt;   32m   v1.14.1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node2.k8s    Ready      &lt;none&gt;   32m   v1.14.1</a:t>
            </a:r>
          </a:p>
        </p:txBody>
      </p:sp>
      <p:sp>
        <p:nvSpPr>
          <p:cNvPr id="4" name="矩形 3"/>
          <p:cNvSpPr/>
          <p:nvPr/>
        </p:nvSpPr>
        <p:spPr>
          <a:xfrm>
            <a:off x="371631" y="3848179"/>
            <a:ext cx="114487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get pods -o wide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 READY   STATUS    RESTARTS   AGE   IP          NODE        NOMINATED NODE   READINESS GATES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kubia-b4p9h   1/1     Running   0          25m   10.42.0.0   node1.k8s   &lt;none&gt;   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kubia-ctgdh   1/1     Running   0          22m   10.40.0.1   node2.k8s   &lt;none&gt;   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kubia-pngkt   1/1     Running   0          25m   10.40.0.0   node2.k8s   &lt;none&gt;           &lt;none&gt;</a:t>
            </a:r>
          </a:p>
        </p:txBody>
      </p:sp>
    </p:spTree>
    <p:extLst>
      <p:ext uri="{BB962C8B-B14F-4D97-AF65-F5344CB8AC3E}">
        <p14:creationId xmlns:p14="http://schemas.microsoft.com/office/powerpoint/2010/main" val="3060407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經過</a:t>
            </a:r>
            <a:r>
              <a:rPr lang="en-US" altLang="zh-TW" dirty="0" smtClean="0"/>
              <a:t>10</a:t>
            </a:r>
            <a:r>
              <a:rPr lang="zh-TW" altLang="en-US" dirty="0" smtClean="0"/>
              <a:t>分鐘之後，查看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690688"/>
            <a:ext cx="128615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get pods -o wide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 READY   STATUS              RESTARTS   AGE   IP          NODE        NOMINATED NODE   READINESS GATES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kubia-b4p9h   1/1     </a:t>
            </a:r>
            <a:r>
              <a:rPr lang="zh-TW" altLang="en-US" dirty="0">
                <a:solidFill>
                  <a:srgbClr val="FF0000"/>
                </a:solidFill>
                <a:latin typeface="Source Code Pro" panose="020B0509030403020204" pitchFamily="49" charset="0"/>
              </a:rPr>
              <a:t>Terminating</a:t>
            </a:r>
            <a:r>
              <a:rPr lang="zh-TW" altLang="en-US" dirty="0">
                <a:latin typeface="Source Code Pro" panose="020B0509030403020204" pitchFamily="49" charset="0"/>
              </a:rPr>
              <a:t>         0          27m   10.42.0.0   node1.k8s   &lt;none&gt;   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kubia-ctgdh   1/1     Running             0          25m   10.40.0.1   node2.k8s   &lt;none&gt;           &lt;none&gt;</a:t>
            </a:r>
          </a:p>
          <a:p>
            <a:r>
              <a:rPr lang="zh-TW" altLang="en-US" b="1" dirty="0">
                <a:solidFill>
                  <a:srgbClr val="002060"/>
                </a:solidFill>
                <a:latin typeface="Source Code Pro" panose="020B0509030403020204" pitchFamily="49" charset="0"/>
              </a:rPr>
              <a:t>kubia-mrgtt   0/1     ContainerCreating   0          6s    &lt;none&gt;      node2.k8s   &lt;none&gt;   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kubia-pngkt   1/1     Running             0          27m   10.40.0.0   node2.k8s   &lt;none&gt;   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[root@master ~]#</a:t>
            </a:r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6685613" y="3927423"/>
            <a:ext cx="599607" cy="163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991724" y="5561351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秒鐘前創建的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09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自動</a:t>
            </a:r>
            <a:r>
              <a:rPr lang="zh-CN" altLang="en-US" dirty="0" smtClean="0"/>
              <a:t>自我</a:t>
            </a:r>
            <a:r>
              <a:rPr lang="zh-CN" altLang="en-US" dirty="0"/>
              <a:t>修復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只要將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調度到某個節點，該節點上的</a:t>
            </a:r>
            <a:r>
              <a:rPr lang="en-US" altLang="zh-CN" dirty="0" err="1" smtClean="0"/>
              <a:t>Kubelet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就會運行 </a:t>
            </a:r>
            <a:r>
              <a:rPr lang="en-US" altLang="zh-CN" dirty="0" smtClean="0"/>
              <a:t>pod </a:t>
            </a:r>
            <a:r>
              <a:rPr lang="zh-CN" altLang="en-US" dirty="0"/>
              <a:t>的</a:t>
            </a:r>
            <a:r>
              <a:rPr lang="zh-CN" altLang="en-US" dirty="0" smtClean="0"/>
              <a:t>容器，從此 只要該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存在，就會保持運行。</a:t>
            </a:r>
            <a:endParaRPr lang="en-US" altLang="zh-CN" dirty="0" smtClean="0"/>
          </a:p>
          <a:p>
            <a:r>
              <a:rPr lang="zh-CN" altLang="en-US" dirty="0" smtClean="0"/>
              <a:t>如果容器的主進程崩潰，</a:t>
            </a:r>
            <a:r>
              <a:rPr lang="en-US" altLang="zh-CN" dirty="0" err="1" smtClean="0"/>
              <a:t>Kubelet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將重啟容器。</a:t>
            </a:r>
            <a:endParaRPr lang="en-US" altLang="zh-CN" dirty="0" smtClean="0"/>
          </a:p>
          <a:p>
            <a:r>
              <a:rPr lang="zh-CN" altLang="en-US" dirty="0" smtClean="0"/>
              <a:t>如果應用程式中有一個導致它每隔一段時間就會崩潰的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Kubernetes </a:t>
            </a:r>
            <a:r>
              <a:rPr lang="zh-CN" altLang="en-US" dirty="0" smtClean="0"/>
              <a:t>會自動重啟應用程式，所以即使應用程式本身沒有做任何特殊的事，在 </a:t>
            </a:r>
            <a:r>
              <a:rPr lang="en-US" altLang="zh-CN" dirty="0"/>
              <a:t>Kubernetes </a:t>
            </a:r>
            <a:r>
              <a:rPr lang="zh-CN" altLang="en-US" dirty="0" smtClean="0"/>
              <a:t>中運行也能自動獲得自我修復的能力。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028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重新開啟工作節點</a:t>
            </a:r>
            <a:r>
              <a:rPr lang="en-US" altLang="zh-TW" dirty="0" smtClean="0"/>
              <a:t>1</a:t>
            </a:r>
            <a:r>
              <a:rPr lang="zh-TW" altLang="en-US" dirty="0" smtClean="0"/>
              <a:t>的乙太網卡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3400972"/>
            <a:ext cx="85456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Source Code Pro" panose="020B0509030403020204" pitchFamily="49" charset="0"/>
              </a:rPr>
              <a:t>[root@master ~]# kubectl get nodes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NAME         STATUS   ROLES    AGE   VERSION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master.k8s   Ready    master   47m   v1.14.1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node1.k8s    Ready    &lt;none&gt;   39m   v1.14.1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node2.k8s    Ready    &lt;none&gt;   39m   v1.14.1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Source Code Pro" panose="020B0509030403020204" pitchFamily="49" charset="0"/>
              </a:rPr>
              <a:t>[root@node1 ~]# nmcli c up enp0s3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Connection successfully activated (D-Bus active path: /org/freedesktop/NetworkManager/ActiveConnection/5)</a:t>
            </a:r>
          </a:p>
        </p:txBody>
      </p:sp>
    </p:spTree>
    <p:extLst>
      <p:ext uri="{BB962C8B-B14F-4D97-AF65-F5344CB8AC3E}">
        <p14:creationId xmlns:p14="http://schemas.microsoft.com/office/powerpoint/2010/main" val="2638996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若使用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Kubernets</a:t>
            </a:r>
            <a:r>
              <a:rPr lang="en-US" altLang="zh-TW" dirty="0" smtClean="0"/>
              <a:t> Engine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10534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gcloud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compute 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ssh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gke-kubia-default-pool-b46381f1-zwko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Enter passphrase for key '/home/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/.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ssh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google_compute_engine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':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Welcome to Kubernetes v1.6.4!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r>
              <a:rPr lang="en-US" altLang="zh-TW" b="1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luksa@gke-kubia-default-pool-b46381f1-zwko ~ $ </a:t>
            </a:r>
            <a:r>
              <a:rPr lang="en-US" altLang="zh-TW" b="1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sudo</a:t>
            </a:r>
            <a:r>
              <a:rPr lang="en-US" altLang="zh-TW" b="1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b="1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ifconfig</a:t>
            </a:r>
            <a:r>
              <a:rPr lang="en-US" altLang="zh-TW" b="1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eth0 down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3168016"/>
            <a:ext cx="102298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b="1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nodes</a:t>
            </a:r>
            <a:endParaRPr lang="en-US" altLang="zh-TW" b="1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 STATUS AGE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gke-kubia-default-pool-b46381f1-opc5 Ready 5h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gke-kubia-default-pool-b46381f1-s8gj Ready 5h</a:t>
            </a:r>
          </a:p>
          <a:p>
            <a:r>
              <a:rPr lang="en-US" altLang="zh-TW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gke-kubia-default-pool-b46381f1-zwko </a:t>
            </a:r>
            <a:r>
              <a:rPr lang="en-US" altLang="zh-TW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NotReady</a:t>
            </a:r>
            <a:r>
              <a:rPr lang="en-US" altLang="zh-TW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5h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4780687"/>
            <a:ext cx="8896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get pods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 READY STATUS RESTARTS AGE</a:t>
            </a:r>
          </a:p>
          <a:p>
            <a:r>
              <a:rPr lang="fi-FI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kubia-oini2 1/1 Running 0 10m</a:t>
            </a:r>
          </a:p>
          <a:p>
            <a:r>
              <a:rPr lang="nn-NO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kubia-k0xz6 1/1 Running 0 10m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kubia-q3vkg 1/1 Unknown 0 10m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kubia-dmdck</a:t>
            </a:r>
            <a:r>
              <a:rPr lang="en-US" altLang="zh-TW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1/1 Running 0 5s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37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移入或移出</a:t>
            </a:r>
            <a:r>
              <a:rPr lang="en-US" altLang="zh-TW" dirty="0" err="1" smtClean="0"/>
              <a:t>ReplicationController</a:t>
            </a:r>
            <a:r>
              <a:rPr lang="zh-TW" altLang="en-US" dirty="0" smtClean="0"/>
              <a:t>的作用域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如果你更改了一個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的標簽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使它不再與 </a:t>
            </a:r>
            <a:r>
              <a:rPr lang="en-US" altLang="zh-CN" dirty="0" err="1" smtClean="0"/>
              <a:t>ReplicationController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的標簽選擇 器相匹配</a:t>
            </a:r>
            <a:r>
              <a:rPr lang="en-US" altLang="zh-CN" dirty="0" smtClean="0"/>
              <a:t>,</a:t>
            </a:r>
            <a:r>
              <a:rPr lang="zh-CN" altLang="en-US" dirty="0" smtClean="0"/>
              <a:t>那麽該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就變得和其他手動創建的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一樣了。它不再被任何東西管理。</a:t>
            </a:r>
            <a:endParaRPr lang="en-US" altLang="zh-CN" dirty="0" smtClean="0"/>
          </a:p>
          <a:p>
            <a:r>
              <a:rPr lang="zh-CN" altLang="en-US" dirty="0" smtClean="0"/>
              <a:t>如果運行該節點的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异常終止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它顯然不會被重新調度。</a:t>
            </a:r>
            <a:endParaRPr lang="en-US" altLang="zh-CN" dirty="0" smtClean="0"/>
          </a:p>
          <a:p>
            <a:r>
              <a:rPr lang="zh-CN" altLang="en-US" dirty="0" smtClean="0"/>
              <a:t>但請記住</a:t>
            </a:r>
            <a:r>
              <a:rPr lang="en-US" altLang="zh-CN" dirty="0" smtClean="0"/>
              <a:t>,</a:t>
            </a:r>
            <a:r>
              <a:rPr lang="zh-CN" altLang="en-US" dirty="0" smtClean="0"/>
              <a:t>當你更改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的標簽時</a:t>
            </a:r>
            <a:r>
              <a:rPr lang="en-US" altLang="zh-CN" dirty="0" smtClean="0"/>
              <a:t>,</a:t>
            </a:r>
            <a:r>
              <a:rPr lang="en-US" altLang="zh-CN" dirty="0" err="1"/>
              <a:t>ReplicationController</a:t>
            </a:r>
            <a:r>
              <a:rPr lang="en-US" altLang="zh-CN" dirty="0"/>
              <a:t> </a:t>
            </a:r>
            <a:r>
              <a:rPr lang="zh-CN" altLang="en-US" dirty="0" smtClean="0"/>
              <a:t>發現一個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丟失了</a:t>
            </a:r>
            <a:r>
              <a:rPr lang="en-US" altLang="zh-CN" dirty="0" smtClean="0"/>
              <a:t>,</a:t>
            </a:r>
            <a:r>
              <a:rPr lang="zh-TW" altLang="en-US" dirty="0" smtClean="0"/>
              <a:t>並</a:t>
            </a:r>
            <a:r>
              <a:rPr lang="zh-CN" altLang="en-US" dirty="0" smtClean="0"/>
              <a:t>啓動一個新的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替換它</a:t>
            </a:r>
            <a:r>
              <a:rPr lang="zh-TW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4976634"/>
            <a:ext cx="10038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提示：儘管一個 </a:t>
            </a:r>
            <a:r>
              <a:rPr lang="en-US" altLang="zh-TW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TW" altLang="en-US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沒有綁定到一個</a:t>
            </a:r>
            <a:r>
              <a:rPr lang="en-US" altLang="zh-TW" sz="2400" dirty="0" err="1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</a:t>
            </a:r>
            <a:r>
              <a:rPr lang="en-US" altLang="zh-TW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zh-TW" altLang="en-US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但該 </a:t>
            </a:r>
            <a:r>
              <a:rPr lang="en-US" altLang="zh-TW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TW" altLang="en-US" sz="2400" dirty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 </a:t>
            </a:r>
            <a:r>
              <a:rPr lang="en-US" altLang="zh-TW" sz="2400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OwnerReferences</a:t>
            </a:r>
            <a:r>
              <a:rPr lang="en-US" altLang="zh-TW" sz="2400" dirty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欄位中</a:t>
            </a:r>
            <a:r>
              <a:rPr lang="zh-TW" altLang="en-US" sz="2400" dirty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引用它</a:t>
            </a:r>
            <a:r>
              <a:rPr lang="en-US" altLang="zh-TW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r>
              <a:rPr lang="en-US" altLang="zh-TW" sz="2400" dirty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zh-TW" altLang="en-US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可以輕鬆使用它來找到一個</a:t>
            </a:r>
            <a:r>
              <a:rPr lang="en-US" altLang="zh-TW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TW" altLang="en-US" sz="2400" dirty="0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屬哪個</a:t>
            </a:r>
            <a:r>
              <a:rPr lang="en-US" altLang="zh-TW" sz="2400" dirty="0" err="1" smtClean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</a:t>
            </a:r>
            <a:r>
              <a:rPr lang="zh-TW" altLang="en-US" sz="2400" dirty="0">
                <a:solidFill>
                  <a:srgbClr val="687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479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pod</a:t>
            </a:r>
            <a:r>
              <a:rPr lang="zh-TW" altLang="en-US" dirty="0"/>
              <a:t>移入或移出</a:t>
            </a:r>
            <a:r>
              <a:rPr lang="en-US" altLang="zh-TW" dirty="0" err="1"/>
              <a:t>ReplicationController</a:t>
            </a:r>
            <a:r>
              <a:rPr lang="zh-TW" altLang="en-US" dirty="0"/>
              <a:t>的作用域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你</a:t>
            </a:r>
            <a:r>
              <a:rPr lang="zh-CN" altLang="en-US" dirty="0"/>
              <a:t>的 </a:t>
            </a:r>
            <a:r>
              <a:rPr lang="en-US" altLang="zh-CN" dirty="0" err="1"/>
              <a:t>ReplicationController</a:t>
            </a:r>
            <a:r>
              <a:rPr lang="en-US" altLang="zh-CN" dirty="0"/>
              <a:t> </a:t>
            </a:r>
            <a:r>
              <a:rPr lang="zh-CN" altLang="en-US" dirty="0"/>
              <a:t>管理</a:t>
            </a:r>
            <a:r>
              <a:rPr lang="zh-CN" altLang="en-US" dirty="0" smtClean="0"/>
              <a:t>具</a:t>
            </a:r>
            <a:r>
              <a:rPr lang="en-US" altLang="zh-CN" dirty="0" smtClean="0"/>
              <a:t>app=</a:t>
            </a:r>
            <a:r>
              <a:rPr lang="en-US" altLang="zh-CN" dirty="0" err="1" smtClean="0"/>
              <a:t>kubia</a:t>
            </a:r>
            <a:r>
              <a:rPr lang="en-US" altLang="zh-CN" dirty="0" smtClean="0"/>
              <a:t> </a:t>
            </a:r>
            <a:r>
              <a:rPr lang="zh-CN" altLang="en-US" dirty="0" smtClean="0"/>
              <a:t>標</a:t>
            </a:r>
            <a:r>
              <a:rPr lang="zh-TW" altLang="en-US" dirty="0" smtClean="0"/>
              <a:t>籤</a:t>
            </a:r>
            <a:r>
              <a:rPr lang="zh-CN" altLang="en-US" dirty="0" smtClean="0"/>
              <a:t>的 </a:t>
            </a:r>
            <a:r>
              <a:rPr lang="en-US" altLang="zh-CN" dirty="0"/>
              <a:t>pod,</a:t>
            </a:r>
            <a:r>
              <a:rPr lang="zh-CN" altLang="en-US" dirty="0"/>
              <a:t>因此需要删除</a:t>
            </a:r>
            <a:r>
              <a:rPr lang="zh-CN" altLang="en-US" dirty="0" smtClean="0"/>
              <a:t>這個</a:t>
            </a:r>
            <a:r>
              <a:rPr lang="zh-CN" altLang="en-US" dirty="0"/>
              <a:t>標</a:t>
            </a:r>
            <a:r>
              <a:rPr lang="zh-TW" altLang="en-US" dirty="0"/>
              <a:t>籤</a:t>
            </a:r>
            <a:r>
              <a:rPr lang="zh-CN" altLang="en-US" dirty="0" smtClean="0"/>
              <a:t>或</a:t>
            </a:r>
            <a:r>
              <a:rPr lang="zh-CN" altLang="en-US" dirty="0"/>
              <a:t>修改其值以將該</a:t>
            </a:r>
            <a:r>
              <a:rPr lang="en-US" altLang="zh-CN" dirty="0"/>
              <a:t>pod </a:t>
            </a:r>
            <a:r>
              <a:rPr lang="zh-CN" altLang="en-US" dirty="0"/>
              <a:t>移出 </a:t>
            </a:r>
            <a:r>
              <a:rPr lang="en-US" altLang="zh-CN" dirty="0" err="1"/>
              <a:t>ReplicationController</a:t>
            </a:r>
            <a:r>
              <a:rPr lang="en-US" altLang="zh-CN" dirty="0"/>
              <a:t> </a:t>
            </a:r>
            <a:r>
              <a:rPr lang="zh-CN" altLang="en-US" dirty="0"/>
              <a:t>的管理範圍。 </a:t>
            </a:r>
            <a:endParaRPr lang="en-US" altLang="zh-CN" dirty="0" smtClean="0"/>
          </a:p>
          <a:p>
            <a:r>
              <a:rPr lang="zh-CN" altLang="en-US" dirty="0" smtClean="0"/>
              <a:t>添加</a:t>
            </a:r>
            <a:r>
              <a:rPr lang="zh-CN" altLang="en-US" dirty="0"/>
              <a:t>另個標</a:t>
            </a:r>
            <a:r>
              <a:rPr lang="zh-CN" altLang="en-US" dirty="0" smtClean="0"/>
              <a:t>簽</a:t>
            </a:r>
            <a:r>
              <a:rPr lang="zh-TW" altLang="en-US" dirty="0" smtClean="0"/>
              <a:t>並</a:t>
            </a:r>
            <a:r>
              <a:rPr lang="zh-CN" altLang="en-US" dirty="0" smtClean="0"/>
              <a:t>沒有用</a:t>
            </a:r>
            <a:r>
              <a:rPr lang="en-US" altLang="zh-CN" dirty="0"/>
              <a:t>,</a:t>
            </a:r>
            <a:r>
              <a:rPr lang="zh-CN" altLang="en-US" dirty="0"/>
              <a:t>因爲 </a:t>
            </a:r>
            <a:r>
              <a:rPr lang="en-US" altLang="zh-CN" dirty="0" err="1"/>
              <a:t>ReplicationController</a:t>
            </a:r>
            <a:r>
              <a:rPr lang="en-US" altLang="zh-CN" dirty="0"/>
              <a:t> </a:t>
            </a:r>
            <a:r>
              <a:rPr lang="zh-CN" altLang="en-US" dirty="0"/>
              <a:t>不關心該 </a:t>
            </a:r>
            <a:r>
              <a:rPr lang="en-US" altLang="zh-CN" dirty="0"/>
              <a:t>pod </a:t>
            </a:r>
            <a:r>
              <a:rPr lang="zh-CN" altLang="en-US" dirty="0"/>
              <a:t>是否有任何</a:t>
            </a:r>
            <a:r>
              <a:rPr lang="zh-CN" altLang="en-US" dirty="0" smtClean="0"/>
              <a:t>附加</a:t>
            </a:r>
            <a:r>
              <a:rPr lang="zh-CN" altLang="en-US" dirty="0"/>
              <a:t>標</a:t>
            </a:r>
            <a:r>
              <a:rPr lang="zh-TW" altLang="en-US" dirty="0"/>
              <a:t>籤</a:t>
            </a:r>
            <a:r>
              <a:rPr lang="en-US" altLang="zh-CN" dirty="0" smtClean="0"/>
              <a:t>,</a:t>
            </a:r>
            <a:r>
              <a:rPr lang="zh-CN" altLang="en-US" dirty="0"/>
              <a:t>它只關心該 </a:t>
            </a:r>
            <a:r>
              <a:rPr lang="en-US" altLang="zh-CN" dirty="0"/>
              <a:t>pod </a:t>
            </a:r>
            <a:r>
              <a:rPr lang="zh-CN" altLang="en-US" dirty="0"/>
              <a:t>是否</a:t>
            </a:r>
            <a:r>
              <a:rPr lang="zh-CN" altLang="en-US" dirty="0" smtClean="0"/>
              <a:t>具有</a:t>
            </a:r>
            <a:r>
              <a:rPr lang="zh-CN" altLang="en-US" dirty="0"/>
              <a:t>標</a:t>
            </a:r>
            <a:r>
              <a:rPr lang="zh-TW" altLang="en-US" dirty="0"/>
              <a:t>籤</a:t>
            </a:r>
            <a:r>
              <a:rPr lang="zh-CN" altLang="en-US" dirty="0" smtClean="0"/>
              <a:t>選擇</a:t>
            </a:r>
            <a:r>
              <a:rPr lang="zh-CN" altLang="en-US" dirty="0"/>
              <a:t>器中引用的</a:t>
            </a:r>
            <a:r>
              <a:rPr lang="zh-CN" altLang="en-US" dirty="0" smtClean="0"/>
              <a:t>所有</a:t>
            </a:r>
            <a:r>
              <a:rPr lang="zh-CN" altLang="en-US" dirty="0"/>
              <a:t>標</a:t>
            </a:r>
            <a:r>
              <a:rPr lang="zh-TW" altLang="en-US" dirty="0"/>
              <a:t>籤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459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給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管理的</a:t>
            </a:r>
            <a:r>
              <a:rPr lang="en-US" altLang="zh-TW" dirty="0"/>
              <a:t>pod </a:t>
            </a:r>
            <a:r>
              <a:rPr lang="zh-TW" altLang="en-US" dirty="0"/>
              <a:t>加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需要確認的是</a:t>
            </a:r>
            <a:r>
              <a:rPr lang="en-US" altLang="zh-TW" dirty="0" smtClean="0"/>
              <a:t>,</a:t>
            </a:r>
            <a:r>
              <a:rPr lang="zh-TW" altLang="en-US" dirty="0"/>
              <a:t>如果你向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管理的</a:t>
            </a:r>
            <a:r>
              <a:rPr lang="en-US" altLang="zh-TW" dirty="0"/>
              <a:t>pod </a:t>
            </a:r>
            <a:r>
              <a:rPr lang="zh-TW" altLang="en-US" dirty="0" smtClean="0"/>
              <a:t>添加其他標</a:t>
            </a:r>
            <a:r>
              <a:rPr lang="zh-TW" altLang="en-US" dirty="0"/>
              <a:t>標籤</a:t>
            </a:r>
            <a:r>
              <a:rPr lang="en-US" altLang="zh-TW" dirty="0" smtClean="0"/>
              <a:t>,</a:t>
            </a:r>
            <a:r>
              <a:rPr lang="zh-TW" altLang="en-US" dirty="0" smtClean="0"/>
              <a:t>它並不關心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label pod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kubia-mrgtt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type=special 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kubia-mrgtt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labeled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pods --show-labels 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4407646"/>
            <a:ext cx="110477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Source Code Pro" panose="020B0509030403020204" pitchFamily="49" charset="0"/>
              </a:rPr>
              <a:t>[root@master ~]# kubectl get pods --show-labels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NAME          READY   STATUS    RESTARTS   AGE   LABELS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kubia-ctgdh   1/1     Running   0          49m   app=kubia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kubia-mrgtt   1/1     Running   0          24m   app=kubia,</a:t>
            </a:r>
            <a:r>
              <a:rPr lang="zh-TW" altLang="en-US" sz="2000" b="1" dirty="0">
                <a:latin typeface="Source Code Pro" panose="020B0509030403020204" pitchFamily="49" charset="0"/>
              </a:rPr>
              <a:t>type=special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kubia-pngkt   1/1     Running   0          52m   app=kubia</a:t>
            </a:r>
          </a:p>
        </p:txBody>
      </p:sp>
    </p:spTree>
    <p:extLst>
      <p:ext uri="{BB962C8B-B14F-4D97-AF65-F5344CB8AC3E}">
        <p14:creationId xmlns:p14="http://schemas.microsoft.com/office/powerpoint/2010/main" val="3791910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更改已託管的</a:t>
            </a:r>
            <a:r>
              <a:rPr lang="en-US" altLang="zh-TW" dirty="0"/>
              <a:t>pod </a:t>
            </a:r>
            <a:r>
              <a:rPr lang="zh-TW" altLang="en-US" dirty="0"/>
              <a:t>的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現在</a:t>
            </a:r>
            <a:r>
              <a:rPr lang="en-US" altLang="zh-TW" dirty="0" smtClean="0"/>
              <a:t>,</a:t>
            </a:r>
            <a:r>
              <a:rPr lang="zh-TW" altLang="en-US" dirty="0"/>
              <a:t>更改 </a:t>
            </a:r>
            <a:r>
              <a:rPr lang="en-US" altLang="zh-TW" dirty="0" smtClean="0"/>
              <a:t>app=</a:t>
            </a:r>
            <a:r>
              <a:rPr lang="en-US" altLang="zh-TW" dirty="0" err="1" smtClean="0"/>
              <a:t>kubia</a:t>
            </a:r>
            <a:r>
              <a:rPr lang="zh-TW" altLang="en-US" dirty="0"/>
              <a:t>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這將使該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不再與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zh-TW" altLang="en-US" dirty="0"/>
              <a:t>標籤</a:t>
            </a:r>
            <a:r>
              <a:rPr lang="zh-TW" altLang="en-US" dirty="0" smtClean="0"/>
              <a:t>選擇器相匹配</a:t>
            </a:r>
            <a:r>
              <a:rPr lang="en-US" altLang="zh-TW" dirty="0" smtClean="0"/>
              <a:t>,</a:t>
            </a:r>
            <a:r>
              <a:rPr lang="zh-TW" altLang="en-US" dirty="0" smtClean="0"/>
              <a:t>只剩下兩個匹配的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因此</a:t>
            </a:r>
            <a:r>
              <a:rPr lang="en-US" altLang="zh-TW" dirty="0"/>
              <a:t>,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會啓動一個 新的</a:t>
            </a:r>
            <a:r>
              <a:rPr lang="en-US" altLang="zh-TW" dirty="0" smtClean="0"/>
              <a:t>pod,</a:t>
            </a:r>
            <a:r>
              <a:rPr lang="zh-TW" altLang="en-US" dirty="0" smtClean="0"/>
              <a:t>將數目恢復爲三：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label pod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mrgtt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app=foo 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overwrite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mrgtt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labeled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--overwrite </a:t>
            </a:r>
            <a:r>
              <a:rPr lang="zh-TW" altLang="en-US" dirty="0" smtClean="0"/>
              <a:t>參數是必要的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否則</a:t>
            </a:r>
            <a:r>
              <a:rPr lang="en-US" altLang="zh-TW" dirty="0" err="1" smtClean="0"/>
              <a:t>kubectl</a:t>
            </a:r>
            <a:r>
              <a:rPr lang="zh-TW" altLang="en-US" dirty="0" smtClean="0"/>
              <a:t>將只打印出警告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並不會更改</a:t>
            </a:r>
            <a:r>
              <a:rPr lang="zh-TW" altLang="en-US" dirty="0"/>
              <a:t>標籤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這樣是爲了防止你想要添加新</a:t>
            </a:r>
            <a:r>
              <a:rPr lang="zh-TW" altLang="en-US" dirty="0"/>
              <a:t>標籤</a:t>
            </a:r>
            <a:r>
              <a:rPr lang="zh-TW" altLang="en-US" dirty="0" smtClean="0"/>
              <a:t>時無意中更改現有</a:t>
            </a:r>
            <a:r>
              <a:rPr lang="zh-TW" altLang="en-US" dirty="0"/>
              <a:t>標籤</a:t>
            </a:r>
            <a:r>
              <a:rPr lang="zh-TW" altLang="en-US" dirty="0" smtClean="0"/>
              <a:t>的值。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9278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再次列出所有的</a:t>
            </a:r>
            <a:r>
              <a:rPr lang="en-US" altLang="zh-TW" dirty="0" smtClean="0"/>
              <a:t>pods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9356" y="2252034"/>
            <a:ext cx="97985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Source Code Pro" panose="020B0509030403020204" pitchFamily="49" charset="0"/>
              </a:rPr>
              <a:t>[root@master ~]# kubectl get pods -L app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NAME          READY   STATUS    RESTARTS   AGE   APP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kubia-ctgdh   1/1     Running   0          54m   kubia</a:t>
            </a:r>
          </a:p>
          <a:p>
            <a:r>
              <a:rPr lang="zh-TW" altLang="en-US" sz="2000" b="1" dirty="0">
                <a:solidFill>
                  <a:srgbClr val="002060"/>
                </a:solidFill>
                <a:latin typeface="Source Code Pro" panose="020B0509030403020204" pitchFamily="49" charset="0"/>
              </a:rPr>
              <a:t>kubia-hs5gz   1/1     Running   0          12s   kubia</a:t>
            </a:r>
          </a:p>
          <a:p>
            <a:r>
              <a:rPr lang="zh-TW" altLang="en-US" sz="2000" dirty="0">
                <a:solidFill>
                  <a:srgbClr val="FF0000"/>
                </a:solidFill>
                <a:latin typeface="Source Code Pro" panose="020B0509030403020204" pitchFamily="49" charset="0"/>
              </a:rPr>
              <a:t>kubia-mrgtt</a:t>
            </a:r>
            <a:r>
              <a:rPr lang="zh-TW" altLang="en-US" sz="2000" dirty="0">
                <a:latin typeface="Source Code Pro" panose="020B0509030403020204" pitchFamily="49" charset="0"/>
              </a:rPr>
              <a:t>   1/1     Running   0          29m   </a:t>
            </a:r>
            <a:r>
              <a:rPr lang="zh-TW" altLang="en-US" sz="2000" dirty="0">
                <a:solidFill>
                  <a:srgbClr val="FF0000"/>
                </a:solidFill>
                <a:latin typeface="Source Code Pro" panose="020B0509030403020204" pitchFamily="49" charset="0"/>
              </a:rPr>
              <a:t>foo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kubia-pngkt   1/1     Running   0          57m   kubia</a:t>
            </a: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938072" y="3702570"/>
            <a:ext cx="5246558" cy="110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516279" y="4732186"/>
            <a:ext cx="5675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不再由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773181" y="3419032"/>
            <a:ext cx="164891" cy="154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24066" y="5181174"/>
            <a:ext cx="5531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新創的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，用於替換從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範圍移址的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通過更改標籤從</a:t>
            </a:r>
            <a:r>
              <a:rPr lang="en-US" altLang="zh-TW" dirty="0" smtClean="0"/>
              <a:t>RC</a:t>
            </a:r>
            <a:r>
              <a:rPr lang="zh-TW" altLang="en-US" dirty="0" smtClean="0"/>
              <a:t>的作用中移除一個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24001"/>
            <a:ext cx="9045935" cy="51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從控制器删除 </a:t>
            </a:r>
            <a:r>
              <a:rPr lang="en-US" altLang="zh-CN" dirty="0" smtClean="0"/>
              <a:t>pod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當你想操作特定的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時</a:t>
            </a:r>
            <a:r>
              <a:rPr lang="en-US" altLang="zh-CN" dirty="0" smtClean="0"/>
              <a:t>,</a:t>
            </a:r>
            <a:r>
              <a:rPr lang="zh-CN" altLang="en-US" dirty="0" smtClean="0"/>
              <a:t>從 </a:t>
            </a:r>
            <a:r>
              <a:rPr lang="en-US" altLang="zh-CN" dirty="0" err="1" smtClean="0"/>
              <a:t>ReplicationController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管理範圍中移除 </a:t>
            </a:r>
            <a:r>
              <a:rPr lang="en-US" altLang="zh-CN" dirty="0" smtClean="0"/>
              <a:t>pod </a:t>
            </a:r>
            <a:r>
              <a:rPr lang="zh-CN" altLang="en-US" dirty="0"/>
              <a:t>的操作 很管用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你可能有一個</a:t>
            </a:r>
            <a:r>
              <a:rPr lang="en-US" altLang="zh-CN" dirty="0" smtClean="0"/>
              <a:t>bug </a:t>
            </a:r>
            <a:r>
              <a:rPr lang="zh-CN" altLang="en-US" dirty="0" smtClean="0"/>
              <a:t>導致你的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在特定時間或特定事件後開始出問題。 </a:t>
            </a:r>
            <a:endParaRPr lang="en-US" altLang="zh-CN" dirty="0" smtClean="0"/>
          </a:p>
          <a:p>
            <a:r>
              <a:rPr lang="zh-CN" altLang="en-US" dirty="0" smtClean="0"/>
              <a:t>如果你知道某個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發生了故障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就可以將它從 </a:t>
            </a:r>
            <a:r>
              <a:rPr lang="en-US" altLang="zh-CN" dirty="0" smtClean="0"/>
              <a:t>Replication-Controller </a:t>
            </a:r>
            <a:r>
              <a:rPr lang="zh-CN" altLang="en-US" dirty="0" smtClean="0"/>
              <a:t>的管理範圍 中移除</a:t>
            </a:r>
            <a:r>
              <a:rPr lang="en-US" altLang="zh-CN" dirty="0" smtClean="0"/>
              <a:t>,</a:t>
            </a:r>
            <a:r>
              <a:rPr lang="zh-CN" altLang="en-US" dirty="0" smtClean="0"/>
              <a:t>讓控制器將它替換爲新 </a:t>
            </a:r>
            <a:r>
              <a:rPr lang="en-US" altLang="zh-CN" dirty="0" smtClean="0"/>
              <a:t>pod,</a:t>
            </a:r>
            <a:r>
              <a:rPr lang="zh-CN" altLang="en-US" dirty="0" smtClean="0"/>
              <a:t>接著這個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就任你處置了。</a:t>
            </a:r>
            <a:endParaRPr lang="en-US" altLang="zh-CN" dirty="0" smtClean="0"/>
          </a:p>
          <a:p>
            <a:r>
              <a:rPr lang="zh-CN" altLang="en-US" dirty="0" smtClean="0"/>
              <a:t>完成後删除該 </a:t>
            </a:r>
            <a:r>
              <a:rPr lang="en-US" altLang="zh-CN" dirty="0" smtClean="0"/>
              <a:t>pod </a:t>
            </a:r>
            <a:r>
              <a:rPr lang="zh-CN" altLang="en-US" dirty="0"/>
              <a:t>即可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1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更改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zh-TW" altLang="en-US" dirty="0" smtClean="0"/>
              <a:t>標籤選擇器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這裏有個練習</a:t>
            </a:r>
            <a:r>
              <a:rPr lang="en-US" altLang="zh-TW" dirty="0" smtClean="0"/>
              <a:t>,</a:t>
            </a:r>
            <a:r>
              <a:rPr lang="zh-TW" altLang="en-US" dirty="0"/>
              <a:t>看看你是否完全理解了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如果不是更改某 個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的標簽而是修改了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的標簽選擇器</a:t>
            </a:r>
            <a:r>
              <a:rPr lang="en-US" altLang="zh-TW" dirty="0" smtClean="0"/>
              <a:t>,</a:t>
            </a:r>
            <a:r>
              <a:rPr lang="zh-TW" altLang="en-US" dirty="0" smtClean="0"/>
              <a:t>你認爲會發生什麽</a:t>
            </a:r>
            <a:r>
              <a:rPr lang="en-US" altLang="zh-TW" dirty="0" smtClean="0"/>
              <a:t>?</a:t>
            </a:r>
            <a:endParaRPr lang="zh-TW" altLang="en-US" dirty="0"/>
          </a:p>
          <a:p>
            <a:r>
              <a:rPr lang="zh-TW" altLang="en-US" dirty="0" smtClean="0"/>
              <a:t>如果你的答案是“它會讓所有的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脫離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/>
              <a:t>的管理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導致它 創建三個新的</a:t>
            </a:r>
            <a:r>
              <a:rPr lang="en-US" altLang="zh-TW" dirty="0" smtClean="0"/>
              <a:t>pod”,</a:t>
            </a:r>
            <a:r>
              <a:rPr lang="zh-TW" altLang="en-US" dirty="0" smtClean="0"/>
              <a:t>那麽恭喜你</a:t>
            </a:r>
            <a:r>
              <a:rPr lang="en-US" altLang="zh-TW" dirty="0" smtClean="0"/>
              <a:t>,</a:t>
            </a:r>
            <a:r>
              <a:rPr lang="zh-TW" altLang="en-US" dirty="0" smtClean="0"/>
              <a:t>答對了。</a:t>
            </a:r>
            <a:endParaRPr lang="en-US" altLang="zh-TW" dirty="0" smtClean="0"/>
          </a:p>
          <a:p>
            <a:r>
              <a:rPr lang="zh-TW" altLang="en-US" dirty="0" smtClean="0"/>
              <a:t>這表明你瞭解了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的工作</a:t>
            </a:r>
            <a:r>
              <a:rPr lang="zh-TW" altLang="en-US" dirty="0"/>
              <a:t>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Kubernetes </a:t>
            </a:r>
            <a:r>
              <a:rPr lang="zh-TW" altLang="en-US" dirty="0" smtClean="0"/>
              <a:t>確實允許你更改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的標簽選擇器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但這不 適用於本章後半部分中介紹的其他資源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也是用來管理 </a:t>
            </a:r>
            <a:r>
              <a:rPr lang="en-US" altLang="zh-TW" dirty="0" smtClean="0"/>
              <a:t>pod </a:t>
            </a:r>
            <a:r>
              <a:rPr lang="zh-TW" altLang="en-US" dirty="0"/>
              <a:t>的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7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存活</a:t>
            </a:r>
            <a:r>
              <a:rPr lang="zh-TW" altLang="en-US" dirty="0" smtClean="0"/>
              <a:t>探針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必須從外部檢查應用程式的運行狀況，而不是依賴于應用的內部 檢測。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例如， 應用因為無限迴圈或鎖死而停止回應。</a:t>
            </a:r>
            <a:endParaRPr lang="en-US" altLang="zh-CN" dirty="0" smtClean="0"/>
          </a:p>
          <a:p>
            <a:r>
              <a:rPr lang="en-US" altLang="zh-CN" dirty="0"/>
              <a:t>Kubernetes </a:t>
            </a:r>
            <a:r>
              <a:rPr lang="zh-CN" altLang="en-US" dirty="0" smtClean="0"/>
              <a:t>可以通過存活探針</a:t>
            </a:r>
            <a:r>
              <a:rPr lang="en-US" altLang="zh-CN" dirty="0" smtClean="0"/>
              <a:t>(</a:t>
            </a:r>
            <a:r>
              <a:rPr lang="en-US" altLang="zh-CN" dirty="0"/>
              <a:t>liveness probe</a:t>
            </a:r>
            <a:r>
              <a:rPr lang="en-US" altLang="zh-CN" dirty="0" smtClean="0"/>
              <a:t>)</a:t>
            </a:r>
            <a:r>
              <a:rPr lang="zh-CN" altLang="en-US" dirty="0" smtClean="0"/>
              <a:t>檢查容器是否還在運行。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可以為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中的每個容器單獨指定存活探針。</a:t>
            </a:r>
            <a:endParaRPr lang="en-US" altLang="zh-CN" dirty="0" smtClean="0"/>
          </a:p>
          <a:p>
            <a:r>
              <a:rPr lang="zh-CN" altLang="en-US" dirty="0" smtClean="0"/>
              <a:t>如果探測失敗，</a:t>
            </a:r>
            <a:r>
              <a:rPr lang="en-US" altLang="zh-CN" dirty="0" smtClean="0"/>
              <a:t> </a:t>
            </a:r>
            <a:r>
              <a:rPr lang="en-US" altLang="zh-CN" dirty="0"/>
              <a:t>Kubernetes </a:t>
            </a:r>
            <a:r>
              <a:rPr lang="zh-CN" altLang="en-US" dirty="0" smtClean="0"/>
              <a:t>將定期執行探針並重新啟動容器。</a:t>
            </a:r>
            <a:endParaRPr lang="en-US" altLang="zh-CN" dirty="0" smtClean="0"/>
          </a:p>
          <a:p>
            <a:r>
              <a:rPr lang="zh-TW" altLang="en-US" dirty="0" smtClean="0"/>
              <a:t>不要與就緒探針</a:t>
            </a:r>
            <a:r>
              <a:rPr lang="en-US" altLang="zh-TW" dirty="0" smtClean="0"/>
              <a:t>(</a:t>
            </a:r>
            <a:r>
              <a:rPr lang="en-US" altLang="zh-TW" dirty="0"/>
              <a:t>readiness probe)</a:t>
            </a:r>
            <a:r>
              <a:rPr lang="zh-TW" altLang="en-US" dirty="0" smtClean="0"/>
              <a:t>混淆。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822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/>
              <a:t>pod </a:t>
            </a:r>
            <a:r>
              <a:rPr lang="zh-TW" altLang="en-US" dirty="0" smtClean="0"/>
              <a:t>模板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pod </a:t>
            </a:r>
            <a:r>
              <a:rPr lang="zh-TW" altLang="en-US" dirty="0" smtClean="0"/>
              <a:t>模板可以隨時修改。</a:t>
            </a:r>
            <a:endParaRPr lang="en-US" altLang="zh-TW" dirty="0" smtClean="0"/>
          </a:p>
          <a:p>
            <a:r>
              <a:rPr lang="zh-TW" altLang="en-US" dirty="0" smtClean="0"/>
              <a:t>更改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模板就像用一個曲奇刀替換另一個。</a:t>
            </a:r>
            <a:endParaRPr lang="en-US" altLang="zh-TW" dirty="0" smtClean="0"/>
          </a:p>
          <a:p>
            <a:r>
              <a:rPr lang="zh-TW" altLang="en-US" dirty="0" smtClean="0"/>
              <a:t>它只會影響你之後切出的曲奇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並且不會影響你已經剪切的曲奇。</a:t>
            </a:r>
            <a:endParaRPr lang="en-US" altLang="zh-TW" dirty="0" smtClean="0"/>
          </a:p>
          <a:p>
            <a:r>
              <a:rPr lang="zh-TW" altLang="en-US" dirty="0" smtClean="0"/>
              <a:t>要修改舊的</a:t>
            </a:r>
            <a:r>
              <a:rPr lang="en-US" altLang="zh-TW" dirty="0" smtClean="0"/>
              <a:t>pod</a:t>
            </a:r>
            <a:r>
              <a:rPr lang="en-US" altLang="zh-TW" dirty="0"/>
              <a:t>, </a:t>
            </a:r>
            <a:r>
              <a:rPr lang="zh-TW" altLang="en-US" dirty="0" smtClean="0"/>
              <a:t>你需要删除它們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並讓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根據新模板 將其替換爲新的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15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根據新模板替換</a:t>
            </a:r>
            <a:r>
              <a:rPr lang="zh-TW" altLang="en-US" dirty="0"/>
              <a:t>爲</a:t>
            </a:r>
            <a:r>
              <a:rPr lang="zh-TW" altLang="en-US" dirty="0" smtClean="0"/>
              <a:t>新的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48258"/>
            <a:ext cx="10058400" cy="29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 </a:t>
            </a:r>
            <a:r>
              <a:rPr lang="en-US" altLang="zh-TW" dirty="0"/>
              <a:t>pod </a:t>
            </a:r>
            <a:r>
              <a:rPr lang="zh-TW" altLang="en-US" dirty="0"/>
              <a:t>模板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使用以下命令編輯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: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edit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這將在你的默認文字編輯器中打開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YAML</a:t>
            </a:r>
            <a:r>
              <a:rPr lang="zh-TW" altLang="en-US" dirty="0"/>
              <a:t>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找到 </a:t>
            </a:r>
            <a:r>
              <a:rPr lang="en-US" altLang="zh-TW" dirty="0"/>
              <a:t>pod </a:t>
            </a:r>
            <a:r>
              <a:rPr lang="zh-TW" altLang="en-US" dirty="0" smtClean="0"/>
              <a:t>模板部分並向元數據添加一個新的標籤。</a:t>
            </a:r>
            <a:endParaRPr lang="en-US" altLang="zh-TW" dirty="0" smtClean="0"/>
          </a:p>
          <a:p>
            <a:r>
              <a:rPr lang="zh-TW" altLang="en-US" dirty="0" smtClean="0"/>
              <a:t>保存更改並退出編輯器後</a:t>
            </a:r>
            <a:r>
              <a:rPr lang="en-US" altLang="zh-TW" dirty="0" smtClean="0"/>
              <a:t>,</a:t>
            </a:r>
            <a:r>
              <a:rPr lang="en-US" altLang="zh-TW" dirty="0" err="1"/>
              <a:t>kubectl</a:t>
            </a:r>
            <a:r>
              <a:rPr lang="en-US" altLang="zh-TW" dirty="0"/>
              <a:t> </a:t>
            </a:r>
            <a:r>
              <a:rPr lang="zh-TW" altLang="en-US" dirty="0" smtClean="0"/>
              <a:t>將更新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並打印以下訊息</a:t>
            </a:r>
            <a:r>
              <a:rPr lang="en-US" altLang="zh-TW" dirty="0" smtClean="0"/>
              <a:t>:</a:t>
            </a:r>
            <a:r>
              <a:rPr lang="zh-TW" altLang="en-US" dirty="0">
                <a:latin typeface="Source Code Pro" panose="020B0509030403020204" pitchFamily="49" charset="0"/>
              </a:rPr>
              <a:t/>
            </a:r>
            <a:br>
              <a:rPr lang="zh-TW" altLang="en-US" dirty="0">
                <a:latin typeface="Source Code Pro" panose="020B0509030403020204" pitchFamily="49" charset="0"/>
              </a:rPr>
            </a:b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replicationcontroller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"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edited</a:t>
            </a:r>
          </a:p>
          <a:p>
            <a:r>
              <a:rPr lang="zh-CN" altLang="en-US" dirty="0" smtClean="0"/>
              <a:t>現在可以再次列出</a:t>
            </a:r>
            <a:r>
              <a:rPr lang="en-US" altLang="zh-CN" dirty="0" smtClean="0"/>
              <a:t>pod </a:t>
            </a:r>
            <a:r>
              <a:rPr lang="zh-CN" altLang="en-US" dirty="0"/>
              <a:t>及</a:t>
            </a:r>
            <a:r>
              <a:rPr lang="zh-CN" altLang="en-US" dirty="0" smtClean="0"/>
              <a:t>其標</a:t>
            </a:r>
            <a:r>
              <a:rPr lang="zh-TW" altLang="en-US" dirty="0" smtClean="0"/>
              <a:t>籤</a:t>
            </a:r>
            <a:r>
              <a:rPr lang="en-US" altLang="zh-CN" dirty="0" smtClean="0"/>
              <a:t>,</a:t>
            </a:r>
            <a:r>
              <a:rPr lang="zh-TW" altLang="en-US" dirty="0" smtClean="0"/>
              <a:t>並</a:t>
            </a:r>
            <a:r>
              <a:rPr lang="zh-CN" altLang="en-US" dirty="0" smtClean="0"/>
              <a:t>確認它們未發生變化。</a:t>
            </a:r>
            <a:endParaRPr lang="en-US" altLang="zh-TW" dirty="0" smtClean="0"/>
          </a:p>
          <a:p>
            <a:r>
              <a:rPr lang="zh-TW" altLang="en-US" dirty="0" smtClean="0"/>
              <a:t>但是，</a:t>
            </a:r>
            <a:r>
              <a:rPr lang="zh-CN" altLang="en-US" dirty="0" smtClean="0"/>
              <a:t>如果你删除了 這個</a:t>
            </a:r>
            <a:r>
              <a:rPr lang="en-US" altLang="zh-CN" dirty="0" smtClean="0"/>
              <a:t>pod </a:t>
            </a:r>
            <a:r>
              <a:rPr lang="zh-TW" altLang="en-US" dirty="0" smtClean="0"/>
              <a:t>並</a:t>
            </a:r>
            <a:r>
              <a:rPr lang="zh-CN" altLang="en-US" dirty="0" smtClean="0"/>
              <a:t>等待其替代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創建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你會看到新的標</a:t>
            </a:r>
            <a:r>
              <a:rPr lang="zh-TW" altLang="en-US" dirty="0"/>
              <a:t>籤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56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配置 </a:t>
            </a:r>
            <a:r>
              <a:rPr lang="en-US" altLang="zh-TW" dirty="0" err="1"/>
              <a:t>kubectl</a:t>
            </a:r>
            <a:r>
              <a:rPr lang="en-US" altLang="zh-TW" dirty="0"/>
              <a:t> edit </a:t>
            </a:r>
            <a:r>
              <a:rPr lang="zh-TW" altLang="en-US" dirty="0"/>
              <a:t>使用不同的</a:t>
            </a:r>
            <a:r>
              <a:rPr lang="zh-TW" altLang="en-US" dirty="0" smtClean="0"/>
              <a:t>文字編輯器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可以通過設置 </a:t>
            </a:r>
            <a:r>
              <a:rPr lang="en-US" altLang="zh-TW" dirty="0" smtClean="0"/>
              <a:t>KUBE </a:t>
            </a:r>
            <a:r>
              <a:rPr lang="en-US" altLang="zh-TW" dirty="0"/>
              <a:t>EDITOR </a:t>
            </a:r>
            <a:r>
              <a:rPr lang="zh-TW" altLang="en-US" dirty="0" smtClean="0"/>
              <a:t>環境變數令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zh-TW" altLang="en-US" dirty="0" smtClean="0"/>
              <a:t>用你期望的文 字編輯器。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如果想</a:t>
            </a:r>
            <a:r>
              <a:rPr lang="zh-TW" altLang="en-US" dirty="0"/>
              <a:t>使用 </a:t>
            </a:r>
            <a:r>
              <a:rPr lang="en-US" altLang="zh-TW" dirty="0" err="1"/>
              <a:t>nano</a:t>
            </a:r>
            <a:r>
              <a:rPr lang="en-US" altLang="zh-TW" dirty="0"/>
              <a:t> </a:t>
            </a:r>
            <a:r>
              <a:rPr lang="zh-TW" altLang="en-US" dirty="0" smtClean="0"/>
              <a:t>編輯 </a:t>
            </a:r>
            <a:r>
              <a:rPr lang="en-US" altLang="zh-TW" dirty="0" err="1" smtClean="0"/>
              <a:t>Kubermetes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資源</a:t>
            </a:r>
            <a:r>
              <a:rPr lang="en-US" altLang="zh-TW" dirty="0" smtClean="0"/>
              <a:t>,</a:t>
            </a:r>
            <a:r>
              <a:rPr lang="zh-TW" altLang="en-US" dirty="0" smtClean="0"/>
              <a:t>請執行以下命令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或將其放入</a:t>
            </a:r>
            <a:r>
              <a:rPr lang="en-US" altLang="zh-TW" dirty="0" smtClean="0"/>
              <a:t>~/.</a:t>
            </a:r>
            <a:r>
              <a:rPr lang="en-US" altLang="zh-TW" dirty="0" err="1"/>
              <a:t>bashrc</a:t>
            </a:r>
            <a:r>
              <a:rPr lang="en-US" altLang="zh-TW" dirty="0"/>
              <a:t> </a:t>
            </a:r>
            <a:r>
              <a:rPr lang="zh-TW" altLang="en-US" dirty="0"/>
              <a:t>或等效文件中</a:t>
            </a:r>
            <a:r>
              <a:rPr lang="en-US" altLang="zh-TW" dirty="0"/>
              <a:t>):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export KUBE_EDITOR="/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/bin/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nano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</a:p>
          <a:p>
            <a:r>
              <a:rPr lang="zh-TW" altLang="en-US" dirty="0" smtClean="0"/>
              <a:t>如果未設置 </a:t>
            </a:r>
            <a:r>
              <a:rPr lang="en-US" altLang="zh-TW" dirty="0" smtClean="0"/>
              <a:t>KUBE </a:t>
            </a:r>
            <a:r>
              <a:rPr lang="en-US" altLang="zh-TW" dirty="0"/>
              <a:t>EDITOR 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en-US" altLang="zh-TW" dirty="0"/>
              <a:t>edit </a:t>
            </a:r>
            <a:r>
              <a:rPr lang="zh-TW" altLang="en-US" dirty="0" smtClean="0"/>
              <a:t>會回退到使用默認編輯器</a:t>
            </a:r>
            <a:r>
              <a:rPr lang="en-US" altLang="zh-TW" dirty="0" smtClean="0"/>
              <a:t>(</a:t>
            </a:r>
            <a:r>
              <a:rPr lang="zh-TW" altLang="en-US" dirty="0" smtClean="0"/>
              <a:t>通常通過 </a:t>
            </a:r>
            <a:r>
              <a:rPr lang="en-US" altLang="zh-TW" dirty="0" smtClean="0"/>
              <a:t>EDITOR </a:t>
            </a:r>
            <a:r>
              <a:rPr lang="zh-TW" altLang="en-US" dirty="0" smtClean="0"/>
              <a:t>環境變量進行配置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24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水平缩放 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用之前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第三章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的</a:t>
            </a:r>
            <a:r>
              <a:rPr lang="zh-TW" alt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做</a:t>
            </a:r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法：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scale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replicas=10</a:t>
            </a:r>
            <a:endParaRPr lang="en-US" altLang="zh-TW" dirty="0"/>
          </a:p>
          <a:p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這次，</a:t>
            </a:r>
            <a:r>
              <a:rPr lang="zh-TW" altLang="en-US" dirty="0"/>
              <a:t>不使用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scale </a:t>
            </a:r>
            <a:r>
              <a:rPr lang="zh-TW" altLang="en-US" dirty="0"/>
              <a:t>命令</a:t>
            </a:r>
            <a:r>
              <a:rPr lang="en-US" altLang="zh-TW" dirty="0"/>
              <a:t>,</a:t>
            </a:r>
            <a:r>
              <a:rPr lang="zh-TW" altLang="en-US" dirty="0"/>
              <a:t>而是通過以聲明的形式編輯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的定義對其進行縮放</a:t>
            </a:r>
            <a:r>
              <a:rPr lang="en-US" altLang="zh-TW" dirty="0"/>
              <a:t>: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edit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0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edit </a:t>
            </a:r>
            <a:r>
              <a:rPr lang="zh-CN" altLang="en-US" dirty="0" smtClean="0"/>
              <a:t>在文</a:t>
            </a:r>
            <a:r>
              <a:rPr lang="zh-TW" altLang="en-US" dirty="0" smtClean="0"/>
              <a:t>字</a:t>
            </a:r>
            <a:r>
              <a:rPr lang="zh-CN" altLang="en-US" dirty="0" smtClean="0"/>
              <a:t>編輯器中編輯 </a:t>
            </a:r>
            <a:r>
              <a:rPr lang="en-US" altLang="zh-CN" dirty="0" smtClean="0"/>
              <a:t>RC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6096000" cy="37369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請編輯下面的對象。“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#”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開頭的行會被忽略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</a:p>
          <a:p>
            <a:pPr>
              <a:spcAft>
                <a:spcPts val="500"/>
              </a:spcAft>
            </a:pP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空白文件會被視爲放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棄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編輯。如果保存的時候發生了錯誤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這個文件會被重新打開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顯示相關的錯誤。 </a:t>
            </a:r>
            <a:endParaRPr lang="en-US" altLang="zh-CN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500"/>
              </a:spcAft>
            </a:pP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v1 </a:t>
            </a:r>
          </a:p>
          <a:p>
            <a:pPr>
              <a:spcAft>
                <a:spcPts val="500"/>
              </a:spcAft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ReplicationController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altLang="zh-CN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spcAft>
                <a:spcPts val="500"/>
              </a:spcAft>
            </a:pP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endParaRPr lang="zh-CN" altLang="en-US" dirty="0">
              <a:latin typeface="Source Code Pro" panose="020B0509030403020204" pitchFamily="49" charset="0"/>
              <a:ea typeface="微軟正黑體" panose="020B0604030504040204" pitchFamily="34" charset="-120"/>
            </a:endParaRP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...</a:t>
            </a:r>
            <a:r>
              <a:rPr lang="zh-CN" altLang="en-US" dirty="0">
                <a:latin typeface="Source Code Pro" panose="020B0509030403020204" pitchFamily="49" charset="0"/>
                <a:ea typeface="微軟正黑體" panose="020B0604030504040204" pitchFamily="34" charset="-120"/>
              </a:rPr>
              <a:t/>
            </a:r>
            <a:br>
              <a:rPr lang="zh-CN" altLang="en-US" dirty="0">
                <a:latin typeface="Source Code Pro" panose="020B0509030403020204" pitchFamily="49" charset="0"/>
                <a:ea typeface="微軟正黑體" panose="020B0604030504040204" pitchFamily="34" charset="-120"/>
              </a:rPr>
            </a:br>
            <a:r>
              <a:rPr lang="en-US" altLang="zh-CN" dirty="0" smtClean="0">
                <a:latin typeface="Source Code Pro" panose="020B0509030403020204" pitchFamily="49" charset="0"/>
                <a:ea typeface="微軟正黑體" panose="020B0604030504040204" pitchFamily="34" charset="-120"/>
              </a:rPr>
              <a:t>spec: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微軟正黑體" panose="020B0604030504040204" pitchFamily="34" charset="-120"/>
              </a:rPr>
              <a:t> replicas: </a:t>
            </a:r>
            <a:r>
              <a:rPr lang="en-US" altLang="zh-TW" b="1" dirty="0" smtClean="0">
                <a:latin typeface="Source Code Pro" panose="020B0509030403020204" pitchFamily="49" charset="0"/>
                <a:ea typeface="微軟正黑體" panose="020B0604030504040204" pitchFamily="34" charset="-120"/>
              </a:rPr>
              <a:t>3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微軟正黑體" panose="020B0604030504040204" pitchFamily="34" charset="-120"/>
              </a:rPr>
              <a:t> selector: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微軟正黑體" panose="020B0604030504040204" pitchFamily="34" charset="-120"/>
              </a:rPr>
              <a:t>   app: </a:t>
            </a:r>
            <a:r>
              <a:rPr lang="en-US" altLang="zh-TW" dirty="0" err="1" smtClean="0">
                <a:latin typeface="Source Code Pro" panose="020B0509030403020204" pitchFamily="49" charset="0"/>
                <a:ea typeface="微軟正黑體" panose="020B0604030504040204" pitchFamily="34" charset="-120"/>
              </a:rPr>
              <a:t>kubia</a:t>
            </a:r>
            <a:endParaRPr lang="en-US" altLang="zh-TW" dirty="0" smtClean="0">
              <a:latin typeface="Source Code Pro" panose="020B050903040302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Source Code Pro" panose="020B050903040302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微軟正黑體" panose="020B0604030504040204" pitchFamily="34" charset="-120"/>
              </a:rPr>
              <a:t> ...</a:t>
            </a:r>
            <a:endParaRPr lang="zh-TW" altLang="en-US" dirty="0">
              <a:latin typeface="Source Code Pro" panose="020B050903040302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8200" y="5684107"/>
            <a:ext cx="10171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保存該文件並關閉編輯器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會更新並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的數量增加到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10: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9552" y="4220377"/>
            <a:ext cx="244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將這行中的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3 </a:t>
            </a:r>
            <a:r>
              <a:rPr lang="zh-CN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改爲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79" y="712316"/>
            <a:ext cx="9410829" cy="604918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02479" y="536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</a:t>
            </a:r>
            <a:r>
              <a:rPr lang="zh-TW" altLang="en-US" b="1" dirty="0">
                <a:latin typeface="Source Code Pro" panose="020B0509030403020204" pitchFamily="49" charset="0"/>
              </a:rPr>
              <a:t>kubectl edit rc 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replicationcontroller/kubia edited</a:t>
            </a:r>
          </a:p>
        </p:txBody>
      </p:sp>
    </p:spTree>
    <p:extLst>
      <p:ext uri="{BB962C8B-B14F-4D97-AF65-F5344CB8AC3E}">
        <p14:creationId xmlns:p14="http://schemas.microsoft.com/office/powerpoint/2010/main" val="7032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查看擴容情形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58562" y="2547205"/>
            <a:ext cx="8740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Source Code Pro" panose="020B0509030403020204" pitchFamily="49" charset="0"/>
              </a:rPr>
              <a:t>[root@master ~]# </a:t>
            </a:r>
            <a:r>
              <a:rPr lang="zh-TW" altLang="en-US" sz="2400" b="1" dirty="0">
                <a:latin typeface="Source Code Pro" panose="020B0509030403020204" pitchFamily="49" charset="0"/>
              </a:rPr>
              <a:t>kubectl get rc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NAME    DESIRED   CURRENT   READY   AGE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kubia   10        10        10      119m</a:t>
            </a:r>
          </a:p>
        </p:txBody>
      </p:sp>
    </p:spTree>
    <p:extLst>
      <p:ext uri="{BB962C8B-B14F-4D97-AF65-F5344CB8AC3E}">
        <p14:creationId xmlns:p14="http://schemas.microsoft.com/office/powerpoint/2010/main" val="28576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kubectl</a:t>
            </a:r>
            <a:r>
              <a:rPr lang="en-US" altLang="zh-CN" dirty="0"/>
              <a:t> scale </a:t>
            </a:r>
            <a:r>
              <a:rPr lang="zh-CN" altLang="en-US" dirty="0" smtClean="0"/>
              <a:t>命令縮容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現在將副本數目减小到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scale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--replicas=3</a:t>
            </a:r>
          </a:p>
          <a:p>
            <a:r>
              <a:rPr lang="zh-TW" altLang="en-US" dirty="0" smtClean="0"/>
              <a:t>這個命令會修改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定義的 </a:t>
            </a:r>
            <a:r>
              <a:rPr lang="en-US" altLang="zh-TW" dirty="0" err="1" smtClean="0"/>
              <a:t>spec.replicas</a:t>
            </a:r>
            <a:r>
              <a:rPr lang="en-US" altLang="zh-TW" dirty="0" smtClean="0"/>
              <a:t> </a:t>
            </a:r>
            <a:r>
              <a:rPr lang="zh-TW" altLang="en-US" dirty="0"/>
              <a:t>字段</a:t>
            </a:r>
            <a:r>
              <a:rPr lang="en-US" altLang="zh-TW" dirty="0"/>
              <a:t>, </a:t>
            </a:r>
            <a:r>
              <a:rPr lang="zh-TW" altLang="en-US" dirty="0"/>
              <a:t>就像通 </a:t>
            </a:r>
            <a:r>
              <a:rPr lang="en-US" altLang="zh-TW" dirty="0" err="1"/>
              <a:t>kubectl</a:t>
            </a:r>
            <a:r>
              <a:rPr lang="en-US" altLang="zh-TW" dirty="0"/>
              <a:t> edit </a:t>
            </a:r>
            <a:r>
              <a:rPr lang="zh-TW" altLang="en-US" dirty="0" smtClean="0"/>
              <a:t>進行更改一樣。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9134" y="3778872"/>
            <a:ext cx="101737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Source Code Pro" panose="020B0509030403020204" pitchFamily="49" charset="0"/>
              </a:rPr>
              <a:t>[root@master ~]# </a:t>
            </a:r>
            <a:r>
              <a:rPr lang="zh-TW" altLang="en-US" sz="2400" b="1" dirty="0">
                <a:latin typeface="Source Code Pro" panose="020B0509030403020204" pitchFamily="49" charset="0"/>
              </a:rPr>
              <a:t>kubectl scale rc kubia --replicas=3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replicationcontroller/kubia scaled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[root@master ~]# </a:t>
            </a:r>
            <a:r>
              <a:rPr lang="zh-TW" altLang="en-US" sz="2400" b="1" dirty="0">
                <a:latin typeface="Source Code Pro" panose="020B0509030403020204" pitchFamily="49" charset="0"/>
              </a:rPr>
              <a:t>kubectl get rc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NAME    DESIRED   CURRENT   READY   AGE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kubia   3         3         3       123m</a:t>
            </a:r>
          </a:p>
        </p:txBody>
      </p:sp>
      <p:sp>
        <p:nvSpPr>
          <p:cNvPr id="5" name="矩形 4"/>
          <p:cNvSpPr/>
          <p:nvPr/>
        </p:nvSpPr>
        <p:spPr>
          <a:xfrm>
            <a:off x="1095633" y="5898322"/>
            <a:ext cx="10408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400" dirty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在第</a:t>
            </a:r>
            <a:r>
              <a:rPr lang="en-US" altLang="zh-CN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15?</a:t>
            </a:r>
            <a:r>
              <a:rPr lang="zh-CN" altLang="en-US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章</a:t>
            </a:r>
            <a:r>
              <a:rPr lang="zh-CN" altLang="en-US" sz="2400" dirty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CN" sz="2400" dirty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你會發現如果啓用 </a:t>
            </a:r>
            <a:r>
              <a:rPr lang="en-US" altLang="zh-CN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CN" altLang="en-US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水平</a:t>
            </a:r>
            <a:r>
              <a:rPr lang="zh-CN" altLang="en-US" sz="2400" b="1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</a:t>
            </a:r>
            <a:r>
              <a:rPr lang="zh-CN" altLang="en-US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縮放</a:t>
            </a:r>
            <a:r>
              <a:rPr lang="en-US" altLang="zh-CN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那麽即使是</a:t>
            </a:r>
            <a:r>
              <a:rPr lang="en-US" altLang="zh-CN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 </a:t>
            </a:r>
            <a:r>
              <a:rPr lang="zh-CN" altLang="en-US" sz="2400" dirty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本身也可以完成</a:t>
            </a:r>
            <a:r>
              <a:rPr lang="zh-CN" altLang="en-US" sz="2400" dirty="0" smtClean="0">
                <a:solidFill>
                  <a:srgbClr val="7F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61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删除一個</a:t>
            </a:r>
            <a:r>
              <a:rPr lang="en-US" altLang="zh-TW" dirty="0" err="1" smtClean="0"/>
              <a:t>ReplicationController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當你通過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 </a:t>
            </a:r>
            <a:r>
              <a:rPr lang="zh-TW" altLang="en-US" dirty="0"/>
              <a:t>删除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 </a:t>
            </a:r>
            <a:r>
              <a:rPr lang="en-US" altLang="zh-TW" dirty="0"/>
              <a:t>pod </a:t>
            </a:r>
            <a:r>
              <a:rPr lang="zh-TW" altLang="en-US" dirty="0" smtClean="0"/>
              <a:t>也會被删除。 </a:t>
            </a:r>
            <a:endParaRPr lang="en-US" altLang="zh-TW" dirty="0" smtClean="0"/>
          </a:p>
          <a:p>
            <a:r>
              <a:rPr lang="zh-TW" altLang="en-US" dirty="0" smtClean="0"/>
              <a:t>但是，由於由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創建的</a:t>
            </a:r>
            <a:r>
              <a:rPr lang="en-US" altLang="zh-TW" dirty="0" smtClean="0"/>
              <a:t>pod </a:t>
            </a:r>
            <a:r>
              <a:rPr lang="zh-TW" altLang="en-US" dirty="0"/>
              <a:t>不是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的組成部分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只是由其進行管理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因此如果使用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cascad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=false</a:t>
            </a:r>
            <a:r>
              <a:rPr lang="zh-TW" altLang="en-US" dirty="0" smtClean="0"/>
              <a:t>選項，可以</a:t>
            </a:r>
            <a:r>
              <a:rPr lang="zh-TW" altLang="en-US" dirty="0"/>
              <a:t>只删除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並保持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運行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如下頁圖：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4629835"/>
            <a:ext cx="10629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Source Code Pro" panose="020B0509030403020204" pitchFamily="49" charset="0"/>
              </a:rPr>
              <a:t>[root@master ~]# </a:t>
            </a:r>
            <a:r>
              <a:rPr lang="zh-TW" altLang="en-US" sz="2400" b="1" dirty="0">
                <a:latin typeface="Source Code Pro" panose="020B0509030403020204" pitchFamily="49" charset="0"/>
              </a:rPr>
              <a:t>kubectl delete rc kubia --cascade=false</a:t>
            </a:r>
          </a:p>
          <a:p>
            <a:r>
              <a:rPr lang="zh-TW" altLang="en-US" sz="2400" dirty="0">
                <a:latin typeface="Source Code Pro" panose="020B0509030403020204" pitchFamily="49" charset="0"/>
              </a:rPr>
              <a:t>replicationcontroller "kubia" deleted</a:t>
            </a:r>
          </a:p>
        </p:txBody>
      </p:sp>
    </p:spTree>
    <p:extLst>
      <p:ext uri="{BB962C8B-B14F-4D97-AF65-F5344CB8AC3E}">
        <p14:creationId xmlns:p14="http://schemas.microsoft.com/office/powerpoint/2010/main" val="786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三種探測容器的機制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Kubernetes </a:t>
            </a:r>
            <a:r>
              <a:rPr lang="zh-TW" altLang="en-US" dirty="0" smtClean="0"/>
              <a:t>有以下三種探測容器的機制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 </a:t>
            </a:r>
            <a:r>
              <a:rPr lang="en-US" altLang="zh-TW" dirty="0"/>
              <a:t>GET</a:t>
            </a:r>
            <a:r>
              <a:rPr lang="zh-TW" altLang="en-US" dirty="0" smtClean="0"/>
              <a:t>探針：對容器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/>
              <a:t>地址</a:t>
            </a:r>
            <a:r>
              <a:rPr lang="en-US" altLang="zh-TW" dirty="0" smtClean="0"/>
              <a:t>(</a:t>
            </a:r>
            <a:r>
              <a:rPr lang="zh-TW" altLang="en-US" dirty="0" smtClean="0"/>
              <a:t>你指定的埠和路徑</a:t>
            </a:r>
            <a:r>
              <a:rPr lang="en-US" altLang="zh-TW" dirty="0" smtClean="0"/>
              <a:t>)</a:t>
            </a:r>
            <a:r>
              <a:rPr lang="zh-TW" altLang="en-US" dirty="0" smtClean="0"/>
              <a:t>執行 </a:t>
            </a:r>
            <a:r>
              <a:rPr lang="en-US" altLang="zh-TW" dirty="0" smtClean="0"/>
              <a:t>HTTP GET</a:t>
            </a:r>
            <a:r>
              <a:rPr lang="zh-TW" altLang="en-US" dirty="0" smtClean="0"/>
              <a:t>請求。</a:t>
            </a:r>
            <a:endParaRPr lang="en-US" altLang="zh-TW" dirty="0" smtClean="0"/>
          </a:p>
          <a:p>
            <a:pPr lvl="1"/>
            <a:r>
              <a:rPr lang="zh-CN" altLang="en-US" dirty="0" smtClean="0"/>
              <a:t>如果探測器收到響應，並且回應狀態碼不代表錯誤</a:t>
            </a:r>
            <a:r>
              <a:rPr lang="en-US" altLang="zh-CN" dirty="0" smtClean="0"/>
              <a:t>(</a:t>
            </a:r>
            <a:r>
              <a:rPr lang="zh-CN" altLang="en-US" dirty="0" smtClean="0"/>
              <a:t>換句話說，如果 </a:t>
            </a:r>
            <a:r>
              <a:rPr lang="en-US" altLang="zh-CN" dirty="0"/>
              <a:t>HTTP </a:t>
            </a:r>
            <a:r>
              <a:rPr lang="zh-CN" altLang="en-US" dirty="0" smtClean="0"/>
              <a:t>回應狀態碼是</a:t>
            </a:r>
            <a:r>
              <a:rPr lang="en-US" altLang="zh-CN" dirty="0" smtClean="0"/>
              <a:t>2xx </a:t>
            </a:r>
            <a:r>
              <a:rPr lang="zh-CN" altLang="en-US" dirty="0"/>
              <a:t>或</a:t>
            </a:r>
            <a:r>
              <a:rPr lang="en-US" altLang="zh-CN" dirty="0"/>
              <a:t>3xx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，則認為探測成功。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如果伺服器返回錯誤回應狀態碼或者根本沒有回應，那麼探測就被認為是失敗的，容器將被重新啟動。 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zh-CN" altLang="en-US" dirty="0" smtClean="0"/>
              <a:t>通訊端</a:t>
            </a:r>
            <a:r>
              <a:rPr lang="en-US" altLang="zh-CN" dirty="0" smtClean="0"/>
              <a:t>(socket)</a:t>
            </a:r>
            <a:r>
              <a:rPr lang="zh-CN" altLang="en-US" dirty="0" smtClean="0"/>
              <a:t>探針</a:t>
            </a:r>
            <a:r>
              <a:rPr lang="zh-TW" altLang="en-US" dirty="0" smtClean="0"/>
              <a:t>：</a:t>
            </a:r>
            <a:r>
              <a:rPr lang="zh-CN" altLang="en-US" dirty="0" smtClean="0"/>
              <a:t>嘗試與容器指定埠建立</a:t>
            </a:r>
            <a:r>
              <a:rPr lang="en-US" altLang="zh-CN" dirty="0" smtClean="0"/>
              <a:t>TCP </a:t>
            </a:r>
            <a:r>
              <a:rPr lang="zh-CN" altLang="en-US" dirty="0" smtClean="0"/>
              <a:t>連接。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如果連接成功建立，則探測成功。否則，容器重新啟動。</a:t>
            </a:r>
            <a:endParaRPr lang="en-US" altLang="zh-CN" dirty="0" smtClean="0"/>
          </a:p>
          <a:p>
            <a:r>
              <a:rPr lang="en-US" altLang="zh-CN" dirty="0" smtClean="0"/>
              <a:t>Exec </a:t>
            </a:r>
            <a:r>
              <a:rPr lang="zh-CN" altLang="en-US" dirty="0" smtClean="0"/>
              <a:t>探針</a:t>
            </a:r>
            <a:r>
              <a:rPr lang="zh-TW" altLang="en-US" dirty="0"/>
              <a:t>：</a:t>
            </a:r>
            <a:r>
              <a:rPr lang="zh-CN" altLang="en-US" dirty="0" smtClean="0"/>
              <a:t>在容器內執行任意命令，並檢查命令的退出狀態碼。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如果狀態碼是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，則探測成功。所有其他狀態碼都被認為失敗。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593606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delete </a:t>
            </a:r>
            <a:r>
              <a:rPr lang="en-US" altLang="zh-TW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rc</a:t>
            </a:r>
            <a:r>
              <a:rPr lang="en-US" altLang="zh-TW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32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sz="3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--cascade=false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62" y="1787290"/>
            <a:ext cx="8981675" cy="49208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13809" y="6396335"/>
            <a:ext cx="93576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1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solidFill>
                  <a:srgbClr val="1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--cascade=false </a:t>
            </a:r>
            <a:r>
              <a:rPr lang="zh-TW" altLang="en-US" sz="2400" dirty="0">
                <a:solidFill>
                  <a:srgbClr val="1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删除 </a:t>
            </a:r>
            <a:r>
              <a:rPr lang="en-US" altLang="zh-TW" sz="2400" dirty="0" err="1">
                <a:solidFill>
                  <a:srgbClr val="1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ReplicationController</a:t>
            </a:r>
            <a:r>
              <a:rPr lang="en-US" altLang="zh-TW" sz="2400" dirty="0">
                <a:solidFill>
                  <a:srgbClr val="1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1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使托</a:t>
            </a:r>
            <a:r>
              <a:rPr lang="zh-TW" altLang="en-US" sz="2400" dirty="0">
                <a:solidFill>
                  <a:srgbClr val="1F3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架不受管理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582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ReplicaSet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ReplicaSet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ReplicaSet</a:t>
            </a:r>
            <a:r>
              <a:rPr lang="zh-TW" altLang="en-US" dirty="0" smtClean="0"/>
              <a:t>將其完全替換掉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你應該始終創建 </a:t>
            </a:r>
            <a:r>
              <a:rPr lang="en-US" altLang="zh-TW" dirty="0" err="1" smtClean="0"/>
              <a:t>ReplicaSet</a:t>
            </a:r>
            <a:r>
              <a:rPr lang="en-US" altLang="zh-TW" dirty="0" smtClean="0"/>
              <a:t> </a:t>
            </a:r>
            <a:r>
              <a:rPr lang="zh-TW" altLang="en-US" dirty="0"/>
              <a:t>而不是 </a:t>
            </a:r>
            <a:r>
              <a:rPr lang="en-US" altLang="zh-TW" dirty="0" err="1"/>
              <a:t>ReplicationController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ReplicaSet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的區別。</a:t>
            </a:r>
            <a:endParaRPr lang="en-US" altLang="zh-TW" dirty="0" smtClean="0"/>
          </a:p>
          <a:p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 smtClean="0"/>
              <a:t>的行爲與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/>
              <a:t>完全相同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en-US" altLang="zh-TW" dirty="0"/>
              <a:t>pod </a:t>
            </a:r>
            <a:r>
              <a:rPr lang="zh-TW" altLang="en-US" dirty="0" smtClean="0"/>
              <a:t>選擇器的表達能力更</a:t>
            </a:r>
            <a:r>
              <a:rPr lang="zh-TW" altLang="en-US" dirty="0"/>
              <a:t>强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70106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pod </a:t>
            </a:r>
            <a:r>
              <a:rPr lang="zh-TW" altLang="en-US" dirty="0"/>
              <a:t>選擇器的表達能力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例如，單個</a:t>
            </a:r>
            <a:r>
              <a:rPr lang="en-US" altLang="zh-TW" dirty="0" err="1"/>
              <a:t>ReplicationControlle</a:t>
            </a:r>
            <a:r>
              <a:rPr lang="en-US" altLang="zh-TW" dirty="0"/>
              <a:t> </a:t>
            </a:r>
            <a:r>
              <a:rPr lang="zh-TW" altLang="en-US" dirty="0"/>
              <a:t>無法將 </a:t>
            </a:r>
            <a:r>
              <a:rPr lang="en-US" altLang="zh-TW" dirty="0"/>
              <a:t>pod </a:t>
            </a:r>
            <a:r>
              <a:rPr lang="zh-TW" altLang="en-US" dirty="0"/>
              <a:t>與標簽 </a:t>
            </a:r>
            <a:r>
              <a:rPr lang="en-US" altLang="zh-TW" dirty="0" err="1"/>
              <a:t>env</a:t>
            </a:r>
            <a:r>
              <a:rPr lang="en-US" altLang="zh-TW" dirty="0"/>
              <a:t>=production </a:t>
            </a:r>
            <a:r>
              <a:rPr lang="zh-TW" altLang="en-US" dirty="0"/>
              <a:t>和 </a:t>
            </a:r>
            <a:r>
              <a:rPr lang="en-US" altLang="zh-TW" dirty="0" err="1"/>
              <a:t>env</a:t>
            </a:r>
            <a:r>
              <a:rPr lang="en-US" altLang="zh-TW" dirty="0"/>
              <a:t>=</a:t>
            </a:r>
            <a:r>
              <a:rPr lang="en-US" altLang="zh-TW" dirty="0" err="1"/>
              <a:t>devel</a:t>
            </a:r>
            <a:r>
              <a:rPr lang="en-US" altLang="zh-TW" dirty="0"/>
              <a:t> </a:t>
            </a:r>
            <a:r>
              <a:rPr lang="zh-TW" altLang="en-US" dirty="0"/>
              <a:t>同時匹配。</a:t>
            </a:r>
            <a:endParaRPr lang="en-US" altLang="zh-TW" dirty="0"/>
          </a:p>
          <a:p>
            <a:r>
              <a:rPr lang="zh-TW" altLang="en-US" dirty="0"/>
              <a:t>它只能匹配帶有 </a:t>
            </a:r>
            <a:r>
              <a:rPr lang="en-US" altLang="zh-TW" dirty="0" err="1"/>
              <a:t>env</a:t>
            </a:r>
            <a:r>
              <a:rPr lang="en-US" altLang="zh-TW" dirty="0"/>
              <a:t>=</a:t>
            </a:r>
            <a:r>
              <a:rPr lang="en-US" altLang="zh-TW" dirty="0" err="1"/>
              <a:t>devel</a:t>
            </a:r>
            <a:r>
              <a:rPr lang="en-US" altLang="zh-TW" dirty="0"/>
              <a:t> </a:t>
            </a:r>
            <a:r>
              <a:rPr lang="zh-TW" altLang="en-US" dirty="0"/>
              <a:t>標簽的 </a:t>
            </a:r>
            <a:r>
              <a:rPr lang="en-US" altLang="zh-TW" dirty="0"/>
              <a:t>pod </a:t>
            </a:r>
            <a:r>
              <a:rPr lang="zh-TW" altLang="en-US" dirty="0"/>
              <a:t>或帶有 </a:t>
            </a:r>
            <a:r>
              <a:rPr lang="en-US" altLang="zh-TW" dirty="0" err="1"/>
              <a:t>env</a:t>
            </a:r>
            <a:r>
              <a:rPr lang="en-US" altLang="zh-TW" dirty="0"/>
              <a:t>=</a:t>
            </a:r>
            <a:r>
              <a:rPr lang="en-US" altLang="zh-TW" dirty="0" err="1"/>
              <a:t>devel</a:t>
            </a:r>
            <a:r>
              <a:rPr lang="en-US" altLang="zh-TW" dirty="0"/>
              <a:t> </a:t>
            </a:r>
            <a:r>
              <a:rPr lang="zh-TW" altLang="en-US" dirty="0"/>
              <a:t>標簽的</a:t>
            </a:r>
            <a:r>
              <a:rPr lang="en-US" altLang="zh-TW" dirty="0"/>
              <a:t>pod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但是一個</a:t>
            </a:r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/>
              <a:t>可以匹配兩組 </a:t>
            </a:r>
            <a:r>
              <a:rPr lang="en-US" altLang="zh-TW" dirty="0"/>
              <a:t>pod </a:t>
            </a:r>
            <a:r>
              <a:rPr lang="zh-TW" altLang="en-US" dirty="0" smtClean="0"/>
              <a:t>並將</a:t>
            </a:r>
            <a:r>
              <a:rPr lang="zh-TW" altLang="en-US" dirty="0"/>
              <a:t>它們視爲一個 大組。</a:t>
            </a:r>
          </a:p>
          <a:p>
            <a:pPr algn="just"/>
            <a:r>
              <a:rPr lang="zh-TW" altLang="en-US" dirty="0" smtClean="0"/>
              <a:t>無論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/>
              <a:t>的值如何</a:t>
            </a:r>
            <a:r>
              <a:rPr lang="en-US" altLang="zh-TW" dirty="0"/>
              <a:t>,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都無法僅基於標簽名的存在來匹配 </a:t>
            </a:r>
            <a:r>
              <a:rPr lang="en-US" altLang="zh-TW" dirty="0" smtClean="0"/>
              <a:t>pod, </a:t>
            </a:r>
            <a:r>
              <a:rPr lang="zh-TW" altLang="en-US" dirty="0" smtClean="0"/>
              <a:t>而 </a:t>
            </a:r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 smtClean="0"/>
              <a:t>則可以。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例如</a:t>
            </a:r>
            <a:r>
              <a:rPr lang="en-US" altLang="zh-TW" dirty="0" smtClean="0"/>
              <a:t>,</a:t>
            </a:r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 smtClean="0"/>
              <a:t>可匹配所有包含 名爲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的標簽的</a:t>
            </a:r>
            <a:r>
              <a:rPr lang="en-US" altLang="zh-TW" dirty="0" smtClean="0"/>
              <a:t>pod,</a:t>
            </a:r>
            <a:r>
              <a:rPr lang="zh-TW" altLang="en-US" dirty="0" smtClean="0"/>
              <a:t>無論 </a:t>
            </a:r>
            <a:r>
              <a:rPr lang="en-US" altLang="zh-TW" dirty="0" err="1" smtClean="0"/>
              <a:t>ReplicaSet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的實際值是什麽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可以理解爲 </a:t>
            </a:r>
            <a:r>
              <a:rPr lang="en-US" altLang="zh-TW" dirty="0" err="1" smtClean="0"/>
              <a:t>env</a:t>
            </a:r>
            <a:r>
              <a:rPr lang="en-US" altLang="zh-TW" dirty="0"/>
              <a:t>=*)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39151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定義</a:t>
            </a:r>
            <a:r>
              <a:rPr lang="en-US" altLang="zh-TW" dirty="0" err="1" smtClean="0"/>
              <a:t>ReplicaSet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552450"/>
          </a:xfrm>
        </p:spPr>
        <p:txBody>
          <a:bodyPr/>
          <a:lstStyle/>
          <a:p>
            <a:r>
              <a:rPr lang="zh-TW" altLang="en-US" dirty="0" smtClean="0"/>
              <a:t>首先</a:t>
            </a:r>
            <a:r>
              <a:rPr lang="en-US" altLang="zh-TW" dirty="0" smtClean="0"/>
              <a:t>,</a:t>
            </a:r>
            <a:r>
              <a:rPr lang="zh-TW" altLang="en-US" dirty="0" smtClean="0"/>
              <a:t>創建一個名爲</a:t>
            </a:r>
            <a:r>
              <a:rPr lang="en-US" altLang="zh-TW" dirty="0" err="1" smtClean="0"/>
              <a:t>kubia-replicaset.yaml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的新文件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5375" y="1962151"/>
            <a:ext cx="418147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apps/v1beta2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ReplicaSet</a:t>
            </a:r>
            <a:endParaRPr lang="en-US" altLang="zh-TW" dirty="0">
              <a:solidFill>
                <a:srgbClr val="032F6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replicas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selector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matchLabels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app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template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labels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app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containers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85197" y="2023674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 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API 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的一部分</a:t>
            </a:r>
          </a:p>
        </p:txBody>
      </p:sp>
      <p:sp>
        <p:nvSpPr>
          <p:cNvPr id="11" name="矩形 10"/>
          <p:cNvSpPr/>
          <p:nvPr/>
        </p:nvSpPr>
        <p:spPr>
          <a:xfrm>
            <a:off x="4181475" y="3813524"/>
            <a:ext cx="5581650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dirty="0" smtClean="0">
                <a:solidFill>
                  <a:srgbClr val="002060"/>
                </a:solidFill>
                <a:latin typeface="Arial" panose="020B0604020202020204" pitchFamily="34" charset="0"/>
              </a:rPr>
              <a:t>這裏使用了更簡單的 </a:t>
            </a:r>
            <a:r>
              <a:rPr lang="en-US" altLang="zh-TW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matchLabels</a:t>
            </a:r>
            <a:r>
              <a:rPr lang="en-US" altLang="zh-TW" dirty="0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Arial" panose="020B0604020202020204" pitchFamily="34" charset="0"/>
              </a:rPr>
              <a:t>selector:</a:t>
            </a:r>
            <a:endParaRPr lang="en-US" altLang="zh-TW" dirty="0">
              <a:solidFill>
                <a:srgbClr val="002060"/>
              </a:solidFill>
            </a:endParaRPr>
          </a:p>
          <a:p>
            <a:pPr>
              <a:spcAft>
                <a:spcPts val="500"/>
              </a:spcAft>
            </a:pPr>
            <a:r>
              <a:rPr lang="zh-TW" alt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選擇器</a:t>
            </a:r>
            <a:r>
              <a:rPr lang="en-US" altLang="zh-TW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,</a:t>
            </a:r>
            <a:r>
              <a:rPr lang="zh-TW" altLang="en-US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這非常類似於</a:t>
            </a:r>
            <a:r>
              <a:rPr lang="en-US" altLang="zh-TW" dirty="0" err="1" smtClean="0">
                <a:solidFill>
                  <a:srgbClr val="002060"/>
                </a:solidFill>
                <a:latin typeface="Arial" panose="020B0604020202020204" pitchFamily="34" charset="0"/>
              </a:rPr>
              <a:t>ReplicationController</a:t>
            </a:r>
            <a:r>
              <a:rPr lang="en-US" altLang="zh-TW" dirty="0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solidFill>
                  <a:srgbClr val="002060"/>
                </a:solidFill>
                <a:latin typeface="Arial" panose="020B0604020202020204" pitchFamily="34" charset="0"/>
              </a:rPr>
              <a:t>的選擇器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67200" y="45239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與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</a:rPr>
              <a:t>RC</a:t>
            </a:r>
            <a:r>
              <a:rPr lang="zh-TW" alt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唯一的區別在選擇器中。不必在 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</a:rPr>
              <a:t>selector </a:t>
            </a:r>
            <a:r>
              <a:rPr lang="zh-TW" alt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屬性中直接列出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</a:rPr>
              <a:t>pod </a:t>
            </a:r>
            <a:r>
              <a:rPr lang="zh-TW" alt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需要的標籤</a:t>
            </a:r>
            <a:r>
              <a:rPr lang="en-US" altLang="zh-TW" dirty="0" smtClean="0">
                <a:solidFill>
                  <a:srgbClr val="C00000"/>
                </a:solidFill>
                <a:latin typeface="Arial" panose="020B0604020202020204" pitchFamily="34" charset="0"/>
              </a:rPr>
              <a:t>, </a:t>
            </a:r>
            <a:r>
              <a:rPr lang="zh-TW" altLang="en-US" dirty="0">
                <a:solidFill>
                  <a:srgbClr val="C00000"/>
                </a:solidFill>
                <a:latin typeface="Arial" panose="020B0604020202020204" pitchFamily="34" charset="0"/>
              </a:rPr>
              <a:t>而是在 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</a:rPr>
              <a:t>selector </a:t>
            </a:r>
            <a:r>
              <a:rPr lang="en-US" altLang="zh-TW" dirty="0" err="1">
                <a:solidFill>
                  <a:srgbClr val="C00000"/>
                </a:solidFill>
                <a:latin typeface="Arial" panose="020B0604020202020204" pitchFamily="34" charset="0"/>
              </a:rPr>
              <a:t>matchLabels</a:t>
            </a:r>
            <a:r>
              <a:rPr lang="en-US" altLang="zh-TW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solidFill>
                  <a:srgbClr val="C00000"/>
                </a:solidFill>
                <a:latin typeface="Arial" panose="020B0604020202020204" pitchFamily="34" charset="0"/>
              </a:rPr>
              <a:t>下指定它們。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85197" y="23659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CN" smtClean="0">
                <a:solidFill>
                  <a:srgbClr val="787800"/>
                </a:solidFill>
                <a:latin typeface="Arial" panose="020B0604020202020204" pitchFamily="34" charset="0"/>
              </a:rPr>
              <a:t>API</a:t>
            </a:r>
            <a:r>
              <a:rPr lang="zh-CN" altLang="en-US" smtClean="0">
                <a:solidFill>
                  <a:srgbClr val="787800"/>
                </a:solidFill>
                <a:latin typeface="Arial" panose="020B0604020202020204" pitchFamily="34" charset="0"/>
              </a:rPr>
              <a:t>組</a:t>
            </a:r>
            <a:r>
              <a:rPr lang="en-US" altLang="zh-CN" smtClean="0">
                <a:solidFill>
                  <a:srgbClr val="787800"/>
                </a:solidFill>
                <a:latin typeface="Arial" panose="020B0604020202020204" pitchFamily="34" charset="0"/>
              </a:rPr>
              <a:t>(</a:t>
            </a:r>
            <a:r>
              <a:rPr lang="zh-CN" altLang="en-US" smtClean="0">
                <a:solidFill>
                  <a:srgbClr val="787800"/>
                </a:solidFill>
                <a:latin typeface="Arial" panose="020B0604020202020204" pitchFamily="34" charset="0"/>
              </a:rPr>
              <a:t>在這種情况下是</a:t>
            </a:r>
            <a:r>
              <a:rPr lang="en-US" altLang="zh-CN" smtClean="0">
                <a:solidFill>
                  <a:srgbClr val="787800"/>
                </a:solidFill>
                <a:latin typeface="Arial" panose="020B0604020202020204" pitchFamily="34" charset="0"/>
              </a:rPr>
              <a:t>apps</a:t>
            </a:r>
            <a:r>
              <a:rPr lang="en-US" altLang="zh-CN">
                <a:solidFill>
                  <a:srgbClr val="787800"/>
                </a:solidFill>
                <a:latin typeface="Arial" panose="020B0604020202020204" pitchFamily="34" charset="0"/>
              </a:rPr>
              <a:t>) </a:t>
            </a:r>
            <a:r>
              <a:rPr lang="zh-CN" altLang="en-US" smtClean="0">
                <a:solidFill>
                  <a:srgbClr val="787800"/>
                </a:solidFill>
                <a:latin typeface="Arial" panose="020B0604020202020204" pitchFamily="34" charset="0"/>
              </a:rPr>
              <a:t>實際的</a:t>
            </a:r>
            <a:r>
              <a:rPr lang="en-US" altLang="zh-CN" smtClean="0">
                <a:solidFill>
                  <a:srgbClr val="787800"/>
                </a:solidFill>
                <a:latin typeface="Arial" panose="020B0604020202020204" pitchFamily="34" charset="0"/>
              </a:rPr>
              <a:t>API</a:t>
            </a:r>
            <a:r>
              <a:rPr lang="zh-CN" altLang="en-US" dirty="0">
                <a:solidFill>
                  <a:srgbClr val="787800"/>
                </a:solidFill>
                <a:latin typeface="Arial" panose="020B0604020202020204" pitchFamily="34" charset="0"/>
              </a:rPr>
              <a:t>版本</a:t>
            </a:r>
            <a:r>
              <a:rPr lang="en-US" altLang="zh-CN" dirty="0">
                <a:solidFill>
                  <a:srgbClr val="787800"/>
                </a:solidFill>
                <a:latin typeface="Arial" panose="020B0604020202020204" pitchFamily="34" charset="0"/>
              </a:rPr>
              <a:t>(v1beta2</a:t>
            </a:r>
            <a:r>
              <a:rPr lang="en-US" altLang="zh-CN" dirty="0" smtClean="0">
                <a:solidFill>
                  <a:srgbClr val="787800"/>
                </a:solidFill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21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</a:t>
            </a:r>
            <a:r>
              <a:rPr lang="en-US" altLang="zh-TW" dirty="0" err="1" smtClean="0"/>
              <a:t>ReplicaSet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確定現在</a:t>
            </a:r>
            <a:r>
              <a:rPr lang="zh-CN" altLang="en-US" dirty="0" smtClean="0"/>
              <a:t>仍然有</a:t>
            </a:r>
            <a:r>
              <a:rPr lang="zh-TW" altLang="en-US" dirty="0" smtClean="0"/>
              <a:t>三</a:t>
            </a:r>
            <a:r>
              <a:rPr lang="zh-CN" altLang="en-US" dirty="0" smtClean="0"/>
              <a:t>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匹配從最初運行的 </a:t>
            </a:r>
            <a:r>
              <a:rPr lang="en-US" altLang="zh-CN" dirty="0" smtClean="0"/>
              <a:t>app=</a:t>
            </a:r>
            <a:r>
              <a:rPr lang="en-US" altLang="zh-CN" dirty="0" err="1" smtClean="0"/>
              <a:t>kubia</a:t>
            </a:r>
            <a:r>
              <a:rPr lang="en-US" altLang="zh-CN" dirty="0" smtClean="0"/>
              <a:t> </a:t>
            </a:r>
            <a:r>
              <a:rPr lang="zh-CN" altLang="en-US" dirty="0" smtClean="0"/>
              <a:t>選擇器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</a:t>
            </a:r>
            <a:r>
              <a:rPr lang="zh-TW" altLang="en-US" dirty="0" smtClean="0"/>
              <a:t>命令根據</a:t>
            </a:r>
            <a:r>
              <a:rPr lang="en-US" altLang="zh-TW" dirty="0" smtClean="0"/>
              <a:t>YAML</a:t>
            </a:r>
            <a:r>
              <a:rPr lang="zh-TW" altLang="en-US" dirty="0" smtClean="0"/>
              <a:t>文件創件</a:t>
            </a:r>
            <a:r>
              <a:rPr lang="en-US" altLang="zh-TW" dirty="0" err="1" smtClean="0"/>
              <a:t>ReplicaSet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7274" y="2318088"/>
            <a:ext cx="102965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</a:t>
            </a:r>
            <a:r>
              <a:rPr lang="zh-TW" altLang="en-US" b="1" dirty="0">
                <a:latin typeface="Source Code Pro" panose="020B0509030403020204" pitchFamily="49" charset="0"/>
              </a:rPr>
              <a:t>kubectl get pods --show-labels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 READY   STATUS    RESTARTS   AGE     LABELS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kubia-ctgdh   1/1     Running   0          6h48m   app=kubia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kubia-hs5gz   1/1     Running   0          5h54m   app=kubia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kubia-mrgtt   1/1     Running   0          6h23m   app=foo,type=special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kubia-pngkt   1/1     Running   0          6h51m   app=kubia</a:t>
            </a:r>
          </a:p>
        </p:txBody>
      </p:sp>
      <p:sp>
        <p:nvSpPr>
          <p:cNvPr id="5" name="矩形 4"/>
          <p:cNvSpPr/>
          <p:nvPr/>
        </p:nvSpPr>
        <p:spPr>
          <a:xfrm>
            <a:off x="1057273" y="4906060"/>
            <a:ext cx="93916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Source Code Pro" panose="020B0509030403020204" pitchFamily="49" charset="0"/>
              </a:rPr>
              <a:t>[root@master ~]# </a:t>
            </a:r>
            <a:r>
              <a:rPr lang="zh-TW" altLang="en-US" sz="2000" b="1" dirty="0">
                <a:latin typeface="Source Code Pro" panose="020B0509030403020204" pitchFamily="49" charset="0"/>
              </a:rPr>
              <a:t>kubectl create -f kubia-replicaset.yaml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replicaset.apps/kubia created</a:t>
            </a:r>
          </a:p>
        </p:txBody>
      </p:sp>
      <p:sp>
        <p:nvSpPr>
          <p:cNvPr id="6" name="矩形 5"/>
          <p:cNvSpPr/>
          <p:nvPr/>
        </p:nvSpPr>
        <p:spPr>
          <a:xfrm>
            <a:off x="1057273" y="5613946"/>
            <a:ext cx="92773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Source Code Pro" panose="020B0509030403020204" pitchFamily="49" charset="0"/>
              </a:rPr>
              <a:t>[root@master ~]# </a:t>
            </a:r>
            <a:r>
              <a:rPr lang="zh-TW" altLang="en-US" sz="2000" b="1" dirty="0">
                <a:latin typeface="Source Code Pro" panose="020B0509030403020204" pitchFamily="49" charset="0"/>
              </a:rPr>
              <a:t>kubectl get rs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NAME    DESIRED   CURRENT   READY   AGE</a:t>
            </a:r>
          </a:p>
          <a:p>
            <a:r>
              <a:rPr lang="zh-TW" altLang="en-US" sz="2000" dirty="0">
                <a:latin typeface="Source Code Pro" panose="020B0509030403020204" pitchFamily="49" charset="0"/>
              </a:rPr>
              <a:t>kubia   3         3         3       63s</a:t>
            </a:r>
          </a:p>
        </p:txBody>
      </p:sp>
      <p:sp>
        <p:nvSpPr>
          <p:cNvPr id="7" name="矩形 6"/>
          <p:cNvSpPr/>
          <p:nvPr/>
        </p:nvSpPr>
        <p:spPr>
          <a:xfrm>
            <a:off x="7360373" y="5518050"/>
            <a:ext cx="4212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7D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r>
              <a:rPr lang="en-US" altLang="zh-TW" sz="2400" dirty="0" err="1">
                <a:solidFill>
                  <a:srgbClr val="7D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</a:t>
            </a:r>
            <a:r>
              <a:rPr lang="en-US" altLang="zh-TW" sz="2400" dirty="0">
                <a:solidFill>
                  <a:srgbClr val="7D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7D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2400" err="1">
                <a:solidFill>
                  <a:srgbClr val="7D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replicaset</a:t>
            </a:r>
            <a:r>
              <a:rPr lang="en-US" altLang="zh-TW" sz="2400">
                <a:solidFill>
                  <a:srgbClr val="7D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smtClean="0">
                <a:solidFill>
                  <a:srgbClr val="7D8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的簡寫。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8306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err="1" smtClean="0"/>
              <a:t>ReplicaSet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rs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</a:rPr>
              <a:t> get pods -o wide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5575" y="802601"/>
            <a:ext cx="5905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describe rs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Name:         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Namespace:    default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Selector:     app=kubia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Labels: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Annotations: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Replicas:     3 current / 3 desired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Pods Status:  3 Running / 0 Waiting / 0 Succeeded / 0 Failed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Pod Template: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Labels:  app=kubia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Containers: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kubia: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Image:        luksa/kubia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Port: 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Host Port: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Environment: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  Mounts: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  Volumes:        &lt;none&gt;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Events:           &lt;none&gt;</a:t>
            </a:r>
          </a:p>
        </p:txBody>
      </p:sp>
    </p:spTree>
    <p:extLst>
      <p:ext uri="{BB962C8B-B14F-4D97-AF65-F5344CB8AC3E}">
        <p14:creationId xmlns:p14="http://schemas.microsoft.com/office/powerpoint/2010/main" val="3528841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Replicaset</a:t>
            </a:r>
            <a:r>
              <a:rPr lang="en-US" altLang="zh-CN" dirty="0"/>
              <a:t> </a:t>
            </a:r>
            <a:r>
              <a:rPr lang="zh-CN" altLang="en-US" dirty="0" smtClean="0"/>
              <a:t>更富表達力的標簽選擇器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456" y="1321356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kubia-replicaset-matchexpressions.yaml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3365" y="177052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t">
              <a:defRPr/>
            </a:pP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apps/v1beta2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ReplicaSet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replicas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selector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matchExpressions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operator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values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-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template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labels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app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30223" y="1837530"/>
            <a:ext cx="4549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containers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6416" y="3923843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252E00"/>
                </a:solidFill>
                <a:latin typeface="Arial" panose="020B0604020202020204" pitchFamily="34" charset="0"/>
              </a:rPr>
              <a:t>此選擇器要求該 </a:t>
            </a:r>
            <a:r>
              <a:rPr lang="en-US" altLang="zh-CN" smtClean="0">
                <a:solidFill>
                  <a:srgbClr val="252E00"/>
                </a:solidFill>
                <a:latin typeface="Arial" panose="020B0604020202020204" pitchFamily="34" charset="0"/>
              </a:rPr>
              <a:t>pod </a:t>
            </a:r>
            <a:r>
              <a:rPr lang="zh-CN" altLang="en-US">
                <a:solidFill>
                  <a:srgbClr val="252E00"/>
                </a:solidFill>
                <a:latin typeface="Arial" panose="020B0604020202020204" pitchFamily="34" charset="0"/>
              </a:rPr>
              <a:t>包含</a:t>
            </a:r>
            <a:r>
              <a:rPr lang="zh-CN" altLang="en-US" smtClean="0">
                <a:solidFill>
                  <a:srgbClr val="252E00"/>
                </a:solidFill>
                <a:latin typeface="Arial" panose="020B0604020202020204" pitchFamily="34" charset="0"/>
              </a:rPr>
              <a:t>名爲“</a:t>
            </a:r>
            <a:r>
              <a:rPr lang="en-US" altLang="zh-CN" smtClean="0">
                <a:solidFill>
                  <a:srgbClr val="252E00"/>
                </a:solidFill>
                <a:latin typeface="Arial" panose="020B0604020202020204" pitchFamily="34" charset="0"/>
              </a:rPr>
              <a:t>app”</a:t>
            </a:r>
            <a:r>
              <a:rPr lang="zh-CN" altLang="en-US" smtClean="0">
                <a:solidFill>
                  <a:srgbClr val="252E00"/>
                </a:solidFill>
                <a:latin typeface="Arial" panose="020B0604020202020204" pitchFamily="34" charset="0"/>
              </a:rPr>
              <a:t>的標簽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46416" y="474001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mtClean="0">
                <a:solidFill>
                  <a:srgbClr val="626C00"/>
                </a:solidFill>
                <a:latin typeface="Arial" panose="020B0604020202020204" pitchFamily="34" charset="0"/>
              </a:rPr>
              <a:t>標簽的值必須是 </a:t>
            </a:r>
            <a:r>
              <a:rPr lang="en-US" altLang="zh-CN" smtClean="0">
                <a:solidFill>
                  <a:srgbClr val="626C00"/>
                </a:solidFill>
                <a:latin typeface="Arial" panose="020B0604020202020204" pitchFamily="34" charset="0"/>
              </a:rPr>
              <a:t>"</a:t>
            </a:r>
            <a:r>
              <a:rPr lang="en-US" altLang="zh-CN" dirty="0" err="1">
                <a:solidFill>
                  <a:srgbClr val="626C00"/>
                </a:solidFill>
                <a:latin typeface="Arial" panose="020B0604020202020204" pitchFamily="34" charset="0"/>
              </a:rPr>
              <a:t>kubia</a:t>
            </a:r>
            <a:r>
              <a:rPr lang="en-US" altLang="zh-CN" dirty="0" smtClean="0">
                <a:solidFill>
                  <a:srgbClr val="626C00"/>
                </a:solidFill>
                <a:latin typeface="Arial" panose="020B0604020202020204" pitchFamily="34" charset="0"/>
              </a:rPr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8480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給選擇器添加額外的表達式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如示例</a:t>
            </a:r>
            <a:r>
              <a:rPr lang="en-US" altLang="zh-TW" dirty="0" smtClean="0">
                <a:latin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</a:rPr>
              <a:t>每個表達式都必須包含一個</a:t>
            </a:r>
            <a:r>
              <a:rPr lang="en-US" altLang="zh-TW" dirty="0" smtClean="0">
                <a:latin typeface="微軟正黑體" panose="020B0604030504040204" pitchFamily="34" charset="-120"/>
              </a:rPr>
              <a:t>key</a:t>
            </a:r>
            <a:r>
              <a:rPr lang="zh-TW" altLang="en-US" dirty="0" smtClean="0">
                <a:latin typeface="微軟正黑體" panose="020B0604030504040204" pitchFamily="34" charset="-120"/>
              </a:rPr>
              <a:t>、 一個</a:t>
            </a:r>
            <a:r>
              <a:rPr lang="en-US" altLang="zh-TW" dirty="0" smtClean="0">
                <a:latin typeface="微軟正黑體" panose="020B0604030504040204" pitchFamily="34" charset="-120"/>
              </a:rPr>
              <a:t>operator(</a:t>
            </a:r>
            <a:r>
              <a:rPr lang="zh-TW" altLang="en-US" dirty="0" smtClean="0">
                <a:latin typeface="微軟正黑體" panose="020B0604030504040204" pitchFamily="34" charset="-120"/>
              </a:rPr>
              <a:t>運算符</a:t>
            </a:r>
            <a:r>
              <a:rPr lang="en-US" altLang="zh-TW" dirty="0" smtClean="0">
                <a:latin typeface="微軟正黑體" panose="020B0604030504040204" pitchFamily="34" charset="-120"/>
              </a:rPr>
              <a:t>),</a:t>
            </a:r>
            <a:r>
              <a:rPr lang="zh-TW" altLang="en-US" dirty="0" smtClean="0">
                <a:latin typeface="微軟正黑體" panose="020B0604030504040204" pitchFamily="34" charset="-120"/>
              </a:rPr>
              <a:t>並且可能還有一個</a:t>
            </a:r>
            <a:r>
              <a:rPr lang="en-US" altLang="zh-TW" dirty="0" smtClean="0">
                <a:latin typeface="微軟正黑體" panose="020B0604030504040204" pitchFamily="34" charset="-120"/>
              </a:rPr>
              <a:t>values </a:t>
            </a:r>
            <a:r>
              <a:rPr lang="zh-TW" altLang="en-US" dirty="0">
                <a:latin typeface="微軟正黑體" panose="020B0604030504040204" pitchFamily="34" charset="-120"/>
              </a:rPr>
              <a:t>的列表</a:t>
            </a:r>
            <a:r>
              <a:rPr lang="en-US" altLang="zh-TW" dirty="0" smtClean="0">
                <a:latin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</a:rPr>
              <a:t>取决於運算符</a:t>
            </a:r>
            <a:r>
              <a:rPr lang="en-US" altLang="zh-TW" dirty="0" smtClean="0">
                <a:latin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</a:rPr>
              <a:t>。 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</a:rPr>
              <a:t>四個有效的運算符</a:t>
            </a:r>
            <a:r>
              <a:rPr lang="en-US" altLang="zh-TW" dirty="0" smtClean="0">
                <a:latin typeface="微軟正黑體" panose="020B0604030504040204" pitchFamily="34" charset="-12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</a:rPr>
              <a:t>In</a:t>
            </a:r>
            <a:r>
              <a:rPr lang="en-US" altLang="zh-TW" dirty="0">
                <a:latin typeface="微軟正黑體" panose="020B0604030504040204" pitchFamily="34" charset="-120"/>
              </a:rPr>
              <a:t>: Label </a:t>
            </a:r>
            <a:r>
              <a:rPr lang="zh-TW" altLang="en-US" dirty="0" smtClean="0">
                <a:latin typeface="微軟正黑體" panose="020B0604030504040204" pitchFamily="34" charset="-120"/>
              </a:rPr>
              <a:t>的值必須與其中一個指定的</a:t>
            </a:r>
            <a:r>
              <a:rPr lang="en-US" altLang="zh-TW" dirty="0" smtClean="0">
                <a:latin typeface="微軟正黑體" panose="020B0604030504040204" pitchFamily="34" charset="-120"/>
              </a:rPr>
              <a:t>values </a:t>
            </a:r>
            <a:r>
              <a:rPr lang="zh-TW" altLang="en-US" dirty="0">
                <a:latin typeface="微軟正黑體" panose="020B0604030504040204" pitchFamily="34" charset="-120"/>
              </a:rPr>
              <a:t>匹配</a:t>
            </a:r>
            <a:r>
              <a:rPr lang="zh-TW" altLang="en-US" dirty="0" smtClean="0">
                <a:latin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 smtClean="0">
                <a:latin typeface="微軟正黑體" panose="020B0604030504040204" pitchFamily="34" charset="-120"/>
              </a:rPr>
              <a:t>NotIn</a:t>
            </a:r>
            <a:r>
              <a:rPr lang="en-US" altLang="zh-TW" dirty="0">
                <a:latin typeface="微軟正黑體" panose="020B0604030504040204" pitchFamily="34" charset="-120"/>
              </a:rPr>
              <a:t>: Label </a:t>
            </a:r>
            <a:r>
              <a:rPr lang="zh-TW" altLang="en-US" dirty="0" smtClean="0">
                <a:latin typeface="微軟正黑體" panose="020B0604030504040204" pitchFamily="34" charset="-120"/>
              </a:rPr>
              <a:t>的值與任何指定的</a:t>
            </a:r>
            <a:r>
              <a:rPr lang="en-US" altLang="zh-TW" dirty="0" smtClean="0">
                <a:latin typeface="微軟正黑體" panose="020B0604030504040204" pitchFamily="34" charset="-120"/>
              </a:rPr>
              <a:t>values </a:t>
            </a:r>
            <a:r>
              <a:rPr lang="zh-TW" altLang="en-US" dirty="0">
                <a:latin typeface="微軟正黑體" panose="020B0604030504040204" pitchFamily="34" charset="-120"/>
              </a:rPr>
              <a:t>不匹配。 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latin typeface="微軟正黑體" panose="020B0604030504040204" pitchFamily="34" charset="-120"/>
              </a:rPr>
              <a:t>Exists</a:t>
            </a:r>
            <a:r>
              <a:rPr lang="en-US" altLang="zh-TW" dirty="0">
                <a:latin typeface="微軟正黑體" panose="020B0604030504040204" pitchFamily="34" charset="-120"/>
              </a:rPr>
              <a:t>: pod </a:t>
            </a:r>
            <a:r>
              <a:rPr lang="zh-TW" altLang="en-US" dirty="0" smtClean="0">
                <a:latin typeface="微軟正黑體" panose="020B0604030504040204" pitchFamily="34" charset="-120"/>
              </a:rPr>
              <a:t>必須包含一個指定名稱的標簽</a:t>
            </a:r>
            <a:r>
              <a:rPr lang="en-US" altLang="zh-TW" dirty="0" smtClean="0">
                <a:latin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</a:rPr>
              <a:t>值不重要</a:t>
            </a:r>
            <a:r>
              <a:rPr lang="en-US" altLang="zh-TW" dirty="0" smtClean="0">
                <a:latin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</a:rPr>
              <a:t>。使用此運算符時</a:t>
            </a:r>
            <a:r>
              <a:rPr lang="en-US" altLang="zh-TW" dirty="0" smtClean="0">
                <a:latin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</a:rPr>
              <a:t>不應指定</a:t>
            </a:r>
            <a:r>
              <a:rPr lang="en-US" altLang="zh-TW" dirty="0" smtClean="0">
                <a:latin typeface="微軟正黑體" panose="020B0604030504040204" pitchFamily="34" charset="-120"/>
              </a:rPr>
              <a:t>values </a:t>
            </a:r>
            <a:r>
              <a:rPr lang="zh-TW" altLang="en-US" dirty="0">
                <a:latin typeface="微軟正黑體" panose="020B0604030504040204" pitchFamily="34" charset="-120"/>
              </a:rPr>
              <a:t>字段。 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 smtClean="0">
                <a:latin typeface="微軟正黑體" panose="020B0604030504040204" pitchFamily="34" charset="-120"/>
              </a:rPr>
              <a:t>DoesNotExist</a:t>
            </a:r>
            <a:r>
              <a:rPr lang="en-US" altLang="zh-TW" dirty="0" smtClean="0">
                <a:latin typeface="微軟正黑體" panose="020B0604030504040204" pitchFamily="34" charset="-120"/>
              </a:rPr>
              <a:t>: pod </a:t>
            </a:r>
            <a:r>
              <a:rPr lang="zh-TW" altLang="en-US" dirty="0" smtClean="0">
                <a:latin typeface="微軟正黑體" panose="020B0604030504040204" pitchFamily="34" charset="-120"/>
              </a:rPr>
              <a:t>不得包含有指定名稱的標簽。 </a:t>
            </a:r>
            <a:r>
              <a:rPr lang="en-US" altLang="zh-TW" dirty="0" smtClean="0">
                <a:latin typeface="微軟正黑體" panose="020B0604030504040204" pitchFamily="34" charset="-120"/>
              </a:rPr>
              <a:t>values </a:t>
            </a:r>
            <a:r>
              <a:rPr lang="zh-TW" altLang="en-US" dirty="0" smtClean="0">
                <a:latin typeface="微軟正黑體" panose="020B0604030504040204" pitchFamily="34" charset="-120"/>
              </a:rPr>
              <a:t>屬性不得指定。</a:t>
            </a:r>
            <a:endParaRPr lang="zh-TW" altLang="en-US" dirty="0">
              <a:latin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</a:rPr>
              <a:t>如果你指定了多個表達式</a:t>
            </a:r>
            <a:r>
              <a:rPr lang="en-US" altLang="zh-TW" dirty="0" smtClean="0">
                <a:latin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</a:rPr>
              <a:t>則所有這些表達式都必須爲 </a:t>
            </a:r>
            <a:r>
              <a:rPr lang="en-US" altLang="zh-TW" dirty="0" smtClean="0">
                <a:latin typeface="微軟正黑體" panose="020B0604030504040204" pitchFamily="34" charset="-120"/>
              </a:rPr>
              <a:t>true </a:t>
            </a:r>
            <a:r>
              <a:rPr lang="zh-TW" altLang="en-US" dirty="0" smtClean="0">
                <a:latin typeface="微軟正黑體" panose="020B0604030504040204" pitchFamily="34" charset="-120"/>
              </a:rPr>
              <a:t>才能使選擇器與 </a:t>
            </a:r>
            <a:r>
              <a:rPr lang="en-US" altLang="zh-TW" dirty="0" smtClean="0">
                <a:latin typeface="微軟正黑體" panose="020B0604030504040204" pitchFamily="34" charset="-120"/>
              </a:rPr>
              <a:t>pod </a:t>
            </a:r>
            <a:r>
              <a:rPr lang="zh-TW" altLang="en-US" dirty="0" smtClean="0">
                <a:latin typeface="微軟正黑體" panose="020B0604030504040204" pitchFamily="34" charset="-120"/>
              </a:rPr>
              <a:t>匹配。</a:t>
            </a:r>
            <a:endParaRPr lang="en-US" altLang="zh-TW" dirty="0" smtClean="0">
              <a:latin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</a:rPr>
              <a:t>如果同時指定</a:t>
            </a:r>
            <a:r>
              <a:rPr lang="en-US" altLang="zh-TW" dirty="0" err="1" smtClean="0">
                <a:latin typeface="微軟正黑體" panose="020B0604030504040204" pitchFamily="34" charset="-120"/>
              </a:rPr>
              <a:t>matchLabels</a:t>
            </a:r>
            <a:r>
              <a:rPr lang="en-US" altLang="zh-TW" dirty="0" smtClean="0">
                <a:latin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</a:rPr>
              <a:t>和 </a:t>
            </a:r>
            <a:r>
              <a:rPr lang="en-US" altLang="zh-TW" dirty="0" err="1">
                <a:latin typeface="微軟正黑體" panose="020B0604030504040204" pitchFamily="34" charset="-120"/>
              </a:rPr>
              <a:t>matchExpressions</a:t>
            </a:r>
            <a:r>
              <a:rPr lang="en-US" altLang="zh-TW" dirty="0" smtClean="0">
                <a:latin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</a:rPr>
              <a:t>則所有標簽都必須匹配</a:t>
            </a:r>
            <a:r>
              <a:rPr lang="en-US" altLang="zh-TW" dirty="0" smtClean="0">
                <a:latin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</a:rPr>
              <a:t>並且所有表達式必須計算爲 </a:t>
            </a:r>
            <a:r>
              <a:rPr lang="en-US" altLang="zh-TW" dirty="0" smtClean="0">
                <a:latin typeface="微軟正黑體" panose="020B0604030504040204" pitchFamily="34" charset="-120"/>
              </a:rPr>
              <a:t>true </a:t>
            </a:r>
            <a:r>
              <a:rPr lang="zh-TW" altLang="en-US" dirty="0" smtClean="0">
                <a:latin typeface="微軟正黑體" panose="020B0604030504040204" pitchFamily="34" charset="-120"/>
              </a:rPr>
              <a:t>以使該 </a:t>
            </a:r>
            <a:r>
              <a:rPr lang="en-US" altLang="zh-TW" dirty="0" smtClean="0">
                <a:latin typeface="微軟正黑體" panose="020B0604030504040204" pitchFamily="34" charset="-120"/>
              </a:rPr>
              <a:t>pod </a:t>
            </a:r>
            <a:r>
              <a:rPr lang="zh-TW" altLang="en-US" dirty="0" smtClean="0">
                <a:latin typeface="微軟正黑體" panose="020B0604030504040204" pitchFamily="34" charset="-120"/>
              </a:rPr>
              <a:t>與選擇器匹配。</a:t>
            </a:r>
            <a:endParaRPr lang="zh-TW" altLang="en-US" dirty="0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08634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err="1"/>
              <a:t>ReplicaSet</a:t>
            </a:r>
            <a:r>
              <a:rPr lang="en-US" altLang="zh-TW"/>
              <a:t> </a:t>
            </a:r>
            <a:r>
              <a:rPr lang="zh-TW" altLang="en-US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请记 住</a:t>
            </a:r>
            <a:r>
              <a:rPr lang="en-US" altLang="zh-TW" dirty="0"/>
              <a:t>,</a:t>
            </a:r>
            <a:r>
              <a:rPr lang="zh-TW" altLang="en-US" dirty="0"/>
              <a:t>始终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ReplicaSet</a:t>
            </a:r>
            <a:r>
              <a:rPr lang="zh-TW" altLang="en-US" dirty="0" smtClean="0"/>
              <a:t>而</a:t>
            </a:r>
            <a:r>
              <a:rPr lang="zh-TW" altLang="en-US" dirty="0"/>
              <a:t>不是</a:t>
            </a:r>
            <a:r>
              <a:rPr lang="en-US" altLang="zh-TW" dirty="0" err="1" smtClean="0"/>
              <a:t>ReplicationController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現在</a:t>
            </a:r>
            <a:r>
              <a:rPr lang="en-US" altLang="zh-TW" dirty="0" smtClean="0"/>
              <a:t>,</a:t>
            </a:r>
            <a:r>
              <a:rPr lang="zh-TW" altLang="en-US" dirty="0"/>
              <a:t>删除 </a:t>
            </a:r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/>
              <a:t>以清理你的集群。可以像删除 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一樣，删除 </a:t>
            </a:r>
            <a:r>
              <a:rPr lang="en-US" altLang="zh-TW" dirty="0" err="1" smtClean="0"/>
              <a:t>ReplicaSet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delete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rs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replicaset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deleted</a:t>
            </a:r>
          </a:p>
          <a:p>
            <a:r>
              <a:rPr lang="zh-TW" altLang="en-US" dirty="0"/>
              <a:t>删除 </a:t>
            </a:r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/>
              <a:t>会删除所有的</a:t>
            </a:r>
            <a:r>
              <a:rPr lang="en-US" altLang="zh-TW" dirty="0"/>
              <a:t>pod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pods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24449" y="4703713"/>
            <a:ext cx="70008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Source Code Pro" panose="020B0509030403020204" pitchFamily="49" charset="0"/>
              </a:rPr>
              <a:t>[root@master ~]# </a:t>
            </a:r>
            <a:r>
              <a:rPr lang="zh-TW" altLang="en-US" sz="1600" b="1" dirty="0">
                <a:latin typeface="Source Code Pro" panose="020B0509030403020204" pitchFamily="49" charset="0"/>
              </a:rPr>
              <a:t>kubectl delete rs kubia</a:t>
            </a:r>
          </a:p>
          <a:p>
            <a:r>
              <a:rPr lang="zh-TW" altLang="en-US" sz="1600" dirty="0">
                <a:latin typeface="Source Code Pro" panose="020B0509030403020204" pitchFamily="49" charset="0"/>
              </a:rPr>
              <a:t>replicaset.extensions "kubia" deleted</a:t>
            </a:r>
          </a:p>
          <a:p>
            <a:r>
              <a:rPr lang="zh-TW" altLang="en-US" sz="1600" dirty="0">
                <a:latin typeface="Source Code Pro" panose="020B0509030403020204" pitchFamily="49" charset="0"/>
              </a:rPr>
              <a:t>[root@master ~]# </a:t>
            </a:r>
            <a:r>
              <a:rPr lang="zh-TW" altLang="en-US" sz="1600" b="1" dirty="0">
                <a:latin typeface="Source Code Pro" panose="020B0509030403020204" pitchFamily="49" charset="0"/>
              </a:rPr>
              <a:t>kubectl get pods</a:t>
            </a:r>
          </a:p>
          <a:p>
            <a:r>
              <a:rPr lang="zh-TW" altLang="en-US" sz="1600" dirty="0">
                <a:latin typeface="Source Code Pro" panose="020B0509030403020204" pitchFamily="49" charset="0"/>
              </a:rPr>
              <a:t>NAME          READY   STATUS        RESTARTS   AGE</a:t>
            </a:r>
          </a:p>
          <a:p>
            <a:r>
              <a:rPr lang="zh-TW" altLang="en-US" sz="1600" dirty="0">
                <a:latin typeface="Source Code Pro" panose="020B0509030403020204" pitchFamily="49" charset="0"/>
              </a:rPr>
              <a:t>kubia-ctgdh   1/1     Terminating   0          8h</a:t>
            </a:r>
          </a:p>
          <a:p>
            <a:r>
              <a:rPr lang="zh-TW" altLang="en-US" sz="1600" dirty="0">
                <a:latin typeface="Source Code Pro" panose="020B0509030403020204" pitchFamily="49" charset="0"/>
              </a:rPr>
              <a:t>kubia-hs5gz   1/1     Terminating   0          7h13m</a:t>
            </a:r>
          </a:p>
          <a:p>
            <a:r>
              <a:rPr lang="zh-TW" altLang="en-US" sz="1600" dirty="0">
                <a:latin typeface="Source Code Pro" panose="020B0509030403020204" pitchFamily="49" charset="0"/>
              </a:rPr>
              <a:t>kubia-mrgtt   1/1     Running       0          7h43m</a:t>
            </a:r>
          </a:p>
          <a:p>
            <a:r>
              <a:rPr lang="zh-TW" altLang="en-US" sz="1600" dirty="0">
                <a:latin typeface="Source Code Pro" panose="020B0509030403020204" pitchFamily="49" charset="0"/>
              </a:rPr>
              <a:t>kubia-pngkt   1/1     Terminating   0          8h</a:t>
            </a:r>
          </a:p>
        </p:txBody>
      </p:sp>
    </p:spTree>
    <p:extLst>
      <p:ext uri="{BB962C8B-B14F-4D97-AF65-F5344CB8AC3E}">
        <p14:creationId xmlns:p14="http://schemas.microsoft.com/office/powerpoint/2010/main" val="365303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創建基於</a:t>
            </a:r>
            <a:r>
              <a:rPr lang="en-US" altLang="zh-CN" dirty="0"/>
              <a:t>HTTP </a:t>
            </a:r>
            <a:r>
              <a:rPr lang="zh-CN" altLang="en-US" dirty="0"/>
              <a:t>的存活探</a:t>
            </a:r>
            <a:r>
              <a:rPr lang="zh-CN" altLang="en-US" dirty="0" smtClean="0"/>
              <a:t>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https</a:t>
            </a:r>
            <a:r>
              <a:rPr lang="en-US" altLang="zh-TW" b="1" dirty="0"/>
              <a:t>://</a:t>
            </a:r>
            <a:r>
              <a:rPr lang="en-US" altLang="zh-TW" b="1" dirty="0" smtClean="0"/>
              <a:t>github.com/luksa/kubernetes-in-action/tree/master/Chapter04</a:t>
            </a:r>
          </a:p>
          <a:p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53603"/>
              </p:ext>
            </p:extLst>
          </p:nvPr>
        </p:nvGraphicFramePr>
        <p:xfrm>
          <a:off x="2678289" y="2768418"/>
          <a:ext cx="5702264" cy="4089582"/>
        </p:xfrm>
        <a:graphic>
          <a:graphicData uri="http://schemas.openxmlformats.org/drawingml/2006/table">
            <a:tbl>
              <a:tblPr/>
              <a:tblGrid>
                <a:gridCol w="5702264">
                  <a:extLst>
                    <a:ext uri="{9D8B030D-6E8A-4147-A177-3AD203B41FA5}">
                      <a16:colId xmlns:a16="http://schemas.microsoft.com/office/drawing/2014/main" xmlns="" val="1925682841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apiVersion</a:t>
                      </a:r>
                      <a:r>
                        <a:rPr lang="en-US" altLang="zh-TW" sz="1800" dirty="0" smtClean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n-US" altLang="zh-TW" sz="1800" dirty="0" smtClean="0">
                          <a:solidFill>
                            <a:srgbClr val="005CC5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v1</a:t>
                      </a:r>
                      <a:endParaRPr lang="en-US" altLang="zh-TW" sz="1800" dirty="0" smtClean="0">
                        <a:solidFill>
                          <a:srgbClr val="24292E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  <a:p>
                      <a:pPr fontAlgn="t"/>
                      <a:r>
                        <a:rPr lang="en-US" sz="1800" dirty="0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kind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32F62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Pod</a:t>
                      </a:r>
                      <a:endParaRPr lang="en-US" sz="1800" dirty="0">
                        <a:solidFill>
                          <a:srgbClr val="24292E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445134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metadata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12572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name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n-US" sz="1800" dirty="0" err="1">
                          <a:solidFill>
                            <a:srgbClr val="032F62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kubia</a:t>
                      </a:r>
                      <a:r>
                        <a:rPr lang="en-US" sz="1800" dirty="0">
                          <a:solidFill>
                            <a:srgbClr val="032F62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-liveness</a:t>
                      </a:r>
                      <a:endParaRPr lang="en-US" sz="1800" dirty="0">
                        <a:solidFill>
                          <a:srgbClr val="24292E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814160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spec</a:t>
                      </a:r>
                      <a:r>
                        <a:rPr lang="en-US" sz="180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679963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containers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490491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- </a:t>
                      </a:r>
                      <a:r>
                        <a:rPr lang="en-US" sz="1800" dirty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image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n-US" sz="1800" dirty="0" err="1">
                          <a:solidFill>
                            <a:srgbClr val="032F62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luksa</a:t>
                      </a:r>
                      <a:r>
                        <a:rPr lang="en-US" sz="1800" dirty="0">
                          <a:solidFill>
                            <a:srgbClr val="032F62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rgbClr val="032F62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kubia</a:t>
                      </a:r>
                      <a:r>
                        <a:rPr lang="en-US" sz="1800" dirty="0">
                          <a:solidFill>
                            <a:srgbClr val="032F62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-unhealthy</a:t>
                      </a:r>
                      <a:endParaRPr lang="en-US" sz="1800" dirty="0">
                        <a:solidFill>
                          <a:srgbClr val="24292E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066736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name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n-US" sz="1800" dirty="0" err="1">
                          <a:solidFill>
                            <a:srgbClr val="032F62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kubia</a:t>
                      </a:r>
                      <a:endParaRPr lang="en-US" sz="1800" dirty="0">
                        <a:solidFill>
                          <a:srgbClr val="24292E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426712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</a:t>
                      </a:r>
                      <a:r>
                        <a:rPr lang="en-US" sz="1800" dirty="0" err="1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livenessProbe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16591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</a:t>
                      </a:r>
                      <a:r>
                        <a:rPr lang="en-US" sz="1800" dirty="0" err="1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httpGet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</a:t>
                      </a: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91899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path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32F62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/</a:t>
                      </a:r>
                      <a:endParaRPr lang="en-US" sz="1800" dirty="0">
                        <a:solidFill>
                          <a:srgbClr val="24292E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558254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smtClean="0">
                          <a:solidFill>
                            <a:srgbClr val="22863A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      port</a:t>
                      </a:r>
                      <a:r>
                        <a:rPr lang="en-US" sz="1800" dirty="0">
                          <a:solidFill>
                            <a:srgbClr val="24292E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5CC5"/>
                          </a:solidFill>
                          <a:effectLst/>
                          <a:latin typeface="Source Code Pro" panose="020B0509030403020204" pitchFamily="49" charset="0"/>
                          <a:ea typeface="Source Code Pro" panose="020B0509030403020204" pitchFamily="49" charset="0"/>
                        </a:rPr>
                        <a:t>8080</a:t>
                      </a:r>
                      <a:endParaRPr lang="en-US" sz="1800" dirty="0">
                        <a:solidFill>
                          <a:srgbClr val="24292E"/>
                        </a:solidFill>
                        <a:effectLst/>
                        <a:latin typeface="Source Code Pro" panose="020B0509030403020204" pitchFamily="49" charset="0"/>
                        <a:ea typeface="Source Code Pro" panose="020B0509030403020204" pitchFamily="49" charset="0"/>
                      </a:endParaRPr>
                    </a:p>
                  </a:txBody>
                  <a:tcPr marL="75544" marR="75544" marT="36261" marB="362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800150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518400" y="4570937"/>
            <a:ext cx="279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這個鏡像包含了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不知怎麼的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zh-TW" altLang="en-US" dirty="0" smtClean="0"/>
              <a:t>壞掉的應用 </a:t>
            </a:r>
            <a:r>
              <a:rPr lang="en-US" altLang="zh-TW" dirty="0" smtClean="0"/>
              <a:t>containers: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01576" y="5512449"/>
            <a:ext cx="2777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一個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HTTP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GET </a:t>
            </a: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存活探針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01576" y="6176962"/>
            <a:ext cx="2111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</a:rPr>
              <a:t>HTTP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請求的路徑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01577" y="6451593"/>
            <a:ext cx="2111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探針連接的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網絡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埠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30554" y="2218810"/>
            <a:ext cx="3881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solidFill>
                  <a:srgbClr val="24292E"/>
                </a:solidFill>
                <a:latin typeface="-apple-system"/>
              </a:rPr>
              <a:t>kubia</a:t>
            </a:r>
            <a:r>
              <a:rPr lang="en-US" altLang="zh-TW" sz="2400" b="1" dirty="0">
                <a:solidFill>
                  <a:srgbClr val="24292E"/>
                </a:solidFill>
                <a:latin typeface="-apple-system"/>
              </a:rPr>
              <a:t>-liveness-</a:t>
            </a:r>
            <a:r>
              <a:rPr lang="en-US" altLang="zh-TW" sz="2400" b="1" dirty="0" err="1">
                <a:solidFill>
                  <a:srgbClr val="24292E"/>
                </a:solidFill>
                <a:latin typeface="-apple-system"/>
              </a:rPr>
              <a:t>probe.yaml</a:t>
            </a:r>
            <a:endParaRPr lang="en-US" altLang="zh-TW" sz="2400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0284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DaemonSet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176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 smtClean="0"/>
              <a:t>DaemonSet</a:t>
            </a:r>
            <a:r>
              <a:rPr lang="zh-CN" altLang="en-US" dirty="0" smtClean="0"/>
              <a:t>在每個節點上運行一個</a:t>
            </a:r>
            <a:r>
              <a:rPr lang="en-US" altLang="zh-CN" dirty="0" smtClean="0"/>
              <a:t>pod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/>
              <a:t>都</a:t>
            </a:r>
            <a:r>
              <a:rPr lang="zh-TW" altLang="en-US" dirty="0" smtClean="0"/>
              <a:t>用於在 </a:t>
            </a:r>
            <a:r>
              <a:rPr lang="en-US" altLang="zh-TW" dirty="0"/>
              <a:t>Kubernetes </a:t>
            </a:r>
            <a:r>
              <a:rPr lang="zh-TW" altLang="en-US" dirty="0" smtClean="0"/>
              <a:t>集群上運行部署特定數量的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en-US" altLang="zh-TW" dirty="0" smtClean="0"/>
              <a:t>,</a:t>
            </a:r>
            <a:r>
              <a:rPr lang="zh-TW" altLang="en-US" dirty="0" smtClean="0"/>
              <a:t>有些情形希望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在集群中的每個節點上運行，並且每個節點都需</a:t>
            </a:r>
            <a:r>
              <a:rPr lang="zh-CN" altLang="en-US" dirty="0" smtClean="0"/>
              <a:t>要正好一個運行的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實例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例如：</a:t>
            </a:r>
            <a:r>
              <a:rPr lang="zh-CN" altLang="en-US" dirty="0"/>
              <a:t> </a:t>
            </a:r>
            <a:r>
              <a:rPr lang="en-US" altLang="zh-CN" dirty="0"/>
              <a:t>pod </a:t>
            </a:r>
            <a:r>
              <a:rPr lang="zh-CN" altLang="en-US" dirty="0" smtClean="0"/>
              <a:t>執行系統級別的與基礎結構相關的操作。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例如</a:t>
            </a:r>
            <a:r>
              <a:rPr lang="en-US" altLang="zh-CN" dirty="0" smtClean="0"/>
              <a:t>,</a:t>
            </a:r>
            <a:r>
              <a:rPr lang="zh-CN" altLang="en-US" dirty="0" smtClean="0"/>
              <a:t>希望在每個節點上運行日志收集器和資源監控器。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另一個典型的例子是</a:t>
            </a:r>
            <a:r>
              <a:rPr lang="en-US" altLang="zh-CN" dirty="0" smtClean="0"/>
              <a:t>Kubernetes </a:t>
            </a:r>
            <a:r>
              <a:rPr lang="zh-CN" altLang="en-US" dirty="0"/>
              <a:t>自己的 </a:t>
            </a:r>
            <a:r>
              <a:rPr lang="en-US" altLang="zh-CN" dirty="0" err="1"/>
              <a:t>kube</a:t>
            </a:r>
            <a:r>
              <a:rPr lang="en-US" altLang="zh-CN" dirty="0"/>
              <a:t>-proxy </a:t>
            </a:r>
            <a:r>
              <a:rPr lang="zh-CN" altLang="en-US" dirty="0" smtClean="0"/>
              <a:t>進程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它需要運行在所有節點上才能使服務工作。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8775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DaemonSet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zh-CN" altLang="en-US" dirty="0" smtClean="0">
                <a:latin typeface="Source Code Pro" panose="020B0509030403020204" pitchFamily="49" charset="0"/>
              </a:rPr>
              <a:t>在每個節點上只運行一個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 </a:t>
            </a:r>
            <a:r>
              <a:rPr lang="zh-CN" altLang="en-US" dirty="0">
                <a:latin typeface="Source Code Pro" panose="020B0509030403020204" pitchFamily="49" charset="0"/>
              </a:rPr>
              <a:t>副本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24" y="1690688"/>
            <a:ext cx="7211847" cy="47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當節點上、下線時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如果節點下</a:t>
            </a:r>
            <a:r>
              <a:rPr lang="zh-TW" altLang="en-US" dirty="0" smtClean="0"/>
              <a:t>線</a:t>
            </a:r>
            <a:r>
              <a:rPr lang="en-US" altLang="zh-CN" dirty="0" smtClean="0"/>
              <a:t>,</a:t>
            </a:r>
            <a:r>
              <a:rPr lang="en-US" altLang="zh-CN" dirty="0" err="1"/>
              <a:t>DaemonSet</a:t>
            </a:r>
            <a:r>
              <a:rPr lang="en-US" altLang="zh-CN" dirty="0"/>
              <a:t> </a:t>
            </a:r>
            <a:r>
              <a:rPr lang="zh-CN" altLang="en-US" dirty="0" smtClean="0"/>
              <a:t>不會在其他地方重新創建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當將一個新節點添加到集群中時</a:t>
            </a:r>
            <a:r>
              <a:rPr lang="en-US" altLang="zh-CN" dirty="0" smtClean="0"/>
              <a:t>,</a:t>
            </a:r>
            <a:r>
              <a:rPr lang="en-US" altLang="zh-CN" dirty="0" err="1"/>
              <a:t>DaemonSet</a:t>
            </a:r>
            <a:r>
              <a:rPr lang="en-US" altLang="zh-CN" dirty="0"/>
              <a:t> </a:t>
            </a:r>
            <a:r>
              <a:rPr lang="zh-CN" altLang="en-US" dirty="0" smtClean="0"/>
              <a:t>會立刻部署一個新的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實例。</a:t>
            </a:r>
            <a:endParaRPr lang="en-US" altLang="zh-CN" dirty="0" smtClean="0"/>
          </a:p>
          <a:p>
            <a:r>
              <a:rPr lang="zh-TW" altLang="en-US" dirty="0" smtClean="0"/>
              <a:t>如果有人無意中刪除了一個</a:t>
            </a:r>
            <a:r>
              <a:rPr lang="en-US" altLang="zh-TW" dirty="0" smtClean="0"/>
              <a:t>pod</a:t>
            </a:r>
            <a:r>
              <a:rPr lang="zh-TW" altLang="en-US" dirty="0" smtClean="0"/>
              <a:t>，那麼它也會重新創建一個新的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與</a:t>
            </a:r>
            <a:r>
              <a:rPr lang="en-US" altLang="zh-TW" dirty="0" err="1" smtClean="0"/>
              <a:t>ReplicaSet</a:t>
            </a:r>
            <a:r>
              <a:rPr lang="zh-TW" altLang="en-US" dirty="0" smtClean="0"/>
              <a:t>一樣，</a:t>
            </a:r>
            <a:r>
              <a:rPr lang="en-US" altLang="zh-TW" dirty="0" err="1" smtClean="0"/>
              <a:t>DaemonSet</a:t>
            </a:r>
            <a:r>
              <a:rPr lang="zh-TW" altLang="en-US" dirty="0" smtClean="0"/>
              <a:t>從配置的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模板創建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86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DaemonSet</a:t>
            </a:r>
            <a:r>
              <a:rPr lang="en-US" altLang="zh-TW" dirty="0"/>
              <a:t> </a:t>
            </a:r>
            <a:r>
              <a:rPr lang="zh-TW" altLang="en-US" dirty="0" smtClean="0"/>
              <a:t>只在特定的節點上運行 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DaemonSet</a:t>
            </a:r>
            <a:r>
              <a:rPr lang="en-US" altLang="zh-TW" dirty="0"/>
              <a:t> </a:t>
            </a:r>
            <a:r>
              <a:rPr lang="zh-TW" altLang="en-US" dirty="0" smtClean="0"/>
              <a:t>默認將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部署到集群中的所有節點上</a:t>
            </a:r>
            <a:endParaRPr lang="en-US" altLang="zh-TW" dirty="0" smtClean="0"/>
          </a:p>
          <a:p>
            <a:r>
              <a:rPr lang="zh-TW" altLang="en-US" dirty="0" smtClean="0"/>
              <a:t>可以通過 </a:t>
            </a:r>
            <a:r>
              <a:rPr lang="en-US" altLang="zh-TW" dirty="0" smtClean="0"/>
              <a:t>pod </a:t>
            </a:r>
            <a:r>
              <a:rPr lang="zh-TW" altLang="en-US" dirty="0"/>
              <a:t>模板中的</a:t>
            </a:r>
            <a:r>
              <a:rPr lang="en-US" altLang="zh-TW" dirty="0" err="1"/>
              <a:t>nodeselector</a:t>
            </a:r>
            <a:r>
              <a:rPr lang="en-US" altLang="zh-TW" dirty="0"/>
              <a:t> </a:t>
            </a:r>
            <a:r>
              <a:rPr lang="zh-TW" altLang="en-US" dirty="0" smtClean="0"/>
              <a:t>屬性指定</a:t>
            </a:r>
            <a:r>
              <a:rPr lang="en-US" altLang="zh-TW" dirty="0" err="1" smtClean="0"/>
              <a:t>DaemonSet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/>
              <a:t>pod </a:t>
            </a:r>
            <a:r>
              <a:rPr lang="zh-TW" altLang="en-US" dirty="0"/>
              <a:t>只在部分節點上運行。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975" y="3195825"/>
            <a:ext cx="7143392" cy="35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1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創建一個</a:t>
            </a:r>
            <a:r>
              <a:rPr lang="en-US" altLang="zh-TW" dirty="0" err="1" smtClean="0"/>
              <a:t>DaemonSet</a:t>
            </a:r>
            <a:r>
              <a:rPr lang="en-US" altLang="zh-TW" dirty="0" smtClean="0"/>
              <a:t> YAML</a:t>
            </a:r>
            <a:r>
              <a:rPr lang="zh-TW" altLang="en-US" dirty="0" smtClean="0"/>
              <a:t>定義文件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0950" y="1401247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ssd</a:t>
            </a:r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-monitor-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daemonset.yaml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9175" y="178962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t">
              <a:defRPr/>
            </a:pP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apps/v1beta2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DaemonSet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ssd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-monitor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selector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matchLabels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app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ssd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-monitor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template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labels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app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ssd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-monitor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nodeSelector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disk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ssd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containers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ssd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-monitor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48250" y="5496610"/>
            <a:ext cx="6505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A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CN" altLang="en-US" dirty="0" smtClean="0">
                <a:solidFill>
                  <a:srgbClr val="4A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模板包含一個節點選擇器</a:t>
            </a:r>
            <a:r>
              <a:rPr lang="en-US" altLang="zh-CN" dirty="0" smtClean="0">
                <a:solidFill>
                  <a:srgbClr val="4A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dirty="0" smtClean="0">
                <a:solidFill>
                  <a:srgbClr val="4A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會選擇有 </a:t>
            </a:r>
            <a:r>
              <a:rPr lang="en-US" altLang="zh-CN" dirty="0" smtClean="0">
                <a:solidFill>
                  <a:srgbClr val="4A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disk=</a:t>
            </a:r>
            <a:r>
              <a:rPr lang="en-US" altLang="zh-CN" dirty="0" err="1" smtClean="0">
                <a:solidFill>
                  <a:srgbClr val="4A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ssd</a:t>
            </a:r>
            <a:r>
              <a:rPr lang="en-US" altLang="zh-CN" dirty="0" smtClean="0">
                <a:solidFill>
                  <a:srgbClr val="4A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dirty="0" smtClean="0">
                <a:solidFill>
                  <a:srgbClr val="4A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標簽的節點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48250" y="1875354"/>
            <a:ext cx="506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DaemonSet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組中，版本是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v1beta2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6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</a:t>
            </a:r>
            <a:r>
              <a:rPr lang="en-US" altLang="zh-TW" dirty="0" err="1" smtClean="0"/>
              <a:t>DaemonSet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ssd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-monitor-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daemonset.yaml</a:t>
            </a:r>
            <a:endParaRPr lang="en-US" altLang="zh-TW" sz="24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daemonset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ssd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-monitor" 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created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ds</a:t>
            </a:r>
            <a:endParaRPr lang="en-US" altLang="zh-TW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199" y="3184089"/>
            <a:ext cx="900112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</a:t>
            </a:r>
            <a:r>
              <a:rPr lang="zh-TW" altLang="en-US" b="1" dirty="0">
                <a:latin typeface="Source Code Pro" panose="020B0509030403020204" pitchFamily="49" charset="0"/>
              </a:rPr>
              <a:t>kubectl create -f ssd-monitor-daemonset.yaml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daemonset.apps/ssd-monitor created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[root@master ~]# kubectl get ds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 DESIRED   CURRENT   READY   UP-TO-DATE   AVAILABLE   NODE SELECTOR   AGE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ssd-monitor   0         0         0       0            0           disk=ssd        10s</a:t>
            </a:r>
          </a:p>
          <a:p>
            <a:endParaRPr lang="en-US" altLang="zh-TW" dirty="0" smtClean="0">
              <a:latin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</a:rPr>
              <a:t> ~]# </a:t>
            </a:r>
            <a:r>
              <a:rPr lang="en-US" altLang="zh-TW" b="1" dirty="0" err="1">
                <a:latin typeface="Source Code Pro" panose="020B0509030403020204" pitchFamily="49" charset="0"/>
              </a:rPr>
              <a:t>kubectl</a:t>
            </a:r>
            <a:r>
              <a:rPr lang="en-US" altLang="zh-TW" b="1" dirty="0">
                <a:latin typeface="Source Code Pro" panose="020B0509030403020204" pitchFamily="49" charset="0"/>
              </a:rPr>
              <a:t> get </a:t>
            </a:r>
            <a:r>
              <a:rPr lang="en-US" altLang="zh-TW" b="1" dirty="0" err="1">
                <a:latin typeface="Source Code Pro" panose="020B0509030403020204" pitchFamily="49" charset="0"/>
              </a:rPr>
              <a:t>po</a:t>
            </a:r>
            <a:endParaRPr lang="en-US" altLang="zh-TW" b="1" dirty="0">
              <a:latin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</a:rPr>
              <a:t>NAME          READY   STATUS    RESTARTS   AGE</a:t>
            </a:r>
          </a:p>
          <a:p>
            <a:r>
              <a:rPr lang="en-US" altLang="zh-TW" dirty="0" err="1">
                <a:latin typeface="Source Code Pro" panose="020B0509030403020204" pitchFamily="49" charset="0"/>
              </a:rPr>
              <a:t>kubia-mrgtt</a:t>
            </a:r>
            <a:r>
              <a:rPr lang="en-US" altLang="zh-TW" dirty="0">
                <a:latin typeface="Source Code Pro" panose="020B0509030403020204" pitchFamily="49" charset="0"/>
              </a:rPr>
              <a:t>   1/1     Running   0          7h44m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056047" y="5880855"/>
            <a:ext cx="31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只有之前脫離</a:t>
            </a:r>
            <a:r>
              <a:rPr lang="en-US" altLang="zh-TW" dirty="0" smtClean="0">
                <a:solidFill>
                  <a:srgbClr val="C00000"/>
                </a:solidFill>
              </a:rPr>
              <a:t>RC</a:t>
            </a:r>
            <a:r>
              <a:rPr lang="zh-TW" altLang="en-US" dirty="0" smtClean="0">
                <a:solidFill>
                  <a:srgbClr val="C00000"/>
                </a:solidFill>
              </a:rPr>
              <a:t>的那一個</a:t>
            </a:r>
            <a:r>
              <a:rPr lang="en-US" altLang="zh-TW" dirty="0" smtClean="0">
                <a:solidFill>
                  <a:srgbClr val="C00000"/>
                </a:solidFill>
              </a:rPr>
              <a:t>pod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6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知道發生什麼事嗎？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是的，忘記給節點打上</a:t>
            </a:r>
            <a:r>
              <a:rPr lang="en-US" altLang="zh-TW" dirty="0" smtClean="0"/>
              <a:t>disk=</a:t>
            </a:r>
            <a:r>
              <a:rPr lang="en-US" altLang="zh-TW" dirty="0" err="1" smtClean="0"/>
              <a:t>ssd</a:t>
            </a:r>
            <a:r>
              <a:rPr lang="zh-TW" altLang="en-US" dirty="0" smtClean="0"/>
              <a:t>標籤了。</a:t>
            </a:r>
            <a:endParaRPr lang="en-US" altLang="zh-TW" dirty="0" smtClean="0"/>
          </a:p>
          <a:p>
            <a:r>
              <a:rPr lang="zh-TW" altLang="en-US" dirty="0" smtClean="0"/>
              <a:t>向節點添加所需的標籤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nodes</a:t>
            </a:r>
          </a:p>
        </p:txBody>
      </p:sp>
      <p:sp>
        <p:nvSpPr>
          <p:cNvPr id="4" name="矩形 3"/>
          <p:cNvSpPr/>
          <p:nvPr/>
        </p:nvSpPr>
        <p:spPr>
          <a:xfrm>
            <a:off x="985837" y="3114199"/>
            <a:ext cx="10220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get nodes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STATUS   ROLES    AGE   VERSION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master.k8s   Ready    master   8h    v1.14.1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node1.k8s    Ready    &lt;none&gt;   8h    v1.14.1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node2.k8s    Ready    &lt;none&gt;   8h    v1.14.</a:t>
            </a:r>
            <a:r>
              <a:rPr lang="zh-TW" altLang="en-US" dirty="0" smtClean="0">
                <a:latin typeface="Source Code Pro" panose="020B0509030403020204" pitchFamily="49" charset="0"/>
              </a:rPr>
              <a:t>1</a:t>
            </a:r>
          </a:p>
        </p:txBody>
      </p:sp>
      <p:sp>
        <p:nvSpPr>
          <p:cNvPr id="5" name="矩形 4"/>
          <p:cNvSpPr/>
          <p:nvPr/>
        </p:nvSpPr>
        <p:spPr>
          <a:xfrm>
            <a:off x="914399" y="5137914"/>
            <a:ext cx="8501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Source Code Pro" panose="020B0509030403020204" pitchFamily="49" charset="0"/>
              </a:rPr>
              <a:t>[root@master ~]# kubectl label node node1.k8s disk=ssd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node/node1.k8s labeled</a:t>
            </a:r>
          </a:p>
        </p:txBody>
      </p:sp>
      <p:sp>
        <p:nvSpPr>
          <p:cNvPr id="6" name="矩形 5"/>
          <p:cNvSpPr/>
          <p:nvPr/>
        </p:nvSpPr>
        <p:spPr>
          <a:xfrm>
            <a:off x="838200" y="4676249"/>
            <a:ext cx="7374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label node node1.k8s disk=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ssd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398" y="5685785"/>
            <a:ext cx="85010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Source Code Pro" panose="020B0509030403020204" pitchFamily="49" charset="0"/>
              </a:rPr>
              <a:t>[root@master ~]# kubectl get po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NAME                READY   STATUS    RESTARTS   AGE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kubia-mrgtt         1/1     Running   0          7h50m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ssd-monitor-rwx2r   1/1     Running   0          21s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從節點上刪除所需的標籤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將節點標籤改成</a:t>
            </a:r>
            <a:r>
              <a:rPr lang="en-US" altLang="zh-TW" dirty="0" err="1" smtClean="0"/>
              <a:t>hdd</a:t>
            </a:r>
            <a:r>
              <a:rPr lang="zh-TW" altLang="en-US" dirty="0" smtClean="0"/>
              <a:t>，會發生什麼事</a:t>
            </a:r>
            <a:r>
              <a:rPr lang="en-US" altLang="zh-TW" dirty="0" smtClean="0"/>
              <a:t>?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1806" y="2310884"/>
            <a:ext cx="7215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label node node1.k8s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disk=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hdd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--overwrite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1805" y="2819202"/>
            <a:ext cx="102862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</a:t>
            </a:r>
            <a:r>
              <a:rPr lang="zh-TW" altLang="en-US" b="1" dirty="0">
                <a:latin typeface="Source Code Pro" panose="020B0509030403020204" pitchFamily="49" charset="0"/>
              </a:rPr>
              <a:t>kubectl label node node1.k8s disk=hdd --overwrite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node/node1.k8s labeled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[root@master ~]# </a:t>
            </a:r>
            <a:r>
              <a:rPr lang="zh-TW" altLang="en-US" b="1" dirty="0">
                <a:latin typeface="Source Code Pro" panose="020B0509030403020204" pitchFamily="49" charset="0"/>
              </a:rPr>
              <a:t>kubectl get po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       READY   STATUS        RESTARTS   AGE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kubia-mrgtt         1/1     Running       0          7h59m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ssd-monitor-rwx2r   1/1     Terminating   0          9m5s</a:t>
            </a:r>
          </a:p>
        </p:txBody>
      </p:sp>
    </p:spTree>
    <p:extLst>
      <p:ext uri="{BB962C8B-B14F-4D97-AF65-F5344CB8AC3E}">
        <p14:creationId xmlns:p14="http://schemas.microsoft.com/office/powerpoint/2010/main" val="405807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</a:t>
            </a:r>
            <a:r>
              <a:rPr lang="en-US" altLang="zh-TW" dirty="0" err="1" smtClean="0"/>
              <a:t>DaemonSet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現在對</a:t>
            </a:r>
            <a:r>
              <a:rPr lang="en-US" altLang="zh-TW" dirty="0" err="1" smtClean="0"/>
              <a:t>DaemonSet</a:t>
            </a:r>
            <a:r>
              <a:rPr lang="zh-TW" altLang="en-US" dirty="0" smtClean="0"/>
              <a:t>已探索完畢，因此想刪除</a:t>
            </a:r>
            <a:r>
              <a:rPr lang="en-US" altLang="zh-TW" dirty="0" err="1" smtClean="0"/>
              <a:t>ssd</a:t>
            </a:r>
            <a:r>
              <a:rPr lang="en-US" altLang="zh-TW" dirty="0" smtClean="0"/>
              <a:t>-monitor </a:t>
            </a:r>
            <a:r>
              <a:rPr lang="en-US" altLang="zh-TW" dirty="0" err="1" smtClean="0"/>
              <a:t>DaemonSet</a:t>
            </a:r>
            <a:r>
              <a:rPr lang="zh-TW" altLang="en-US" dirty="0" smtClean="0"/>
              <a:t>。如果</a:t>
            </a:r>
            <a:r>
              <a:rPr lang="zh-TW" altLang="en-US" dirty="0"/>
              <a:t>還有</a:t>
            </a:r>
            <a:r>
              <a:rPr lang="en-US" altLang="zh-TW" dirty="0" err="1" smtClean="0"/>
              <a:t>DaemonSet</a:t>
            </a:r>
            <a:r>
              <a:rPr lang="zh-TW" altLang="en-US" dirty="0" smtClean="0"/>
              <a:t>管理的其他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在運行，刪除</a:t>
            </a:r>
            <a:r>
              <a:rPr lang="en-US" altLang="zh-TW" dirty="0" err="1" smtClean="0"/>
              <a:t>DaemonSet</a:t>
            </a:r>
            <a:r>
              <a:rPr lang="zh-TW" altLang="en-US" dirty="0" smtClean="0"/>
              <a:t>也會一起刪除這些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</a:rPr>
              <a:t>$ </a:t>
            </a:r>
            <a:r>
              <a:rPr lang="en-US" altLang="zh-TW" sz="2400" dirty="0" err="1">
                <a:latin typeface="Source Code Pro" panose="020B0509030403020204" pitchFamily="49" charset="0"/>
              </a:rPr>
              <a:t>kubectl</a:t>
            </a:r>
            <a:r>
              <a:rPr lang="en-US" altLang="zh-TW" sz="2400" dirty="0">
                <a:latin typeface="Source Code Pro" panose="020B0509030403020204" pitchFamily="49" charset="0"/>
              </a:rPr>
              <a:t> delete ds </a:t>
            </a:r>
            <a:r>
              <a:rPr lang="zh-TW" altLang="en-US" sz="2400" dirty="0">
                <a:latin typeface="Source Code Pro" panose="020B0509030403020204" pitchFamily="49" charset="0"/>
              </a:rPr>
              <a:t>ssd-monitor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76324" y="3516203"/>
            <a:ext cx="8220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delete ds ssd-monitor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daemonset.extensions "ssd-monitor" deleted</a:t>
            </a:r>
          </a:p>
        </p:txBody>
      </p:sp>
      <p:sp>
        <p:nvSpPr>
          <p:cNvPr id="5" name="矩形 4"/>
          <p:cNvSpPr/>
          <p:nvPr/>
        </p:nvSpPr>
        <p:spPr>
          <a:xfrm>
            <a:off x="1076323" y="4246418"/>
            <a:ext cx="8382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get po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 READY   STATUS    RESTARTS   AGE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kubia-mrgtt   1/1     Running   0          8h</a:t>
            </a:r>
          </a:p>
        </p:txBody>
      </p:sp>
    </p:spTree>
    <p:extLst>
      <p:ext uri="{BB962C8B-B14F-4D97-AF65-F5344CB8AC3E}">
        <p14:creationId xmlns:p14="http://schemas.microsoft.com/office/powerpoint/2010/main" val="21692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使用存活探</a:t>
            </a:r>
            <a:r>
              <a:rPr lang="zh-CN" altLang="en-US" dirty="0" smtClean="0"/>
              <a:t>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要查看存活探針是如何工作的，請嘗試立即創建該 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-liveness-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probe.yaml</a:t>
            </a:r>
            <a:endParaRPr lang="en-US" altLang="zh-TW" dirty="0" smtClean="0"/>
          </a:p>
          <a:p>
            <a:r>
              <a:rPr lang="zh-TW" altLang="en-US" dirty="0" smtClean="0"/>
              <a:t>大約一分半鐘後，容器將重啟。</a:t>
            </a:r>
            <a:endParaRPr lang="en-US" altLang="zh-TW" dirty="0" smtClean="0"/>
          </a:p>
          <a:p>
            <a:r>
              <a:rPr lang="zh-TW" altLang="en-US" dirty="0" smtClean="0"/>
              <a:t>可以通過運行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en-US" altLang="zh-TW" dirty="0"/>
              <a:t>get </a:t>
            </a:r>
            <a:r>
              <a:rPr lang="zh-TW" altLang="en-US" dirty="0"/>
              <a:t>看到</a:t>
            </a:r>
            <a:r>
              <a:rPr lang="en-US" altLang="zh-TW" dirty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-liveness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85874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運行執行單個任務的</a:t>
            </a:r>
            <a:r>
              <a:rPr lang="en-US" altLang="zh-TW" smtClean="0"/>
              <a:t>pod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資源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到目前爲止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我們只談論了需要持續運行的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TW" dirty="0" err="1"/>
              <a:t>ReplicationController</a:t>
            </a:r>
            <a:r>
              <a:rPr lang="zh-TW" altLang="en-US" dirty="0"/>
              <a:t>、</a:t>
            </a:r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DaemonSet</a:t>
            </a:r>
            <a:r>
              <a:rPr lang="en-US" altLang="zh-TW" dirty="0"/>
              <a:t> </a:t>
            </a:r>
            <a:r>
              <a:rPr lang="zh-TW" altLang="en-US" dirty="0" smtClean="0"/>
              <a:t>會持續運行任 務</a:t>
            </a:r>
            <a:r>
              <a:rPr lang="en-US" altLang="zh-TW" dirty="0" smtClean="0"/>
              <a:t>,</a:t>
            </a:r>
            <a:r>
              <a:rPr lang="zh-TW" altLang="en-US" dirty="0" smtClean="0"/>
              <a:t>永遠達不到完成態。</a:t>
            </a:r>
            <a:endParaRPr lang="en-US" altLang="zh-TW" dirty="0" smtClean="0"/>
          </a:p>
          <a:p>
            <a:pPr lvl="1"/>
            <a:r>
              <a:rPr lang="zh-CN" altLang="en-US" dirty="0" smtClean="0"/>
              <a:t>這些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中的進程在退出時會重新啓動。</a:t>
            </a:r>
            <a:endParaRPr lang="en-US" altLang="zh-CN" dirty="0" smtClean="0"/>
          </a:p>
          <a:p>
            <a:r>
              <a:rPr lang="zh-CN" altLang="en-US" dirty="0" smtClean="0"/>
              <a:t>但是在一個可完 成的任務中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其進程終止後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不應該再重新啓動。</a:t>
            </a:r>
            <a:endParaRPr lang="en-US" altLang="zh-CN" dirty="0" smtClean="0"/>
          </a:p>
          <a:p>
            <a:pPr lvl="1"/>
            <a:r>
              <a:rPr lang="en-US" altLang="zh-TW" dirty="0"/>
              <a:t>Kubernetes </a:t>
            </a:r>
            <a:r>
              <a:rPr lang="zh-TW" altLang="en-US" dirty="0" smtClean="0"/>
              <a:t>通過 </a:t>
            </a:r>
            <a:r>
              <a:rPr lang="en-US" altLang="zh-TW" dirty="0" smtClean="0"/>
              <a:t>Job </a:t>
            </a:r>
            <a:r>
              <a:rPr lang="zh-TW" altLang="en-US" dirty="0" smtClean="0"/>
              <a:t>資源提供了對此的支持，</a:t>
            </a:r>
            <a:r>
              <a:rPr lang="zh-CN" altLang="en-US" dirty="0" smtClean="0"/>
              <a:t>它允許你運行一種</a:t>
            </a:r>
            <a:r>
              <a:rPr lang="en-US" altLang="zh-CN" dirty="0" smtClean="0"/>
              <a:t>pod,</a:t>
            </a:r>
            <a:r>
              <a:rPr lang="zh-CN" altLang="en-US" dirty="0" smtClean="0"/>
              <a:t>該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在內部進程成功結束時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不重啓容器。 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一旦</a:t>
            </a:r>
            <a:r>
              <a:rPr lang="zh-CN" altLang="en-US" dirty="0" smtClean="0"/>
              <a:t>任務完成</a:t>
            </a:r>
            <a:r>
              <a:rPr lang="en-US" altLang="zh-CN" dirty="0" smtClean="0"/>
              <a:t>, </a:t>
            </a:r>
            <a:r>
              <a:rPr lang="en-US" altLang="zh-CN" dirty="0"/>
              <a:t>pod </a:t>
            </a:r>
            <a:r>
              <a:rPr lang="zh-CN" altLang="en-US" dirty="0" smtClean="0"/>
              <a:t>就被認爲處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完成狀態。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073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異常狀況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在發生節點故障時</a:t>
            </a:r>
            <a:r>
              <a:rPr lang="en-US" altLang="zh-CN" dirty="0" smtClean="0"/>
              <a:t>,</a:t>
            </a:r>
            <a:r>
              <a:rPr lang="zh-CN" altLang="en-US" dirty="0" smtClean="0"/>
              <a:t>該節點上由 </a:t>
            </a:r>
            <a:r>
              <a:rPr lang="en-US" altLang="zh-CN" dirty="0" smtClean="0"/>
              <a:t>Job </a:t>
            </a:r>
            <a:r>
              <a:rPr lang="zh-CN" altLang="en-US" dirty="0"/>
              <a:t>管理的</a:t>
            </a:r>
            <a:r>
              <a:rPr lang="en-US" altLang="zh-CN" dirty="0" smtClean="0"/>
              <a:t>pod</a:t>
            </a:r>
            <a:r>
              <a:rPr lang="zh-CN" altLang="en-US" dirty="0" smtClean="0"/>
              <a:t>將按照</a:t>
            </a:r>
            <a:r>
              <a:rPr lang="en-US" altLang="zh-CN" dirty="0" err="1" smtClean="0"/>
              <a:t>ReplicaSet</a:t>
            </a:r>
            <a:r>
              <a:rPr lang="en-US" altLang="zh-CN" dirty="0" smtClean="0"/>
              <a:t> </a:t>
            </a:r>
            <a:r>
              <a:rPr lang="zh-CN" altLang="en-US" dirty="0"/>
              <a:t>的</a:t>
            </a:r>
            <a:r>
              <a:rPr lang="en-US" altLang="zh-CN" dirty="0"/>
              <a:t>pod </a:t>
            </a:r>
            <a:r>
              <a:rPr lang="zh-CN" altLang="en-US" dirty="0"/>
              <a:t>的方式</a:t>
            </a:r>
            <a:r>
              <a:rPr lang="en-US" altLang="zh-CN" dirty="0"/>
              <a:t>, </a:t>
            </a:r>
            <a:r>
              <a:rPr lang="zh-CN" altLang="en-US" dirty="0" smtClean="0"/>
              <a:t>重新安排到其他節點。</a:t>
            </a:r>
            <a:endParaRPr lang="en-US" altLang="zh-CN" dirty="0" smtClean="0"/>
          </a:p>
          <a:p>
            <a:r>
              <a:rPr lang="zh-CN" altLang="en-US" dirty="0" smtClean="0"/>
              <a:t>如果進程本身</a:t>
            </a:r>
            <a:r>
              <a:rPr lang="zh-TW" altLang="en-US" dirty="0" smtClean="0"/>
              <a:t>異</a:t>
            </a:r>
            <a:r>
              <a:rPr lang="zh-CN" altLang="en-US" dirty="0" smtClean="0"/>
              <a:t>常退出</a:t>
            </a:r>
            <a:r>
              <a:rPr lang="en-US" altLang="zh-CN" dirty="0" smtClean="0"/>
              <a:t>(</a:t>
            </a:r>
            <a:r>
              <a:rPr lang="zh-CN" altLang="en-US" dirty="0" smtClean="0"/>
              <a:t>進程返回錯誤退出代碼時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 將 </a:t>
            </a:r>
            <a:r>
              <a:rPr lang="en-US" altLang="zh-CN" dirty="0" smtClean="0"/>
              <a:t>Job </a:t>
            </a:r>
            <a:r>
              <a:rPr lang="zh-CN" altLang="en-US" dirty="0" smtClean="0"/>
              <a:t>配置爲重新啓動容器。</a:t>
            </a:r>
            <a:endParaRPr lang="zh-CN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1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異常狀況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83" y="1524000"/>
            <a:ext cx="7653634" cy="47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例子：</a:t>
            </a:r>
            <a:r>
              <a:rPr lang="en-US" altLang="zh-TW" dirty="0" smtClean="0"/>
              <a:t>batch-job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該容器將調用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sleep</a:t>
            </a:r>
            <a:r>
              <a:rPr lang="zh-TW" altLang="en-US" dirty="0" smtClean="0"/>
              <a:t>命令兩分鐘，以</a:t>
            </a:r>
            <a:r>
              <a:rPr lang="zh-TW" altLang="en-US" dirty="0"/>
              <a:t>模擬一項</a:t>
            </a:r>
            <a:r>
              <a:rPr lang="zh-TW" altLang="en-US" dirty="0" smtClean="0"/>
              <a:t>工作。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6325" y="249413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t">
              <a:defRPr/>
            </a:pP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batch/v1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batch-job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template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labels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app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batch-job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restartPolicy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OnFailure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containers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/batch-job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10075" y="2526591"/>
            <a:ext cx="381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TW" dirty="0">
                <a:solidFill>
                  <a:srgbClr val="767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Job </a:t>
            </a:r>
            <a:r>
              <a:rPr lang="zh-TW" altLang="en-US" dirty="0" smtClean="0">
                <a:solidFill>
                  <a:srgbClr val="767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 </a:t>
            </a:r>
            <a:r>
              <a:rPr lang="en-US" altLang="zh-TW" dirty="0" smtClean="0">
                <a:solidFill>
                  <a:srgbClr val="767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 </a:t>
            </a:r>
            <a:r>
              <a:rPr lang="en-US" altLang="zh-TW" dirty="0">
                <a:solidFill>
                  <a:srgbClr val="767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TW" altLang="en-US" dirty="0" smtClean="0">
                <a:solidFill>
                  <a:srgbClr val="767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組，</a:t>
            </a:r>
            <a:r>
              <a:rPr lang="zh-TW" altLang="en-US" dirty="0" smtClean="0">
                <a:solidFill>
                  <a:srgbClr val="7B8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版本爲</a:t>
            </a:r>
            <a:r>
              <a:rPr lang="en-US" altLang="zh-TW" dirty="0" smtClean="0">
                <a:solidFill>
                  <a:srgbClr val="7B8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2975" y="3883141"/>
            <a:ext cx="3771900" cy="710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這裡沒有指定 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pod </a:t>
            </a: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選擇器</a:t>
            </a:r>
            <a:endParaRPr lang="en-US" altLang="zh-TW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它將根據 </a:t>
            </a:r>
            <a:r>
              <a:rPr lang="en-US" altLang="zh-TW" dirty="0" smtClean="0">
                <a:solidFill>
                  <a:srgbClr val="000000"/>
                </a:solidFill>
                <a:latin typeface="Arial" panose="020B0604020202020204" pitchFamily="34" charset="0"/>
              </a:rPr>
              <a:t>pod </a:t>
            </a:r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模板</a:t>
            </a:r>
            <a:r>
              <a:rPr lang="zh-TW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中</a:t>
            </a:r>
            <a:r>
              <a:rPr lang="zh-TW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的標簽創建</a:t>
            </a:r>
            <a:r>
              <a:rPr lang="en-US" altLang="zh-TW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57875" y="5143074"/>
            <a:ext cx="6048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重啟策略；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不能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Always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爲默認的重新啓動策略，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因此需要明確地設置為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OnFailure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Never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5543550" y="5418615"/>
            <a:ext cx="362172" cy="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5543550" y="6291263"/>
            <a:ext cx="552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6176962" y="6113360"/>
            <a:ext cx="4957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該鏡像調用一個運行 </a:t>
            </a:r>
            <a:r>
              <a:rPr lang="en-US" altLang="zh-CN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 </a:t>
            </a:r>
            <a:r>
              <a:rPr lang="zh-CN" altLang="en-US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秒的進程</a:t>
            </a:r>
            <a:r>
              <a:rPr lang="en-US" altLang="zh-CN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然後退出。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0811" y="2222156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batch-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job.yaml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2910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 </a:t>
            </a:r>
            <a:r>
              <a:rPr lang="en-US" altLang="zh-TW" dirty="0"/>
              <a:t>Job </a:t>
            </a:r>
            <a:r>
              <a:rPr lang="zh-TW" altLang="en-US" dirty="0" smtClean="0"/>
              <a:t>運行一個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batch-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job.yaml</a:t>
            </a:r>
            <a:endParaRPr lang="en-US" altLang="zh-TW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jobs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3164681"/>
            <a:ext cx="8915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</a:t>
            </a:r>
            <a:r>
              <a:rPr lang="zh-TW" altLang="en-US" b="1" dirty="0">
                <a:latin typeface="Source Code Pro" panose="020B0509030403020204" pitchFamily="49" charset="0"/>
              </a:rPr>
              <a:t>kubectl create -f batch-job.yaml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job.batch/batch-job created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[root@master ~]# </a:t>
            </a:r>
            <a:r>
              <a:rPr lang="zh-TW" altLang="en-US" b="1" dirty="0">
                <a:latin typeface="Source Code Pro" panose="020B0509030403020204" pitchFamily="49" charset="0"/>
              </a:rPr>
              <a:t>kubectl get jobs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COMPLETIONS   DURATION   AGE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batch-job   0/1           8s         8s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[root@master ~]# </a:t>
            </a:r>
            <a:r>
              <a:rPr lang="zh-TW" altLang="en-US" b="1" dirty="0">
                <a:latin typeface="Source Code Pro" panose="020B0509030403020204" pitchFamily="49" charset="0"/>
              </a:rPr>
              <a:t>kubectl get </a:t>
            </a:r>
            <a:r>
              <a:rPr lang="zh-TW" altLang="en-US" b="1" dirty="0" smtClean="0">
                <a:latin typeface="Source Code Pro" panose="020B0509030403020204" pitchFamily="49" charset="0"/>
              </a:rPr>
              <a:t>po</a:t>
            </a:r>
            <a:r>
              <a:rPr lang="en-US" altLang="zh-TW" b="1" dirty="0" smtClean="0">
                <a:latin typeface="Source Code Pro" panose="020B0509030403020204" pitchFamily="49" charset="0"/>
              </a:rPr>
              <a:t>ds</a:t>
            </a:r>
            <a:endParaRPr lang="zh-TW" altLang="en-US" b="1" dirty="0">
              <a:latin typeface="Source Code Pro" panose="020B0509030403020204" pitchFamily="49" charset="0"/>
            </a:endParaRP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     READY   STATUS    RESTARTS   AGE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batch-job-cljdw   1/1     Running   0          18s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kubia-mrgtt       1/1     Running   0          12</a:t>
            </a:r>
            <a:r>
              <a:rPr lang="zh-TW" altLang="en-US" dirty="0" smtClean="0">
                <a:latin typeface="Source Code Pro" panose="020B0509030403020204" pitchFamily="49" charset="0"/>
              </a:rPr>
              <a:t>h</a:t>
            </a:r>
            <a:endParaRPr lang="en-US" altLang="zh-TW" dirty="0" smtClean="0">
              <a:latin typeface="Source Code Pro" panose="020B0509030403020204" pitchFamily="49" charset="0"/>
            </a:endParaRPr>
          </a:p>
          <a:p>
            <a:r>
              <a:rPr lang="en-US" altLang="zh-TW" dirty="0">
                <a:latin typeface="Source Code Pro" panose="020B0509030403020204" pitchFamily="49" charset="0"/>
              </a:rPr>
              <a:t>[</a:t>
            </a:r>
            <a:r>
              <a:rPr lang="en-US" altLang="zh-TW" dirty="0" err="1">
                <a:latin typeface="Source Code Pro" panose="020B0509030403020204" pitchFamily="49" charset="0"/>
              </a:rPr>
              <a:t>root@master</a:t>
            </a:r>
            <a:r>
              <a:rPr lang="en-US" altLang="zh-TW" dirty="0">
                <a:latin typeface="Source Code Pro" panose="020B0509030403020204" pitchFamily="49" charset="0"/>
              </a:rPr>
              <a:t> ~]# </a:t>
            </a:r>
            <a:r>
              <a:rPr lang="en-US" altLang="zh-TW" b="1" dirty="0" err="1">
                <a:latin typeface="Source Code Pro" panose="020B0509030403020204" pitchFamily="49" charset="0"/>
              </a:rPr>
              <a:t>kubectl</a:t>
            </a:r>
            <a:r>
              <a:rPr lang="en-US" altLang="zh-TW" b="1" dirty="0">
                <a:latin typeface="Source Code Pro" panose="020B0509030403020204" pitchFamily="49" charset="0"/>
              </a:rPr>
              <a:t> get pods</a:t>
            </a:r>
          </a:p>
          <a:p>
            <a:r>
              <a:rPr lang="en-US" altLang="zh-TW" dirty="0">
                <a:latin typeface="Source Code Pro" panose="020B0509030403020204" pitchFamily="49" charset="0"/>
              </a:rPr>
              <a:t>NAME              READY   STATUS      RESTARTS   AGE</a:t>
            </a:r>
          </a:p>
          <a:p>
            <a:r>
              <a:rPr lang="en-US" altLang="zh-TW" dirty="0">
                <a:latin typeface="Source Code Pro" panose="020B0509030403020204" pitchFamily="49" charset="0"/>
              </a:rPr>
              <a:t>batch-job-</a:t>
            </a:r>
            <a:r>
              <a:rPr lang="en-US" altLang="zh-TW" dirty="0" err="1">
                <a:latin typeface="Source Code Pro" panose="020B0509030403020204" pitchFamily="49" charset="0"/>
              </a:rPr>
              <a:t>cljdw</a:t>
            </a:r>
            <a:r>
              <a:rPr lang="en-US" altLang="zh-TW" dirty="0">
                <a:latin typeface="Source Code Pro" panose="020B0509030403020204" pitchFamily="49" charset="0"/>
              </a:rPr>
              <a:t>   0/1     </a:t>
            </a:r>
            <a:r>
              <a:rPr lang="en-US" altLang="zh-TW" b="1" dirty="0">
                <a:latin typeface="Source Code Pro" panose="020B0509030403020204" pitchFamily="49" charset="0"/>
              </a:rPr>
              <a:t>Completed</a:t>
            </a:r>
            <a:r>
              <a:rPr lang="en-US" altLang="zh-TW" dirty="0">
                <a:latin typeface="Source Code Pro" panose="020B0509030403020204" pitchFamily="49" charset="0"/>
              </a:rPr>
              <a:t>   0          2m23s</a:t>
            </a:r>
          </a:p>
          <a:p>
            <a:r>
              <a:rPr lang="en-US" altLang="zh-TW" dirty="0" err="1">
                <a:latin typeface="Source Code Pro" panose="020B0509030403020204" pitchFamily="49" charset="0"/>
              </a:rPr>
              <a:t>kubia-mrgtt</a:t>
            </a:r>
            <a:r>
              <a:rPr lang="en-US" altLang="zh-TW" dirty="0">
                <a:latin typeface="Source Code Pro" panose="020B0509030403020204" pitchFamily="49" charset="0"/>
              </a:rPr>
              <a:t>       1/1     Running     0          12h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完成後查看日誌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 logs batch-job-</a:t>
            </a:r>
            <a:r>
              <a:rPr lang="en-US" altLang="zh-TW" sz="2400" dirty="0" err="1" smtClean="0">
                <a:latin typeface="Source Code Pro" panose="020B0509030403020204" pitchFamily="49" charset="0"/>
              </a:rPr>
              <a:t>cljdw</a:t>
            </a:r>
            <a:endParaRPr lang="en-US" altLang="zh-TW" sz="2400" dirty="0" smtClean="0">
              <a:latin typeface="Source Code Pro" panose="020B0509030403020204" pitchFamily="49" charset="0"/>
            </a:endParaRPr>
          </a:p>
          <a:p>
            <a:endParaRPr lang="en-US" altLang="zh-TW" sz="2400" dirty="0">
              <a:latin typeface="Source Code Pro" panose="020B0509030403020204" pitchFamily="49" charset="0"/>
            </a:endParaRPr>
          </a:p>
          <a:p>
            <a:endParaRPr lang="en-US" altLang="zh-TW" sz="2400" dirty="0" smtClean="0">
              <a:latin typeface="Source Code Pro" panose="020B0509030403020204" pitchFamily="49" charset="0"/>
            </a:endParaRPr>
          </a:p>
          <a:p>
            <a:r>
              <a:rPr lang="en-US" altLang="zh-TW" sz="2400" dirty="0" smtClean="0">
                <a:latin typeface="Source Code Pro" panose="020B0509030403020204" pitchFamily="49" charset="0"/>
              </a:rPr>
              <a:t>Pod</a:t>
            </a:r>
            <a:r>
              <a:rPr lang="zh-TW" altLang="en-US" sz="2400" dirty="0" smtClean="0">
                <a:latin typeface="Source Code Pro" panose="020B0509030403020204" pitchFamily="49" charset="0"/>
              </a:rPr>
              <a:t>可以直接刪除，或者在刪除創建它的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Job</a:t>
            </a:r>
            <a:r>
              <a:rPr lang="zh-TW" altLang="en-US" sz="2400" dirty="0" smtClean="0">
                <a:latin typeface="Source Code Pro" panose="020B0509030403020204" pitchFamily="49" charset="0"/>
              </a:rPr>
              <a:t>時被刪除。在刪除之前，再看看它的資源：</a:t>
            </a:r>
            <a:endParaRPr lang="en-US" altLang="zh-TW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 get job</a:t>
            </a:r>
          </a:p>
          <a:p>
            <a:pPr marL="0" indent="0">
              <a:buNone/>
            </a:pPr>
            <a:endParaRPr lang="en-US" altLang="zh-TW" sz="2400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altLang="zh-TW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 delete job batch-job</a:t>
            </a:r>
            <a:endParaRPr lang="zh-TW" altLang="en-US" sz="2400" dirty="0"/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00125" y="2243435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logs batch-job-cljdw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Sun May 19 02:23:11 UTC 2019 Batch job starting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Sun May 19 02:25:11 UTC 2019 Finished succesfully</a:t>
            </a:r>
          </a:p>
        </p:txBody>
      </p:sp>
      <p:sp>
        <p:nvSpPr>
          <p:cNvPr id="5" name="矩形 4"/>
          <p:cNvSpPr/>
          <p:nvPr/>
        </p:nvSpPr>
        <p:spPr>
          <a:xfrm>
            <a:off x="1085850" y="4453235"/>
            <a:ext cx="6115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get jobs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COMPLETIONS   DURATION   AGE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batch-job   1/1           2m11s      7m57s</a:t>
            </a:r>
          </a:p>
        </p:txBody>
      </p:sp>
      <p:sp>
        <p:nvSpPr>
          <p:cNvPr id="6" name="矩形 5"/>
          <p:cNvSpPr/>
          <p:nvPr/>
        </p:nvSpPr>
        <p:spPr>
          <a:xfrm>
            <a:off x="1104899" y="5744260"/>
            <a:ext cx="7515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delete job batch-job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job.batch "batch-job" deleted</a:t>
            </a:r>
          </a:p>
        </p:txBody>
      </p:sp>
      <p:sp>
        <p:nvSpPr>
          <p:cNvPr id="7" name="矩形 6"/>
          <p:cNvSpPr/>
          <p:nvPr/>
        </p:nvSpPr>
        <p:spPr>
          <a:xfrm>
            <a:off x="838200" y="6393716"/>
            <a:ext cx="5109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Source Code Pro" panose="020B0509030403020204" pitchFamily="49" charset="0"/>
              </a:rPr>
              <a:t>$ </a:t>
            </a:r>
            <a:r>
              <a:rPr lang="en-US" altLang="zh-TW" sz="2000" dirty="0" err="1" smtClean="0">
                <a:latin typeface="Source Code Pro" panose="020B0509030403020204" pitchFamily="49" charset="0"/>
              </a:rPr>
              <a:t>kubectl</a:t>
            </a:r>
            <a:r>
              <a:rPr lang="en-US" altLang="zh-TW" sz="2000" dirty="0" smtClean="0">
                <a:latin typeface="Source Code Pro" panose="020B0509030403020204" pitchFamily="49" charset="0"/>
              </a:rPr>
              <a:t> delete pod </a:t>
            </a:r>
            <a:r>
              <a:rPr lang="en-US" altLang="zh-TW" sz="2000" dirty="0" err="1" smtClean="0">
                <a:latin typeface="Source Code Pro" panose="020B0509030403020204" pitchFamily="49" charset="0"/>
              </a:rPr>
              <a:t>kubia-mrgtt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521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Job </a:t>
            </a:r>
            <a:r>
              <a:rPr lang="zh-TW" altLang="en-US" dirty="0"/>
              <a:t>中運行多個 </a:t>
            </a:r>
            <a:r>
              <a:rPr lang="en-US" altLang="zh-TW" dirty="0"/>
              <a:t>pod </a:t>
            </a:r>
            <a:r>
              <a:rPr lang="zh-TW" altLang="en-US" dirty="0" smtClean="0"/>
              <a:t>實例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可以配置爲創建多個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實例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並以并行或串行方式運行它們。</a:t>
            </a:r>
            <a:endParaRPr lang="en-US" altLang="zh-TW" dirty="0" smtClean="0"/>
          </a:p>
          <a:p>
            <a:r>
              <a:rPr lang="zh-TW" altLang="en-US" dirty="0" smtClean="0"/>
              <a:t>這是通過 在 </a:t>
            </a:r>
            <a:r>
              <a:rPr lang="en-US" altLang="zh-TW" dirty="0" smtClean="0"/>
              <a:t>Job </a:t>
            </a:r>
            <a:r>
              <a:rPr lang="zh-TW" altLang="en-US" dirty="0" smtClean="0"/>
              <a:t>配置中設置 </a:t>
            </a:r>
            <a:r>
              <a:rPr lang="en-US" altLang="zh-TW" dirty="0" smtClean="0"/>
              <a:t>completions </a:t>
            </a:r>
            <a:r>
              <a:rPr lang="zh-TW" altLang="en-US" dirty="0"/>
              <a:t>和 </a:t>
            </a:r>
            <a:r>
              <a:rPr lang="en-US" altLang="zh-TW" dirty="0"/>
              <a:t>parallelism </a:t>
            </a:r>
            <a:r>
              <a:rPr lang="zh-TW" altLang="en-US" dirty="0" smtClean="0"/>
              <a:t>屬性來完成的。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05550" y="1825625"/>
            <a:ext cx="5562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batch/v1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multi-completion-batch-job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completions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parallelism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template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labels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app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batch-job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restartPolicy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OnFailure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containers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/batch-job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0" y="1456293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multi-completion-parallel-batch-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job.yaml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982075" y="3583513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最多兩個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并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行運行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CN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982075" y="2983349"/>
            <a:ext cx="2714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30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這項任務必須確保</a:t>
            </a:r>
            <a:endParaRPr lang="en-US" altLang="zh-TW" dirty="0" smtClean="0">
              <a:solidFill>
                <a:srgbClr val="305A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solidFill>
                  <a:srgbClr val="30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五個 </a:t>
            </a:r>
            <a:r>
              <a:rPr lang="en-US" altLang="zh-TW" dirty="0" smtClean="0">
                <a:solidFill>
                  <a:srgbClr val="30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TW" altLang="en-US" dirty="0">
                <a:solidFill>
                  <a:srgbClr val="30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成功</a:t>
            </a:r>
            <a:r>
              <a:rPr lang="zh-TW" altLang="en-US" dirty="0" smtClean="0">
                <a:solidFill>
                  <a:srgbClr val="305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6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并行運行</a:t>
            </a:r>
            <a:r>
              <a:rPr lang="en-US" altLang="zh-TW" dirty="0" smtClean="0"/>
              <a:t>Job pod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multi-completion-parallel-batch-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job.yaml</a:t>
            </a:r>
            <a:endParaRPr lang="en-US" altLang="zh-TW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endParaRPr lang="en-US" altLang="zh-TW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00124" y="3037642"/>
            <a:ext cx="106775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create -f multi-completion-parallel-batch-job.yaml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job.batch/multi-completion-batch-job created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[root@master ~]# kubectl get po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NAME                               READY   STATUS              RESTARTS   AGE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multi</a:t>
            </a:r>
            <a:r>
              <a:rPr lang="zh-TW" altLang="en-US" dirty="0">
                <a:latin typeface="Source Code Pro" panose="020B0509030403020204" pitchFamily="49" charset="0"/>
              </a:rPr>
              <a:t>-completion-batch-job-phlzt   0/1     ContainerCreating   0          10s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multi-completion-batch-job-rwxkp   1/1     Running             0          10s</a:t>
            </a:r>
          </a:p>
        </p:txBody>
      </p:sp>
      <p:sp>
        <p:nvSpPr>
          <p:cNvPr id="10" name="矩形 9"/>
          <p:cNvSpPr/>
          <p:nvPr/>
        </p:nvSpPr>
        <p:spPr>
          <a:xfrm>
            <a:off x="1000124" y="5807631"/>
            <a:ext cx="105251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400" dirty="0" smtClean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只要其中一個</a:t>
            </a:r>
            <a:r>
              <a:rPr lang="en-US" altLang="zh-CN" sz="2400" dirty="0" smtClean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CN" altLang="en-US" sz="2400" dirty="0" smtClean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完成任務</a:t>
            </a:r>
            <a:r>
              <a:rPr lang="en-US" altLang="zh-CN" sz="2400" dirty="0" smtClean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400" dirty="0" smtClean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工作將運行下一個</a:t>
            </a:r>
            <a:r>
              <a:rPr lang="en-US" altLang="zh-CN" sz="2400" dirty="0" smtClean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pod,</a:t>
            </a:r>
            <a:r>
              <a:rPr lang="zh-CN" altLang="en-US" sz="2400" dirty="0" smtClean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直到五個</a:t>
            </a:r>
            <a:r>
              <a:rPr lang="en-US" altLang="zh-CN" sz="2400" dirty="0" smtClean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CN" altLang="en-US" sz="2400" dirty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都成功</a:t>
            </a:r>
            <a:r>
              <a:rPr lang="zh-CN" altLang="en-US" sz="2400" dirty="0" smtClean="0">
                <a:solidFill>
                  <a:srgbClr val="4C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</a:t>
            </a:r>
            <a:r>
              <a:rPr lang="zh-CN" altLang="en-US" sz="2400" dirty="0" smtClean="0">
                <a:solidFill>
                  <a:srgbClr val="6A7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成任務。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02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Job</a:t>
            </a:r>
            <a:r>
              <a:rPr lang="zh-TW" altLang="en-US" dirty="0" smtClean="0"/>
              <a:t>的縮放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</a:t>
            </a:r>
            <a:r>
              <a:rPr lang="zh-TW" altLang="en-US" dirty="0"/>
              <a:t>在 </a:t>
            </a:r>
            <a:r>
              <a:rPr lang="en-US" altLang="zh-TW" dirty="0"/>
              <a:t>Job </a:t>
            </a:r>
            <a:r>
              <a:rPr lang="zh-TW" altLang="en-US" dirty="0" smtClean="0"/>
              <a:t>運行時更改 </a:t>
            </a:r>
            <a:r>
              <a:rPr lang="en-US" altLang="zh-TW" dirty="0" smtClean="0"/>
              <a:t>Job </a:t>
            </a:r>
            <a:r>
              <a:rPr lang="zh-TW" altLang="en-US" dirty="0"/>
              <a:t>的 </a:t>
            </a:r>
            <a:r>
              <a:rPr lang="en-US" altLang="zh-TW" dirty="0"/>
              <a:t>parallelism 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 smtClean="0"/>
              <a:t>這與縮放 </a:t>
            </a:r>
            <a:r>
              <a:rPr lang="en-US" altLang="zh-TW" dirty="0" err="1" smtClean="0"/>
              <a:t>ReplicaSet</a:t>
            </a:r>
            <a:r>
              <a:rPr lang="en-US" altLang="zh-TW" dirty="0" smtClean="0"/>
              <a:t> </a:t>
            </a:r>
            <a:r>
              <a:rPr lang="zh-TW" altLang="en-US" dirty="0"/>
              <a:t>或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,</a:t>
            </a:r>
            <a:r>
              <a:rPr lang="zh-TW" altLang="en-US" dirty="0"/>
              <a:t>可以使用</a:t>
            </a:r>
            <a:r>
              <a:rPr lang="en-US" altLang="zh-TW" dirty="0" err="1"/>
              <a:t>kubectl</a:t>
            </a:r>
            <a:r>
              <a:rPr lang="en-US" altLang="zh-TW" dirty="0"/>
              <a:t> scale </a:t>
            </a:r>
            <a:r>
              <a:rPr lang="zh-TW" altLang="en-US" dirty="0"/>
              <a:t>命令完成</a:t>
            </a:r>
            <a:r>
              <a:rPr lang="en-US" altLang="zh-TW" dirty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scale job multi-completion-batch-job --replicas </a:t>
            </a:r>
            <a:r>
              <a:rPr lang="en-US" altLang="zh-TW" sz="20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由於將 </a:t>
            </a:r>
            <a:r>
              <a:rPr lang="en-US" altLang="zh-TW" dirty="0" smtClean="0"/>
              <a:t>parallelism </a:t>
            </a:r>
            <a:r>
              <a:rPr lang="zh-TW" altLang="en-US" dirty="0" smtClean="0"/>
              <a:t>從</a:t>
            </a:r>
            <a:r>
              <a:rPr lang="en-US" altLang="zh-TW" dirty="0" smtClean="0"/>
              <a:t>2</a:t>
            </a:r>
            <a:r>
              <a:rPr lang="zh-TW" altLang="en-US" dirty="0"/>
              <a:t>增加到</a:t>
            </a:r>
            <a:r>
              <a:rPr lang="en-US" altLang="zh-TW" dirty="0"/>
              <a:t>3</a:t>
            </a:r>
            <a:r>
              <a:rPr lang="en-US" altLang="zh-TW" dirty="0" smtClean="0"/>
              <a:t>,</a:t>
            </a:r>
            <a:r>
              <a:rPr lang="zh-TW" altLang="en-US" dirty="0" smtClean="0"/>
              <a:t>另一個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立即啓動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因此現在有三 個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在運行。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8225" y="3661886"/>
            <a:ext cx="10553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Source Code Pro" panose="020B0509030403020204" pitchFamily="49" charset="0"/>
              </a:rPr>
              <a:t>[root@master ~]# kubectl scale job multi-completion-batch-job --replicas 3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kubectl scale job is DEPRECATED and will be removed in a future version.</a:t>
            </a:r>
          </a:p>
          <a:p>
            <a:r>
              <a:rPr lang="zh-TW" altLang="en-US" dirty="0">
                <a:latin typeface="Source Code Pro" panose="020B0509030403020204" pitchFamily="49" charset="0"/>
              </a:rPr>
              <a:t>job.batch/multi-completion-batch-job scaled</a:t>
            </a:r>
          </a:p>
        </p:txBody>
      </p:sp>
    </p:spTree>
    <p:extLst>
      <p:ext uri="{BB962C8B-B14F-4D97-AF65-F5344CB8AC3E}">
        <p14:creationId xmlns:p14="http://schemas.microsoft.com/office/powerpoint/2010/main" val="38271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查看前一個被終止容器的日誌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如果你的容器重啟，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en-US" altLang="zh-TW" dirty="0"/>
              <a:t>logs </a:t>
            </a:r>
            <a:r>
              <a:rPr lang="zh-TW" altLang="en-US" dirty="0" smtClean="0"/>
              <a:t>命令將顯示當前容器的日誌。當你想知道為什麼前一個容器終止時，你想看到的是一個容器的日誌，而不是當前容器的。 </a:t>
            </a:r>
            <a:endParaRPr lang="en-US" altLang="zh-TW" dirty="0" smtClean="0"/>
          </a:p>
          <a:p>
            <a:r>
              <a:rPr lang="zh-TW" altLang="en-US" dirty="0" smtClean="0"/>
              <a:t>可以通過添加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smtClean="0"/>
              <a:t>previous </a:t>
            </a:r>
            <a:r>
              <a:rPr lang="zh-TW" altLang="en-US" dirty="0" smtClean="0"/>
              <a:t>選項來完成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logs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mypod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--previous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36843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限制 </a:t>
            </a:r>
            <a:r>
              <a:rPr lang="en-US" altLang="zh-CN" dirty="0"/>
              <a:t>Job pod </a:t>
            </a:r>
            <a:r>
              <a:rPr lang="zh-CN" altLang="en-US" dirty="0"/>
              <a:t>完成任務的</a:t>
            </a:r>
            <a:r>
              <a:rPr lang="zh-CN" altLang="en-US" dirty="0" smtClean="0"/>
              <a:t>時間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Job </a:t>
            </a:r>
            <a:r>
              <a:rPr lang="zh-CN" altLang="en-US" dirty="0" smtClean="0"/>
              <a:t>要等待一個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多久來完成任務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如果 </a:t>
            </a:r>
            <a:r>
              <a:rPr lang="en-US" altLang="zh-CN" dirty="0"/>
              <a:t>pod </a:t>
            </a:r>
            <a:r>
              <a:rPr lang="zh-CN" altLang="en-US" dirty="0" smtClean="0"/>
              <a:t>卡住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且根本無法完成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或者無法足够快完成</a:t>
            </a:r>
            <a:r>
              <a:rPr lang="en-US" altLang="zh-CN" dirty="0" smtClean="0"/>
              <a:t>),</a:t>
            </a:r>
            <a:r>
              <a:rPr lang="zh-CN" altLang="en-US" dirty="0" smtClean="0"/>
              <a:t>該怎麽辦</a:t>
            </a:r>
            <a:r>
              <a:rPr lang="en-US" altLang="zh-CN" dirty="0" smtClean="0"/>
              <a:t>?</a:t>
            </a:r>
            <a:endParaRPr lang="zh-CN" altLang="en-US" dirty="0"/>
          </a:p>
          <a:p>
            <a:r>
              <a:rPr lang="zh-CN" altLang="en-US" dirty="0" smtClean="0"/>
              <a:t>通過在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配置中設置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activeDeadlineseconds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屬性</a:t>
            </a:r>
            <a:r>
              <a:rPr lang="en-US" altLang="zh-CN" dirty="0" smtClean="0"/>
              <a:t>,</a:t>
            </a:r>
            <a:r>
              <a:rPr lang="zh-CN" altLang="en-US" dirty="0"/>
              <a:t>可以限制 </a:t>
            </a:r>
            <a:r>
              <a:rPr lang="en-US" altLang="zh-CN" dirty="0"/>
              <a:t>pod </a:t>
            </a:r>
            <a:r>
              <a:rPr lang="zh-CN" altLang="en-US" dirty="0" smtClean="0"/>
              <a:t>的時間。 </a:t>
            </a:r>
            <a:endParaRPr lang="en-US" altLang="zh-CN" dirty="0" smtClean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運行時間超過此時間</a:t>
            </a:r>
            <a:r>
              <a:rPr lang="en-US" altLang="zh-CN" dirty="0" smtClean="0"/>
              <a:t>,</a:t>
            </a:r>
            <a:r>
              <a:rPr lang="zh-CN" altLang="en-US" dirty="0" smtClean="0"/>
              <a:t>系統將嘗試終止</a:t>
            </a:r>
            <a:r>
              <a:rPr lang="en-US" altLang="zh-CN" dirty="0" smtClean="0"/>
              <a:t>pod,</a:t>
            </a:r>
            <a:r>
              <a:rPr lang="zh-TW" altLang="en-US" dirty="0" smtClean="0"/>
              <a:t>並</a:t>
            </a:r>
            <a:r>
              <a:rPr lang="zh-CN" altLang="en-US" dirty="0" smtClean="0"/>
              <a:t>將 </a:t>
            </a:r>
            <a:r>
              <a:rPr lang="en-US" altLang="zh-CN" dirty="0" smtClean="0"/>
              <a:t>Job </a:t>
            </a:r>
            <a:r>
              <a:rPr lang="zh-CN" altLang="en-US" dirty="0" smtClean="0"/>
              <a:t>標記爲失敗。</a:t>
            </a:r>
            <a:endParaRPr lang="zh-CN" altLang="en-US" dirty="0"/>
          </a:p>
          <a:p>
            <a:r>
              <a:rPr lang="zh-CN" altLang="en-US" dirty="0" smtClean="0"/>
              <a:t>注意</a:t>
            </a:r>
            <a:r>
              <a:rPr lang="zh-TW" altLang="en-US" dirty="0" smtClean="0"/>
              <a:t>：</a:t>
            </a:r>
            <a:r>
              <a:rPr lang="zh-CN" altLang="en-US" dirty="0" smtClean="0"/>
              <a:t>通過指定 </a:t>
            </a:r>
            <a:r>
              <a:rPr lang="en-US" altLang="zh-CN" dirty="0" smtClean="0"/>
              <a:t>Job </a:t>
            </a:r>
            <a:r>
              <a:rPr lang="en-US" altLang="zh-CN" dirty="0"/>
              <a:t>manifest </a:t>
            </a:r>
            <a:r>
              <a:rPr lang="zh-CN" altLang="en-US" dirty="0"/>
              <a:t>中的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spec.backoffLimit</a:t>
            </a:r>
            <a:r>
              <a:rPr lang="en-US" altLang="zh-CN" dirty="0" smtClean="0"/>
              <a:t> </a:t>
            </a:r>
            <a:r>
              <a:rPr lang="zh-CN" altLang="en-US" dirty="0"/>
              <a:t>字段</a:t>
            </a:r>
            <a:r>
              <a:rPr lang="en-US" altLang="zh-CN" dirty="0"/>
              <a:t>,</a:t>
            </a:r>
            <a:r>
              <a:rPr lang="zh-CN" altLang="en-US" dirty="0"/>
              <a:t>可以配置 </a:t>
            </a:r>
            <a:r>
              <a:rPr lang="en-US" altLang="zh-CN" dirty="0"/>
              <a:t>Job </a:t>
            </a:r>
            <a:r>
              <a:rPr lang="zh-CN" altLang="en-US" dirty="0" smtClean="0"/>
              <a:t>在被標記爲失敗之前可以重試的次數。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如果你沒有明確指定它</a:t>
            </a:r>
            <a:r>
              <a:rPr lang="en-US" altLang="zh-CN" dirty="0" smtClean="0"/>
              <a:t>,</a:t>
            </a:r>
            <a:r>
              <a:rPr lang="zh-CN" altLang="en-US" dirty="0" smtClean="0"/>
              <a:t>則默認爲</a:t>
            </a:r>
            <a:r>
              <a:rPr lang="en-US" altLang="zh-CN" dirty="0" smtClean="0"/>
              <a:t>6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7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安排</a:t>
            </a:r>
            <a:r>
              <a:rPr lang="en-US" altLang="zh-CN" dirty="0" smtClean="0"/>
              <a:t>Job</a:t>
            </a:r>
            <a:r>
              <a:rPr lang="zh-CN" altLang="en-US" dirty="0" smtClean="0"/>
              <a:t>定期運行或在將來運行一次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Job </a:t>
            </a:r>
            <a:r>
              <a:rPr lang="zh-CN" altLang="en-US" dirty="0" smtClean="0"/>
              <a:t>資源在創建時會立即運行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但是許多批處理任務需要在特定的時間運行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或者在指定的時間間隔內重複運行。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/>
              <a:t>Linux </a:t>
            </a:r>
            <a:r>
              <a:rPr lang="zh-CN" altLang="en-US" dirty="0" smtClean="0"/>
              <a:t>和類 </a:t>
            </a:r>
            <a:r>
              <a:rPr lang="en-US" altLang="zh-CN" dirty="0" smtClean="0"/>
              <a:t>UNIX </a:t>
            </a:r>
            <a:r>
              <a:rPr lang="zh-CN" altLang="en-US" dirty="0" smtClean="0"/>
              <a:t>操作系統中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這些任務通 常被稱爲 </a:t>
            </a:r>
            <a:r>
              <a:rPr lang="en-US" altLang="zh-CN" dirty="0" err="1" smtClean="0"/>
              <a:t>cron</a:t>
            </a:r>
            <a:r>
              <a:rPr lang="en-US" altLang="zh-CN" dirty="0" smtClean="0"/>
              <a:t> </a:t>
            </a:r>
            <a:r>
              <a:rPr lang="zh-CN" altLang="en-US" dirty="0" smtClean="0"/>
              <a:t>任務</a:t>
            </a:r>
            <a:r>
              <a:rPr lang="en-US" altLang="zh-CN" dirty="0"/>
              <a:t>(</a:t>
            </a:r>
            <a:r>
              <a:rPr lang="en-US" altLang="zh-TW" dirty="0" smtClean="0"/>
              <a:t>Job)</a:t>
            </a:r>
            <a:r>
              <a:rPr lang="zh-CN" altLang="en-US" dirty="0" smtClean="0"/>
              <a:t>。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也支持這種任務。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9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</a:t>
            </a:r>
            <a:r>
              <a:rPr lang="en-US" altLang="zh-TW" dirty="0" err="1" smtClean="0"/>
              <a:t>cron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時間表從左到右包含以下五個條目：</a:t>
            </a:r>
            <a:endParaRPr lang="en-US" altLang="zh-TW" dirty="0" smtClean="0"/>
          </a:p>
          <a:p>
            <a:r>
              <a:rPr lang="zh-TW" altLang="en-US" dirty="0" smtClean="0"/>
              <a:t>分鐘</a:t>
            </a:r>
            <a:endParaRPr lang="en-US" altLang="zh-TW" dirty="0" smtClean="0"/>
          </a:p>
          <a:p>
            <a:r>
              <a:rPr lang="zh-TW" altLang="en-US" dirty="0" smtClean="0"/>
              <a:t>小時</a:t>
            </a:r>
            <a:endParaRPr lang="en-US" altLang="zh-TW" dirty="0" smtClean="0"/>
          </a:p>
          <a:p>
            <a:r>
              <a:rPr lang="zh-TW" altLang="en-US" dirty="0" smtClean="0"/>
              <a:t>每月中的第幾天</a:t>
            </a:r>
            <a:endParaRPr lang="en-US" altLang="zh-TW" dirty="0" smtClean="0"/>
          </a:p>
          <a:p>
            <a:r>
              <a:rPr lang="zh-TW" altLang="en-US" dirty="0" smtClean="0"/>
              <a:t>月</a:t>
            </a:r>
            <a:endParaRPr lang="en-US" altLang="zh-TW" dirty="0" smtClean="0"/>
          </a:p>
          <a:p>
            <a:r>
              <a:rPr lang="zh-TW" altLang="en-US" dirty="0" smtClean="0"/>
              <a:t>星期幾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81474" y="2381394"/>
            <a:ext cx="6857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dirty="0">
                <a:solidFill>
                  <a:srgbClr val="364A00"/>
                </a:solidFill>
                <a:latin typeface="Arial" panose="020B0604020202020204" pitchFamily="34" charset="0"/>
              </a:rPr>
              <a:t>示例中</a:t>
            </a:r>
            <a:r>
              <a:rPr lang="en-US" altLang="zh-CN" dirty="0">
                <a:solidFill>
                  <a:srgbClr val="364A00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364A00"/>
                </a:solidFill>
                <a:latin typeface="Arial" panose="020B0604020202020204" pitchFamily="34" charset="0"/>
              </a:rPr>
              <a:t>你希望每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15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分鐘運行次任務因此 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schedule 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字段的值應該是 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"</a:t>
            </a:r>
            <a:r>
              <a:rPr lang="en-US" altLang="zh-CN" dirty="0">
                <a:solidFill>
                  <a:srgbClr val="364A00"/>
                </a:solidFill>
                <a:latin typeface="Arial" panose="020B0604020202020204" pitchFamily="34" charset="0"/>
              </a:rPr>
              <a:t>0,15,30,45** * *" 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這意味著每小時的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0</a:t>
            </a:r>
            <a:r>
              <a:rPr lang="zh-CN" altLang="en-US" dirty="0">
                <a:solidFill>
                  <a:srgbClr val="364A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364A00"/>
                </a:solidFill>
                <a:latin typeface="Arial" panose="020B0604020202020204" pitchFamily="34" charset="0"/>
              </a:rPr>
              <a:t>15</a:t>
            </a:r>
            <a:r>
              <a:rPr lang="zh-CN" altLang="en-US" dirty="0">
                <a:solidFill>
                  <a:srgbClr val="364A00"/>
                </a:solidFill>
                <a:latin typeface="Arial" panose="020B0604020202020204" pitchFamily="34" charset="0"/>
              </a:rPr>
              <a:t>、</a:t>
            </a:r>
            <a:r>
              <a:rPr lang="en-US" altLang="zh-CN" dirty="0">
                <a:solidFill>
                  <a:srgbClr val="364A00"/>
                </a:solidFill>
                <a:latin typeface="Arial" panose="020B0604020202020204" pitchFamily="34" charset="0"/>
              </a:rPr>
              <a:t>30 </a:t>
            </a:r>
            <a:r>
              <a:rPr lang="zh-CN" altLang="en-US" dirty="0">
                <a:solidFill>
                  <a:srgbClr val="364A00"/>
                </a:solidFill>
                <a:latin typeface="Arial" panose="020B0604020202020204" pitchFamily="34" charset="0"/>
              </a:rPr>
              <a:t>和 </a:t>
            </a:r>
            <a:r>
              <a:rPr lang="en-US" altLang="zh-CN" dirty="0">
                <a:solidFill>
                  <a:srgbClr val="364A00"/>
                </a:solidFill>
                <a:latin typeface="Arial" panose="020B0604020202020204" pitchFamily="34" charset="0"/>
              </a:rPr>
              <a:t>45 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分鐘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第一個星號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),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每月</a:t>
            </a:r>
            <a:r>
              <a:rPr lang="zh-CN" altLang="en-US" dirty="0">
                <a:solidFill>
                  <a:srgbClr val="364A00"/>
                </a:solidFill>
                <a:latin typeface="Arial" panose="020B0604020202020204" pitchFamily="34" charset="0"/>
              </a:rPr>
              <a:t>的每一天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第二個星號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),</a:t>
            </a:r>
            <a:r>
              <a:rPr lang="zh-CN" altLang="en-US" dirty="0">
                <a:solidFill>
                  <a:srgbClr val="364A00"/>
                </a:solidFill>
                <a:latin typeface="Arial" panose="020B0604020202020204" pitchFamily="34" charset="0"/>
              </a:rPr>
              <a:t>每月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第二個星號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364A00"/>
                </a:solidFill>
                <a:latin typeface="Arial" panose="020B0604020202020204" pitchFamily="34" charset="0"/>
              </a:rPr>
              <a:t>和每周的每一天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(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第四個星號</a:t>
            </a:r>
            <a:r>
              <a:rPr lang="en-US" altLang="zh-CN" dirty="0" smtClean="0">
                <a:solidFill>
                  <a:srgbClr val="364A0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 smtClean="0">
                <a:solidFill>
                  <a:srgbClr val="364A00"/>
                </a:solidFill>
                <a:latin typeface="Arial" panose="020B0604020202020204" pitchFamily="34" charset="0"/>
              </a:rPr>
              <a:t>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81474" y="3819436"/>
            <a:ext cx="6734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如果你希望每隔</a:t>
            </a:r>
            <a:r>
              <a:rPr lang="en-US" altLang="zh-CN" dirty="0">
                <a:solidFill>
                  <a:srgbClr val="5A6500"/>
                </a:solidFill>
                <a:latin typeface="Arial" panose="020B0604020202020204" pitchFamily="34" charset="0"/>
              </a:rPr>
              <a:t>30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分鐘運行一次</a:t>
            </a:r>
            <a:r>
              <a:rPr lang="en-US" altLang="zh-CN" dirty="0">
                <a:solidFill>
                  <a:srgbClr val="5A6500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但僅在每月的第一天運行</a:t>
            </a:r>
            <a:r>
              <a:rPr lang="en-US" altLang="zh-CN" dirty="0">
                <a:solidFill>
                  <a:srgbClr val="5A6500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則應</a:t>
            </a:r>
            <a:r>
              <a:rPr lang="zh-CN" altLang="en-US" dirty="0" smtClean="0">
                <a:solidFill>
                  <a:srgbClr val="5A6500"/>
                </a:solidFill>
                <a:latin typeface="Arial" panose="020B0604020202020204" pitchFamily="34" charset="0"/>
              </a:rPr>
              <a:t>將計劃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設置爲</a:t>
            </a:r>
            <a:r>
              <a:rPr lang="en-US" altLang="zh-CN" dirty="0">
                <a:solidFill>
                  <a:srgbClr val="5A6500"/>
                </a:solidFill>
                <a:latin typeface="Arial" panose="020B0604020202020204" pitchFamily="34" charset="0"/>
              </a:rPr>
              <a:t>"0, 30 *1 * </a:t>
            </a:r>
            <a:r>
              <a:rPr lang="en-US" altLang="zh-CN" dirty="0" smtClean="0">
                <a:solidFill>
                  <a:srgbClr val="5A6500"/>
                </a:solidFill>
                <a:latin typeface="Arial" panose="020B0604020202020204" pitchFamily="34" charset="0"/>
              </a:rPr>
              <a:t>*",</a:t>
            </a:r>
          </a:p>
        </p:txBody>
      </p:sp>
      <p:sp>
        <p:nvSpPr>
          <p:cNvPr id="6" name="矩形 5"/>
          <p:cNvSpPr/>
          <p:nvPr/>
        </p:nvSpPr>
        <p:spPr>
          <a:xfrm>
            <a:off x="4181474" y="4810254"/>
            <a:ext cx="6810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dirty="0" smtClean="0">
                <a:solidFill>
                  <a:srgbClr val="5A6500"/>
                </a:solidFill>
                <a:latin typeface="Arial" panose="020B0604020202020204" pitchFamily="34" charset="0"/>
              </a:rPr>
              <a:t>如果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你希望它每個星期天的</a:t>
            </a:r>
            <a:r>
              <a:rPr lang="en-US" altLang="zh-CN" dirty="0">
                <a:solidFill>
                  <a:srgbClr val="5A6500"/>
                </a:solidFill>
                <a:latin typeface="Arial" panose="020B0604020202020204" pitchFamily="34" charset="0"/>
              </a:rPr>
              <a:t>3AM 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運行</a:t>
            </a:r>
            <a:r>
              <a:rPr lang="en-US" altLang="zh-CN" dirty="0">
                <a:solidFill>
                  <a:srgbClr val="5A6500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將</a:t>
            </a:r>
            <a:r>
              <a:rPr lang="zh-CN" altLang="en-US" dirty="0" smtClean="0">
                <a:solidFill>
                  <a:srgbClr val="5A6500"/>
                </a:solidFill>
                <a:latin typeface="Arial" panose="020B0604020202020204" pitchFamily="34" charset="0"/>
              </a:rPr>
              <a:t>它設置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爲</a:t>
            </a:r>
            <a:r>
              <a:rPr lang="en-US" altLang="zh-CN" dirty="0">
                <a:solidFill>
                  <a:srgbClr val="5A6500"/>
                </a:solidFill>
                <a:latin typeface="Arial" panose="020B0604020202020204" pitchFamily="34" charset="0"/>
              </a:rPr>
              <a:t>"0 3 * * </a:t>
            </a:r>
            <a:r>
              <a:rPr lang="en-US" altLang="zh-CN" dirty="0" smtClean="0">
                <a:solidFill>
                  <a:srgbClr val="5A6500"/>
                </a:solidFill>
                <a:latin typeface="Arial" panose="020B0604020202020204" pitchFamily="34" charset="0"/>
              </a:rPr>
              <a:t>0"(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最後一個零代表星期天</a:t>
            </a:r>
            <a:r>
              <a:rPr lang="en-US" altLang="zh-CN" dirty="0">
                <a:solidFill>
                  <a:srgbClr val="5A6500"/>
                </a:solidFill>
                <a:latin typeface="Arial" panose="020B0604020202020204" pitchFamily="34" charset="0"/>
              </a:rPr>
              <a:t>)</a:t>
            </a:r>
            <a:r>
              <a:rPr lang="zh-CN" altLang="en-US" dirty="0">
                <a:solidFill>
                  <a:srgbClr val="5A6500"/>
                </a:solidFill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38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創建一個</a:t>
            </a:r>
            <a:r>
              <a:rPr lang="en-US" altLang="zh-TW" dirty="0" err="1" smtClean="0"/>
              <a:t>CronJob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419206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cronjob.yaml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200" y="178853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t">
              <a:defRPr/>
            </a:pP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batch/v1beta1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CronJob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batch-job-every-fifteen-minutes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schedule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"0,15,30,45 * * * *"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jobTemplate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template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labels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app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periodic-batch-job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restartPolicy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OnFailure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containers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/batch-job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28716" y="3139559"/>
            <a:ext cx="5620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這項工作應該每天在每小時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</a:t>
            </a:r>
            <a:r>
              <a:rPr lang="en-US" altLang="zh-CN" dirty="0" smtClean="0"/>
              <a:t>15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30</a:t>
            </a:r>
            <a:r>
              <a:rPr lang="zh-TW" altLang="en-US" dirty="0" smtClean="0"/>
              <a:t>和</a:t>
            </a:r>
            <a:r>
              <a:rPr lang="en-US" altLang="zh-TW" dirty="0" smtClean="0"/>
              <a:t>45</a:t>
            </a:r>
            <a:r>
              <a:rPr lang="zh-CN" altLang="en-US" dirty="0" smtClean="0"/>
              <a:t>分鐘運行。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153025" y="1788538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，版本是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vbeta1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45958" y="4004529"/>
            <a:ext cx="37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此</a:t>
            </a:r>
            <a:r>
              <a:rPr lang="en-US" altLang="zh-TW" dirty="0" err="1"/>
              <a:t>C</a:t>
            </a:r>
            <a:r>
              <a:rPr lang="en-US" altLang="zh-TW" dirty="0" err="1" smtClean="0"/>
              <a:t>ronJob</a:t>
            </a:r>
            <a:r>
              <a:rPr lang="zh-TW" altLang="en-US" dirty="0" smtClean="0"/>
              <a:t>創建</a:t>
            </a:r>
            <a:r>
              <a:rPr lang="en-US" altLang="zh-TW" dirty="0" smtClean="0"/>
              <a:t>Job</a:t>
            </a:r>
            <a:r>
              <a:rPr lang="zh-TW" altLang="en-US" dirty="0" smtClean="0"/>
              <a:t>資源會用到的模板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2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</a:t>
            </a:r>
            <a:r>
              <a:rPr lang="en-US" altLang="zh-TW" dirty="0" err="1" smtClean="0"/>
              <a:t>CronJob</a:t>
            </a:r>
            <a:r>
              <a:rPr lang="zh-TW" altLang="en-US" dirty="0" smtClean="0"/>
              <a:t>指定一個</a:t>
            </a:r>
            <a:r>
              <a:rPr lang="en-US" altLang="zh-TW" dirty="0" err="1" smtClean="0"/>
              <a:t>startingDeadlineSeconds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229099"/>
            <a:ext cx="10515600" cy="1947863"/>
          </a:xfrm>
        </p:spPr>
        <p:txBody>
          <a:bodyPr/>
          <a:lstStyle/>
          <a:p>
            <a:r>
              <a:rPr lang="zh-CN" altLang="en-US" dirty="0" smtClean="0"/>
              <a:t>工作運行的時間應該是</a:t>
            </a:r>
            <a:r>
              <a:rPr lang="en-US" altLang="zh-CN" dirty="0" smtClean="0"/>
              <a:t>10:30:00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如果因爲任何原因 </a:t>
            </a:r>
            <a:r>
              <a:rPr lang="en-US" altLang="zh-CN" dirty="0"/>
              <a:t>10:30:15 </a:t>
            </a:r>
            <a:r>
              <a:rPr lang="zh-CN" altLang="en-US" dirty="0" smtClean="0"/>
              <a:t>不啓動</a:t>
            </a:r>
            <a:r>
              <a:rPr lang="en-US" altLang="zh-CN" dirty="0" smtClean="0"/>
              <a:t>,</a:t>
            </a:r>
            <a:r>
              <a:rPr lang="zh-CN" altLang="en-US" dirty="0" smtClean="0"/>
              <a:t>任務將不會運行</a:t>
            </a:r>
            <a:r>
              <a:rPr lang="en-US" altLang="zh-CN" dirty="0" smtClean="0"/>
              <a:t>,</a:t>
            </a:r>
            <a:r>
              <a:rPr lang="zh-TW" altLang="en-US" dirty="0" smtClean="0"/>
              <a:t>並</a:t>
            </a:r>
            <a:r>
              <a:rPr lang="zh-CN" altLang="en-US" dirty="0" smtClean="0"/>
              <a:t>將顯示爲 </a:t>
            </a:r>
            <a:r>
              <a:rPr lang="en-US" altLang="zh-CN" dirty="0" smtClean="0"/>
              <a:t>Failed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6746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t">
              <a:defRPr/>
            </a:pP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batch/v1beta1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CronJob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batch-job-every-fifteen-minutes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schedule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"0,15,30,45 * * *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*“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startingDeadlineseconds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15</a:t>
            </a:r>
          </a:p>
          <a:p>
            <a:pPr fontAlgn="t"/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...</a:t>
            </a:r>
            <a:endParaRPr lang="zh-TW" altLang="en-US" dirty="0">
              <a:solidFill>
                <a:srgbClr val="032F62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629275" y="3324225"/>
            <a:ext cx="446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最遲必須在預定時間後 </a:t>
            </a:r>
            <a:r>
              <a:rPr lang="en-US" altLang="zh-CN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CN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秒開始運行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101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同時創建兩個 </a:t>
            </a:r>
            <a:r>
              <a:rPr lang="en-US" altLang="zh-CN" smtClean="0"/>
              <a:t>Job</a:t>
            </a:r>
            <a:r>
              <a:rPr lang="zh-CN" altLang="en-US" smtClean="0"/>
              <a:t>或根本沒有創建</a:t>
            </a:r>
            <a:r>
              <a:rPr lang="zh-TW" altLang="en-US" smtClean="0"/>
              <a:t>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在正常情况下</a:t>
            </a:r>
            <a:r>
              <a:rPr lang="en-US" altLang="zh-CN" smtClean="0"/>
              <a:t>,CronJob </a:t>
            </a:r>
            <a:r>
              <a:rPr lang="zh-CN" altLang="en-US" smtClean="0"/>
              <a:t>總是爲計劃中配置的每個執行創建一個 </a:t>
            </a:r>
            <a:r>
              <a:rPr lang="en-US" altLang="zh-CN" smtClean="0"/>
              <a:t>Job,</a:t>
            </a:r>
          </a:p>
          <a:p>
            <a:r>
              <a:rPr lang="zh-CN" altLang="en-US" smtClean="0"/>
              <a:t>但可能會同時創建兩個 </a:t>
            </a:r>
            <a:r>
              <a:rPr lang="en-US" altLang="zh-CN" smtClean="0"/>
              <a:t>Job,</a:t>
            </a:r>
            <a:r>
              <a:rPr lang="zh-CN" altLang="en-US" smtClean="0"/>
              <a:t>或者根本沒有創建。</a:t>
            </a:r>
            <a:endParaRPr lang="en-US" altLang="zh-CN" smtClean="0"/>
          </a:p>
          <a:p>
            <a:r>
              <a:rPr lang="zh-CN" altLang="en-US" smtClean="0"/>
              <a:t>爲了解决第一個問題</a:t>
            </a:r>
            <a:r>
              <a:rPr lang="en-US" altLang="zh-CN" smtClean="0"/>
              <a:t>,</a:t>
            </a:r>
            <a:r>
              <a:rPr lang="zh-CN" altLang="en-US" smtClean="0"/>
              <a:t>你的任務應該是</a:t>
            </a:r>
            <a:r>
              <a:rPr lang="zh-TW" altLang="en-US" smtClean="0"/>
              <a:t>「</a:t>
            </a:r>
            <a:r>
              <a:rPr lang="zh-CN" altLang="en-US" smtClean="0"/>
              <a:t>幕等的</a:t>
            </a:r>
            <a:r>
              <a:rPr lang="zh-TW" altLang="en-US" smtClean="0"/>
              <a:t>」</a:t>
            </a:r>
            <a:r>
              <a:rPr lang="en-US" altLang="zh-CN" smtClean="0"/>
              <a:t>(</a:t>
            </a:r>
            <a:r>
              <a:rPr lang="zh-CN" altLang="en-US" smtClean="0"/>
              <a:t>多次而不是一次運行不會得到不希望的結果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對</a:t>
            </a:r>
            <a:r>
              <a:rPr lang="zh-TW" altLang="en-US" smtClean="0"/>
              <a:t>於</a:t>
            </a:r>
            <a:r>
              <a:rPr lang="zh-CN" altLang="en-US" smtClean="0"/>
              <a:t>第</a:t>
            </a:r>
            <a:r>
              <a:rPr lang="zh-TW" altLang="en-US" smtClean="0"/>
              <a:t>二</a:t>
            </a:r>
            <a:r>
              <a:rPr lang="zh-CN" altLang="en-US" smtClean="0"/>
              <a:t>個問題</a:t>
            </a:r>
            <a:r>
              <a:rPr lang="en-US" altLang="zh-CN" smtClean="0"/>
              <a:t>,</a:t>
            </a:r>
            <a:r>
              <a:rPr lang="zh-CN" altLang="en-US" smtClean="0"/>
              <a:t>請確保下 一個任務運行完成本應該由上一次的</a:t>
            </a:r>
            <a:r>
              <a:rPr lang="en-US" altLang="zh-CN" smtClean="0"/>
              <a:t>(</a:t>
            </a:r>
            <a:r>
              <a:rPr lang="zh-CN" altLang="en-US" smtClean="0"/>
              <a:t>錯過的</a:t>
            </a:r>
            <a:r>
              <a:rPr lang="en-US" altLang="zh-CN" smtClean="0"/>
              <a:t>)</a:t>
            </a:r>
            <a:r>
              <a:rPr lang="zh-CN" altLang="en-US" smtClean="0"/>
              <a:t>運行完成的任何工作。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01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本章小結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1915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您應該知道：</a:t>
            </a:r>
            <a:endParaRPr lang="en-US" altLang="zh-TW" dirty="0" smtClean="0"/>
          </a:p>
          <a:p>
            <a:r>
              <a:rPr lang="zh-TW" altLang="en-US" dirty="0" smtClean="0"/>
              <a:t>使用存活探針</a:t>
            </a:r>
            <a:r>
              <a:rPr lang="en-US" altLang="zh-TW" dirty="0" smtClean="0"/>
              <a:t>,</a:t>
            </a:r>
            <a:r>
              <a:rPr lang="zh-TW" altLang="en-US" dirty="0" smtClean="0"/>
              <a:t>讓 </a:t>
            </a:r>
            <a:r>
              <a:rPr lang="en-US" altLang="zh-TW" dirty="0" smtClean="0"/>
              <a:t>Kubernetes </a:t>
            </a:r>
            <a:r>
              <a:rPr lang="zh-TW" altLang="en-US" dirty="0" smtClean="0"/>
              <a:t>在容器不再健康的情况下立即重啓它</a:t>
            </a:r>
            <a:r>
              <a:rPr lang="en-US" altLang="zh-TW" dirty="0" smtClean="0"/>
              <a:t>(</a:t>
            </a:r>
            <a:r>
              <a:rPr lang="zh-TW" altLang="en-US" dirty="0" smtClean="0"/>
              <a:t>應用程</a:t>
            </a:r>
            <a:endParaRPr lang="zh-TW" altLang="en-US" dirty="0"/>
          </a:p>
          <a:p>
            <a:r>
              <a:rPr lang="zh-TW" altLang="en-US" dirty="0" smtClean="0"/>
              <a:t>序定義了健康的條件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不應該直接創建 </a:t>
            </a:r>
            <a:r>
              <a:rPr lang="en-US" altLang="zh-TW" dirty="0" smtClean="0"/>
              <a:t>pod,</a:t>
            </a:r>
            <a:r>
              <a:rPr lang="zh-TW" altLang="en-US" dirty="0" smtClean="0"/>
              <a:t>因爲如果它們被錯誤地删除</a:t>
            </a:r>
            <a:r>
              <a:rPr lang="en-US" altLang="zh-TW" dirty="0" smtClean="0"/>
              <a:t>,</a:t>
            </a:r>
            <a:r>
              <a:rPr lang="zh-TW" altLang="en-US" dirty="0" smtClean="0"/>
              <a:t>它們正在運行的節點異常</a:t>
            </a:r>
            <a:r>
              <a:rPr lang="en-US" altLang="zh-TW" dirty="0" smtClean="0"/>
              <a:t>, </a:t>
            </a:r>
            <a:r>
              <a:rPr lang="zh-TW" altLang="en-US" dirty="0" smtClean="0"/>
              <a:t>或者它們從節點中被逐出時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它們將不會被重新創建。</a:t>
            </a:r>
            <a:endParaRPr lang="zh-TW" altLang="en-US" dirty="0"/>
          </a:p>
          <a:p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始終保持所需數量的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副本正在運行。</a:t>
            </a:r>
            <a:endParaRPr lang="en-US" altLang="zh-TW" dirty="0" smtClean="0"/>
          </a:p>
          <a:p>
            <a:r>
              <a:rPr lang="zh-TW" altLang="en-US" dirty="0" smtClean="0"/>
              <a:t>水平縮放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與在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上更改所需的副本個數一樣簡單。 </a:t>
            </a:r>
            <a:endParaRPr lang="en-US" altLang="zh-TW" dirty="0" smtClean="0"/>
          </a:p>
          <a:p>
            <a:r>
              <a:rPr lang="en-US" altLang="zh-TW" dirty="0" smtClean="0"/>
              <a:t>pod </a:t>
            </a:r>
            <a:r>
              <a:rPr lang="zh-TW" altLang="en-US" dirty="0" smtClean="0"/>
              <a:t>不屬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,</a:t>
            </a:r>
            <a:r>
              <a:rPr lang="zh-TW" altLang="en-US" dirty="0" smtClean="0"/>
              <a:t>如有必要可以在它們之間移動。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936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本章小結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將從</a:t>
            </a:r>
            <a:r>
              <a:rPr lang="en-US" altLang="zh-TW" dirty="0"/>
              <a:t>pod </a:t>
            </a:r>
            <a:r>
              <a:rPr lang="zh-TW" altLang="en-US" dirty="0"/>
              <a:t>模板創建新的</a:t>
            </a:r>
            <a:r>
              <a:rPr lang="en-US" altLang="zh-TW" dirty="0"/>
              <a:t>pod</a:t>
            </a:r>
            <a:r>
              <a:rPr lang="zh-TW" altLang="en-US" dirty="0"/>
              <a:t>。更改模板對現有的</a:t>
            </a:r>
            <a:r>
              <a:rPr lang="en-US" altLang="zh-TW" dirty="0"/>
              <a:t>pod </a:t>
            </a:r>
            <a:r>
              <a:rPr lang="zh-TW" altLang="en-US" dirty="0"/>
              <a:t>沒有影響。</a:t>
            </a:r>
            <a:endParaRPr lang="en-US" altLang="zh-TW" dirty="0"/>
          </a:p>
          <a:p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應該替換爲 </a:t>
            </a:r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/>
              <a:t>Deployment,</a:t>
            </a:r>
            <a:r>
              <a:rPr lang="zh-TW" altLang="en-US" dirty="0"/>
              <a:t>它們提供相同的能力，但具有額外的強大功能。</a:t>
            </a:r>
          </a:p>
          <a:p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ReplicaSet</a:t>
            </a:r>
            <a:r>
              <a:rPr lang="en-US" altLang="zh-TW" dirty="0"/>
              <a:t> </a:t>
            </a:r>
            <a:r>
              <a:rPr lang="zh-TW" altLang="en-US" dirty="0" smtClean="0"/>
              <a:t>將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安排到隨機集群節點</a:t>
            </a:r>
            <a:r>
              <a:rPr lang="en-US" altLang="zh-TW" dirty="0" smtClean="0"/>
              <a:t>,</a:t>
            </a:r>
            <a:r>
              <a:rPr lang="zh-TW" altLang="en-US" dirty="0"/>
              <a:t>而 </a:t>
            </a:r>
            <a:r>
              <a:rPr lang="en-US" altLang="zh-TW" dirty="0" err="1"/>
              <a:t>DaemonSet</a:t>
            </a:r>
            <a:r>
              <a:rPr lang="en-US" altLang="zh-TW" dirty="0"/>
              <a:t> </a:t>
            </a:r>
            <a:r>
              <a:rPr lang="zh-TW" altLang="en-US" dirty="0" smtClean="0"/>
              <a:t>確保每個節點都運行一個 </a:t>
            </a:r>
            <a:r>
              <a:rPr lang="en-US" altLang="zh-TW" dirty="0" err="1" smtClean="0"/>
              <a:t>DaemonSet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中定義的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實例。 </a:t>
            </a:r>
            <a:endParaRPr lang="en-US" altLang="zh-TW" dirty="0" smtClean="0"/>
          </a:p>
          <a:p>
            <a:r>
              <a:rPr lang="zh-TW" altLang="en-US" dirty="0" smtClean="0"/>
              <a:t>執行批處理任務的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應通過</a:t>
            </a:r>
            <a:r>
              <a:rPr lang="en-US" altLang="zh-TW" dirty="0" smtClean="0"/>
              <a:t>Kubernetes </a:t>
            </a:r>
            <a:r>
              <a:rPr lang="en-US" altLang="zh-TW" dirty="0"/>
              <a:t>Job </a:t>
            </a:r>
            <a:r>
              <a:rPr lang="zh-TW" altLang="en-US" dirty="0" smtClean="0"/>
              <a:t>資源創建</a:t>
            </a:r>
            <a:r>
              <a:rPr lang="en-US" altLang="zh-TW" dirty="0" smtClean="0"/>
              <a:t>,</a:t>
            </a:r>
            <a:r>
              <a:rPr lang="zh-TW" altLang="en-US" dirty="0" smtClean="0"/>
              <a:t>而不是直接或通過 </a:t>
            </a:r>
            <a:r>
              <a:rPr lang="en-US" altLang="zh-TW" dirty="0" err="1" smtClean="0"/>
              <a:t>ReplicationController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或類似對象創建。 </a:t>
            </a:r>
            <a:endParaRPr lang="en-US" altLang="zh-TW" dirty="0" smtClean="0"/>
          </a:p>
          <a:p>
            <a:r>
              <a:rPr lang="zh-TW" altLang="en-US" dirty="0" smtClean="0"/>
              <a:t>需要在未來某個時候運行的</a:t>
            </a:r>
            <a:r>
              <a:rPr lang="en-US" altLang="zh-TW" dirty="0" smtClean="0"/>
              <a:t>Job </a:t>
            </a:r>
            <a:r>
              <a:rPr lang="zh-TW" altLang="en-US" dirty="0" smtClean="0"/>
              <a:t>可以通過 </a:t>
            </a:r>
            <a:r>
              <a:rPr lang="en-US" altLang="zh-TW" dirty="0" err="1" smtClean="0"/>
              <a:t>CronJob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資源</a:t>
            </a:r>
            <a:r>
              <a:rPr lang="zh-TW" altLang="en-US" smtClean="0"/>
              <a:t>創建。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3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10007</TotalTime>
  <Words>9163</Words>
  <Application>Microsoft Office PowerPoint</Application>
  <PresentationFormat>自訂</PresentationFormat>
  <Paragraphs>832</Paragraphs>
  <Slides>97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97</vt:i4>
      </vt:variant>
    </vt:vector>
  </HeadingPairs>
  <TitlesOfParts>
    <vt:vector size="98" baseType="lpstr">
      <vt:lpstr>Office 佈景主題</vt:lpstr>
      <vt:lpstr>第8章 副本機制和其他控制器：部署託管的pod</vt:lpstr>
      <vt:lpstr>學習目標</vt:lpstr>
      <vt:lpstr>保持Pod健康</vt:lpstr>
      <vt:lpstr>自動自我修復</vt:lpstr>
      <vt:lpstr>存活探針</vt:lpstr>
      <vt:lpstr>三種探測容器的機制</vt:lpstr>
      <vt:lpstr>創建基於HTTP 的存活探針</vt:lpstr>
      <vt:lpstr>使用存活探針</vt:lpstr>
      <vt:lpstr>查看前一個被終止容器的日誌</vt:lpstr>
      <vt:lpstr>查看為何重啟容器</vt:lpstr>
      <vt:lpstr>查看為何重啟容器(續)</vt:lpstr>
      <vt:lpstr>查看為何重啟容器(續)</vt:lpstr>
      <vt:lpstr>配置存活探針的附加屬性</vt:lpstr>
      <vt:lpstr>為何容器正在重啟？</vt:lpstr>
      <vt:lpstr>創建有效的存活探針</vt:lpstr>
      <vt:lpstr>保持探針輕量</vt:lpstr>
      <vt:lpstr>無須在探針中實現重試循環</vt:lpstr>
      <vt:lpstr>存活探針小結</vt:lpstr>
      <vt:lpstr>ReplicationController</vt:lpstr>
      <vt:lpstr>了解ReplicationController</vt:lpstr>
      <vt:lpstr>當一個帶有兩個 pod的節點下線時會發生什麽？</vt:lpstr>
      <vt:lpstr>ReplicationController</vt:lpstr>
      <vt:lpstr>控制器的協調流程</vt:lpstr>
      <vt:lpstr>ReplicationController 的三個主部分</vt:lpstr>
      <vt:lpstr>更改控制器的標籤選擇器或 pod 模板的效果</vt:lpstr>
      <vt:lpstr>使用 ReplicationController 的好處</vt:lpstr>
      <vt:lpstr>創建一個ReplicationController</vt:lpstr>
      <vt:lpstr>PowerPoint 簡報</vt:lpstr>
      <vt:lpstr>不指定pod選擇器</vt:lpstr>
      <vt:lpstr>使用ReplicationController</vt:lpstr>
      <vt:lpstr>查看 ReplicationController 對已删除的 pod 的響應</vt:lpstr>
      <vt:lpstr>刪除pod之後</vt:lpstr>
      <vt:lpstr>獲取有關ReplicationController的資訊</vt:lpstr>
      <vt:lpstr>$ kubectl describe rc kubia</vt:lpstr>
      <vt:lpstr>PowerPoint 簡報</vt:lpstr>
      <vt:lpstr>控制器如何創建新的pod</vt:lpstr>
      <vt:lpstr>應對節點故障</vt:lpstr>
      <vt:lpstr>PowerPoint 簡報</vt:lpstr>
      <vt:lpstr>經過10分鐘之後，查看</vt:lpstr>
      <vt:lpstr>重新開啟工作節點1的乙太網卡</vt:lpstr>
      <vt:lpstr>若使用Google Kubernets Engine</vt:lpstr>
      <vt:lpstr>將pod移入或移出ReplicationController的作用域</vt:lpstr>
      <vt:lpstr>將pod移入或移出ReplicationController的作用域</vt:lpstr>
      <vt:lpstr>給 ReplicationController 管理的pod 加標籤</vt:lpstr>
      <vt:lpstr>更改已託管的pod 的標籤</vt:lpstr>
      <vt:lpstr>再次列出所有的pods</vt:lpstr>
      <vt:lpstr>通過更改標籤從RC的作用中移除一個pod</vt:lpstr>
      <vt:lpstr>從控制器删除 pod</vt:lpstr>
      <vt:lpstr>更改 ReplicationController 的標籤選擇器</vt:lpstr>
      <vt:lpstr>修改 pod 模板</vt:lpstr>
      <vt:lpstr>根據新模板替換爲新的pod</vt:lpstr>
      <vt:lpstr>修改 pod 模板</vt:lpstr>
      <vt:lpstr>配置 kubectl edit 使用不同的文字編輯器</vt:lpstr>
      <vt:lpstr>水平缩放 pod</vt:lpstr>
      <vt:lpstr>用 kubectl edit 在文字編輯器中編輯 RC</vt:lpstr>
      <vt:lpstr>PowerPoint 簡報</vt:lpstr>
      <vt:lpstr>查看擴容情形</vt:lpstr>
      <vt:lpstr>用kubectl scale 命令縮容</vt:lpstr>
      <vt:lpstr>删除一個ReplicationController</vt:lpstr>
      <vt:lpstr>$ kubectl delete rc kubia --cascade=false</vt:lpstr>
      <vt:lpstr>ReplicaSet</vt:lpstr>
      <vt:lpstr>ReplicaSet</vt:lpstr>
      <vt:lpstr>pod 選擇器的表達能力</vt:lpstr>
      <vt:lpstr>定義ReplicaSet</vt:lpstr>
      <vt:lpstr>創建ReplicaSet</vt:lpstr>
      <vt:lpstr>查看ReplicaSet</vt:lpstr>
      <vt:lpstr>使用Replicaset 更富表達力的標簽選擇器</vt:lpstr>
      <vt:lpstr>給選擇器添加額外的表達式</vt:lpstr>
      <vt:lpstr>ReplicaSet 小結</vt:lpstr>
      <vt:lpstr>DaemonSet</vt:lpstr>
      <vt:lpstr>使用DaemonSet在每個節點上運行一個pod</vt:lpstr>
      <vt:lpstr>DaemonSet 在每個節點上只運行一個pod 副本</vt:lpstr>
      <vt:lpstr>當節點上、下線時</vt:lpstr>
      <vt:lpstr>使用DaemonSet 只在特定的節點上運行 pod</vt:lpstr>
      <vt:lpstr>創建一個DaemonSet YAML定義文件</vt:lpstr>
      <vt:lpstr>創建DaemonSet</vt:lpstr>
      <vt:lpstr>知道發生什麼事嗎？</vt:lpstr>
      <vt:lpstr>從節點上刪除所需的標籤</vt:lpstr>
      <vt:lpstr>刪除DaemonSet</vt:lpstr>
      <vt:lpstr>運行執行單個任務的pod</vt:lpstr>
      <vt:lpstr>Job資源</vt:lpstr>
      <vt:lpstr>異常狀況</vt:lpstr>
      <vt:lpstr>異常狀況</vt:lpstr>
      <vt:lpstr>例子：batch-job</vt:lpstr>
      <vt:lpstr>看 Job 運行一個pod</vt:lpstr>
      <vt:lpstr>完成後查看日誌</vt:lpstr>
      <vt:lpstr>在 Job 中運行多個 pod 實例</vt:lpstr>
      <vt:lpstr>并行運行Job pod</vt:lpstr>
      <vt:lpstr>Job的縮放</vt:lpstr>
      <vt:lpstr>限制 Job pod 完成任務的時間</vt:lpstr>
      <vt:lpstr>安排Job定期運行或在將來運行一次</vt:lpstr>
      <vt:lpstr>指定cron格式</vt:lpstr>
      <vt:lpstr>創建一個CronJob</vt:lpstr>
      <vt:lpstr>為CronJob指定一個startingDeadlineSeconds</vt:lpstr>
      <vt:lpstr>同時創建兩個 Job或根本沒有創建的問題</vt:lpstr>
      <vt:lpstr>本章小結</vt:lpstr>
      <vt:lpstr>本章小結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KSUIE</cp:lastModifiedBy>
  <cp:revision>647</cp:revision>
  <dcterms:created xsi:type="dcterms:W3CDTF">2018-09-25T13:34:55Z</dcterms:created>
  <dcterms:modified xsi:type="dcterms:W3CDTF">2019-05-20T07:25:57Z</dcterms:modified>
</cp:coreProperties>
</file>