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61" r:id="rId6"/>
    <p:sldId id="262" r:id="rId7"/>
    <p:sldId id="259" r:id="rId8"/>
    <p:sldId id="263" r:id="rId9"/>
    <p:sldId id="264" r:id="rId10"/>
    <p:sldId id="266" r:id="rId11"/>
    <p:sldId id="265" r:id="rId12"/>
    <p:sldId id="277" r:id="rId13"/>
    <p:sldId id="267" r:id="rId14"/>
    <p:sldId id="268" r:id="rId15"/>
    <p:sldId id="269" r:id="rId16"/>
    <p:sldId id="270" r:id="rId17"/>
    <p:sldId id="271" r:id="rId18"/>
    <p:sldId id="272" r:id="rId19"/>
    <p:sldId id="273" r:id="rId20"/>
    <p:sldId id="274" r:id="rId21"/>
    <p:sldId id="275"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5" r:id="rId49"/>
    <p:sldId id="304" r:id="rId50"/>
    <p:sldId id="306" r:id="rId51"/>
    <p:sldId id="307" r:id="rId52"/>
    <p:sldId id="308" r:id="rId53"/>
    <p:sldId id="309" r:id="rId54"/>
    <p:sldId id="310" r:id="rId55"/>
    <p:sldId id="311" r:id="rId56"/>
    <p:sldId id="312" r:id="rId57"/>
    <p:sldId id="314" r:id="rId58"/>
    <p:sldId id="313" r:id="rId59"/>
    <p:sldId id="316" r:id="rId60"/>
    <p:sldId id="317" r:id="rId61"/>
    <p:sldId id="318" r:id="rId62"/>
    <p:sldId id="319" r:id="rId63"/>
    <p:sldId id="315"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3" r:id="rId77"/>
    <p:sldId id="332" r:id="rId78"/>
    <p:sldId id="334" r:id="rId79"/>
    <p:sldId id="335" r:id="rId80"/>
    <p:sldId id="336" r:id="rId81"/>
    <p:sldId id="337" r:id="rId82"/>
    <p:sldId id="338" r:id="rId83"/>
    <p:sldId id="340" r:id="rId84"/>
    <p:sldId id="339" r:id="rId85"/>
    <p:sldId id="341" r:id="rId86"/>
    <p:sldId id="342" r:id="rId87"/>
    <p:sldId id="343" r:id="rId88"/>
    <p:sldId id="345" r:id="rId89"/>
    <p:sldId id="344" r:id="rId90"/>
    <p:sldId id="346" r:id="rId91"/>
    <p:sldId id="347" r:id="rId92"/>
    <p:sldId id="348" r:id="rId93"/>
    <p:sldId id="349" r:id="rId94"/>
    <p:sldId id="350" r:id="rId95"/>
    <p:sldId id="351" r:id="rId96"/>
    <p:sldId id="352" r:id="rId97"/>
    <p:sldId id="353" r:id="rId98"/>
    <p:sldId id="354" r:id="rId99"/>
    <p:sldId id="355" r:id="rId100"/>
    <p:sldId id="357" r:id="rId101"/>
    <p:sldId id="356"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2" r:id="rId146"/>
    <p:sldId id="401"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13" autoAdjust="0"/>
    <p:restoredTop sz="94660"/>
  </p:normalViewPr>
  <p:slideViewPr>
    <p:cSldViewPr snapToGrid="0">
      <p:cViewPr>
        <p:scale>
          <a:sx n="77" d="100"/>
          <a:sy n="77" d="100"/>
        </p:scale>
        <p:origin x="-108"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baseline="0">
                <a:latin typeface="Source Code Pro" panose="020B0509030403020204" pitchFamily="49" charset="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588515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94926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58053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aseline="0">
                <a:latin typeface="Source Serif Pro" panose="02040603050405020204" pitchFamily="18" charset="0"/>
                <a:ea typeface="微軟正黑體" panose="020B0604030504040204" pitchFamily="34" charset="-120"/>
              </a:defRPr>
            </a:lvl1pPr>
            <a:lvl2pPr marL="685800" indent="-228600">
              <a:buFontTx/>
              <a:buChar char="−"/>
              <a:defRPr baseline="0">
                <a:latin typeface="Source Serif Pro" panose="02040603050405020204" pitchFamily="18" charset="0"/>
                <a:ea typeface="微軟正黑體" panose="020B0604030504040204" pitchFamily="34" charset="-120"/>
              </a:defRPr>
            </a:lvl2pPr>
            <a:lvl3pPr>
              <a:defRPr baseline="0">
                <a:latin typeface="Source Serif Pro" panose="02040603050405020204" pitchFamily="18" charset="0"/>
                <a:ea typeface="微軟正黑體" panose="020B0604030504040204" pitchFamily="34" charset="-120"/>
              </a:defRPr>
            </a:lvl3pPr>
            <a:lvl4pPr>
              <a:defRPr baseline="0">
                <a:latin typeface="Source Serif Pro" panose="02040603050405020204" pitchFamily="18" charset="0"/>
                <a:ea typeface="微軟正黑體" panose="020B0604030504040204" pitchFamily="34" charset="-120"/>
              </a:defRPr>
            </a:lvl4pPr>
            <a:lvl5pPr>
              <a:defRPr baseline="0">
                <a:latin typeface="Source Serif Pro" panose="02040603050405020204" pitchFamily="18" charset="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8401006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baseline="0"/>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15651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1675665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707412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日期版面配置區 2"/>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998144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1004055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551316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dirty="0" smtClean="0"/>
              <a:t>按一下以編輯母片標題樣式</a:t>
            </a:r>
            <a:endParaRPr lang="zh-TW" altLang="en-US" dirty="0"/>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41307511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1E6A8-EB6D-4ACD-B759-CEA75EB2BBA4}" type="datetimeFigureOut">
              <a:rPr lang="zh-TW" altLang="en-US" smtClean="0"/>
              <a:t>2019/6/3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97387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i="0" kern="1200" baseline="0">
          <a:solidFill>
            <a:schemeClr val="accent5">
              <a:lumMod val="75000"/>
            </a:schemeClr>
          </a:solidFill>
          <a:latin typeface="Source Serif Pro" panose="02040603050405020204" pitchFamily="18"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ource Code Pro" panose="020B0509030403020204" pitchFamily="49"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Source Code Pro" panose="020B0509030403020204" pitchFamily="49"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Source Code Pro" panose="020B0509030403020204" pitchFamily="49"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smtClean="0"/>
              <a:t>第</a:t>
            </a:r>
            <a:r>
              <a:rPr lang="en-US" altLang="zh-TW" dirty="0" smtClean="0"/>
              <a:t>9</a:t>
            </a:r>
            <a:r>
              <a:rPr lang="zh-TW" altLang="en-US" dirty="0" smtClean="0"/>
              <a:t>章</a:t>
            </a:r>
            <a:r>
              <a:rPr lang="zh-CN" altLang="en-US" dirty="0" smtClean="0"/>
              <a:t>服務</a:t>
            </a:r>
            <a:r>
              <a:rPr lang="en-US" altLang="zh-CN" dirty="0" smtClean="0"/>
              <a:t>:</a:t>
            </a:r>
            <a:r>
              <a:rPr lang="zh-CN" altLang="en-US" dirty="0" smtClean="0"/>
              <a:t>讓用戶端發現</a:t>
            </a:r>
            <a:br>
              <a:rPr lang="zh-CN" altLang="en-US" dirty="0" smtClean="0"/>
            </a:br>
            <a:r>
              <a:rPr lang="en-US" altLang="zh-CN" dirty="0" smtClean="0"/>
              <a:t>pod</a:t>
            </a:r>
            <a:r>
              <a:rPr lang="zh-CN" altLang="en-US" dirty="0" smtClean="0"/>
              <a:t>並與之通信</a:t>
            </a:r>
            <a:endParaRPr lang="zh-TW" altLang="en-US" dirty="0"/>
          </a:p>
        </p:txBody>
      </p:sp>
      <p:sp>
        <p:nvSpPr>
          <p:cNvPr id="3" name="副標題 2"/>
          <p:cNvSpPr>
            <a:spLocks noGrp="1"/>
          </p:cNvSpPr>
          <p:nvPr>
            <p:ph type="subTitle" idx="1"/>
          </p:nvPr>
        </p:nvSpPr>
        <p:spPr/>
        <p:txBody>
          <a:bodyPr/>
          <a:lstStyle/>
          <a:p>
            <a:r>
              <a:rPr lang="zh-TW" altLang="en-US" dirty="0" smtClean="0"/>
              <a:t>林錦財</a:t>
            </a:r>
            <a:endParaRPr lang="zh-TW" altLang="en-US" dirty="0"/>
          </a:p>
        </p:txBody>
      </p:sp>
    </p:spTree>
    <p:extLst>
      <p:ext uri="{BB962C8B-B14F-4D97-AF65-F5344CB8AC3E}">
        <p14:creationId xmlns:p14="http://schemas.microsoft.com/office/powerpoint/2010/main" val="1224551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標籤選擇器決定哪些 </a:t>
            </a:r>
            <a:r>
              <a:rPr lang="en-US" altLang="zh-CN" dirty="0" smtClean="0"/>
              <a:t>pod </a:t>
            </a:r>
            <a:r>
              <a:rPr lang="zh-CN" altLang="en-US" dirty="0" smtClean="0"/>
              <a:t>屬於服務</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4304" y="2041742"/>
            <a:ext cx="5803392" cy="3565696"/>
          </a:xfrm>
          <a:prstGeom prst="rect">
            <a:avLst/>
          </a:prstGeom>
        </p:spPr>
      </p:pic>
    </p:spTree>
    <p:extLst>
      <p:ext uri="{BB962C8B-B14F-4D97-AF65-F5344CB8AC3E}">
        <p14:creationId xmlns:p14="http://schemas.microsoft.com/office/powerpoint/2010/main" val="10682731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Ingress </a:t>
            </a:r>
            <a:r>
              <a:rPr lang="zh-TW" altLang="en-US" dirty="0"/>
              <a:t>控制器是必不可少</a:t>
            </a:r>
            <a:r>
              <a:rPr lang="zh-TW" altLang="en-US" dirty="0" smtClean="0"/>
              <a:t>的</a:t>
            </a:r>
            <a:endParaRPr lang="zh-TW" altLang="en-US" dirty="0"/>
          </a:p>
        </p:txBody>
      </p:sp>
      <p:sp>
        <p:nvSpPr>
          <p:cNvPr id="3" name="內容版面配置區 2"/>
          <p:cNvSpPr>
            <a:spLocks noGrp="1"/>
          </p:cNvSpPr>
          <p:nvPr>
            <p:ph idx="1"/>
          </p:nvPr>
        </p:nvSpPr>
        <p:spPr/>
        <p:txBody>
          <a:bodyPr/>
          <a:lstStyle/>
          <a:p>
            <a:r>
              <a:rPr lang="zh-TW" altLang="en-US" dirty="0" smtClean="0"/>
              <a:t>在</a:t>
            </a:r>
            <a:r>
              <a:rPr lang="zh-TW" altLang="en-US" dirty="0"/>
              <a:t>介紹 </a:t>
            </a:r>
            <a:r>
              <a:rPr lang="en-US" altLang="zh-TW" dirty="0"/>
              <a:t>Ingress </a:t>
            </a:r>
            <a:r>
              <a:rPr lang="zh-TW" altLang="en-US" dirty="0"/>
              <a:t>物件提供的功能之前</a:t>
            </a:r>
            <a:r>
              <a:rPr lang="en-US" altLang="zh-TW" dirty="0"/>
              <a:t>,</a:t>
            </a:r>
            <a:r>
              <a:rPr lang="zh-TW" altLang="en-US" dirty="0"/>
              <a:t>必須強調只有</a:t>
            </a:r>
            <a:r>
              <a:rPr lang="en-US" altLang="zh-TW" dirty="0"/>
              <a:t>Ingress </a:t>
            </a:r>
            <a:r>
              <a:rPr lang="zh-TW" altLang="en-US" dirty="0"/>
              <a:t>控制器在集群中運行</a:t>
            </a:r>
            <a:r>
              <a:rPr lang="en-US" altLang="zh-TW" dirty="0"/>
              <a:t>, Ingress </a:t>
            </a:r>
            <a:r>
              <a:rPr lang="zh-TW" altLang="en-US" dirty="0"/>
              <a:t>資源才能正常工作。不同的</a:t>
            </a:r>
            <a:r>
              <a:rPr lang="en-US" altLang="zh-TW" dirty="0"/>
              <a:t>Kubernetes </a:t>
            </a:r>
            <a:r>
              <a:rPr lang="zh-TW" altLang="en-US" dirty="0"/>
              <a:t>環境使用不同的控制器實現</a:t>
            </a:r>
            <a:r>
              <a:rPr lang="en-US" altLang="zh-TW" dirty="0"/>
              <a:t>,</a:t>
            </a:r>
            <a:r>
              <a:rPr lang="zh-TW" altLang="en-US" dirty="0"/>
              <a:t>但</a:t>
            </a:r>
            <a:r>
              <a:rPr lang="zh-TW" altLang="en-US" dirty="0" smtClean="0"/>
              <a:t>有些並不</a:t>
            </a:r>
            <a:r>
              <a:rPr lang="zh-TW" altLang="en-US" dirty="0"/>
              <a:t>提供默認控制器。</a:t>
            </a:r>
          </a:p>
          <a:p>
            <a:endParaRPr lang="zh-TW" altLang="en-US" dirty="0"/>
          </a:p>
        </p:txBody>
      </p:sp>
    </p:spTree>
    <p:extLst>
      <p:ext uri="{BB962C8B-B14F-4D97-AF65-F5344CB8AC3E}">
        <p14:creationId xmlns:p14="http://schemas.microsoft.com/office/powerpoint/2010/main" val="27401589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a:t>例如</a:t>
            </a:r>
            <a:r>
              <a:rPr lang="en-US" altLang="zh-TW" dirty="0"/>
              <a:t>,Google </a:t>
            </a:r>
            <a:r>
              <a:rPr lang="en-US" altLang="zh-TW" dirty="0" err="1"/>
              <a:t>Kubermetes</a:t>
            </a:r>
            <a:r>
              <a:rPr lang="en-US" altLang="zh-TW" dirty="0"/>
              <a:t> Engine </a:t>
            </a:r>
            <a:r>
              <a:rPr lang="zh-TW" altLang="en-US" dirty="0"/>
              <a:t>使用</a:t>
            </a:r>
            <a:r>
              <a:rPr lang="en-US" altLang="zh-TW" dirty="0"/>
              <a:t>Google Cloud Platform </a:t>
            </a:r>
            <a:r>
              <a:rPr lang="zh-TW" altLang="en-US" dirty="0"/>
              <a:t>帶有的 </a:t>
            </a:r>
            <a:r>
              <a:rPr lang="en-US" altLang="zh-TW" dirty="0"/>
              <a:t>HTTP </a:t>
            </a:r>
            <a:r>
              <a:rPr lang="zh-TW" altLang="en-US" dirty="0" smtClean="0"/>
              <a:t>負載平衡</a:t>
            </a:r>
            <a:r>
              <a:rPr lang="zh-TW" altLang="en-US" dirty="0"/>
              <a:t>模組來提供 </a:t>
            </a:r>
            <a:r>
              <a:rPr lang="en-US" altLang="zh-TW" dirty="0"/>
              <a:t>Ingress </a:t>
            </a:r>
            <a:r>
              <a:rPr lang="zh-TW" altLang="en-US" dirty="0"/>
              <a:t>功能</a:t>
            </a:r>
            <a:r>
              <a:rPr lang="zh-TW" altLang="en-US" dirty="0" smtClean="0"/>
              <a:t>。</a:t>
            </a:r>
            <a:endParaRPr lang="en-US" altLang="zh-TW" dirty="0" smtClean="0"/>
          </a:p>
          <a:p>
            <a:r>
              <a:rPr lang="zh-TW" altLang="en-US" dirty="0" smtClean="0"/>
              <a:t>最初</a:t>
            </a:r>
            <a:r>
              <a:rPr lang="en-US" altLang="zh-TW" dirty="0"/>
              <a:t>,</a:t>
            </a:r>
            <a:r>
              <a:rPr lang="en-US" altLang="zh-TW" dirty="0" err="1"/>
              <a:t>Minikube</a:t>
            </a:r>
            <a:r>
              <a:rPr lang="en-US" altLang="zh-TW" dirty="0"/>
              <a:t> </a:t>
            </a:r>
            <a:r>
              <a:rPr lang="zh-TW" altLang="en-US" dirty="0"/>
              <a:t>沒有提供可以立即使用的控制器</a:t>
            </a:r>
            <a:r>
              <a:rPr lang="en-US" altLang="zh-TW" dirty="0"/>
              <a:t>, </a:t>
            </a:r>
            <a:r>
              <a:rPr lang="zh-TW" altLang="en-US" dirty="0"/>
              <a:t>但它現在包含一個可以啟用的附加元件</a:t>
            </a:r>
            <a:r>
              <a:rPr lang="en-US" altLang="zh-TW" dirty="0"/>
              <a:t>,</a:t>
            </a:r>
            <a:r>
              <a:rPr lang="zh-TW" altLang="en-US" dirty="0"/>
              <a:t>可以試用 </a:t>
            </a:r>
            <a:r>
              <a:rPr lang="en-US" altLang="zh-TW" dirty="0"/>
              <a:t>Ingress </a:t>
            </a:r>
            <a:r>
              <a:rPr lang="zh-TW" altLang="en-US" dirty="0"/>
              <a:t>功能</a:t>
            </a:r>
            <a:r>
              <a:rPr lang="zh-TW" altLang="en-US" dirty="0" smtClean="0"/>
              <a:t>。</a:t>
            </a:r>
            <a:endParaRPr lang="en-US" altLang="zh-TW" dirty="0" smtClean="0"/>
          </a:p>
          <a:p>
            <a:r>
              <a:rPr lang="zh-TW" altLang="en-US" dirty="0" smtClean="0"/>
              <a:t>請</a:t>
            </a:r>
            <a:r>
              <a:rPr lang="zh-TW" altLang="en-US" dirty="0"/>
              <a:t>根據下面的補充 資訊裡的說明確保 </a:t>
            </a:r>
            <a:r>
              <a:rPr lang="en-US" altLang="zh-TW" dirty="0"/>
              <a:t>Ingress </a:t>
            </a:r>
            <a:r>
              <a:rPr lang="zh-TW" altLang="en-US" dirty="0"/>
              <a:t>功能已啟用</a:t>
            </a:r>
            <a:r>
              <a:rPr lang="zh-TW" altLang="en-US" dirty="0" smtClean="0"/>
              <a:t>。</a:t>
            </a:r>
            <a:endParaRPr lang="zh-TW" altLang="en-US" dirty="0"/>
          </a:p>
        </p:txBody>
      </p:sp>
    </p:spTree>
    <p:extLst>
      <p:ext uri="{BB962C8B-B14F-4D97-AF65-F5344CB8AC3E}">
        <p14:creationId xmlns:p14="http://schemas.microsoft.com/office/powerpoint/2010/main" val="42105904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 </a:t>
            </a:r>
            <a:r>
              <a:rPr lang="en-US" altLang="zh-TW" dirty="0" err="1"/>
              <a:t>minikube</a:t>
            </a:r>
            <a:r>
              <a:rPr lang="en-US" altLang="zh-TW" dirty="0"/>
              <a:t> </a:t>
            </a:r>
            <a:r>
              <a:rPr lang="zh-TW" altLang="en-US" dirty="0"/>
              <a:t>上啟動 </a:t>
            </a:r>
            <a:r>
              <a:rPr lang="en-US" altLang="zh-TW" dirty="0"/>
              <a:t>Ingress </a:t>
            </a:r>
            <a:r>
              <a:rPr lang="zh-TW" altLang="en-US" dirty="0"/>
              <a:t>的擴展</a:t>
            </a:r>
            <a:r>
              <a:rPr lang="zh-TW" altLang="en-US" dirty="0" smtClean="0"/>
              <a:t>功能</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如果</a:t>
            </a:r>
            <a:r>
              <a:rPr lang="zh-TW" altLang="en-US" dirty="0"/>
              <a:t>使用 </a:t>
            </a:r>
            <a:r>
              <a:rPr lang="en-US" altLang="zh-TW" dirty="0" err="1"/>
              <a:t>Minikube</a:t>
            </a:r>
            <a:r>
              <a:rPr lang="en-US" altLang="zh-TW" dirty="0"/>
              <a:t> </a:t>
            </a:r>
            <a:r>
              <a:rPr lang="zh-TW" altLang="en-US" dirty="0"/>
              <a:t>運行本書中的示例</a:t>
            </a:r>
            <a:r>
              <a:rPr lang="en-US" altLang="zh-TW" dirty="0"/>
              <a:t>,</a:t>
            </a:r>
            <a:r>
              <a:rPr lang="zh-TW" altLang="en-US" dirty="0"/>
              <a:t>則需要確保已啟用 </a:t>
            </a:r>
            <a:r>
              <a:rPr lang="en-US" altLang="zh-TW" dirty="0"/>
              <a:t>Ingress </a:t>
            </a:r>
            <a:r>
              <a:rPr lang="zh-TW" altLang="en-US" dirty="0"/>
              <a:t>附加組件。 </a:t>
            </a:r>
            <a:endParaRPr lang="en-US" altLang="zh-TW" dirty="0" smtClean="0"/>
          </a:p>
          <a:p>
            <a:r>
              <a:rPr lang="zh-TW" altLang="en-US" dirty="0" smtClean="0"/>
              <a:t>可以</a:t>
            </a:r>
            <a:r>
              <a:rPr lang="zh-TW" altLang="en-US" dirty="0"/>
              <a:t>通過列出所有附件來檢查 </a:t>
            </a:r>
            <a:r>
              <a:rPr lang="en-US" altLang="zh-TW" dirty="0"/>
              <a:t>Ingress </a:t>
            </a:r>
            <a:r>
              <a:rPr lang="zh-TW" altLang="en-US" dirty="0"/>
              <a:t>是否已啟動</a:t>
            </a:r>
            <a:r>
              <a:rPr lang="en-US" altLang="zh-TW" dirty="0"/>
              <a:t>:</a:t>
            </a:r>
            <a:endParaRPr lang="zh-TW" altLang="en-US" dirty="0"/>
          </a:p>
          <a:p>
            <a:pPr marL="0" indent="0">
              <a:buNone/>
            </a:pPr>
            <a:r>
              <a:rPr lang="en-US" altLang="zh-TW" dirty="0">
                <a:latin typeface="Source Code Pro" panose="020B0509030403020204" pitchFamily="49" charset="0"/>
              </a:rPr>
              <a:t>$</a:t>
            </a:r>
            <a:r>
              <a:rPr lang="en-US" altLang="zh-TW" b="1" dirty="0">
                <a:latin typeface="Source Code Pro" panose="020B0509030403020204" pitchFamily="49" charset="0"/>
              </a:rPr>
              <a:t> </a:t>
            </a:r>
            <a:r>
              <a:rPr lang="en-US" altLang="zh-TW" b="1" dirty="0" err="1">
                <a:latin typeface="Source Code Pro" panose="020B0509030403020204" pitchFamily="49" charset="0"/>
              </a:rPr>
              <a:t>minikube</a:t>
            </a:r>
            <a:r>
              <a:rPr lang="en-US" altLang="zh-TW" b="1" dirty="0">
                <a:latin typeface="Source Code Pro" panose="020B0509030403020204" pitchFamily="49" charset="0"/>
              </a:rPr>
              <a:t> </a:t>
            </a:r>
            <a:r>
              <a:rPr lang="en-US" altLang="zh-TW" b="1" dirty="0" err="1">
                <a:latin typeface="Source Code Pro" panose="020B0509030403020204" pitchFamily="49" charset="0"/>
              </a:rPr>
              <a:t>addons</a:t>
            </a:r>
            <a:r>
              <a:rPr lang="en-US" altLang="zh-TW" b="1" dirty="0">
                <a:latin typeface="Source Code Pro" panose="020B0509030403020204" pitchFamily="49" charset="0"/>
              </a:rPr>
              <a:t> list </a:t>
            </a:r>
            <a:endParaRPr lang="en-US" altLang="zh-TW" b="1" dirty="0" smtClean="0">
              <a:latin typeface="Source Code Pro" panose="020B0509030403020204" pitchFamily="49" charset="0"/>
            </a:endParaRPr>
          </a:p>
          <a:p>
            <a:pPr marL="0" indent="0">
              <a:buNone/>
            </a:pPr>
            <a:r>
              <a:rPr lang="en-US" altLang="zh-TW" dirty="0" smtClean="0">
                <a:latin typeface="Source Code Pro" panose="020B0509030403020204" pitchFamily="49" charset="0"/>
              </a:rPr>
              <a:t>- default-</a:t>
            </a:r>
            <a:r>
              <a:rPr lang="en-US" altLang="zh-TW" dirty="0" err="1" smtClean="0">
                <a:latin typeface="Source Code Pro" panose="020B0509030403020204" pitchFamily="49" charset="0"/>
              </a:rPr>
              <a:t>storageclass</a:t>
            </a:r>
            <a:r>
              <a:rPr lang="en-US" altLang="zh-TW" dirty="0">
                <a:latin typeface="Source Code Pro" panose="020B0509030403020204" pitchFamily="49" charset="0"/>
              </a:rPr>
              <a:t>: </a:t>
            </a:r>
            <a:r>
              <a:rPr lang="en-US" altLang="zh-TW" dirty="0" smtClean="0">
                <a:latin typeface="Source Code Pro" panose="020B0509030403020204" pitchFamily="49" charset="0"/>
              </a:rPr>
              <a:t>enabled</a:t>
            </a:r>
          </a:p>
          <a:p>
            <a:pPr marL="0" indent="0">
              <a:buNone/>
            </a:pPr>
            <a:r>
              <a:rPr lang="en-US" altLang="zh-TW" dirty="0">
                <a:latin typeface="Source Code Pro" panose="020B0509030403020204" pitchFamily="49" charset="0"/>
              </a:rPr>
              <a:t>- </a:t>
            </a:r>
            <a:r>
              <a:rPr lang="en-US" altLang="zh-TW" dirty="0" err="1">
                <a:latin typeface="Source Code Pro" panose="020B0509030403020204" pitchFamily="49" charset="0"/>
              </a:rPr>
              <a:t>kube-dns</a:t>
            </a:r>
            <a:r>
              <a:rPr lang="en-US" altLang="zh-TW" dirty="0">
                <a:latin typeface="Source Code Pro" panose="020B0509030403020204" pitchFamily="49" charset="0"/>
              </a:rPr>
              <a:t>: enabled</a:t>
            </a:r>
          </a:p>
          <a:p>
            <a:pPr marL="0" indent="0">
              <a:buNone/>
            </a:pPr>
            <a:r>
              <a:rPr lang="en-US" altLang="zh-TW" dirty="0">
                <a:latin typeface="Source Code Pro" panose="020B0509030403020204" pitchFamily="49" charset="0"/>
              </a:rPr>
              <a:t>- </a:t>
            </a:r>
            <a:r>
              <a:rPr lang="en-US" altLang="zh-TW" dirty="0" err="1">
                <a:latin typeface="Source Code Pro" panose="020B0509030403020204" pitchFamily="49" charset="0"/>
              </a:rPr>
              <a:t>heapster</a:t>
            </a:r>
            <a:r>
              <a:rPr lang="en-US" altLang="zh-TW" dirty="0">
                <a:latin typeface="Source Code Pro" panose="020B0509030403020204" pitchFamily="49" charset="0"/>
              </a:rPr>
              <a:t>: disabled</a:t>
            </a:r>
          </a:p>
          <a:p>
            <a:pPr marL="0" indent="0">
              <a:buNone/>
            </a:pPr>
            <a:r>
              <a:rPr lang="en-US" altLang="zh-TW" dirty="0">
                <a:latin typeface="Source Code Pro" panose="020B0509030403020204" pitchFamily="49" charset="0"/>
              </a:rPr>
              <a:t>- ingress: disabled</a:t>
            </a:r>
          </a:p>
          <a:p>
            <a:pPr marL="0" indent="0">
              <a:buNone/>
            </a:pPr>
            <a:r>
              <a:rPr lang="en-US" altLang="zh-TW" dirty="0">
                <a:latin typeface="Source Code Pro" panose="020B0509030403020204" pitchFamily="49" charset="0"/>
              </a:rPr>
              <a:t>- registry-creds: disabled</a:t>
            </a:r>
          </a:p>
          <a:p>
            <a:pPr marL="0" indent="0">
              <a:buNone/>
            </a:pPr>
            <a:r>
              <a:rPr lang="en-US" altLang="zh-TW" dirty="0">
                <a:latin typeface="Source Code Pro" panose="020B0509030403020204" pitchFamily="49" charset="0"/>
              </a:rPr>
              <a:t>- </a:t>
            </a:r>
            <a:r>
              <a:rPr lang="en-US" altLang="zh-TW" dirty="0" err="1">
                <a:latin typeface="Source Code Pro" panose="020B0509030403020204" pitchFamily="49" charset="0"/>
              </a:rPr>
              <a:t>addon</a:t>
            </a:r>
            <a:r>
              <a:rPr lang="en-US" altLang="zh-TW" dirty="0">
                <a:latin typeface="Source Code Pro" panose="020B0509030403020204" pitchFamily="49" charset="0"/>
              </a:rPr>
              <a:t>-manager: enabled</a:t>
            </a:r>
          </a:p>
          <a:p>
            <a:pPr marL="0" indent="0">
              <a:buNone/>
            </a:pPr>
            <a:r>
              <a:rPr lang="en-US" altLang="zh-TW" dirty="0">
                <a:latin typeface="Source Code Pro" panose="020B0509030403020204" pitchFamily="49" charset="0"/>
              </a:rPr>
              <a:t>- dashboard: enabled</a:t>
            </a:r>
          </a:p>
          <a:p>
            <a:endParaRPr lang="zh-TW" altLang="en-US" dirty="0"/>
          </a:p>
        </p:txBody>
      </p:sp>
      <p:sp>
        <p:nvSpPr>
          <p:cNvPr id="4" name="文字方塊 3"/>
          <p:cNvSpPr txBox="1"/>
          <p:nvPr/>
        </p:nvSpPr>
        <p:spPr>
          <a:xfrm>
            <a:off x="7473244" y="4465346"/>
            <a:ext cx="3067315" cy="461665"/>
          </a:xfrm>
          <a:prstGeom prst="rect">
            <a:avLst/>
          </a:prstGeom>
          <a:noFill/>
        </p:spPr>
        <p:txBody>
          <a:bodyPr wrap="none" rtlCol="0">
            <a:spAutoFit/>
          </a:bodyPr>
          <a:lstStyle/>
          <a:p>
            <a:r>
              <a:rPr lang="en-US" altLang="zh-TW" sz="2400" dirty="0" smtClean="0">
                <a:latin typeface="微軟正黑體" panose="020B0604030504040204" pitchFamily="34" charset="-120"/>
                <a:ea typeface="微軟正黑體" panose="020B0604030504040204" pitchFamily="34" charset="-120"/>
              </a:rPr>
              <a:t>Ingress</a:t>
            </a:r>
            <a:r>
              <a:rPr lang="zh-TW" altLang="en-US" sz="2400" dirty="0" smtClean="0">
                <a:latin typeface="微軟正黑體" panose="020B0604030504040204" pitchFamily="34" charset="-120"/>
                <a:ea typeface="微軟正黑體" panose="020B0604030504040204" pitchFamily="34" charset="-120"/>
              </a:rPr>
              <a:t>組件沒有啟動</a:t>
            </a:r>
            <a:endParaRPr lang="zh-TW" altLang="en-US" sz="2400" dirty="0">
              <a:latin typeface="微軟正黑體" panose="020B0604030504040204" pitchFamily="34" charset="-120"/>
              <a:ea typeface="微軟正黑體" panose="020B0604030504040204" pitchFamily="34" charset="-120"/>
            </a:endParaRPr>
          </a:p>
        </p:txBody>
      </p:sp>
      <p:cxnSp>
        <p:nvCxnSpPr>
          <p:cNvPr id="6" name="直線單箭頭接點 5"/>
          <p:cNvCxnSpPr/>
          <p:nvPr/>
        </p:nvCxnSpPr>
        <p:spPr>
          <a:xfrm flipH="1" flipV="1">
            <a:off x="5012267" y="4696179"/>
            <a:ext cx="2460977" cy="1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31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 </a:t>
            </a:r>
            <a:r>
              <a:rPr lang="en-US" altLang="zh-TW" dirty="0" err="1"/>
              <a:t>minikube</a:t>
            </a:r>
            <a:r>
              <a:rPr lang="en-US" altLang="zh-TW" dirty="0"/>
              <a:t> </a:t>
            </a:r>
            <a:r>
              <a:rPr lang="zh-TW" altLang="en-US" dirty="0"/>
              <a:t>上啟動 </a:t>
            </a:r>
            <a:r>
              <a:rPr lang="en-US" altLang="zh-TW" dirty="0"/>
              <a:t>Ingress </a:t>
            </a:r>
            <a:r>
              <a:rPr lang="zh-TW" altLang="en-US" dirty="0"/>
              <a:t>的擴展功能</a:t>
            </a:r>
          </a:p>
        </p:txBody>
      </p:sp>
      <p:sp>
        <p:nvSpPr>
          <p:cNvPr id="3" name="內容版面配置區 2"/>
          <p:cNvSpPr>
            <a:spLocks noGrp="1"/>
          </p:cNvSpPr>
          <p:nvPr>
            <p:ph idx="1"/>
          </p:nvPr>
        </p:nvSpPr>
        <p:spPr/>
        <p:txBody>
          <a:bodyPr>
            <a:normAutofit/>
          </a:bodyPr>
          <a:lstStyle/>
          <a:p>
            <a:r>
              <a:rPr lang="zh-TW" altLang="en-US" dirty="0" smtClean="0"/>
              <a:t>啟用 </a:t>
            </a:r>
            <a:r>
              <a:rPr lang="en-US" altLang="zh-TW" dirty="0" smtClean="0"/>
              <a:t>Ingress </a:t>
            </a:r>
            <a:r>
              <a:rPr lang="zh-TW" altLang="en-US" dirty="0" smtClean="0"/>
              <a:t>附加組件</a:t>
            </a:r>
            <a:r>
              <a:rPr lang="en-US" altLang="zh-TW" dirty="0" smtClean="0"/>
              <a:t>,</a:t>
            </a:r>
            <a:r>
              <a:rPr lang="zh-TW" altLang="en-US" dirty="0" smtClean="0"/>
              <a:t>並查看正在運行的 </a:t>
            </a:r>
            <a:r>
              <a:rPr lang="en-US" altLang="zh-TW" dirty="0" smtClean="0"/>
              <a:t>Ingress</a:t>
            </a:r>
            <a:r>
              <a:rPr lang="en-US" altLang="zh-TW" dirty="0"/>
              <a:t>:</a:t>
            </a:r>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minikube</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addons</a:t>
            </a:r>
            <a:r>
              <a:rPr lang="en-US" altLang="zh-TW" sz="2400" b="1" dirty="0">
                <a:latin typeface="Source Code Pro" panose="020B0509030403020204" pitchFamily="49" charset="0"/>
                <a:ea typeface="Source Code Pro" panose="020B0509030403020204" pitchFamily="49" charset="0"/>
              </a:rPr>
              <a:t> enable ingress </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ingress </a:t>
            </a:r>
            <a:r>
              <a:rPr lang="en-US" altLang="zh-TW" sz="2400" dirty="0">
                <a:latin typeface="Source Code Pro" panose="020B0509030403020204" pitchFamily="49" charset="0"/>
                <a:ea typeface="Source Code Pro" panose="020B0509030403020204" pitchFamily="49" charset="0"/>
              </a:rPr>
              <a:t>was successfully enabled</a:t>
            </a:r>
          </a:p>
          <a:p>
            <a:r>
              <a:rPr lang="zh-TW" altLang="en-US" dirty="0" smtClean="0"/>
              <a:t>這應該會在另一個 </a:t>
            </a:r>
            <a:r>
              <a:rPr lang="en-US" altLang="zh-TW" dirty="0" smtClean="0"/>
              <a:t>pod </a:t>
            </a:r>
            <a:r>
              <a:rPr lang="zh-TW" altLang="en-US" dirty="0" smtClean="0"/>
              <a:t>上運行一個 </a:t>
            </a:r>
            <a:r>
              <a:rPr lang="en-US" altLang="zh-TW" dirty="0" smtClean="0"/>
              <a:t>Ingress </a:t>
            </a:r>
            <a:r>
              <a:rPr lang="zh-TW" altLang="en-US" dirty="0"/>
              <a:t>控制器</a:t>
            </a:r>
            <a:r>
              <a:rPr lang="zh-TW" altLang="en-US" dirty="0" smtClean="0"/>
              <a:t>。</a:t>
            </a:r>
            <a:endParaRPr lang="en-US" altLang="zh-TW" dirty="0" smtClean="0"/>
          </a:p>
          <a:p>
            <a:r>
              <a:rPr lang="zh-TW" altLang="en-US" dirty="0" smtClean="0"/>
              <a:t>控制器 </a:t>
            </a:r>
            <a:r>
              <a:rPr lang="en-US" altLang="zh-TW" dirty="0"/>
              <a:t>pod </a:t>
            </a:r>
            <a:r>
              <a:rPr lang="zh-TW" altLang="en-US" dirty="0" smtClean="0"/>
              <a:t>很可能位於</a:t>
            </a:r>
            <a:r>
              <a:rPr lang="en-US" altLang="zh-TW" dirty="0" err="1" smtClean="0"/>
              <a:t>kube</a:t>
            </a:r>
            <a:r>
              <a:rPr lang="en-US" altLang="zh-TW" dirty="0" smtClean="0"/>
              <a:t>-system</a:t>
            </a:r>
            <a:r>
              <a:rPr lang="zh-TW" altLang="en-US" dirty="0" smtClean="0"/>
              <a:t>命名空間中，但也不一定是這樣，所以使用</a:t>
            </a:r>
            <a:r>
              <a:rPr lang="en-US" altLang="zh-TW" dirty="0" smtClean="0"/>
              <a:t>--all-namespaces</a:t>
            </a:r>
            <a:r>
              <a:rPr lang="zh-TW" altLang="en-US" dirty="0" smtClean="0"/>
              <a:t>選項列出所有命名空間中正在運行的</a:t>
            </a:r>
            <a:r>
              <a:rPr lang="en-US" altLang="zh-TW" dirty="0" smtClean="0"/>
              <a:t>pod</a:t>
            </a:r>
            <a:r>
              <a:rPr lang="zh-TW" altLang="en-US" dirty="0" smtClean="0"/>
              <a:t>：</a:t>
            </a:r>
            <a:r>
              <a:rPr lang="en-US" altLang="zh-TW" dirty="0" smtClean="0"/>
              <a:t>(</a:t>
            </a:r>
            <a:r>
              <a:rPr lang="zh-TW" altLang="en-US" dirty="0" smtClean="0"/>
              <a:t>下頁</a:t>
            </a:r>
            <a:r>
              <a:rPr lang="en-US" altLang="zh-TW" dirty="0" smtClean="0"/>
              <a:t>)</a:t>
            </a:r>
            <a:endParaRPr lang="zh-TW" altLang="en-US" dirty="0"/>
          </a:p>
        </p:txBody>
      </p:sp>
    </p:spTree>
    <p:extLst>
      <p:ext uri="{BB962C8B-B14F-4D97-AF65-F5344CB8AC3E}">
        <p14:creationId xmlns:p14="http://schemas.microsoft.com/office/powerpoint/2010/main" val="19624892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 </a:t>
            </a:r>
            <a:r>
              <a:rPr lang="en-US" altLang="zh-TW" dirty="0" err="1"/>
              <a:t>minikube</a:t>
            </a:r>
            <a:r>
              <a:rPr lang="en-US" altLang="zh-TW" dirty="0"/>
              <a:t> </a:t>
            </a:r>
            <a:r>
              <a:rPr lang="zh-TW" altLang="en-US" dirty="0"/>
              <a:t>上啟動 </a:t>
            </a:r>
            <a:r>
              <a:rPr lang="en-US" altLang="zh-TW" dirty="0"/>
              <a:t>Ingress </a:t>
            </a:r>
            <a:r>
              <a:rPr lang="zh-TW" altLang="en-US" dirty="0"/>
              <a:t>的擴展功能</a:t>
            </a:r>
          </a:p>
        </p:txBody>
      </p:sp>
      <p:sp>
        <p:nvSpPr>
          <p:cNvPr id="4" name="矩形 3"/>
          <p:cNvSpPr/>
          <p:nvPr/>
        </p:nvSpPr>
        <p:spPr>
          <a:xfrm>
            <a:off x="925689" y="1519831"/>
            <a:ext cx="10984090" cy="3170099"/>
          </a:xfrm>
          <a:prstGeom prst="rect">
            <a:avLst/>
          </a:prstGeom>
        </p:spPr>
        <p:txBody>
          <a:bodyPr wrap="square">
            <a:spAutoFit/>
          </a:bodyPr>
          <a:lstStyle/>
          <a:p>
            <a:r>
              <a:rPr lang="en-US" altLang="zh-TW" sz="2000" b="1" dirty="0">
                <a:solidFill>
                  <a:srgbClr val="262626"/>
                </a:solidFill>
                <a:latin typeface="Source Code Pro" panose="020B0509030403020204" pitchFamily="49" charset="0"/>
                <a:ea typeface="Source Code Pro" panose="020B0509030403020204" pitchFamily="49" charset="0"/>
              </a:rPr>
              <a:t>$ </a:t>
            </a:r>
            <a:r>
              <a:rPr lang="en-US" altLang="zh-TW" sz="2000" b="1" dirty="0" err="1">
                <a:solidFill>
                  <a:srgbClr val="262626"/>
                </a:solidFill>
                <a:latin typeface="Source Code Pro" panose="020B0509030403020204" pitchFamily="49" charset="0"/>
                <a:ea typeface="Source Code Pro" panose="020B0509030403020204" pitchFamily="49" charset="0"/>
              </a:rPr>
              <a:t>kubectl</a:t>
            </a:r>
            <a:r>
              <a:rPr lang="en-US" altLang="zh-TW" sz="2000" b="1" dirty="0">
                <a:solidFill>
                  <a:srgbClr val="262626"/>
                </a:solidFill>
                <a:latin typeface="Source Code Pro" panose="020B0509030403020204" pitchFamily="49" charset="0"/>
                <a:ea typeface="Source Code Pro" panose="020B0509030403020204" pitchFamily="49" charset="0"/>
              </a:rPr>
              <a:t> get </a:t>
            </a:r>
            <a:r>
              <a:rPr lang="en-US" altLang="zh-TW" sz="2000" b="1" dirty="0" err="1">
                <a:solidFill>
                  <a:srgbClr val="262626"/>
                </a:solidFill>
                <a:latin typeface="Source Code Pro" panose="020B0509030403020204" pitchFamily="49" charset="0"/>
                <a:ea typeface="Source Code Pro" panose="020B0509030403020204" pitchFamily="49" charset="0"/>
              </a:rPr>
              <a:t>po</a:t>
            </a:r>
            <a:r>
              <a:rPr lang="en-US" altLang="zh-TW" sz="2000" b="1" dirty="0">
                <a:solidFill>
                  <a:srgbClr val="262626"/>
                </a:solidFill>
                <a:latin typeface="Source Code Pro" panose="020B0509030403020204" pitchFamily="49" charset="0"/>
                <a:ea typeface="Source Code Pro" panose="020B0509030403020204" pitchFamily="49" charset="0"/>
              </a:rPr>
              <a:t> --all-namespaces</a:t>
            </a:r>
          </a:p>
          <a:p>
            <a:r>
              <a:rPr lang="en-US" altLang="zh-TW" sz="2000" dirty="0">
                <a:solidFill>
                  <a:srgbClr val="262626"/>
                </a:solidFill>
                <a:latin typeface="Source Code Pro" panose="020B0509030403020204" pitchFamily="49" charset="0"/>
                <a:ea typeface="Source Code Pro" panose="020B0509030403020204" pitchFamily="49" charset="0"/>
              </a:rPr>
              <a:t>NAMESPACE </a:t>
            </a:r>
            <a:r>
              <a:rPr lang="en-US" altLang="zh-TW" sz="2000" dirty="0" smtClean="0">
                <a:solidFill>
                  <a:srgbClr val="262626"/>
                </a:solidFill>
                <a:latin typeface="Source Code Pro" panose="020B0509030403020204" pitchFamily="49" charset="0"/>
                <a:ea typeface="Source Code Pro" panose="020B0509030403020204" pitchFamily="49" charset="0"/>
              </a:rPr>
              <a:t>  NAME                           READY </a:t>
            </a:r>
            <a:r>
              <a:rPr lang="en-US" altLang="zh-TW" sz="2000" dirty="0">
                <a:solidFill>
                  <a:srgbClr val="262626"/>
                </a:solidFill>
                <a:latin typeface="Source Code Pro" panose="020B0509030403020204" pitchFamily="49" charset="0"/>
                <a:ea typeface="Source Code Pro" panose="020B0509030403020204" pitchFamily="49" charset="0"/>
              </a:rPr>
              <a:t>STATUS </a:t>
            </a:r>
            <a:r>
              <a:rPr lang="en-US" altLang="zh-TW" sz="2000" dirty="0" smtClean="0">
                <a:solidFill>
                  <a:srgbClr val="262626"/>
                </a:solidFill>
                <a:latin typeface="Source Code Pro" panose="020B0509030403020204" pitchFamily="49" charset="0"/>
                <a:ea typeface="Source Code Pro" panose="020B0509030403020204" pitchFamily="49" charset="0"/>
              </a:rPr>
              <a:t> RESTARTS </a:t>
            </a:r>
            <a:r>
              <a:rPr lang="en-US" altLang="zh-TW" sz="2000" dirty="0">
                <a:solidFill>
                  <a:srgbClr val="262626"/>
                </a:solidFill>
                <a:latin typeface="Source Code Pro" panose="020B0509030403020204" pitchFamily="49" charset="0"/>
                <a:ea typeface="Source Code Pro" panose="020B0509030403020204" pitchFamily="49" charset="0"/>
              </a:rPr>
              <a:t>AGE</a:t>
            </a:r>
          </a:p>
          <a:p>
            <a:r>
              <a:rPr lang="en-US" altLang="zh-TW" sz="2000" dirty="0">
                <a:solidFill>
                  <a:srgbClr val="262626"/>
                </a:solidFill>
                <a:latin typeface="Source Code Pro" panose="020B0509030403020204" pitchFamily="49" charset="0"/>
                <a:ea typeface="Source Code Pro" panose="020B0509030403020204" pitchFamily="49" charset="0"/>
              </a:rPr>
              <a:t>default </a:t>
            </a:r>
            <a:r>
              <a:rPr lang="en-US" altLang="zh-TW" sz="2000" dirty="0" smtClean="0">
                <a:solidFill>
                  <a:srgbClr val="262626"/>
                </a:solidFill>
                <a:latin typeface="Source Code Pro" panose="020B0509030403020204" pitchFamily="49" charset="0"/>
                <a:ea typeface="Source Code Pro" panose="020B0509030403020204" pitchFamily="49" charset="0"/>
              </a:rPr>
              <a:t>    kubia-rsv5m                    1/1   Running </a:t>
            </a:r>
            <a:r>
              <a:rPr lang="en-US" altLang="zh-TW" sz="2000" dirty="0">
                <a:solidFill>
                  <a:srgbClr val="262626"/>
                </a:solidFill>
                <a:latin typeface="Source Code Pro" panose="020B0509030403020204" pitchFamily="49" charset="0"/>
                <a:ea typeface="Source Code Pro" panose="020B0509030403020204" pitchFamily="49" charset="0"/>
              </a:rPr>
              <a:t>0 </a:t>
            </a:r>
            <a:r>
              <a:rPr lang="en-US" altLang="zh-TW" sz="2000" dirty="0" smtClean="0">
                <a:solidFill>
                  <a:srgbClr val="262626"/>
                </a:solidFill>
                <a:latin typeface="Source Code Pro" panose="020B0509030403020204" pitchFamily="49" charset="0"/>
                <a:ea typeface="Source Code Pro" panose="020B0509030403020204" pitchFamily="49" charset="0"/>
              </a:rPr>
              <a:t>       13h</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a:solidFill>
                  <a:srgbClr val="262626"/>
                </a:solidFill>
                <a:latin typeface="Source Code Pro" panose="020B0509030403020204" pitchFamily="49" charset="0"/>
                <a:ea typeface="Source Code Pro" panose="020B0509030403020204" pitchFamily="49" charset="0"/>
              </a:rPr>
              <a:t>default </a:t>
            </a:r>
            <a:r>
              <a:rPr lang="en-US" altLang="zh-TW" sz="2000" dirty="0" smtClean="0">
                <a:solidFill>
                  <a:srgbClr val="262626"/>
                </a:solidFill>
                <a:latin typeface="Source Code Pro" panose="020B0509030403020204" pitchFamily="49" charset="0"/>
                <a:ea typeface="Source Code Pro" panose="020B0509030403020204" pitchFamily="49" charset="0"/>
              </a:rPr>
              <a:t>    kubia-fe4ad                    1/1   Running </a:t>
            </a:r>
            <a:r>
              <a:rPr lang="en-US" altLang="zh-TW" sz="2000" dirty="0">
                <a:solidFill>
                  <a:srgbClr val="262626"/>
                </a:solidFill>
                <a:latin typeface="Source Code Pro" panose="020B0509030403020204" pitchFamily="49" charset="0"/>
                <a:ea typeface="Source Code Pro" panose="020B0509030403020204" pitchFamily="49" charset="0"/>
              </a:rPr>
              <a:t>0 </a:t>
            </a:r>
            <a:r>
              <a:rPr lang="en-US" altLang="zh-TW" sz="2000" dirty="0" smtClean="0">
                <a:solidFill>
                  <a:srgbClr val="262626"/>
                </a:solidFill>
                <a:latin typeface="Source Code Pro" panose="020B0509030403020204" pitchFamily="49" charset="0"/>
                <a:ea typeface="Source Code Pro" panose="020B0509030403020204" pitchFamily="49" charset="0"/>
              </a:rPr>
              <a:t>       13h</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a:solidFill>
                  <a:srgbClr val="262626"/>
                </a:solidFill>
                <a:latin typeface="Source Code Pro" panose="020B0509030403020204" pitchFamily="49" charset="0"/>
                <a:ea typeface="Source Code Pro" panose="020B0509030403020204" pitchFamily="49" charset="0"/>
              </a:rPr>
              <a:t>default </a:t>
            </a:r>
            <a:r>
              <a:rPr lang="en-US" altLang="zh-TW" sz="2000" dirty="0" smtClean="0">
                <a:solidFill>
                  <a:srgbClr val="262626"/>
                </a:solidFill>
                <a:latin typeface="Source Code Pro" panose="020B0509030403020204" pitchFamily="49" charset="0"/>
                <a:ea typeface="Source Code Pro" panose="020B0509030403020204" pitchFamily="49" charset="0"/>
              </a:rPr>
              <a:t>    kubia-ke823                    1/1   Running </a:t>
            </a:r>
            <a:r>
              <a:rPr lang="en-US" altLang="zh-TW" sz="2000" dirty="0">
                <a:solidFill>
                  <a:srgbClr val="262626"/>
                </a:solidFill>
                <a:latin typeface="Source Code Pro" panose="020B0509030403020204" pitchFamily="49" charset="0"/>
                <a:ea typeface="Source Code Pro" panose="020B0509030403020204" pitchFamily="49" charset="0"/>
              </a:rPr>
              <a:t>0 </a:t>
            </a:r>
            <a:r>
              <a:rPr lang="en-US" altLang="zh-TW" sz="2000" dirty="0" smtClean="0">
                <a:solidFill>
                  <a:srgbClr val="262626"/>
                </a:solidFill>
                <a:latin typeface="Source Code Pro" panose="020B0509030403020204" pitchFamily="49" charset="0"/>
                <a:ea typeface="Source Code Pro" panose="020B0509030403020204" pitchFamily="49" charset="0"/>
              </a:rPr>
              <a:t>       13h</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err="1">
                <a:solidFill>
                  <a:srgbClr val="262626"/>
                </a:solidFill>
                <a:latin typeface="Source Code Pro" panose="020B0509030403020204" pitchFamily="49" charset="0"/>
                <a:ea typeface="Source Code Pro" panose="020B0509030403020204" pitchFamily="49" charset="0"/>
              </a:rPr>
              <a:t>kube</a:t>
            </a:r>
            <a:r>
              <a:rPr lang="en-US" altLang="zh-TW" sz="2000" dirty="0">
                <a:solidFill>
                  <a:srgbClr val="262626"/>
                </a:solidFill>
                <a:latin typeface="Source Code Pro" panose="020B0509030403020204" pitchFamily="49" charset="0"/>
                <a:ea typeface="Source Code Pro" panose="020B0509030403020204" pitchFamily="49" charset="0"/>
              </a:rPr>
              <a:t>-system default-http-backend-5wb0h </a:t>
            </a:r>
            <a:r>
              <a:rPr lang="en-US" altLang="zh-TW" sz="2000" dirty="0" smtClean="0">
                <a:solidFill>
                  <a:srgbClr val="262626"/>
                </a:solidFill>
                <a:latin typeface="Source Code Pro" panose="020B0509030403020204" pitchFamily="49" charset="0"/>
                <a:ea typeface="Source Code Pro" panose="020B0509030403020204" pitchFamily="49" charset="0"/>
              </a:rPr>
              <a:t>    1/1   Running </a:t>
            </a:r>
            <a:r>
              <a:rPr lang="en-US" altLang="zh-TW" sz="2000" dirty="0">
                <a:solidFill>
                  <a:srgbClr val="262626"/>
                </a:solidFill>
                <a:latin typeface="Source Code Pro" panose="020B0509030403020204" pitchFamily="49" charset="0"/>
                <a:ea typeface="Source Code Pro" panose="020B0509030403020204" pitchFamily="49" charset="0"/>
              </a:rPr>
              <a:t>0 </a:t>
            </a:r>
            <a:r>
              <a:rPr lang="en-US" altLang="zh-TW" sz="2000" dirty="0" smtClean="0">
                <a:solidFill>
                  <a:srgbClr val="262626"/>
                </a:solidFill>
                <a:latin typeface="Source Code Pro" panose="020B0509030403020204" pitchFamily="49" charset="0"/>
                <a:ea typeface="Source Code Pro" panose="020B0509030403020204" pitchFamily="49" charset="0"/>
              </a:rPr>
              <a:t>       18m</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err="1">
                <a:solidFill>
                  <a:srgbClr val="262626"/>
                </a:solidFill>
                <a:latin typeface="Source Code Pro" panose="020B0509030403020204" pitchFamily="49" charset="0"/>
                <a:ea typeface="Source Code Pro" panose="020B0509030403020204" pitchFamily="49" charset="0"/>
              </a:rPr>
              <a:t>kube</a:t>
            </a:r>
            <a:r>
              <a:rPr lang="en-US" altLang="zh-TW" sz="2000" dirty="0">
                <a:solidFill>
                  <a:srgbClr val="262626"/>
                </a:solidFill>
                <a:latin typeface="Source Code Pro" panose="020B0509030403020204" pitchFamily="49" charset="0"/>
                <a:ea typeface="Source Code Pro" panose="020B0509030403020204" pitchFamily="49" charset="0"/>
              </a:rPr>
              <a:t>-system </a:t>
            </a:r>
            <a:r>
              <a:rPr lang="en-US" altLang="zh-TW" sz="2000" dirty="0" err="1" smtClean="0">
                <a:solidFill>
                  <a:srgbClr val="262626"/>
                </a:solidFill>
                <a:latin typeface="Source Code Pro" panose="020B0509030403020204" pitchFamily="49" charset="0"/>
                <a:ea typeface="Source Code Pro" panose="020B0509030403020204" pitchFamily="49" charset="0"/>
              </a:rPr>
              <a:t>kube</a:t>
            </a:r>
            <a:r>
              <a:rPr lang="en-US" altLang="zh-TW" sz="2000" dirty="0" smtClean="0">
                <a:solidFill>
                  <a:srgbClr val="262626"/>
                </a:solidFill>
                <a:latin typeface="Source Code Pro" panose="020B0509030403020204" pitchFamily="49" charset="0"/>
                <a:ea typeface="Source Code Pro" panose="020B0509030403020204" pitchFamily="49" charset="0"/>
              </a:rPr>
              <a:t>-</a:t>
            </a:r>
            <a:r>
              <a:rPr lang="en-US" altLang="zh-TW" sz="2000" dirty="0" err="1" smtClean="0">
                <a:solidFill>
                  <a:srgbClr val="262626"/>
                </a:solidFill>
                <a:latin typeface="Source Code Pro" panose="020B0509030403020204" pitchFamily="49" charset="0"/>
                <a:ea typeface="Source Code Pro" panose="020B0509030403020204" pitchFamily="49" charset="0"/>
              </a:rPr>
              <a:t>addon</a:t>
            </a:r>
            <a:r>
              <a:rPr lang="en-US" altLang="zh-TW" sz="2000" dirty="0" smtClean="0">
                <a:solidFill>
                  <a:srgbClr val="262626"/>
                </a:solidFill>
                <a:latin typeface="Source Code Pro" panose="020B0509030403020204" pitchFamily="49" charset="0"/>
                <a:ea typeface="Source Code Pro" panose="020B0509030403020204" pitchFamily="49" charset="0"/>
              </a:rPr>
              <a:t>-manager-</a:t>
            </a:r>
            <a:r>
              <a:rPr lang="en-US" altLang="zh-TW" sz="2000" dirty="0" err="1" smtClean="0">
                <a:solidFill>
                  <a:srgbClr val="262626"/>
                </a:solidFill>
                <a:latin typeface="Source Code Pro" panose="020B0509030403020204" pitchFamily="49" charset="0"/>
                <a:ea typeface="Source Code Pro" panose="020B0509030403020204" pitchFamily="49" charset="0"/>
              </a:rPr>
              <a:t>minikube</a:t>
            </a:r>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a:solidFill>
                  <a:srgbClr val="262626"/>
                </a:solidFill>
                <a:latin typeface="Source Code Pro" panose="020B0509030403020204" pitchFamily="49" charset="0"/>
                <a:ea typeface="Source Code Pro" panose="020B0509030403020204" pitchFamily="49" charset="0"/>
              </a:rPr>
              <a:t>1/1 </a:t>
            </a:r>
            <a:r>
              <a:rPr lang="en-US" altLang="zh-TW" sz="2000" dirty="0" smtClean="0">
                <a:solidFill>
                  <a:srgbClr val="262626"/>
                </a:solidFill>
                <a:latin typeface="Source Code Pro" panose="020B0509030403020204" pitchFamily="49" charset="0"/>
                <a:ea typeface="Source Code Pro" panose="020B0509030403020204" pitchFamily="49" charset="0"/>
              </a:rPr>
              <a:t>  Running </a:t>
            </a:r>
            <a:r>
              <a:rPr lang="en-US" altLang="zh-TW" sz="2000" dirty="0">
                <a:solidFill>
                  <a:srgbClr val="262626"/>
                </a:solidFill>
                <a:latin typeface="Source Code Pro" panose="020B0509030403020204" pitchFamily="49" charset="0"/>
                <a:ea typeface="Source Code Pro" panose="020B0509030403020204" pitchFamily="49" charset="0"/>
              </a:rPr>
              <a:t>3 </a:t>
            </a:r>
            <a:r>
              <a:rPr lang="en-US" altLang="zh-TW" sz="2000" dirty="0" smtClean="0">
                <a:solidFill>
                  <a:srgbClr val="262626"/>
                </a:solidFill>
                <a:latin typeface="Source Code Pro" panose="020B0509030403020204" pitchFamily="49" charset="0"/>
                <a:ea typeface="Source Code Pro" panose="020B0509030403020204" pitchFamily="49" charset="0"/>
              </a:rPr>
              <a:t>       6d</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err="1">
                <a:solidFill>
                  <a:srgbClr val="262626"/>
                </a:solidFill>
                <a:latin typeface="Source Code Pro" panose="020B0509030403020204" pitchFamily="49" charset="0"/>
                <a:ea typeface="Source Code Pro" panose="020B0509030403020204" pitchFamily="49" charset="0"/>
              </a:rPr>
              <a:t>kube</a:t>
            </a:r>
            <a:r>
              <a:rPr lang="en-US" altLang="zh-TW" sz="2000" dirty="0">
                <a:solidFill>
                  <a:srgbClr val="262626"/>
                </a:solidFill>
                <a:latin typeface="Source Code Pro" panose="020B0509030403020204" pitchFamily="49" charset="0"/>
                <a:ea typeface="Source Code Pro" panose="020B0509030403020204" pitchFamily="49" charset="0"/>
              </a:rPr>
              <a:t>-system kube-dns-v20-101vq </a:t>
            </a:r>
            <a:r>
              <a:rPr lang="en-US" altLang="zh-TW" sz="2000" dirty="0" smtClean="0">
                <a:solidFill>
                  <a:srgbClr val="262626"/>
                </a:solidFill>
                <a:latin typeface="Source Code Pro" panose="020B0509030403020204" pitchFamily="49" charset="0"/>
                <a:ea typeface="Source Code Pro" panose="020B0509030403020204" pitchFamily="49" charset="0"/>
              </a:rPr>
              <a:t>            3/3   Running </a:t>
            </a:r>
            <a:r>
              <a:rPr lang="en-US" altLang="zh-TW" sz="2000" dirty="0">
                <a:solidFill>
                  <a:srgbClr val="262626"/>
                </a:solidFill>
                <a:latin typeface="Source Code Pro" panose="020B0509030403020204" pitchFamily="49" charset="0"/>
                <a:ea typeface="Source Code Pro" panose="020B0509030403020204" pitchFamily="49" charset="0"/>
              </a:rPr>
              <a:t>9 </a:t>
            </a:r>
            <a:r>
              <a:rPr lang="en-US" altLang="zh-TW" sz="2000" dirty="0" smtClean="0">
                <a:solidFill>
                  <a:srgbClr val="262626"/>
                </a:solidFill>
                <a:latin typeface="Source Code Pro" panose="020B0509030403020204" pitchFamily="49" charset="0"/>
                <a:ea typeface="Source Code Pro" panose="020B0509030403020204" pitchFamily="49" charset="0"/>
              </a:rPr>
              <a:t>       6d</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err="1">
                <a:solidFill>
                  <a:srgbClr val="262626"/>
                </a:solidFill>
                <a:latin typeface="Source Code Pro" panose="020B0509030403020204" pitchFamily="49" charset="0"/>
                <a:ea typeface="Source Code Pro" panose="020B0509030403020204" pitchFamily="49" charset="0"/>
              </a:rPr>
              <a:t>kube</a:t>
            </a:r>
            <a:r>
              <a:rPr lang="en-US" altLang="zh-TW" sz="2000" dirty="0">
                <a:solidFill>
                  <a:srgbClr val="262626"/>
                </a:solidFill>
                <a:latin typeface="Source Code Pro" panose="020B0509030403020204" pitchFamily="49" charset="0"/>
                <a:ea typeface="Source Code Pro" panose="020B0509030403020204" pitchFamily="49" charset="0"/>
              </a:rPr>
              <a:t>-system kubernetes-dashboard-jxd9l </a:t>
            </a:r>
            <a:r>
              <a:rPr lang="en-US" altLang="zh-TW" sz="2000" dirty="0" smtClean="0">
                <a:solidFill>
                  <a:srgbClr val="262626"/>
                </a:solidFill>
                <a:latin typeface="Source Code Pro" panose="020B0509030403020204" pitchFamily="49" charset="0"/>
                <a:ea typeface="Source Code Pro" panose="020B0509030403020204" pitchFamily="49" charset="0"/>
              </a:rPr>
              <a:t>    1/1   Running </a:t>
            </a:r>
            <a:r>
              <a:rPr lang="en-US" altLang="zh-TW" sz="2000" dirty="0">
                <a:solidFill>
                  <a:srgbClr val="262626"/>
                </a:solidFill>
                <a:latin typeface="Source Code Pro" panose="020B0509030403020204" pitchFamily="49" charset="0"/>
                <a:ea typeface="Source Code Pro" panose="020B0509030403020204" pitchFamily="49" charset="0"/>
              </a:rPr>
              <a:t>3 </a:t>
            </a:r>
            <a:r>
              <a:rPr lang="en-US" altLang="zh-TW" sz="2000" dirty="0" smtClean="0">
                <a:solidFill>
                  <a:srgbClr val="262626"/>
                </a:solidFill>
                <a:latin typeface="Source Code Pro" panose="020B0509030403020204" pitchFamily="49" charset="0"/>
                <a:ea typeface="Source Code Pro" panose="020B0509030403020204" pitchFamily="49" charset="0"/>
              </a:rPr>
              <a:t>       6d</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err="1">
                <a:solidFill>
                  <a:srgbClr val="000000"/>
                </a:solidFill>
                <a:latin typeface="Source Code Pro" panose="020B0509030403020204" pitchFamily="49" charset="0"/>
                <a:ea typeface="Source Code Pro" panose="020B0509030403020204" pitchFamily="49" charset="0"/>
              </a:rPr>
              <a:t>kube</a:t>
            </a:r>
            <a:r>
              <a:rPr lang="en-US" altLang="zh-TW" sz="2000" dirty="0">
                <a:solidFill>
                  <a:srgbClr val="000000"/>
                </a:solidFill>
                <a:latin typeface="Source Code Pro" panose="020B0509030403020204" pitchFamily="49" charset="0"/>
                <a:ea typeface="Source Code Pro" panose="020B0509030403020204" pitchFamily="49" charset="0"/>
              </a:rPr>
              <a:t>-system </a:t>
            </a:r>
            <a:r>
              <a:rPr lang="en-US" altLang="zh-TW" sz="2000" b="1" dirty="0">
                <a:solidFill>
                  <a:srgbClr val="000000"/>
                </a:solidFill>
                <a:latin typeface="Source Code Pro" panose="020B0509030403020204" pitchFamily="49" charset="0"/>
                <a:ea typeface="Source Code Pro" panose="020B0509030403020204" pitchFamily="49" charset="0"/>
              </a:rPr>
              <a:t>nginx-ingress-controller-gdts0</a:t>
            </a:r>
            <a:r>
              <a:rPr lang="en-US" altLang="zh-TW" sz="2000" dirty="0">
                <a:solidFill>
                  <a:srgbClr val="000000"/>
                </a:solidFill>
                <a:latin typeface="Source Code Pro" panose="020B0509030403020204" pitchFamily="49" charset="0"/>
                <a:ea typeface="Source Code Pro" panose="020B0509030403020204" pitchFamily="49" charset="0"/>
              </a:rPr>
              <a:t> 1/1 </a:t>
            </a:r>
            <a:r>
              <a:rPr lang="en-US" altLang="zh-TW" sz="2000" dirty="0" smtClean="0">
                <a:solidFill>
                  <a:srgbClr val="000000"/>
                </a:solidFill>
                <a:latin typeface="Source Code Pro" panose="020B0509030403020204" pitchFamily="49" charset="0"/>
                <a:ea typeface="Source Code Pro" panose="020B0509030403020204" pitchFamily="49" charset="0"/>
              </a:rPr>
              <a:t>  Running </a:t>
            </a:r>
            <a:r>
              <a:rPr lang="en-US" altLang="zh-TW" sz="2000" dirty="0">
                <a:solidFill>
                  <a:srgbClr val="000000"/>
                </a:solidFill>
                <a:latin typeface="Source Code Pro" panose="020B0509030403020204" pitchFamily="49" charset="0"/>
                <a:ea typeface="Source Code Pro" panose="020B0509030403020204" pitchFamily="49" charset="0"/>
              </a:rPr>
              <a:t>0 </a:t>
            </a:r>
            <a:r>
              <a:rPr lang="en-US" altLang="zh-TW" sz="2000" dirty="0" smtClean="0">
                <a:solidFill>
                  <a:srgbClr val="000000"/>
                </a:solidFill>
                <a:latin typeface="Source Code Pro" panose="020B0509030403020204" pitchFamily="49" charset="0"/>
                <a:ea typeface="Source Code Pro" panose="020B0509030403020204" pitchFamily="49" charset="0"/>
              </a:rPr>
              <a:t>       18m</a:t>
            </a:r>
            <a:endParaRPr lang="zh-TW" altLang="en-US" sz="2000" dirty="0">
              <a:latin typeface="Source Code Pro" panose="020B0509030403020204" pitchFamily="49" charset="0"/>
            </a:endParaRPr>
          </a:p>
        </p:txBody>
      </p:sp>
      <p:sp>
        <p:nvSpPr>
          <p:cNvPr id="5" name="矩形 4"/>
          <p:cNvSpPr/>
          <p:nvPr/>
        </p:nvSpPr>
        <p:spPr>
          <a:xfrm>
            <a:off x="925689" y="4689930"/>
            <a:ext cx="10871202" cy="1384995"/>
          </a:xfrm>
          <a:prstGeom prst="rect">
            <a:avLst/>
          </a:prstGeom>
        </p:spPr>
        <p:txBody>
          <a:bodyPr wrap="square">
            <a:spAutoFit/>
          </a:bodyPr>
          <a:lstStyle/>
          <a:p>
            <a:r>
              <a:rPr lang="zh-TW" altLang="en-US" sz="2800" dirty="0"/>
              <a:t>在輸出的底部會看到 </a:t>
            </a:r>
            <a:r>
              <a:rPr lang="en-US" altLang="zh-TW" sz="2800" dirty="0"/>
              <a:t>Ingress </a:t>
            </a:r>
            <a:r>
              <a:rPr lang="zh-TW" altLang="en-US" sz="2800" dirty="0"/>
              <a:t>控制器 </a:t>
            </a:r>
            <a:r>
              <a:rPr lang="en-US" altLang="zh-TW" sz="2800" dirty="0"/>
              <a:t>pod</a:t>
            </a:r>
            <a:r>
              <a:rPr lang="zh-TW" altLang="en-US" sz="2800" dirty="0"/>
              <a:t>。</a:t>
            </a:r>
            <a:endParaRPr lang="en-US" altLang="zh-TW" sz="2800" dirty="0"/>
          </a:p>
          <a:p>
            <a:r>
              <a:rPr lang="zh-TW" altLang="en-US" sz="2800" dirty="0"/>
              <a:t>該名稱暗示 </a:t>
            </a:r>
            <a:r>
              <a:rPr lang="en-US" altLang="zh-TW" sz="2800" dirty="0"/>
              <a:t>Nginx(</a:t>
            </a:r>
            <a:r>
              <a:rPr lang="zh-TW" altLang="en-US" sz="2800" dirty="0"/>
              <a:t>一種開源 </a:t>
            </a:r>
            <a:r>
              <a:rPr lang="en-US" altLang="zh-TW" sz="2800" dirty="0"/>
              <a:t>HTTP</a:t>
            </a:r>
            <a:r>
              <a:rPr lang="zh-TW" altLang="en-US" sz="2800" dirty="0"/>
              <a:t>伺服器並可以做反向代理</a:t>
            </a:r>
            <a:r>
              <a:rPr lang="en-US" altLang="zh-TW" sz="2800" dirty="0"/>
              <a:t>)</a:t>
            </a:r>
            <a:r>
              <a:rPr lang="zh-TW" altLang="en-US" sz="2800" dirty="0"/>
              <a:t>用於提供 </a:t>
            </a:r>
            <a:r>
              <a:rPr lang="en-US" altLang="zh-TW" sz="2800" dirty="0"/>
              <a:t>Ingress </a:t>
            </a:r>
            <a:r>
              <a:rPr lang="zh-TW" altLang="en-US" sz="2800" dirty="0"/>
              <a:t>功能。</a:t>
            </a:r>
          </a:p>
        </p:txBody>
      </p:sp>
    </p:spTree>
    <p:extLst>
      <p:ext uri="{BB962C8B-B14F-4D97-AF65-F5344CB8AC3E}">
        <p14:creationId xmlns:p14="http://schemas.microsoft.com/office/powerpoint/2010/main" val="3305463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創建</a:t>
            </a:r>
            <a:r>
              <a:rPr lang="en-US" altLang="zh-TW" dirty="0"/>
              <a:t>Ingress </a:t>
            </a:r>
            <a:r>
              <a:rPr lang="zh-TW" altLang="en-US" dirty="0" smtClean="0"/>
              <a:t>資源</a:t>
            </a:r>
            <a:endParaRPr lang="zh-TW" altLang="en-US" dirty="0"/>
          </a:p>
        </p:txBody>
      </p:sp>
      <p:sp>
        <p:nvSpPr>
          <p:cNvPr id="4" name="內容版面配置區 3"/>
          <p:cNvSpPr>
            <a:spLocks noGrp="1"/>
          </p:cNvSpPr>
          <p:nvPr>
            <p:ph idx="1"/>
          </p:nvPr>
        </p:nvSpPr>
        <p:spPr/>
        <p:txBody>
          <a:bodyPr/>
          <a:lstStyle/>
          <a:p>
            <a:r>
              <a:rPr lang="zh-TW" altLang="en-US" dirty="0" smtClean="0"/>
              <a:t>已經確認集群中正在運行</a:t>
            </a:r>
            <a:r>
              <a:rPr lang="en-US" altLang="zh-TW" dirty="0" smtClean="0"/>
              <a:t>Ingress</a:t>
            </a:r>
            <a:r>
              <a:rPr lang="zh-TW" altLang="en-US" dirty="0" smtClean="0"/>
              <a:t>控制器之後，現在可以創建一個 </a:t>
            </a:r>
            <a:r>
              <a:rPr lang="en-US" altLang="zh-TW" dirty="0" smtClean="0"/>
              <a:t>Ingress</a:t>
            </a:r>
            <a:r>
              <a:rPr lang="zh-TW" altLang="en-US" dirty="0" smtClean="0"/>
              <a:t>資源。下面的代碼清單顯示了</a:t>
            </a:r>
            <a:r>
              <a:rPr lang="en-US" altLang="zh-TW" dirty="0" smtClean="0"/>
              <a:t>Ingress </a:t>
            </a:r>
            <a:r>
              <a:rPr lang="zh-TW" altLang="en-US" dirty="0"/>
              <a:t>的示例 </a:t>
            </a:r>
            <a:r>
              <a:rPr lang="en-US" altLang="zh-TW" dirty="0"/>
              <a:t>YAML</a:t>
            </a:r>
            <a:r>
              <a:rPr lang="en-US" altLang="zh-TW" dirty="0" smtClean="0"/>
              <a:t>:</a:t>
            </a:r>
            <a:endParaRPr lang="zh-TW" altLang="en-US" dirty="0"/>
          </a:p>
        </p:txBody>
      </p:sp>
      <p:sp>
        <p:nvSpPr>
          <p:cNvPr id="6" name="矩形 5"/>
          <p:cNvSpPr/>
          <p:nvPr/>
        </p:nvSpPr>
        <p:spPr>
          <a:xfrm>
            <a:off x="1073990" y="2736334"/>
            <a:ext cx="2164375" cy="369332"/>
          </a:xfrm>
          <a:prstGeom prst="rect">
            <a:avLst/>
          </a:prstGeom>
        </p:spPr>
        <p:txBody>
          <a:bodyPr wrap="none">
            <a:spAutoFit/>
          </a:bodyPr>
          <a:lstStyle/>
          <a:p>
            <a:r>
              <a:rPr lang="en-US" altLang="zh-TW" b="1" dirty="0" err="1">
                <a:solidFill>
                  <a:srgbClr val="24292E"/>
                </a:solidFill>
                <a:latin typeface="-apple-system"/>
              </a:rPr>
              <a:t>kubia-ingress.yaml</a:t>
            </a:r>
            <a:endParaRPr lang="en-US" altLang="zh-TW" b="0" i="0" dirty="0">
              <a:solidFill>
                <a:srgbClr val="586069"/>
              </a:solidFill>
              <a:effectLst/>
              <a:latin typeface="-apple-system"/>
            </a:endParaRPr>
          </a:p>
        </p:txBody>
      </p:sp>
      <p:sp>
        <p:nvSpPr>
          <p:cNvPr id="8" name="矩形 7"/>
          <p:cNvSpPr/>
          <p:nvPr/>
        </p:nvSpPr>
        <p:spPr>
          <a:xfrm>
            <a:off x="3318933" y="2657312"/>
            <a:ext cx="6096000" cy="4093428"/>
          </a:xfrm>
          <a:prstGeom prst="rect">
            <a:avLst/>
          </a:prstGeom>
        </p:spPr>
        <p:txBody>
          <a:bodyPr>
            <a:spAutoFit/>
          </a:bodyPr>
          <a:lstStyle/>
          <a:p>
            <a:pPr fontAlgn="t"/>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extensions/v1beta1</a:t>
            </a: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Ingress</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kubia</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rules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host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kubia.example.com</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http</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paths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path</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backend</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serviceName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kubia-nodeport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servicePort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80</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9" name="矩形 8"/>
          <p:cNvSpPr/>
          <p:nvPr/>
        </p:nvSpPr>
        <p:spPr>
          <a:xfrm>
            <a:off x="9414933" y="5540522"/>
            <a:ext cx="2465346" cy="923330"/>
          </a:xfrm>
          <a:prstGeom prst="rect">
            <a:avLst/>
          </a:prstGeom>
        </p:spPr>
        <p:txBody>
          <a:bodyPr wrap="square">
            <a:spAutoFit/>
          </a:bodyPr>
          <a:lstStyle/>
          <a:p>
            <a:pPr>
              <a:spcAft>
                <a:spcPts val="500"/>
              </a:spcAft>
            </a:pPr>
            <a:r>
              <a:rPr lang="zh-CN" altLang="en-US" dirty="0" smtClean="0">
                <a:solidFill>
                  <a:srgbClr val="000000"/>
                </a:solidFill>
                <a:latin typeface="Arial" panose="020B0604020202020204" pitchFamily="34" charset="0"/>
              </a:rPr>
              <a:t>將所有的請求發送</a:t>
            </a:r>
            <a:r>
              <a:rPr lang="zh-TW" altLang="en-US" dirty="0" smtClean="0">
                <a:solidFill>
                  <a:srgbClr val="000000"/>
                </a:solidFill>
                <a:latin typeface="Arial" panose="020B0604020202020204" pitchFamily="34" charset="0"/>
              </a:rPr>
              <a:t>到</a:t>
            </a:r>
            <a:r>
              <a:rPr lang="en-US" altLang="zh-TW" dirty="0" err="1" smtClean="0">
                <a:solidFill>
                  <a:srgbClr val="000000"/>
                </a:solidFill>
                <a:latin typeface="Arial" panose="020B0604020202020204" pitchFamily="34" charset="0"/>
              </a:rPr>
              <a:t>kubia-nodeport</a:t>
            </a:r>
            <a:r>
              <a:rPr lang="zh-TW" altLang="en-US" dirty="0" smtClean="0">
                <a:solidFill>
                  <a:srgbClr val="000000"/>
                </a:solidFill>
                <a:latin typeface="Arial" panose="020B0604020202020204" pitchFamily="34" charset="0"/>
              </a:rPr>
              <a:t>服務的</a:t>
            </a:r>
            <a:r>
              <a:rPr lang="en-US" altLang="zh-TW" dirty="0" smtClean="0">
                <a:solidFill>
                  <a:srgbClr val="000000"/>
                </a:solidFill>
                <a:latin typeface="Arial" panose="020B0604020202020204" pitchFamily="34" charset="0"/>
              </a:rPr>
              <a:t>80</a:t>
            </a:r>
            <a:r>
              <a:rPr lang="zh-TW" altLang="en-US" dirty="0" smtClean="0">
                <a:solidFill>
                  <a:srgbClr val="000000"/>
                </a:solidFill>
                <a:latin typeface="Arial" panose="020B0604020202020204" pitchFamily="34" charset="0"/>
              </a:rPr>
              <a:t>埠</a:t>
            </a:r>
            <a:endParaRPr lang="zh-CN" altLang="en-US" dirty="0"/>
          </a:p>
        </p:txBody>
      </p:sp>
      <p:sp>
        <p:nvSpPr>
          <p:cNvPr id="10" name="文字方塊 9"/>
          <p:cNvSpPr txBox="1"/>
          <p:nvPr/>
        </p:nvSpPr>
        <p:spPr>
          <a:xfrm>
            <a:off x="8363655" y="4201349"/>
            <a:ext cx="2629035" cy="923330"/>
          </a:xfrm>
          <a:prstGeom prst="rect">
            <a:avLst/>
          </a:prstGeom>
          <a:noFill/>
        </p:spPr>
        <p:txBody>
          <a:bodyPr wrap="square" rtlCol="0">
            <a:spAutoFit/>
          </a:bodyPr>
          <a:lstStyle/>
          <a:p>
            <a:r>
              <a:rPr lang="en-US" altLang="zh-TW" dirty="0" smtClean="0"/>
              <a:t>Ingress</a:t>
            </a:r>
            <a:r>
              <a:rPr lang="zh-TW" altLang="en-US" dirty="0" smtClean="0"/>
              <a:t>將網域名稱</a:t>
            </a:r>
            <a:r>
              <a:rPr lang="en-US" altLang="zh-TW" dirty="0" smtClean="0"/>
              <a:t>kubia.example.com</a:t>
            </a:r>
            <a:r>
              <a:rPr lang="zh-TW" altLang="en-US" dirty="0" smtClean="0"/>
              <a:t>映射到服務</a:t>
            </a:r>
            <a:endParaRPr lang="zh-TW" altLang="en-US" dirty="0"/>
          </a:p>
        </p:txBody>
      </p:sp>
      <p:cxnSp>
        <p:nvCxnSpPr>
          <p:cNvPr id="12" name="直線單箭頭接點 11"/>
          <p:cNvCxnSpPr/>
          <p:nvPr/>
        </p:nvCxnSpPr>
        <p:spPr>
          <a:xfrm flipH="1">
            <a:off x="7665156" y="4704026"/>
            <a:ext cx="541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30005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創建</a:t>
            </a:r>
            <a:r>
              <a:rPr lang="en-US" altLang="zh-TW" dirty="0"/>
              <a:t>Ingress </a:t>
            </a:r>
            <a:r>
              <a:rPr lang="zh-TW" altLang="en-US" dirty="0"/>
              <a:t>資源</a:t>
            </a:r>
          </a:p>
        </p:txBody>
      </p:sp>
      <p:sp>
        <p:nvSpPr>
          <p:cNvPr id="3" name="內容版面配置區 2"/>
          <p:cNvSpPr>
            <a:spLocks noGrp="1"/>
          </p:cNvSpPr>
          <p:nvPr>
            <p:ph idx="1"/>
          </p:nvPr>
        </p:nvSpPr>
        <p:spPr/>
        <p:txBody>
          <a:bodyPr/>
          <a:lstStyle/>
          <a:p>
            <a:r>
              <a:rPr lang="zh-TW" altLang="en-US" dirty="0" smtClean="0"/>
              <a:t>上例定義了個單規則的 </a:t>
            </a:r>
            <a:r>
              <a:rPr lang="en-US" altLang="zh-TW" dirty="0" smtClean="0"/>
              <a:t>Ingress,</a:t>
            </a:r>
            <a:r>
              <a:rPr lang="zh-TW" altLang="en-US" dirty="0" smtClean="0"/>
              <a:t>確保 </a:t>
            </a:r>
            <a:r>
              <a:rPr lang="en-US" altLang="zh-TW" dirty="0" smtClean="0"/>
              <a:t>Ingress </a:t>
            </a:r>
            <a:r>
              <a:rPr lang="zh-TW" altLang="en-US" dirty="0" smtClean="0"/>
              <a:t>控制器收到的所有請求主機 </a:t>
            </a:r>
            <a:r>
              <a:rPr lang="en-US" altLang="zh-TW" dirty="0" smtClean="0"/>
              <a:t>kubia.example</a:t>
            </a:r>
            <a:r>
              <a:rPr lang="en-US" altLang="zh-TW" dirty="0"/>
              <a:t>.</a:t>
            </a:r>
            <a:r>
              <a:rPr lang="en-US" altLang="zh-TW" dirty="0" smtClean="0"/>
              <a:t>com </a:t>
            </a:r>
            <a:r>
              <a:rPr lang="zh-TW" altLang="en-US" dirty="0"/>
              <a:t>的 </a:t>
            </a:r>
            <a:r>
              <a:rPr lang="en-US" altLang="zh-TW" dirty="0"/>
              <a:t>HTTP </a:t>
            </a:r>
            <a:r>
              <a:rPr lang="zh-TW" altLang="en-US" dirty="0" smtClean="0"/>
              <a:t>請求</a:t>
            </a:r>
            <a:r>
              <a:rPr lang="en-US" altLang="zh-TW" dirty="0" smtClean="0"/>
              <a:t>,</a:t>
            </a:r>
            <a:r>
              <a:rPr lang="zh-TW" altLang="en-US" dirty="0" smtClean="0"/>
              <a:t>將被發送到埠 </a:t>
            </a:r>
            <a:r>
              <a:rPr lang="en-US" altLang="zh-TW" dirty="0" smtClean="0"/>
              <a:t>80 </a:t>
            </a:r>
            <a:r>
              <a:rPr lang="zh-TW" altLang="en-US" dirty="0"/>
              <a:t>上的 </a:t>
            </a:r>
            <a:r>
              <a:rPr lang="en-US" altLang="zh-TW" dirty="0" err="1"/>
              <a:t>kubia-nodeport</a:t>
            </a:r>
            <a:r>
              <a:rPr lang="en-US" altLang="zh-TW" dirty="0"/>
              <a:t> </a:t>
            </a:r>
            <a:r>
              <a:rPr lang="zh-TW" altLang="en-US" dirty="0" smtClean="0"/>
              <a:t>服務。</a:t>
            </a:r>
            <a:endParaRPr lang="zh-TW" altLang="en-US" dirty="0"/>
          </a:p>
          <a:p>
            <a:r>
              <a:rPr lang="zh-TW" altLang="en-US" dirty="0" smtClean="0"/>
              <a:t>注意：雲供應商的 </a:t>
            </a:r>
            <a:r>
              <a:rPr lang="en-US" altLang="zh-TW" dirty="0" smtClean="0"/>
              <a:t>Ingress </a:t>
            </a:r>
            <a:r>
              <a:rPr lang="zh-TW" altLang="en-US" dirty="0"/>
              <a:t>控制器</a:t>
            </a:r>
            <a:r>
              <a:rPr lang="en-US" altLang="zh-TW" dirty="0"/>
              <a:t>(</a:t>
            </a:r>
            <a:r>
              <a:rPr lang="zh-TW" altLang="en-US" dirty="0"/>
              <a:t>例如</a:t>
            </a:r>
            <a:r>
              <a:rPr lang="en-US" altLang="zh-TW" dirty="0"/>
              <a:t>GKE)</a:t>
            </a:r>
            <a:r>
              <a:rPr lang="zh-TW" altLang="en-US" dirty="0"/>
              <a:t>要求 </a:t>
            </a:r>
            <a:r>
              <a:rPr lang="en-US" altLang="zh-TW" dirty="0"/>
              <a:t>Ingress </a:t>
            </a:r>
            <a:r>
              <a:rPr lang="zh-TW" altLang="en-US" dirty="0" smtClean="0"/>
              <a:t>指向一個 </a:t>
            </a:r>
            <a:r>
              <a:rPr lang="en-US" altLang="zh-TW" dirty="0" err="1" smtClean="0"/>
              <a:t>NodePort</a:t>
            </a:r>
            <a:r>
              <a:rPr lang="en-US" altLang="zh-TW" dirty="0" smtClean="0"/>
              <a:t> </a:t>
            </a:r>
            <a:r>
              <a:rPr lang="zh-TW" altLang="en-US" dirty="0" smtClean="0"/>
              <a:t>服務。但</a:t>
            </a:r>
            <a:r>
              <a:rPr lang="en-US" altLang="zh-TW" dirty="0" err="1" smtClean="0"/>
              <a:t>Kubermetes</a:t>
            </a:r>
            <a:r>
              <a:rPr lang="en-US" altLang="zh-TW" dirty="0" smtClean="0"/>
              <a:t> </a:t>
            </a:r>
            <a:r>
              <a:rPr lang="zh-TW" altLang="en-US" dirty="0" smtClean="0"/>
              <a:t>並沒有這樣的要求。</a:t>
            </a:r>
            <a:r>
              <a:rPr lang="zh-TW" altLang="en-US" dirty="0"/>
              <a:t/>
            </a:r>
            <a:br>
              <a:rPr lang="zh-TW" altLang="en-US" dirty="0"/>
            </a:br>
            <a:endParaRPr lang="zh-TW" altLang="en-US" dirty="0"/>
          </a:p>
        </p:txBody>
      </p:sp>
    </p:spTree>
    <p:extLst>
      <p:ext uri="{BB962C8B-B14F-4D97-AF65-F5344CB8AC3E}">
        <p14:creationId xmlns:p14="http://schemas.microsoft.com/office/powerpoint/2010/main" val="41028257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通過 </a:t>
            </a:r>
            <a:r>
              <a:rPr lang="en-US" altLang="zh-TW" dirty="0"/>
              <a:t>Ingress </a:t>
            </a:r>
            <a:r>
              <a:rPr lang="zh-TW" altLang="en-US" dirty="0"/>
              <a:t>訪問</a:t>
            </a:r>
            <a:r>
              <a:rPr lang="zh-TW" altLang="en-US" dirty="0" smtClean="0"/>
              <a:t>服務</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要通過 </a:t>
            </a:r>
            <a:r>
              <a:rPr lang="en-US" altLang="zh-TW" dirty="0" smtClean="0"/>
              <a:t>http</a:t>
            </a:r>
            <a:r>
              <a:rPr lang="en-US" altLang="zh-TW" dirty="0"/>
              <a:t>://kubia.example.com </a:t>
            </a:r>
            <a:r>
              <a:rPr lang="zh-TW" altLang="en-US" dirty="0" smtClean="0"/>
              <a:t>訪問服務</a:t>
            </a:r>
            <a:r>
              <a:rPr lang="en-US" altLang="zh-TW" dirty="0" smtClean="0"/>
              <a:t>,</a:t>
            </a:r>
            <a:r>
              <a:rPr lang="zh-TW" altLang="en-US" dirty="0" smtClean="0"/>
              <a:t>需要確保網域名稱解析為 </a:t>
            </a:r>
            <a:r>
              <a:rPr lang="en-US" altLang="zh-TW" dirty="0" smtClean="0"/>
              <a:t>Ingress </a:t>
            </a:r>
            <a:r>
              <a:rPr lang="zh-TW" altLang="en-US" dirty="0" smtClean="0"/>
              <a:t>控制器的</a:t>
            </a:r>
            <a:r>
              <a:rPr lang="en-US" altLang="zh-TW" dirty="0"/>
              <a:t>IP</a:t>
            </a:r>
            <a:r>
              <a:rPr lang="zh-TW" altLang="en-US" dirty="0"/>
              <a:t>。</a:t>
            </a:r>
            <a:endParaRPr lang="en-US" altLang="zh-TW" dirty="0"/>
          </a:p>
          <a:p>
            <a:r>
              <a:rPr lang="zh-TW" altLang="en-US" dirty="0" smtClean="0"/>
              <a:t>獲取 </a:t>
            </a:r>
            <a:r>
              <a:rPr lang="en-US" altLang="zh-TW" dirty="0" smtClean="0"/>
              <a:t>Ingress </a:t>
            </a:r>
            <a:r>
              <a:rPr lang="zh-TW" altLang="en-US" dirty="0"/>
              <a:t>的 </a:t>
            </a:r>
            <a:r>
              <a:rPr lang="en-US" altLang="zh-TW" dirty="0"/>
              <a:t>IP </a:t>
            </a:r>
            <a:r>
              <a:rPr lang="zh-TW" altLang="en-US" dirty="0" smtClean="0"/>
              <a:t>位址</a:t>
            </a:r>
            <a:endParaRPr lang="en-US" altLang="zh-TW" dirty="0" smtClean="0"/>
          </a:p>
          <a:p>
            <a:pPr lvl="1"/>
            <a:r>
              <a:rPr lang="zh-TW" altLang="en-US" dirty="0" smtClean="0"/>
              <a:t>要查找 </a:t>
            </a:r>
            <a:r>
              <a:rPr lang="en-US" altLang="zh-TW" dirty="0" smtClean="0"/>
              <a:t>IP</a:t>
            </a:r>
            <a:r>
              <a:rPr lang="en-US" altLang="zh-TW" dirty="0"/>
              <a:t>,</a:t>
            </a:r>
            <a:r>
              <a:rPr lang="zh-TW" altLang="en-US" dirty="0"/>
              <a:t>需要列出 </a:t>
            </a:r>
            <a:r>
              <a:rPr lang="en-US" altLang="zh-TW" dirty="0"/>
              <a:t>Ingress:</a:t>
            </a:r>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smtClean="0">
                <a:latin typeface="Source Code Pro" panose="020B0509030403020204" pitchFamily="49" charset="0"/>
                <a:ea typeface="Source Code Pro" panose="020B0509030403020204" pitchFamily="49" charset="0"/>
              </a:rPr>
              <a:t>ingresses</a:t>
            </a:r>
          </a:p>
          <a:p>
            <a:pPr marL="0" indent="0">
              <a:buNone/>
            </a:pPr>
            <a:r>
              <a:rPr lang="en-US" altLang="zh-TW" sz="2400" dirty="0" smtClean="0">
                <a:latin typeface="Source Code Pro" panose="020B0509030403020204" pitchFamily="49" charset="0"/>
                <a:ea typeface="Source Code Pro" panose="020B0509030403020204" pitchFamily="49" charset="0"/>
              </a:rPr>
              <a:t>NAME  HOSTS             ADDRESS        PORTS AGE</a:t>
            </a:r>
          </a:p>
          <a:p>
            <a:pPr marL="0" indent="0">
              <a:buNone/>
            </a:pPr>
            <a:r>
              <a:rPr lang="en-US" altLang="zh-TW" sz="2400" dirty="0" err="1" smtClean="0">
                <a:latin typeface="Source Code Pro" panose="020B0509030403020204" pitchFamily="49" charset="0"/>
                <a:ea typeface="Source Code Pro" panose="020B0509030403020204" pitchFamily="49" charset="0"/>
              </a:rPr>
              <a:t>kubia</a:t>
            </a:r>
            <a:r>
              <a:rPr lang="en-US" altLang="zh-TW" sz="2400" dirty="0" smtClean="0">
                <a:latin typeface="Source Code Pro" panose="020B0509030403020204" pitchFamily="49" charset="0"/>
                <a:ea typeface="Source Code Pro" panose="020B0509030403020204" pitchFamily="49" charset="0"/>
              </a:rPr>
              <a:t> kubia.example.com 192.168.99.100 80    29m</a:t>
            </a:r>
            <a:endParaRPr lang="en-US" altLang="zh-TW" sz="2400" dirty="0">
              <a:latin typeface="Source Code Pro" panose="020B0509030403020204" pitchFamily="49" charset="0"/>
              <a:ea typeface="Source Code Pro" panose="020B0509030403020204" pitchFamily="49" charset="0"/>
            </a:endParaRPr>
          </a:p>
          <a:p>
            <a:r>
              <a:rPr lang="zh-TW" altLang="en-US" dirty="0"/>
              <a:t>注意在雲提供商的環境上運行時</a:t>
            </a:r>
            <a:r>
              <a:rPr lang="en-US" altLang="zh-TW" dirty="0"/>
              <a:t>,</a:t>
            </a:r>
            <a:r>
              <a:rPr lang="zh-TW" altLang="en-US" dirty="0"/>
              <a:t>位址可能需要一段時間才能顯示</a:t>
            </a:r>
            <a:r>
              <a:rPr lang="en-US" altLang="zh-TW" dirty="0"/>
              <a:t>,</a:t>
            </a:r>
            <a:r>
              <a:rPr lang="zh-TW" altLang="en-US" dirty="0"/>
              <a:t>因為 </a:t>
            </a:r>
            <a:r>
              <a:rPr lang="en-US" altLang="zh-TW" dirty="0"/>
              <a:t>Ingress </a:t>
            </a:r>
            <a:r>
              <a:rPr lang="zh-TW" altLang="en-US" dirty="0"/>
              <a:t>控制器在幕後調配負載等化器。</a:t>
            </a:r>
          </a:p>
          <a:p>
            <a:r>
              <a:rPr lang="en-US" altLang="zh-TW" dirty="0"/>
              <a:t>IP </a:t>
            </a:r>
            <a:r>
              <a:rPr lang="zh-TW" altLang="en-US" dirty="0"/>
              <a:t>在 </a:t>
            </a:r>
            <a:r>
              <a:rPr lang="en-US" altLang="zh-TW" dirty="0"/>
              <a:t>ADDRESS </a:t>
            </a:r>
            <a:r>
              <a:rPr lang="zh-TW" altLang="en-US" dirty="0"/>
              <a:t>列中顯示出來</a:t>
            </a:r>
            <a:r>
              <a:rPr lang="zh-TW" altLang="en-US" dirty="0" smtClean="0"/>
              <a:t>。</a:t>
            </a:r>
            <a:endParaRPr lang="zh-TW" altLang="en-US" dirty="0"/>
          </a:p>
        </p:txBody>
      </p:sp>
    </p:spTree>
    <p:extLst>
      <p:ext uri="{BB962C8B-B14F-4D97-AF65-F5344CB8AC3E}">
        <p14:creationId xmlns:p14="http://schemas.microsoft.com/office/powerpoint/2010/main" val="10081725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確保在 </a:t>
            </a:r>
            <a:r>
              <a:rPr lang="en-US" altLang="zh-TW" dirty="0"/>
              <a:t>Ingress </a:t>
            </a:r>
            <a:r>
              <a:rPr lang="zh-TW" altLang="en-US" dirty="0"/>
              <a:t>中配置的 </a:t>
            </a:r>
            <a:r>
              <a:rPr lang="en-US" altLang="zh-TW" dirty="0"/>
              <a:t>Host </a:t>
            </a:r>
            <a:r>
              <a:rPr lang="zh-TW" altLang="en-US" dirty="0"/>
              <a:t>指向 </a:t>
            </a:r>
            <a:r>
              <a:rPr lang="en-US" altLang="zh-TW" dirty="0"/>
              <a:t>Ingress </a:t>
            </a:r>
            <a:r>
              <a:rPr lang="zh-TW" altLang="en-US" dirty="0"/>
              <a:t>的 </a:t>
            </a:r>
            <a:r>
              <a:rPr lang="en-US" altLang="zh-TW" dirty="0"/>
              <a:t>IP </a:t>
            </a:r>
            <a:r>
              <a:rPr lang="zh-TW" altLang="en-US" dirty="0" smtClean="0"/>
              <a:t>地址</a:t>
            </a:r>
            <a:endParaRPr lang="zh-TW" altLang="en-US" dirty="0"/>
          </a:p>
        </p:txBody>
      </p:sp>
      <p:sp>
        <p:nvSpPr>
          <p:cNvPr id="3" name="內容版面配置區 2"/>
          <p:cNvSpPr>
            <a:spLocks noGrp="1"/>
          </p:cNvSpPr>
          <p:nvPr>
            <p:ph idx="1"/>
          </p:nvPr>
        </p:nvSpPr>
        <p:spPr/>
        <p:txBody>
          <a:bodyPr/>
          <a:lstStyle/>
          <a:p>
            <a:r>
              <a:rPr lang="zh-TW" altLang="en-US" dirty="0" smtClean="0"/>
              <a:t>一旦知道 </a:t>
            </a:r>
            <a:r>
              <a:rPr lang="en-US" altLang="zh-TW" dirty="0"/>
              <a:t>IP </a:t>
            </a:r>
            <a:r>
              <a:rPr lang="zh-TW" altLang="en-US" dirty="0"/>
              <a:t>地址</a:t>
            </a:r>
            <a:r>
              <a:rPr lang="en-US" altLang="zh-TW" dirty="0" smtClean="0"/>
              <a:t>,</a:t>
            </a:r>
            <a:r>
              <a:rPr lang="zh-TW" altLang="en-US" dirty="0" smtClean="0"/>
              <a:t>通過配置</a:t>
            </a:r>
            <a:r>
              <a:rPr lang="en-US" altLang="zh-TW" dirty="0" smtClean="0"/>
              <a:t>DNS </a:t>
            </a:r>
            <a:r>
              <a:rPr lang="zh-TW" altLang="en-US" dirty="0" smtClean="0"/>
              <a:t>伺服器將 </a:t>
            </a:r>
            <a:r>
              <a:rPr lang="en-US" altLang="zh-TW" dirty="0" smtClean="0"/>
              <a:t>kubia.example.com </a:t>
            </a:r>
            <a:r>
              <a:rPr lang="zh-TW" altLang="en-US" dirty="0" smtClean="0"/>
              <a:t>解析為此</a:t>
            </a:r>
            <a:r>
              <a:rPr lang="en-US" altLang="zh-TW" dirty="0" smtClean="0"/>
              <a:t>IP </a:t>
            </a:r>
            <a:r>
              <a:rPr lang="zh-TW" altLang="en-US" dirty="0"/>
              <a:t>地址</a:t>
            </a:r>
            <a:r>
              <a:rPr lang="en-US" altLang="zh-TW" dirty="0"/>
              <a:t>,</a:t>
            </a:r>
            <a:r>
              <a:rPr lang="zh-TW" altLang="en-US" dirty="0"/>
              <a:t>或者在</a:t>
            </a:r>
            <a:r>
              <a:rPr lang="en-US" altLang="zh-TW" dirty="0"/>
              <a:t>/</a:t>
            </a:r>
            <a:r>
              <a:rPr lang="en-US" altLang="zh-TW" dirty="0" err="1" smtClean="0"/>
              <a:t>etc</a:t>
            </a:r>
            <a:r>
              <a:rPr lang="en-US" altLang="zh-TW" dirty="0" smtClean="0"/>
              <a:t>/hosts</a:t>
            </a:r>
            <a:r>
              <a:rPr lang="zh-TW" altLang="en-US" dirty="0"/>
              <a:t>文件</a:t>
            </a:r>
            <a:r>
              <a:rPr lang="en-US" altLang="zh-TW" dirty="0"/>
              <a:t>(Windows </a:t>
            </a:r>
            <a:r>
              <a:rPr lang="zh-TW" altLang="en-US" dirty="0" smtClean="0"/>
              <a:t>系統為</a:t>
            </a:r>
            <a:r>
              <a:rPr lang="en-US" altLang="zh-TW" dirty="0" smtClean="0"/>
              <a:t>C</a:t>
            </a:r>
            <a:r>
              <a:rPr lang="en-US" altLang="zh-TW" dirty="0"/>
              <a:t>:\</a:t>
            </a:r>
            <a:r>
              <a:rPr lang="en-US" altLang="zh-TW" dirty="0" smtClean="0"/>
              <a:t>windows\system32\drivers\etc\hosts)</a:t>
            </a:r>
            <a:r>
              <a:rPr lang="zh-TW" altLang="en-US" dirty="0" smtClean="0"/>
              <a:t>中添加下面一行內容</a:t>
            </a:r>
            <a:r>
              <a:rPr lang="en-US" altLang="zh-TW" dirty="0" smtClean="0"/>
              <a:t>:</a:t>
            </a:r>
            <a:endParaRPr lang="zh-TW" altLang="en-US" dirty="0"/>
          </a:p>
          <a:p>
            <a:r>
              <a:rPr lang="pt-BR" altLang="zh-TW" sz="2400" dirty="0" smtClean="0">
                <a:latin typeface="Source Code Pro" panose="020B0509030403020204" pitchFamily="49" charset="0"/>
                <a:ea typeface="Source Code Pro" panose="020B0509030403020204" pitchFamily="49" charset="0"/>
              </a:rPr>
              <a:t>192.168.99.100   kubia.example.com</a:t>
            </a:r>
            <a:endParaRPr lang="pt-BR" altLang="zh-TW" sz="2400" dirty="0">
              <a:latin typeface="Source Code Pro" panose="020B0509030403020204" pitchFamily="49" charset="0"/>
              <a:ea typeface="Source Code Pro" panose="020B0509030403020204" pitchFamily="49" charset="0"/>
            </a:endParaRPr>
          </a:p>
          <a:p>
            <a:r>
              <a:rPr lang="pt-BR" altLang="zh-TW" dirty="0"/>
              <a:t/>
            </a:r>
            <a:br>
              <a:rPr lang="pt-BR" altLang="zh-TW"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77188225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a:t>Ingress </a:t>
            </a:r>
            <a:r>
              <a:rPr lang="zh-CN" altLang="en-US" dirty="0"/>
              <a:t>訪問 </a:t>
            </a:r>
            <a:r>
              <a:rPr lang="en-US" altLang="zh-CN" dirty="0" smtClean="0"/>
              <a:t>pod</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環境都已經建立完畢</a:t>
            </a:r>
            <a:r>
              <a:rPr lang="en-US" altLang="zh-CN" dirty="0" smtClean="0"/>
              <a:t>,</a:t>
            </a:r>
            <a:r>
              <a:rPr lang="zh-CN" altLang="en-US" dirty="0" smtClean="0"/>
              <a:t>可以通過 </a:t>
            </a:r>
            <a:r>
              <a:rPr lang="en-US" altLang="zh-CN" dirty="0" smtClean="0"/>
              <a:t>http</a:t>
            </a:r>
            <a:r>
              <a:rPr lang="en-US" altLang="zh-CN" dirty="0"/>
              <a:t>://kubia.example.com </a:t>
            </a:r>
            <a:r>
              <a:rPr lang="zh-CN" altLang="en-US" dirty="0" smtClean="0"/>
              <a:t>位址訪問服務</a:t>
            </a:r>
            <a:r>
              <a:rPr lang="en-US" altLang="zh-CN" dirty="0" smtClean="0"/>
              <a:t>(</a:t>
            </a:r>
            <a:r>
              <a:rPr lang="zh-CN" altLang="en-US" dirty="0" smtClean="0"/>
              <a:t>使用</a:t>
            </a:r>
            <a:r>
              <a:rPr lang="zh-TW" altLang="en-US" dirty="0" smtClean="0"/>
              <a:t>瀏</a:t>
            </a:r>
            <a:r>
              <a:rPr lang="zh-CN" altLang="en-US" dirty="0" smtClean="0"/>
              <a:t>覽器或者 </a:t>
            </a:r>
            <a:r>
              <a:rPr lang="en-US" altLang="zh-CN" dirty="0" smtClean="0"/>
              <a:t>curl </a:t>
            </a:r>
            <a:r>
              <a:rPr lang="zh-CN" altLang="en-US" dirty="0"/>
              <a:t>命令</a:t>
            </a:r>
            <a:r>
              <a:rPr lang="en-US" altLang="zh-CN" dirty="0"/>
              <a:t>):</a:t>
            </a:r>
            <a:endParaRPr lang="zh-CN" altLang="en-US" dirty="0"/>
          </a:p>
          <a:p>
            <a:pPr marL="0" indent="0">
              <a:buNone/>
            </a:pPr>
            <a:r>
              <a:rPr lang="en-US" altLang="zh-CN" dirty="0">
                <a:latin typeface="Source Code Pro" panose="020B0509030403020204" pitchFamily="49" charset="0"/>
                <a:ea typeface="Source Code Pro" panose="020B0509030403020204" pitchFamily="49" charset="0"/>
              </a:rPr>
              <a:t>$ </a:t>
            </a:r>
            <a:r>
              <a:rPr lang="en-US" altLang="zh-CN" b="1" dirty="0">
                <a:latin typeface="Source Code Pro" panose="020B0509030403020204" pitchFamily="49" charset="0"/>
                <a:ea typeface="Source Code Pro" panose="020B0509030403020204" pitchFamily="49" charset="0"/>
              </a:rPr>
              <a:t>curl http://kubia.example.com </a:t>
            </a:r>
            <a:endParaRPr lang="en-US" altLang="zh-CN" b="1" dirty="0" smtClean="0">
              <a:latin typeface="Source Code Pro" panose="020B0509030403020204" pitchFamily="49" charset="0"/>
              <a:ea typeface="Source Code Pro" panose="020B0509030403020204" pitchFamily="49" charset="0"/>
            </a:endParaRPr>
          </a:p>
          <a:p>
            <a:pPr marL="0" indent="0">
              <a:buNone/>
            </a:pPr>
            <a:r>
              <a:rPr lang="en-US" altLang="zh-CN" dirty="0" smtClean="0">
                <a:latin typeface="Source Code Pro" panose="020B0509030403020204" pitchFamily="49" charset="0"/>
                <a:ea typeface="Source Code Pro" panose="020B0509030403020204" pitchFamily="49" charset="0"/>
              </a:rPr>
              <a:t>You've </a:t>
            </a:r>
            <a:r>
              <a:rPr lang="en-US" altLang="zh-CN" dirty="0">
                <a:latin typeface="Source Code Pro" panose="020B0509030403020204" pitchFamily="49" charset="0"/>
                <a:ea typeface="Source Code Pro" panose="020B0509030403020204" pitchFamily="49" charset="0"/>
              </a:rPr>
              <a:t>hit kubia-ke823</a:t>
            </a:r>
            <a:endParaRPr lang="zh-CN" altLang="en-US" dirty="0">
              <a:latin typeface="Source Code Pro" panose="020B0509030403020204" pitchFamily="49" charset="0"/>
            </a:endParaRPr>
          </a:p>
          <a:p>
            <a:r>
              <a:rPr lang="zh-CN" altLang="en-US" dirty="0" smtClean="0"/>
              <a:t>現在已經通過 </a:t>
            </a:r>
            <a:r>
              <a:rPr lang="en-US" altLang="zh-CN" dirty="0" smtClean="0"/>
              <a:t>Ingress </a:t>
            </a:r>
            <a:r>
              <a:rPr lang="zh-CN" altLang="en-US" dirty="0" smtClean="0"/>
              <a:t>成功訪問了該服務</a:t>
            </a:r>
            <a:r>
              <a:rPr lang="en-US" altLang="zh-CN" dirty="0" smtClean="0"/>
              <a:t>,</a:t>
            </a:r>
            <a:r>
              <a:rPr lang="zh-CN" altLang="en-US" dirty="0" smtClean="0"/>
              <a:t>接下來對其展開深層次的研究。</a:t>
            </a:r>
            <a:endParaRPr lang="zh-CN" altLang="en-US" dirty="0"/>
          </a:p>
        </p:txBody>
      </p:sp>
    </p:spTree>
    <p:extLst>
      <p:ext uri="{BB962C8B-B14F-4D97-AF65-F5344CB8AC3E}">
        <p14:creationId xmlns:p14="http://schemas.microsoft.com/office/powerpoint/2010/main" val="208935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實例</a:t>
            </a:r>
            <a:endParaRPr lang="zh-TW" altLang="en-US" dirty="0"/>
          </a:p>
        </p:txBody>
      </p:sp>
      <p:sp>
        <p:nvSpPr>
          <p:cNvPr id="3" name="內容版面配置區 2"/>
          <p:cNvSpPr>
            <a:spLocks noGrp="1"/>
          </p:cNvSpPr>
          <p:nvPr>
            <p:ph sz="half" idx="1"/>
          </p:nvPr>
        </p:nvSpPr>
        <p:spPr/>
        <p:txBody>
          <a:bodyPr>
            <a:normAutofit/>
          </a:bodyPr>
          <a:lstStyle/>
          <a:p>
            <a:r>
              <a:rPr lang="zh-CN" altLang="en-US" dirty="0" smtClean="0"/>
              <a:t>再次</a:t>
            </a:r>
            <a:r>
              <a:rPr lang="zh-CN" altLang="en-US" dirty="0"/>
              <a:t>創建 </a:t>
            </a:r>
            <a:r>
              <a:rPr lang="en-US" altLang="zh-CN" dirty="0" err="1" smtClean="0"/>
              <a:t>ReplicationSet</a:t>
            </a:r>
            <a:r>
              <a:rPr lang="en-US" altLang="zh-CN" dirty="0" smtClean="0"/>
              <a:t> </a:t>
            </a:r>
            <a:r>
              <a:rPr lang="zh-CN" altLang="en-US" dirty="0"/>
              <a:t>並且確認 </a:t>
            </a:r>
            <a:r>
              <a:rPr lang="en-US" altLang="zh-CN" dirty="0"/>
              <a:t>pod </a:t>
            </a:r>
            <a:r>
              <a:rPr lang="zh-CN" altLang="en-US" dirty="0"/>
              <a:t>啟動運行</a:t>
            </a:r>
            <a:r>
              <a:rPr lang="zh-TW" altLang="en-US" dirty="0"/>
              <a:t>。</a:t>
            </a:r>
            <a:endParaRPr lang="en-US" altLang="zh-CN" dirty="0"/>
          </a:p>
          <a:p>
            <a:pPr marL="0" indent="0">
              <a:buNone/>
            </a:pPr>
            <a:r>
              <a:rPr lang="en-US" altLang="zh-CN" dirty="0" smtClean="0"/>
              <a:t>$ </a:t>
            </a:r>
            <a:r>
              <a:rPr lang="en-US" altLang="zh-CN" dirty="0" err="1" smtClean="0"/>
              <a:t>kubectl</a:t>
            </a:r>
            <a:r>
              <a:rPr lang="en-US" altLang="zh-CN" dirty="0" smtClean="0"/>
              <a:t> create </a:t>
            </a:r>
            <a:r>
              <a:rPr lang="en-US" altLang="zh-CN" dirty="0"/>
              <a:t>-</a:t>
            </a:r>
            <a:r>
              <a:rPr lang="en-US" altLang="zh-CN" dirty="0" smtClean="0"/>
              <a:t>f </a:t>
            </a:r>
            <a:r>
              <a:rPr lang="en-US" altLang="zh-CN" dirty="0" err="1"/>
              <a:t>kubia-replicaset-matchexpressions.yaml</a:t>
            </a:r>
            <a:r>
              <a:rPr lang="en-US" altLang="zh-CN" dirty="0"/>
              <a:t> </a:t>
            </a:r>
            <a:endParaRPr lang="en-US" altLang="zh-CN" dirty="0" smtClean="0"/>
          </a:p>
          <a:p>
            <a:r>
              <a:rPr lang="zh-CN" altLang="en-US" dirty="0" smtClean="0"/>
              <a:t>之後</a:t>
            </a:r>
            <a:r>
              <a:rPr lang="zh-CN" altLang="en-US" dirty="0"/>
              <a:t>將會為這一個</a:t>
            </a:r>
            <a:r>
              <a:rPr lang="en-US" altLang="zh-CN" dirty="0"/>
              <a:t>pod </a:t>
            </a:r>
            <a:r>
              <a:rPr lang="zh-CN" altLang="en-US" dirty="0"/>
              <a:t>創建一個服務。</a:t>
            </a:r>
          </a:p>
          <a:p>
            <a:endParaRPr lang="zh-TW" altLang="en-US" dirty="0"/>
          </a:p>
        </p:txBody>
      </p:sp>
      <p:sp>
        <p:nvSpPr>
          <p:cNvPr id="6" name="矩形 5"/>
          <p:cNvSpPr/>
          <p:nvPr/>
        </p:nvSpPr>
        <p:spPr>
          <a:xfrm>
            <a:off x="6200384" y="1690688"/>
            <a:ext cx="4770433" cy="5016758"/>
          </a:xfrm>
          <a:prstGeom prst="rect">
            <a:avLst/>
          </a:prstGeom>
        </p:spPr>
        <p:txBody>
          <a:bodyPr wrap="square">
            <a:spAutoFit/>
          </a:bodyPr>
          <a:lstStyle/>
          <a:p>
            <a:pPr fontAlgn="t">
              <a:defRPr/>
            </a:pPr>
            <a:r>
              <a:rPr lang="en-US" altLang="zh-TW" sz="1600" dirty="0" err="1">
                <a:solidFill>
                  <a:srgbClr val="22863A"/>
                </a:solidFill>
                <a:latin typeface="Source Code Pro" panose="020B0509030403020204" pitchFamily="49" charset="0"/>
                <a:ea typeface="Source Code Pro" panose="020B0509030403020204" pitchFamily="49" charset="0"/>
              </a:rPr>
              <a:t>apiVersion</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a:solidFill>
                  <a:srgbClr val="032F62"/>
                </a:solidFill>
                <a:latin typeface="Source Code Pro" panose="020B0509030403020204" pitchFamily="49" charset="0"/>
                <a:ea typeface="Source Code Pro" panose="020B0509030403020204" pitchFamily="49" charset="0"/>
              </a:rPr>
              <a:t>apps/v1beta2</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a:solidFill>
                  <a:srgbClr val="22863A"/>
                </a:solidFill>
                <a:latin typeface="Source Code Pro" panose="020B0509030403020204" pitchFamily="49" charset="0"/>
                <a:ea typeface="Source Code Pro" panose="020B0509030403020204" pitchFamily="49" charset="0"/>
              </a:rPr>
              <a:t>kind</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err="1">
                <a:solidFill>
                  <a:srgbClr val="032F62"/>
                </a:solidFill>
                <a:latin typeface="Source Code Pro" panose="020B0509030403020204" pitchFamily="49" charset="0"/>
                <a:ea typeface="Source Code Pro" panose="020B0509030403020204" pitchFamily="49" charset="0"/>
              </a:rPr>
              <a:t>ReplicaSet</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a:solidFill>
                  <a:srgbClr val="22863A"/>
                </a:solidFill>
                <a:latin typeface="Source Code Pro" panose="020B0509030403020204" pitchFamily="49" charset="0"/>
                <a:ea typeface="Source Code Pro" panose="020B0509030403020204" pitchFamily="49" charset="0"/>
              </a:rPr>
              <a:t>metadata</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name</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err="1">
                <a:solidFill>
                  <a:srgbClr val="032F62"/>
                </a:solidFill>
                <a:latin typeface="Source Code Pro" panose="020B0509030403020204" pitchFamily="49" charset="0"/>
                <a:ea typeface="Source Code Pro" panose="020B0509030403020204" pitchFamily="49" charset="0"/>
              </a:rPr>
              <a:t>kubia</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a:solidFill>
                  <a:srgbClr val="22863A"/>
                </a:solidFill>
                <a:latin typeface="Source Code Pro" panose="020B0509030403020204" pitchFamily="49" charset="0"/>
                <a:ea typeface="Source Code Pro" panose="020B0509030403020204" pitchFamily="49" charset="0"/>
              </a:rPr>
              <a:t>spec</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replicas</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a:solidFill>
                  <a:srgbClr val="005CC5"/>
                </a:solidFill>
                <a:latin typeface="Source Code Pro" panose="020B0509030403020204" pitchFamily="49" charset="0"/>
                <a:ea typeface="Source Code Pro" panose="020B0509030403020204" pitchFamily="49" charset="0"/>
              </a:rPr>
              <a:t>3</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selector</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a:t>
            </a:r>
            <a:r>
              <a:rPr lang="en-US" altLang="zh-TW" sz="1600" dirty="0" err="1" smtClean="0">
                <a:solidFill>
                  <a:srgbClr val="22863A"/>
                </a:solidFill>
                <a:latin typeface="Source Code Pro" panose="020B0509030403020204" pitchFamily="49" charset="0"/>
                <a:ea typeface="Source Code Pro" panose="020B0509030403020204" pitchFamily="49" charset="0"/>
              </a:rPr>
              <a:t>matchExpressions</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4292E"/>
                </a:solidFill>
                <a:latin typeface="Source Code Pro" panose="020B0509030403020204" pitchFamily="49" charset="0"/>
                <a:ea typeface="Source Code Pro" panose="020B0509030403020204" pitchFamily="49" charset="0"/>
              </a:rPr>
              <a:t>    - </a:t>
            </a:r>
            <a:r>
              <a:rPr lang="en-US" altLang="zh-TW" sz="1600" dirty="0">
                <a:solidFill>
                  <a:srgbClr val="22863A"/>
                </a:solidFill>
                <a:latin typeface="Source Code Pro" panose="020B0509030403020204" pitchFamily="49" charset="0"/>
                <a:ea typeface="Source Code Pro" panose="020B0509030403020204" pitchFamily="49" charset="0"/>
              </a:rPr>
              <a:t>key</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a:solidFill>
                  <a:srgbClr val="032F62"/>
                </a:solidFill>
                <a:latin typeface="Source Code Pro" panose="020B0509030403020204" pitchFamily="49" charset="0"/>
                <a:ea typeface="Source Code Pro" panose="020B0509030403020204" pitchFamily="49" charset="0"/>
              </a:rPr>
              <a:t>app</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operator</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a:solidFill>
                  <a:srgbClr val="032F62"/>
                </a:solidFill>
                <a:latin typeface="Source Code Pro" panose="020B0509030403020204" pitchFamily="49" charset="0"/>
                <a:ea typeface="Source Code Pro" panose="020B0509030403020204" pitchFamily="49" charset="0"/>
              </a:rPr>
              <a:t>In</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values</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4292E"/>
                </a:solidFill>
                <a:latin typeface="Source Code Pro" panose="020B0509030403020204" pitchFamily="49" charset="0"/>
                <a:ea typeface="Source Code Pro" panose="020B0509030403020204" pitchFamily="49" charset="0"/>
              </a:rPr>
              <a:t>      - </a:t>
            </a:r>
            <a:r>
              <a:rPr lang="en-US" altLang="zh-TW" sz="1600" dirty="0" err="1">
                <a:solidFill>
                  <a:srgbClr val="032F62"/>
                </a:solidFill>
                <a:latin typeface="Source Code Pro" panose="020B0509030403020204" pitchFamily="49" charset="0"/>
                <a:ea typeface="Source Code Pro" panose="020B0509030403020204" pitchFamily="49" charset="0"/>
              </a:rPr>
              <a:t>kubia</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template</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metadata</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labels</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app</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err="1">
                <a:solidFill>
                  <a:srgbClr val="032F62"/>
                </a:solidFill>
                <a:latin typeface="Source Code Pro" panose="020B0509030403020204" pitchFamily="49" charset="0"/>
                <a:ea typeface="Source Code Pro" panose="020B0509030403020204" pitchFamily="49" charset="0"/>
              </a:rPr>
              <a:t>kubia</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spec</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containers</a:t>
            </a:r>
            <a:r>
              <a:rPr lang="en-US" altLang="zh-TW" sz="1600" dirty="0">
                <a:solidFill>
                  <a:srgbClr val="24292E"/>
                </a:solidFill>
                <a:latin typeface="Source Code Pro" panose="020B0509030403020204" pitchFamily="49" charset="0"/>
                <a:ea typeface="Source Code Pro" panose="020B0509030403020204" pitchFamily="49" charset="0"/>
              </a:rPr>
              <a:t>:</a:t>
            </a:r>
          </a:p>
          <a:p>
            <a:pPr fontAlgn="t"/>
            <a:r>
              <a:rPr lang="en-US" altLang="zh-TW" sz="1600" dirty="0" smtClean="0">
                <a:solidFill>
                  <a:srgbClr val="24292E"/>
                </a:solidFill>
                <a:latin typeface="Source Code Pro" panose="020B0509030403020204" pitchFamily="49" charset="0"/>
                <a:ea typeface="Source Code Pro" panose="020B0509030403020204" pitchFamily="49" charset="0"/>
              </a:rPr>
              <a:t>      - </a:t>
            </a:r>
            <a:r>
              <a:rPr lang="en-US" altLang="zh-TW" sz="1600" dirty="0">
                <a:solidFill>
                  <a:srgbClr val="22863A"/>
                </a:solidFill>
                <a:latin typeface="Source Code Pro" panose="020B0509030403020204" pitchFamily="49" charset="0"/>
                <a:ea typeface="Source Code Pro" panose="020B0509030403020204" pitchFamily="49" charset="0"/>
              </a:rPr>
              <a:t>name</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err="1">
                <a:solidFill>
                  <a:srgbClr val="032F62"/>
                </a:solidFill>
                <a:latin typeface="Source Code Pro" panose="020B0509030403020204" pitchFamily="49" charset="0"/>
                <a:ea typeface="Source Code Pro" panose="020B0509030403020204" pitchFamily="49" charset="0"/>
              </a:rPr>
              <a:t>kubia</a:t>
            </a:r>
            <a:endParaRPr lang="en-US" altLang="zh-TW" sz="1600" dirty="0">
              <a:solidFill>
                <a:srgbClr val="24292E"/>
              </a:solidFill>
              <a:latin typeface="Source Code Pro" panose="020B0509030403020204" pitchFamily="49" charset="0"/>
              <a:ea typeface="Source Code Pro" panose="020B0509030403020204" pitchFamily="49" charset="0"/>
            </a:endParaRPr>
          </a:p>
          <a:p>
            <a:pPr fontAlgn="t"/>
            <a:r>
              <a:rPr lang="en-US" altLang="zh-TW" sz="1600" dirty="0" smtClean="0">
                <a:solidFill>
                  <a:srgbClr val="22863A"/>
                </a:solidFill>
                <a:latin typeface="Source Code Pro" panose="020B0509030403020204" pitchFamily="49" charset="0"/>
                <a:ea typeface="Source Code Pro" panose="020B0509030403020204" pitchFamily="49" charset="0"/>
              </a:rPr>
              <a:t>        image</a:t>
            </a:r>
            <a:r>
              <a:rPr lang="en-US" altLang="zh-TW" sz="1600" dirty="0">
                <a:solidFill>
                  <a:srgbClr val="24292E"/>
                </a:solidFill>
                <a:latin typeface="Source Code Pro" panose="020B0509030403020204" pitchFamily="49" charset="0"/>
                <a:ea typeface="Source Code Pro" panose="020B0509030403020204" pitchFamily="49" charset="0"/>
              </a:rPr>
              <a:t>: </a:t>
            </a:r>
            <a:r>
              <a:rPr lang="en-US" altLang="zh-TW" sz="1600" dirty="0" err="1">
                <a:solidFill>
                  <a:srgbClr val="032F62"/>
                </a:solidFill>
                <a:latin typeface="Source Code Pro" panose="020B0509030403020204" pitchFamily="49" charset="0"/>
                <a:ea typeface="Source Code Pro" panose="020B0509030403020204" pitchFamily="49" charset="0"/>
              </a:rPr>
              <a:t>luksa</a:t>
            </a:r>
            <a:r>
              <a:rPr lang="en-US" altLang="zh-TW" sz="1600" dirty="0">
                <a:solidFill>
                  <a:srgbClr val="032F62"/>
                </a:solidFill>
                <a:latin typeface="Source Code Pro" panose="020B0509030403020204" pitchFamily="49" charset="0"/>
                <a:ea typeface="Source Code Pro" panose="020B0509030403020204" pitchFamily="49" charset="0"/>
              </a:rPr>
              <a:t>/</a:t>
            </a:r>
            <a:r>
              <a:rPr lang="en-US" altLang="zh-TW" sz="1600" dirty="0" err="1">
                <a:solidFill>
                  <a:srgbClr val="032F62"/>
                </a:solidFill>
                <a:latin typeface="Source Code Pro" panose="020B0509030403020204" pitchFamily="49" charset="0"/>
                <a:ea typeface="Source Code Pro" panose="020B0509030403020204" pitchFamily="49" charset="0"/>
              </a:rPr>
              <a:t>kubia</a:t>
            </a:r>
            <a:endParaRPr lang="en-US" altLang="zh-TW" sz="16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6089143" y="1204159"/>
            <a:ext cx="4814138" cy="369332"/>
          </a:xfrm>
          <a:prstGeom prst="rect">
            <a:avLst/>
          </a:prstGeom>
        </p:spPr>
        <p:txBody>
          <a:bodyPr wrap="none">
            <a:spAutoFit/>
          </a:bodyPr>
          <a:lstStyle/>
          <a:p>
            <a:r>
              <a:rPr lang="en-US" altLang="zh-TW" b="1" dirty="0" err="1">
                <a:solidFill>
                  <a:srgbClr val="24292E"/>
                </a:solidFill>
                <a:latin typeface="-apple-system"/>
              </a:rPr>
              <a:t>kubia-replicaset-matchexpressions.yaml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18147917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 </a:t>
            </a:r>
            <a:r>
              <a:rPr lang="en-US" altLang="zh-CN" dirty="0"/>
              <a:t>Ingress </a:t>
            </a:r>
            <a:r>
              <a:rPr lang="zh-CN" altLang="en-US" dirty="0"/>
              <a:t>的工作</a:t>
            </a:r>
            <a:r>
              <a:rPr lang="zh-CN" altLang="en-US" dirty="0" smtClean="0"/>
              <a:t>原理</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圖</a:t>
            </a:r>
            <a:r>
              <a:rPr lang="en-US" altLang="zh-CN" dirty="0"/>
              <a:t>5.10 </a:t>
            </a:r>
            <a:r>
              <a:rPr lang="zh-CN" altLang="en-US" dirty="0"/>
              <a:t>顯示了用戶端如何通過 </a:t>
            </a:r>
            <a:r>
              <a:rPr lang="en-US" altLang="zh-CN" dirty="0"/>
              <a:t>Ingress </a:t>
            </a:r>
            <a:r>
              <a:rPr lang="zh-CN" altLang="en-US" dirty="0"/>
              <a:t>控制器連接到其中一個</a:t>
            </a:r>
            <a:r>
              <a:rPr lang="en-US" altLang="zh-CN" dirty="0"/>
              <a:t>pod</a:t>
            </a:r>
            <a:r>
              <a:rPr lang="zh-CN" altLang="en-US" dirty="0" smtClean="0"/>
              <a:t>。</a:t>
            </a:r>
            <a:endParaRPr lang="en-US" altLang="zh-CN" dirty="0" smtClean="0"/>
          </a:p>
          <a:p>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046" y="2428379"/>
            <a:ext cx="9716113" cy="4385388"/>
          </a:xfrm>
          <a:prstGeom prst="rect">
            <a:avLst/>
          </a:prstGeom>
        </p:spPr>
      </p:pic>
      <p:sp>
        <p:nvSpPr>
          <p:cNvPr id="6" name="文字方塊 5"/>
          <p:cNvSpPr txBox="1"/>
          <p:nvPr/>
        </p:nvSpPr>
        <p:spPr>
          <a:xfrm>
            <a:off x="285841" y="5160328"/>
            <a:ext cx="5200559" cy="1754326"/>
          </a:xfrm>
          <a:prstGeom prst="rect">
            <a:avLst/>
          </a:prstGeom>
          <a:noFill/>
        </p:spPr>
        <p:txBody>
          <a:bodyPr wrap="square" rtlCol="0">
            <a:spAutoFit/>
          </a:bodyPr>
          <a:lstStyle/>
          <a:p>
            <a:r>
              <a:rPr lang="en-US" altLang="zh-TW" dirty="0"/>
              <a:t>1. </a:t>
            </a:r>
            <a:r>
              <a:rPr lang="zh-TW" altLang="en-US" dirty="0" smtClean="0"/>
              <a:t>用戶端查詢 </a:t>
            </a:r>
            <a:r>
              <a:rPr lang="en-US" altLang="zh-TW" dirty="0" smtClean="0"/>
              <a:t>kubia.example.com</a:t>
            </a:r>
            <a:endParaRPr lang="en-US" altLang="zh-TW" dirty="0"/>
          </a:p>
          <a:p>
            <a:r>
              <a:rPr lang="en-US" altLang="zh-TW" dirty="0" smtClean="0"/>
              <a:t>2</a:t>
            </a:r>
            <a:r>
              <a:rPr lang="en-US" altLang="zh-TW" dirty="0"/>
              <a:t>. </a:t>
            </a:r>
            <a:r>
              <a:rPr lang="zh-TW" altLang="en-US" dirty="0" smtClean="0"/>
              <a:t>用戶端發送包含</a:t>
            </a:r>
            <a:r>
              <a:rPr lang="en-US" altLang="zh-TW" dirty="0" smtClean="0"/>
              <a:t>Host</a:t>
            </a:r>
            <a:r>
              <a:rPr lang="en-US" altLang="zh-TW" dirty="0"/>
              <a:t>: </a:t>
            </a:r>
            <a:r>
              <a:rPr lang="en-US" altLang="zh-TW" dirty="0" smtClean="0"/>
              <a:t>kubia.example.com</a:t>
            </a:r>
            <a:r>
              <a:rPr lang="zh-TW" altLang="en-US" dirty="0" smtClean="0"/>
              <a:t>頭部的 </a:t>
            </a:r>
            <a:r>
              <a:rPr lang="en-US" altLang="zh-TW" dirty="0" smtClean="0"/>
              <a:t>HTTP GET</a:t>
            </a:r>
            <a:r>
              <a:rPr lang="zh-TW" altLang="en-US" dirty="0" smtClean="0"/>
              <a:t>請求</a:t>
            </a:r>
            <a:endParaRPr lang="zh-TW" altLang="en-US" dirty="0"/>
          </a:p>
          <a:p>
            <a:r>
              <a:rPr lang="en-US" altLang="zh-TW" dirty="0"/>
              <a:t>3. </a:t>
            </a:r>
            <a:r>
              <a:rPr lang="zh-TW" altLang="en-US" dirty="0" smtClean="0"/>
              <a:t>控制器向其中一個 </a:t>
            </a:r>
            <a:r>
              <a:rPr lang="en-US" altLang="zh-TW" dirty="0" smtClean="0"/>
              <a:t>pod</a:t>
            </a:r>
            <a:r>
              <a:rPr lang="zh-TW" altLang="en-US" dirty="0" smtClean="0"/>
              <a:t>發送請求</a:t>
            </a:r>
            <a:endParaRPr lang="zh-TW" altLang="en-US" dirty="0"/>
          </a:p>
          <a:p>
            <a:r>
              <a:rPr lang="zh-TW" altLang="en-US" dirty="0" smtClean="0"/>
              <a:t>用戶端</a:t>
            </a:r>
            <a:endParaRPr lang="zh-TW" altLang="en-US" dirty="0"/>
          </a:p>
          <a:p>
            <a:r>
              <a:rPr lang="en-US" altLang="zh-TW" dirty="0"/>
              <a:t>Ingress </a:t>
            </a:r>
            <a:r>
              <a:rPr lang="zh-TW" altLang="en-US" dirty="0" smtClean="0"/>
              <a:t>控制器</a:t>
            </a:r>
            <a:endParaRPr lang="zh-TW" altLang="en-US" dirty="0"/>
          </a:p>
        </p:txBody>
      </p:sp>
    </p:spTree>
    <p:extLst>
      <p:ext uri="{BB962C8B-B14F-4D97-AF65-F5344CB8AC3E}">
        <p14:creationId xmlns:p14="http://schemas.microsoft.com/office/powerpoint/2010/main" val="28972077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 </a:t>
            </a:r>
            <a:r>
              <a:rPr lang="en-US" altLang="zh-CN" dirty="0"/>
              <a:t>Ingress </a:t>
            </a:r>
            <a:r>
              <a:rPr lang="zh-CN" altLang="en-US" dirty="0"/>
              <a:t>的工作原理</a:t>
            </a:r>
            <a:endParaRPr lang="zh-TW" altLang="en-US" dirty="0"/>
          </a:p>
        </p:txBody>
      </p:sp>
      <p:sp>
        <p:nvSpPr>
          <p:cNvPr id="3" name="內容版面配置區 2"/>
          <p:cNvSpPr>
            <a:spLocks noGrp="1"/>
          </p:cNvSpPr>
          <p:nvPr>
            <p:ph idx="1"/>
          </p:nvPr>
        </p:nvSpPr>
        <p:spPr/>
        <p:txBody>
          <a:bodyPr>
            <a:normAutofit lnSpcReduction="10000"/>
          </a:bodyPr>
          <a:lstStyle/>
          <a:p>
            <a:pPr algn="just"/>
            <a:r>
              <a:rPr lang="zh-CN" altLang="en-US" dirty="0"/>
              <a:t>用戶端首 先對 </a:t>
            </a:r>
            <a:r>
              <a:rPr lang="en-US" altLang="zh-CN" dirty="0"/>
              <a:t>kubia.example.com </a:t>
            </a:r>
            <a:r>
              <a:rPr lang="zh-CN" altLang="en-US" dirty="0"/>
              <a:t>執行 </a:t>
            </a:r>
            <a:r>
              <a:rPr lang="en-US" altLang="zh-CN" dirty="0"/>
              <a:t>DNS </a:t>
            </a:r>
            <a:r>
              <a:rPr lang="zh-CN" altLang="en-US" dirty="0"/>
              <a:t>查找</a:t>
            </a:r>
            <a:r>
              <a:rPr lang="en-US" altLang="zh-CN" dirty="0"/>
              <a:t>,DNS </a:t>
            </a:r>
            <a:r>
              <a:rPr lang="zh-CN" altLang="en-US" dirty="0"/>
              <a:t>伺服器</a:t>
            </a:r>
            <a:r>
              <a:rPr lang="en-US" altLang="zh-CN" dirty="0"/>
              <a:t>(</a:t>
            </a:r>
            <a:r>
              <a:rPr lang="zh-CN" altLang="en-US" dirty="0"/>
              <a:t>或本地作業系統</a:t>
            </a:r>
            <a:r>
              <a:rPr lang="en-US" altLang="zh-CN" dirty="0"/>
              <a:t>)</a:t>
            </a:r>
            <a:r>
              <a:rPr lang="zh-CN" altLang="en-US" dirty="0"/>
              <a:t>返回了 </a:t>
            </a:r>
            <a:r>
              <a:rPr lang="en-US" altLang="zh-CN" dirty="0"/>
              <a:t>Ingress </a:t>
            </a:r>
            <a:r>
              <a:rPr lang="zh-CN" altLang="en-US" dirty="0"/>
              <a:t>控制器的</a:t>
            </a:r>
            <a:r>
              <a:rPr lang="en-US" altLang="zh-CN" dirty="0"/>
              <a:t>IP</a:t>
            </a:r>
            <a:r>
              <a:rPr lang="zh-CN" altLang="en-US" dirty="0"/>
              <a:t>。</a:t>
            </a:r>
            <a:endParaRPr lang="en-US" altLang="zh-CN" dirty="0"/>
          </a:p>
          <a:p>
            <a:pPr algn="just"/>
            <a:r>
              <a:rPr lang="zh-CN" altLang="en-US" dirty="0"/>
              <a:t>用戶端然後向 </a:t>
            </a:r>
            <a:r>
              <a:rPr lang="en-US" altLang="zh-CN" dirty="0"/>
              <a:t>Ingress </a:t>
            </a:r>
            <a:r>
              <a:rPr lang="zh-CN" altLang="en-US" dirty="0"/>
              <a:t>控制器發送</a:t>
            </a:r>
            <a:r>
              <a:rPr lang="en-US" altLang="zh-CN" dirty="0"/>
              <a:t>HTTP </a:t>
            </a:r>
            <a:r>
              <a:rPr lang="zh-CN" altLang="en-US" dirty="0"/>
              <a:t>請求</a:t>
            </a:r>
            <a:r>
              <a:rPr lang="en-US" altLang="zh-CN" dirty="0"/>
              <a:t>,</a:t>
            </a:r>
            <a:r>
              <a:rPr lang="zh-CN" altLang="en-US" dirty="0"/>
              <a:t>並在 </a:t>
            </a:r>
            <a:r>
              <a:rPr lang="en-US" altLang="zh-CN" dirty="0"/>
              <a:t>Host </a:t>
            </a:r>
            <a:r>
              <a:rPr lang="zh-CN" altLang="en-US" dirty="0"/>
              <a:t>頭中指定 </a:t>
            </a:r>
            <a:r>
              <a:rPr lang="en-US" altLang="zh-CN" dirty="0" err="1"/>
              <a:t>kubia</a:t>
            </a:r>
            <a:r>
              <a:rPr lang="en-US" altLang="zh-CN" dirty="0"/>
              <a:t> example.com</a:t>
            </a:r>
            <a:r>
              <a:rPr lang="zh-CN" altLang="en-US" dirty="0"/>
              <a:t>。</a:t>
            </a:r>
            <a:endParaRPr lang="en-US" altLang="zh-CN" dirty="0"/>
          </a:p>
          <a:p>
            <a:pPr algn="just"/>
            <a:r>
              <a:rPr lang="zh-CN" altLang="en-US" dirty="0"/>
              <a:t>控制器從該頭部確定用戶端嘗試訪問哪個服務</a:t>
            </a:r>
            <a:r>
              <a:rPr lang="en-US" altLang="zh-CN" dirty="0"/>
              <a:t>,</a:t>
            </a:r>
            <a:r>
              <a:rPr lang="zh-CN" altLang="en-US" dirty="0"/>
              <a:t>通過與該服務關聯的 </a:t>
            </a:r>
            <a:r>
              <a:rPr lang="en-US" altLang="zh-CN" dirty="0"/>
              <a:t>Endpoint </a:t>
            </a:r>
            <a:r>
              <a:rPr lang="zh-CN" altLang="en-US" dirty="0"/>
              <a:t>對象查看 </a:t>
            </a:r>
            <a:r>
              <a:rPr lang="en-US" altLang="zh-CN" dirty="0"/>
              <a:t>pod IP,</a:t>
            </a:r>
            <a:r>
              <a:rPr lang="zh-CN" altLang="en-US" dirty="0"/>
              <a:t>並將用戶端的請求轉發給其中一個 </a:t>
            </a:r>
            <a:r>
              <a:rPr lang="en-US" altLang="zh-CN" dirty="0"/>
              <a:t>pod</a:t>
            </a:r>
            <a:r>
              <a:rPr lang="zh-CN" altLang="en-US" dirty="0"/>
              <a:t>。</a:t>
            </a:r>
          </a:p>
          <a:p>
            <a:pPr algn="just"/>
            <a:r>
              <a:rPr lang="zh-CN" altLang="en-US" dirty="0"/>
              <a:t>如你所見</a:t>
            </a:r>
            <a:r>
              <a:rPr lang="en-US" altLang="zh-CN" dirty="0"/>
              <a:t>,Ingress </a:t>
            </a:r>
            <a:r>
              <a:rPr lang="zh-CN" altLang="en-US" dirty="0"/>
              <a:t>控制器不會將請求轉發給該服務</a:t>
            </a:r>
            <a:r>
              <a:rPr lang="en-US" altLang="zh-CN" dirty="0"/>
              <a:t>,</a:t>
            </a:r>
            <a:r>
              <a:rPr lang="zh-CN" altLang="en-US" dirty="0"/>
              <a:t>只用它來選擇一個</a:t>
            </a:r>
            <a:r>
              <a:rPr lang="en-US" altLang="zh-CN" dirty="0"/>
              <a:t>pod</a:t>
            </a:r>
            <a:r>
              <a:rPr lang="zh-CN" altLang="en-US" dirty="0"/>
              <a:t>。 </a:t>
            </a:r>
            <a:endParaRPr lang="en-US" altLang="zh-CN" dirty="0"/>
          </a:p>
          <a:p>
            <a:pPr algn="just"/>
            <a:r>
              <a:rPr lang="zh-CN" altLang="en-US" dirty="0"/>
              <a:t>大多數</a:t>
            </a:r>
            <a:r>
              <a:rPr lang="en-US" altLang="zh-CN" dirty="0"/>
              <a:t>(</a:t>
            </a:r>
            <a:r>
              <a:rPr lang="zh-CN" altLang="en-US" dirty="0"/>
              <a:t>即使不是全部</a:t>
            </a:r>
            <a:r>
              <a:rPr lang="en-US" altLang="zh-CN" dirty="0"/>
              <a:t>)</a:t>
            </a:r>
            <a:r>
              <a:rPr lang="zh-CN" altLang="en-US" dirty="0"/>
              <a:t>控制器都是這樣工作的</a:t>
            </a:r>
            <a:r>
              <a:rPr lang="zh-CN" altLang="en-US" dirty="0" smtClean="0"/>
              <a:t>。</a:t>
            </a:r>
            <a:endParaRPr lang="zh-TW" altLang="en-US" dirty="0"/>
          </a:p>
        </p:txBody>
      </p:sp>
    </p:spTree>
    <p:extLst>
      <p:ext uri="{BB962C8B-B14F-4D97-AF65-F5344CB8AC3E}">
        <p14:creationId xmlns:p14="http://schemas.microsoft.com/office/powerpoint/2010/main" val="78111684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通過相同的 </a:t>
            </a:r>
            <a:r>
              <a:rPr lang="en-US" altLang="zh-CN" dirty="0"/>
              <a:t>Ingress </a:t>
            </a:r>
            <a:r>
              <a:rPr lang="zh-CN" altLang="en-US" dirty="0"/>
              <a:t>暴露多個</a:t>
            </a:r>
            <a:r>
              <a:rPr lang="zh-CN" altLang="en-US" dirty="0" smtClean="0"/>
              <a:t>服務</a:t>
            </a:r>
            <a:endParaRPr lang="zh-TW" altLang="en-US" dirty="0"/>
          </a:p>
        </p:txBody>
      </p:sp>
      <p:sp>
        <p:nvSpPr>
          <p:cNvPr id="3" name="內容版面配置區 2"/>
          <p:cNvSpPr>
            <a:spLocks noGrp="1"/>
          </p:cNvSpPr>
          <p:nvPr>
            <p:ph idx="1"/>
          </p:nvPr>
        </p:nvSpPr>
        <p:spPr/>
        <p:txBody>
          <a:bodyPr/>
          <a:lstStyle/>
          <a:p>
            <a:r>
              <a:rPr lang="zh-CN" altLang="en-US" dirty="0" smtClean="0"/>
              <a:t>如果仔細查看 </a:t>
            </a:r>
            <a:r>
              <a:rPr lang="en-US" altLang="zh-CN" dirty="0" smtClean="0"/>
              <a:t>Ingress </a:t>
            </a:r>
            <a:r>
              <a:rPr lang="zh-CN" altLang="en-US" dirty="0" smtClean="0"/>
              <a:t>規範</a:t>
            </a:r>
            <a:r>
              <a:rPr lang="en-US" altLang="zh-CN" dirty="0" smtClean="0"/>
              <a:t>,</a:t>
            </a:r>
            <a:r>
              <a:rPr lang="zh-CN" altLang="en-US" dirty="0" smtClean="0"/>
              <a:t>則會看到 </a:t>
            </a:r>
            <a:r>
              <a:rPr lang="en-US" altLang="zh-CN" dirty="0" smtClean="0"/>
              <a:t>rules </a:t>
            </a:r>
            <a:r>
              <a:rPr lang="zh-CN" altLang="en-US" dirty="0"/>
              <a:t>和 </a:t>
            </a:r>
            <a:r>
              <a:rPr lang="en-US" altLang="zh-CN" dirty="0"/>
              <a:t>paths </a:t>
            </a:r>
            <a:r>
              <a:rPr lang="zh-CN" altLang="en-US" dirty="0" smtClean="0"/>
              <a:t>都是陣列</a:t>
            </a:r>
            <a:r>
              <a:rPr lang="en-US" altLang="zh-CN" dirty="0" smtClean="0"/>
              <a:t>,</a:t>
            </a:r>
            <a:r>
              <a:rPr lang="zh-CN" altLang="en-US" dirty="0" smtClean="0"/>
              <a:t>因此它們可以包含多個條目。</a:t>
            </a:r>
            <a:endParaRPr lang="en-US" altLang="zh-CN" dirty="0" smtClean="0"/>
          </a:p>
          <a:p>
            <a:r>
              <a:rPr lang="zh-CN" altLang="en-US" dirty="0" smtClean="0"/>
              <a:t>一個 </a:t>
            </a:r>
            <a:r>
              <a:rPr lang="en-US" altLang="zh-CN" dirty="0" smtClean="0"/>
              <a:t>Ingress </a:t>
            </a:r>
            <a:r>
              <a:rPr lang="zh-CN" altLang="en-US" dirty="0" smtClean="0"/>
              <a:t>可以將多個主機和路徑映射到多個服務</a:t>
            </a:r>
            <a:r>
              <a:rPr lang="en-US" altLang="zh-CN" dirty="0" smtClean="0"/>
              <a:t>,</a:t>
            </a:r>
            <a:r>
              <a:rPr lang="zh-CN" altLang="en-US" dirty="0" smtClean="0"/>
              <a:t>我們先來看 看 </a:t>
            </a:r>
            <a:r>
              <a:rPr lang="en-US" altLang="zh-CN" dirty="0" smtClean="0"/>
              <a:t>paths </a:t>
            </a:r>
            <a:r>
              <a:rPr lang="zh-CN" altLang="en-US" dirty="0" smtClean="0"/>
              <a:t>欄位。</a:t>
            </a:r>
            <a:endParaRPr lang="zh-CN" altLang="en-US" dirty="0"/>
          </a:p>
          <a:p>
            <a:r>
              <a:rPr lang="zh-CN" altLang="en-US" dirty="0"/>
              <a:t/>
            </a:r>
            <a:br>
              <a:rPr lang="zh-CN" altLang="en-US" dirty="0"/>
            </a:br>
            <a:endParaRPr lang="zh-TW" altLang="en-US" dirty="0"/>
          </a:p>
        </p:txBody>
      </p:sp>
    </p:spTree>
    <p:extLst>
      <p:ext uri="{BB962C8B-B14F-4D97-AF65-F5344CB8AC3E}">
        <p14:creationId xmlns:p14="http://schemas.microsoft.com/office/powerpoint/2010/main" val="8764715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將不同的服務映射到相同主機的不同路徑</a:t>
            </a:r>
            <a:endParaRPr lang="zh-TW" altLang="en-US" dirty="0"/>
          </a:p>
        </p:txBody>
      </p:sp>
      <p:sp>
        <p:nvSpPr>
          <p:cNvPr id="3" name="內容版面配置區 2"/>
          <p:cNvSpPr>
            <a:spLocks noGrp="1"/>
          </p:cNvSpPr>
          <p:nvPr>
            <p:ph idx="1"/>
          </p:nvPr>
        </p:nvSpPr>
        <p:spPr/>
        <p:txBody>
          <a:bodyPr/>
          <a:lstStyle/>
          <a:p>
            <a:r>
              <a:rPr lang="zh-CN" altLang="en-US" dirty="0" smtClean="0"/>
              <a:t>代碼清單 </a:t>
            </a:r>
            <a:r>
              <a:rPr lang="en-US" altLang="zh-CN" dirty="0" smtClean="0"/>
              <a:t>5.14</a:t>
            </a:r>
            <a:r>
              <a:rPr lang="zh-TW" altLang="en-US" dirty="0" smtClean="0"/>
              <a:t>：</a:t>
            </a:r>
            <a:r>
              <a:rPr lang="zh-CN" altLang="en-US" dirty="0" smtClean="0"/>
              <a:t>在同一個主機、不同的路徑上</a:t>
            </a:r>
            <a:r>
              <a:rPr lang="en-US" altLang="zh-CN" dirty="0" smtClean="0"/>
              <a:t>,</a:t>
            </a:r>
            <a:r>
              <a:rPr lang="en-US" altLang="zh-CN" dirty="0"/>
              <a:t>Ingress </a:t>
            </a:r>
            <a:r>
              <a:rPr lang="zh-CN" altLang="en-US" dirty="0" smtClean="0"/>
              <a:t>暴露出多個服務</a:t>
            </a:r>
            <a:r>
              <a:rPr lang="zh-CN" altLang="en-US" dirty="0"/>
              <a:t/>
            </a:r>
            <a:br>
              <a:rPr lang="zh-CN" altLang="en-US" dirty="0"/>
            </a:br>
            <a:endParaRPr lang="zh-TW" altLang="en-US" dirty="0"/>
          </a:p>
        </p:txBody>
      </p:sp>
      <p:sp>
        <p:nvSpPr>
          <p:cNvPr id="4" name="矩形 3"/>
          <p:cNvSpPr/>
          <p:nvPr/>
        </p:nvSpPr>
        <p:spPr>
          <a:xfrm>
            <a:off x="1205345" y="2719513"/>
            <a:ext cx="4641273" cy="3785652"/>
          </a:xfrm>
          <a:prstGeom prst="rect">
            <a:avLst/>
          </a:prstGeom>
        </p:spPr>
        <p:txBody>
          <a:bodyPr wrap="square">
            <a:spAutoFit/>
          </a:bodyPr>
          <a:lstStyle/>
          <a:p>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a:solidFill>
                  <a:srgbClr val="262626"/>
                </a:solidFill>
                <a:latin typeface="Source Code Pro" panose="020B0509030403020204" pitchFamily="49" charset="0"/>
                <a:ea typeface="Source Code Pro" panose="020B0509030403020204" pitchFamily="49" charset="0"/>
              </a:rPr>
              <a:t>- host: kubia.example.com</a:t>
            </a:r>
          </a:p>
          <a:p>
            <a:r>
              <a:rPr lang="en-US" altLang="zh-TW" sz="2000" dirty="0" smtClean="0">
                <a:solidFill>
                  <a:srgbClr val="262626"/>
                </a:solidFill>
                <a:latin typeface="Source Code Pro" panose="020B0509030403020204" pitchFamily="49" charset="0"/>
                <a:ea typeface="Source Code Pro" panose="020B0509030403020204" pitchFamily="49" charset="0"/>
              </a:rPr>
              <a:t>  http</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paths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path: /</a:t>
            </a:r>
            <a:r>
              <a:rPr lang="en-US" altLang="zh-TW" sz="2000" dirty="0" err="1">
                <a:solidFill>
                  <a:srgbClr val="262626"/>
                </a:solidFill>
                <a:latin typeface="Source Code Pro" panose="020B0509030403020204" pitchFamily="49" charset="0"/>
                <a:ea typeface="Source Code Pro" panose="020B0509030403020204" pitchFamily="49" charset="0"/>
              </a:rPr>
              <a:t>kubia</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smtClean="0">
                <a:solidFill>
                  <a:srgbClr val="262626"/>
                </a:solidFill>
                <a:latin typeface="Source Code Pro" panose="020B0509030403020204" pitchFamily="49" charset="0"/>
                <a:ea typeface="Source Code Pro" panose="020B0509030403020204" pitchFamily="49" charset="0"/>
              </a:rPr>
              <a:t>      backend</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serviceName</a:t>
            </a:r>
            <a:r>
              <a:rPr lang="en-US" altLang="zh-TW" sz="2000" dirty="0">
                <a:solidFill>
                  <a:srgbClr val="262626"/>
                </a:solidFill>
                <a:latin typeface="Source Code Pro" panose="020B0509030403020204" pitchFamily="49" charset="0"/>
                <a:ea typeface="Source Code Pro" panose="020B0509030403020204" pitchFamily="49" charset="0"/>
              </a:rPr>
              <a:t>: </a:t>
            </a:r>
            <a:r>
              <a:rPr lang="en-US" altLang="zh-TW" sz="2000" dirty="0" err="1">
                <a:solidFill>
                  <a:srgbClr val="262626"/>
                </a:solidFill>
                <a:latin typeface="Source Code Pro" panose="020B0509030403020204" pitchFamily="49" charset="0"/>
                <a:ea typeface="Source Code Pro" panose="020B0509030403020204" pitchFamily="49" charset="0"/>
              </a:rPr>
              <a:t>kubia</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servicePort</a:t>
            </a:r>
            <a:r>
              <a:rPr lang="en-US" altLang="zh-TW" sz="2000" dirty="0">
                <a:solidFill>
                  <a:srgbClr val="262626"/>
                </a:solidFill>
                <a:latin typeface="Source Code Pro" panose="020B0509030403020204" pitchFamily="49" charset="0"/>
                <a:ea typeface="Source Code Pro" panose="020B0509030403020204" pitchFamily="49" charset="0"/>
              </a:rPr>
              <a:t>: 80</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path: /foo</a:t>
            </a:r>
          </a:p>
          <a:p>
            <a:r>
              <a:rPr lang="en-US" altLang="zh-TW" sz="2000" dirty="0" smtClean="0">
                <a:solidFill>
                  <a:srgbClr val="262626"/>
                </a:solidFill>
                <a:latin typeface="Source Code Pro" panose="020B0509030403020204" pitchFamily="49" charset="0"/>
                <a:ea typeface="Source Code Pro" panose="020B0509030403020204" pitchFamily="49" charset="0"/>
              </a:rPr>
              <a:t>      backend</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serviceName</a:t>
            </a:r>
            <a:r>
              <a:rPr lang="en-US" altLang="zh-TW" sz="2000" dirty="0">
                <a:solidFill>
                  <a:srgbClr val="262626"/>
                </a:solidFill>
                <a:latin typeface="Source Code Pro" panose="020B0509030403020204" pitchFamily="49" charset="0"/>
                <a:ea typeface="Source Code Pro" panose="020B0509030403020204" pitchFamily="49" charset="0"/>
              </a:rPr>
              <a:t>: bar</a:t>
            </a:r>
          </a:p>
          <a:p>
            <a:r>
              <a:rPr lang="en-US" altLang="zh-TW" sz="2000" dirty="0" smtClean="0">
                <a:solidFill>
                  <a:srgbClr val="000000"/>
                </a:solidFill>
                <a:latin typeface="Source Code Pro" panose="020B0509030403020204" pitchFamily="49" charset="0"/>
                <a:ea typeface="Source Code Pro" panose="020B0509030403020204" pitchFamily="49" charset="0"/>
              </a:rPr>
              <a:t>        </a:t>
            </a:r>
            <a:r>
              <a:rPr lang="en-US" altLang="zh-TW" sz="2000" dirty="0" err="1" smtClean="0">
                <a:solidFill>
                  <a:srgbClr val="000000"/>
                </a:solidFill>
                <a:latin typeface="Source Code Pro" panose="020B0509030403020204" pitchFamily="49" charset="0"/>
                <a:ea typeface="Source Code Pro" panose="020B0509030403020204" pitchFamily="49" charset="0"/>
              </a:rPr>
              <a:t>servicePort</a:t>
            </a:r>
            <a:r>
              <a:rPr lang="en-US" altLang="zh-TW" sz="2000" dirty="0">
                <a:solidFill>
                  <a:srgbClr val="000000"/>
                </a:solidFill>
                <a:latin typeface="Source Code Pro" panose="020B0509030403020204" pitchFamily="49" charset="0"/>
                <a:ea typeface="Source Code Pro" panose="020B0509030403020204" pitchFamily="49" charset="0"/>
              </a:rPr>
              <a:t>: 80</a:t>
            </a:r>
            <a:endParaRPr lang="zh-TW" altLang="en-US" sz="2000" dirty="0">
              <a:latin typeface="Source Code Pro" panose="020B0509030403020204" pitchFamily="49" charset="0"/>
            </a:endParaRPr>
          </a:p>
        </p:txBody>
      </p:sp>
      <p:sp>
        <p:nvSpPr>
          <p:cNvPr id="5" name="矩形 4"/>
          <p:cNvSpPr/>
          <p:nvPr/>
        </p:nvSpPr>
        <p:spPr>
          <a:xfrm>
            <a:off x="5846618" y="4332843"/>
            <a:ext cx="3678039" cy="707886"/>
          </a:xfrm>
          <a:prstGeom prst="rect">
            <a:avLst/>
          </a:prstGeom>
        </p:spPr>
        <p:txBody>
          <a:bodyPr wrap="square">
            <a:spAutoFit/>
          </a:bodyPr>
          <a:lstStyle/>
          <a:p>
            <a:r>
              <a:rPr lang="zh-CN" altLang="en-US" sz="2000" dirty="0">
                <a:latin typeface="微軟正黑體" panose="020B0604030504040204" pitchFamily="34" charset="-120"/>
                <a:ea typeface="微軟正黑體" panose="020B0604030504040204" pitchFamily="34" charset="-120"/>
              </a:rPr>
              <a:t>對</a:t>
            </a:r>
            <a:r>
              <a:rPr lang="en-US" altLang="zh-CN" sz="2000" dirty="0">
                <a:latin typeface="微軟正黑體" panose="020B0604030504040204" pitchFamily="34" charset="-120"/>
                <a:ea typeface="微軟正黑體" panose="020B0604030504040204" pitchFamily="34" charset="-120"/>
              </a:rPr>
              <a:t>kubia.example.com/</a:t>
            </a:r>
            <a:r>
              <a:rPr lang="en-US" altLang="zh-CN" sz="2000" dirty="0" err="1">
                <a:latin typeface="微軟正黑體" panose="020B0604030504040204" pitchFamily="34" charset="-120"/>
                <a:ea typeface="微軟正黑體" panose="020B0604030504040204" pitchFamily="34" charset="-120"/>
              </a:rPr>
              <a:t>kubia</a:t>
            </a:r>
            <a:r>
              <a:rPr lang="en-US" altLang="zh-CN" sz="2000" dirty="0">
                <a:latin typeface="微軟正黑體" panose="020B0604030504040204" pitchFamily="34" charset="-120"/>
                <a:ea typeface="微軟正黑體" panose="020B0604030504040204" pitchFamily="34" charset="-120"/>
              </a:rPr>
              <a:t> </a:t>
            </a:r>
            <a:r>
              <a:rPr lang="zh-CN" altLang="en-US" sz="2000" dirty="0">
                <a:latin typeface="微軟正黑體" panose="020B0604030504040204" pitchFamily="34" charset="-120"/>
                <a:ea typeface="微軟正黑體" panose="020B0604030504040204" pitchFamily="34" charset="-120"/>
              </a:rPr>
              <a:t>的請 求將會轉發至 </a:t>
            </a:r>
            <a:r>
              <a:rPr lang="en-US" altLang="zh-CN" sz="2000" dirty="0" err="1">
                <a:latin typeface="微軟正黑體" panose="020B0604030504040204" pitchFamily="34" charset="-120"/>
                <a:ea typeface="微軟正黑體" panose="020B0604030504040204" pitchFamily="34" charset="-120"/>
              </a:rPr>
              <a:t>kubia</a:t>
            </a:r>
            <a:r>
              <a:rPr lang="en-US" altLang="zh-CN" sz="2000" dirty="0">
                <a:latin typeface="微軟正黑體" panose="020B0604030504040204" pitchFamily="34" charset="-120"/>
                <a:ea typeface="微軟正黑體" panose="020B0604030504040204" pitchFamily="34" charset="-120"/>
              </a:rPr>
              <a:t> </a:t>
            </a:r>
            <a:r>
              <a:rPr lang="zh-CN" altLang="en-US" sz="2000" dirty="0">
                <a:latin typeface="微軟正黑體" panose="020B0604030504040204" pitchFamily="34" charset="-120"/>
                <a:ea typeface="微軟正黑體" panose="020B0604030504040204" pitchFamily="34" charset="-120"/>
              </a:rPr>
              <a:t>服務</a:t>
            </a:r>
          </a:p>
        </p:txBody>
      </p:sp>
      <p:sp>
        <p:nvSpPr>
          <p:cNvPr id="6" name="矩形 5"/>
          <p:cNvSpPr/>
          <p:nvPr/>
        </p:nvSpPr>
        <p:spPr>
          <a:xfrm>
            <a:off x="5846618" y="5604014"/>
            <a:ext cx="3352800" cy="707886"/>
          </a:xfrm>
          <a:prstGeom prst="rect">
            <a:avLst/>
          </a:prstGeom>
        </p:spPr>
        <p:txBody>
          <a:bodyPr wrap="square">
            <a:spAutoFit/>
          </a:bodyPr>
          <a:lstStyle/>
          <a:p>
            <a:r>
              <a:rPr lang="zh-CN" altLang="en-US" sz="2000" dirty="0">
                <a:latin typeface="微軟正黑體" panose="020B0604030504040204" pitchFamily="34" charset="-120"/>
                <a:ea typeface="微軟正黑體" panose="020B0604030504040204" pitchFamily="34" charset="-120"/>
              </a:rPr>
              <a:t>對</a:t>
            </a:r>
            <a:r>
              <a:rPr lang="en-US" altLang="zh-CN" sz="2000" dirty="0">
                <a:latin typeface="微軟正黑體" panose="020B0604030504040204" pitchFamily="34" charset="-120"/>
                <a:ea typeface="微軟正黑體" panose="020B0604030504040204" pitchFamily="34" charset="-120"/>
              </a:rPr>
              <a:t>kubia.example.com/bar </a:t>
            </a:r>
            <a:r>
              <a:rPr lang="zh-CN" altLang="en-US" sz="2000" dirty="0">
                <a:latin typeface="微軟正黑體" panose="020B0604030504040204" pitchFamily="34" charset="-120"/>
                <a:ea typeface="微軟正黑體" panose="020B0604030504040204" pitchFamily="34" charset="-120"/>
              </a:rPr>
              <a:t>的請求 將會轉發至</a:t>
            </a:r>
            <a:r>
              <a:rPr lang="en-US" altLang="zh-CN" sz="2000" dirty="0">
                <a:latin typeface="微軟正黑體" panose="020B0604030504040204" pitchFamily="34" charset="-120"/>
                <a:ea typeface="微軟正黑體" panose="020B0604030504040204" pitchFamily="34" charset="-120"/>
              </a:rPr>
              <a:t>bar </a:t>
            </a:r>
            <a:r>
              <a:rPr lang="zh-CN" altLang="en-US" sz="2000" dirty="0">
                <a:latin typeface="微軟正黑體" panose="020B0604030504040204" pitchFamily="34" charset="-120"/>
                <a:ea typeface="微軟正黑體" panose="020B0604030504040204" pitchFamily="34" charset="-120"/>
              </a:rPr>
              <a:t>服務</a:t>
            </a:r>
          </a:p>
        </p:txBody>
      </p:sp>
    </p:spTree>
    <p:extLst>
      <p:ext uri="{BB962C8B-B14F-4D97-AF65-F5344CB8AC3E}">
        <p14:creationId xmlns:p14="http://schemas.microsoft.com/office/powerpoint/2010/main" val="30332850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CN" altLang="en-US" dirty="0" smtClean="0"/>
              <a:t>在這種情況下</a:t>
            </a:r>
            <a:r>
              <a:rPr lang="en-US" altLang="zh-CN" dirty="0" smtClean="0"/>
              <a:t>,</a:t>
            </a:r>
            <a:r>
              <a:rPr lang="zh-CN" altLang="en-US" dirty="0" smtClean="0"/>
              <a:t>根據請求的</a:t>
            </a:r>
            <a:r>
              <a:rPr lang="en-US" altLang="zh-CN" dirty="0" smtClean="0"/>
              <a:t>URL</a:t>
            </a:r>
            <a:r>
              <a:rPr lang="zh-CN" altLang="en-US" dirty="0" smtClean="0"/>
              <a:t>中的路徑</a:t>
            </a:r>
            <a:r>
              <a:rPr lang="en-US" altLang="zh-CN" dirty="0" smtClean="0"/>
              <a:t>,</a:t>
            </a:r>
            <a:r>
              <a:rPr lang="zh-CN" altLang="en-US" dirty="0" smtClean="0"/>
              <a:t>請求將發送到兩個不同的服務。</a:t>
            </a:r>
            <a:endParaRPr lang="en-US" altLang="zh-CN" dirty="0" smtClean="0"/>
          </a:p>
          <a:p>
            <a:r>
              <a:rPr lang="zh-CN" altLang="en-US" dirty="0" smtClean="0"/>
              <a:t>因此</a:t>
            </a:r>
            <a:r>
              <a:rPr lang="en-US" altLang="zh-CN" dirty="0" smtClean="0"/>
              <a:t>, </a:t>
            </a:r>
            <a:r>
              <a:rPr lang="zh-CN" altLang="en-US" dirty="0" smtClean="0"/>
              <a:t>用戶端可以通過一個</a:t>
            </a:r>
            <a:r>
              <a:rPr lang="en-US" altLang="zh-CN" dirty="0" smtClean="0"/>
              <a:t>IP</a:t>
            </a:r>
            <a:r>
              <a:rPr lang="zh-CN" altLang="en-US" dirty="0"/>
              <a:t>地址</a:t>
            </a:r>
            <a:r>
              <a:rPr lang="en-US" altLang="zh-CN" dirty="0"/>
              <a:t>(Ingress </a:t>
            </a:r>
            <a:r>
              <a:rPr lang="zh-CN" altLang="en-US" dirty="0"/>
              <a:t>控制器的</a:t>
            </a:r>
            <a:r>
              <a:rPr lang="en-US" altLang="zh-CN" dirty="0"/>
              <a:t>IP </a:t>
            </a:r>
            <a:r>
              <a:rPr lang="zh-CN" altLang="en-US" dirty="0"/>
              <a:t>地址</a:t>
            </a:r>
            <a:r>
              <a:rPr lang="en-US" altLang="zh-CN" dirty="0" smtClean="0"/>
              <a:t>)</a:t>
            </a:r>
            <a:r>
              <a:rPr lang="zh-CN" altLang="en-US" dirty="0" smtClean="0"/>
              <a:t>訪問兩種不同的服務。</a:t>
            </a:r>
            <a:endParaRPr lang="zh-CN" altLang="en-US" dirty="0"/>
          </a:p>
          <a:p>
            <a:r>
              <a:rPr lang="zh-CN" altLang="en-US" dirty="0"/>
              <a:t/>
            </a:r>
            <a:br>
              <a:rPr lang="zh-CN" altLang="en-US" dirty="0"/>
            </a:br>
            <a:endParaRPr lang="zh-TW" altLang="en-US" dirty="0"/>
          </a:p>
        </p:txBody>
      </p:sp>
    </p:spTree>
    <p:extLst>
      <p:ext uri="{BB962C8B-B14F-4D97-AF65-F5344CB8AC3E}">
        <p14:creationId xmlns:p14="http://schemas.microsoft.com/office/powerpoint/2010/main" val="247208434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將不同的服務映射到不同的主機</a:t>
            </a:r>
            <a:r>
              <a:rPr lang="zh-CN" altLang="en-US" dirty="0" smtClean="0"/>
              <a:t>上</a:t>
            </a:r>
            <a:endParaRPr lang="zh-TW" altLang="en-US" dirty="0"/>
          </a:p>
        </p:txBody>
      </p:sp>
      <p:sp>
        <p:nvSpPr>
          <p:cNvPr id="3" name="內容版面配置區 2"/>
          <p:cNvSpPr>
            <a:spLocks noGrp="1"/>
          </p:cNvSpPr>
          <p:nvPr>
            <p:ph idx="1"/>
          </p:nvPr>
        </p:nvSpPr>
        <p:spPr/>
        <p:txBody>
          <a:bodyPr/>
          <a:lstStyle/>
          <a:p>
            <a:r>
              <a:rPr lang="zh-CN" altLang="en-US" dirty="0" smtClean="0"/>
              <a:t>同樣</a:t>
            </a:r>
            <a:r>
              <a:rPr lang="en-US" altLang="zh-CN" dirty="0"/>
              <a:t>,</a:t>
            </a:r>
            <a:r>
              <a:rPr lang="zh-CN" altLang="en-US" dirty="0"/>
              <a:t>可以使用 </a:t>
            </a:r>
            <a:r>
              <a:rPr lang="en-US" altLang="zh-CN" dirty="0"/>
              <a:t>Ingress </a:t>
            </a:r>
            <a:r>
              <a:rPr lang="zh-CN" altLang="en-US" dirty="0"/>
              <a:t>根據 </a:t>
            </a:r>
            <a:r>
              <a:rPr lang="en-US" altLang="zh-CN" dirty="0"/>
              <a:t>HTTP </a:t>
            </a:r>
            <a:r>
              <a:rPr lang="zh-CN" altLang="en-US" dirty="0"/>
              <a:t>請求中的主機而不是</a:t>
            </a:r>
            <a:r>
              <a:rPr lang="en-US" altLang="zh-CN" dirty="0"/>
              <a:t>(</a:t>
            </a:r>
            <a:r>
              <a:rPr lang="zh-CN" altLang="en-US" dirty="0"/>
              <a:t>僅</a:t>
            </a:r>
            <a:r>
              <a:rPr lang="en-US" altLang="zh-CN" dirty="0"/>
              <a:t>)</a:t>
            </a:r>
            <a:r>
              <a:rPr lang="zh-CN" altLang="en-US" dirty="0"/>
              <a:t>路徑映射到</a:t>
            </a:r>
            <a:r>
              <a:rPr lang="zh-CN" altLang="en-US" dirty="0" smtClean="0"/>
              <a:t>不同的</a:t>
            </a:r>
            <a:r>
              <a:rPr lang="zh-CN" altLang="en-US" dirty="0"/>
              <a:t>服務</a:t>
            </a:r>
            <a:r>
              <a:rPr lang="en-US" altLang="zh-CN" dirty="0"/>
              <a:t>,</a:t>
            </a:r>
            <a:r>
              <a:rPr lang="zh-CN" altLang="en-US" dirty="0"/>
              <a:t>如下面的代碼清單所示。</a:t>
            </a:r>
          </a:p>
          <a:p>
            <a:r>
              <a:rPr lang="zh-CN" altLang="en-US" dirty="0"/>
              <a:t>代碼清單 </a:t>
            </a:r>
            <a:r>
              <a:rPr lang="en-US" altLang="zh-CN" dirty="0"/>
              <a:t>5.15 Ingress </a:t>
            </a:r>
            <a:r>
              <a:rPr lang="zh-CN" altLang="en-US" dirty="0"/>
              <a:t>根據不同的主機</a:t>
            </a:r>
            <a:r>
              <a:rPr lang="en-US" altLang="zh-CN" dirty="0"/>
              <a:t>(host)</a:t>
            </a:r>
            <a:r>
              <a:rPr lang="zh-CN" altLang="en-US" dirty="0"/>
              <a:t>暴露出多種服務</a:t>
            </a:r>
          </a:p>
          <a:p>
            <a:endParaRPr lang="zh-TW" altLang="en-US" dirty="0"/>
          </a:p>
        </p:txBody>
      </p:sp>
    </p:spTree>
    <p:extLst>
      <p:ext uri="{BB962C8B-B14F-4D97-AF65-F5344CB8AC3E}">
        <p14:creationId xmlns:p14="http://schemas.microsoft.com/office/powerpoint/2010/main" val="12295842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8200" y="1841242"/>
            <a:ext cx="6096000" cy="5016758"/>
          </a:xfrm>
          <a:prstGeom prst="rect">
            <a:avLst/>
          </a:prstGeom>
        </p:spPr>
        <p:txBody>
          <a:bodyPr>
            <a:spAutoFit/>
          </a:bodyPr>
          <a:lstStyle/>
          <a:p>
            <a:r>
              <a:rPr lang="en-US" altLang="zh-TW" sz="2000" dirty="0">
                <a:solidFill>
                  <a:srgbClr val="262626"/>
                </a:solidFill>
                <a:latin typeface="Source Code Pro" panose="020B0509030403020204" pitchFamily="49" charset="0"/>
                <a:ea typeface="Source Code Pro" panose="020B0509030403020204" pitchFamily="49" charset="0"/>
              </a:rPr>
              <a:t>spec:</a:t>
            </a:r>
          </a:p>
          <a:p>
            <a:r>
              <a:rPr lang="en-US" altLang="zh-TW" sz="2000" dirty="0" smtClean="0">
                <a:solidFill>
                  <a:srgbClr val="262626"/>
                </a:solidFill>
                <a:latin typeface="Source Code Pro" panose="020B0509030403020204" pitchFamily="49" charset="0"/>
                <a:ea typeface="Source Code Pro" panose="020B0509030403020204" pitchFamily="49" charset="0"/>
              </a:rPr>
              <a:t>  rules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host: foo.example.com</a:t>
            </a:r>
          </a:p>
          <a:p>
            <a:r>
              <a:rPr lang="en-US" altLang="zh-TW" sz="2000" dirty="0" smtClean="0">
                <a:solidFill>
                  <a:srgbClr val="262626"/>
                </a:solidFill>
                <a:latin typeface="Source Code Pro" panose="020B0509030403020204" pitchFamily="49" charset="0"/>
                <a:ea typeface="Source Code Pro" panose="020B0509030403020204" pitchFamily="49" charset="0"/>
              </a:rPr>
              <a:t>    http</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paths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path: /</a:t>
            </a:r>
          </a:p>
          <a:p>
            <a:r>
              <a:rPr lang="en-US" altLang="zh-TW" sz="2000" dirty="0" smtClean="0">
                <a:solidFill>
                  <a:srgbClr val="262626"/>
                </a:solidFill>
                <a:latin typeface="Source Code Pro" panose="020B0509030403020204" pitchFamily="49" charset="0"/>
                <a:ea typeface="Source Code Pro" panose="020B0509030403020204" pitchFamily="49" charset="0"/>
              </a:rPr>
              <a:t>        backend</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serviceName</a:t>
            </a:r>
            <a:r>
              <a:rPr lang="en-US" altLang="zh-TW" sz="2000" dirty="0">
                <a:solidFill>
                  <a:srgbClr val="262626"/>
                </a:solidFill>
                <a:latin typeface="Source Code Pro" panose="020B0509030403020204" pitchFamily="49" charset="0"/>
                <a:ea typeface="Source Code Pro" panose="020B0509030403020204" pitchFamily="49" charset="0"/>
              </a:rPr>
              <a:t>: foo</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servicePort</a:t>
            </a:r>
            <a:r>
              <a:rPr lang="en-US" altLang="zh-TW" sz="2000" dirty="0">
                <a:solidFill>
                  <a:srgbClr val="262626"/>
                </a:solidFill>
                <a:latin typeface="Source Code Pro" panose="020B0509030403020204" pitchFamily="49" charset="0"/>
                <a:ea typeface="Source Code Pro" panose="020B0509030403020204" pitchFamily="49" charset="0"/>
              </a:rPr>
              <a:t>: 80</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host: bar.example.com</a:t>
            </a:r>
          </a:p>
          <a:p>
            <a:r>
              <a:rPr lang="en-US" altLang="zh-TW" sz="2000" dirty="0" smtClean="0">
                <a:solidFill>
                  <a:srgbClr val="262626"/>
                </a:solidFill>
                <a:latin typeface="Source Code Pro" panose="020B0509030403020204" pitchFamily="49" charset="0"/>
                <a:ea typeface="Source Code Pro" panose="020B0509030403020204" pitchFamily="49" charset="0"/>
              </a:rPr>
              <a:t>    http</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paths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path: /</a:t>
            </a:r>
          </a:p>
          <a:p>
            <a:r>
              <a:rPr lang="en-US" altLang="zh-TW" sz="2000" dirty="0" smtClean="0">
                <a:solidFill>
                  <a:srgbClr val="262626"/>
                </a:solidFill>
                <a:latin typeface="Source Code Pro" panose="020B0509030403020204" pitchFamily="49" charset="0"/>
                <a:ea typeface="Source Code Pro" panose="020B0509030403020204" pitchFamily="49" charset="0"/>
              </a:rPr>
              <a:t>        backend</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serviceName</a:t>
            </a:r>
            <a:r>
              <a:rPr lang="en-US" altLang="zh-TW" sz="2000" dirty="0">
                <a:solidFill>
                  <a:srgbClr val="262626"/>
                </a:solidFill>
                <a:latin typeface="Source Code Pro" panose="020B0509030403020204" pitchFamily="49" charset="0"/>
                <a:ea typeface="Source Code Pro" panose="020B0509030403020204" pitchFamily="49" charset="0"/>
              </a:rPr>
              <a:t>: bar</a:t>
            </a:r>
          </a:p>
          <a:p>
            <a:r>
              <a:rPr lang="en-US" altLang="zh-TW" sz="2000" dirty="0" smtClean="0">
                <a:solidFill>
                  <a:srgbClr val="000000"/>
                </a:solidFill>
                <a:latin typeface="Source Code Pro" panose="020B0509030403020204" pitchFamily="49" charset="0"/>
                <a:ea typeface="Source Code Pro" panose="020B0509030403020204" pitchFamily="49" charset="0"/>
              </a:rPr>
              <a:t>          </a:t>
            </a:r>
            <a:r>
              <a:rPr lang="en-US" altLang="zh-TW" sz="2000" dirty="0" err="1" smtClean="0">
                <a:solidFill>
                  <a:srgbClr val="000000"/>
                </a:solidFill>
                <a:latin typeface="Source Code Pro" panose="020B0509030403020204" pitchFamily="49" charset="0"/>
                <a:ea typeface="Source Code Pro" panose="020B0509030403020204" pitchFamily="49" charset="0"/>
              </a:rPr>
              <a:t>servicePort</a:t>
            </a:r>
            <a:r>
              <a:rPr lang="en-US" altLang="zh-TW" sz="2000" dirty="0">
                <a:solidFill>
                  <a:srgbClr val="000000"/>
                </a:solidFill>
                <a:latin typeface="Source Code Pro" panose="020B0509030403020204" pitchFamily="49" charset="0"/>
                <a:ea typeface="Source Code Pro" panose="020B0509030403020204" pitchFamily="49" charset="0"/>
              </a:rPr>
              <a:t>: 80</a:t>
            </a:r>
            <a:endParaRPr lang="zh-TW" altLang="en-US" sz="2000" dirty="0">
              <a:latin typeface="Source Code Pro" panose="020B0509030403020204" pitchFamily="49" charset="0"/>
            </a:endParaRPr>
          </a:p>
        </p:txBody>
      </p:sp>
      <p:sp>
        <p:nvSpPr>
          <p:cNvPr id="6" name="矩形 5"/>
          <p:cNvSpPr/>
          <p:nvPr/>
        </p:nvSpPr>
        <p:spPr>
          <a:xfrm>
            <a:off x="5867400" y="4564974"/>
            <a:ext cx="4100945" cy="646331"/>
          </a:xfrm>
          <a:prstGeom prst="rect">
            <a:avLst/>
          </a:prstGeom>
        </p:spPr>
        <p:txBody>
          <a:bodyPr wrap="square">
            <a:spAutoFit/>
          </a:bodyPr>
          <a:lstStyle/>
          <a:p>
            <a:pPr>
              <a:spcAft>
                <a:spcPts val="500"/>
              </a:spcAft>
            </a:pPr>
            <a:r>
              <a:rPr lang="zh-TW" altLang="en-US" dirty="0" smtClean="0">
                <a:solidFill>
                  <a:srgbClr val="2D1800"/>
                </a:solidFill>
                <a:latin typeface="Arial" panose="020B0604020202020204" pitchFamily="34" charset="0"/>
              </a:rPr>
              <a:t>對 </a:t>
            </a:r>
            <a:r>
              <a:rPr lang="en-US" altLang="zh-TW" dirty="0" smtClean="0">
                <a:solidFill>
                  <a:srgbClr val="2D1800"/>
                </a:solidFill>
                <a:latin typeface="Arial" panose="020B0604020202020204" pitchFamily="34" charset="0"/>
              </a:rPr>
              <a:t>bar.example.com </a:t>
            </a:r>
            <a:r>
              <a:rPr lang="zh-TW" altLang="en-US" dirty="0" smtClean="0">
                <a:solidFill>
                  <a:srgbClr val="2D1800"/>
                </a:solidFill>
                <a:latin typeface="Arial" panose="020B0604020202020204" pitchFamily="34" charset="0"/>
              </a:rPr>
              <a:t>的請求將會轉發至 </a:t>
            </a:r>
            <a:r>
              <a:rPr lang="en-US" altLang="zh-TW" dirty="0" smtClean="0">
                <a:solidFill>
                  <a:srgbClr val="2D1800"/>
                </a:solidFill>
                <a:latin typeface="Arial" panose="020B0604020202020204" pitchFamily="34" charset="0"/>
              </a:rPr>
              <a:t>bar </a:t>
            </a:r>
            <a:r>
              <a:rPr lang="zh-TW" altLang="en-US" dirty="0" smtClean="0">
                <a:solidFill>
                  <a:srgbClr val="2D1800"/>
                </a:solidFill>
                <a:latin typeface="Arial" panose="020B0604020202020204" pitchFamily="34" charset="0"/>
              </a:rPr>
              <a:t>服務</a:t>
            </a:r>
            <a:endParaRPr lang="zh-TW" altLang="en-US" dirty="0"/>
          </a:p>
        </p:txBody>
      </p:sp>
      <p:sp>
        <p:nvSpPr>
          <p:cNvPr id="7" name="矩形 6"/>
          <p:cNvSpPr/>
          <p:nvPr/>
        </p:nvSpPr>
        <p:spPr>
          <a:xfrm>
            <a:off x="5867400" y="2493715"/>
            <a:ext cx="4003963" cy="646331"/>
          </a:xfrm>
          <a:prstGeom prst="rect">
            <a:avLst/>
          </a:prstGeom>
        </p:spPr>
        <p:txBody>
          <a:bodyPr wrap="square">
            <a:spAutoFit/>
          </a:bodyPr>
          <a:lstStyle/>
          <a:p>
            <a:pPr>
              <a:spcAft>
                <a:spcPts val="500"/>
              </a:spcAft>
            </a:pPr>
            <a:r>
              <a:rPr lang="zh-TW" altLang="en-US" dirty="0" smtClean="0">
                <a:solidFill>
                  <a:srgbClr val="000000"/>
                </a:solidFill>
                <a:latin typeface="Arial" panose="020B0604020202020204" pitchFamily="34" charset="0"/>
              </a:rPr>
              <a:t>對</a:t>
            </a:r>
            <a:r>
              <a:rPr lang="en-US" altLang="zh-CN" dirty="0" smtClean="0">
                <a:solidFill>
                  <a:srgbClr val="000000"/>
                </a:solidFill>
                <a:latin typeface="Arial" panose="020B0604020202020204" pitchFamily="34" charset="0"/>
              </a:rPr>
              <a:t>foo.example.com </a:t>
            </a:r>
            <a:r>
              <a:rPr lang="zh-CN" altLang="en-US" dirty="0" smtClean="0">
                <a:solidFill>
                  <a:srgbClr val="000000"/>
                </a:solidFill>
                <a:latin typeface="Arial" panose="020B0604020202020204" pitchFamily="34" charset="0"/>
              </a:rPr>
              <a:t>的請求將會轉發至 </a:t>
            </a:r>
            <a:r>
              <a:rPr lang="en-US" altLang="zh-CN" dirty="0" smtClean="0">
                <a:solidFill>
                  <a:srgbClr val="000000"/>
                </a:solidFill>
                <a:latin typeface="Arial" panose="020B0604020202020204" pitchFamily="34" charset="0"/>
              </a:rPr>
              <a:t>foo </a:t>
            </a:r>
            <a:r>
              <a:rPr lang="zh-CN" altLang="en-US" dirty="0" smtClean="0">
                <a:solidFill>
                  <a:srgbClr val="000000"/>
                </a:solidFill>
                <a:latin typeface="Arial" panose="020B0604020202020204" pitchFamily="34" charset="0"/>
              </a:rPr>
              <a:t>服務</a:t>
            </a:r>
            <a:endParaRPr lang="zh-CN" altLang="en-US" dirty="0"/>
          </a:p>
        </p:txBody>
      </p:sp>
      <p:sp>
        <p:nvSpPr>
          <p:cNvPr id="8" name="矩形 7"/>
          <p:cNvSpPr/>
          <p:nvPr/>
        </p:nvSpPr>
        <p:spPr>
          <a:xfrm>
            <a:off x="5857009" y="5560503"/>
            <a:ext cx="5091545" cy="1200329"/>
          </a:xfrm>
          <a:prstGeom prst="rect">
            <a:avLst/>
          </a:prstGeom>
        </p:spPr>
        <p:txBody>
          <a:bodyPr wrap="square">
            <a:spAutoFit/>
          </a:bodyPr>
          <a:lstStyle/>
          <a:p>
            <a:pPr>
              <a:spcAft>
                <a:spcPts val="500"/>
              </a:spcAft>
            </a:pPr>
            <a:r>
              <a:rPr lang="en-US" altLang="zh-TW" sz="2400" dirty="0" smtClean="0">
                <a:solidFill>
                  <a:srgbClr val="182500"/>
                </a:solidFill>
                <a:latin typeface="Arial" panose="020B0604020202020204" pitchFamily="34" charset="0"/>
              </a:rPr>
              <a:t>DNS </a:t>
            </a:r>
            <a:r>
              <a:rPr lang="zh-TW" altLang="en-US" sz="2400" dirty="0">
                <a:solidFill>
                  <a:srgbClr val="182500"/>
                </a:solidFill>
                <a:latin typeface="Arial" panose="020B0604020202020204" pitchFamily="34" charset="0"/>
              </a:rPr>
              <a:t>需要將 </a:t>
            </a:r>
            <a:r>
              <a:rPr lang="en-US" altLang="zh-TW" sz="2400" dirty="0">
                <a:solidFill>
                  <a:srgbClr val="182500"/>
                </a:solidFill>
                <a:latin typeface="微軟正黑體" panose="020B0604030504040204" pitchFamily="34" charset="-120"/>
                <a:ea typeface="微軟正黑體" panose="020B0604030504040204" pitchFamily="34" charset="-120"/>
              </a:rPr>
              <a:t>foo.example.com</a:t>
            </a:r>
            <a:r>
              <a:rPr lang="en-US" altLang="zh-TW" sz="2400" dirty="0">
                <a:solidFill>
                  <a:srgbClr val="182500"/>
                </a:solidFill>
                <a:latin typeface="Arial" panose="020B0604020202020204" pitchFamily="34" charset="0"/>
              </a:rPr>
              <a:t> </a:t>
            </a:r>
            <a:r>
              <a:rPr lang="zh-TW" altLang="en-US" sz="2400" dirty="0">
                <a:solidFill>
                  <a:srgbClr val="182500"/>
                </a:solidFill>
                <a:latin typeface="Arial" panose="020B0604020202020204" pitchFamily="34" charset="0"/>
              </a:rPr>
              <a:t>和 </a:t>
            </a:r>
            <a:r>
              <a:rPr lang="en-US" altLang="zh-TW" sz="2400" dirty="0">
                <a:solidFill>
                  <a:srgbClr val="182500"/>
                </a:solidFill>
                <a:latin typeface="Arial" panose="020B0604020202020204" pitchFamily="34" charset="0"/>
              </a:rPr>
              <a:t>bar. example.com </a:t>
            </a:r>
            <a:r>
              <a:rPr lang="zh-TW" altLang="en-US" sz="2400" dirty="0">
                <a:solidFill>
                  <a:srgbClr val="182500"/>
                </a:solidFill>
                <a:latin typeface="Arial" panose="020B0604020202020204" pitchFamily="34" charset="0"/>
              </a:rPr>
              <a:t>功能變數名稱都指向 </a:t>
            </a:r>
            <a:r>
              <a:rPr lang="en-US" altLang="zh-TW" sz="2400" dirty="0">
                <a:solidFill>
                  <a:srgbClr val="182500"/>
                </a:solidFill>
                <a:latin typeface="Arial" panose="020B0604020202020204" pitchFamily="34" charset="0"/>
              </a:rPr>
              <a:t>Ingress </a:t>
            </a:r>
            <a:r>
              <a:rPr lang="zh-TW" altLang="en-US" sz="2400" dirty="0">
                <a:solidFill>
                  <a:srgbClr val="182500"/>
                </a:solidFill>
                <a:latin typeface="Arial" panose="020B0604020202020204" pitchFamily="34" charset="0"/>
              </a:rPr>
              <a:t>控制器的</a:t>
            </a:r>
            <a:r>
              <a:rPr lang="en-US" altLang="zh-TW" sz="2400" dirty="0">
                <a:solidFill>
                  <a:srgbClr val="182500"/>
                </a:solidFill>
                <a:latin typeface="Arial" panose="020B0604020202020204" pitchFamily="34" charset="0"/>
              </a:rPr>
              <a:t>IP</a:t>
            </a:r>
            <a:r>
              <a:rPr lang="zh-TW" altLang="en-US" sz="2400" dirty="0">
                <a:solidFill>
                  <a:srgbClr val="182500"/>
                </a:solidFill>
                <a:latin typeface="Arial" panose="020B0604020202020204" pitchFamily="34" charset="0"/>
              </a:rPr>
              <a:t>地址。</a:t>
            </a:r>
            <a:endParaRPr lang="zh-TW" altLang="en-US" sz="2400" dirty="0"/>
          </a:p>
        </p:txBody>
      </p:sp>
      <p:sp>
        <p:nvSpPr>
          <p:cNvPr id="9" name="矩形 8"/>
          <p:cNvSpPr/>
          <p:nvPr/>
        </p:nvSpPr>
        <p:spPr>
          <a:xfrm>
            <a:off x="793173" y="350091"/>
            <a:ext cx="9774382" cy="1384995"/>
          </a:xfrm>
          <a:prstGeom prst="rect">
            <a:avLst/>
          </a:prstGeom>
        </p:spPr>
        <p:txBody>
          <a:bodyPr wrap="square">
            <a:spAutoFit/>
          </a:bodyPr>
          <a:lstStyle/>
          <a:p>
            <a:r>
              <a:rPr lang="zh-CN" altLang="en-US" sz="2800" dirty="0"/>
              <a:t>代碼清單 </a:t>
            </a:r>
            <a:r>
              <a:rPr lang="en-US" altLang="zh-CN" sz="2800" dirty="0" smtClean="0"/>
              <a:t>5.15</a:t>
            </a:r>
            <a:r>
              <a:rPr lang="zh-TW" altLang="en-US" sz="2800" dirty="0" smtClean="0"/>
              <a:t>：</a:t>
            </a:r>
            <a:r>
              <a:rPr lang="zh-TW" altLang="en-US" sz="2800" dirty="0" smtClean="0">
                <a:solidFill>
                  <a:srgbClr val="182500"/>
                </a:solidFill>
                <a:latin typeface="微軟正黑體" panose="020B0604030504040204" pitchFamily="34" charset="-120"/>
                <a:ea typeface="微軟正黑體" panose="020B0604030504040204" pitchFamily="34" charset="-120"/>
              </a:rPr>
              <a:t>根據</a:t>
            </a:r>
            <a:r>
              <a:rPr lang="zh-TW" altLang="en-US" sz="2800" dirty="0">
                <a:solidFill>
                  <a:srgbClr val="182500"/>
                </a:solidFill>
                <a:latin typeface="微軟正黑體" panose="020B0604030504040204" pitchFamily="34" charset="-120"/>
                <a:ea typeface="微軟正黑體" panose="020B0604030504040204" pitchFamily="34" charset="-120"/>
              </a:rPr>
              <a:t>請求中的 </a:t>
            </a:r>
            <a:r>
              <a:rPr lang="en-US" altLang="zh-TW" sz="2800" dirty="0">
                <a:solidFill>
                  <a:srgbClr val="182500"/>
                </a:solidFill>
                <a:latin typeface="微軟正黑體" panose="020B0604030504040204" pitchFamily="34" charset="-120"/>
                <a:ea typeface="微軟正黑體" panose="020B0604030504040204" pitchFamily="34" charset="-120"/>
              </a:rPr>
              <a:t>Host </a:t>
            </a:r>
            <a:r>
              <a:rPr lang="zh-TW" altLang="en-US" sz="2800" dirty="0">
                <a:solidFill>
                  <a:srgbClr val="182500"/>
                </a:solidFill>
                <a:latin typeface="微軟正黑體" panose="020B0604030504040204" pitchFamily="34" charset="-120"/>
                <a:ea typeface="微軟正黑體" panose="020B0604030504040204" pitchFamily="34" charset="-120"/>
              </a:rPr>
              <a:t>頭</a:t>
            </a:r>
            <a:r>
              <a:rPr lang="en-US" altLang="zh-TW" sz="2800" dirty="0">
                <a:solidFill>
                  <a:srgbClr val="182500"/>
                </a:solidFill>
                <a:latin typeface="微軟正黑體" panose="020B0604030504040204" pitchFamily="34" charset="-120"/>
                <a:ea typeface="微軟正黑體" panose="020B0604030504040204" pitchFamily="34" charset="-120"/>
              </a:rPr>
              <a:t>(</a:t>
            </a:r>
            <a:r>
              <a:rPr lang="zh-TW" altLang="en-US" sz="2800" dirty="0">
                <a:solidFill>
                  <a:srgbClr val="182500"/>
                </a:solidFill>
                <a:latin typeface="微軟正黑體" panose="020B0604030504040204" pitchFamily="34" charset="-120"/>
                <a:ea typeface="微軟正黑體" panose="020B0604030504040204" pitchFamily="34" charset="-120"/>
              </a:rPr>
              <a:t>虛擬主機在網路服務器中處理的方式</a:t>
            </a:r>
            <a:r>
              <a:rPr lang="en-US" altLang="zh-TW" sz="2800" dirty="0">
                <a:solidFill>
                  <a:srgbClr val="182500"/>
                </a:solidFill>
                <a:latin typeface="微軟正黑體" panose="020B0604030504040204" pitchFamily="34" charset="-120"/>
                <a:ea typeface="微軟正黑體" panose="020B0604030504040204" pitchFamily="34" charset="-120"/>
              </a:rPr>
              <a:t>),</a:t>
            </a:r>
            <a:r>
              <a:rPr lang="zh-TW" altLang="en-US" sz="2800" dirty="0">
                <a:solidFill>
                  <a:srgbClr val="182500"/>
                </a:solidFill>
                <a:latin typeface="微軟正黑體" panose="020B0604030504040204" pitchFamily="34" charset="-120"/>
                <a:ea typeface="微軟正黑體" panose="020B0604030504040204" pitchFamily="34" charset="-120"/>
              </a:rPr>
              <a:t>控制器收到的請求將被轉發到 </a:t>
            </a:r>
            <a:r>
              <a:rPr lang="en-US" altLang="zh-TW" sz="2800" dirty="0">
                <a:solidFill>
                  <a:srgbClr val="182500"/>
                </a:solidFill>
                <a:latin typeface="微軟正黑體" panose="020B0604030504040204" pitchFamily="34" charset="-120"/>
                <a:ea typeface="微軟正黑體" panose="020B0604030504040204" pitchFamily="34" charset="-120"/>
              </a:rPr>
              <a:t>foo </a:t>
            </a:r>
            <a:r>
              <a:rPr lang="zh-TW" altLang="en-US" sz="2800" dirty="0">
                <a:solidFill>
                  <a:srgbClr val="182500"/>
                </a:solidFill>
                <a:latin typeface="微軟正黑體" panose="020B0604030504040204" pitchFamily="34" charset="-120"/>
                <a:ea typeface="微軟正黑體" panose="020B0604030504040204" pitchFamily="34" charset="-120"/>
              </a:rPr>
              <a:t>服務或 </a:t>
            </a:r>
            <a:r>
              <a:rPr lang="en-US" altLang="zh-TW" sz="2800" dirty="0">
                <a:solidFill>
                  <a:srgbClr val="182500"/>
                </a:solidFill>
                <a:latin typeface="微軟正黑體" panose="020B0604030504040204" pitchFamily="34" charset="-120"/>
                <a:ea typeface="微軟正黑體" panose="020B0604030504040204" pitchFamily="34" charset="-120"/>
              </a:rPr>
              <a:t>bar </a:t>
            </a:r>
            <a:r>
              <a:rPr lang="zh-TW" altLang="en-US" sz="2800" dirty="0">
                <a:solidFill>
                  <a:srgbClr val="182500"/>
                </a:solidFill>
                <a:latin typeface="微軟正黑體" panose="020B0604030504040204" pitchFamily="34" charset="-120"/>
                <a:ea typeface="微軟正黑體" panose="020B0604030504040204" pitchFamily="34" charset="-120"/>
              </a:rPr>
              <a:t>服務。</a:t>
            </a: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166976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配置 </a:t>
            </a:r>
            <a:r>
              <a:rPr lang="en-US" altLang="zh-TW" dirty="0"/>
              <a:t>Ingress </a:t>
            </a:r>
            <a:r>
              <a:rPr lang="zh-TW" altLang="en-US" dirty="0"/>
              <a:t>處理 </a:t>
            </a:r>
            <a:r>
              <a:rPr lang="en-US" altLang="zh-TW" dirty="0"/>
              <a:t>TLS </a:t>
            </a:r>
            <a:r>
              <a:rPr lang="zh-TW" altLang="en-US" dirty="0" smtClean="0"/>
              <a:t>傳輸</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我們已經知道 </a:t>
            </a:r>
            <a:r>
              <a:rPr lang="en-US" altLang="zh-TW" dirty="0" smtClean="0"/>
              <a:t>Ingress </a:t>
            </a:r>
            <a:r>
              <a:rPr lang="zh-TW" altLang="en-US" dirty="0" smtClean="0"/>
              <a:t>如何轉發 </a:t>
            </a:r>
            <a:r>
              <a:rPr lang="en-US" altLang="zh-TW" dirty="0" smtClean="0"/>
              <a:t>HTTP </a:t>
            </a:r>
            <a:r>
              <a:rPr lang="zh-TW" altLang="en-US" dirty="0"/>
              <a:t>流量。但是 </a:t>
            </a:r>
            <a:r>
              <a:rPr lang="en-US" altLang="zh-TW" dirty="0"/>
              <a:t>HTTPS</a:t>
            </a:r>
            <a:r>
              <a:rPr lang="zh-TW" altLang="en-US" dirty="0"/>
              <a:t>呢</a:t>
            </a:r>
            <a:r>
              <a:rPr lang="en-US" altLang="zh-TW" dirty="0" smtClean="0"/>
              <a:t>?</a:t>
            </a:r>
          </a:p>
          <a:p>
            <a:r>
              <a:rPr lang="zh-TW" altLang="en-US" dirty="0" smtClean="0"/>
              <a:t>接下來瞭解下如何配置 </a:t>
            </a:r>
            <a:r>
              <a:rPr lang="en-US" altLang="zh-TW" dirty="0" smtClean="0"/>
              <a:t>Ingress </a:t>
            </a:r>
            <a:r>
              <a:rPr lang="zh-TW" altLang="en-US" dirty="0"/>
              <a:t>以支持</a:t>
            </a:r>
            <a:r>
              <a:rPr lang="en-US" altLang="zh-TW" dirty="0"/>
              <a:t>TLS</a:t>
            </a:r>
            <a:r>
              <a:rPr lang="zh-TW" altLang="en-US" dirty="0" smtClean="0"/>
              <a:t>。</a:t>
            </a:r>
            <a:r>
              <a:rPr lang="zh-TW" altLang="en-US" dirty="0"/>
              <a:t/>
            </a:r>
            <a:br>
              <a:rPr lang="zh-TW" altLang="en-US" dirty="0"/>
            </a:br>
            <a:endParaRPr lang="zh-TW" altLang="en-US" dirty="0"/>
          </a:p>
        </p:txBody>
      </p:sp>
    </p:spTree>
    <p:extLst>
      <p:ext uri="{BB962C8B-B14F-4D97-AF65-F5344CB8AC3E}">
        <p14:creationId xmlns:p14="http://schemas.microsoft.com/office/powerpoint/2010/main" val="13063285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a:t>
            </a:r>
            <a:r>
              <a:rPr lang="en-US" altLang="zh-TW" dirty="0"/>
              <a:t>Ingress </a:t>
            </a:r>
            <a:r>
              <a:rPr lang="zh-TW" altLang="en-US" dirty="0"/>
              <a:t>創建</a:t>
            </a:r>
            <a:r>
              <a:rPr lang="en-US" altLang="zh-TW" dirty="0"/>
              <a:t>TLS</a:t>
            </a:r>
            <a:r>
              <a:rPr lang="zh-TW" altLang="en-US" dirty="0" smtClean="0"/>
              <a:t>認證</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當</a:t>
            </a:r>
            <a:r>
              <a:rPr lang="zh-TW" altLang="en-US" dirty="0"/>
              <a:t>用戶端創建到 </a:t>
            </a:r>
            <a:r>
              <a:rPr lang="en-US" altLang="zh-TW" dirty="0"/>
              <a:t>Ingress </a:t>
            </a:r>
            <a:r>
              <a:rPr lang="zh-TW" altLang="en-US" dirty="0"/>
              <a:t>控制器的</a:t>
            </a:r>
            <a:r>
              <a:rPr lang="en-US" altLang="zh-TW" dirty="0"/>
              <a:t>TLS </a:t>
            </a:r>
            <a:r>
              <a:rPr lang="zh-TW" altLang="en-US" dirty="0"/>
              <a:t>連接時</a:t>
            </a:r>
            <a:r>
              <a:rPr lang="en-US" altLang="zh-TW" dirty="0"/>
              <a:t>,</a:t>
            </a:r>
            <a:r>
              <a:rPr lang="zh-TW" altLang="en-US" dirty="0"/>
              <a:t>控制器將終止 </a:t>
            </a:r>
            <a:r>
              <a:rPr lang="en-US" altLang="zh-TW" dirty="0"/>
              <a:t>TLS </a:t>
            </a:r>
            <a:r>
              <a:rPr lang="zh-TW" altLang="en-US" dirty="0"/>
              <a:t>連接</a:t>
            </a:r>
            <a:r>
              <a:rPr lang="zh-TW" altLang="en-US" dirty="0" smtClean="0"/>
              <a:t>。</a:t>
            </a:r>
            <a:endParaRPr lang="en-US" altLang="zh-TW" dirty="0" smtClean="0"/>
          </a:p>
          <a:p>
            <a:r>
              <a:rPr lang="zh-TW" altLang="en-US" dirty="0" smtClean="0"/>
              <a:t>客戶端</a:t>
            </a:r>
            <a:r>
              <a:rPr lang="zh-TW" altLang="en-US" dirty="0"/>
              <a:t>和控制器之間的通信是加密</a:t>
            </a:r>
            <a:r>
              <a:rPr lang="zh-TW" altLang="en-US" dirty="0" smtClean="0"/>
              <a:t>的。</a:t>
            </a:r>
            <a:endParaRPr lang="en-US" altLang="zh-TW" dirty="0" smtClean="0"/>
          </a:p>
          <a:p>
            <a:r>
              <a:rPr lang="zh-TW" altLang="en-US" dirty="0" smtClean="0"/>
              <a:t>而</a:t>
            </a:r>
            <a:r>
              <a:rPr lang="zh-TW" altLang="en-US" dirty="0"/>
              <a:t>控制器和後端 </a:t>
            </a:r>
            <a:r>
              <a:rPr lang="en-US" altLang="zh-TW" dirty="0"/>
              <a:t>pod </a:t>
            </a:r>
            <a:r>
              <a:rPr lang="zh-TW" altLang="en-US" dirty="0"/>
              <a:t>之間的通信則不是</a:t>
            </a:r>
            <a:r>
              <a:rPr lang="zh-TW" altLang="en-US" dirty="0" smtClean="0"/>
              <a:t>。</a:t>
            </a:r>
            <a:endParaRPr lang="en-US" altLang="zh-TW" dirty="0" smtClean="0"/>
          </a:p>
          <a:p>
            <a:r>
              <a:rPr lang="zh-TW" altLang="en-US" dirty="0" smtClean="0"/>
              <a:t>運行</a:t>
            </a:r>
            <a:r>
              <a:rPr lang="zh-TW" altLang="en-US" dirty="0"/>
              <a:t>在 </a:t>
            </a:r>
            <a:r>
              <a:rPr lang="en-US" altLang="zh-TW" dirty="0"/>
              <a:t>pod </a:t>
            </a:r>
            <a:r>
              <a:rPr lang="zh-TW" altLang="en-US" dirty="0"/>
              <a:t>上的應用程式不需要支援</a:t>
            </a:r>
            <a:r>
              <a:rPr lang="en-US" altLang="zh-TW" dirty="0"/>
              <a:t>TLS</a:t>
            </a:r>
            <a:r>
              <a:rPr lang="zh-TW" altLang="en-US" dirty="0" smtClean="0"/>
              <a:t>。</a:t>
            </a:r>
            <a:endParaRPr lang="en-US" altLang="zh-TW" dirty="0" smtClean="0"/>
          </a:p>
          <a:p>
            <a:r>
              <a:rPr lang="zh-TW" altLang="en-US" dirty="0" smtClean="0"/>
              <a:t>例如</a:t>
            </a:r>
            <a:r>
              <a:rPr lang="en-US" altLang="zh-TW" dirty="0"/>
              <a:t>,</a:t>
            </a:r>
            <a:r>
              <a:rPr lang="zh-TW" altLang="en-US" dirty="0"/>
              <a:t>如果 </a:t>
            </a:r>
            <a:r>
              <a:rPr lang="en-US" altLang="zh-TW" dirty="0"/>
              <a:t>pod </a:t>
            </a:r>
            <a:r>
              <a:rPr lang="zh-TW" altLang="en-US" dirty="0"/>
              <a:t>運行</a:t>
            </a:r>
            <a:r>
              <a:rPr lang="en-US" altLang="zh-TW" dirty="0"/>
              <a:t>web </a:t>
            </a:r>
            <a:r>
              <a:rPr lang="zh-TW" altLang="en-US" dirty="0"/>
              <a:t>伺服器</a:t>
            </a:r>
            <a:r>
              <a:rPr lang="en-US" altLang="zh-TW" dirty="0"/>
              <a:t>,</a:t>
            </a:r>
            <a:r>
              <a:rPr lang="zh-TW" altLang="en-US" dirty="0"/>
              <a:t>則它只能接 收 </a:t>
            </a:r>
            <a:r>
              <a:rPr lang="en-US" altLang="zh-TW" dirty="0"/>
              <a:t>HTTP </a:t>
            </a:r>
            <a:r>
              <a:rPr lang="zh-TW" altLang="en-US" dirty="0"/>
              <a:t>通信</a:t>
            </a:r>
            <a:r>
              <a:rPr lang="en-US" altLang="zh-TW" dirty="0"/>
              <a:t>,</a:t>
            </a:r>
            <a:r>
              <a:rPr lang="zh-TW" altLang="en-US" dirty="0"/>
              <a:t>並讓 </a:t>
            </a:r>
            <a:r>
              <a:rPr lang="en-US" altLang="zh-TW" dirty="0"/>
              <a:t>Ingress </a:t>
            </a:r>
            <a:r>
              <a:rPr lang="zh-TW" altLang="en-US" dirty="0"/>
              <a:t>控制器負責處理與 </a:t>
            </a:r>
            <a:r>
              <a:rPr lang="en-US" altLang="zh-TW" dirty="0"/>
              <a:t>TLS </a:t>
            </a:r>
            <a:r>
              <a:rPr lang="zh-TW" altLang="en-US" dirty="0"/>
              <a:t>相關的所有內容</a:t>
            </a:r>
            <a:r>
              <a:rPr lang="zh-TW" altLang="en-US" dirty="0" smtClean="0"/>
              <a:t>。</a:t>
            </a:r>
            <a:endParaRPr lang="en-US" altLang="zh-TW" dirty="0" smtClean="0"/>
          </a:p>
          <a:p>
            <a:r>
              <a:rPr lang="zh-TW" altLang="en-US" dirty="0" smtClean="0"/>
              <a:t>要</a:t>
            </a:r>
            <a:r>
              <a:rPr lang="zh-TW" altLang="en-US" dirty="0"/>
              <a:t>使</a:t>
            </a:r>
            <a:r>
              <a:rPr lang="zh-TW" altLang="en-US" dirty="0" smtClean="0"/>
              <a:t>控制器能夠</a:t>
            </a:r>
            <a:r>
              <a:rPr lang="zh-TW" altLang="en-US" dirty="0"/>
              <a:t>這樣做</a:t>
            </a:r>
            <a:r>
              <a:rPr lang="en-US" altLang="zh-TW" dirty="0"/>
              <a:t>,</a:t>
            </a:r>
            <a:r>
              <a:rPr lang="zh-TW" altLang="en-US" dirty="0"/>
              <a:t>需要將</a:t>
            </a:r>
            <a:r>
              <a:rPr lang="zh-TW" altLang="en-US" b="1" dirty="0"/>
              <a:t>證書</a:t>
            </a:r>
            <a:r>
              <a:rPr lang="zh-TW" altLang="en-US" dirty="0"/>
              <a:t>和</a:t>
            </a:r>
            <a:r>
              <a:rPr lang="zh-TW" altLang="en-US" b="1" dirty="0"/>
              <a:t>私密金鑰</a:t>
            </a:r>
            <a:r>
              <a:rPr lang="zh-TW" altLang="en-US" dirty="0"/>
              <a:t>附加到 </a:t>
            </a:r>
            <a:r>
              <a:rPr lang="en-US" altLang="zh-TW" dirty="0"/>
              <a:t>Ingress</a:t>
            </a:r>
            <a:r>
              <a:rPr lang="zh-TW" altLang="en-US" dirty="0" smtClean="0"/>
              <a:t>。</a:t>
            </a:r>
            <a:endParaRPr lang="en-US" altLang="zh-TW" dirty="0" smtClean="0"/>
          </a:p>
          <a:p>
            <a:r>
              <a:rPr lang="zh-TW" altLang="en-US" dirty="0" smtClean="0"/>
              <a:t>這兩</a:t>
            </a:r>
            <a:r>
              <a:rPr lang="zh-TW" altLang="en-US" dirty="0"/>
              <a:t>個必需資源存儲在稱為 </a:t>
            </a:r>
            <a:r>
              <a:rPr lang="en-US" altLang="zh-TW" dirty="0"/>
              <a:t>Secret </a:t>
            </a:r>
            <a:r>
              <a:rPr lang="zh-TW" altLang="en-US" dirty="0"/>
              <a:t>的</a:t>
            </a:r>
            <a:r>
              <a:rPr lang="en-US" altLang="zh-TW" dirty="0"/>
              <a:t>Kubernetes </a:t>
            </a:r>
            <a:r>
              <a:rPr lang="zh-TW" altLang="en-US" dirty="0"/>
              <a:t>資源中</a:t>
            </a:r>
            <a:r>
              <a:rPr lang="en-US" altLang="zh-TW" dirty="0"/>
              <a:t>,</a:t>
            </a:r>
            <a:r>
              <a:rPr lang="zh-TW" altLang="en-US" dirty="0"/>
              <a:t>然後在</a:t>
            </a:r>
            <a:r>
              <a:rPr lang="en-US" altLang="zh-TW" dirty="0"/>
              <a:t>Ingress manifest </a:t>
            </a:r>
            <a:r>
              <a:rPr lang="zh-TW" altLang="en-US" dirty="0"/>
              <a:t>中引用它</a:t>
            </a:r>
            <a:r>
              <a:rPr lang="zh-TW" altLang="en-US" dirty="0" smtClean="0"/>
              <a:t>。</a:t>
            </a:r>
            <a:endParaRPr lang="en-US" altLang="zh-TW" dirty="0" smtClean="0"/>
          </a:p>
          <a:p>
            <a:pPr lvl="1"/>
            <a:r>
              <a:rPr lang="zh-TW" altLang="en-US" dirty="0" smtClean="0"/>
              <a:t>我們</a:t>
            </a:r>
            <a:r>
              <a:rPr lang="zh-TW" altLang="en-US" dirty="0"/>
              <a:t>將在第</a:t>
            </a:r>
            <a:r>
              <a:rPr lang="en-US" altLang="zh-TW" dirty="0"/>
              <a:t>7</a:t>
            </a:r>
            <a:r>
              <a:rPr lang="zh-TW" altLang="en-US" dirty="0"/>
              <a:t>章中詳細</a:t>
            </a:r>
            <a:r>
              <a:rPr lang="zh-TW" altLang="en-US" dirty="0" smtClean="0"/>
              <a:t>介紹 </a:t>
            </a:r>
            <a:r>
              <a:rPr lang="en-US" altLang="zh-TW" dirty="0"/>
              <a:t>Secret</a:t>
            </a:r>
            <a:r>
              <a:rPr lang="zh-TW" altLang="en-US" dirty="0" smtClean="0"/>
              <a:t>。</a:t>
            </a:r>
            <a:endParaRPr lang="en-US" altLang="zh-TW" dirty="0" smtClean="0"/>
          </a:p>
          <a:p>
            <a:pPr lvl="1"/>
            <a:r>
              <a:rPr lang="zh-TW" altLang="en-US" dirty="0" smtClean="0"/>
              <a:t>現在</a:t>
            </a:r>
            <a:r>
              <a:rPr lang="en-US" altLang="zh-TW" dirty="0"/>
              <a:t>,</a:t>
            </a:r>
            <a:r>
              <a:rPr lang="zh-TW" altLang="en-US" dirty="0"/>
              <a:t>只需創建 </a:t>
            </a:r>
            <a:r>
              <a:rPr lang="en-US" altLang="zh-TW" dirty="0"/>
              <a:t>Secret,</a:t>
            </a:r>
            <a:r>
              <a:rPr lang="zh-TW" altLang="en-US" dirty="0"/>
              <a:t>而不必太在意</a:t>
            </a:r>
            <a:r>
              <a:rPr lang="zh-TW" altLang="en-US" dirty="0" smtClean="0"/>
              <a:t>。</a:t>
            </a:r>
            <a:endParaRPr lang="zh-TW" altLang="en-US" dirty="0"/>
          </a:p>
        </p:txBody>
      </p:sp>
    </p:spTree>
    <p:extLst>
      <p:ext uri="{BB962C8B-B14F-4D97-AF65-F5344CB8AC3E}">
        <p14:creationId xmlns:p14="http://schemas.microsoft.com/office/powerpoint/2010/main" val="29374254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創建私密金鑰和證書</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openssl</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genrsa</a:t>
            </a:r>
            <a:r>
              <a:rPr lang="en-US" altLang="zh-TW" sz="2400" b="1" dirty="0">
                <a:latin typeface="Source Code Pro" panose="020B0509030403020204" pitchFamily="49" charset="0"/>
                <a:ea typeface="Source Code Pro" panose="020B0509030403020204" pitchFamily="49" charset="0"/>
              </a:rPr>
              <a:t> -out </a:t>
            </a:r>
            <a:r>
              <a:rPr lang="en-US" altLang="zh-TW" sz="2400" b="1" dirty="0" err="1">
                <a:latin typeface="Source Code Pro" panose="020B0509030403020204" pitchFamily="49" charset="0"/>
                <a:ea typeface="Source Code Pro" panose="020B0509030403020204" pitchFamily="49" charset="0"/>
              </a:rPr>
              <a:t>tls.key</a:t>
            </a:r>
            <a:r>
              <a:rPr lang="en-US" altLang="zh-TW" sz="2400" b="1" dirty="0">
                <a:latin typeface="Source Code Pro" panose="020B0509030403020204" pitchFamily="49" charset="0"/>
                <a:ea typeface="Source Code Pro" panose="020B0509030403020204" pitchFamily="49" charset="0"/>
              </a:rPr>
              <a:t> 2048 </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openssl</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req</a:t>
            </a:r>
            <a:r>
              <a:rPr lang="en-US" altLang="zh-TW" sz="2400" b="1" dirty="0">
                <a:latin typeface="Source Code Pro" panose="020B0509030403020204" pitchFamily="49" charset="0"/>
                <a:ea typeface="Source Code Pro" panose="020B0509030403020204" pitchFamily="49" charset="0"/>
              </a:rPr>
              <a:t> -new -x509 -key </a:t>
            </a:r>
            <a:r>
              <a:rPr lang="en-US" altLang="zh-TW" sz="2400" b="1" dirty="0" err="1">
                <a:latin typeface="Source Code Pro" panose="020B0509030403020204" pitchFamily="49" charset="0"/>
                <a:ea typeface="Source Code Pro" panose="020B0509030403020204" pitchFamily="49" charset="0"/>
              </a:rPr>
              <a:t>tls</a:t>
            </a:r>
            <a:r>
              <a:rPr lang="en-US" altLang="zh-TW" sz="2400" b="1" dirty="0">
                <a:latin typeface="Source Code Pro" panose="020B0509030403020204" pitchFamily="49" charset="0"/>
                <a:ea typeface="Source Code Pro" panose="020B0509030403020204" pitchFamily="49" charset="0"/>
              </a:rPr>
              <a:t> key -out </a:t>
            </a:r>
            <a:r>
              <a:rPr lang="en-US" altLang="zh-TW" sz="2400" b="1" dirty="0" err="1">
                <a:latin typeface="Source Code Pro" panose="020B0509030403020204" pitchFamily="49" charset="0"/>
                <a:ea typeface="Source Code Pro" panose="020B0509030403020204" pitchFamily="49" charset="0"/>
              </a:rPr>
              <a:t>tls.cert</a:t>
            </a:r>
            <a:r>
              <a:rPr lang="en-US" altLang="zh-TW" sz="2400" b="1" dirty="0">
                <a:latin typeface="Source Code Pro" panose="020B0509030403020204" pitchFamily="49" charset="0"/>
                <a:ea typeface="Source Code Pro" panose="020B0509030403020204" pitchFamily="49" charset="0"/>
              </a:rPr>
              <a:t> -days 360 -subj </a:t>
            </a:r>
            <a:r>
              <a:rPr lang="en-US" altLang="zh-TW" sz="2400" b="1" dirty="0" smtClean="0">
                <a:latin typeface="Source Code Pro" panose="020B0509030403020204" pitchFamily="49" charset="0"/>
                <a:ea typeface="Source Code Pro" panose="020B0509030403020204" pitchFamily="49" charset="0"/>
              </a:rPr>
              <a:t>/CN=kubia.example.com</a:t>
            </a:r>
            <a:endParaRPr lang="en-US" altLang="zh-TW" sz="2400" b="1" dirty="0">
              <a:latin typeface="Source Code Pro" panose="020B0509030403020204" pitchFamily="49" charset="0"/>
              <a:ea typeface="Source Code Pro" panose="020B0509030403020204" pitchFamily="49" charset="0"/>
            </a:endParaRPr>
          </a:p>
          <a:p>
            <a:r>
              <a:rPr lang="zh-TW" altLang="en-US" dirty="0"/>
              <a:t>像下述兩個檔一樣創建 </a:t>
            </a:r>
            <a:r>
              <a:rPr lang="en-US" altLang="zh-TW" dirty="0"/>
              <a:t>Secret :</a:t>
            </a:r>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create secret </a:t>
            </a:r>
            <a:r>
              <a:rPr lang="en-US" altLang="zh-TW" sz="2400" b="1" dirty="0" err="1">
                <a:latin typeface="Source Code Pro" panose="020B0509030403020204" pitchFamily="49" charset="0"/>
                <a:ea typeface="Source Code Pro" panose="020B0509030403020204" pitchFamily="49" charset="0"/>
              </a:rPr>
              <a:t>tls</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tls</a:t>
            </a:r>
            <a:r>
              <a:rPr lang="en-US" altLang="zh-TW" sz="2400" b="1" dirty="0">
                <a:latin typeface="Source Code Pro" panose="020B0509030403020204" pitchFamily="49" charset="0"/>
                <a:ea typeface="Source Code Pro" panose="020B0509030403020204" pitchFamily="49" charset="0"/>
              </a:rPr>
              <a:t>-secret --cert=</a:t>
            </a:r>
            <a:r>
              <a:rPr lang="en-US" altLang="zh-TW" sz="2400" b="1" dirty="0" err="1">
                <a:latin typeface="Source Code Pro" panose="020B0509030403020204" pitchFamily="49" charset="0"/>
                <a:ea typeface="Source Code Pro" panose="020B0509030403020204" pitchFamily="49" charset="0"/>
              </a:rPr>
              <a:t>tls</a:t>
            </a:r>
            <a:r>
              <a:rPr lang="en-US" altLang="zh-TW" sz="2400" b="1" dirty="0">
                <a:latin typeface="Source Code Pro" panose="020B0509030403020204" pitchFamily="49" charset="0"/>
                <a:ea typeface="Source Code Pro" panose="020B0509030403020204" pitchFamily="49" charset="0"/>
              </a:rPr>
              <a:t> cert --</a:t>
            </a:r>
            <a:r>
              <a:rPr lang="en-US" altLang="zh-TW" sz="2400" b="1" dirty="0" smtClean="0">
                <a:latin typeface="Source Code Pro" panose="020B0509030403020204" pitchFamily="49" charset="0"/>
                <a:ea typeface="Source Code Pro" panose="020B0509030403020204" pitchFamily="49" charset="0"/>
              </a:rPr>
              <a:t>key=</a:t>
            </a:r>
            <a:r>
              <a:rPr lang="en-US" altLang="zh-TW" sz="2400" b="1" dirty="0" err="1" smtClean="0">
                <a:latin typeface="Source Code Pro" panose="020B0509030403020204" pitchFamily="49" charset="0"/>
                <a:ea typeface="Source Code Pro" panose="020B0509030403020204" pitchFamily="49" charset="0"/>
              </a:rPr>
              <a:t>tls.key</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secret </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tls</a:t>
            </a:r>
            <a:r>
              <a:rPr lang="en-US" altLang="zh-TW" sz="2400" dirty="0">
                <a:latin typeface="Source Code Pro" panose="020B0509030403020204" pitchFamily="49" charset="0"/>
                <a:ea typeface="Source Code Pro" panose="020B0509030403020204" pitchFamily="49" charset="0"/>
              </a:rPr>
              <a:t>-secret" </a:t>
            </a:r>
            <a:r>
              <a:rPr lang="en-US" altLang="zh-TW" sz="2400" dirty="0" smtClean="0">
                <a:latin typeface="Source Code Pro" panose="020B0509030403020204" pitchFamily="49" charset="0"/>
                <a:ea typeface="Source Code Pro" panose="020B0509030403020204" pitchFamily="49" charset="0"/>
              </a:rPr>
              <a:t>created</a:t>
            </a:r>
            <a:endParaRPr lang="en-US" altLang="zh-TW" sz="24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74387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smtClean="0"/>
              <a:t>標籤為</a:t>
            </a:r>
            <a:r>
              <a:rPr lang="en-US" altLang="zh-TW" dirty="0" smtClean="0"/>
              <a:t>app=</a:t>
            </a:r>
            <a:r>
              <a:rPr lang="en-US" altLang="zh-TW" dirty="0" err="1" smtClean="0"/>
              <a:t>kubia</a:t>
            </a:r>
            <a:r>
              <a:rPr lang="zh-TW" altLang="en-US" dirty="0" smtClean="0"/>
              <a:t>的</a:t>
            </a:r>
            <a:r>
              <a:rPr lang="en-US" altLang="zh-TW" dirty="0" smtClean="0"/>
              <a:t>pods</a:t>
            </a:r>
            <a:endParaRPr lang="zh-TW" altLang="en-US" dirty="0"/>
          </a:p>
        </p:txBody>
      </p:sp>
      <p:sp>
        <p:nvSpPr>
          <p:cNvPr id="7" name="矩形 6"/>
          <p:cNvSpPr/>
          <p:nvPr/>
        </p:nvSpPr>
        <p:spPr>
          <a:xfrm>
            <a:off x="793315" y="1690688"/>
            <a:ext cx="11398685" cy="707886"/>
          </a:xfrm>
          <a:prstGeom prst="rect">
            <a:avLst/>
          </a:prstGeom>
        </p:spPr>
        <p:txBody>
          <a:bodyPr wrap="square">
            <a:spAutoFit/>
          </a:bodyPr>
          <a:lstStyle/>
          <a:p>
            <a:r>
              <a:rPr lang="zh-TW" altLang="en-US" sz="2000" dirty="0" smtClean="0">
                <a:latin typeface="Source Code Pro" panose="020B0509030403020204" pitchFamily="49" charset="0"/>
              </a:rPr>
              <a:t>[root@master ~]# kubectl create -f kubia-replicaset-matchexpressions.yaml</a:t>
            </a:r>
          </a:p>
          <a:p>
            <a:r>
              <a:rPr lang="zh-TW" altLang="en-US" sz="2000" dirty="0" smtClean="0">
                <a:latin typeface="Source Code Pro" panose="020B0509030403020204" pitchFamily="49" charset="0"/>
              </a:rPr>
              <a:t>replicaset.apps/kubia created</a:t>
            </a:r>
            <a:endParaRPr lang="zh-TW" altLang="en-US" sz="2000" dirty="0">
              <a:latin typeface="Source Code Pro" panose="020B0509030403020204" pitchFamily="49" charset="0"/>
            </a:endParaRPr>
          </a:p>
        </p:txBody>
      </p:sp>
      <p:sp>
        <p:nvSpPr>
          <p:cNvPr id="8" name="矩形 7"/>
          <p:cNvSpPr/>
          <p:nvPr/>
        </p:nvSpPr>
        <p:spPr>
          <a:xfrm>
            <a:off x="838200" y="3016251"/>
            <a:ext cx="10054225" cy="1631216"/>
          </a:xfrm>
          <a:prstGeom prst="rect">
            <a:avLst/>
          </a:prstGeom>
        </p:spPr>
        <p:txBody>
          <a:bodyPr wrap="square">
            <a:spAutoFit/>
          </a:bodyPr>
          <a:lstStyle/>
          <a:p>
            <a:r>
              <a:rPr lang="zh-TW" altLang="en-US" sz="2000" dirty="0">
                <a:latin typeface="Source Code Pro" panose="020B0509030403020204" pitchFamily="49" charset="0"/>
              </a:rPr>
              <a:t>[root@master ~]# kubectl get po --show-labels</a:t>
            </a:r>
          </a:p>
          <a:p>
            <a:r>
              <a:rPr lang="zh-TW" altLang="en-US" sz="2000" dirty="0">
                <a:latin typeface="Source Code Pro" panose="020B0509030403020204" pitchFamily="49" charset="0"/>
              </a:rPr>
              <a:t>NAME          READY   STATUS    RESTARTS   AGE     LABELS</a:t>
            </a:r>
          </a:p>
          <a:p>
            <a:r>
              <a:rPr lang="zh-TW" altLang="en-US" sz="2000" dirty="0">
                <a:latin typeface="Source Code Pro" panose="020B0509030403020204" pitchFamily="49" charset="0"/>
              </a:rPr>
              <a:t>kubia-5f9lw   1/1     Running   0          2m14s   app=kubia</a:t>
            </a:r>
          </a:p>
          <a:p>
            <a:r>
              <a:rPr lang="zh-TW" altLang="en-US" sz="2000" dirty="0">
                <a:latin typeface="Source Code Pro" panose="020B0509030403020204" pitchFamily="49" charset="0"/>
              </a:rPr>
              <a:t>kubia-dv9sb   1/1     Running   0          2m14s   app=kubia</a:t>
            </a:r>
          </a:p>
          <a:p>
            <a:r>
              <a:rPr lang="zh-TW" altLang="en-US" sz="2000" dirty="0">
                <a:latin typeface="Source Code Pro" panose="020B0509030403020204" pitchFamily="49" charset="0"/>
              </a:rPr>
              <a:t>kubia-l4xv5   1/1     Running   0          2m14s   app=kubia</a:t>
            </a:r>
          </a:p>
        </p:txBody>
      </p:sp>
    </p:spTree>
    <p:extLst>
      <p:ext uri="{BB962C8B-B14F-4D97-AF65-F5344CB8AC3E}">
        <p14:creationId xmlns:p14="http://schemas.microsoft.com/office/powerpoint/2010/main" val="3231924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通過 </a:t>
            </a:r>
            <a:r>
              <a:rPr lang="en-US" altLang="zh-TW" dirty="0" err="1"/>
              <a:t>CertificateSigningRequest</a:t>
            </a:r>
            <a:r>
              <a:rPr lang="en-US" altLang="zh-TW" dirty="0"/>
              <a:t> </a:t>
            </a:r>
            <a:r>
              <a:rPr lang="zh-TW" altLang="en-US" dirty="0"/>
              <a:t>資源簽署</a:t>
            </a:r>
            <a:r>
              <a:rPr lang="zh-TW" altLang="en-US" dirty="0" smtClean="0"/>
              <a:t>證書</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可以</a:t>
            </a:r>
            <a:r>
              <a:rPr lang="zh-TW" altLang="en-US" dirty="0"/>
              <a:t>不通過自己簽署證書</a:t>
            </a:r>
            <a:r>
              <a:rPr lang="en-US" altLang="zh-TW" dirty="0"/>
              <a:t>,</a:t>
            </a:r>
            <a:r>
              <a:rPr lang="zh-TW" altLang="en-US" dirty="0"/>
              <a:t>而是通過創建 </a:t>
            </a:r>
            <a:r>
              <a:rPr lang="en-US" altLang="zh-TW" dirty="0" err="1"/>
              <a:t>CertificatesigningRequest</a:t>
            </a:r>
            <a:r>
              <a:rPr lang="en-US" altLang="zh-TW" dirty="0"/>
              <a:t> (CSR)</a:t>
            </a:r>
            <a:r>
              <a:rPr lang="zh-TW" altLang="en-US" dirty="0"/>
              <a:t>資源來簽署</a:t>
            </a:r>
            <a:r>
              <a:rPr lang="zh-TW" altLang="en-US" dirty="0" smtClean="0"/>
              <a:t>。</a:t>
            </a:r>
            <a:endParaRPr lang="en-US" altLang="zh-TW" dirty="0" smtClean="0"/>
          </a:p>
          <a:p>
            <a:r>
              <a:rPr lang="zh-TW" altLang="en-US" dirty="0" smtClean="0"/>
              <a:t>使用者</a:t>
            </a:r>
            <a:r>
              <a:rPr lang="zh-TW" altLang="en-US" dirty="0"/>
              <a:t>或他們的應用程式可以創建一個常規證書請求</a:t>
            </a:r>
            <a:r>
              <a:rPr lang="en-US" altLang="zh-TW" dirty="0"/>
              <a:t>,</a:t>
            </a:r>
            <a:r>
              <a:rPr lang="zh-TW" altLang="en-US" dirty="0"/>
              <a:t>將其 放入</a:t>
            </a:r>
            <a:r>
              <a:rPr lang="en-US" altLang="zh-TW" dirty="0"/>
              <a:t>CSR </a:t>
            </a:r>
            <a:r>
              <a:rPr lang="zh-TW" altLang="en-US" dirty="0"/>
              <a:t>中</a:t>
            </a:r>
            <a:r>
              <a:rPr lang="en-US" altLang="zh-TW" dirty="0"/>
              <a:t>,</a:t>
            </a:r>
            <a:r>
              <a:rPr lang="zh-TW" altLang="en-US" dirty="0"/>
              <a:t>然後由人工作業員或自動化程式批准請求</a:t>
            </a:r>
            <a:r>
              <a:rPr lang="en-US" altLang="zh-TW" dirty="0"/>
              <a:t>,</a:t>
            </a:r>
            <a:r>
              <a:rPr lang="zh-TW" altLang="en-US" dirty="0"/>
              <a:t>像這樣</a:t>
            </a:r>
            <a:r>
              <a:rPr lang="en-US" altLang="zh-TW" dirty="0"/>
              <a:t>:</a:t>
            </a:r>
            <a:endParaRPr lang="zh-TW" altLang="en-US" dirty="0"/>
          </a:p>
          <a:p>
            <a:r>
              <a:rPr lang="en-US" altLang="zh-TW" dirty="0">
                <a:latin typeface="Source Code Pro" panose="020B0509030403020204" pitchFamily="49" charset="0"/>
                <a:ea typeface="Source Code Pro" panose="020B0509030403020204" pitchFamily="49" charset="0"/>
              </a:rPr>
              <a:t>$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certificate approve &lt;name of the CSR&gt;</a:t>
            </a:r>
          </a:p>
          <a:p>
            <a:r>
              <a:rPr lang="zh-TW" altLang="en-US" dirty="0"/>
              <a:t>然後可以從</a:t>
            </a:r>
            <a:r>
              <a:rPr lang="en-US" altLang="zh-TW" dirty="0"/>
              <a:t>CSR </a:t>
            </a:r>
            <a:r>
              <a:rPr lang="zh-TW" altLang="en-US" dirty="0"/>
              <a:t>的 </a:t>
            </a:r>
            <a:r>
              <a:rPr lang="en-US" altLang="zh-TW" dirty="0" err="1"/>
              <a:t>status.certificate</a:t>
            </a:r>
            <a:r>
              <a:rPr lang="en-US" altLang="zh-TW" dirty="0"/>
              <a:t> </a:t>
            </a:r>
            <a:r>
              <a:rPr lang="zh-TW" altLang="en-US" dirty="0"/>
              <a:t>欄位中檢索簽名的證書。</a:t>
            </a:r>
          </a:p>
          <a:p>
            <a:r>
              <a:rPr lang="zh-TW" altLang="en-US" dirty="0"/>
              <a:t>請注意</a:t>
            </a:r>
            <a:r>
              <a:rPr lang="en-US" altLang="zh-TW" dirty="0"/>
              <a:t>,</a:t>
            </a:r>
            <a:r>
              <a:rPr lang="zh-TW" altLang="en-US" dirty="0"/>
              <a:t>證書簽署者元件必須在集中運行</a:t>
            </a:r>
            <a:r>
              <a:rPr lang="en-US" altLang="zh-TW" dirty="0"/>
              <a:t>,</a:t>
            </a:r>
            <a:r>
              <a:rPr lang="zh-TW" altLang="en-US" dirty="0"/>
              <a:t>否則創建 </a:t>
            </a:r>
            <a:r>
              <a:rPr lang="en-US" altLang="zh-TW" dirty="0" err="1"/>
              <a:t>CertificatesigningRequest</a:t>
            </a:r>
            <a:r>
              <a:rPr lang="en-US" altLang="zh-TW" dirty="0"/>
              <a:t> </a:t>
            </a:r>
            <a:r>
              <a:rPr lang="zh-TW" altLang="en-US" dirty="0"/>
              <a:t>以及批准或拒絕將不起作用。</a:t>
            </a:r>
          </a:p>
          <a:p>
            <a:r>
              <a:rPr lang="zh-TW" altLang="en-US" dirty="0"/>
              <a:t>私密金鑰和證書現在存儲在名為</a:t>
            </a:r>
            <a:r>
              <a:rPr lang="en-US" altLang="zh-TW" dirty="0" err="1"/>
              <a:t>tls</a:t>
            </a:r>
            <a:r>
              <a:rPr lang="en-US" altLang="zh-TW" dirty="0"/>
              <a:t>-secret </a:t>
            </a:r>
            <a:r>
              <a:rPr lang="zh-TW" altLang="en-US" dirty="0"/>
              <a:t>的 </a:t>
            </a:r>
            <a:r>
              <a:rPr lang="en-US" altLang="zh-TW" dirty="0"/>
              <a:t>Secret </a:t>
            </a:r>
            <a:r>
              <a:rPr lang="zh-TW" altLang="en-US" dirty="0"/>
              <a:t>中</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38160870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代碼</a:t>
            </a:r>
            <a:r>
              <a:rPr lang="zh-TW" altLang="en-US" dirty="0" smtClean="0"/>
              <a:t>清單</a:t>
            </a:r>
            <a:r>
              <a:rPr lang="en-US" altLang="zh-TW" dirty="0" smtClean="0"/>
              <a:t>5.16</a:t>
            </a:r>
            <a:r>
              <a:rPr lang="zh-TW" altLang="en-US" dirty="0" smtClean="0"/>
              <a:t>：</a:t>
            </a:r>
            <a:r>
              <a:rPr lang="en-US" altLang="zh-TW" dirty="0" smtClean="0"/>
              <a:t>Ingress</a:t>
            </a:r>
            <a:r>
              <a:rPr lang="zh-TW" altLang="en-US" dirty="0" smtClean="0"/>
              <a:t>處理</a:t>
            </a:r>
            <a:r>
              <a:rPr lang="en-US" altLang="zh-TW" dirty="0" smtClean="0"/>
              <a:t>TL</a:t>
            </a:r>
            <a:r>
              <a:rPr lang="zh-TW" altLang="en-US" dirty="0" smtClean="0"/>
              <a:t>傳輸</a:t>
            </a:r>
            <a:endParaRPr lang="zh-TW" altLang="en-US" dirty="0"/>
          </a:p>
        </p:txBody>
      </p:sp>
      <p:sp>
        <p:nvSpPr>
          <p:cNvPr id="3" name="內容版面配置區 2"/>
          <p:cNvSpPr>
            <a:spLocks noGrp="1"/>
          </p:cNvSpPr>
          <p:nvPr>
            <p:ph idx="1"/>
          </p:nvPr>
        </p:nvSpPr>
        <p:spPr>
          <a:xfrm>
            <a:off x="838200" y="1690688"/>
            <a:ext cx="10515600" cy="4486275"/>
          </a:xfrm>
        </p:spPr>
        <p:txBody>
          <a:bodyPr/>
          <a:lstStyle/>
          <a:p>
            <a:r>
              <a:rPr lang="zh-TW" altLang="en-US" dirty="0"/>
              <a:t>現在</a:t>
            </a:r>
            <a:r>
              <a:rPr lang="en-US" altLang="zh-TW" dirty="0"/>
              <a:t>,</a:t>
            </a:r>
            <a:r>
              <a:rPr lang="zh-TW" altLang="en-US" dirty="0"/>
              <a:t>可以更新 </a:t>
            </a:r>
            <a:r>
              <a:rPr lang="en-US" altLang="zh-TW" dirty="0"/>
              <a:t>Ingress </a:t>
            </a:r>
            <a:r>
              <a:rPr lang="zh-TW" altLang="en-US" dirty="0"/>
              <a:t>對象</a:t>
            </a:r>
            <a:r>
              <a:rPr lang="en-US" altLang="zh-TW" dirty="0"/>
              <a:t>,</a:t>
            </a:r>
            <a:r>
              <a:rPr lang="zh-TW" altLang="en-US" dirty="0"/>
              <a:t>以便它也接收 </a:t>
            </a:r>
            <a:r>
              <a:rPr lang="en-US" altLang="zh-TW" dirty="0"/>
              <a:t>kubia.example.com </a:t>
            </a:r>
            <a:r>
              <a:rPr lang="zh-TW" altLang="en-US" dirty="0"/>
              <a:t>的 </a:t>
            </a:r>
            <a:r>
              <a:rPr lang="en-US" altLang="zh-TW" dirty="0"/>
              <a:t>HTTPS </a:t>
            </a:r>
            <a:r>
              <a:rPr lang="zh-TW" altLang="en-US" dirty="0"/>
              <a:t>請求。 </a:t>
            </a:r>
            <a:endParaRPr lang="en-US" altLang="zh-TW" dirty="0"/>
          </a:p>
        </p:txBody>
      </p:sp>
      <p:sp>
        <p:nvSpPr>
          <p:cNvPr id="4" name="矩形 3"/>
          <p:cNvSpPr/>
          <p:nvPr/>
        </p:nvSpPr>
        <p:spPr>
          <a:xfrm>
            <a:off x="1083473" y="2745571"/>
            <a:ext cx="2488182" cy="369332"/>
          </a:xfrm>
          <a:prstGeom prst="rect">
            <a:avLst/>
          </a:prstGeom>
        </p:spPr>
        <p:txBody>
          <a:bodyPr wrap="none">
            <a:spAutoFit/>
          </a:bodyPr>
          <a:lstStyle/>
          <a:p>
            <a:r>
              <a:rPr lang="en-US" altLang="zh-TW" b="1" dirty="0" err="1">
                <a:solidFill>
                  <a:srgbClr val="24292E"/>
                </a:solidFill>
                <a:latin typeface="-apple-system"/>
              </a:rPr>
              <a:t>kubia</a:t>
            </a:r>
            <a:r>
              <a:rPr lang="en-US" altLang="zh-TW" b="1" dirty="0">
                <a:solidFill>
                  <a:srgbClr val="24292E"/>
                </a:solidFill>
                <a:latin typeface="-apple-system"/>
              </a:rPr>
              <a:t>-ingress-</a:t>
            </a:r>
            <a:r>
              <a:rPr lang="en-US" altLang="zh-TW" b="1" dirty="0" err="1">
                <a:solidFill>
                  <a:srgbClr val="24292E"/>
                </a:solidFill>
                <a:latin typeface="-apple-system"/>
              </a:rPr>
              <a:t>tls.yaml</a:t>
            </a:r>
            <a:endParaRPr lang="en-US" altLang="zh-TW" b="0" i="0" dirty="0">
              <a:solidFill>
                <a:srgbClr val="586069"/>
              </a:solidFill>
              <a:effectLst/>
              <a:latin typeface="-apple-system"/>
            </a:endParaRPr>
          </a:p>
        </p:txBody>
      </p:sp>
      <p:sp>
        <p:nvSpPr>
          <p:cNvPr id="6" name="矩形 5"/>
          <p:cNvSpPr/>
          <p:nvPr/>
        </p:nvSpPr>
        <p:spPr>
          <a:xfrm>
            <a:off x="4089400" y="2158643"/>
            <a:ext cx="6096000" cy="4801314"/>
          </a:xfrm>
          <a:prstGeom prst="rect">
            <a:avLst/>
          </a:prstGeom>
        </p:spPr>
        <p:txBody>
          <a:bodyPr>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extensions/v1beta1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Ingress</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tls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hosts</a:t>
            </a:r>
            <a:r>
              <a:rPr lang="en-US" altLang="zh-TW" dirty="0">
                <a:solidFill>
                  <a:srgbClr val="24292E"/>
                </a:solidFill>
                <a:latin typeface="Source Code Pro" panose="020B0509030403020204" pitchFamily="49" charset="0"/>
                <a:ea typeface="Source Code Pro" panose="020B0509030403020204" pitchFamily="49" charset="0"/>
              </a:rPr>
              <a:t>: </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032F62"/>
                </a:solidFill>
                <a:latin typeface="Source Code Pro" panose="020B0509030403020204" pitchFamily="49" charset="0"/>
                <a:ea typeface="Source Code Pro" panose="020B0509030403020204" pitchFamily="49" charset="0"/>
              </a:rPr>
              <a:t>kubia.example.com</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secretName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tls</a:t>
            </a:r>
            <a:r>
              <a:rPr lang="en-US" altLang="zh-TW" dirty="0">
                <a:solidFill>
                  <a:srgbClr val="032F62"/>
                </a:solidFill>
                <a:latin typeface="Source Code Pro" panose="020B0509030403020204" pitchFamily="49" charset="0"/>
                <a:ea typeface="Source Code Pro" panose="020B0509030403020204" pitchFamily="49" charset="0"/>
              </a:rPr>
              <a:t>-secret</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rules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host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kubia.example.com</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http</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paths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backend</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serviceName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kubia-nodeport</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servicePort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80</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7137400" y="3564493"/>
            <a:ext cx="4216400" cy="369332"/>
          </a:xfrm>
          <a:prstGeom prst="rect">
            <a:avLst/>
          </a:prstGeom>
        </p:spPr>
        <p:txBody>
          <a:bodyPr wrap="square">
            <a:spAutoFit/>
          </a:bodyPr>
          <a:lstStyle/>
          <a:p>
            <a:pPr>
              <a:spcAft>
                <a:spcPts val="500"/>
              </a:spcAft>
            </a:pPr>
            <a:r>
              <a:rPr lang="zh-TW" altLang="en-US" dirty="0" smtClean="0">
                <a:solidFill>
                  <a:srgbClr val="000000"/>
                </a:solidFill>
                <a:latin typeface="微軟正黑體" panose="020B0604030504040204" pitchFamily="34" charset="-120"/>
                <a:ea typeface="微軟正黑體" panose="020B0604030504040204" pitchFamily="34" charset="-120"/>
              </a:rPr>
              <a:t>在這個屬性下包含了所有的</a:t>
            </a:r>
            <a:r>
              <a:rPr lang="en-US" altLang="zh-TW" dirty="0">
                <a:solidFill>
                  <a:srgbClr val="000000"/>
                </a:solidFill>
                <a:latin typeface="微軟正黑體" panose="020B0604030504040204" pitchFamily="34" charset="-120"/>
                <a:ea typeface="微軟正黑體" panose="020B0604030504040204" pitchFamily="34" charset="-120"/>
              </a:rPr>
              <a:t>TLS </a:t>
            </a:r>
            <a:r>
              <a:rPr lang="zh-TW" altLang="en-US" dirty="0">
                <a:solidFill>
                  <a:srgbClr val="000000"/>
                </a:solidFill>
                <a:latin typeface="微軟正黑體" panose="020B0604030504040204" pitchFamily="34" charset="-120"/>
                <a:ea typeface="微軟正黑體" panose="020B0604030504040204" pitchFamily="34" charset="-120"/>
              </a:rPr>
              <a:t>的配置 </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8382000" y="3933825"/>
            <a:ext cx="3302000" cy="923330"/>
          </a:xfrm>
          <a:prstGeom prst="rect">
            <a:avLst/>
          </a:prstGeom>
        </p:spPr>
        <p:txBody>
          <a:bodyPr wrap="square">
            <a:spAutoFit/>
          </a:bodyPr>
          <a:lstStyle/>
          <a:p>
            <a:pPr>
              <a:spcAft>
                <a:spcPts val="500"/>
              </a:spcAft>
            </a:pPr>
            <a:r>
              <a:rPr lang="zh-TW" altLang="en-US" dirty="0" smtClean="0">
                <a:solidFill>
                  <a:srgbClr val="000000"/>
                </a:solidFill>
                <a:latin typeface="微軟正黑體" panose="020B0604030504040204" pitchFamily="34" charset="-120"/>
                <a:ea typeface="微軟正黑體" panose="020B0604030504040204" pitchFamily="34" charset="-120"/>
              </a:rPr>
              <a:t>將接收來自</a:t>
            </a:r>
            <a:r>
              <a:rPr lang="en-US" altLang="zh-TW" dirty="0" smtClean="0">
                <a:solidFill>
                  <a:srgbClr val="000000"/>
                </a:solidFill>
                <a:latin typeface="微軟正黑體" panose="020B0604030504040204" pitchFamily="34" charset="-120"/>
                <a:ea typeface="微軟正黑體" panose="020B0604030504040204" pitchFamily="34" charset="-120"/>
              </a:rPr>
              <a:t>kubia.example.com </a:t>
            </a:r>
            <a:r>
              <a:rPr lang="zh-TW" altLang="en-US" dirty="0" smtClean="0">
                <a:solidFill>
                  <a:srgbClr val="000000"/>
                </a:solidFill>
                <a:latin typeface="微軟正黑體" panose="020B0604030504040204" pitchFamily="34" charset="-120"/>
                <a:ea typeface="微軟正黑體" panose="020B0604030504040204" pitchFamily="34" charset="-120"/>
              </a:rPr>
              <a:t>主機的</a:t>
            </a:r>
            <a:r>
              <a:rPr lang="en-US" altLang="zh-TW" dirty="0" smtClean="0">
                <a:solidFill>
                  <a:srgbClr val="000000"/>
                </a:solidFill>
                <a:latin typeface="微軟正黑體" panose="020B0604030504040204" pitchFamily="34" charset="-120"/>
                <a:ea typeface="微軟正黑體" panose="020B0604030504040204" pitchFamily="34" charset="-120"/>
              </a:rPr>
              <a:t>TLS </a:t>
            </a:r>
            <a:r>
              <a:rPr lang="zh-TW" altLang="en-US" dirty="0" smtClean="0">
                <a:solidFill>
                  <a:srgbClr val="000000"/>
                </a:solidFill>
                <a:latin typeface="微軟正黑體" panose="020B0604030504040204" pitchFamily="34" charset="-120"/>
                <a:ea typeface="微軟正黑體" panose="020B0604030504040204" pitchFamily="34" charset="-120"/>
              </a:rPr>
              <a:t>連接</a:t>
            </a:r>
            <a:endParaRPr lang="zh-TW" altLang="en-US" dirty="0">
              <a:latin typeface="微軟正黑體" panose="020B0604030504040204" pitchFamily="34" charset="-120"/>
              <a:ea typeface="微軟正黑體" panose="020B0604030504040204" pitchFamily="34" charset="-120"/>
            </a:endParaRPr>
          </a:p>
        </p:txBody>
      </p:sp>
      <p:sp>
        <p:nvSpPr>
          <p:cNvPr id="9" name="矩形 8"/>
          <p:cNvSpPr/>
          <p:nvPr/>
        </p:nvSpPr>
        <p:spPr>
          <a:xfrm>
            <a:off x="8394700" y="4806642"/>
            <a:ext cx="3124200" cy="646331"/>
          </a:xfrm>
          <a:prstGeom prst="rect">
            <a:avLst/>
          </a:prstGeom>
        </p:spPr>
        <p:txBody>
          <a:bodyPr wrap="square">
            <a:spAutoFit/>
          </a:bodyPr>
          <a:lstStyle/>
          <a:p>
            <a:pPr>
              <a:spcAft>
                <a:spcPts val="500"/>
              </a:spcAft>
            </a:pPr>
            <a:r>
              <a:rPr lang="zh-TW" altLang="en-US" dirty="0" smtClean="0">
                <a:solidFill>
                  <a:srgbClr val="000000"/>
                </a:solidFill>
                <a:latin typeface="微軟正黑體" panose="020B0604030504040204" pitchFamily="34" charset="-120"/>
                <a:ea typeface="微軟正黑體" panose="020B0604030504040204" pitchFamily="34" charset="-120"/>
              </a:rPr>
              <a:t>從 </a:t>
            </a:r>
            <a:r>
              <a:rPr lang="en-US" altLang="zh-TW" dirty="0" err="1" smtClean="0">
                <a:solidFill>
                  <a:srgbClr val="000000"/>
                </a:solidFill>
                <a:latin typeface="微軟正黑體" panose="020B0604030504040204" pitchFamily="34" charset="-120"/>
                <a:ea typeface="微軟正黑體" panose="020B0604030504040204" pitchFamily="34" charset="-120"/>
              </a:rPr>
              <a:t>tls</a:t>
            </a:r>
            <a:r>
              <a:rPr lang="en-US" altLang="zh-TW" dirty="0" smtClean="0">
                <a:solidFill>
                  <a:srgbClr val="000000"/>
                </a:solidFill>
                <a:latin typeface="微軟正黑體" panose="020B0604030504040204" pitchFamily="34" charset="-120"/>
                <a:ea typeface="微軟正黑體" panose="020B0604030504040204" pitchFamily="34" charset="-120"/>
              </a:rPr>
              <a:t>-secret </a:t>
            </a:r>
            <a:r>
              <a:rPr lang="zh-TW" altLang="en-US" dirty="0" smtClean="0">
                <a:solidFill>
                  <a:srgbClr val="000000"/>
                </a:solidFill>
                <a:latin typeface="微軟正黑體" panose="020B0604030504040204" pitchFamily="34" charset="-120"/>
                <a:ea typeface="微軟正黑體" panose="020B0604030504040204" pitchFamily="34" charset="-120"/>
              </a:rPr>
              <a:t>中獲得之前創立的私密金鑰和證書</a:t>
            </a:r>
            <a:endParaRPr lang="zh-TW" altLang="en-US" dirty="0">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flipH="1" flipV="1">
            <a:off x="7810500" y="4648487"/>
            <a:ext cx="571500" cy="30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7454900" y="4106490"/>
            <a:ext cx="927100" cy="19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7" idx="1"/>
          </p:cNvCxnSpPr>
          <p:nvPr/>
        </p:nvCxnSpPr>
        <p:spPr>
          <a:xfrm flipH="1">
            <a:off x="5118100" y="3749159"/>
            <a:ext cx="2019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142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 </a:t>
            </a:r>
            <a:r>
              <a:rPr lang="en-US" altLang="zh-TW" dirty="0"/>
              <a:t>HTTPS </a:t>
            </a:r>
            <a:r>
              <a:rPr lang="zh-TW" altLang="en-US" dirty="0"/>
              <a:t>通過 </a:t>
            </a:r>
            <a:r>
              <a:rPr lang="en-US" altLang="zh-TW" dirty="0"/>
              <a:t>Ingress </a:t>
            </a:r>
            <a:r>
              <a:rPr lang="zh-TW" altLang="en-US" dirty="0"/>
              <a:t>訪問服務</a:t>
            </a:r>
          </a:p>
        </p:txBody>
      </p:sp>
      <p:sp>
        <p:nvSpPr>
          <p:cNvPr id="3" name="內容版面配置區 2"/>
          <p:cNvSpPr>
            <a:spLocks noGrp="1"/>
          </p:cNvSpPr>
          <p:nvPr>
            <p:ph idx="1"/>
          </p:nvPr>
        </p:nvSpPr>
        <p:spPr/>
        <p:txBody>
          <a:bodyPr/>
          <a:lstStyle/>
          <a:p>
            <a:r>
              <a:rPr lang="zh-TW" altLang="en-US" dirty="0" smtClean="0"/>
              <a:t>提示可以調用</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b="1" dirty="0">
                <a:latin typeface="Source Code Pro" panose="020B0509030403020204" pitchFamily="49" charset="0"/>
                <a:ea typeface="Source Code Pro" panose="020B0509030403020204" pitchFamily="49" charset="0"/>
              </a:rPr>
              <a:t>apply</a:t>
            </a:r>
            <a:r>
              <a:rPr lang="en-US" altLang="zh-TW" dirty="0">
                <a:latin typeface="Source Code Pro" panose="020B0509030403020204" pitchFamily="49" charset="0"/>
                <a:ea typeface="Source Code Pro" panose="020B0509030403020204" pitchFamily="49" charset="0"/>
              </a:rPr>
              <a:t> -f </a:t>
            </a:r>
            <a:r>
              <a:rPr lang="en-US" altLang="zh-TW" dirty="0" err="1">
                <a:latin typeface="Source Code Pro" panose="020B0509030403020204" pitchFamily="49" charset="0"/>
                <a:ea typeface="Source Code Pro" panose="020B0509030403020204" pitchFamily="49" charset="0"/>
              </a:rPr>
              <a:t>kubia</a:t>
            </a:r>
            <a:r>
              <a:rPr lang="en-US" altLang="zh-TW" dirty="0">
                <a:latin typeface="Source Code Pro" panose="020B0509030403020204" pitchFamily="49" charset="0"/>
                <a:ea typeface="Source Code Pro" panose="020B0509030403020204" pitchFamily="49" charset="0"/>
              </a:rPr>
              <a:t>-ingress-</a:t>
            </a:r>
            <a:r>
              <a:rPr lang="en-US" altLang="zh-TW" dirty="0" err="1">
                <a:latin typeface="Source Code Pro" panose="020B0509030403020204" pitchFamily="49" charset="0"/>
                <a:ea typeface="Source Code Pro" panose="020B0509030403020204" pitchFamily="49" charset="0"/>
              </a:rPr>
              <a:t>tls.yaml</a:t>
            </a:r>
            <a:r>
              <a:rPr lang="en-US" altLang="zh-TW" dirty="0">
                <a:latin typeface="Source Code Pro" panose="020B0509030403020204" pitchFamily="49" charset="0"/>
                <a:ea typeface="Source Code Pro" panose="020B0509030403020204" pitchFamily="49" charset="0"/>
              </a:rPr>
              <a:t> </a:t>
            </a:r>
            <a:r>
              <a:rPr lang="zh-TW" altLang="en-US" dirty="0" smtClean="0"/>
              <a:t>使用檔中指定的內容來</a:t>
            </a:r>
            <a:r>
              <a:rPr lang="zh-TW" altLang="en-US" b="1" dirty="0" smtClean="0"/>
              <a:t>更新</a:t>
            </a:r>
            <a:r>
              <a:rPr lang="zh-TW" altLang="en-US" dirty="0" smtClean="0"/>
              <a:t> </a:t>
            </a:r>
            <a:r>
              <a:rPr lang="en-US" altLang="zh-TW" dirty="0" smtClean="0"/>
              <a:t>Ingress </a:t>
            </a:r>
            <a:r>
              <a:rPr lang="zh-TW" altLang="en-US" dirty="0" smtClean="0"/>
              <a:t>資源</a:t>
            </a:r>
            <a:r>
              <a:rPr lang="en-US" altLang="zh-TW" dirty="0" smtClean="0"/>
              <a:t>,</a:t>
            </a:r>
            <a:r>
              <a:rPr lang="zh-TW" altLang="en-US" dirty="0" smtClean="0"/>
              <a:t>而不是通過刪除並從新檔重新創建的方式。</a:t>
            </a:r>
            <a:endParaRPr lang="zh-TW" altLang="en-US" dirty="0"/>
          </a:p>
          <a:p>
            <a:r>
              <a:rPr lang="zh-TW" altLang="en-US" dirty="0" smtClean="0"/>
              <a:t>現在可以使用 </a:t>
            </a:r>
            <a:r>
              <a:rPr lang="en-US" altLang="zh-TW" dirty="0" smtClean="0"/>
              <a:t>HTTPS </a:t>
            </a:r>
            <a:r>
              <a:rPr lang="zh-TW" altLang="en-US" dirty="0" smtClean="0"/>
              <a:t>通過 </a:t>
            </a:r>
            <a:r>
              <a:rPr lang="en-US" altLang="zh-TW" dirty="0" smtClean="0"/>
              <a:t>Ingress </a:t>
            </a:r>
            <a:r>
              <a:rPr lang="zh-TW" altLang="en-US" dirty="0" smtClean="0"/>
              <a:t>訪問服務</a:t>
            </a:r>
            <a:r>
              <a:rPr lang="en-US" altLang="zh-TW" dirty="0" smtClean="0"/>
              <a:t>:</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 curl -k -v https://kubia example.com/</a:t>
            </a:r>
            <a:r>
              <a:rPr lang="en-US" altLang="zh-TW" sz="2400" dirty="0" err="1">
                <a:latin typeface="Source Code Pro" panose="020B0509030403020204" pitchFamily="49" charset="0"/>
                <a:ea typeface="Source Code Pro" panose="020B0509030403020204" pitchFamily="49" charset="0"/>
              </a:rPr>
              <a:t>kubia</a:t>
            </a:r>
            <a:r>
              <a:rPr lang="en-US" altLang="zh-TW" sz="2400" dirty="0">
                <a:latin typeface="Source Code Pro" panose="020B0509030403020204" pitchFamily="49" charset="0"/>
                <a:ea typeface="Source Code Pro" panose="020B0509030403020204" pitchFamily="49" charset="0"/>
              </a:rPr>
              <a:t> </a:t>
            </a:r>
            <a:r>
              <a:rPr lang="en-US" altLang="zh-TW" dirty="0"/>
              <a:t/>
            </a:r>
            <a:br>
              <a:rPr lang="en-US" altLang="zh-TW" dirty="0"/>
            </a:br>
            <a:endParaRPr lang="zh-TW" altLang="en-US" dirty="0"/>
          </a:p>
        </p:txBody>
      </p:sp>
      <p:sp>
        <p:nvSpPr>
          <p:cNvPr id="4" name="矩形 3"/>
          <p:cNvSpPr/>
          <p:nvPr/>
        </p:nvSpPr>
        <p:spPr>
          <a:xfrm>
            <a:off x="838200" y="4014788"/>
            <a:ext cx="6096000" cy="2585323"/>
          </a:xfrm>
          <a:prstGeom prst="rect">
            <a:avLst/>
          </a:prstGeom>
        </p:spPr>
        <p:txBody>
          <a:bodyPr>
            <a:spAutoFit/>
          </a:bodyPr>
          <a:lstStyle/>
          <a:p>
            <a:r>
              <a:rPr lang="en-US" altLang="zh-TW" dirty="0">
                <a:solidFill>
                  <a:srgbClr val="262626"/>
                </a:solidFill>
                <a:latin typeface="Source Code Pro" panose="020B0509030403020204" pitchFamily="49" charset="0"/>
                <a:ea typeface="Source Code Pro" panose="020B0509030403020204" pitchFamily="49" charset="0"/>
              </a:rPr>
              <a:t>* About to connect() to kubia.example.com port 443 (#0)</a:t>
            </a:r>
          </a:p>
          <a:p>
            <a:r>
              <a:rPr lang="en-US" altLang="zh-TW" dirty="0">
                <a:solidFill>
                  <a:srgbClr val="262626"/>
                </a:solidFill>
                <a:latin typeface="Source Code Pro" panose="020B0509030403020204" pitchFamily="49" charset="0"/>
                <a:ea typeface="Source Code Pro" panose="020B0509030403020204" pitchFamily="49" charset="0"/>
              </a:rPr>
              <a:t>...</a:t>
            </a:r>
          </a:p>
          <a:p>
            <a:r>
              <a:rPr lang="en-US" altLang="zh-TW" dirty="0">
                <a:solidFill>
                  <a:srgbClr val="262626"/>
                </a:solidFill>
                <a:latin typeface="Source Code Pro" panose="020B0509030403020204" pitchFamily="49" charset="0"/>
                <a:ea typeface="Source Code Pro" panose="020B0509030403020204" pitchFamily="49" charset="0"/>
              </a:rPr>
              <a:t>* Server certificate:</a:t>
            </a:r>
          </a:p>
          <a:p>
            <a:r>
              <a:rPr lang="en-US" altLang="zh-TW" dirty="0">
                <a:solidFill>
                  <a:srgbClr val="262626"/>
                </a:solidFill>
                <a:latin typeface="Source Code Pro" panose="020B0509030403020204" pitchFamily="49" charset="0"/>
                <a:ea typeface="Source Code Pro" panose="020B0509030403020204" pitchFamily="49" charset="0"/>
              </a:rPr>
              <a:t>* subject: CN=kubia.example.com</a:t>
            </a:r>
          </a:p>
          <a:p>
            <a:r>
              <a:rPr lang="en-US" altLang="zh-TW" dirty="0">
                <a:solidFill>
                  <a:srgbClr val="262626"/>
                </a:solidFill>
                <a:latin typeface="Source Code Pro" panose="020B0509030403020204" pitchFamily="49" charset="0"/>
                <a:ea typeface="Source Code Pro" panose="020B0509030403020204" pitchFamily="49" charset="0"/>
              </a:rPr>
              <a:t>...</a:t>
            </a:r>
          </a:p>
          <a:p>
            <a:r>
              <a:rPr lang="en-US" altLang="zh-TW" dirty="0">
                <a:solidFill>
                  <a:srgbClr val="262626"/>
                </a:solidFill>
                <a:latin typeface="Source Code Pro" panose="020B0509030403020204" pitchFamily="49" charset="0"/>
                <a:ea typeface="Source Code Pro" panose="020B0509030403020204" pitchFamily="49" charset="0"/>
              </a:rPr>
              <a:t>&gt; GET /</a:t>
            </a:r>
            <a:r>
              <a:rPr lang="en-US" altLang="zh-TW" dirty="0" err="1">
                <a:solidFill>
                  <a:srgbClr val="262626"/>
                </a:solidFill>
                <a:latin typeface="Source Code Pro" panose="020B0509030403020204" pitchFamily="49" charset="0"/>
                <a:ea typeface="Source Code Pro" panose="020B0509030403020204" pitchFamily="49" charset="0"/>
              </a:rPr>
              <a:t>kubia</a:t>
            </a:r>
            <a:r>
              <a:rPr lang="en-US" altLang="zh-TW" dirty="0">
                <a:solidFill>
                  <a:srgbClr val="262626"/>
                </a:solidFill>
                <a:latin typeface="Source Code Pro" panose="020B0509030403020204" pitchFamily="49" charset="0"/>
                <a:ea typeface="Source Code Pro" panose="020B0509030403020204" pitchFamily="49" charset="0"/>
              </a:rPr>
              <a:t> HTTP/1.1</a:t>
            </a:r>
          </a:p>
          <a:p>
            <a:r>
              <a:rPr lang="en-US" altLang="zh-TW" dirty="0">
                <a:solidFill>
                  <a:srgbClr val="262626"/>
                </a:solidFill>
                <a:latin typeface="Source Code Pro" panose="020B0509030403020204" pitchFamily="49" charset="0"/>
                <a:ea typeface="Source Code Pro" panose="020B0509030403020204" pitchFamily="49" charset="0"/>
              </a:rPr>
              <a:t>&gt; ...</a:t>
            </a:r>
          </a:p>
          <a:p>
            <a:r>
              <a:rPr lang="en-US" altLang="zh-TW" dirty="0">
                <a:solidFill>
                  <a:srgbClr val="000000"/>
                </a:solidFill>
                <a:latin typeface="Source Code Pro" panose="020B0509030403020204" pitchFamily="49" charset="0"/>
                <a:ea typeface="Source Code Pro" panose="020B0509030403020204" pitchFamily="49" charset="0"/>
              </a:rPr>
              <a:t>You've hit kubia-xueq1</a:t>
            </a:r>
            <a:endParaRPr lang="zh-TW" altLang="en-US" dirty="0">
              <a:latin typeface="Source Code Pro" panose="020B0509030403020204" pitchFamily="49" charset="0"/>
            </a:endParaRPr>
          </a:p>
        </p:txBody>
      </p:sp>
      <p:sp>
        <p:nvSpPr>
          <p:cNvPr id="5" name="矩形 4"/>
          <p:cNvSpPr/>
          <p:nvPr/>
        </p:nvSpPr>
        <p:spPr>
          <a:xfrm>
            <a:off x="5555673" y="4661118"/>
            <a:ext cx="6096000" cy="830997"/>
          </a:xfrm>
          <a:prstGeom prst="rect">
            <a:avLst/>
          </a:prstGeom>
        </p:spPr>
        <p:txBody>
          <a:bodyPr>
            <a:spAutoFit/>
          </a:bodyPr>
          <a:lstStyle/>
          <a:p>
            <a:r>
              <a:rPr lang="zh-TW" altLang="en-US" sz="2400" dirty="0" smtClean="0">
                <a:latin typeface="微軟正黑體" panose="020B0604030504040204" pitchFamily="34" charset="-120"/>
                <a:ea typeface="微軟正黑體" panose="020B0604030504040204" pitchFamily="34" charset="-120"/>
              </a:rPr>
              <a:t>此</a:t>
            </a:r>
            <a:r>
              <a:rPr lang="zh-CN" altLang="en-US" sz="2400" dirty="0" smtClean="0">
                <a:latin typeface="微軟正黑體" panose="020B0604030504040204" pitchFamily="34" charset="-120"/>
                <a:ea typeface="微軟正黑體" panose="020B0604030504040204" pitchFamily="34" charset="-120"/>
              </a:rPr>
              <a:t>命令</a:t>
            </a:r>
            <a:r>
              <a:rPr lang="zh-CN" altLang="en-US" sz="2400" dirty="0">
                <a:latin typeface="微軟正黑體" panose="020B0604030504040204" pitchFamily="34" charset="-120"/>
                <a:ea typeface="微軟正黑體" panose="020B0604030504040204" pitchFamily="34" charset="-120"/>
              </a:rPr>
              <a:t>的輸出顯示應用程式的回應</a:t>
            </a:r>
            <a:r>
              <a:rPr lang="en-US" altLang="zh-CN" sz="2400" dirty="0">
                <a:latin typeface="微軟正黑體" panose="020B0604030504040204" pitchFamily="34" charset="-120"/>
                <a:ea typeface="微軟正黑體" panose="020B0604030504040204" pitchFamily="34" charset="-120"/>
              </a:rPr>
              <a:t>,</a:t>
            </a:r>
            <a:r>
              <a:rPr lang="zh-CN" altLang="en-US" sz="2400" dirty="0">
                <a:latin typeface="微軟正黑體" panose="020B0604030504040204" pitchFamily="34" charset="-120"/>
                <a:ea typeface="微軟正黑體" panose="020B0604030504040204" pitchFamily="34" charset="-120"/>
              </a:rPr>
              <a:t>以及配置的 </a:t>
            </a:r>
            <a:r>
              <a:rPr lang="en-US" altLang="zh-CN" sz="2400" dirty="0">
                <a:latin typeface="微軟正黑體" panose="020B0604030504040204" pitchFamily="34" charset="-120"/>
                <a:ea typeface="微軟正黑體" panose="020B0604030504040204" pitchFamily="34" charset="-120"/>
              </a:rPr>
              <a:t>Ingress </a:t>
            </a:r>
            <a:r>
              <a:rPr lang="zh-CN" altLang="en-US" sz="2400" dirty="0">
                <a:latin typeface="微軟正黑體" panose="020B0604030504040204" pitchFamily="34" charset="-120"/>
                <a:ea typeface="微軟正黑體" panose="020B0604030504040204" pitchFamily="34" charset="-120"/>
              </a:rPr>
              <a:t>的證書伺服器的回應。</a:t>
            </a:r>
          </a:p>
        </p:txBody>
      </p:sp>
    </p:spTree>
    <p:extLst>
      <p:ext uri="{BB962C8B-B14F-4D97-AF65-F5344CB8AC3E}">
        <p14:creationId xmlns:p14="http://schemas.microsoft.com/office/powerpoint/2010/main" val="343574250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Ingress</a:t>
            </a:r>
            <a:r>
              <a:rPr lang="zh-TW" altLang="en-US" dirty="0" smtClean="0"/>
              <a:t>實現</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注意</a:t>
            </a:r>
            <a:r>
              <a:rPr lang="zh-TW" altLang="en-US" dirty="0" smtClean="0"/>
              <a:t>：</a:t>
            </a:r>
            <a:r>
              <a:rPr lang="zh-CN" altLang="en-US" dirty="0" smtClean="0"/>
              <a:t>對 </a:t>
            </a:r>
            <a:r>
              <a:rPr lang="en-US" altLang="zh-CN" dirty="0" smtClean="0"/>
              <a:t>Ingress </a:t>
            </a:r>
            <a:r>
              <a:rPr lang="zh-CN" altLang="en-US" dirty="0" smtClean="0"/>
              <a:t>功能的支援因不同的 </a:t>
            </a:r>
            <a:r>
              <a:rPr lang="en-US" altLang="zh-CN" dirty="0" smtClean="0"/>
              <a:t>Ingress </a:t>
            </a:r>
            <a:r>
              <a:rPr lang="zh-CN" altLang="en-US" dirty="0" smtClean="0"/>
              <a:t>控制器實現而異</a:t>
            </a:r>
            <a:r>
              <a:rPr lang="en-US" altLang="zh-CN" dirty="0" smtClean="0"/>
              <a:t>,</a:t>
            </a:r>
            <a:r>
              <a:rPr lang="zh-CN" altLang="en-US" dirty="0" smtClean="0"/>
              <a:t>因此請檢查特定實現的文檔以確定支援的內容。</a:t>
            </a:r>
            <a:endParaRPr lang="zh-CN" altLang="en-US" dirty="0"/>
          </a:p>
          <a:p>
            <a:r>
              <a:rPr lang="en-US" altLang="zh-CN" dirty="0" smtClean="0"/>
              <a:t>Ingress </a:t>
            </a:r>
            <a:r>
              <a:rPr lang="zh-CN" altLang="en-US" dirty="0" smtClean="0"/>
              <a:t>是一個相對較新的</a:t>
            </a:r>
            <a:r>
              <a:rPr lang="en-US" altLang="zh-CN" dirty="0" smtClean="0"/>
              <a:t>Kubernetes </a:t>
            </a:r>
            <a:r>
              <a:rPr lang="zh-CN" altLang="en-US" dirty="0"/>
              <a:t>功能</a:t>
            </a:r>
            <a:r>
              <a:rPr lang="en-US" altLang="zh-CN" dirty="0" smtClean="0"/>
              <a:t>,</a:t>
            </a:r>
            <a:r>
              <a:rPr lang="zh-CN" altLang="en-US" dirty="0" smtClean="0"/>
              <a:t>因此可以預期將來會看到許多改進和新功能。</a:t>
            </a:r>
            <a:endParaRPr lang="en-US" altLang="zh-CN" dirty="0" smtClean="0"/>
          </a:p>
          <a:p>
            <a:r>
              <a:rPr lang="zh-CN" altLang="en-US" dirty="0" smtClean="0"/>
              <a:t>雖然目前僅支持</a:t>
            </a:r>
            <a:r>
              <a:rPr lang="en-US" altLang="zh-CN" dirty="0" smtClean="0"/>
              <a:t>L7(</a:t>
            </a:r>
            <a:r>
              <a:rPr lang="zh-CN" altLang="en-US" dirty="0" smtClean="0"/>
              <a:t>網路第</a:t>
            </a:r>
            <a:r>
              <a:rPr lang="en-US" altLang="zh-CN" dirty="0" smtClean="0"/>
              <a:t>7</a:t>
            </a:r>
            <a:r>
              <a:rPr lang="zh-CN" altLang="en-US" dirty="0" smtClean="0"/>
              <a:t>層</a:t>
            </a:r>
            <a:r>
              <a:rPr lang="en-US" altLang="zh-CN" dirty="0" smtClean="0"/>
              <a:t>)(</a:t>
            </a:r>
            <a:r>
              <a:rPr lang="en-US" altLang="zh-CN" dirty="0"/>
              <a:t>HTTP/HTTPS</a:t>
            </a:r>
            <a:r>
              <a:rPr lang="en-US" altLang="zh-CN" dirty="0" smtClean="0"/>
              <a:t>)</a:t>
            </a:r>
            <a:r>
              <a:rPr lang="zh-CN" altLang="en-US" dirty="0" smtClean="0"/>
              <a:t>負載平衡</a:t>
            </a:r>
            <a:r>
              <a:rPr lang="en-US" altLang="zh-CN" dirty="0" smtClean="0"/>
              <a:t>,</a:t>
            </a:r>
            <a:r>
              <a:rPr lang="zh-CN" altLang="en-US" dirty="0" smtClean="0"/>
              <a:t>但也計 劃支持 </a:t>
            </a:r>
            <a:r>
              <a:rPr lang="en-US" altLang="zh-CN" dirty="0" smtClean="0"/>
              <a:t>L4(</a:t>
            </a:r>
            <a:r>
              <a:rPr lang="zh-CN" altLang="en-US" dirty="0" smtClean="0"/>
              <a:t>網路第</a:t>
            </a:r>
            <a:r>
              <a:rPr lang="en-US" altLang="zh-CN" dirty="0" smtClean="0"/>
              <a:t>4</a:t>
            </a:r>
            <a:r>
              <a:rPr lang="zh-CN" altLang="en-US" dirty="0" smtClean="0"/>
              <a:t>層</a:t>
            </a:r>
            <a:r>
              <a:rPr lang="en-US" altLang="zh-CN" dirty="0" smtClean="0"/>
              <a:t>)</a:t>
            </a:r>
            <a:r>
              <a:rPr lang="zh-CN" altLang="en-US" dirty="0" smtClean="0"/>
              <a:t>負載平衡。</a:t>
            </a:r>
            <a:endParaRPr lang="zh-CN" altLang="en-US" dirty="0"/>
          </a:p>
        </p:txBody>
      </p:sp>
    </p:spTree>
    <p:extLst>
      <p:ext uri="{BB962C8B-B14F-4D97-AF65-F5344CB8AC3E}">
        <p14:creationId xmlns:p14="http://schemas.microsoft.com/office/powerpoint/2010/main" val="10003690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pod</a:t>
            </a:r>
            <a:r>
              <a:rPr lang="zh-CN" altLang="en-US" dirty="0"/>
              <a:t>就緒後發出</a:t>
            </a:r>
            <a:r>
              <a:rPr lang="zh-CN" altLang="en-US" dirty="0" smtClean="0"/>
              <a:t>信號</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還有</a:t>
            </a:r>
            <a:r>
              <a:rPr lang="zh-CN" altLang="en-US" dirty="0"/>
              <a:t>一件關於 </a:t>
            </a:r>
            <a:r>
              <a:rPr lang="en-US" altLang="zh-CN" dirty="0"/>
              <a:t>Service </a:t>
            </a:r>
            <a:r>
              <a:rPr lang="zh-CN" altLang="en-US" dirty="0"/>
              <a:t>和 </a:t>
            </a:r>
            <a:r>
              <a:rPr lang="en-US" altLang="zh-CN" dirty="0"/>
              <a:t>Ingress </a:t>
            </a:r>
            <a:r>
              <a:rPr lang="zh-CN" altLang="en-US" dirty="0"/>
              <a:t>的事情需要考慮</a:t>
            </a:r>
            <a:r>
              <a:rPr lang="zh-CN" altLang="en-US" dirty="0" smtClean="0"/>
              <a:t>。</a:t>
            </a:r>
            <a:endParaRPr lang="en-US" altLang="zh-CN" dirty="0" smtClean="0"/>
          </a:p>
          <a:p>
            <a:r>
              <a:rPr lang="zh-CN" altLang="en-US" dirty="0" smtClean="0"/>
              <a:t>已經</a:t>
            </a:r>
            <a:r>
              <a:rPr lang="zh-CN" altLang="en-US" dirty="0"/>
              <a:t>瞭解到</a:t>
            </a:r>
            <a:r>
              <a:rPr lang="en-US" altLang="zh-CN" dirty="0"/>
              <a:t>,</a:t>
            </a:r>
            <a:r>
              <a:rPr lang="zh-CN" altLang="en-US" dirty="0"/>
              <a:t>如果 </a:t>
            </a:r>
            <a:r>
              <a:rPr lang="en-US" altLang="zh-CN" dirty="0"/>
              <a:t>pod </a:t>
            </a:r>
            <a:r>
              <a:rPr lang="zh-CN" altLang="en-US" dirty="0"/>
              <a:t>的</a:t>
            </a:r>
            <a:r>
              <a:rPr lang="zh-CN" altLang="en-US" dirty="0" smtClean="0"/>
              <a:t>標</a:t>
            </a:r>
            <a:r>
              <a:rPr lang="zh-TW" altLang="en-US" dirty="0" smtClean="0"/>
              <a:t>籤</a:t>
            </a:r>
            <a:r>
              <a:rPr lang="zh-CN" altLang="en-US" dirty="0" smtClean="0"/>
              <a:t>與服務的</a:t>
            </a:r>
            <a:r>
              <a:rPr lang="en-US" altLang="zh-CN" dirty="0" smtClean="0"/>
              <a:t>pod </a:t>
            </a:r>
            <a:r>
              <a:rPr lang="zh-CN" altLang="en-US" dirty="0" smtClean="0"/>
              <a:t>選擇器相匹配</a:t>
            </a:r>
            <a:r>
              <a:rPr lang="en-US" altLang="zh-CN" dirty="0" smtClean="0"/>
              <a:t>,</a:t>
            </a:r>
            <a:r>
              <a:rPr lang="zh-CN" altLang="en-US" dirty="0" smtClean="0"/>
              <a:t>那麼</a:t>
            </a:r>
            <a:r>
              <a:rPr lang="en-US" altLang="zh-CN" dirty="0" smtClean="0"/>
              <a:t>pod </a:t>
            </a:r>
            <a:r>
              <a:rPr lang="zh-CN" altLang="en-US" dirty="0" smtClean="0"/>
              <a:t>就將作為服務的後端。</a:t>
            </a:r>
            <a:endParaRPr lang="en-US" altLang="zh-CN" dirty="0" smtClean="0"/>
          </a:p>
          <a:p>
            <a:r>
              <a:rPr lang="zh-CN" altLang="en-US" dirty="0" smtClean="0"/>
              <a:t>只要創建了具有適當標籤的新 </a:t>
            </a:r>
            <a:r>
              <a:rPr lang="en-US" altLang="zh-CN" dirty="0" smtClean="0"/>
              <a:t>pod,</a:t>
            </a:r>
            <a:r>
              <a:rPr lang="zh-CN" altLang="en-US" dirty="0" smtClean="0"/>
              <a:t>它就成為服務的一部分</a:t>
            </a:r>
            <a:r>
              <a:rPr lang="en-US" altLang="zh-CN" dirty="0" smtClean="0"/>
              <a:t>,</a:t>
            </a:r>
            <a:r>
              <a:rPr lang="zh-CN" altLang="en-US" dirty="0" smtClean="0"/>
              <a:t>並且請求開始被重定向到 </a:t>
            </a:r>
            <a:r>
              <a:rPr lang="en-US" altLang="zh-CN" dirty="0" smtClean="0"/>
              <a:t>pod</a:t>
            </a:r>
            <a:r>
              <a:rPr lang="zh-CN" altLang="en-US" dirty="0" smtClean="0"/>
              <a:t>。</a:t>
            </a:r>
            <a:endParaRPr lang="en-US" altLang="zh-CN" dirty="0" smtClean="0"/>
          </a:p>
          <a:p>
            <a:r>
              <a:rPr lang="zh-CN" altLang="en-US" dirty="0" smtClean="0"/>
              <a:t>但是</a:t>
            </a:r>
            <a:r>
              <a:rPr lang="en-US" altLang="zh-CN" dirty="0"/>
              <a:t>,</a:t>
            </a:r>
            <a:r>
              <a:rPr lang="zh-CN" altLang="en-US" dirty="0"/>
              <a:t>如 果 </a:t>
            </a:r>
            <a:r>
              <a:rPr lang="en-US" altLang="zh-CN" dirty="0"/>
              <a:t>pod </a:t>
            </a:r>
            <a:r>
              <a:rPr lang="zh-CN" altLang="en-US" dirty="0" smtClean="0"/>
              <a:t>沒有準備好</a:t>
            </a:r>
            <a:r>
              <a:rPr lang="en-US" altLang="zh-CN" dirty="0" smtClean="0"/>
              <a:t>,</a:t>
            </a:r>
            <a:r>
              <a:rPr lang="zh-CN" altLang="en-US" dirty="0" smtClean="0"/>
              <a:t>如何處理服務請求呢</a:t>
            </a:r>
            <a:r>
              <a:rPr lang="en-US" altLang="zh-CN" dirty="0" smtClean="0"/>
              <a:t>?</a:t>
            </a:r>
            <a:r>
              <a:rPr lang="zh-CN" altLang="en-US" dirty="0"/>
              <a:t/>
            </a:r>
            <a:br>
              <a:rPr lang="zh-CN" altLang="en-US" dirty="0"/>
            </a:b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228082330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不要將請求轉發到正在啟動的</a:t>
            </a:r>
            <a:r>
              <a:rPr lang="en-US" altLang="zh-CN" dirty="0"/>
              <a:t>pod</a:t>
            </a:r>
            <a:endParaRPr lang="zh-TW" altLang="en-US" dirty="0"/>
          </a:p>
        </p:txBody>
      </p:sp>
      <p:sp>
        <p:nvSpPr>
          <p:cNvPr id="3" name="內容版面配置區 2"/>
          <p:cNvSpPr>
            <a:spLocks noGrp="1"/>
          </p:cNvSpPr>
          <p:nvPr>
            <p:ph idx="1"/>
          </p:nvPr>
        </p:nvSpPr>
        <p:spPr/>
        <p:txBody>
          <a:bodyPr/>
          <a:lstStyle/>
          <a:p>
            <a:r>
              <a:rPr lang="zh-CN" altLang="en-US" dirty="0"/>
              <a:t>該 </a:t>
            </a:r>
            <a:r>
              <a:rPr lang="en-US" altLang="zh-CN" dirty="0"/>
              <a:t>pod </a:t>
            </a:r>
            <a:r>
              <a:rPr lang="zh-CN" altLang="en-US" dirty="0"/>
              <a:t>可能需要時間來載入配置或資料</a:t>
            </a:r>
            <a:r>
              <a:rPr lang="en-US" altLang="zh-CN" dirty="0"/>
              <a:t>,</a:t>
            </a:r>
            <a:r>
              <a:rPr lang="zh-CN" altLang="en-US" dirty="0"/>
              <a:t>或者可能需要執行預熱過程以防止第 一個用戶請求時間太長影響了用戶體驗</a:t>
            </a:r>
            <a:r>
              <a:rPr lang="zh-CN" altLang="en-US" dirty="0" smtClean="0"/>
              <a:t>。</a:t>
            </a:r>
            <a:endParaRPr lang="en-US" altLang="zh-CN" dirty="0" smtClean="0"/>
          </a:p>
          <a:p>
            <a:r>
              <a:rPr lang="zh-CN" altLang="en-US" dirty="0" smtClean="0"/>
              <a:t>在</a:t>
            </a:r>
            <a:r>
              <a:rPr lang="zh-CN" altLang="en-US" dirty="0"/>
              <a:t>這種情況下</a:t>
            </a:r>
            <a:r>
              <a:rPr lang="en-US" altLang="zh-CN" dirty="0"/>
              <a:t>,</a:t>
            </a:r>
            <a:r>
              <a:rPr lang="zh-CN" altLang="en-US" dirty="0"/>
              <a:t>不希望該 </a:t>
            </a:r>
            <a:r>
              <a:rPr lang="en-US" altLang="zh-CN" dirty="0"/>
              <a:t>pod </a:t>
            </a:r>
            <a:r>
              <a:rPr lang="zh-CN" altLang="en-US" dirty="0"/>
              <a:t>立即開始</a:t>
            </a:r>
            <a:r>
              <a:rPr lang="zh-CN" altLang="en-US" dirty="0" smtClean="0"/>
              <a:t>接收</a:t>
            </a:r>
            <a:r>
              <a:rPr lang="zh-CN" altLang="en-US" dirty="0"/>
              <a:t>請求</a:t>
            </a:r>
            <a:r>
              <a:rPr lang="en-US" altLang="zh-CN" dirty="0"/>
              <a:t>,</a:t>
            </a:r>
            <a:r>
              <a:rPr lang="zh-CN" altLang="en-US" dirty="0"/>
              <a:t>尤其是在運行的實例可以正確快速地處理請求的情況下</a:t>
            </a:r>
            <a:r>
              <a:rPr lang="zh-CN" altLang="en-US" dirty="0" smtClean="0"/>
              <a:t>。</a:t>
            </a:r>
            <a:endParaRPr lang="en-US" altLang="zh-CN" dirty="0" smtClean="0"/>
          </a:p>
          <a:p>
            <a:r>
              <a:rPr lang="zh-CN" altLang="en-US" dirty="0" smtClean="0"/>
              <a:t>不要</a:t>
            </a:r>
            <a:r>
              <a:rPr lang="zh-CN" altLang="en-US" dirty="0"/>
              <a:t>將請求</a:t>
            </a:r>
            <a:r>
              <a:rPr lang="zh-CN" altLang="en-US" dirty="0" smtClean="0"/>
              <a:t>轉發到</a:t>
            </a:r>
            <a:r>
              <a:rPr lang="zh-CN" altLang="en-US" dirty="0"/>
              <a:t>正在啟動的</a:t>
            </a:r>
            <a:r>
              <a:rPr lang="en-US" altLang="zh-CN" dirty="0"/>
              <a:t>pod </a:t>
            </a:r>
            <a:r>
              <a:rPr lang="zh-CN" altLang="en-US" dirty="0"/>
              <a:t>中</a:t>
            </a:r>
            <a:r>
              <a:rPr lang="en-US" altLang="zh-CN" dirty="0"/>
              <a:t>,</a:t>
            </a:r>
            <a:r>
              <a:rPr lang="zh-CN" altLang="en-US" dirty="0"/>
              <a:t>直到完全準備就緒</a:t>
            </a:r>
            <a:r>
              <a:rPr lang="zh-CN" altLang="en-US" dirty="0" smtClean="0"/>
              <a:t>。</a:t>
            </a:r>
            <a:endParaRPr lang="zh-CN" altLang="en-US" dirty="0"/>
          </a:p>
        </p:txBody>
      </p:sp>
    </p:spTree>
    <p:extLst>
      <p:ext uri="{BB962C8B-B14F-4D97-AF65-F5344CB8AC3E}">
        <p14:creationId xmlns:p14="http://schemas.microsoft.com/office/powerpoint/2010/main" val="37315170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介紹就緒探</a:t>
            </a:r>
            <a:r>
              <a:rPr lang="zh-CN" altLang="en-US" dirty="0" smtClean="0"/>
              <a:t>針</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CN" altLang="en-US" dirty="0" smtClean="0"/>
              <a:t>在之前的章節中</a:t>
            </a:r>
            <a:r>
              <a:rPr lang="en-US" altLang="zh-CN" dirty="0" smtClean="0"/>
              <a:t>,</a:t>
            </a:r>
            <a:r>
              <a:rPr lang="zh-CN" altLang="en-US" dirty="0" smtClean="0"/>
              <a:t>瞭解了存活探針</a:t>
            </a:r>
            <a:r>
              <a:rPr lang="en-US" altLang="zh-CN" dirty="0" smtClean="0"/>
              <a:t>,</a:t>
            </a:r>
            <a:r>
              <a:rPr lang="zh-CN" altLang="en-US" dirty="0" smtClean="0"/>
              <a:t>以及它們如何通過確保異常容器自動重啟 來保持應用程式的正常運行。</a:t>
            </a:r>
            <a:endParaRPr lang="en-US" altLang="zh-CN" dirty="0" smtClean="0"/>
          </a:p>
          <a:p>
            <a:r>
              <a:rPr lang="zh-CN" altLang="en-US" dirty="0" smtClean="0"/>
              <a:t>與存活探針類似</a:t>
            </a:r>
            <a:r>
              <a:rPr lang="en-US" altLang="zh-CN" dirty="0" smtClean="0"/>
              <a:t>,</a:t>
            </a:r>
            <a:r>
              <a:rPr lang="en-US" altLang="zh-CN" dirty="0"/>
              <a:t>Kubernetes </a:t>
            </a:r>
            <a:r>
              <a:rPr lang="zh-CN" altLang="en-US" dirty="0" smtClean="0"/>
              <a:t>還允許為容器定義準備</a:t>
            </a:r>
            <a:r>
              <a:rPr lang="zh-TW" altLang="en-US" dirty="0" smtClean="0"/>
              <a:t>「</a:t>
            </a:r>
            <a:r>
              <a:rPr lang="zh-CN" altLang="en-US" dirty="0" smtClean="0"/>
              <a:t>就緒探針</a:t>
            </a:r>
            <a:r>
              <a:rPr lang="zh-TW" altLang="en-US" dirty="0" smtClean="0"/>
              <a:t>」</a:t>
            </a:r>
            <a:r>
              <a:rPr lang="zh-CN" altLang="en-US" dirty="0" smtClean="0"/>
              <a:t>。</a:t>
            </a:r>
            <a:endParaRPr lang="zh-CN" altLang="en-US" dirty="0"/>
          </a:p>
          <a:p>
            <a:r>
              <a:rPr lang="zh-CN" altLang="en-US" dirty="0" smtClean="0"/>
              <a:t>就緒探測器會定期調用</a:t>
            </a:r>
            <a:r>
              <a:rPr lang="en-US" altLang="zh-CN" dirty="0" smtClean="0"/>
              <a:t>,</a:t>
            </a:r>
            <a:r>
              <a:rPr lang="zh-CN" altLang="en-US" dirty="0" smtClean="0"/>
              <a:t>並確定特定的</a:t>
            </a:r>
            <a:r>
              <a:rPr lang="en-US" altLang="zh-CN" dirty="0" smtClean="0"/>
              <a:t>pod </a:t>
            </a:r>
            <a:r>
              <a:rPr lang="zh-CN" altLang="en-US" dirty="0" smtClean="0"/>
              <a:t>是否接收用戶端請求。</a:t>
            </a:r>
            <a:endParaRPr lang="en-US" altLang="zh-CN" dirty="0" smtClean="0"/>
          </a:p>
          <a:p>
            <a:r>
              <a:rPr lang="zh-CN" altLang="en-US" dirty="0" smtClean="0"/>
              <a:t>當容器的</a:t>
            </a:r>
            <a:r>
              <a:rPr lang="zh-TW" altLang="en-US" dirty="0" smtClean="0"/>
              <a:t>準</a:t>
            </a:r>
            <a:r>
              <a:rPr lang="zh-CN" altLang="en-US" dirty="0" smtClean="0"/>
              <a:t>備就緒探測返回成功時</a:t>
            </a:r>
            <a:r>
              <a:rPr lang="en-US" altLang="zh-CN" dirty="0" smtClean="0"/>
              <a:t>,</a:t>
            </a:r>
            <a:r>
              <a:rPr lang="zh-CN" altLang="en-US" dirty="0" smtClean="0"/>
              <a:t>表示容器已準備好接收請求。</a:t>
            </a:r>
            <a:endParaRPr lang="zh-CN" altLang="en-US" dirty="0"/>
          </a:p>
          <a:p>
            <a:r>
              <a:rPr lang="zh-CN" altLang="en-US" dirty="0" smtClean="0"/>
              <a:t>這個準備就緒的概念顯然是每個容器特有的東西。</a:t>
            </a:r>
            <a:endParaRPr lang="en-US" altLang="zh-CN" dirty="0" smtClean="0"/>
          </a:p>
          <a:p>
            <a:r>
              <a:rPr lang="en-US" altLang="zh-CN" dirty="0" err="1" smtClean="0"/>
              <a:t>Kubermetes</a:t>
            </a:r>
            <a:r>
              <a:rPr lang="en-US" altLang="zh-CN" dirty="0" smtClean="0"/>
              <a:t> </a:t>
            </a:r>
            <a:r>
              <a:rPr lang="zh-CN" altLang="en-US" dirty="0" smtClean="0"/>
              <a:t>只能檢查在容器中運行的應用程式是否回應一個簡單的 </a:t>
            </a:r>
            <a:r>
              <a:rPr lang="en-US" altLang="zh-CN" dirty="0" smtClean="0"/>
              <a:t>GET/</a:t>
            </a:r>
            <a:r>
              <a:rPr lang="zh-CN" altLang="en-US" dirty="0" smtClean="0"/>
              <a:t>請求</a:t>
            </a:r>
            <a:r>
              <a:rPr lang="en-US" altLang="zh-CN" dirty="0" smtClean="0"/>
              <a:t>,</a:t>
            </a:r>
            <a:r>
              <a:rPr lang="zh-CN" altLang="en-US" dirty="0" smtClean="0"/>
              <a:t>或者它可以回應特定的</a:t>
            </a:r>
            <a:r>
              <a:rPr lang="en-US" altLang="zh-CN" dirty="0" smtClean="0"/>
              <a:t>URL</a:t>
            </a:r>
            <a:r>
              <a:rPr lang="zh-CN" altLang="en-US" dirty="0" smtClean="0"/>
              <a:t>路徑</a:t>
            </a:r>
            <a:r>
              <a:rPr lang="en-US" altLang="zh-CN" dirty="0" smtClean="0"/>
              <a:t>(</a:t>
            </a:r>
            <a:r>
              <a:rPr lang="zh-CN" altLang="en-US" dirty="0" smtClean="0"/>
              <a:t>該</a:t>
            </a:r>
            <a:r>
              <a:rPr lang="en-US" altLang="zh-CN" dirty="0" smtClean="0"/>
              <a:t>URL</a:t>
            </a:r>
            <a:r>
              <a:rPr lang="zh-CN" altLang="en-US" dirty="0" smtClean="0"/>
              <a:t>導致應用程式執行一系列檢查以確定它是否準備就緒</a:t>
            </a:r>
            <a:r>
              <a:rPr lang="en-US" altLang="zh-CN" dirty="0" smtClean="0"/>
              <a:t>)</a:t>
            </a:r>
            <a:r>
              <a:rPr lang="zh-CN" altLang="en-US" dirty="0" smtClean="0"/>
              <a:t>。</a:t>
            </a:r>
            <a:endParaRPr lang="en-US" altLang="zh-CN" dirty="0" smtClean="0"/>
          </a:p>
          <a:p>
            <a:r>
              <a:rPr lang="zh-CN" altLang="en-US" dirty="0" smtClean="0"/>
              <a:t>考慮到應用程序的具體情況</a:t>
            </a:r>
            <a:r>
              <a:rPr lang="en-US" altLang="zh-CN" dirty="0" smtClean="0"/>
              <a:t>,</a:t>
            </a:r>
            <a:r>
              <a:rPr lang="zh-CN" altLang="en-US" dirty="0" smtClean="0"/>
              <a:t>這種確切的準備就緒的判定是應用程式開發人員的責任。</a:t>
            </a:r>
            <a:endParaRPr lang="zh-TW" altLang="en-US" dirty="0"/>
          </a:p>
        </p:txBody>
      </p:sp>
    </p:spTree>
    <p:extLst>
      <p:ext uri="{BB962C8B-B14F-4D97-AF65-F5344CB8AC3E}">
        <p14:creationId xmlns:p14="http://schemas.microsoft.com/office/powerpoint/2010/main" val="38738709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就緒探針的類型</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像</a:t>
            </a:r>
            <a:r>
              <a:rPr lang="zh-CN" altLang="en-US" dirty="0"/>
              <a:t>存活探針一樣</a:t>
            </a:r>
            <a:r>
              <a:rPr lang="en-US" altLang="zh-CN" dirty="0"/>
              <a:t>,</a:t>
            </a:r>
            <a:r>
              <a:rPr lang="zh-CN" altLang="en-US" dirty="0"/>
              <a:t>就緒探針有三種類型</a:t>
            </a:r>
            <a:r>
              <a:rPr lang="en-US" altLang="zh-CN" dirty="0"/>
              <a:t>: </a:t>
            </a:r>
            <a:endParaRPr lang="en-US" altLang="zh-CN" dirty="0" smtClean="0"/>
          </a:p>
          <a:p>
            <a:pPr marL="514350" indent="-514350">
              <a:buFont typeface="+mj-lt"/>
              <a:buAutoNum type="arabicPeriod"/>
            </a:pPr>
            <a:r>
              <a:rPr lang="en-US" altLang="zh-CN" dirty="0" smtClean="0"/>
              <a:t>Exec </a:t>
            </a:r>
            <a:r>
              <a:rPr lang="zh-CN" altLang="en-US" dirty="0"/>
              <a:t>探針</a:t>
            </a:r>
            <a:r>
              <a:rPr lang="en-US" altLang="zh-CN" dirty="0"/>
              <a:t>,</a:t>
            </a:r>
            <a:r>
              <a:rPr lang="zh-CN" altLang="en-US" dirty="0"/>
              <a:t>執行進程的地方。容器的狀態由進程的退出狀態碼確定。 </a:t>
            </a:r>
            <a:endParaRPr lang="en-US" altLang="zh-CN" dirty="0" smtClean="0"/>
          </a:p>
          <a:p>
            <a:pPr marL="514350" indent="-514350">
              <a:buFont typeface="+mj-lt"/>
              <a:buAutoNum type="arabicPeriod"/>
            </a:pPr>
            <a:r>
              <a:rPr lang="en-US" altLang="zh-CN" dirty="0" smtClean="0"/>
              <a:t>HTTP </a:t>
            </a:r>
            <a:r>
              <a:rPr lang="en-US" altLang="zh-CN" dirty="0"/>
              <a:t>GET </a:t>
            </a:r>
            <a:r>
              <a:rPr lang="zh-CN" altLang="en-US" dirty="0"/>
              <a:t>探針</a:t>
            </a:r>
            <a:r>
              <a:rPr lang="en-US" altLang="zh-CN" dirty="0"/>
              <a:t>,</a:t>
            </a:r>
            <a:r>
              <a:rPr lang="zh-CN" altLang="en-US" dirty="0"/>
              <a:t>向容器發送</a:t>
            </a:r>
            <a:r>
              <a:rPr lang="en-US" altLang="zh-CN" dirty="0"/>
              <a:t>HTTP GET</a:t>
            </a:r>
            <a:r>
              <a:rPr lang="zh-CN" altLang="en-US" dirty="0"/>
              <a:t>請求</a:t>
            </a:r>
            <a:r>
              <a:rPr lang="en-US" altLang="zh-CN" dirty="0"/>
              <a:t>,</a:t>
            </a:r>
            <a:r>
              <a:rPr lang="zh-CN" altLang="en-US" dirty="0"/>
              <a:t>通過回應的 </a:t>
            </a:r>
            <a:r>
              <a:rPr lang="en-US" altLang="zh-CN" dirty="0"/>
              <a:t>HTTP </a:t>
            </a:r>
            <a:r>
              <a:rPr lang="zh-CN" altLang="en-US" dirty="0"/>
              <a:t>狀態</a:t>
            </a:r>
            <a:r>
              <a:rPr lang="zh-CN" altLang="en-US" dirty="0" smtClean="0"/>
              <a:t>碼判斷</a:t>
            </a:r>
            <a:r>
              <a:rPr lang="zh-CN" altLang="en-US" dirty="0"/>
              <a:t>容器是否準備好</a:t>
            </a:r>
            <a:r>
              <a:rPr lang="zh-CN" altLang="en-US" dirty="0" smtClean="0"/>
              <a:t>。</a:t>
            </a:r>
            <a:endParaRPr lang="en-US" altLang="zh-CN" dirty="0" smtClean="0"/>
          </a:p>
          <a:p>
            <a:pPr marL="514350" indent="-514350">
              <a:buFont typeface="+mj-lt"/>
              <a:buAutoNum type="arabicPeriod"/>
            </a:pPr>
            <a:r>
              <a:rPr lang="en-US" altLang="zh-CN" dirty="0" smtClean="0"/>
              <a:t>TCP </a:t>
            </a:r>
            <a:r>
              <a:rPr lang="en-US" altLang="zh-CN" dirty="0"/>
              <a:t>socket </a:t>
            </a:r>
            <a:r>
              <a:rPr lang="zh-CN" altLang="en-US" dirty="0"/>
              <a:t>探針</a:t>
            </a:r>
            <a:r>
              <a:rPr lang="en-US" altLang="zh-CN" dirty="0"/>
              <a:t>,</a:t>
            </a:r>
            <a:r>
              <a:rPr lang="zh-CN" altLang="en-US" dirty="0"/>
              <a:t>它打開一個</a:t>
            </a:r>
            <a:r>
              <a:rPr lang="en-US" altLang="zh-CN" dirty="0"/>
              <a:t>TCP </a:t>
            </a:r>
            <a:r>
              <a:rPr lang="zh-CN" altLang="en-US" dirty="0"/>
              <a:t>連接到容器的指定埠。如果連接已建立</a:t>
            </a:r>
            <a:r>
              <a:rPr lang="en-US" altLang="zh-CN" dirty="0"/>
              <a:t>, </a:t>
            </a:r>
            <a:r>
              <a:rPr lang="zh-CN" altLang="en-US" dirty="0"/>
              <a:t>則認為容器已準備就緒</a:t>
            </a:r>
            <a:r>
              <a:rPr lang="zh-CN" altLang="en-US" dirty="0" smtClean="0"/>
              <a:t>。</a:t>
            </a:r>
            <a:endParaRPr lang="zh-CN" altLang="en-US" dirty="0"/>
          </a:p>
        </p:txBody>
      </p:sp>
    </p:spTree>
    <p:extLst>
      <p:ext uri="{BB962C8B-B14F-4D97-AF65-F5344CB8AC3E}">
        <p14:creationId xmlns:p14="http://schemas.microsoft.com/office/powerpoint/2010/main" val="31514886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瞭解就緒探針的</a:t>
            </a:r>
            <a:r>
              <a:rPr lang="zh-CN" altLang="en-US" dirty="0" smtClean="0"/>
              <a:t>操作</a:t>
            </a:r>
            <a:endParaRPr lang="zh-TW" altLang="en-US" dirty="0"/>
          </a:p>
        </p:txBody>
      </p:sp>
      <p:sp>
        <p:nvSpPr>
          <p:cNvPr id="3" name="內容版面配置區 2"/>
          <p:cNvSpPr>
            <a:spLocks noGrp="1"/>
          </p:cNvSpPr>
          <p:nvPr>
            <p:ph idx="1"/>
          </p:nvPr>
        </p:nvSpPr>
        <p:spPr/>
        <p:txBody>
          <a:bodyPr/>
          <a:lstStyle/>
          <a:p>
            <a:r>
              <a:rPr lang="zh-CN" altLang="en-US" dirty="0" smtClean="0"/>
              <a:t>啟動</a:t>
            </a:r>
            <a:r>
              <a:rPr lang="zh-CN" altLang="en-US" dirty="0"/>
              <a:t>容器時</a:t>
            </a:r>
            <a:r>
              <a:rPr lang="en-US" altLang="zh-CN" dirty="0"/>
              <a:t>,</a:t>
            </a:r>
            <a:r>
              <a:rPr lang="zh-CN" altLang="en-US" dirty="0"/>
              <a:t>可以為 </a:t>
            </a:r>
            <a:r>
              <a:rPr lang="en-US" altLang="zh-CN" dirty="0" err="1"/>
              <a:t>Kubermetes</a:t>
            </a:r>
            <a:r>
              <a:rPr lang="en-US" altLang="zh-CN" dirty="0"/>
              <a:t> </a:t>
            </a:r>
            <a:r>
              <a:rPr lang="zh-CN" altLang="en-US" dirty="0"/>
              <a:t>配置一個等待時間</a:t>
            </a:r>
            <a:r>
              <a:rPr lang="en-US" altLang="zh-CN" dirty="0"/>
              <a:t>,</a:t>
            </a:r>
            <a:r>
              <a:rPr lang="zh-CN" altLang="en-US" dirty="0"/>
              <a:t>經過等待時間後才可以</a:t>
            </a:r>
            <a:r>
              <a:rPr lang="zh-CN" altLang="en-US" dirty="0" smtClean="0"/>
              <a:t>執行</a:t>
            </a:r>
            <a:r>
              <a:rPr lang="zh-CN" altLang="en-US" dirty="0"/>
              <a:t>第一次準備就緒檢查</a:t>
            </a:r>
            <a:r>
              <a:rPr lang="zh-CN" altLang="en-US" dirty="0" smtClean="0"/>
              <a:t>。</a:t>
            </a:r>
            <a:endParaRPr lang="en-US" altLang="zh-CN" dirty="0" smtClean="0"/>
          </a:p>
          <a:p>
            <a:r>
              <a:rPr lang="zh-CN" altLang="en-US" dirty="0" smtClean="0"/>
              <a:t>之後</a:t>
            </a:r>
            <a:r>
              <a:rPr lang="en-US" altLang="zh-CN" dirty="0"/>
              <a:t>,</a:t>
            </a:r>
            <a:r>
              <a:rPr lang="zh-CN" altLang="en-US" dirty="0"/>
              <a:t>它會週期性地調用探針</a:t>
            </a:r>
            <a:r>
              <a:rPr lang="en-US" altLang="zh-CN" dirty="0"/>
              <a:t>,</a:t>
            </a:r>
            <a:r>
              <a:rPr lang="zh-CN" altLang="en-US" dirty="0"/>
              <a:t>並根據就緒探針的</a:t>
            </a:r>
            <a:r>
              <a:rPr lang="zh-CN" altLang="en-US" dirty="0" smtClean="0"/>
              <a:t>結果</a:t>
            </a:r>
            <a:r>
              <a:rPr lang="zh-TW" altLang="en-US" dirty="0" smtClean="0"/>
              <a:t>採</a:t>
            </a:r>
            <a:r>
              <a:rPr lang="zh-CN" altLang="en-US" dirty="0" smtClean="0"/>
              <a:t>取</a:t>
            </a:r>
            <a:r>
              <a:rPr lang="zh-CN" altLang="en-US" dirty="0"/>
              <a:t>行動</a:t>
            </a:r>
            <a:r>
              <a:rPr lang="zh-CN" altLang="en-US" dirty="0" smtClean="0"/>
              <a:t>。</a:t>
            </a:r>
            <a:endParaRPr lang="en-US" altLang="zh-CN" dirty="0" smtClean="0"/>
          </a:p>
          <a:p>
            <a:r>
              <a:rPr lang="zh-CN" altLang="en-US" dirty="0" smtClean="0"/>
              <a:t>如果</a:t>
            </a:r>
            <a:r>
              <a:rPr lang="zh-CN" altLang="en-US" dirty="0"/>
              <a:t>某個</a:t>
            </a:r>
            <a:r>
              <a:rPr lang="en-US" altLang="zh-CN" dirty="0"/>
              <a:t>pod </a:t>
            </a:r>
            <a:r>
              <a:rPr lang="zh-CN" altLang="en-US" dirty="0"/>
              <a:t>報告它尚未準備就緒</a:t>
            </a:r>
            <a:r>
              <a:rPr lang="en-US" altLang="zh-CN" dirty="0"/>
              <a:t>,</a:t>
            </a:r>
            <a:r>
              <a:rPr lang="zh-CN" altLang="en-US" dirty="0"/>
              <a:t>則會從該服務中刪除該 </a:t>
            </a:r>
            <a:r>
              <a:rPr lang="en-US" altLang="zh-CN" dirty="0"/>
              <a:t>pod</a:t>
            </a:r>
            <a:r>
              <a:rPr lang="zh-CN" altLang="en-US" dirty="0" smtClean="0"/>
              <a:t>。</a:t>
            </a:r>
            <a:endParaRPr lang="en-US" altLang="zh-CN" dirty="0" smtClean="0"/>
          </a:p>
          <a:p>
            <a:r>
              <a:rPr lang="zh-CN" altLang="en-US" dirty="0" smtClean="0"/>
              <a:t>如果 </a:t>
            </a:r>
            <a:r>
              <a:rPr lang="en-US" altLang="zh-CN" dirty="0"/>
              <a:t>pod </a:t>
            </a:r>
            <a:r>
              <a:rPr lang="zh-CN" altLang="en-US" dirty="0"/>
              <a:t>再次準備就緒</a:t>
            </a:r>
            <a:r>
              <a:rPr lang="en-US" altLang="zh-CN" dirty="0"/>
              <a:t>,</a:t>
            </a:r>
            <a:r>
              <a:rPr lang="zh-CN" altLang="en-US" dirty="0"/>
              <a:t>則重新添加 </a:t>
            </a:r>
            <a:r>
              <a:rPr lang="en-US" altLang="zh-CN" dirty="0"/>
              <a:t>pod</a:t>
            </a:r>
            <a:r>
              <a:rPr lang="zh-CN" altLang="en-US" dirty="0" smtClean="0"/>
              <a:t>。</a:t>
            </a:r>
            <a:endParaRPr lang="zh-CN" altLang="en-US" dirty="0"/>
          </a:p>
        </p:txBody>
      </p:sp>
    </p:spTree>
    <p:extLst>
      <p:ext uri="{BB962C8B-B14F-4D97-AF65-F5344CB8AC3E}">
        <p14:creationId xmlns:p14="http://schemas.microsoft.com/office/powerpoint/2010/main" val="20145208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存活探針與就緒探針之間的重要區別</a:t>
            </a:r>
            <a:endParaRPr lang="zh-TW" altLang="en-US" dirty="0"/>
          </a:p>
        </p:txBody>
      </p:sp>
      <p:sp>
        <p:nvSpPr>
          <p:cNvPr id="3" name="內容版面配置區 2"/>
          <p:cNvSpPr>
            <a:spLocks noGrp="1"/>
          </p:cNvSpPr>
          <p:nvPr>
            <p:ph idx="1"/>
          </p:nvPr>
        </p:nvSpPr>
        <p:spPr/>
        <p:txBody>
          <a:bodyPr/>
          <a:lstStyle/>
          <a:p>
            <a:r>
              <a:rPr lang="zh-CN" altLang="en-US" dirty="0" smtClean="0"/>
              <a:t>與存活探針不同</a:t>
            </a:r>
            <a:r>
              <a:rPr lang="en-US" altLang="zh-CN" dirty="0" smtClean="0"/>
              <a:t>,</a:t>
            </a:r>
            <a:r>
              <a:rPr lang="zh-CN" altLang="en-US" dirty="0" smtClean="0"/>
              <a:t>如果容器未通過準備檢查</a:t>
            </a:r>
            <a:r>
              <a:rPr lang="en-US" altLang="zh-CN" dirty="0" smtClean="0"/>
              <a:t>,</a:t>
            </a:r>
            <a:r>
              <a:rPr lang="zh-CN" altLang="en-US" dirty="0" smtClean="0"/>
              <a:t>則不會被終止或重新啟動。</a:t>
            </a:r>
            <a:endParaRPr lang="en-US" altLang="zh-CN" dirty="0" smtClean="0"/>
          </a:p>
          <a:p>
            <a:r>
              <a:rPr lang="zh-CN" altLang="en-US" dirty="0" smtClean="0"/>
              <a:t>存活探針通過殺死異常的容器並用新的正常容器替代它們來保持 </a:t>
            </a:r>
            <a:r>
              <a:rPr lang="en-US" altLang="zh-CN" dirty="0" smtClean="0"/>
              <a:t>pod </a:t>
            </a:r>
            <a:r>
              <a:rPr lang="zh-CN" altLang="en-US" dirty="0"/>
              <a:t>正常</a:t>
            </a:r>
            <a:r>
              <a:rPr lang="zh-CN" altLang="en-US" dirty="0" smtClean="0"/>
              <a:t>工作</a:t>
            </a:r>
            <a:r>
              <a:rPr lang="zh-TW" altLang="en-US" dirty="0" smtClean="0"/>
              <a:t>。</a:t>
            </a:r>
            <a:endParaRPr lang="en-US" altLang="zh-CN" dirty="0" smtClean="0"/>
          </a:p>
          <a:p>
            <a:r>
              <a:rPr lang="zh-CN" altLang="en-US" dirty="0" smtClean="0"/>
              <a:t>而就緒探針確保只有準備好處理請求的</a:t>
            </a:r>
            <a:r>
              <a:rPr lang="en-US" altLang="zh-CN" dirty="0" smtClean="0"/>
              <a:t>pod </a:t>
            </a:r>
            <a:r>
              <a:rPr lang="zh-CN" altLang="en-US" dirty="0" smtClean="0"/>
              <a:t>才</a:t>
            </a:r>
            <a:r>
              <a:rPr lang="zh-CN" altLang="en-US" dirty="0"/>
              <a:t>可以接收它們</a:t>
            </a:r>
            <a:r>
              <a:rPr lang="en-US" altLang="zh-CN" dirty="0"/>
              <a:t>(</a:t>
            </a:r>
            <a:r>
              <a:rPr lang="zh-CN" altLang="en-US" dirty="0"/>
              <a:t>請求</a:t>
            </a:r>
            <a:r>
              <a:rPr lang="en-US" altLang="zh-CN" dirty="0"/>
              <a:t>)</a:t>
            </a:r>
            <a:r>
              <a:rPr lang="zh-CN" altLang="en-US" dirty="0" smtClean="0"/>
              <a:t>。</a:t>
            </a:r>
            <a:endParaRPr lang="en-US" altLang="zh-CN" dirty="0" smtClean="0"/>
          </a:p>
          <a:p>
            <a:pPr lvl="1"/>
            <a:r>
              <a:rPr lang="zh-CN" altLang="en-US" dirty="0"/>
              <a:t>這在容器啟動時最為必要</a:t>
            </a:r>
            <a:r>
              <a:rPr lang="en-US" altLang="zh-CN" dirty="0"/>
              <a:t>,</a:t>
            </a:r>
            <a:r>
              <a:rPr lang="zh-CN" altLang="en-US" dirty="0"/>
              <a:t>當然在容器運行一段時間後也是有用的</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1147391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err="1"/>
              <a:t>kubectl</a:t>
            </a:r>
            <a:r>
              <a:rPr lang="en-US" altLang="zh-CN" dirty="0"/>
              <a:t> expose </a:t>
            </a:r>
            <a:r>
              <a:rPr lang="zh-CN" altLang="en-US" dirty="0"/>
              <a:t>創建</a:t>
            </a:r>
            <a:r>
              <a:rPr lang="zh-CN"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創建服務的最簡單的方法是通過 </a:t>
            </a:r>
            <a:r>
              <a:rPr lang="en-US" altLang="zh-CN" dirty="0" err="1" smtClean="0"/>
              <a:t>kubectl</a:t>
            </a:r>
            <a:r>
              <a:rPr lang="en-US" altLang="zh-CN" dirty="0" smtClean="0"/>
              <a:t> expose</a:t>
            </a:r>
            <a:r>
              <a:rPr lang="zh-TW" altLang="en-US" dirty="0" smtClean="0"/>
              <a:t>。</a:t>
            </a:r>
            <a:endParaRPr lang="en-US" altLang="zh-CN" dirty="0" smtClean="0"/>
          </a:p>
          <a:p>
            <a:pPr lvl="1"/>
            <a:r>
              <a:rPr lang="zh-CN" altLang="en-US" dirty="0" smtClean="0"/>
              <a:t>在第</a:t>
            </a:r>
            <a:r>
              <a:rPr lang="en-US" altLang="zh-CN" dirty="0"/>
              <a:t>6</a:t>
            </a:r>
            <a:r>
              <a:rPr lang="zh-CN" altLang="en-US" dirty="0" smtClean="0"/>
              <a:t>章中曾使用這種方法來暴露創建的</a:t>
            </a:r>
            <a:r>
              <a:rPr lang="en-US" altLang="zh-CN" dirty="0" err="1" smtClean="0"/>
              <a:t>ReplicationController</a:t>
            </a:r>
            <a:r>
              <a:rPr lang="zh-CN" altLang="en-US" dirty="0" smtClean="0"/>
              <a:t>。</a:t>
            </a:r>
            <a:endParaRPr lang="en-US" altLang="zh-CN" dirty="0" smtClean="0"/>
          </a:p>
          <a:p>
            <a:r>
              <a:rPr lang="zh-CN" altLang="en-US" dirty="0" smtClean="0"/>
              <a:t>像創建 </a:t>
            </a:r>
            <a:r>
              <a:rPr lang="en-US" altLang="zh-CN" dirty="0" err="1" smtClean="0"/>
              <a:t>ReplicationController</a:t>
            </a:r>
            <a:r>
              <a:rPr lang="en-US" altLang="zh-CN" dirty="0" smtClean="0"/>
              <a:t> </a:t>
            </a:r>
            <a:r>
              <a:rPr lang="zh-CN" altLang="en-US" dirty="0" smtClean="0"/>
              <a:t>時使用的 </a:t>
            </a:r>
            <a:r>
              <a:rPr lang="en-US" altLang="zh-CN" dirty="0" smtClean="0"/>
              <a:t>pod </a:t>
            </a:r>
            <a:r>
              <a:rPr lang="zh-CN" altLang="en-US" dirty="0" smtClean="0"/>
              <a:t>選擇器那樣</a:t>
            </a:r>
            <a:r>
              <a:rPr lang="en-US" altLang="zh-CN" dirty="0" smtClean="0"/>
              <a:t>,</a:t>
            </a:r>
            <a:r>
              <a:rPr lang="zh-CN" altLang="en-US" dirty="0"/>
              <a:t>利用</a:t>
            </a:r>
            <a:r>
              <a:rPr lang="en-US" altLang="zh-CN" dirty="0"/>
              <a:t>expose </a:t>
            </a:r>
            <a:r>
              <a:rPr lang="zh-CN" altLang="en-US" dirty="0"/>
              <a:t>命令和</a:t>
            </a:r>
            <a:r>
              <a:rPr lang="en-US" altLang="zh-CN" dirty="0"/>
              <a:t>pod </a:t>
            </a:r>
            <a:r>
              <a:rPr lang="zh-CN" altLang="en-US" dirty="0" smtClean="0"/>
              <a:t>選擇器來創建服務資源</a:t>
            </a:r>
            <a:r>
              <a:rPr lang="en-US" altLang="zh-CN" dirty="0" smtClean="0"/>
              <a:t>,</a:t>
            </a:r>
            <a:r>
              <a:rPr lang="zh-CN" altLang="en-US" dirty="0" smtClean="0"/>
              <a:t>從而通過單個的</a:t>
            </a:r>
            <a:r>
              <a:rPr lang="en-US" altLang="zh-CN" dirty="0" smtClean="0"/>
              <a:t>IP </a:t>
            </a:r>
            <a:r>
              <a:rPr lang="zh-CN" altLang="en-US" dirty="0" smtClean="0"/>
              <a:t>和埠來訪問所有的</a:t>
            </a:r>
            <a:r>
              <a:rPr lang="en-US" altLang="zh-CN" dirty="0" smtClean="0"/>
              <a:t>pod</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41752748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就緒探測</a:t>
            </a:r>
            <a:r>
              <a:rPr lang="zh-CN" altLang="en-US" dirty="0" smtClean="0"/>
              <a:t>失敗</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CN" altLang="en-US" dirty="0" smtClean="0"/>
              <a:t>如圖</a:t>
            </a:r>
            <a:r>
              <a:rPr lang="en-US" altLang="zh-CN" dirty="0" smtClean="0"/>
              <a:t>5.11 </a:t>
            </a:r>
            <a:r>
              <a:rPr lang="zh-CN" altLang="en-US" dirty="0"/>
              <a:t>所示</a:t>
            </a:r>
            <a:r>
              <a:rPr lang="en-US" altLang="zh-CN" dirty="0" smtClean="0"/>
              <a:t>,</a:t>
            </a:r>
            <a:r>
              <a:rPr lang="zh-CN" altLang="en-US" dirty="0" smtClean="0"/>
              <a:t>如果一個容器的就緒探測失敗</a:t>
            </a:r>
            <a:r>
              <a:rPr lang="en-US" altLang="zh-CN" dirty="0" smtClean="0"/>
              <a:t>,</a:t>
            </a:r>
            <a:r>
              <a:rPr lang="zh-CN" altLang="en-US" dirty="0" smtClean="0"/>
              <a:t>則將該容器從端點對象中移除。</a:t>
            </a:r>
            <a:endParaRPr lang="zh-CN"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7727" y="2609901"/>
            <a:ext cx="8636545" cy="3035928"/>
          </a:xfrm>
          <a:prstGeom prst="rect">
            <a:avLst/>
          </a:prstGeom>
        </p:spPr>
      </p:pic>
      <p:sp>
        <p:nvSpPr>
          <p:cNvPr id="5" name="矩形 4"/>
          <p:cNvSpPr/>
          <p:nvPr/>
        </p:nvSpPr>
        <p:spPr>
          <a:xfrm>
            <a:off x="817408" y="5826087"/>
            <a:ext cx="10390909" cy="954107"/>
          </a:xfrm>
          <a:prstGeom prst="rect">
            <a:avLst/>
          </a:prstGeom>
        </p:spPr>
        <p:txBody>
          <a:bodyPr wrap="square">
            <a:spAutoFit/>
          </a:bodyPr>
          <a:lstStyle/>
          <a:p>
            <a:pPr marL="457200" indent="-457200">
              <a:buFont typeface="Arial" panose="020B0604020202020204" pitchFamily="34" charset="0"/>
              <a:buChar char="•"/>
            </a:pPr>
            <a:r>
              <a:rPr lang="zh-CN" altLang="en-US" sz="2800" dirty="0">
                <a:latin typeface="微軟正黑體" panose="020B0604030504040204" pitchFamily="34" charset="-120"/>
                <a:ea typeface="微軟正黑體" panose="020B0604030504040204" pitchFamily="34" charset="-120"/>
              </a:rPr>
              <a:t>連接到該服務的用戶端不會被重定向到 </a:t>
            </a:r>
            <a:r>
              <a:rPr lang="en-US" altLang="zh-CN" sz="2800" dirty="0">
                <a:latin typeface="微軟正黑體" panose="020B0604030504040204" pitchFamily="34" charset="-120"/>
                <a:ea typeface="微軟正黑體" panose="020B0604030504040204" pitchFamily="34" charset="-120"/>
              </a:rPr>
              <a:t>pod</a:t>
            </a:r>
            <a:r>
              <a:rPr lang="zh-CN" altLang="en-US" sz="2800" dirty="0">
                <a:latin typeface="微軟正黑體" panose="020B0604030504040204" pitchFamily="34" charset="-120"/>
                <a:ea typeface="微軟正黑體" panose="020B0604030504040204" pitchFamily="34" charset="-120"/>
              </a:rPr>
              <a:t>。</a:t>
            </a:r>
            <a:endParaRPr lang="en-US" altLang="zh-CN" sz="2800" dirty="0">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Char char="•"/>
            </a:pPr>
            <a:r>
              <a:rPr lang="zh-CN" altLang="en-US" sz="2800" dirty="0">
                <a:latin typeface="微軟正黑體" panose="020B0604030504040204" pitchFamily="34" charset="-120"/>
                <a:ea typeface="微軟正黑體" panose="020B0604030504040204" pitchFamily="34" charset="-120"/>
              </a:rPr>
              <a:t>這和 </a:t>
            </a:r>
            <a:r>
              <a:rPr lang="en-US" altLang="zh-CN" sz="2800" dirty="0">
                <a:latin typeface="微軟正黑體" panose="020B0604030504040204" pitchFamily="34" charset="-120"/>
                <a:ea typeface="微軟正黑體" panose="020B0604030504040204" pitchFamily="34" charset="-120"/>
              </a:rPr>
              <a:t>pod </a:t>
            </a:r>
            <a:r>
              <a:rPr lang="zh-CN" altLang="en-US" sz="2800" dirty="0">
                <a:latin typeface="微軟正黑體" panose="020B0604030504040204" pitchFamily="34" charset="-120"/>
                <a:ea typeface="微軟正黑體" panose="020B0604030504040204" pitchFamily="34" charset="-120"/>
              </a:rPr>
              <a:t>與服務的標籤選擇器完全不匹配的效果相同</a:t>
            </a:r>
            <a:r>
              <a:rPr lang="zh-CN" altLang="en-US"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7739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瞭解就緒探針的重要性</a:t>
            </a:r>
          </a:p>
        </p:txBody>
      </p:sp>
      <p:sp>
        <p:nvSpPr>
          <p:cNvPr id="3" name="內容版面配置區 2"/>
          <p:cNvSpPr>
            <a:spLocks noGrp="1"/>
          </p:cNvSpPr>
          <p:nvPr>
            <p:ph idx="1"/>
          </p:nvPr>
        </p:nvSpPr>
        <p:spPr/>
        <p:txBody>
          <a:bodyPr>
            <a:normAutofit/>
          </a:bodyPr>
          <a:lstStyle/>
          <a:p>
            <a:r>
              <a:rPr lang="zh-CN" altLang="en-US" dirty="0" smtClean="0"/>
              <a:t>設想一組 </a:t>
            </a:r>
            <a:r>
              <a:rPr lang="en-US" altLang="zh-CN" dirty="0" smtClean="0"/>
              <a:t>pod </a:t>
            </a:r>
            <a:r>
              <a:rPr lang="en-US" altLang="zh-CN" dirty="0"/>
              <a:t>(</a:t>
            </a:r>
            <a:r>
              <a:rPr lang="zh-CN" altLang="en-US" dirty="0"/>
              <a:t>例如</a:t>
            </a:r>
            <a:r>
              <a:rPr lang="en-US" altLang="zh-CN" dirty="0" smtClean="0"/>
              <a:t>,</a:t>
            </a:r>
            <a:r>
              <a:rPr lang="zh-CN" altLang="en-US" dirty="0" smtClean="0"/>
              <a:t>運行應用程式伺服器的</a:t>
            </a:r>
            <a:r>
              <a:rPr lang="en-US" altLang="zh-CN" dirty="0" smtClean="0"/>
              <a:t>pod)</a:t>
            </a:r>
            <a:r>
              <a:rPr lang="zh-CN" altLang="en-US" dirty="0" smtClean="0"/>
              <a:t>取決於另一個 </a:t>
            </a:r>
            <a:r>
              <a:rPr lang="en-US" altLang="zh-CN" dirty="0" smtClean="0"/>
              <a:t>pod</a:t>
            </a:r>
            <a:r>
              <a:rPr lang="en-US" altLang="zh-CN" dirty="0"/>
              <a:t>(</a:t>
            </a:r>
            <a:r>
              <a:rPr lang="zh-CN" altLang="en-US" dirty="0"/>
              <a:t>例如</a:t>
            </a:r>
            <a:r>
              <a:rPr lang="en-US" altLang="zh-CN" dirty="0"/>
              <a:t>, </a:t>
            </a:r>
            <a:r>
              <a:rPr lang="zh-CN" altLang="en-US" dirty="0" smtClean="0"/>
              <a:t>後端資料庫</a:t>
            </a:r>
            <a:r>
              <a:rPr lang="en-US" altLang="zh-CN" dirty="0" smtClean="0"/>
              <a:t>)</a:t>
            </a:r>
            <a:r>
              <a:rPr lang="zh-CN" altLang="en-US" dirty="0" smtClean="0"/>
              <a:t>提供的服務。</a:t>
            </a:r>
            <a:endParaRPr lang="en-US" altLang="zh-CN" dirty="0" smtClean="0"/>
          </a:p>
          <a:p>
            <a:r>
              <a:rPr lang="zh-CN" altLang="en-US" dirty="0" smtClean="0"/>
              <a:t>如果任何一個前端連接點出現連接問題並且無法再訪問資料庫</a:t>
            </a:r>
            <a:r>
              <a:rPr lang="en-US" altLang="zh-CN" dirty="0" smtClean="0"/>
              <a:t>,</a:t>
            </a:r>
            <a:r>
              <a:rPr lang="zh-CN" altLang="en-US" dirty="0" smtClean="0"/>
              <a:t>那麼就緒探針可能會告知 </a:t>
            </a:r>
            <a:r>
              <a:rPr lang="en-US" altLang="zh-CN" dirty="0" smtClean="0"/>
              <a:t>Kubernetes </a:t>
            </a:r>
            <a:r>
              <a:rPr lang="zh-CN" altLang="en-US" dirty="0" smtClean="0"/>
              <a:t>該 </a:t>
            </a:r>
            <a:r>
              <a:rPr lang="en-US" altLang="zh-CN" dirty="0" smtClean="0"/>
              <a:t>pod </a:t>
            </a:r>
            <a:r>
              <a:rPr lang="zh-CN" altLang="en-US" dirty="0" smtClean="0"/>
              <a:t>沒有準備好處理任何請求。</a:t>
            </a:r>
            <a:endParaRPr lang="en-US" altLang="zh-CN" dirty="0" smtClean="0"/>
          </a:p>
          <a:p>
            <a:r>
              <a:rPr lang="zh-CN" altLang="en-US" dirty="0" smtClean="0"/>
              <a:t>如果其他 </a:t>
            </a:r>
            <a:r>
              <a:rPr lang="en-US" altLang="zh-CN" dirty="0" smtClean="0"/>
              <a:t>pod </a:t>
            </a:r>
            <a:r>
              <a:rPr lang="zh-CN" altLang="en-US" dirty="0" smtClean="0"/>
              <a:t>實例沒有遇到類似的連接問題</a:t>
            </a:r>
            <a:r>
              <a:rPr lang="en-US" altLang="zh-CN" dirty="0" smtClean="0"/>
              <a:t>,</a:t>
            </a:r>
            <a:r>
              <a:rPr lang="zh-CN" altLang="en-US" dirty="0" smtClean="0"/>
              <a:t>則它們可以正常處理請求。</a:t>
            </a:r>
            <a:endParaRPr lang="en-US" altLang="zh-CN" dirty="0" smtClean="0"/>
          </a:p>
          <a:p>
            <a:r>
              <a:rPr lang="zh-CN" altLang="en-US" dirty="0" smtClean="0"/>
              <a:t>就緒探針確保用戶端只與正常的 </a:t>
            </a:r>
            <a:r>
              <a:rPr lang="en-US" altLang="zh-CN" dirty="0" smtClean="0"/>
              <a:t>pod </a:t>
            </a:r>
            <a:r>
              <a:rPr lang="zh-CN" altLang="en-US" dirty="0"/>
              <a:t>交互</a:t>
            </a:r>
            <a:r>
              <a:rPr lang="en-US" altLang="zh-CN" dirty="0" smtClean="0"/>
              <a:t>,</a:t>
            </a:r>
            <a:r>
              <a:rPr lang="zh-CN" altLang="en-US" dirty="0" smtClean="0"/>
              <a:t>並且永遠不會知道系統存在問題。</a:t>
            </a:r>
            <a:endParaRPr lang="zh-TW" altLang="en-US" dirty="0"/>
          </a:p>
        </p:txBody>
      </p:sp>
    </p:spTree>
    <p:extLst>
      <p:ext uri="{BB962C8B-B14F-4D97-AF65-F5344CB8AC3E}">
        <p14:creationId xmlns:p14="http://schemas.microsoft.com/office/powerpoint/2010/main" val="22750051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向 </a:t>
            </a:r>
            <a:r>
              <a:rPr lang="en-US" altLang="zh-TW" dirty="0" smtClean="0"/>
              <a:t>pod </a:t>
            </a:r>
            <a:r>
              <a:rPr lang="zh-TW" altLang="en-US" dirty="0"/>
              <a:t>添加就緒探</a:t>
            </a:r>
            <a:r>
              <a:rPr lang="zh-TW" altLang="en-US" dirty="0" smtClean="0"/>
              <a:t>針</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將通過修改 </a:t>
            </a:r>
            <a:r>
              <a:rPr lang="en-US" altLang="zh-TW" dirty="0" smtClean="0"/>
              <a:t>Replication </a:t>
            </a:r>
            <a:r>
              <a:rPr lang="en-US" altLang="zh-TW" dirty="0"/>
              <a:t>Controller </a:t>
            </a:r>
            <a:r>
              <a:rPr lang="zh-TW" altLang="en-US" dirty="0" smtClean="0"/>
              <a:t>的 </a:t>
            </a:r>
            <a:r>
              <a:rPr lang="en-US" altLang="zh-TW" dirty="0" smtClean="0"/>
              <a:t>pod </a:t>
            </a:r>
            <a:r>
              <a:rPr lang="zh-TW" altLang="en-US" dirty="0" smtClean="0"/>
              <a:t>範本來為現有的</a:t>
            </a:r>
            <a:r>
              <a:rPr lang="en-US" altLang="zh-TW" dirty="0" smtClean="0"/>
              <a:t>pod </a:t>
            </a:r>
            <a:r>
              <a:rPr lang="zh-TW" altLang="en-US" dirty="0" smtClean="0"/>
              <a:t>添加就緒探針。</a:t>
            </a:r>
            <a:endParaRPr lang="zh-TW" altLang="en-US" dirty="0"/>
          </a:p>
          <a:p>
            <a:r>
              <a:rPr lang="zh-TW" altLang="en-US" dirty="0" smtClean="0"/>
              <a:t>可以通過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edit </a:t>
            </a:r>
            <a:r>
              <a:rPr lang="zh-TW" altLang="en-US" dirty="0" smtClean="0"/>
              <a:t>命令來向已存在的 </a:t>
            </a:r>
            <a:r>
              <a:rPr lang="en-US" altLang="zh-TW" dirty="0" err="1" smtClean="0"/>
              <a:t>ReplicationController</a:t>
            </a:r>
            <a:r>
              <a:rPr lang="en-US" altLang="zh-TW" dirty="0" smtClean="0"/>
              <a:t> </a:t>
            </a:r>
            <a:r>
              <a:rPr lang="zh-TW" altLang="en-US" dirty="0"/>
              <a:t>中的</a:t>
            </a:r>
            <a:r>
              <a:rPr lang="en-US" altLang="zh-TW" dirty="0"/>
              <a:t>pod </a:t>
            </a:r>
            <a:r>
              <a:rPr lang="zh-TW" altLang="en-US" dirty="0" smtClean="0"/>
              <a:t>模 板添加探針。</a:t>
            </a:r>
            <a:endParaRPr lang="zh-TW" altLang="en-US" dirty="0"/>
          </a:p>
          <a:p>
            <a:pPr marL="0" indent="0">
              <a:buNone/>
            </a:pPr>
            <a:r>
              <a:rPr lang="en-US" altLang="zh-TW" sz="2600" dirty="0">
                <a:latin typeface="Source Code Pro" panose="020B0509030403020204" pitchFamily="49" charset="0"/>
                <a:ea typeface="Source Code Pro" panose="020B0509030403020204" pitchFamily="49" charset="0"/>
              </a:rPr>
              <a:t>$</a:t>
            </a:r>
            <a:r>
              <a:rPr lang="en-US" altLang="zh-TW" sz="2600" b="1" dirty="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kubectl</a:t>
            </a:r>
            <a:r>
              <a:rPr lang="en-US" altLang="zh-TW" sz="2600" b="1" dirty="0">
                <a:latin typeface="Source Code Pro" panose="020B0509030403020204" pitchFamily="49" charset="0"/>
                <a:ea typeface="Source Code Pro" panose="020B0509030403020204" pitchFamily="49" charset="0"/>
              </a:rPr>
              <a:t> edit </a:t>
            </a:r>
            <a:r>
              <a:rPr lang="en-US" altLang="zh-TW" sz="2600" b="1" dirty="0" err="1">
                <a:latin typeface="Source Code Pro" panose="020B0509030403020204" pitchFamily="49" charset="0"/>
                <a:ea typeface="Source Code Pro" panose="020B0509030403020204" pitchFamily="49" charset="0"/>
              </a:rPr>
              <a:t>rc</a:t>
            </a:r>
            <a:r>
              <a:rPr lang="en-US" altLang="zh-TW" sz="2600" b="1" dirty="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kubia</a:t>
            </a:r>
            <a:endParaRPr lang="en-US" altLang="zh-TW" sz="2600" dirty="0">
              <a:latin typeface="Source Code Pro" panose="020B0509030403020204" pitchFamily="49" charset="0"/>
              <a:ea typeface="Source Code Pro" panose="020B0509030403020204" pitchFamily="49" charset="0"/>
            </a:endParaRPr>
          </a:p>
          <a:p>
            <a:r>
              <a:rPr lang="zh-TW" altLang="en-US" dirty="0" smtClean="0"/>
              <a:t>當在文字編輯器中打開 </a:t>
            </a:r>
            <a:r>
              <a:rPr lang="en-US" altLang="zh-TW" dirty="0" err="1" smtClean="0"/>
              <a:t>ReplicationController</a:t>
            </a:r>
            <a:r>
              <a:rPr lang="en-US" altLang="zh-TW" dirty="0" smtClean="0"/>
              <a:t> </a:t>
            </a:r>
            <a:r>
              <a:rPr lang="zh-TW" altLang="en-US" dirty="0"/>
              <a:t>的 </a:t>
            </a:r>
            <a:r>
              <a:rPr lang="en-US" altLang="zh-TW" dirty="0" smtClean="0"/>
              <a:t>YAML</a:t>
            </a:r>
            <a:r>
              <a:rPr lang="zh-TW" altLang="en-US" dirty="0" smtClean="0"/>
              <a:t>時</a:t>
            </a:r>
            <a:r>
              <a:rPr lang="en-US" altLang="zh-TW" dirty="0" smtClean="0"/>
              <a:t>,</a:t>
            </a:r>
            <a:r>
              <a:rPr lang="zh-TW" altLang="en-US" dirty="0"/>
              <a:t>在</a:t>
            </a:r>
            <a:r>
              <a:rPr lang="en-US" altLang="zh-TW" dirty="0"/>
              <a:t>pod </a:t>
            </a:r>
            <a:r>
              <a:rPr lang="zh-TW" altLang="en-US" dirty="0" smtClean="0"/>
              <a:t>範本中查找容器規格</a:t>
            </a:r>
            <a:r>
              <a:rPr lang="en-US" altLang="zh-TW" dirty="0" smtClean="0"/>
              <a:t>,</a:t>
            </a:r>
            <a:r>
              <a:rPr lang="zh-TW" altLang="en-US" dirty="0" smtClean="0"/>
              <a:t>並將以下就緒探針定義添加到</a:t>
            </a:r>
            <a:r>
              <a:rPr lang="en-US" altLang="zh-TW" dirty="0" err="1" smtClean="0">
                <a:latin typeface="Source Code Pro" panose="020B0509030403020204" pitchFamily="49" charset="0"/>
                <a:ea typeface="Source Code Pro" panose="020B0509030403020204" pitchFamily="49" charset="0"/>
              </a:rPr>
              <a:t>spec.template.spec.containers</a:t>
            </a:r>
            <a:r>
              <a:rPr lang="en-US" altLang="zh-TW" dirty="0" smtClean="0"/>
              <a:t> </a:t>
            </a:r>
            <a:r>
              <a:rPr lang="zh-TW" altLang="en-US" dirty="0" smtClean="0"/>
              <a:t>下的第一個容器。</a:t>
            </a:r>
            <a:endParaRPr lang="en-US" altLang="zh-TW" dirty="0" smtClean="0"/>
          </a:p>
          <a:p>
            <a:r>
              <a:rPr lang="en-US" altLang="zh-TW" dirty="0" smtClean="0"/>
              <a:t>YAML</a:t>
            </a:r>
            <a:r>
              <a:rPr lang="zh-TW" altLang="en-US" dirty="0" smtClean="0"/>
              <a:t>看起來應該就像下面的代碼清單。</a:t>
            </a:r>
            <a:endParaRPr lang="zh-TW" altLang="en-US" dirty="0"/>
          </a:p>
        </p:txBody>
      </p:sp>
    </p:spTree>
    <p:extLst>
      <p:ext uri="{BB962C8B-B14F-4D97-AF65-F5344CB8AC3E}">
        <p14:creationId xmlns:p14="http://schemas.microsoft.com/office/powerpoint/2010/main" val="30714329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代碼清單</a:t>
            </a:r>
            <a:r>
              <a:rPr lang="en-US" altLang="zh-TW" dirty="0"/>
              <a:t>5.17 RC </a:t>
            </a:r>
            <a:r>
              <a:rPr lang="zh-TW" altLang="en-US" dirty="0"/>
              <a:t>創建帶有就緒探針的</a:t>
            </a:r>
            <a:r>
              <a:rPr lang="en-US" altLang="zh-TW" dirty="0"/>
              <a:t>pod : </a:t>
            </a:r>
            <a:r>
              <a:rPr lang="en-US" altLang="zh-TW" dirty="0" err="1" smtClean="0"/>
              <a:t>kubia-rc-readlinessprobe.yaml</a:t>
            </a:r>
            <a:endParaRPr lang="zh-TW" altLang="en-US" dirty="0"/>
          </a:p>
        </p:txBody>
      </p:sp>
      <p:sp>
        <p:nvSpPr>
          <p:cNvPr id="5" name="矩形 4"/>
          <p:cNvSpPr/>
          <p:nvPr/>
        </p:nvSpPr>
        <p:spPr>
          <a:xfrm>
            <a:off x="838200" y="2400727"/>
            <a:ext cx="4338320" cy="3693319"/>
          </a:xfrm>
          <a:prstGeom prst="rect">
            <a:avLst/>
          </a:prstGeom>
        </p:spPr>
        <p:txBody>
          <a:bodyPr wrap="square">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ReplicationController</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replicas</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3</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selector</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app</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template</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labels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app</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spec</a:t>
            </a:r>
            <a:r>
              <a:rPr lang="en-US" altLang="zh-TW" dirty="0" smtClean="0">
                <a:solidFill>
                  <a:srgbClr val="24292E"/>
                </a:solidFill>
                <a:latin typeface="Source Code Pro" panose="020B0509030403020204" pitchFamily="49" charset="0"/>
                <a:ea typeface="Source Code Pro" panose="020B0509030403020204" pitchFamily="49" charset="0"/>
              </a:rPr>
              <a:t>:</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6" name="矩形 5"/>
          <p:cNvSpPr/>
          <p:nvPr/>
        </p:nvSpPr>
        <p:spPr>
          <a:xfrm>
            <a:off x="5016500" y="2677725"/>
            <a:ext cx="4432300" cy="3139321"/>
          </a:xfrm>
          <a:prstGeom prst="rect">
            <a:avLst/>
          </a:prstGeom>
        </p:spPr>
        <p:txBody>
          <a:bodyPr wrap="square">
            <a:spAutoFit/>
          </a:bodyPr>
          <a:lstStyle/>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luksa</a:t>
            </a:r>
            <a:r>
              <a:rPr lang="en-US" altLang="zh-TW" dirty="0">
                <a:solidFill>
                  <a:srgbClr val="032F62"/>
                </a:solidFill>
                <a:latin typeface="Source Code Pro" panose="020B0509030403020204" pitchFamily="49" charset="0"/>
                <a:ea typeface="Source Code Pro" panose="020B0509030403020204" pitchFamily="49" charset="0"/>
              </a:rPr>
              <a:t>/</a:t>
            </a:r>
            <a:r>
              <a:rPr lang="en-US" altLang="zh-TW" dirty="0" err="1">
                <a:solidFill>
                  <a:srgbClr val="032F62"/>
                </a:solidFill>
                <a:latin typeface="Source Code Pro" panose="020B0509030403020204" pitchFamily="49" charset="0"/>
                <a:ea typeface="Source Code Pro" panose="020B0509030403020204" pitchFamily="49" charset="0"/>
              </a:rPr>
              <a:t>kubia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http</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8080</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b="1" dirty="0" err="1">
                <a:solidFill>
                  <a:srgbClr val="22863A"/>
                </a:solidFill>
                <a:latin typeface="Source Code Pro" panose="020B0509030403020204" pitchFamily="49" charset="0"/>
                <a:ea typeface="Source Code Pro" panose="020B0509030403020204" pitchFamily="49" charset="0"/>
              </a:rPr>
              <a:t>readinessProbe</a:t>
            </a:r>
            <a:r>
              <a:rPr lang="en-US" altLang="zh-TW" b="1" dirty="0">
                <a:solidFill>
                  <a:srgbClr val="24292E"/>
                </a:solidFill>
                <a:latin typeface="Source Code Pro" panose="020B0509030403020204" pitchFamily="49" charset="0"/>
                <a:ea typeface="Source Code Pro" panose="020B0509030403020204" pitchFamily="49" charset="0"/>
              </a:rPr>
              <a:t>:</a:t>
            </a:r>
          </a:p>
          <a:p>
            <a:pPr fontAlgn="t"/>
            <a:r>
              <a:rPr lang="en-US" altLang="zh-TW" b="1" dirty="0">
                <a:solidFill>
                  <a:srgbClr val="22863A"/>
                </a:solidFill>
                <a:latin typeface="Source Code Pro" panose="020B0509030403020204" pitchFamily="49" charset="0"/>
                <a:ea typeface="Source Code Pro" panose="020B0509030403020204" pitchFamily="49" charset="0"/>
              </a:rPr>
              <a:t>          exec</a:t>
            </a:r>
            <a:r>
              <a:rPr lang="en-US" altLang="zh-TW" b="1" dirty="0">
                <a:solidFill>
                  <a:srgbClr val="24292E"/>
                </a:solidFill>
                <a:latin typeface="Source Code Pro" panose="020B0509030403020204" pitchFamily="49" charset="0"/>
                <a:ea typeface="Source Code Pro" panose="020B0509030403020204" pitchFamily="49" charset="0"/>
              </a:rPr>
              <a:t>:</a:t>
            </a:r>
          </a:p>
          <a:p>
            <a:pPr fontAlgn="t"/>
            <a:r>
              <a:rPr lang="en-US" altLang="zh-TW" b="1" dirty="0">
                <a:solidFill>
                  <a:srgbClr val="22863A"/>
                </a:solidFill>
                <a:latin typeface="Source Code Pro" panose="020B0509030403020204" pitchFamily="49" charset="0"/>
                <a:ea typeface="Source Code Pro" panose="020B0509030403020204" pitchFamily="49" charset="0"/>
              </a:rPr>
              <a:t>            command</a:t>
            </a:r>
            <a:r>
              <a:rPr lang="en-US" altLang="zh-TW" b="1" dirty="0">
                <a:solidFill>
                  <a:srgbClr val="24292E"/>
                </a:solidFill>
                <a:latin typeface="Source Code Pro" panose="020B0509030403020204" pitchFamily="49" charset="0"/>
                <a:ea typeface="Source Code Pro" panose="020B0509030403020204" pitchFamily="49" charset="0"/>
              </a:rPr>
              <a:t>:</a:t>
            </a:r>
          </a:p>
          <a:p>
            <a:pPr fontAlgn="t"/>
            <a:r>
              <a:rPr lang="en-US" altLang="zh-TW" b="1" dirty="0">
                <a:solidFill>
                  <a:srgbClr val="24292E"/>
                </a:solidFill>
                <a:latin typeface="Source Code Pro" panose="020B0509030403020204" pitchFamily="49" charset="0"/>
                <a:ea typeface="Source Code Pro" panose="020B0509030403020204" pitchFamily="49" charset="0"/>
              </a:rPr>
              <a:t>            - </a:t>
            </a:r>
            <a:r>
              <a:rPr lang="en-US" altLang="zh-TW" b="1" dirty="0">
                <a:solidFill>
                  <a:srgbClr val="032F62"/>
                </a:solidFill>
                <a:latin typeface="Source Code Pro" panose="020B0509030403020204" pitchFamily="49" charset="0"/>
                <a:ea typeface="Source Code Pro" panose="020B0509030403020204" pitchFamily="49" charset="0"/>
              </a:rPr>
              <a:t>ls</a:t>
            </a:r>
            <a:endParaRPr lang="en-US" altLang="zh-TW" b="1" dirty="0">
              <a:solidFill>
                <a:srgbClr val="24292E"/>
              </a:solidFill>
              <a:latin typeface="Source Code Pro" panose="020B0509030403020204" pitchFamily="49" charset="0"/>
              <a:ea typeface="Source Code Pro" panose="020B0509030403020204" pitchFamily="49" charset="0"/>
            </a:endParaRPr>
          </a:p>
          <a:p>
            <a:pPr fontAlgn="t"/>
            <a:r>
              <a:rPr lang="en-US" altLang="zh-TW" b="1" dirty="0">
                <a:solidFill>
                  <a:srgbClr val="24292E"/>
                </a:solidFill>
                <a:latin typeface="Source Code Pro" panose="020B0509030403020204" pitchFamily="49" charset="0"/>
                <a:ea typeface="Source Code Pro" panose="020B0509030403020204" pitchFamily="49" charset="0"/>
              </a:rPr>
              <a:t>            - </a:t>
            </a:r>
            <a:r>
              <a:rPr lang="en-US" altLang="zh-TW" b="1" dirty="0">
                <a:solidFill>
                  <a:srgbClr val="032F62"/>
                </a:solidFill>
                <a:latin typeface="Source Code Pro" panose="020B0509030403020204" pitchFamily="49" charset="0"/>
                <a:ea typeface="Source Code Pro" panose="020B0509030403020204" pitchFamily="49" charset="0"/>
              </a:rPr>
              <a:t>/</a:t>
            </a:r>
            <a:r>
              <a:rPr lang="en-US" altLang="zh-TW" b="1" dirty="0" err="1">
                <a:solidFill>
                  <a:srgbClr val="032F62"/>
                </a:solidFill>
                <a:latin typeface="Source Code Pro" panose="020B0509030403020204" pitchFamily="49" charset="0"/>
                <a:ea typeface="Source Code Pro" panose="020B0509030403020204" pitchFamily="49" charset="0"/>
              </a:rPr>
              <a:t>var</a:t>
            </a:r>
            <a:r>
              <a:rPr lang="en-US" altLang="zh-TW" b="1" dirty="0">
                <a:solidFill>
                  <a:srgbClr val="032F62"/>
                </a:solidFill>
                <a:latin typeface="Source Code Pro" panose="020B0509030403020204" pitchFamily="49" charset="0"/>
                <a:ea typeface="Source Code Pro" panose="020B0509030403020204" pitchFamily="49" charset="0"/>
              </a:rPr>
              <a:t>/ready</a:t>
            </a:r>
            <a:endParaRPr lang="zh-TW" altLang="en-US" b="1" dirty="0"/>
          </a:p>
        </p:txBody>
      </p:sp>
      <p:sp>
        <p:nvSpPr>
          <p:cNvPr id="7" name="矩形 6"/>
          <p:cNvSpPr/>
          <p:nvPr/>
        </p:nvSpPr>
        <p:spPr>
          <a:xfrm>
            <a:off x="8699501" y="4387334"/>
            <a:ext cx="2489200" cy="707886"/>
          </a:xfrm>
          <a:prstGeom prst="rect">
            <a:avLst/>
          </a:prstGeom>
        </p:spPr>
        <p:txBody>
          <a:bodyPr wrap="square">
            <a:spAutoFit/>
          </a:bodyPr>
          <a:lstStyle/>
          <a:p>
            <a:r>
              <a:rPr lang="en-US" altLang="zh-CN" sz="2000" dirty="0">
                <a:latin typeface="微軟正黑體" panose="020B0604030504040204" pitchFamily="34" charset="-120"/>
                <a:ea typeface="微軟正黑體" panose="020B0604030504040204" pitchFamily="34" charset="-120"/>
              </a:rPr>
              <a:t>pod </a:t>
            </a:r>
            <a:r>
              <a:rPr lang="zh-CN" altLang="en-US" sz="2000" dirty="0" smtClean="0">
                <a:latin typeface="微軟正黑體" panose="020B0604030504040204" pitchFamily="34" charset="-120"/>
                <a:ea typeface="微軟正黑體" panose="020B0604030504040204" pitchFamily="34" charset="-120"/>
              </a:rPr>
              <a:t>中的每個容器都會有一個就緒探針</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6939498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sp>
        <p:nvSpPr>
          <p:cNvPr id="4" name="內容版面配置區 3"/>
          <p:cNvSpPr>
            <a:spLocks noGrp="1"/>
          </p:cNvSpPr>
          <p:nvPr>
            <p:ph idx="1"/>
          </p:nvPr>
        </p:nvSpPr>
        <p:spPr/>
        <p:txBody>
          <a:bodyPr>
            <a:normAutofit/>
          </a:bodyPr>
          <a:lstStyle/>
          <a:p>
            <a:r>
              <a:rPr lang="zh-CN" altLang="en-US" dirty="0" smtClean="0"/>
              <a:t>就緒探針將定期在容器內執行 </a:t>
            </a:r>
            <a:r>
              <a:rPr lang="en-US" altLang="zh-CN" dirty="0" smtClean="0">
                <a:latin typeface="Source Code Pro" panose="020B0509030403020204" pitchFamily="49" charset="0"/>
                <a:ea typeface="Source Code Pro" panose="020B0509030403020204" pitchFamily="49" charset="0"/>
              </a:rPr>
              <a:t>ls /</a:t>
            </a:r>
            <a:r>
              <a:rPr lang="en-US" altLang="zh-CN" dirty="0" err="1" smtClean="0">
                <a:latin typeface="Source Code Pro" panose="020B0509030403020204" pitchFamily="49" charset="0"/>
                <a:ea typeface="Source Code Pro" panose="020B0509030403020204" pitchFamily="49" charset="0"/>
              </a:rPr>
              <a:t>var</a:t>
            </a:r>
            <a:r>
              <a:rPr lang="en-US" altLang="zh-CN" dirty="0" smtClean="0">
                <a:latin typeface="Source Code Pro" panose="020B0509030403020204" pitchFamily="49" charset="0"/>
                <a:ea typeface="Source Code Pro" panose="020B0509030403020204" pitchFamily="49" charset="0"/>
              </a:rPr>
              <a:t>/ready</a:t>
            </a:r>
            <a:r>
              <a:rPr lang="en-US" altLang="zh-CN" dirty="0" smtClean="0"/>
              <a:t> </a:t>
            </a:r>
            <a:r>
              <a:rPr lang="zh-CN" altLang="en-US" dirty="0" smtClean="0"/>
              <a:t>命令。</a:t>
            </a:r>
            <a:endParaRPr lang="en-US" altLang="zh-CN" dirty="0" smtClean="0"/>
          </a:p>
          <a:p>
            <a:r>
              <a:rPr lang="zh-CN" altLang="en-US" dirty="0" smtClean="0"/>
              <a:t>如果檔存在</a:t>
            </a:r>
            <a:r>
              <a:rPr lang="en-US" altLang="zh-CN" dirty="0" smtClean="0"/>
              <a:t>,</a:t>
            </a:r>
            <a:r>
              <a:rPr lang="zh-CN" altLang="en-US" dirty="0" smtClean="0"/>
              <a:t>則 </a:t>
            </a:r>
            <a:r>
              <a:rPr lang="en-US" altLang="zh-CN" dirty="0" smtClean="0">
                <a:latin typeface="Source Code Pro" panose="020B0509030403020204" pitchFamily="49" charset="0"/>
                <a:ea typeface="Source Code Pro" panose="020B0509030403020204" pitchFamily="49" charset="0"/>
              </a:rPr>
              <a:t>ls</a:t>
            </a:r>
            <a:r>
              <a:rPr lang="en-US" altLang="zh-CN" dirty="0" smtClean="0"/>
              <a:t> </a:t>
            </a:r>
            <a:r>
              <a:rPr lang="zh-CN" altLang="en-US" dirty="0" smtClean="0"/>
              <a:t>命令返回退出碼 </a:t>
            </a:r>
            <a:r>
              <a:rPr lang="en-US" altLang="zh-CN" dirty="0" smtClean="0"/>
              <a:t>0,</a:t>
            </a:r>
            <a:r>
              <a:rPr lang="zh-CN" altLang="en-US" dirty="0" smtClean="0"/>
              <a:t>否則返回非零的退出碼。</a:t>
            </a:r>
            <a:endParaRPr lang="en-US" altLang="zh-CN" dirty="0" smtClean="0"/>
          </a:p>
          <a:p>
            <a:r>
              <a:rPr lang="zh-CN" altLang="en-US" dirty="0" smtClean="0"/>
              <a:t>如果檔存在</a:t>
            </a:r>
            <a:r>
              <a:rPr lang="en-US" altLang="zh-CN" dirty="0" smtClean="0"/>
              <a:t>,</a:t>
            </a:r>
            <a:r>
              <a:rPr lang="zh-CN" altLang="en-US" dirty="0" smtClean="0"/>
              <a:t>則就緒探針將成功</a:t>
            </a:r>
            <a:r>
              <a:rPr lang="en-US" altLang="zh-CN" dirty="0" smtClean="0"/>
              <a:t>,</a:t>
            </a:r>
            <a:r>
              <a:rPr lang="zh-CN" altLang="en-US" dirty="0" smtClean="0"/>
              <a:t>否則</a:t>
            </a:r>
            <a:r>
              <a:rPr lang="en-US" altLang="zh-CN" dirty="0" smtClean="0"/>
              <a:t>, </a:t>
            </a:r>
            <a:r>
              <a:rPr lang="zh-CN" altLang="en-US" dirty="0" smtClean="0"/>
              <a:t>它會失敗。</a:t>
            </a:r>
            <a:endParaRPr lang="zh-CN" altLang="en-US" dirty="0"/>
          </a:p>
          <a:p>
            <a:r>
              <a:rPr lang="zh-CN" altLang="en-US" dirty="0"/>
              <a:t>定義這樣一個奇怪的就緒探針的原因</a:t>
            </a:r>
            <a:r>
              <a:rPr lang="zh-CN" altLang="en-US" dirty="0" smtClean="0"/>
              <a:t>是可以</a:t>
            </a:r>
            <a:r>
              <a:rPr lang="zh-CN" altLang="en-US" dirty="0"/>
              <a:t>通過創建或刪除有問題的檔</a:t>
            </a:r>
            <a:r>
              <a:rPr lang="zh-CN" altLang="en-US" dirty="0" smtClean="0"/>
              <a:t>來觸發</a:t>
            </a:r>
            <a:r>
              <a:rPr lang="zh-CN" altLang="en-US" dirty="0"/>
              <a:t>結果</a:t>
            </a:r>
            <a:r>
              <a:rPr lang="zh-CN" altLang="en-US" dirty="0" smtClean="0"/>
              <a:t>。</a:t>
            </a:r>
            <a:endParaRPr lang="en-US" altLang="zh-CN" dirty="0" smtClean="0"/>
          </a:p>
          <a:p>
            <a:r>
              <a:rPr lang="zh-CN" altLang="en-US" dirty="0" smtClean="0"/>
              <a:t>該</a:t>
            </a:r>
            <a:r>
              <a:rPr lang="zh-CN" altLang="en-US" dirty="0"/>
              <a:t>文件尚不存在</a:t>
            </a:r>
            <a:r>
              <a:rPr lang="en-US" altLang="zh-CN" dirty="0"/>
              <a:t>,</a:t>
            </a:r>
            <a:r>
              <a:rPr lang="zh-CN" altLang="en-US" dirty="0"/>
              <a:t>所以所有</a:t>
            </a:r>
            <a:r>
              <a:rPr lang="zh-CN" altLang="en-US" dirty="0" smtClean="0"/>
              <a:t>的 </a:t>
            </a:r>
            <a:r>
              <a:rPr lang="en-US" altLang="zh-CN" dirty="0" smtClean="0"/>
              <a:t>pod </a:t>
            </a:r>
            <a:r>
              <a:rPr lang="zh-CN" altLang="en-US" dirty="0"/>
              <a:t>現在應該報告沒有準備好</a:t>
            </a:r>
            <a:r>
              <a:rPr lang="en-US" altLang="zh-CN" dirty="0"/>
              <a:t>,</a:t>
            </a:r>
            <a:r>
              <a:rPr lang="zh-CN" altLang="en-US" dirty="0"/>
              <a:t>是這樣</a:t>
            </a:r>
            <a:r>
              <a:rPr lang="zh-CN" altLang="en-US" dirty="0" smtClean="0"/>
              <a:t>的嗎</a:t>
            </a:r>
            <a:r>
              <a:rPr lang="en-US" altLang="zh-CN" dirty="0" smtClean="0"/>
              <a:t>?</a:t>
            </a:r>
          </a:p>
          <a:p>
            <a:pPr lvl="1"/>
            <a:r>
              <a:rPr lang="zh-CN" altLang="en-US" dirty="0" smtClean="0"/>
              <a:t>其實</a:t>
            </a:r>
            <a:r>
              <a:rPr lang="zh-CN" altLang="en-US" dirty="0"/>
              <a:t>並不完全是</a:t>
            </a:r>
            <a:r>
              <a:rPr lang="en-US" altLang="zh-CN" dirty="0"/>
              <a:t>,</a:t>
            </a:r>
            <a:r>
              <a:rPr lang="zh-CN" altLang="en-US" dirty="0"/>
              <a:t>正如在前面章節中瞭解的那樣</a:t>
            </a:r>
            <a:r>
              <a:rPr lang="en-US" altLang="zh-CN" dirty="0"/>
              <a:t>,</a:t>
            </a:r>
            <a:r>
              <a:rPr lang="zh-CN" altLang="en-US" dirty="0"/>
              <a:t>更改 </a:t>
            </a:r>
            <a:r>
              <a:rPr lang="en-US" altLang="zh-CN" dirty="0" err="1"/>
              <a:t>ReplicationController</a:t>
            </a:r>
            <a:r>
              <a:rPr lang="en-US" altLang="zh-CN" dirty="0"/>
              <a:t> </a:t>
            </a:r>
            <a:r>
              <a:rPr lang="zh-CN" altLang="en-US" dirty="0"/>
              <a:t>的 </a:t>
            </a:r>
            <a:r>
              <a:rPr lang="en-US" altLang="zh-CN" dirty="0"/>
              <a:t>pod </a:t>
            </a:r>
            <a:r>
              <a:rPr lang="zh-CN" altLang="en-US" dirty="0"/>
              <a:t>範本對現有</a:t>
            </a:r>
            <a:r>
              <a:rPr lang="zh-CN" altLang="en-US" dirty="0" smtClean="0"/>
              <a:t>的 </a:t>
            </a:r>
            <a:r>
              <a:rPr lang="en-US" altLang="zh-CN" dirty="0" smtClean="0"/>
              <a:t>pod </a:t>
            </a:r>
            <a:r>
              <a:rPr lang="zh-CN" altLang="en-US" dirty="0"/>
              <a:t>沒有影響</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301238979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刪除</a:t>
            </a:r>
            <a:r>
              <a:rPr lang="en-US" altLang="zh-TW" dirty="0" smtClean="0"/>
              <a:t>pod</a:t>
            </a:r>
            <a:r>
              <a:rPr lang="zh-TW" altLang="en-US" dirty="0" smtClean="0"/>
              <a:t>令其重新創建</a:t>
            </a:r>
            <a:endParaRPr lang="zh-TW" altLang="en-US" dirty="0"/>
          </a:p>
        </p:txBody>
      </p:sp>
      <p:sp>
        <p:nvSpPr>
          <p:cNvPr id="3" name="內容版面配置區 2"/>
          <p:cNvSpPr>
            <a:spLocks noGrp="1"/>
          </p:cNvSpPr>
          <p:nvPr>
            <p:ph idx="1"/>
          </p:nvPr>
        </p:nvSpPr>
        <p:spPr/>
        <p:txBody>
          <a:bodyPr/>
          <a:lstStyle/>
          <a:p>
            <a:r>
              <a:rPr lang="zh-CN" altLang="en-US" dirty="0"/>
              <a:t>換句話說</a:t>
            </a:r>
            <a:r>
              <a:rPr lang="en-US" altLang="zh-CN" dirty="0"/>
              <a:t>,</a:t>
            </a:r>
            <a:r>
              <a:rPr lang="zh-CN" altLang="en-US" dirty="0"/>
              <a:t>現有的所有</a:t>
            </a:r>
            <a:r>
              <a:rPr lang="en-US" altLang="zh-CN" dirty="0"/>
              <a:t>pod </a:t>
            </a:r>
            <a:r>
              <a:rPr lang="zh-CN" altLang="en-US" dirty="0"/>
              <a:t>仍沒有定義準備就緒探針</a:t>
            </a:r>
            <a:r>
              <a:rPr lang="zh-CN" altLang="en-US" dirty="0" smtClean="0"/>
              <a:t>。</a:t>
            </a:r>
            <a:endParaRPr lang="en-US" altLang="zh-CN" dirty="0" smtClean="0"/>
          </a:p>
          <a:p>
            <a:r>
              <a:rPr lang="zh-CN" altLang="en-US" dirty="0" smtClean="0"/>
              <a:t>可以</a:t>
            </a:r>
            <a:r>
              <a:rPr lang="zh-CN" altLang="en-US" dirty="0"/>
              <a:t>通過使用 </a:t>
            </a:r>
            <a:r>
              <a:rPr lang="en-US" altLang="zh-CN" dirty="0" err="1">
                <a:latin typeface="Source Code Pro" panose="020B0509030403020204" pitchFamily="49" charset="0"/>
                <a:ea typeface="Source Code Pro" panose="020B0509030403020204" pitchFamily="49" charset="0"/>
              </a:rPr>
              <a:t>kubectl</a:t>
            </a:r>
            <a:r>
              <a:rPr lang="en-US" altLang="zh-CN" dirty="0">
                <a:latin typeface="Source Code Pro" panose="020B0509030403020204" pitchFamily="49" charset="0"/>
                <a:ea typeface="Source Code Pro" panose="020B0509030403020204" pitchFamily="49" charset="0"/>
              </a:rPr>
              <a:t> get pods</a:t>
            </a:r>
            <a:r>
              <a:rPr lang="en-US" altLang="zh-CN" dirty="0"/>
              <a:t> </a:t>
            </a:r>
            <a:r>
              <a:rPr lang="zh-CN" altLang="en-US" dirty="0"/>
              <a:t>列出</a:t>
            </a:r>
            <a:r>
              <a:rPr lang="en-US" altLang="zh-CN" dirty="0"/>
              <a:t>pod </a:t>
            </a:r>
            <a:r>
              <a:rPr lang="zh-CN" altLang="en-US" dirty="0"/>
              <a:t>並查看 </a:t>
            </a:r>
            <a:r>
              <a:rPr lang="en-US" altLang="zh-CN" dirty="0"/>
              <a:t>READY </a:t>
            </a:r>
            <a:r>
              <a:rPr lang="zh-CN" altLang="en-US" dirty="0"/>
              <a:t>列</a:t>
            </a:r>
            <a:r>
              <a:rPr lang="zh-CN" altLang="en-US" dirty="0" smtClean="0"/>
              <a:t>。</a:t>
            </a:r>
            <a:endParaRPr lang="en-US" altLang="zh-CN" dirty="0" smtClean="0"/>
          </a:p>
          <a:p>
            <a:r>
              <a:rPr lang="zh-CN" altLang="en-US" dirty="0" smtClean="0"/>
              <a:t>需要</a:t>
            </a:r>
            <a:r>
              <a:rPr lang="zh-CN" altLang="en-US" dirty="0"/>
              <a:t>刪除 </a:t>
            </a:r>
            <a:r>
              <a:rPr lang="en-US" altLang="zh-CN" dirty="0"/>
              <a:t>pod </a:t>
            </a:r>
            <a:r>
              <a:rPr lang="zh-CN" altLang="en-US" dirty="0"/>
              <a:t>並讓它們通過 </a:t>
            </a:r>
            <a:r>
              <a:rPr lang="en-US" altLang="zh-CN" dirty="0" err="1"/>
              <a:t>ReplicationController</a:t>
            </a:r>
            <a:r>
              <a:rPr lang="en-US" altLang="zh-CN" dirty="0"/>
              <a:t> </a:t>
            </a:r>
            <a:r>
              <a:rPr lang="zh-CN" altLang="en-US" dirty="0"/>
              <a:t>重新創建</a:t>
            </a:r>
            <a:r>
              <a:rPr lang="zh-CN" altLang="en-US" dirty="0" smtClean="0"/>
              <a:t>。</a:t>
            </a:r>
            <a:endParaRPr lang="en-US" altLang="zh-CN" dirty="0" smtClean="0"/>
          </a:p>
          <a:p>
            <a:r>
              <a:rPr lang="zh-CN" altLang="en-US" dirty="0" smtClean="0"/>
              <a:t>新的 </a:t>
            </a:r>
            <a:r>
              <a:rPr lang="en-US" altLang="zh-CN" dirty="0" smtClean="0"/>
              <a:t>pod </a:t>
            </a:r>
            <a:r>
              <a:rPr lang="zh-CN" altLang="en-US" dirty="0"/>
              <a:t>將進行就緒檢查會一直失敗</a:t>
            </a:r>
            <a:r>
              <a:rPr lang="en-US" altLang="zh-CN" dirty="0"/>
              <a:t>,</a:t>
            </a:r>
            <a:r>
              <a:rPr lang="zh-CN" altLang="en-US" dirty="0"/>
              <a:t>並且不會</a:t>
            </a:r>
            <a:r>
              <a:rPr lang="zh-CN" altLang="en-US" dirty="0" smtClean="0"/>
              <a:t>將其</a:t>
            </a:r>
            <a:r>
              <a:rPr lang="zh-CN" altLang="en-US" dirty="0"/>
              <a:t>作為服務的端點</a:t>
            </a:r>
            <a:r>
              <a:rPr lang="en-US" altLang="zh-CN" dirty="0"/>
              <a:t>,</a:t>
            </a:r>
            <a:r>
              <a:rPr lang="zh-CN" altLang="en-US" dirty="0"/>
              <a:t>直到在每</a:t>
            </a:r>
            <a:r>
              <a:rPr lang="zh-CN" altLang="en-US" dirty="0" smtClean="0"/>
              <a:t>個 </a:t>
            </a:r>
            <a:r>
              <a:rPr lang="en-US" altLang="zh-CN" dirty="0" smtClean="0"/>
              <a:t>pod </a:t>
            </a:r>
            <a:r>
              <a:rPr lang="zh-CN" altLang="en-US" dirty="0"/>
              <a:t>中</a:t>
            </a:r>
            <a:r>
              <a:rPr lang="zh-CN" altLang="en-US" dirty="0" smtClean="0"/>
              <a:t>創建 </a:t>
            </a:r>
            <a:r>
              <a:rPr lang="en-US" altLang="zh-CN" dirty="0" smtClean="0">
                <a:latin typeface="Source Code Pro" panose="020B0509030403020204" pitchFamily="49" charset="0"/>
                <a:ea typeface="Source Code Pro" panose="020B0509030403020204" pitchFamily="49" charset="0"/>
              </a:rPr>
              <a:t>/</a:t>
            </a:r>
            <a:r>
              <a:rPr lang="en-US" altLang="zh-CN" dirty="0" err="1">
                <a:latin typeface="Source Code Pro" panose="020B0509030403020204" pitchFamily="49" charset="0"/>
                <a:ea typeface="Source Code Pro" panose="020B0509030403020204" pitchFamily="49" charset="0"/>
              </a:rPr>
              <a:t>var</a:t>
            </a:r>
            <a:r>
              <a:rPr lang="en-US" altLang="zh-CN" dirty="0">
                <a:latin typeface="Source Code Pro" panose="020B0509030403020204" pitchFamily="49" charset="0"/>
                <a:ea typeface="Source Code Pro" panose="020B0509030403020204" pitchFamily="49" charset="0"/>
              </a:rPr>
              <a:t>/ready</a:t>
            </a:r>
            <a:r>
              <a:rPr lang="en-US" altLang="zh-CN" dirty="0"/>
              <a:t> </a:t>
            </a:r>
            <a:r>
              <a:rPr lang="zh-CN" altLang="en-US" dirty="0"/>
              <a:t>文件</a:t>
            </a:r>
            <a:r>
              <a:rPr lang="zh-CN" altLang="en-US" dirty="0" smtClean="0"/>
              <a:t>。</a:t>
            </a:r>
            <a:endParaRPr lang="zh-CN" altLang="en-US" dirty="0"/>
          </a:p>
        </p:txBody>
      </p:sp>
    </p:spTree>
    <p:extLst>
      <p:ext uri="{BB962C8B-B14F-4D97-AF65-F5344CB8AC3E}">
        <p14:creationId xmlns:p14="http://schemas.microsoft.com/office/powerpoint/2010/main" val="15989461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觀察並修改 </a:t>
            </a:r>
            <a:r>
              <a:rPr lang="en-US" altLang="zh-CN" dirty="0"/>
              <a:t>pod </a:t>
            </a:r>
            <a:r>
              <a:rPr lang="zh-CN" altLang="en-US" dirty="0"/>
              <a:t>就緒狀態</a:t>
            </a:r>
            <a:endParaRPr lang="zh-TW" altLang="en-US" dirty="0"/>
          </a:p>
        </p:txBody>
      </p:sp>
      <p:sp>
        <p:nvSpPr>
          <p:cNvPr id="3" name="內容版面配置區 2"/>
          <p:cNvSpPr>
            <a:spLocks noGrp="1"/>
          </p:cNvSpPr>
          <p:nvPr>
            <p:ph idx="1"/>
          </p:nvPr>
        </p:nvSpPr>
        <p:spPr/>
        <p:txBody>
          <a:bodyPr/>
          <a:lstStyle/>
          <a:p>
            <a:r>
              <a:rPr lang="zh-CN" altLang="en-US" dirty="0" smtClean="0"/>
              <a:t>再次</a:t>
            </a:r>
            <a:r>
              <a:rPr lang="zh-CN" altLang="en-US" dirty="0"/>
              <a:t>列出</a:t>
            </a:r>
            <a:r>
              <a:rPr lang="en-US" altLang="zh-CN" dirty="0"/>
              <a:t>pod </a:t>
            </a:r>
            <a:r>
              <a:rPr lang="zh-CN" altLang="en-US" dirty="0"/>
              <a:t>並檢查它們是否準備好</a:t>
            </a:r>
            <a:r>
              <a:rPr lang="en-US" altLang="zh-CN" dirty="0"/>
              <a:t>:</a:t>
            </a:r>
            <a:endParaRPr lang="zh-CN" altLang="en-US" dirty="0"/>
          </a:p>
          <a:p>
            <a:pPr marL="0" indent="0">
              <a:buNone/>
            </a:pPr>
            <a:r>
              <a:rPr lang="en-US" altLang="zh-TW" sz="2400" dirty="0">
                <a:latin typeface="Source Code Pro" panose="020B0509030403020204" pitchFamily="49" charset="0"/>
                <a:ea typeface="Source Code Pro" panose="020B0509030403020204" pitchFamily="49" charset="0"/>
              </a:rPr>
              <a:t>$</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err="1">
                <a:latin typeface="Source Code Pro" panose="020B0509030403020204" pitchFamily="49" charset="0"/>
                <a:ea typeface="Source Code Pro" panose="020B0509030403020204" pitchFamily="49" charset="0"/>
              </a:rPr>
              <a:t>po</a:t>
            </a:r>
            <a:endParaRPr lang="en-US" altLang="zh-TW" sz="2400" b="1" dirty="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READY </a:t>
            </a:r>
            <a:r>
              <a:rPr lang="en-US" altLang="zh-TW" sz="2000" dirty="0">
                <a:latin typeface="Source Code Pro" panose="020B0509030403020204" pitchFamily="49" charset="0"/>
                <a:ea typeface="Source Code Pro" panose="020B0509030403020204" pitchFamily="49" charset="0"/>
              </a:rPr>
              <a:t>STATUS </a:t>
            </a:r>
            <a:r>
              <a:rPr lang="en-US" altLang="zh-TW" sz="2000" dirty="0" smtClean="0">
                <a:latin typeface="Source Code Pro" panose="020B0509030403020204" pitchFamily="49" charset="0"/>
                <a:ea typeface="Source Code Pro" panose="020B0509030403020204" pitchFamily="49" charset="0"/>
              </a:rPr>
              <a:t> RESTARTS </a:t>
            </a:r>
            <a:r>
              <a:rPr lang="en-US" altLang="zh-TW" sz="2000" dirty="0">
                <a:latin typeface="Source Code Pro" panose="020B0509030403020204" pitchFamily="49" charset="0"/>
                <a:ea typeface="Source Code Pro" panose="020B0509030403020204" pitchFamily="49" charset="0"/>
              </a:rPr>
              <a:t>AGE</a:t>
            </a:r>
          </a:p>
          <a:p>
            <a:pPr marL="0" indent="0">
              <a:buNone/>
            </a:pPr>
            <a:r>
              <a:rPr lang="en-US" altLang="zh-TW" sz="2000" dirty="0">
                <a:latin typeface="Source Code Pro" panose="020B0509030403020204" pitchFamily="49" charset="0"/>
                <a:ea typeface="Source Code Pro" panose="020B0509030403020204" pitchFamily="49" charset="0"/>
              </a:rPr>
              <a:t>kubia-2r1qb </a:t>
            </a:r>
            <a:r>
              <a:rPr lang="en-US" altLang="zh-TW" sz="2000" b="1" dirty="0">
                <a:latin typeface="Source Code Pro" panose="020B0509030403020204" pitchFamily="49" charset="0"/>
                <a:ea typeface="Source Code Pro" panose="020B0509030403020204" pitchFamily="49" charset="0"/>
              </a:rPr>
              <a:t>0/1 </a:t>
            </a:r>
            <a:r>
              <a:rPr lang="en-US" altLang="zh-TW" sz="2000" b="1" dirty="0" smtClean="0">
                <a:latin typeface="Source Code Pro" panose="020B0509030403020204" pitchFamily="49" charset="0"/>
                <a:ea typeface="Source Code Pro" panose="020B0509030403020204" pitchFamily="49" charset="0"/>
              </a:rPr>
              <a:t>  </a:t>
            </a:r>
            <a:r>
              <a:rPr lang="en-US" altLang="zh-TW" sz="2000" dirty="0" smtClean="0">
                <a:latin typeface="Source Code Pro" panose="020B0509030403020204" pitchFamily="49" charset="0"/>
                <a:ea typeface="Source Code Pro" panose="020B0509030403020204" pitchFamily="49" charset="0"/>
              </a:rPr>
              <a:t>Running </a:t>
            </a:r>
            <a:r>
              <a:rPr lang="en-US" altLang="zh-TW" sz="2000" dirty="0">
                <a:latin typeface="Source Code Pro" panose="020B0509030403020204" pitchFamily="49" charset="0"/>
                <a:ea typeface="Source Code Pro" panose="020B0509030403020204" pitchFamily="49" charset="0"/>
              </a:rPr>
              <a:t>0 </a:t>
            </a:r>
            <a:r>
              <a:rPr lang="en-US" altLang="zh-TW" sz="2000" dirty="0" smtClean="0">
                <a:latin typeface="Source Code Pro" panose="020B0509030403020204" pitchFamily="49" charset="0"/>
                <a:ea typeface="Source Code Pro" panose="020B0509030403020204" pitchFamily="49" charset="0"/>
              </a:rPr>
              <a:t>       1m</a:t>
            </a:r>
            <a:endParaRPr lang="en-US" altLang="zh-TW" sz="2000" dirty="0">
              <a:latin typeface="Source Code Pro" panose="020B0509030403020204" pitchFamily="49" charset="0"/>
              <a:ea typeface="Source Code Pro" panose="020B0509030403020204" pitchFamily="49" charset="0"/>
            </a:endParaRPr>
          </a:p>
          <a:p>
            <a:pPr marL="0" indent="0">
              <a:buNone/>
            </a:pPr>
            <a:r>
              <a:rPr lang="nn-NO" altLang="zh-TW" sz="2000" dirty="0">
                <a:latin typeface="Source Code Pro" panose="020B0509030403020204" pitchFamily="49" charset="0"/>
                <a:ea typeface="Source Code Pro" panose="020B0509030403020204" pitchFamily="49" charset="0"/>
              </a:rPr>
              <a:t>kubia-3rax1 </a:t>
            </a:r>
            <a:r>
              <a:rPr lang="nn-NO" altLang="zh-TW" sz="2000" b="1" dirty="0">
                <a:latin typeface="Source Code Pro" panose="020B0509030403020204" pitchFamily="49" charset="0"/>
                <a:ea typeface="Source Code Pro" panose="020B0509030403020204" pitchFamily="49" charset="0"/>
              </a:rPr>
              <a:t>0/1 </a:t>
            </a:r>
            <a:r>
              <a:rPr lang="nn-NO" altLang="zh-TW" sz="2000" b="1" dirty="0" smtClean="0">
                <a:latin typeface="Source Code Pro" panose="020B0509030403020204" pitchFamily="49" charset="0"/>
                <a:ea typeface="Source Code Pro" panose="020B0509030403020204" pitchFamily="49" charset="0"/>
              </a:rPr>
              <a:t>  </a:t>
            </a:r>
            <a:r>
              <a:rPr lang="nn-NO" altLang="zh-TW" sz="2000" dirty="0" smtClean="0">
                <a:latin typeface="Source Code Pro" panose="020B0509030403020204" pitchFamily="49" charset="0"/>
                <a:ea typeface="Source Code Pro" panose="020B0509030403020204" pitchFamily="49" charset="0"/>
              </a:rPr>
              <a:t>Running </a:t>
            </a:r>
            <a:r>
              <a:rPr lang="nn-NO" altLang="zh-TW" sz="2000" dirty="0">
                <a:latin typeface="Source Code Pro" panose="020B0509030403020204" pitchFamily="49" charset="0"/>
                <a:ea typeface="Source Code Pro" panose="020B0509030403020204" pitchFamily="49" charset="0"/>
              </a:rPr>
              <a:t>0 </a:t>
            </a:r>
            <a:r>
              <a:rPr lang="nn-NO" altLang="zh-TW" sz="2000" dirty="0" smtClean="0">
                <a:latin typeface="Source Code Pro" panose="020B0509030403020204" pitchFamily="49" charset="0"/>
                <a:ea typeface="Source Code Pro" panose="020B0509030403020204" pitchFamily="49" charset="0"/>
              </a:rPr>
              <a:t>       1m</a:t>
            </a:r>
            <a:endParaRPr lang="nn-NO" altLang="zh-TW" sz="2000" dirty="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kubia-3yw4s </a:t>
            </a:r>
            <a:r>
              <a:rPr lang="en-US" altLang="zh-TW" sz="2000" b="1" dirty="0">
                <a:latin typeface="Source Code Pro" panose="020B0509030403020204" pitchFamily="49" charset="0"/>
                <a:ea typeface="Source Code Pro" panose="020B0509030403020204" pitchFamily="49" charset="0"/>
              </a:rPr>
              <a:t>0/1 </a:t>
            </a:r>
            <a:r>
              <a:rPr lang="en-US" altLang="zh-TW" sz="2000" b="1" dirty="0" smtClean="0">
                <a:latin typeface="Source Code Pro" panose="020B0509030403020204" pitchFamily="49" charset="0"/>
                <a:ea typeface="Source Code Pro" panose="020B0509030403020204" pitchFamily="49" charset="0"/>
              </a:rPr>
              <a:t>  </a:t>
            </a:r>
            <a:r>
              <a:rPr lang="en-US" altLang="zh-TW" sz="2000" dirty="0" smtClean="0">
                <a:latin typeface="Source Code Pro" panose="020B0509030403020204" pitchFamily="49" charset="0"/>
                <a:ea typeface="Source Code Pro" panose="020B0509030403020204" pitchFamily="49" charset="0"/>
              </a:rPr>
              <a:t>Running </a:t>
            </a:r>
            <a:r>
              <a:rPr lang="en-US" altLang="zh-TW" sz="2000" dirty="0">
                <a:latin typeface="Source Code Pro" panose="020B0509030403020204" pitchFamily="49" charset="0"/>
                <a:ea typeface="Source Code Pro" panose="020B0509030403020204" pitchFamily="49" charset="0"/>
              </a:rPr>
              <a:t>0 </a:t>
            </a:r>
            <a:r>
              <a:rPr lang="en-US" altLang="zh-TW" sz="2000" dirty="0" smtClean="0">
                <a:latin typeface="Source Code Pro" panose="020B0509030403020204" pitchFamily="49" charset="0"/>
                <a:ea typeface="Source Code Pro" panose="020B0509030403020204" pitchFamily="49" charset="0"/>
              </a:rPr>
              <a:t>       1m</a:t>
            </a:r>
          </a:p>
          <a:p>
            <a:r>
              <a:rPr lang="en-US" altLang="zh-TW" dirty="0"/>
              <a:t>READY </a:t>
            </a:r>
            <a:r>
              <a:rPr lang="zh-TW" altLang="en-US" dirty="0" smtClean="0"/>
              <a:t>列顯示出沒有一個容器準備好。</a:t>
            </a:r>
            <a:endParaRPr lang="en-US" altLang="zh-TW" dirty="0" smtClean="0"/>
          </a:p>
        </p:txBody>
      </p:sp>
    </p:spTree>
    <p:extLst>
      <p:ext uri="{BB962C8B-B14F-4D97-AF65-F5344CB8AC3E}">
        <p14:creationId xmlns:p14="http://schemas.microsoft.com/office/powerpoint/2010/main" val="21255175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現在通過創建 </a:t>
            </a:r>
            <a:r>
              <a:rPr lang="en-US" altLang="zh-TW" dirty="0"/>
              <a:t>/</a:t>
            </a:r>
            <a:r>
              <a:rPr lang="en-US" altLang="zh-TW" dirty="0" err="1"/>
              <a:t>var</a:t>
            </a:r>
            <a:r>
              <a:rPr lang="en-US" altLang="zh-TW" dirty="0"/>
              <a:t>/ready </a:t>
            </a:r>
            <a:r>
              <a:rPr lang="zh-TW" altLang="en-US" dirty="0"/>
              <a:t>檔使</a:t>
            </a:r>
            <a:r>
              <a:rPr lang="zh-TW" altLang="en-US" dirty="0" smtClean="0"/>
              <a:t>其中</a:t>
            </a:r>
            <a:r>
              <a:rPr lang="zh-TW" altLang="en-US" dirty="0"/>
              <a:t>一個檔的就緒探針返回成功</a:t>
            </a:r>
            <a:r>
              <a:rPr lang="en-US" altLang="zh-TW" dirty="0"/>
              <a:t>,</a:t>
            </a:r>
            <a:r>
              <a:rPr lang="zh-TW" altLang="en-US" dirty="0"/>
              <a:t>該檔的存在可以模擬就緒探針</a:t>
            </a:r>
            <a:r>
              <a:rPr lang="zh-TW" altLang="en-US" dirty="0" smtClean="0"/>
              <a:t>成功。</a:t>
            </a:r>
            <a:r>
              <a:rPr lang="en-US" altLang="zh-TW" dirty="0" smtClean="0"/>
              <a:t> </a:t>
            </a:r>
          </a:p>
          <a:p>
            <a:r>
              <a:rPr lang="zh-TW" altLang="en-US" dirty="0"/>
              <a:t>使用 </a:t>
            </a:r>
            <a:r>
              <a:rPr lang="en-US" altLang="zh-TW" dirty="0" err="1"/>
              <a:t>kubectl</a:t>
            </a:r>
            <a:r>
              <a:rPr lang="en-US" altLang="zh-TW" dirty="0"/>
              <a:t> exec </a:t>
            </a:r>
            <a:r>
              <a:rPr lang="zh-TW" altLang="en-US" dirty="0"/>
              <a:t>命令在 </a:t>
            </a:r>
            <a:r>
              <a:rPr lang="en-US" altLang="zh-TW" dirty="0"/>
              <a:t>kubia-2r1gb </a:t>
            </a:r>
            <a:r>
              <a:rPr lang="zh-TW" altLang="en-US" dirty="0"/>
              <a:t>的</a:t>
            </a:r>
            <a:r>
              <a:rPr lang="en-US" altLang="zh-TW" dirty="0"/>
              <a:t>pod </a:t>
            </a:r>
            <a:r>
              <a:rPr lang="zh-TW" altLang="en-US" dirty="0"/>
              <a:t>容器內執行 </a:t>
            </a:r>
            <a:r>
              <a:rPr lang="en-US" altLang="zh-TW" dirty="0"/>
              <a:t>touch </a:t>
            </a:r>
            <a:r>
              <a:rPr lang="zh-TW" altLang="en-US" dirty="0" smtClean="0"/>
              <a:t>命令：</a:t>
            </a:r>
            <a:endParaRPr lang="en-US" altLang="zh-TW" dirty="0" smtClean="0"/>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kubect</a:t>
            </a:r>
            <a:r>
              <a:rPr lang="en-US" altLang="zh-TW" sz="2400" dirty="0" smtClean="0">
                <a:latin typeface="Source Code Pro" panose="020B0509030403020204" pitchFamily="49" charset="0"/>
                <a:ea typeface="Source Code Pro" panose="020B0509030403020204" pitchFamily="49" charset="0"/>
              </a:rPr>
              <a:t> </a:t>
            </a:r>
            <a:r>
              <a:rPr lang="en-US" altLang="zh-TW" sz="2400" dirty="0">
                <a:latin typeface="Source Code Pro" panose="020B0509030403020204" pitchFamily="49" charset="0"/>
                <a:ea typeface="Source Code Pro" panose="020B0509030403020204" pitchFamily="49" charset="0"/>
              </a:rPr>
              <a:t>exec kubia-2r1gb </a:t>
            </a:r>
            <a:r>
              <a:rPr lang="en-US" altLang="zh-TW" sz="2400" dirty="0" smtClean="0">
                <a:latin typeface="Source Code Pro" panose="020B0509030403020204" pitchFamily="49" charset="0"/>
                <a:ea typeface="Source Code Pro" panose="020B0509030403020204" pitchFamily="49" charset="0"/>
              </a:rPr>
              <a:t>–- </a:t>
            </a:r>
            <a:r>
              <a:rPr lang="en-US" altLang="zh-TW" sz="2400" dirty="0" smtClean="0">
                <a:latin typeface="Source Code Pro" panose="020B0509030403020204" pitchFamily="49" charset="0"/>
                <a:ea typeface="Source Code Pro" panose="020B0509030403020204" pitchFamily="49" charset="0"/>
              </a:rPr>
              <a:t>touch /</a:t>
            </a:r>
            <a:r>
              <a:rPr lang="en-US" altLang="zh-TW" sz="2400" dirty="0" err="1" smtClean="0">
                <a:latin typeface="Source Code Pro" panose="020B0509030403020204" pitchFamily="49" charset="0"/>
                <a:ea typeface="Source Code Pro" panose="020B0509030403020204" pitchFamily="49" charset="0"/>
              </a:rPr>
              <a:t>var</a:t>
            </a:r>
            <a:r>
              <a:rPr lang="en-US" altLang="zh-TW" sz="2400" dirty="0" smtClean="0">
                <a:latin typeface="Source Code Pro" panose="020B0509030403020204" pitchFamily="49" charset="0"/>
                <a:ea typeface="Source Code Pro" panose="020B0509030403020204" pitchFamily="49" charset="0"/>
              </a:rPr>
              <a:t>/ready</a:t>
            </a:r>
            <a:endParaRPr lang="zh-TW" altLang="en-US" sz="2400" dirty="0">
              <a:latin typeface="Source Code Pro" panose="020B0509030403020204" pitchFamily="49" charset="0"/>
            </a:endParaRPr>
          </a:p>
          <a:p>
            <a:r>
              <a:rPr lang="zh-TW" altLang="en-US" dirty="0"/>
              <a:t>如果檔尚不存在</a:t>
            </a:r>
            <a:r>
              <a:rPr lang="en-US" altLang="zh-TW" dirty="0"/>
              <a:t>,touch </a:t>
            </a:r>
            <a:r>
              <a:rPr lang="zh-TW" altLang="en-US" dirty="0"/>
              <a:t>命令會創建該文件。</a:t>
            </a:r>
            <a:endParaRPr lang="en-US" altLang="zh-TW" dirty="0"/>
          </a:p>
          <a:p>
            <a:r>
              <a:rPr lang="zh-TW" altLang="en-US" dirty="0"/>
              <a:t>就緒探針命令現在應該返回退出碼</a:t>
            </a:r>
            <a:r>
              <a:rPr lang="en-US" altLang="zh-TW" dirty="0"/>
              <a:t>0, </a:t>
            </a:r>
            <a:r>
              <a:rPr lang="zh-TW" altLang="en-US" dirty="0"/>
              <a:t>這意味著探測成功</a:t>
            </a:r>
            <a:r>
              <a:rPr lang="en-US" altLang="zh-TW" dirty="0"/>
              <a:t>,</a:t>
            </a:r>
            <a:r>
              <a:rPr lang="zh-TW" altLang="en-US" dirty="0"/>
              <a:t>並且現在應該顯示</a:t>
            </a:r>
            <a:r>
              <a:rPr lang="en-US" altLang="zh-TW" dirty="0"/>
              <a:t>pod </a:t>
            </a:r>
            <a:r>
              <a:rPr lang="zh-TW" altLang="en-US" dirty="0"/>
              <a:t>已準備就緒</a:t>
            </a:r>
            <a:r>
              <a:rPr lang="zh-TW" altLang="en-US" dirty="0" smtClean="0"/>
              <a:t>。</a:t>
            </a:r>
            <a:endParaRPr lang="en-US" altLang="zh-TW" dirty="0"/>
          </a:p>
        </p:txBody>
      </p:sp>
    </p:spTree>
    <p:extLst>
      <p:ext uri="{BB962C8B-B14F-4D97-AF65-F5344CB8AC3E}">
        <p14:creationId xmlns:p14="http://schemas.microsoft.com/office/powerpoint/2010/main" val="355774712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查看 </a:t>
            </a:r>
            <a:r>
              <a:rPr lang="en-US" altLang="zh-TW" dirty="0" smtClean="0"/>
              <a:t>pod </a:t>
            </a:r>
            <a:r>
              <a:rPr lang="zh-TW" altLang="en-US" dirty="0" smtClean="0"/>
              <a:t>狀態</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err="1">
                <a:latin typeface="Source Code Pro" panose="020B0509030403020204" pitchFamily="49" charset="0"/>
                <a:ea typeface="Source Code Pro" panose="020B0509030403020204" pitchFamily="49" charset="0"/>
              </a:rPr>
              <a:t>po</a:t>
            </a:r>
            <a:r>
              <a:rPr lang="en-US" altLang="zh-TW" sz="2400" b="1" dirty="0">
                <a:latin typeface="Source Code Pro" panose="020B0509030403020204" pitchFamily="49" charset="0"/>
                <a:ea typeface="Source Code Pro" panose="020B0509030403020204" pitchFamily="49" charset="0"/>
              </a:rPr>
              <a:t> kubia-2r1qb </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NAME        READY STATUS  RESTARTS  AGE</a:t>
            </a:r>
          </a:p>
          <a:p>
            <a:pPr marL="0" indent="0">
              <a:buNone/>
            </a:pPr>
            <a:r>
              <a:rPr lang="en-US" altLang="zh-TW" sz="2400" dirty="0">
                <a:latin typeface="Source Code Pro" panose="020B0509030403020204" pitchFamily="49" charset="0"/>
                <a:ea typeface="Source Code Pro" panose="020B0509030403020204" pitchFamily="49" charset="0"/>
              </a:rPr>
              <a:t>kubia-2r1qb 0/1 </a:t>
            </a:r>
            <a:r>
              <a:rPr lang="en-US" altLang="zh-TW" sz="2400" dirty="0" smtClean="0">
                <a:latin typeface="Source Code Pro" panose="020B0509030403020204" pitchFamily="49" charset="0"/>
                <a:ea typeface="Source Code Pro" panose="020B0509030403020204" pitchFamily="49" charset="0"/>
              </a:rPr>
              <a:t>  Running </a:t>
            </a:r>
            <a:r>
              <a:rPr lang="en-US" altLang="zh-TW" sz="2400" dirty="0">
                <a:latin typeface="Source Code Pro" panose="020B0509030403020204" pitchFamily="49" charset="0"/>
                <a:ea typeface="Source Code Pro" panose="020B0509030403020204" pitchFamily="49" charset="0"/>
              </a:rPr>
              <a:t>0 </a:t>
            </a:r>
            <a:r>
              <a:rPr lang="en-US" altLang="zh-TW" sz="2400" dirty="0" smtClean="0">
                <a:latin typeface="Source Code Pro" panose="020B0509030403020204" pitchFamily="49" charset="0"/>
                <a:ea typeface="Source Code Pro" panose="020B0509030403020204" pitchFamily="49" charset="0"/>
              </a:rPr>
              <a:t>        2m</a:t>
            </a:r>
            <a:endParaRPr lang="en-US" altLang="zh-TW" sz="2400" dirty="0">
              <a:latin typeface="Source Code Pro" panose="020B0509030403020204" pitchFamily="49" charset="0"/>
              <a:ea typeface="Source Code Pro" panose="020B0509030403020204" pitchFamily="49" charset="0"/>
            </a:endParaRPr>
          </a:p>
          <a:p>
            <a:r>
              <a:rPr lang="zh-TW" altLang="en-US" dirty="0" smtClean="0"/>
              <a:t>唉！該 </a:t>
            </a:r>
            <a:r>
              <a:rPr lang="en-US" altLang="zh-TW" dirty="0" smtClean="0"/>
              <a:t>pod </a:t>
            </a:r>
            <a:r>
              <a:rPr lang="zh-TW" altLang="en-US" dirty="0" smtClean="0"/>
              <a:t>還沒有準備好。</a:t>
            </a:r>
            <a:endParaRPr lang="en-US" altLang="zh-TW" dirty="0" smtClean="0"/>
          </a:p>
          <a:p>
            <a:r>
              <a:rPr lang="zh-TW" altLang="en-US" dirty="0"/>
              <a:t>有什麼不對或者這是預期的結果嗎</a:t>
            </a:r>
            <a:r>
              <a:rPr lang="en-US" altLang="zh-TW" dirty="0" smtClean="0"/>
              <a:t>?</a:t>
            </a:r>
            <a:endParaRPr lang="en-US" altLang="zh-TW" dirty="0"/>
          </a:p>
        </p:txBody>
      </p:sp>
    </p:spTree>
    <p:extLst>
      <p:ext uri="{BB962C8B-B14F-4D97-AF65-F5344CB8AC3E}">
        <p14:creationId xmlns:p14="http://schemas.microsoft.com/office/powerpoint/2010/main" val="279568286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查看</a:t>
            </a:r>
            <a:r>
              <a:rPr lang="en-US" altLang="zh-TW" dirty="0" smtClean="0"/>
              <a:t>endpoints</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用 </a:t>
            </a:r>
            <a:r>
              <a:rPr lang="en-US" altLang="zh-TW" dirty="0" smtClean="0">
                <a:latin typeface="Source Code Pro" panose="020B0509030403020204" pitchFamily="49" charset="0"/>
                <a:ea typeface="Source Code Pro" panose="020B0509030403020204" pitchFamily="49" charset="0"/>
              </a:rPr>
              <a:t>kubect1 </a:t>
            </a:r>
            <a:r>
              <a:rPr lang="en-US" altLang="zh-TW" dirty="0">
                <a:latin typeface="Source Code Pro" panose="020B0509030403020204" pitchFamily="49" charset="0"/>
                <a:ea typeface="Source Code Pro" panose="020B0509030403020204" pitchFamily="49" charset="0"/>
              </a:rPr>
              <a:t>describe </a:t>
            </a:r>
            <a:r>
              <a:rPr lang="zh-TW" altLang="en-US" dirty="0"/>
              <a:t>來獲得更詳細的關於 </a:t>
            </a:r>
            <a:r>
              <a:rPr lang="en-US" altLang="zh-TW" dirty="0"/>
              <a:t>pod </a:t>
            </a:r>
            <a:r>
              <a:rPr lang="zh-TW" altLang="en-US" dirty="0"/>
              <a:t>的信息。</a:t>
            </a:r>
            <a:endParaRPr lang="en-US" altLang="zh-TW" dirty="0"/>
          </a:p>
          <a:p>
            <a:r>
              <a:rPr lang="zh-TW" altLang="en-US" dirty="0"/>
              <a:t>輸出應該包含以下內容</a:t>
            </a:r>
            <a:r>
              <a:rPr lang="en-US" altLang="zh-TW" dirty="0"/>
              <a:t>:</a:t>
            </a:r>
            <a:endParaRPr lang="zh-TW" altLang="en-US" dirty="0"/>
          </a:p>
          <a:p>
            <a:pPr marL="0" indent="0">
              <a:buNone/>
            </a:pPr>
            <a:r>
              <a:rPr lang="en-US" altLang="zh-TW" sz="1800" dirty="0">
                <a:latin typeface="Source Code Pro" panose="020B0509030403020204" pitchFamily="49" charset="0"/>
                <a:ea typeface="Source Code Pro" panose="020B0509030403020204" pitchFamily="49" charset="0"/>
              </a:rPr>
              <a:t>Readiness: exec [ls /</a:t>
            </a:r>
            <a:r>
              <a:rPr lang="en-US" altLang="zh-TW" sz="1800" dirty="0" err="1">
                <a:latin typeface="Source Code Pro" panose="020B0509030403020204" pitchFamily="49" charset="0"/>
                <a:ea typeface="Source Code Pro" panose="020B0509030403020204" pitchFamily="49" charset="0"/>
              </a:rPr>
              <a:t>var</a:t>
            </a:r>
            <a:r>
              <a:rPr lang="en-US" altLang="zh-TW" sz="1800" dirty="0">
                <a:latin typeface="Source Code Pro" panose="020B0509030403020204" pitchFamily="49" charset="0"/>
                <a:ea typeface="Source Code Pro" panose="020B0509030403020204" pitchFamily="49" charset="0"/>
              </a:rPr>
              <a:t>/ready] delay=0s timeout=1s period=10s #success=1</a:t>
            </a:r>
          </a:p>
          <a:p>
            <a:pPr marL="0" indent="0">
              <a:buNone/>
            </a:pPr>
            <a:r>
              <a:rPr lang="en-US" altLang="zh-TW" sz="1800" b="1" dirty="0">
                <a:latin typeface="Source Code Pro" panose="020B0509030403020204" pitchFamily="49" charset="0"/>
                <a:ea typeface="Source Code Pro" panose="020B0509030403020204" pitchFamily="49" charset="0"/>
              </a:rPr>
              <a:t>#failure=3</a:t>
            </a:r>
            <a:endParaRPr lang="en-US" altLang="zh-TW" sz="1800" dirty="0">
              <a:latin typeface="Source Code Pro" panose="020B0509030403020204" pitchFamily="49" charset="0"/>
              <a:ea typeface="Source Code Pro" panose="020B0509030403020204" pitchFamily="49" charset="0"/>
            </a:endParaRPr>
          </a:p>
          <a:p>
            <a:r>
              <a:rPr lang="zh-TW" altLang="en-US" dirty="0"/>
              <a:t>準備就緒探針會定期檢查一預設情況下每</a:t>
            </a:r>
            <a:r>
              <a:rPr lang="en-US" altLang="zh-TW" dirty="0"/>
              <a:t>10</a:t>
            </a:r>
            <a:r>
              <a:rPr lang="zh-TW" altLang="en-US" dirty="0"/>
              <a:t>秒檢查一次</a:t>
            </a:r>
            <a:r>
              <a:rPr lang="zh-TW" altLang="en-US" dirty="0" smtClean="0"/>
              <a:t>。</a:t>
            </a:r>
            <a:endParaRPr lang="en-US" altLang="zh-TW" dirty="0" smtClean="0"/>
          </a:p>
          <a:p>
            <a:r>
              <a:rPr lang="zh-TW" altLang="en-US" dirty="0" smtClean="0"/>
              <a:t>由於</a:t>
            </a:r>
            <a:r>
              <a:rPr lang="zh-TW" altLang="en-US" dirty="0"/>
              <a:t>尚未</a:t>
            </a:r>
            <a:r>
              <a:rPr lang="zh-TW" altLang="en-US" dirty="0" smtClean="0"/>
              <a:t>調用就緒</a:t>
            </a:r>
            <a:r>
              <a:rPr lang="zh-TW" altLang="en-US" dirty="0"/>
              <a:t>探針</a:t>
            </a:r>
            <a:r>
              <a:rPr lang="en-US" altLang="zh-TW" dirty="0"/>
              <a:t>,</a:t>
            </a:r>
            <a:r>
              <a:rPr lang="zh-TW" altLang="en-US" dirty="0"/>
              <a:t>因此容器未準備好</a:t>
            </a:r>
            <a:r>
              <a:rPr lang="zh-TW" altLang="en-US" dirty="0" smtClean="0"/>
              <a:t>。</a:t>
            </a:r>
            <a:endParaRPr lang="en-US" altLang="zh-TW" dirty="0" smtClean="0"/>
          </a:p>
          <a:p>
            <a:r>
              <a:rPr lang="zh-TW" altLang="en-US" dirty="0" smtClean="0"/>
              <a:t>但是</a:t>
            </a:r>
            <a:r>
              <a:rPr lang="zh-TW" altLang="en-US" dirty="0"/>
              <a:t>最晚</a:t>
            </a:r>
            <a:r>
              <a:rPr lang="en-US" altLang="zh-TW" dirty="0"/>
              <a:t>10</a:t>
            </a:r>
            <a:r>
              <a:rPr lang="zh-TW" altLang="en-US" dirty="0"/>
              <a:t>秒鐘內</a:t>
            </a:r>
            <a:r>
              <a:rPr lang="en-US" altLang="zh-TW" dirty="0"/>
              <a:t>,</a:t>
            </a:r>
            <a:r>
              <a:rPr lang="zh-TW" altLang="en-US" dirty="0"/>
              <a:t>該 </a:t>
            </a:r>
            <a:r>
              <a:rPr lang="en-US" altLang="zh-TW" dirty="0"/>
              <a:t>pod </a:t>
            </a:r>
            <a:r>
              <a:rPr lang="zh-TW" altLang="en-US" dirty="0"/>
              <a:t>應該已經準備就緒</a:t>
            </a:r>
            <a:r>
              <a:rPr lang="en-US" altLang="zh-TW" dirty="0"/>
              <a:t>, </a:t>
            </a:r>
            <a:r>
              <a:rPr lang="zh-TW" altLang="en-US" dirty="0"/>
              <a:t>其</a:t>
            </a:r>
            <a:r>
              <a:rPr lang="en-US" altLang="zh-TW" dirty="0"/>
              <a:t>IP </a:t>
            </a:r>
            <a:r>
              <a:rPr lang="zh-TW" altLang="en-US" dirty="0"/>
              <a:t>應該列為 </a:t>
            </a:r>
            <a:r>
              <a:rPr lang="en-US" altLang="zh-TW" dirty="0"/>
              <a:t>service </a:t>
            </a:r>
            <a:r>
              <a:rPr lang="zh-TW" altLang="en-US" dirty="0"/>
              <a:t>的 </a:t>
            </a:r>
            <a:r>
              <a:rPr lang="en-US" altLang="zh-TW" dirty="0" smtClean="0"/>
              <a:t>endpoint (</a:t>
            </a:r>
            <a:r>
              <a:rPr lang="zh-TW" altLang="en-US" dirty="0"/>
              <a:t>運行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get endpoint </a:t>
            </a:r>
            <a:r>
              <a:rPr lang="en-US" altLang="zh-TW" dirty="0" err="1" smtClean="0">
                <a:latin typeface="Source Code Pro" panose="020B0509030403020204" pitchFamily="49" charset="0"/>
                <a:ea typeface="Source Code Pro" panose="020B0509030403020204" pitchFamily="49" charset="0"/>
              </a:rPr>
              <a:t>kubia-loadbalancer</a:t>
            </a:r>
            <a:r>
              <a:rPr lang="en-US" altLang="zh-TW" dirty="0" smtClean="0"/>
              <a:t> </a:t>
            </a:r>
            <a:r>
              <a:rPr lang="zh-TW" altLang="en-US" dirty="0"/>
              <a:t>來確認</a:t>
            </a:r>
            <a:r>
              <a:rPr lang="en-US" altLang="zh-TW" dirty="0"/>
              <a:t>)</a:t>
            </a:r>
            <a:r>
              <a:rPr lang="zh-TW" altLang="en-US" dirty="0" smtClean="0"/>
              <a:t>。</a:t>
            </a:r>
            <a:endParaRPr lang="zh-TW" altLang="en-US" dirty="0"/>
          </a:p>
        </p:txBody>
      </p:sp>
    </p:spTree>
    <p:extLst>
      <p:ext uri="{BB962C8B-B14F-4D97-AF65-F5344CB8AC3E}">
        <p14:creationId xmlns:p14="http://schemas.microsoft.com/office/powerpoint/2010/main" val="215025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a:t>YAML</a:t>
            </a:r>
            <a:r>
              <a:rPr lang="zh-CN" altLang="en-US" dirty="0"/>
              <a:t>描述檔來創建服務</a:t>
            </a:r>
            <a:endParaRPr lang="zh-TW" altLang="en-US" dirty="0"/>
          </a:p>
        </p:txBody>
      </p:sp>
      <p:sp>
        <p:nvSpPr>
          <p:cNvPr id="3" name="內容版面配置區 2"/>
          <p:cNvSpPr>
            <a:spLocks noGrp="1"/>
          </p:cNvSpPr>
          <p:nvPr>
            <p:ph sz="half" idx="1"/>
          </p:nvPr>
        </p:nvSpPr>
        <p:spPr/>
        <p:txBody>
          <a:bodyPr>
            <a:normAutofit fontScale="92500" lnSpcReduction="20000"/>
          </a:bodyPr>
          <a:lstStyle/>
          <a:p>
            <a:r>
              <a:rPr lang="zh-CN" altLang="en-US" dirty="0" smtClean="0"/>
              <a:t>除了</a:t>
            </a:r>
            <a:r>
              <a:rPr lang="zh-CN" altLang="en-US" dirty="0"/>
              <a:t>使用</a:t>
            </a:r>
            <a:r>
              <a:rPr lang="en-US" altLang="zh-CN" dirty="0"/>
              <a:t>expose </a:t>
            </a:r>
            <a:r>
              <a:rPr lang="zh-CN" altLang="en-US" dirty="0"/>
              <a:t>命令</a:t>
            </a:r>
            <a:r>
              <a:rPr lang="en-US" altLang="zh-CN" dirty="0"/>
              <a:t>,</a:t>
            </a:r>
            <a:r>
              <a:rPr lang="zh-CN" altLang="en-US" dirty="0"/>
              <a:t>可以通過將配置</a:t>
            </a:r>
            <a:r>
              <a:rPr lang="zh-CN" altLang="en-US" dirty="0" smtClean="0"/>
              <a:t>的</a:t>
            </a:r>
            <a:r>
              <a:rPr lang="en-US" altLang="zh-CN" dirty="0" smtClean="0"/>
              <a:t>YAML</a:t>
            </a:r>
            <a:r>
              <a:rPr lang="zh-CN" altLang="en-US" dirty="0"/>
              <a:t>檔傳遞到 </a:t>
            </a:r>
            <a:r>
              <a:rPr lang="en-US" altLang="zh-CN" dirty="0" err="1"/>
              <a:t>Kubemetes</a:t>
            </a:r>
            <a:r>
              <a:rPr lang="en-US" altLang="zh-CN" dirty="0"/>
              <a:t> API</a:t>
            </a:r>
            <a:r>
              <a:rPr lang="zh-CN" altLang="en-US" dirty="0"/>
              <a:t>伺服器來手動創建服務。</a:t>
            </a:r>
          </a:p>
          <a:p>
            <a:r>
              <a:rPr lang="zh-CN" altLang="en-US" dirty="0" smtClean="0"/>
              <a:t>使用</a:t>
            </a:r>
            <a:r>
              <a:rPr lang="zh-CN" altLang="en-US" dirty="0"/>
              <a:t>以下代碼清單中的內容創建一個名為</a:t>
            </a:r>
            <a:r>
              <a:rPr lang="en-US" altLang="zh-CN" dirty="0" err="1" smtClean="0"/>
              <a:t>kubia-svc.yaml</a:t>
            </a:r>
            <a:r>
              <a:rPr lang="zh-CN" altLang="en-US" dirty="0"/>
              <a:t>的文件</a:t>
            </a:r>
            <a:r>
              <a:rPr lang="zh-CN" altLang="en-US" dirty="0" smtClean="0"/>
              <a:t>。</a:t>
            </a:r>
            <a:endParaRPr lang="zh-CN" altLang="en-US" dirty="0"/>
          </a:p>
        </p:txBody>
      </p:sp>
      <p:sp>
        <p:nvSpPr>
          <p:cNvPr id="4" name="內容版面配置區 3"/>
          <p:cNvSpPr>
            <a:spLocks noGrp="1"/>
          </p:cNvSpPr>
          <p:nvPr>
            <p:ph sz="half" idx="2"/>
          </p:nvPr>
        </p:nvSpPr>
        <p:spPr/>
        <p:txBody>
          <a:bodyPr>
            <a:normAutofit fontScale="92500" lnSpcReduction="20000"/>
          </a:bodyPr>
          <a:lstStyle/>
          <a:p>
            <a:pPr marL="0" indent="0" fontAlgn="t">
              <a:lnSpc>
                <a:spcPct val="100000"/>
              </a:lnSpc>
              <a:spcBef>
                <a:spcPts val="0"/>
              </a:spcBef>
              <a:buNone/>
              <a:defRPr/>
            </a:pPr>
            <a:r>
              <a:rPr lang="en-US" altLang="zh-TW" dirty="0" err="1">
                <a:solidFill>
                  <a:srgbClr val="22863A"/>
                </a:solidFill>
                <a:ea typeface="Source Code Pro" panose="020B0509030403020204" pitchFamily="49" charset="0"/>
              </a:rPr>
              <a:t>apiVersion</a:t>
            </a:r>
            <a:r>
              <a:rPr lang="en-US" altLang="zh-TW" dirty="0">
                <a:solidFill>
                  <a:srgbClr val="24292E"/>
                </a:solidFill>
                <a:ea typeface="Source Code Pro" panose="020B0509030403020204" pitchFamily="49" charset="0"/>
              </a:rPr>
              <a:t>: </a:t>
            </a:r>
            <a:r>
              <a:rPr lang="en-US" altLang="zh-TW" dirty="0">
                <a:solidFill>
                  <a:srgbClr val="005CC5"/>
                </a:solidFill>
                <a:ea typeface="Source Code Pro" panose="020B0509030403020204" pitchFamily="49" charset="0"/>
              </a:rPr>
              <a:t>v1</a:t>
            </a:r>
            <a:endParaRPr lang="en-US" altLang="zh-TW" dirty="0">
              <a:solidFill>
                <a:srgbClr val="24292E"/>
              </a:solidFill>
              <a:ea typeface="Source Code Pro" panose="020B0509030403020204" pitchFamily="49" charset="0"/>
            </a:endParaRPr>
          </a:p>
          <a:p>
            <a:pPr marL="0" indent="0" fontAlgn="t">
              <a:buNone/>
            </a:pPr>
            <a:r>
              <a:rPr lang="en-US" altLang="zh-TW" dirty="0">
                <a:solidFill>
                  <a:srgbClr val="22863A"/>
                </a:solidFill>
                <a:ea typeface="Source Code Pro" panose="020B0509030403020204" pitchFamily="49" charset="0"/>
              </a:rPr>
              <a:t>kind</a:t>
            </a:r>
            <a:r>
              <a:rPr lang="en-US" altLang="zh-TW" dirty="0">
                <a:solidFill>
                  <a:srgbClr val="24292E"/>
                </a:solidFill>
                <a:ea typeface="Source Code Pro" panose="020B0509030403020204" pitchFamily="49" charset="0"/>
              </a:rPr>
              <a:t>: </a:t>
            </a:r>
            <a:r>
              <a:rPr lang="en-US" altLang="zh-TW" dirty="0">
                <a:solidFill>
                  <a:srgbClr val="032F62"/>
                </a:solidFill>
                <a:ea typeface="Source Code Pro" panose="020B0509030403020204" pitchFamily="49" charset="0"/>
              </a:rPr>
              <a:t>Service</a:t>
            </a:r>
            <a:endParaRPr lang="en-US" altLang="zh-TW" dirty="0">
              <a:solidFill>
                <a:srgbClr val="24292E"/>
              </a:solidFill>
              <a:ea typeface="Source Code Pro" panose="020B0509030403020204" pitchFamily="49" charset="0"/>
            </a:endParaRPr>
          </a:p>
          <a:p>
            <a:pPr marL="0" indent="0" fontAlgn="t">
              <a:buNone/>
            </a:pPr>
            <a:r>
              <a:rPr lang="en-US" altLang="zh-TW" dirty="0">
                <a:solidFill>
                  <a:srgbClr val="22863A"/>
                </a:solidFill>
                <a:ea typeface="Source Code Pro" panose="020B0509030403020204" pitchFamily="49" charset="0"/>
              </a:rPr>
              <a:t>metadata</a:t>
            </a:r>
            <a:r>
              <a:rPr lang="en-US" altLang="zh-TW" dirty="0">
                <a:solidFill>
                  <a:srgbClr val="24292E"/>
                </a:solidFill>
                <a:ea typeface="Source Code Pro" panose="020B0509030403020204" pitchFamily="49" charset="0"/>
              </a:rPr>
              <a:t>:</a:t>
            </a:r>
          </a:p>
          <a:p>
            <a:pPr marL="0" indent="0" fontAlgn="t">
              <a:buNone/>
            </a:pPr>
            <a:r>
              <a:rPr lang="en-US" altLang="zh-TW" dirty="0" smtClean="0">
                <a:solidFill>
                  <a:srgbClr val="22863A"/>
                </a:solidFill>
                <a:ea typeface="Source Code Pro" panose="020B0509030403020204" pitchFamily="49" charset="0"/>
              </a:rPr>
              <a:t>  name</a:t>
            </a:r>
            <a:r>
              <a:rPr lang="en-US" altLang="zh-TW" dirty="0">
                <a:solidFill>
                  <a:srgbClr val="24292E"/>
                </a:solidFill>
                <a:ea typeface="Source Code Pro" panose="020B0509030403020204" pitchFamily="49" charset="0"/>
              </a:rPr>
              <a:t>: </a:t>
            </a:r>
            <a:r>
              <a:rPr lang="en-US" altLang="zh-TW" dirty="0" err="1">
                <a:solidFill>
                  <a:srgbClr val="032F62"/>
                </a:solidFill>
                <a:ea typeface="Source Code Pro" panose="020B0509030403020204" pitchFamily="49" charset="0"/>
              </a:rPr>
              <a:t>kubia</a:t>
            </a:r>
            <a:endParaRPr lang="en-US" altLang="zh-TW" dirty="0">
              <a:solidFill>
                <a:srgbClr val="24292E"/>
              </a:solidFill>
              <a:ea typeface="Source Code Pro" panose="020B0509030403020204" pitchFamily="49" charset="0"/>
            </a:endParaRPr>
          </a:p>
          <a:p>
            <a:pPr marL="0" indent="0" fontAlgn="t">
              <a:buNone/>
            </a:pPr>
            <a:r>
              <a:rPr lang="en-US" altLang="zh-TW" dirty="0">
                <a:solidFill>
                  <a:srgbClr val="22863A"/>
                </a:solidFill>
                <a:ea typeface="Source Code Pro" panose="020B0509030403020204" pitchFamily="49" charset="0"/>
              </a:rPr>
              <a:t>spec</a:t>
            </a:r>
            <a:r>
              <a:rPr lang="en-US" altLang="zh-TW" dirty="0">
                <a:solidFill>
                  <a:srgbClr val="24292E"/>
                </a:solidFill>
                <a:ea typeface="Source Code Pro" panose="020B0509030403020204" pitchFamily="49" charset="0"/>
              </a:rPr>
              <a:t>:</a:t>
            </a:r>
          </a:p>
          <a:p>
            <a:pPr marL="0" indent="0" fontAlgn="t">
              <a:buNone/>
            </a:pPr>
            <a:r>
              <a:rPr lang="en-US" altLang="zh-TW" dirty="0" smtClean="0">
                <a:solidFill>
                  <a:srgbClr val="22863A"/>
                </a:solidFill>
                <a:ea typeface="Source Code Pro" panose="020B0509030403020204" pitchFamily="49" charset="0"/>
              </a:rPr>
              <a:t>  ports</a:t>
            </a:r>
            <a:r>
              <a:rPr lang="en-US" altLang="zh-TW" dirty="0">
                <a:solidFill>
                  <a:srgbClr val="24292E"/>
                </a:solidFill>
                <a:ea typeface="Source Code Pro" panose="020B0509030403020204" pitchFamily="49" charset="0"/>
              </a:rPr>
              <a:t>:</a:t>
            </a:r>
          </a:p>
          <a:p>
            <a:pPr marL="0" indent="0" fontAlgn="t">
              <a:buNone/>
            </a:pPr>
            <a:r>
              <a:rPr lang="en-US" altLang="zh-TW" dirty="0" smtClean="0">
                <a:solidFill>
                  <a:srgbClr val="24292E"/>
                </a:solidFill>
                <a:ea typeface="Source Code Pro" panose="020B0509030403020204" pitchFamily="49" charset="0"/>
              </a:rPr>
              <a:t>  - </a:t>
            </a:r>
            <a:r>
              <a:rPr lang="en-US" altLang="zh-TW" dirty="0">
                <a:solidFill>
                  <a:srgbClr val="22863A"/>
                </a:solidFill>
                <a:ea typeface="Source Code Pro" panose="020B0509030403020204" pitchFamily="49" charset="0"/>
              </a:rPr>
              <a:t>port</a:t>
            </a:r>
            <a:r>
              <a:rPr lang="en-US" altLang="zh-TW" dirty="0">
                <a:solidFill>
                  <a:srgbClr val="24292E"/>
                </a:solidFill>
                <a:ea typeface="Source Code Pro" panose="020B0509030403020204" pitchFamily="49" charset="0"/>
              </a:rPr>
              <a:t>: </a:t>
            </a:r>
            <a:r>
              <a:rPr lang="en-US" altLang="zh-TW" dirty="0">
                <a:solidFill>
                  <a:srgbClr val="005CC5"/>
                </a:solidFill>
                <a:ea typeface="Source Code Pro" panose="020B0509030403020204" pitchFamily="49" charset="0"/>
              </a:rPr>
              <a:t>80</a:t>
            </a:r>
            <a:endParaRPr lang="en-US" altLang="zh-TW" dirty="0">
              <a:solidFill>
                <a:srgbClr val="24292E"/>
              </a:solidFill>
              <a:ea typeface="Source Code Pro" panose="020B0509030403020204" pitchFamily="49" charset="0"/>
            </a:endParaRPr>
          </a:p>
          <a:p>
            <a:pPr marL="0" indent="0" fontAlgn="t">
              <a:buNone/>
            </a:pPr>
            <a:r>
              <a:rPr lang="en-US" altLang="zh-TW" dirty="0" smtClean="0">
                <a:solidFill>
                  <a:srgbClr val="22863A"/>
                </a:solidFill>
                <a:ea typeface="Source Code Pro" panose="020B0509030403020204" pitchFamily="49" charset="0"/>
              </a:rPr>
              <a:t>    </a:t>
            </a:r>
            <a:r>
              <a:rPr lang="en-US" altLang="zh-TW" dirty="0" err="1" smtClean="0">
                <a:solidFill>
                  <a:srgbClr val="22863A"/>
                </a:solidFill>
                <a:ea typeface="Source Code Pro" panose="020B0509030403020204" pitchFamily="49" charset="0"/>
              </a:rPr>
              <a:t>targetPort</a:t>
            </a:r>
            <a:r>
              <a:rPr lang="en-US" altLang="zh-TW" dirty="0">
                <a:solidFill>
                  <a:srgbClr val="24292E"/>
                </a:solidFill>
                <a:ea typeface="Source Code Pro" panose="020B0509030403020204" pitchFamily="49" charset="0"/>
              </a:rPr>
              <a:t>: </a:t>
            </a:r>
            <a:r>
              <a:rPr lang="en-US" altLang="zh-TW" dirty="0">
                <a:solidFill>
                  <a:srgbClr val="005CC5"/>
                </a:solidFill>
                <a:ea typeface="Source Code Pro" panose="020B0509030403020204" pitchFamily="49" charset="0"/>
              </a:rPr>
              <a:t>8080</a:t>
            </a:r>
            <a:endParaRPr lang="en-US" altLang="zh-TW" dirty="0">
              <a:solidFill>
                <a:srgbClr val="24292E"/>
              </a:solidFill>
              <a:ea typeface="Source Code Pro" panose="020B0509030403020204" pitchFamily="49" charset="0"/>
            </a:endParaRPr>
          </a:p>
          <a:p>
            <a:pPr marL="0" indent="0" fontAlgn="t">
              <a:buNone/>
            </a:pPr>
            <a:r>
              <a:rPr lang="en-US" altLang="zh-TW" dirty="0" smtClean="0">
                <a:solidFill>
                  <a:srgbClr val="22863A"/>
                </a:solidFill>
                <a:ea typeface="Source Code Pro" panose="020B0509030403020204" pitchFamily="49" charset="0"/>
              </a:rPr>
              <a:t>  selector</a:t>
            </a:r>
            <a:r>
              <a:rPr lang="en-US" altLang="zh-TW" dirty="0">
                <a:solidFill>
                  <a:srgbClr val="24292E"/>
                </a:solidFill>
                <a:ea typeface="Source Code Pro" panose="020B0509030403020204" pitchFamily="49" charset="0"/>
              </a:rPr>
              <a:t>:</a:t>
            </a:r>
          </a:p>
          <a:p>
            <a:pPr marL="0" indent="0" fontAlgn="t">
              <a:buNone/>
            </a:pPr>
            <a:r>
              <a:rPr lang="en-US" altLang="zh-TW" dirty="0" smtClean="0">
                <a:solidFill>
                  <a:srgbClr val="22863A"/>
                </a:solidFill>
                <a:ea typeface="Source Code Pro" panose="020B0509030403020204" pitchFamily="49" charset="0"/>
              </a:rPr>
              <a:t>    app</a:t>
            </a:r>
            <a:r>
              <a:rPr lang="en-US" altLang="zh-TW" dirty="0">
                <a:solidFill>
                  <a:srgbClr val="24292E"/>
                </a:solidFill>
                <a:ea typeface="Source Code Pro" panose="020B0509030403020204" pitchFamily="49" charset="0"/>
              </a:rPr>
              <a:t>: </a:t>
            </a:r>
            <a:r>
              <a:rPr lang="en-US" altLang="zh-TW" dirty="0" err="1">
                <a:solidFill>
                  <a:srgbClr val="032F62"/>
                </a:solidFill>
                <a:ea typeface="Source Code Pro" panose="020B0509030403020204" pitchFamily="49" charset="0"/>
              </a:rPr>
              <a:t>kubia</a:t>
            </a:r>
            <a:endParaRPr lang="en-US" altLang="zh-TW" dirty="0">
              <a:solidFill>
                <a:srgbClr val="24292E"/>
              </a:solidFill>
              <a:ea typeface="Source Code Pro" panose="020B0509030403020204" pitchFamily="49" charset="0"/>
            </a:endParaRPr>
          </a:p>
          <a:p>
            <a:pPr marL="0" indent="0">
              <a:buNone/>
            </a:pPr>
            <a:endParaRPr lang="zh-TW" altLang="en-US" dirty="0"/>
          </a:p>
        </p:txBody>
      </p:sp>
      <p:sp>
        <p:nvSpPr>
          <p:cNvPr id="6" name="文字方塊 5"/>
          <p:cNvSpPr txBox="1"/>
          <p:nvPr/>
        </p:nvSpPr>
        <p:spPr>
          <a:xfrm>
            <a:off x="9413832" y="4096009"/>
            <a:ext cx="2031325"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該服務可用埠</a:t>
            </a:r>
            <a:endParaRPr lang="zh-TW" altLang="en-US" sz="2400" dirty="0">
              <a:latin typeface="微軟正黑體" panose="020B0604030504040204" pitchFamily="34" charset="-120"/>
              <a:ea typeface="微軟正黑體" panose="020B0604030504040204" pitchFamily="34" charset="-120"/>
            </a:endParaRPr>
          </a:p>
        </p:txBody>
      </p:sp>
      <p:cxnSp>
        <p:nvCxnSpPr>
          <p:cNvPr id="8" name="直線單箭頭接點 7"/>
          <p:cNvCxnSpPr/>
          <p:nvPr/>
        </p:nvCxnSpPr>
        <p:spPr>
          <a:xfrm flipH="1">
            <a:off x="8753626" y="4326842"/>
            <a:ext cx="751562" cy="3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1975459" y="4750926"/>
            <a:ext cx="3877985"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服務將連接轉發到的容器埠</a:t>
            </a:r>
            <a:endParaRPr lang="zh-TW" altLang="en-US" sz="2400" dirty="0">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a:off x="6019800" y="4960307"/>
            <a:ext cx="744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141815" y="5372580"/>
            <a:ext cx="3718582" cy="830997"/>
          </a:xfrm>
          <a:prstGeom prst="rect">
            <a:avLst/>
          </a:prstGeom>
          <a:noFill/>
        </p:spPr>
        <p:txBody>
          <a:bodyPr wrap="none" rtlCol="0">
            <a:spAutoFit/>
          </a:bodyPr>
          <a:lstStyle/>
          <a:p>
            <a:r>
              <a:rPr lang="zh-CN" altLang="en-US" sz="2400" dirty="0"/>
              <a:t>具有 </a:t>
            </a:r>
            <a:r>
              <a:rPr lang="en-US" altLang="zh-CN" sz="2400" dirty="0"/>
              <a:t>app=</a:t>
            </a:r>
            <a:r>
              <a:rPr lang="en-US" altLang="zh-CN" sz="2400" dirty="0" err="1"/>
              <a:t>kubia</a:t>
            </a:r>
            <a:r>
              <a:rPr lang="en-US" altLang="zh-CN" sz="2400" dirty="0"/>
              <a:t> </a:t>
            </a:r>
            <a:r>
              <a:rPr lang="zh-CN" altLang="en-US" sz="2400" dirty="0"/>
              <a:t>標籤的</a:t>
            </a:r>
            <a:r>
              <a:rPr lang="en-US" altLang="zh-CN" sz="2400" dirty="0"/>
              <a:t>pod </a:t>
            </a:r>
            <a:endParaRPr lang="en-US" altLang="zh-CN" sz="2400" dirty="0" smtClean="0"/>
          </a:p>
          <a:p>
            <a:r>
              <a:rPr lang="zh-CN" altLang="en-US" sz="2400" dirty="0" smtClean="0"/>
              <a:t>都</a:t>
            </a:r>
            <a:r>
              <a:rPr lang="zh-CN" altLang="en-US" sz="2400" dirty="0"/>
              <a:t>屬於該服務</a:t>
            </a:r>
          </a:p>
        </p:txBody>
      </p:sp>
      <p:cxnSp>
        <p:nvCxnSpPr>
          <p:cNvPr id="14" name="直線單箭頭接點 13"/>
          <p:cNvCxnSpPr/>
          <p:nvPr/>
        </p:nvCxnSpPr>
        <p:spPr>
          <a:xfrm flipV="1">
            <a:off x="6019800" y="5724395"/>
            <a:ext cx="744255" cy="25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172200" y="1296491"/>
            <a:ext cx="2451312" cy="461665"/>
          </a:xfrm>
          <a:prstGeom prst="rect">
            <a:avLst/>
          </a:prstGeom>
        </p:spPr>
        <p:txBody>
          <a:bodyPr wrap="none">
            <a:spAutoFit/>
          </a:bodyPr>
          <a:lstStyle/>
          <a:p>
            <a:r>
              <a:rPr lang="en-US" altLang="zh-TW" sz="2400" b="1" dirty="0" err="1">
                <a:solidFill>
                  <a:srgbClr val="24292E"/>
                </a:solidFill>
                <a:latin typeface="-apple-system"/>
              </a:rPr>
              <a:t>kubia-svc.yaml</a:t>
            </a:r>
            <a:endParaRPr lang="en-US" altLang="zh-TW" sz="2400" b="0" i="0" dirty="0">
              <a:solidFill>
                <a:srgbClr val="586069"/>
              </a:solidFill>
              <a:effectLst/>
              <a:latin typeface="-apple-system"/>
            </a:endParaRPr>
          </a:p>
        </p:txBody>
      </p:sp>
    </p:spTree>
    <p:extLst>
      <p:ext uri="{BB962C8B-B14F-4D97-AF65-F5344CB8AC3E}">
        <p14:creationId xmlns:p14="http://schemas.microsoft.com/office/powerpoint/2010/main" val="2426728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服務打向單獨的</a:t>
            </a:r>
            <a:r>
              <a:rPr lang="en-US" altLang="zh-CN" dirty="0"/>
              <a:t>pod</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CN" altLang="en-US" dirty="0" smtClean="0"/>
              <a:t>現在可以點擊幾次服務網址</a:t>
            </a:r>
            <a:r>
              <a:rPr lang="en-US" altLang="zh-CN" dirty="0" smtClean="0"/>
              <a:t>,</a:t>
            </a:r>
            <a:r>
              <a:rPr lang="zh-CN" altLang="en-US" dirty="0" smtClean="0"/>
              <a:t>查看每個請求都被重定向到這個 </a:t>
            </a:r>
            <a:r>
              <a:rPr lang="en-US" altLang="zh-CN" dirty="0" smtClean="0"/>
              <a:t>pod </a:t>
            </a:r>
            <a:r>
              <a:rPr lang="en-US" altLang="zh-CN" dirty="0"/>
              <a:t>:</a:t>
            </a:r>
            <a:endParaRPr lang="zh-CN" altLang="en-US" dirty="0"/>
          </a:p>
          <a:p>
            <a:pPr marL="0" indent="0">
              <a:buNone/>
            </a:pPr>
            <a:r>
              <a:rPr lang="en-US" altLang="zh-CN" sz="2600" dirty="0">
                <a:latin typeface="Source Code Pro" panose="020B0509030403020204" pitchFamily="49" charset="0"/>
                <a:ea typeface="Source Code Pro" panose="020B0509030403020204" pitchFamily="49" charset="0"/>
              </a:rPr>
              <a:t>$ curl http://</a:t>
            </a:r>
            <a:r>
              <a:rPr lang="en-US" altLang="zh-CN" sz="2600" dirty="0" smtClean="0">
                <a:latin typeface="Source Code Pro" panose="020B0509030403020204" pitchFamily="49" charset="0"/>
                <a:ea typeface="Source Code Pro" panose="020B0509030403020204" pitchFamily="49" charset="0"/>
              </a:rPr>
              <a:t>130.211.53.173 </a:t>
            </a:r>
          </a:p>
          <a:p>
            <a:pPr marL="0" indent="0">
              <a:buNone/>
            </a:pPr>
            <a:r>
              <a:rPr lang="en-US" altLang="zh-CN" sz="2600" dirty="0" smtClean="0">
                <a:latin typeface="Source Code Pro" panose="020B0509030403020204" pitchFamily="49" charset="0"/>
                <a:ea typeface="Source Code Pro" panose="020B0509030403020204" pitchFamily="49" charset="0"/>
              </a:rPr>
              <a:t>You've </a:t>
            </a:r>
            <a:r>
              <a:rPr lang="en-US" altLang="zh-CN" sz="2600" dirty="0">
                <a:latin typeface="Source Code Pro" panose="020B0509030403020204" pitchFamily="49" charset="0"/>
                <a:ea typeface="Source Code Pro" panose="020B0509030403020204" pitchFamily="49" charset="0"/>
              </a:rPr>
              <a:t>hit kubia-2r1qb </a:t>
            </a:r>
            <a:endParaRPr lang="en-US" altLang="zh-CN" sz="2600" dirty="0" smtClean="0">
              <a:latin typeface="Source Code Pro" panose="020B0509030403020204" pitchFamily="49" charset="0"/>
              <a:ea typeface="Source Code Pro" panose="020B0509030403020204" pitchFamily="49" charset="0"/>
            </a:endParaRPr>
          </a:p>
          <a:p>
            <a:pPr marL="0" indent="0">
              <a:buNone/>
            </a:pPr>
            <a:r>
              <a:rPr lang="en-US" altLang="zh-CN" sz="2600" dirty="0" smtClean="0">
                <a:latin typeface="Source Code Pro" panose="020B0509030403020204" pitchFamily="49" charset="0"/>
                <a:ea typeface="Source Code Pro" panose="020B0509030403020204" pitchFamily="49" charset="0"/>
              </a:rPr>
              <a:t>$ </a:t>
            </a:r>
            <a:r>
              <a:rPr lang="en-US" altLang="zh-CN" sz="2600" dirty="0">
                <a:latin typeface="Source Code Pro" panose="020B0509030403020204" pitchFamily="49" charset="0"/>
                <a:ea typeface="Source Code Pro" panose="020B0509030403020204" pitchFamily="49" charset="0"/>
              </a:rPr>
              <a:t>curl http</a:t>
            </a:r>
            <a:r>
              <a:rPr lang="en-US" altLang="zh-CN" sz="2600" dirty="0" smtClean="0">
                <a:latin typeface="Source Code Pro" panose="020B0509030403020204" pitchFamily="49" charset="0"/>
                <a:ea typeface="Source Code Pro" panose="020B0509030403020204" pitchFamily="49" charset="0"/>
              </a:rPr>
              <a:t>://130.211.53.173</a:t>
            </a:r>
          </a:p>
          <a:p>
            <a:pPr marL="0" indent="0">
              <a:buNone/>
            </a:pPr>
            <a:r>
              <a:rPr lang="en-US" altLang="zh-CN" sz="2600" dirty="0" smtClean="0">
                <a:latin typeface="Source Code Pro" panose="020B0509030403020204" pitchFamily="49" charset="0"/>
                <a:ea typeface="Source Code Pro" panose="020B0509030403020204" pitchFamily="49" charset="0"/>
              </a:rPr>
              <a:t>You've </a:t>
            </a:r>
            <a:r>
              <a:rPr lang="en-US" altLang="zh-CN" sz="2600" dirty="0">
                <a:latin typeface="Source Code Pro" panose="020B0509030403020204" pitchFamily="49" charset="0"/>
                <a:ea typeface="Source Code Pro" panose="020B0509030403020204" pitchFamily="49" charset="0"/>
              </a:rPr>
              <a:t>hit kubia-2r1qb</a:t>
            </a:r>
            <a:endParaRPr lang="zh-CN" altLang="en-US" sz="2600" dirty="0">
              <a:latin typeface="Source Code Pro" panose="020B0509030403020204" pitchFamily="49" charset="0"/>
            </a:endParaRPr>
          </a:p>
          <a:p>
            <a:pPr marL="0" indent="0">
              <a:buNone/>
            </a:pPr>
            <a:r>
              <a:rPr lang="en-US" altLang="zh-CN" sz="2600" dirty="0" smtClean="0">
                <a:latin typeface="Source Code Pro" panose="020B0509030403020204" pitchFamily="49" charset="0"/>
                <a:ea typeface="Source Code Pro" panose="020B0509030403020204" pitchFamily="49" charset="0"/>
              </a:rPr>
              <a:t>...</a:t>
            </a:r>
          </a:p>
          <a:p>
            <a:pPr marL="0" indent="0">
              <a:buNone/>
            </a:pPr>
            <a:r>
              <a:rPr lang="en-US" altLang="zh-CN" sz="2600" dirty="0" smtClean="0">
                <a:latin typeface="Source Code Pro" panose="020B0509030403020204" pitchFamily="49" charset="0"/>
                <a:ea typeface="Source Code Pro" panose="020B0509030403020204" pitchFamily="49" charset="0"/>
              </a:rPr>
              <a:t>$ </a:t>
            </a:r>
            <a:r>
              <a:rPr lang="en-US" altLang="zh-CN" sz="2600" dirty="0">
                <a:latin typeface="Source Code Pro" panose="020B0509030403020204" pitchFamily="49" charset="0"/>
                <a:ea typeface="Source Code Pro" panose="020B0509030403020204" pitchFamily="49" charset="0"/>
              </a:rPr>
              <a:t>curl http://130.211.53.173 </a:t>
            </a:r>
            <a:endParaRPr lang="en-US" altLang="zh-CN" sz="2600" dirty="0" smtClean="0">
              <a:latin typeface="Source Code Pro" panose="020B0509030403020204" pitchFamily="49" charset="0"/>
              <a:ea typeface="Source Code Pro" panose="020B0509030403020204" pitchFamily="49" charset="0"/>
            </a:endParaRPr>
          </a:p>
          <a:p>
            <a:pPr marL="0" indent="0">
              <a:buNone/>
            </a:pPr>
            <a:r>
              <a:rPr lang="en-US" altLang="zh-CN" sz="2600" dirty="0" smtClean="0">
                <a:latin typeface="Source Code Pro" panose="020B0509030403020204" pitchFamily="49" charset="0"/>
                <a:ea typeface="Source Code Pro" panose="020B0509030403020204" pitchFamily="49" charset="0"/>
              </a:rPr>
              <a:t>You've </a:t>
            </a:r>
            <a:r>
              <a:rPr lang="en-US" altLang="zh-CN" sz="2600" dirty="0">
                <a:latin typeface="Source Code Pro" panose="020B0509030403020204" pitchFamily="49" charset="0"/>
                <a:ea typeface="Source Code Pro" panose="020B0509030403020204" pitchFamily="49" charset="0"/>
              </a:rPr>
              <a:t>hit kubia-2r1qb</a:t>
            </a:r>
            <a:endParaRPr lang="zh-CN" altLang="en-US" sz="2600" dirty="0">
              <a:latin typeface="Source Code Pro" panose="020B0509030403020204" pitchFamily="49" charset="0"/>
            </a:endParaRPr>
          </a:p>
          <a:p>
            <a:r>
              <a:rPr lang="zh-CN" altLang="en-US" dirty="0" smtClean="0"/>
              <a:t>即使有三個</a:t>
            </a:r>
            <a:r>
              <a:rPr lang="en-US" altLang="zh-CN" dirty="0" smtClean="0"/>
              <a:t>pod </a:t>
            </a:r>
            <a:r>
              <a:rPr lang="zh-CN" altLang="en-US" dirty="0" smtClean="0"/>
              <a:t>正在運行</a:t>
            </a:r>
            <a:r>
              <a:rPr lang="en-US" altLang="zh-CN" dirty="0" smtClean="0"/>
              <a:t>,</a:t>
            </a:r>
            <a:r>
              <a:rPr lang="zh-CN" altLang="en-US" dirty="0" smtClean="0"/>
              <a:t>但只有一個</a:t>
            </a:r>
            <a:r>
              <a:rPr lang="en-US" altLang="zh-CN" dirty="0" smtClean="0"/>
              <a:t>pod </a:t>
            </a:r>
            <a:r>
              <a:rPr lang="zh-CN" altLang="en-US" dirty="0" smtClean="0"/>
              <a:t>報告已準備好</a:t>
            </a:r>
            <a:r>
              <a:rPr lang="en-US" altLang="zh-CN" dirty="0" smtClean="0"/>
              <a:t>,</a:t>
            </a:r>
            <a:r>
              <a:rPr lang="zh-CN" altLang="en-US" dirty="0"/>
              <a:t>因此是</a:t>
            </a:r>
            <a:r>
              <a:rPr lang="zh-CN" altLang="en-US" dirty="0" smtClean="0"/>
              <a:t>唯</a:t>
            </a:r>
            <a:r>
              <a:rPr lang="zh-TW" altLang="en-US" dirty="0" smtClean="0"/>
              <a:t>一</a:t>
            </a:r>
            <a:r>
              <a:rPr lang="zh-CN" altLang="en-US" dirty="0" smtClean="0"/>
              <a:t>的</a:t>
            </a:r>
            <a:r>
              <a:rPr lang="en-US" altLang="zh-CN" dirty="0"/>
              <a:t>pod </a:t>
            </a:r>
            <a:r>
              <a:rPr lang="zh-CN" altLang="en-US" dirty="0" smtClean="0"/>
              <a:t>接收請求。</a:t>
            </a:r>
            <a:endParaRPr lang="en-US" altLang="zh-CN" dirty="0" smtClean="0"/>
          </a:p>
          <a:p>
            <a:r>
              <a:rPr lang="zh-CN" altLang="en-US" dirty="0" smtClean="0"/>
              <a:t>如果現在刪除該檔</a:t>
            </a:r>
            <a:r>
              <a:rPr lang="en-US" altLang="zh-CN" dirty="0" smtClean="0"/>
              <a:t>,</a:t>
            </a:r>
            <a:r>
              <a:rPr lang="zh-CN" altLang="en-US" dirty="0" smtClean="0"/>
              <a:t>則將再次從該服務中刪除該容器。</a:t>
            </a:r>
            <a:endParaRPr lang="zh-CN" altLang="en-US" dirty="0"/>
          </a:p>
        </p:txBody>
      </p:sp>
    </p:spTree>
    <p:extLst>
      <p:ext uri="{BB962C8B-B14F-4D97-AF65-F5344CB8AC3E}">
        <p14:creationId xmlns:p14="http://schemas.microsoft.com/office/powerpoint/2010/main" val="30568745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瞭解就緒探針的實際</a:t>
            </a:r>
            <a:r>
              <a:rPr lang="zh-CN" altLang="en-US" dirty="0" smtClean="0"/>
              <a:t>作用</a:t>
            </a:r>
            <a:endParaRPr lang="zh-TW" altLang="en-US" dirty="0"/>
          </a:p>
        </p:txBody>
      </p:sp>
      <p:sp>
        <p:nvSpPr>
          <p:cNvPr id="3" name="內容版面配置區 2"/>
          <p:cNvSpPr>
            <a:spLocks noGrp="1"/>
          </p:cNvSpPr>
          <p:nvPr>
            <p:ph idx="1"/>
          </p:nvPr>
        </p:nvSpPr>
        <p:spPr/>
        <p:txBody>
          <a:bodyPr/>
          <a:lstStyle/>
          <a:p>
            <a:r>
              <a:rPr lang="zh-CN" altLang="en-US" dirty="0" smtClean="0"/>
              <a:t>此</a:t>
            </a:r>
            <a:r>
              <a:rPr lang="zh-TW" altLang="en-US" dirty="0" smtClean="0"/>
              <a:t>模擬</a:t>
            </a:r>
            <a:r>
              <a:rPr lang="zh-CN" altLang="en-US" dirty="0" smtClean="0"/>
              <a:t>就緒</a:t>
            </a:r>
            <a:r>
              <a:rPr lang="zh-CN" altLang="en-US" dirty="0"/>
              <a:t>探針僅用於演示就緒探針的功能</a:t>
            </a:r>
            <a:r>
              <a:rPr lang="zh-CN" altLang="en-US" dirty="0" smtClean="0"/>
              <a:t>。</a:t>
            </a:r>
            <a:endParaRPr lang="en-US" altLang="zh-CN" dirty="0" smtClean="0"/>
          </a:p>
          <a:p>
            <a:r>
              <a:rPr lang="zh-CN" altLang="en-US" dirty="0" smtClean="0"/>
              <a:t>在</a:t>
            </a:r>
            <a:r>
              <a:rPr lang="zh-CN" altLang="en-US" dirty="0"/>
              <a:t>實際應用中</a:t>
            </a:r>
            <a:r>
              <a:rPr lang="en-US" altLang="zh-CN" dirty="0"/>
              <a:t>,</a:t>
            </a:r>
            <a:r>
              <a:rPr lang="zh-CN" altLang="en-US" dirty="0"/>
              <a:t>應用程式是否</a:t>
            </a:r>
            <a:r>
              <a:rPr lang="zh-CN" altLang="en-US" dirty="0" smtClean="0"/>
              <a:t>可以</a:t>
            </a:r>
            <a:r>
              <a:rPr lang="en-US" altLang="zh-CN" dirty="0"/>
              <a:t>(</a:t>
            </a:r>
            <a:r>
              <a:rPr lang="zh-CN" altLang="en-US" dirty="0"/>
              <a:t>並且希望</a:t>
            </a:r>
            <a:r>
              <a:rPr lang="en-US" altLang="zh-CN" dirty="0"/>
              <a:t>)</a:t>
            </a:r>
            <a:r>
              <a:rPr lang="zh-CN" altLang="en-US" dirty="0"/>
              <a:t>接收用戶端請求</a:t>
            </a:r>
            <a:r>
              <a:rPr lang="en-US" altLang="zh-CN" dirty="0"/>
              <a:t>,</a:t>
            </a:r>
            <a:r>
              <a:rPr lang="zh-CN" altLang="en-US" dirty="0"/>
              <a:t>決定了就緒探測應該返回成功或失敗。</a:t>
            </a:r>
          </a:p>
          <a:p>
            <a:r>
              <a:rPr lang="zh-CN" altLang="en-US" dirty="0"/>
              <a:t>應該通過刪除 </a:t>
            </a:r>
            <a:r>
              <a:rPr lang="en-US" altLang="zh-CN" dirty="0"/>
              <a:t>pod </a:t>
            </a:r>
            <a:r>
              <a:rPr lang="zh-CN" altLang="en-US" dirty="0"/>
              <a:t>或更改 </a:t>
            </a:r>
            <a:r>
              <a:rPr lang="en-US" altLang="zh-CN" dirty="0"/>
              <a:t>pod </a:t>
            </a:r>
            <a:r>
              <a:rPr lang="zh-CN" altLang="en-US" dirty="0"/>
              <a:t>標籤而不是手動更改探針來從服務中手動移除 </a:t>
            </a:r>
            <a:r>
              <a:rPr lang="en-US" altLang="zh-CN" dirty="0"/>
              <a:t>pod</a:t>
            </a:r>
            <a:r>
              <a:rPr lang="zh-CN" altLang="en-US" dirty="0"/>
              <a:t>。</a:t>
            </a:r>
          </a:p>
          <a:p>
            <a:r>
              <a:rPr lang="zh-CN" altLang="en-US" dirty="0"/>
              <a:t>提示如果想要從某個服務中手動添加或刪除 </a:t>
            </a:r>
            <a:r>
              <a:rPr lang="en-US" altLang="zh-CN" dirty="0"/>
              <a:t>pod,</a:t>
            </a:r>
            <a:r>
              <a:rPr lang="zh-CN" altLang="en-US" dirty="0"/>
              <a:t>請將 </a:t>
            </a:r>
            <a:r>
              <a:rPr lang="en-US" altLang="zh-CN" dirty="0">
                <a:latin typeface="Source Code Pro" panose="020B0509030403020204" pitchFamily="49" charset="0"/>
                <a:ea typeface="Source Code Pro" panose="020B0509030403020204" pitchFamily="49" charset="0"/>
              </a:rPr>
              <a:t>enabled=true</a:t>
            </a:r>
            <a:r>
              <a:rPr lang="en-US" altLang="zh-CN" dirty="0"/>
              <a:t> </a:t>
            </a:r>
            <a:r>
              <a:rPr lang="zh-CN" altLang="en-US" dirty="0" smtClean="0"/>
              <a:t>作為標籤</a:t>
            </a:r>
            <a:r>
              <a:rPr lang="zh-CN" altLang="en-US" dirty="0"/>
              <a:t>添加到</a:t>
            </a:r>
            <a:r>
              <a:rPr lang="en-US" altLang="zh-CN" dirty="0"/>
              <a:t>pod, </a:t>
            </a:r>
            <a:r>
              <a:rPr lang="zh-CN" altLang="en-US" dirty="0"/>
              <a:t>以及服務的標籤選擇器中</a:t>
            </a:r>
            <a:r>
              <a:rPr lang="zh-CN" altLang="en-US" dirty="0" smtClean="0"/>
              <a:t>。</a:t>
            </a:r>
            <a:endParaRPr lang="en-US" altLang="zh-CN" dirty="0" smtClean="0"/>
          </a:p>
          <a:p>
            <a:r>
              <a:rPr lang="zh-CN" altLang="en-US" dirty="0" smtClean="0"/>
              <a:t>當</a:t>
            </a:r>
            <a:r>
              <a:rPr lang="zh-CN" altLang="en-US" dirty="0"/>
              <a:t>想要從服務中移除 </a:t>
            </a:r>
            <a:r>
              <a:rPr lang="en-US" altLang="zh-CN" dirty="0"/>
              <a:t>pod </a:t>
            </a:r>
            <a:r>
              <a:rPr lang="zh-CN" altLang="en-US" dirty="0"/>
              <a:t>時</a:t>
            </a:r>
            <a:r>
              <a:rPr lang="en-US" altLang="zh-CN" dirty="0"/>
              <a:t>,</a:t>
            </a:r>
            <a:r>
              <a:rPr lang="zh-CN" altLang="en-US" dirty="0"/>
              <a:t>刪除標籤。</a:t>
            </a:r>
            <a:br>
              <a:rPr lang="zh-CN" altLang="en-US" dirty="0"/>
            </a:br>
            <a:endParaRPr lang="zh-TW" altLang="en-US" dirty="0"/>
          </a:p>
          <a:p>
            <a:endParaRPr lang="zh-TW" altLang="en-US" dirty="0"/>
          </a:p>
        </p:txBody>
      </p:sp>
    </p:spTree>
    <p:extLst>
      <p:ext uri="{BB962C8B-B14F-4D97-AF65-F5344CB8AC3E}">
        <p14:creationId xmlns:p14="http://schemas.microsoft.com/office/powerpoint/2010/main" val="204217149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務必定義就緒探</a:t>
            </a:r>
            <a:r>
              <a:rPr lang="zh-CN" altLang="en-US" dirty="0" smtClean="0"/>
              <a:t>針</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在總結本節之前</a:t>
            </a:r>
            <a:r>
              <a:rPr lang="en-US" altLang="zh-CN" dirty="0" smtClean="0"/>
              <a:t>,</a:t>
            </a:r>
            <a:r>
              <a:rPr lang="zh-CN" altLang="en-US" dirty="0" smtClean="0"/>
              <a:t>有兩個關</a:t>
            </a:r>
            <a:r>
              <a:rPr lang="zh-TW" altLang="en-US" dirty="0" smtClean="0"/>
              <a:t>於</a:t>
            </a:r>
            <a:r>
              <a:rPr lang="zh-CN" altLang="en-US" dirty="0" smtClean="0"/>
              <a:t>就緒探針的要點</a:t>
            </a:r>
            <a:r>
              <a:rPr lang="en-US" altLang="zh-CN" dirty="0" smtClean="0"/>
              <a:t>,</a:t>
            </a:r>
            <a:r>
              <a:rPr lang="zh-CN" altLang="en-US" dirty="0" smtClean="0"/>
              <a:t>需要强調。</a:t>
            </a:r>
            <a:endParaRPr lang="en-US" altLang="zh-CN" dirty="0" smtClean="0"/>
          </a:p>
          <a:p>
            <a:r>
              <a:rPr lang="zh-CN" altLang="en-US" dirty="0" smtClean="0"/>
              <a:t>首先</a:t>
            </a:r>
            <a:r>
              <a:rPr lang="en-US" altLang="zh-CN" dirty="0" smtClean="0"/>
              <a:t>,</a:t>
            </a:r>
            <a:r>
              <a:rPr lang="zh-CN" altLang="en-US" dirty="0" smtClean="0"/>
              <a:t>如果沒有將就緒探針添加到</a:t>
            </a:r>
            <a:r>
              <a:rPr lang="en-US" altLang="zh-CN" dirty="0" smtClean="0"/>
              <a:t>pod </a:t>
            </a:r>
            <a:r>
              <a:rPr lang="zh-CN" altLang="en-US" dirty="0"/>
              <a:t>中</a:t>
            </a:r>
            <a:r>
              <a:rPr lang="en-US" altLang="zh-CN" dirty="0" smtClean="0"/>
              <a:t>,</a:t>
            </a:r>
            <a:r>
              <a:rPr lang="zh-CN" altLang="en-US" dirty="0" smtClean="0"/>
              <a:t>它們幾乎會立即成爲服務端點。</a:t>
            </a:r>
            <a:endParaRPr lang="en-US" altLang="zh-CN" dirty="0" smtClean="0"/>
          </a:p>
          <a:p>
            <a:r>
              <a:rPr lang="zh-CN" altLang="en-US" dirty="0" smtClean="0"/>
              <a:t>如果應用程序需要很長時間才能開始監聽傳入連接</a:t>
            </a:r>
            <a:r>
              <a:rPr lang="en-US" altLang="zh-CN" dirty="0" smtClean="0"/>
              <a:t>,</a:t>
            </a:r>
            <a:r>
              <a:rPr lang="zh-CN" altLang="en-US" dirty="0" smtClean="0"/>
              <a:t>則在服務啓動但尚未準備好接收傳入連接時</a:t>
            </a:r>
            <a:r>
              <a:rPr lang="en-US" altLang="zh-CN" dirty="0" smtClean="0"/>
              <a:t>,</a:t>
            </a:r>
            <a:r>
              <a:rPr lang="zh-CN" altLang="en-US" dirty="0" smtClean="0"/>
              <a:t>客戶端請求將被轉發到該</a:t>
            </a:r>
            <a:r>
              <a:rPr lang="en-US" altLang="zh-CN" dirty="0" smtClean="0"/>
              <a:t>pod</a:t>
            </a:r>
            <a:r>
              <a:rPr lang="zh-CN" altLang="en-US" dirty="0" smtClean="0"/>
              <a:t>。因此</a:t>
            </a:r>
            <a:r>
              <a:rPr lang="en-US" altLang="zh-CN" dirty="0" smtClean="0"/>
              <a:t>,</a:t>
            </a:r>
            <a:r>
              <a:rPr lang="zh-CN" altLang="en-US" dirty="0" smtClean="0"/>
              <a:t>客戶端會看到“連接被拒絕”類型的錯誤。</a:t>
            </a:r>
            <a:endParaRPr lang="zh-CN" altLang="en-US" dirty="0"/>
          </a:p>
          <a:p>
            <a:r>
              <a:rPr lang="zh-CN" altLang="en-US" dirty="0" smtClean="0"/>
              <a:t>提示應該始終定義一個就緒探針</a:t>
            </a:r>
            <a:r>
              <a:rPr lang="en-US" altLang="zh-CN" dirty="0" smtClean="0"/>
              <a:t>,</a:t>
            </a:r>
            <a:r>
              <a:rPr lang="zh-CN" altLang="en-US" dirty="0" smtClean="0"/>
              <a:t>即使它只是向基準 </a:t>
            </a:r>
            <a:r>
              <a:rPr lang="en-US" altLang="zh-CN" dirty="0" smtClean="0"/>
              <a:t>URL</a:t>
            </a:r>
            <a:r>
              <a:rPr lang="zh-CN" altLang="en-US" dirty="0" smtClean="0"/>
              <a:t>發送</a:t>
            </a:r>
            <a:r>
              <a:rPr lang="en-US" altLang="zh-CN" dirty="0" smtClean="0"/>
              <a:t>HTTP </a:t>
            </a:r>
            <a:r>
              <a:rPr lang="zh-CN" altLang="en-US" dirty="0" smtClean="0"/>
              <a:t>請求</a:t>
            </a:r>
            <a:r>
              <a:rPr lang="zh-TW" altLang="en-US" dirty="0" smtClean="0"/>
              <a:t>一</a:t>
            </a:r>
            <a:r>
              <a:rPr lang="zh-CN" altLang="en-US" dirty="0" smtClean="0"/>
              <a:t>樣簡單。</a:t>
            </a:r>
            <a:endParaRPr lang="zh-CN" altLang="en-US" dirty="0"/>
          </a:p>
          <a:p>
            <a:endParaRPr lang="zh-TW" altLang="en-US" dirty="0"/>
          </a:p>
        </p:txBody>
      </p:sp>
    </p:spTree>
    <p:extLst>
      <p:ext uri="{BB962C8B-B14F-4D97-AF65-F5344CB8AC3E}">
        <p14:creationId xmlns:p14="http://schemas.microsoft.com/office/powerpoint/2010/main" val="144166826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不要將停止 </a:t>
            </a:r>
            <a:r>
              <a:rPr lang="en-US" altLang="zh-CN" dirty="0"/>
              <a:t>pod </a:t>
            </a:r>
            <a:r>
              <a:rPr lang="zh-CN" altLang="en-US" dirty="0"/>
              <a:t>的邏輯納入就緒探針中</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需要</a:t>
            </a:r>
            <a:r>
              <a:rPr lang="zh-CN" altLang="en-US" dirty="0"/>
              <a:t>提及的另一件事情涉及 </a:t>
            </a:r>
            <a:r>
              <a:rPr lang="en-US" altLang="zh-CN" dirty="0"/>
              <a:t>pod </a:t>
            </a:r>
            <a:r>
              <a:rPr lang="zh-CN" altLang="en-US" dirty="0"/>
              <a:t>生命周期結束</a:t>
            </a:r>
            <a:r>
              <a:rPr lang="en-US" altLang="zh-CN" dirty="0"/>
              <a:t>(pod </a:t>
            </a:r>
            <a:r>
              <a:rPr lang="zh-CN" altLang="en-US" dirty="0"/>
              <a:t>關閉</a:t>
            </a:r>
            <a:r>
              <a:rPr lang="en-US" altLang="zh-CN" dirty="0" smtClean="0"/>
              <a:t>),</a:t>
            </a:r>
            <a:r>
              <a:rPr lang="zh-TW" altLang="en-US" dirty="0" smtClean="0"/>
              <a:t>並</a:t>
            </a:r>
            <a:r>
              <a:rPr lang="zh-CN" altLang="en-US" dirty="0" smtClean="0"/>
              <a:t>且</a:t>
            </a:r>
            <a:r>
              <a:rPr lang="zh-CN" altLang="en-US" dirty="0"/>
              <a:t>也與客戶端</a:t>
            </a:r>
            <a:r>
              <a:rPr lang="zh-CN" altLang="en-US" dirty="0" smtClean="0"/>
              <a:t>出現</a:t>
            </a:r>
            <a:r>
              <a:rPr lang="zh-CN" altLang="en-US" dirty="0"/>
              <a:t>連接錯誤相關。</a:t>
            </a:r>
          </a:p>
          <a:p>
            <a:r>
              <a:rPr lang="zh-CN" altLang="en-US" dirty="0"/>
              <a:t>當一個容器關閉時</a:t>
            </a:r>
            <a:r>
              <a:rPr lang="en-US" altLang="zh-CN" dirty="0"/>
              <a:t>,</a:t>
            </a:r>
            <a:r>
              <a:rPr lang="zh-CN" altLang="en-US" dirty="0"/>
              <a:t>運行在其中的應用程序通常會在收到終止信號後立即</a:t>
            </a:r>
            <a:r>
              <a:rPr lang="zh-CN" altLang="en-US" dirty="0" smtClean="0"/>
              <a:t>停止接收</a:t>
            </a:r>
            <a:r>
              <a:rPr lang="zh-CN" altLang="en-US" dirty="0"/>
              <a:t>連接</a:t>
            </a:r>
            <a:r>
              <a:rPr lang="zh-CN" altLang="en-US" dirty="0" smtClean="0"/>
              <a:t>。</a:t>
            </a:r>
            <a:endParaRPr lang="en-US" altLang="zh-CN" dirty="0" smtClean="0"/>
          </a:p>
          <a:p>
            <a:r>
              <a:rPr lang="zh-CN" altLang="en-US" dirty="0" smtClean="0"/>
              <a:t>因此</a:t>
            </a:r>
            <a:r>
              <a:rPr lang="en-US" altLang="zh-CN" dirty="0"/>
              <a:t>,</a:t>
            </a:r>
            <a:r>
              <a:rPr lang="zh-CN" altLang="en-US" dirty="0"/>
              <a:t>可能認爲只要啓動關機程序</a:t>
            </a:r>
            <a:r>
              <a:rPr lang="en-US" altLang="zh-CN" dirty="0"/>
              <a:t>,</a:t>
            </a:r>
            <a:r>
              <a:rPr lang="zh-CN" altLang="en-US" dirty="0"/>
              <a:t>就需要讓就緒探針返回失敗</a:t>
            </a:r>
            <a:r>
              <a:rPr lang="en-US" altLang="zh-CN" dirty="0"/>
              <a:t>,</a:t>
            </a:r>
            <a:r>
              <a:rPr lang="zh-CN" altLang="en-US" dirty="0"/>
              <a:t>以</a:t>
            </a:r>
            <a:r>
              <a:rPr lang="zh-CN" altLang="en-US" dirty="0" smtClean="0"/>
              <a:t>確保</a:t>
            </a:r>
            <a:r>
              <a:rPr lang="zh-CN" altLang="en-US" dirty="0"/>
              <a:t>從所有服務中删除該 </a:t>
            </a:r>
            <a:r>
              <a:rPr lang="en-US" altLang="zh-CN" dirty="0"/>
              <a:t>pod</a:t>
            </a:r>
            <a:r>
              <a:rPr lang="zh-CN" altLang="en-US" dirty="0" smtClean="0"/>
              <a:t>。</a:t>
            </a:r>
            <a:endParaRPr lang="en-US" altLang="zh-CN" dirty="0" smtClean="0"/>
          </a:p>
          <a:p>
            <a:r>
              <a:rPr lang="zh-CN" altLang="en-US" dirty="0" smtClean="0"/>
              <a:t>但</a:t>
            </a:r>
            <a:r>
              <a:rPr lang="zh-CN" altLang="en-US" dirty="0"/>
              <a:t>這不是必需的</a:t>
            </a:r>
            <a:r>
              <a:rPr lang="en-US" altLang="zh-CN" dirty="0"/>
              <a:t>,</a:t>
            </a:r>
            <a:r>
              <a:rPr lang="zh-CN" altLang="en-US" dirty="0"/>
              <a:t>因爲只要删除該容器</a:t>
            </a:r>
            <a:r>
              <a:rPr lang="en-US" altLang="zh-CN" dirty="0"/>
              <a:t>,Kubernetes </a:t>
            </a:r>
            <a:r>
              <a:rPr lang="zh-CN" altLang="en-US" dirty="0"/>
              <a:t>就會從所有服務中移除該容器</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35994942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a:t>
            </a:r>
            <a:r>
              <a:rPr lang="en-US" altLang="zh-CN" dirty="0"/>
              <a:t>headless</a:t>
            </a:r>
            <a:r>
              <a:rPr lang="zh-CN" altLang="en-US" dirty="0"/>
              <a:t>服務來發現獨立的</a:t>
            </a:r>
            <a:r>
              <a:rPr lang="en-US" altLang="zh-CN" dirty="0" smtClean="0"/>
              <a:t>pod</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已經</a:t>
            </a:r>
            <a:r>
              <a:rPr lang="zh-CN" altLang="en-US" dirty="0"/>
              <a:t>看到如何使用服務來提供穩定的</a:t>
            </a:r>
            <a:r>
              <a:rPr lang="en-US" altLang="zh-CN" dirty="0"/>
              <a:t>IP</a:t>
            </a:r>
            <a:r>
              <a:rPr lang="zh-CN" altLang="en-US" dirty="0"/>
              <a:t>地址</a:t>
            </a:r>
            <a:r>
              <a:rPr lang="en-US" altLang="zh-CN" dirty="0"/>
              <a:t>,</a:t>
            </a:r>
            <a:r>
              <a:rPr lang="zh-CN" altLang="en-US" dirty="0"/>
              <a:t>從而允許客戶端連接到支持</a:t>
            </a:r>
            <a:r>
              <a:rPr lang="zh-CN" altLang="en-US" dirty="0" smtClean="0"/>
              <a:t>服務的</a:t>
            </a:r>
            <a:r>
              <a:rPr lang="zh-CN" altLang="en-US" dirty="0"/>
              <a:t>每個</a:t>
            </a:r>
            <a:r>
              <a:rPr lang="en-US" altLang="zh-CN" dirty="0"/>
              <a:t>pod(</a:t>
            </a:r>
            <a:r>
              <a:rPr lang="zh-CN" altLang="en-US" dirty="0"/>
              <a:t>或其他端點</a:t>
            </a:r>
            <a:r>
              <a:rPr lang="en-US" altLang="zh-CN" dirty="0"/>
              <a:t>)</a:t>
            </a:r>
            <a:r>
              <a:rPr lang="zh-CN" altLang="en-US" dirty="0" smtClean="0"/>
              <a:t>。</a:t>
            </a:r>
            <a:endParaRPr lang="en-US" altLang="zh-CN" dirty="0" smtClean="0"/>
          </a:p>
          <a:p>
            <a:r>
              <a:rPr lang="zh-CN" altLang="en-US" dirty="0" smtClean="0"/>
              <a:t>到</a:t>
            </a:r>
            <a:r>
              <a:rPr lang="zh-CN" altLang="en-US" dirty="0"/>
              <a:t>服務的每個連接被轉發到一個隨機選擇的 </a:t>
            </a:r>
            <a:r>
              <a:rPr lang="en-US" altLang="zh-CN" dirty="0"/>
              <a:t>pod </a:t>
            </a:r>
            <a:r>
              <a:rPr lang="zh-CN" altLang="en-US" dirty="0"/>
              <a:t>上</a:t>
            </a:r>
            <a:r>
              <a:rPr lang="zh-CN" altLang="en-US" dirty="0" smtClean="0"/>
              <a:t>。</a:t>
            </a:r>
            <a:endParaRPr lang="en-US" altLang="zh-CN" dirty="0" smtClean="0"/>
          </a:p>
          <a:p>
            <a:r>
              <a:rPr lang="zh-CN" altLang="en-US" dirty="0" smtClean="0"/>
              <a:t>但是</a:t>
            </a:r>
            <a:r>
              <a:rPr lang="zh-CN" altLang="en-US" dirty="0"/>
              <a:t>如果客戶端需要鏈接到所有的</a:t>
            </a:r>
            <a:r>
              <a:rPr lang="en-US" altLang="zh-CN" dirty="0"/>
              <a:t>pod </a:t>
            </a:r>
            <a:r>
              <a:rPr lang="zh-CN" altLang="en-US" dirty="0"/>
              <a:t>呢</a:t>
            </a:r>
            <a:r>
              <a:rPr lang="en-US" altLang="zh-CN" dirty="0" smtClean="0"/>
              <a:t>?</a:t>
            </a:r>
          </a:p>
          <a:p>
            <a:r>
              <a:rPr lang="zh-CN" altLang="en-US" dirty="0" smtClean="0"/>
              <a:t>如果</a:t>
            </a:r>
            <a:r>
              <a:rPr lang="zh-CN" altLang="en-US" dirty="0"/>
              <a:t>後端</a:t>
            </a:r>
            <a:r>
              <a:rPr lang="zh-CN" altLang="en-US" dirty="0" smtClean="0"/>
              <a:t>的 </a:t>
            </a:r>
            <a:r>
              <a:rPr lang="en-US" altLang="zh-CN" dirty="0" smtClean="0"/>
              <a:t>pod </a:t>
            </a:r>
            <a:r>
              <a:rPr lang="zh-CN" altLang="en-US" dirty="0"/>
              <a:t>都需要連接到所有其他 </a:t>
            </a:r>
            <a:r>
              <a:rPr lang="en-US" altLang="zh-CN" dirty="0" smtClean="0"/>
              <a:t>pod </a:t>
            </a:r>
            <a:r>
              <a:rPr lang="zh-CN" altLang="en-US" dirty="0"/>
              <a:t>呢</a:t>
            </a:r>
            <a:r>
              <a:rPr lang="en-US" altLang="zh-CN" dirty="0" smtClean="0"/>
              <a:t>?</a:t>
            </a:r>
          </a:p>
          <a:p>
            <a:r>
              <a:rPr lang="zh-CN" altLang="en-US" dirty="0" smtClean="0"/>
              <a:t>通過</a:t>
            </a:r>
            <a:r>
              <a:rPr lang="zh-CN" altLang="en-US" dirty="0"/>
              <a:t>服務連接顯然不是這樣的</a:t>
            </a:r>
            <a:r>
              <a:rPr lang="en-US" altLang="zh-CN" dirty="0"/>
              <a:t>,</a:t>
            </a:r>
            <a:r>
              <a:rPr lang="zh-CN" altLang="en-US" dirty="0"/>
              <a:t>那是怎樣的呢</a:t>
            </a:r>
            <a:r>
              <a:rPr lang="en-US" altLang="zh-CN" dirty="0" smtClean="0"/>
              <a:t>?</a:t>
            </a:r>
            <a:endParaRPr lang="zh-CN" altLang="en-US" dirty="0"/>
          </a:p>
        </p:txBody>
      </p:sp>
    </p:spTree>
    <p:extLst>
      <p:ext uri="{BB962C8B-B14F-4D97-AF65-F5344CB8AC3E}">
        <p14:creationId xmlns:p14="http://schemas.microsoft.com/office/powerpoint/2010/main" val="22443414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 </a:t>
            </a:r>
            <a:r>
              <a:rPr lang="en-US" altLang="zh-CN" dirty="0"/>
              <a:t>API</a:t>
            </a:r>
            <a:r>
              <a:rPr lang="zh-CN" altLang="en-US" dirty="0"/>
              <a:t>服務器</a:t>
            </a:r>
            <a:r>
              <a:rPr lang="zh-TW" altLang="en-US" dirty="0"/>
              <a:t>並</a:t>
            </a:r>
            <a:r>
              <a:rPr lang="zh-CN" altLang="en-US" dirty="0"/>
              <a:t>不理想</a:t>
            </a:r>
            <a:endParaRPr lang="zh-TW" altLang="en-US" dirty="0"/>
          </a:p>
        </p:txBody>
      </p:sp>
      <p:sp>
        <p:nvSpPr>
          <p:cNvPr id="3" name="內容版面配置區 2"/>
          <p:cNvSpPr>
            <a:spLocks noGrp="1"/>
          </p:cNvSpPr>
          <p:nvPr>
            <p:ph idx="1"/>
          </p:nvPr>
        </p:nvSpPr>
        <p:spPr/>
        <p:txBody>
          <a:bodyPr/>
          <a:lstStyle/>
          <a:p>
            <a:r>
              <a:rPr lang="zh-CN" altLang="en-US" dirty="0"/>
              <a:t>要讓客戶端連接到所有 </a:t>
            </a:r>
            <a:r>
              <a:rPr lang="en-US" altLang="zh-CN" dirty="0"/>
              <a:t>pod,</a:t>
            </a:r>
            <a:r>
              <a:rPr lang="zh-CN" altLang="en-US" dirty="0"/>
              <a:t>需要找出每個 </a:t>
            </a:r>
            <a:r>
              <a:rPr lang="en-US" altLang="zh-CN" dirty="0"/>
              <a:t>pod </a:t>
            </a:r>
            <a:r>
              <a:rPr lang="zh-CN" altLang="en-US" dirty="0"/>
              <a:t>的 </a:t>
            </a:r>
            <a:r>
              <a:rPr lang="en-US" altLang="zh-CN" dirty="0"/>
              <a:t>IP</a:t>
            </a:r>
            <a:r>
              <a:rPr lang="zh-CN" altLang="en-US" dirty="0"/>
              <a:t>。</a:t>
            </a:r>
            <a:endParaRPr lang="en-US" altLang="zh-CN" dirty="0"/>
          </a:p>
          <a:p>
            <a:r>
              <a:rPr lang="zh-CN" altLang="en-US" dirty="0"/>
              <a:t>一種選擇是讓客戶端調用 </a:t>
            </a:r>
            <a:r>
              <a:rPr lang="en-US" altLang="zh-CN" dirty="0" err="1"/>
              <a:t>Kubermetes</a:t>
            </a:r>
            <a:r>
              <a:rPr lang="en-US" altLang="zh-CN" dirty="0"/>
              <a:t> </a:t>
            </a:r>
            <a:r>
              <a:rPr lang="en-US" altLang="zh-CN" dirty="0" smtClean="0"/>
              <a:t>API </a:t>
            </a:r>
            <a:r>
              <a:rPr lang="zh-CN" altLang="en-US" dirty="0" smtClean="0"/>
              <a:t>服務</a:t>
            </a:r>
            <a:r>
              <a:rPr lang="zh-CN" altLang="en-US" dirty="0"/>
              <a:t>器</a:t>
            </a:r>
            <a:r>
              <a:rPr lang="zh-TW" altLang="en-US" dirty="0"/>
              <a:t>並</a:t>
            </a:r>
            <a:r>
              <a:rPr lang="zh-CN" altLang="en-US" dirty="0"/>
              <a:t>通過 </a:t>
            </a:r>
            <a:r>
              <a:rPr lang="en-US" altLang="zh-CN" dirty="0" smtClean="0"/>
              <a:t>API </a:t>
            </a:r>
            <a:r>
              <a:rPr lang="zh-CN" altLang="en-US" dirty="0" smtClean="0"/>
              <a:t>調用</a:t>
            </a:r>
            <a:r>
              <a:rPr lang="zh-CN" altLang="en-US" dirty="0"/>
              <a:t>獲取 </a:t>
            </a:r>
            <a:r>
              <a:rPr lang="en-US" altLang="zh-CN" dirty="0"/>
              <a:t>pod </a:t>
            </a:r>
            <a:r>
              <a:rPr lang="zh-CN" altLang="en-US" dirty="0"/>
              <a:t>及</a:t>
            </a:r>
            <a:r>
              <a:rPr lang="zh-CN" altLang="en-US" dirty="0" smtClean="0"/>
              <a:t>其 </a:t>
            </a:r>
            <a:r>
              <a:rPr lang="en-US" altLang="zh-CN" dirty="0" smtClean="0"/>
              <a:t>IP </a:t>
            </a:r>
            <a:r>
              <a:rPr lang="zh-CN" altLang="en-US" dirty="0"/>
              <a:t>地址</a:t>
            </a:r>
            <a:r>
              <a:rPr lang="zh-CN" altLang="en-US" dirty="0" smtClean="0"/>
              <a:t>列表</a:t>
            </a:r>
            <a:r>
              <a:rPr lang="zh-TW" altLang="en-US" dirty="0" smtClean="0"/>
              <a:t>。</a:t>
            </a:r>
            <a:endParaRPr lang="en-US" altLang="zh-CN" dirty="0" smtClean="0"/>
          </a:p>
          <a:p>
            <a:r>
              <a:rPr lang="zh-CN" altLang="en-US" dirty="0" smtClean="0"/>
              <a:t>但由</a:t>
            </a:r>
            <a:r>
              <a:rPr lang="zh-TW" altLang="en-US" dirty="0" smtClean="0"/>
              <a:t>於</a:t>
            </a:r>
            <a:r>
              <a:rPr lang="zh-CN" altLang="en-US" dirty="0" smtClean="0"/>
              <a:t>應始終努力</a:t>
            </a:r>
            <a:r>
              <a:rPr lang="zh-CN" altLang="en-US" dirty="0"/>
              <a:t>保持應用程序與 </a:t>
            </a:r>
            <a:r>
              <a:rPr lang="en-US" altLang="zh-CN" dirty="0"/>
              <a:t>Kubernetes </a:t>
            </a:r>
            <a:r>
              <a:rPr lang="zh-CN" altLang="en-US" dirty="0"/>
              <a:t>無關</a:t>
            </a:r>
            <a:r>
              <a:rPr lang="en-US" altLang="zh-CN" dirty="0"/>
              <a:t>,</a:t>
            </a:r>
            <a:r>
              <a:rPr lang="zh-CN" altLang="en-US" dirty="0"/>
              <a:t>因此使用 </a:t>
            </a:r>
            <a:r>
              <a:rPr lang="en-US" altLang="zh-CN" dirty="0"/>
              <a:t>API</a:t>
            </a:r>
            <a:r>
              <a:rPr lang="zh-CN" altLang="en-US" dirty="0"/>
              <a:t>服務</a:t>
            </a:r>
            <a:r>
              <a:rPr lang="zh-CN" altLang="en-US" dirty="0" smtClean="0"/>
              <a:t>器</a:t>
            </a:r>
            <a:r>
              <a:rPr lang="zh-TW" altLang="en-US" dirty="0" smtClean="0"/>
              <a:t>並</a:t>
            </a:r>
            <a:r>
              <a:rPr lang="zh-CN" altLang="en-US" dirty="0" smtClean="0"/>
              <a:t>不</a:t>
            </a:r>
            <a:r>
              <a:rPr lang="zh-CN" altLang="en-US" dirty="0"/>
              <a:t>理想。</a:t>
            </a:r>
          </a:p>
          <a:p>
            <a:endParaRPr lang="zh-TW" altLang="en-US" dirty="0"/>
          </a:p>
          <a:p>
            <a:endParaRPr lang="zh-TW" altLang="en-US" dirty="0"/>
          </a:p>
        </p:txBody>
      </p:sp>
    </p:spTree>
    <p:extLst>
      <p:ext uri="{BB962C8B-B14F-4D97-AF65-F5344CB8AC3E}">
        <p14:creationId xmlns:p14="http://schemas.microsoft.com/office/powerpoint/2010/main" val="105547020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a:t>
            </a:r>
            <a:r>
              <a:rPr lang="en-US" altLang="zh-CN" dirty="0"/>
              <a:t>DNS </a:t>
            </a:r>
            <a:r>
              <a:rPr lang="zh-CN" altLang="en-US" dirty="0"/>
              <a:t>查找發現 </a:t>
            </a:r>
            <a:r>
              <a:rPr lang="en-US" altLang="zh-CN" dirty="0"/>
              <a:t>pod IP</a:t>
            </a:r>
            <a:endParaRPr lang="zh-TW" altLang="en-US" dirty="0"/>
          </a:p>
        </p:txBody>
      </p:sp>
      <p:sp>
        <p:nvSpPr>
          <p:cNvPr id="3" name="內容版面配置區 2"/>
          <p:cNvSpPr>
            <a:spLocks noGrp="1"/>
          </p:cNvSpPr>
          <p:nvPr>
            <p:ph idx="1"/>
          </p:nvPr>
        </p:nvSpPr>
        <p:spPr/>
        <p:txBody>
          <a:bodyPr>
            <a:normAutofit/>
          </a:bodyPr>
          <a:lstStyle/>
          <a:p>
            <a:r>
              <a:rPr lang="zh-CN" altLang="en-US" dirty="0"/>
              <a:t>幸運的是</a:t>
            </a:r>
            <a:r>
              <a:rPr lang="en-US" altLang="zh-CN" dirty="0"/>
              <a:t>,</a:t>
            </a:r>
            <a:r>
              <a:rPr lang="en-US" altLang="zh-CN" dirty="0" err="1"/>
              <a:t>Kubermetes</a:t>
            </a:r>
            <a:r>
              <a:rPr lang="en-US" altLang="zh-CN" dirty="0"/>
              <a:t> </a:t>
            </a:r>
            <a:r>
              <a:rPr lang="zh-CN" altLang="en-US" dirty="0"/>
              <a:t>允許客戶通過</a:t>
            </a:r>
            <a:r>
              <a:rPr lang="en-US" altLang="zh-CN" dirty="0"/>
              <a:t>DNS </a:t>
            </a:r>
            <a:r>
              <a:rPr lang="zh-CN" altLang="en-US" dirty="0"/>
              <a:t>查找發現 </a:t>
            </a:r>
            <a:r>
              <a:rPr lang="en-US" altLang="zh-CN" dirty="0"/>
              <a:t>pod IP</a:t>
            </a:r>
            <a:r>
              <a:rPr lang="zh-CN" altLang="en-US" dirty="0" smtClean="0"/>
              <a:t>。</a:t>
            </a:r>
            <a:endParaRPr lang="en-US" altLang="zh-CN" dirty="0" smtClean="0"/>
          </a:p>
          <a:p>
            <a:r>
              <a:rPr lang="zh-CN" altLang="en-US" dirty="0" smtClean="0"/>
              <a:t>通常</a:t>
            </a:r>
            <a:r>
              <a:rPr lang="en-US" altLang="zh-CN" dirty="0"/>
              <a:t>,</a:t>
            </a:r>
            <a:r>
              <a:rPr lang="zh-CN" altLang="en-US" dirty="0"/>
              <a:t>當執行服 務的</a:t>
            </a:r>
            <a:r>
              <a:rPr lang="en-US" altLang="zh-CN" dirty="0"/>
              <a:t>DNS </a:t>
            </a:r>
            <a:r>
              <a:rPr lang="zh-CN" altLang="en-US" dirty="0"/>
              <a:t>查找時</a:t>
            </a:r>
            <a:r>
              <a:rPr lang="en-US" altLang="zh-CN" dirty="0"/>
              <a:t>,DNS </a:t>
            </a:r>
            <a:r>
              <a:rPr lang="zh-CN" altLang="en-US" dirty="0"/>
              <a:t>服務器會返回單個</a:t>
            </a:r>
            <a:r>
              <a:rPr lang="en-US" altLang="zh-CN" dirty="0" smtClean="0"/>
              <a:t>IP</a:t>
            </a:r>
            <a:r>
              <a:rPr lang="zh-TW" altLang="en-US" dirty="0" smtClean="0"/>
              <a:t>─</a:t>
            </a:r>
            <a:r>
              <a:rPr lang="zh-CN" altLang="en-US" dirty="0" smtClean="0"/>
              <a:t>服務</a:t>
            </a:r>
            <a:r>
              <a:rPr lang="zh-CN" altLang="en-US" dirty="0"/>
              <a:t>的集群 </a:t>
            </a:r>
            <a:r>
              <a:rPr lang="en-US" altLang="zh-CN" dirty="0"/>
              <a:t>IP</a:t>
            </a:r>
            <a:r>
              <a:rPr lang="zh-CN" altLang="en-US" dirty="0" smtClean="0"/>
              <a:t>。</a:t>
            </a:r>
            <a:endParaRPr lang="en-US" altLang="zh-CN" dirty="0" smtClean="0"/>
          </a:p>
          <a:p>
            <a:r>
              <a:rPr lang="zh-CN" altLang="en-US" dirty="0" smtClean="0"/>
              <a:t>但是</a:t>
            </a:r>
            <a:r>
              <a:rPr lang="en-US" altLang="zh-CN" dirty="0"/>
              <a:t>,</a:t>
            </a:r>
            <a:r>
              <a:rPr lang="zh-CN" altLang="en-US" dirty="0"/>
              <a:t>如果告訴 </a:t>
            </a:r>
            <a:r>
              <a:rPr lang="en-US" altLang="zh-CN" dirty="0"/>
              <a:t>Kubernetes,</a:t>
            </a:r>
            <a:r>
              <a:rPr lang="zh-CN" altLang="en-US" dirty="0"/>
              <a:t>不需要爲服務提供集群 </a:t>
            </a:r>
            <a:r>
              <a:rPr lang="en-US" altLang="zh-CN" dirty="0"/>
              <a:t>IP(</a:t>
            </a:r>
            <a:r>
              <a:rPr lang="zh-CN" altLang="en-US" dirty="0"/>
              <a:t>通過在服務 </a:t>
            </a:r>
            <a:r>
              <a:rPr lang="en-US" altLang="zh-CN" dirty="0"/>
              <a:t>spec </a:t>
            </a:r>
            <a:r>
              <a:rPr lang="zh-CN" altLang="en-US" dirty="0"/>
              <a:t>中將</a:t>
            </a:r>
            <a:r>
              <a:rPr lang="en-US" altLang="zh-CN" dirty="0" err="1">
                <a:latin typeface="Source Code Pro" panose="020B0509030403020204" pitchFamily="49" charset="0"/>
                <a:ea typeface="Source Code Pro" panose="020B0509030403020204" pitchFamily="49" charset="0"/>
              </a:rPr>
              <a:t>clusterIP</a:t>
            </a:r>
            <a:r>
              <a:rPr lang="en-US" altLang="zh-CN" dirty="0"/>
              <a:t> </a:t>
            </a:r>
            <a:r>
              <a:rPr lang="zh-TW" altLang="en-US" dirty="0" smtClean="0"/>
              <a:t>欄位</a:t>
            </a:r>
            <a:r>
              <a:rPr lang="zh-CN" altLang="en-US" dirty="0" smtClean="0"/>
              <a:t>設置</a:t>
            </a:r>
            <a:r>
              <a:rPr lang="zh-CN" altLang="en-US" dirty="0"/>
              <a:t>爲 </a:t>
            </a:r>
            <a:r>
              <a:rPr lang="en-US" altLang="zh-CN" dirty="0">
                <a:latin typeface="Source Code Pro" panose="020B0509030403020204" pitchFamily="49" charset="0"/>
                <a:ea typeface="Source Code Pro" panose="020B0509030403020204" pitchFamily="49" charset="0"/>
              </a:rPr>
              <a:t>None</a:t>
            </a:r>
            <a:r>
              <a:rPr lang="en-US" altLang="zh-CN" dirty="0"/>
              <a:t> </a:t>
            </a:r>
            <a:r>
              <a:rPr lang="zh-CN" altLang="en-US" dirty="0"/>
              <a:t>來完成此操作</a:t>
            </a:r>
            <a:r>
              <a:rPr lang="en-US" altLang="zh-CN" dirty="0"/>
              <a:t>),</a:t>
            </a:r>
            <a:r>
              <a:rPr lang="zh-CN" altLang="en-US" dirty="0"/>
              <a:t>則 </a:t>
            </a:r>
            <a:r>
              <a:rPr lang="en-US" altLang="zh-CN" dirty="0"/>
              <a:t>DNS </a:t>
            </a:r>
            <a:r>
              <a:rPr lang="zh-CN" altLang="en-US" dirty="0"/>
              <a:t>服務器將返回 </a:t>
            </a:r>
            <a:r>
              <a:rPr lang="en-US" altLang="zh-CN" dirty="0"/>
              <a:t>pod IP </a:t>
            </a:r>
            <a:r>
              <a:rPr lang="zh-CN" altLang="en-US" dirty="0"/>
              <a:t>而不是單個服務 </a:t>
            </a:r>
            <a:r>
              <a:rPr lang="en-US" altLang="zh-CN" dirty="0"/>
              <a:t>IP</a:t>
            </a:r>
            <a:r>
              <a:rPr lang="zh-CN" altLang="en-US" dirty="0" smtClean="0"/>
              <a:t>。</a:t>
            </a:r>
            <a:endParaRPr lang="zh-CN" altLang="en-US" dirty="0"/>
          </a:p>
        </p:txBody>
      </p:sp>
    </p:spTree>
    <p:extLst>
      <p:ext uri="{BB962C8B-B14F-4D97-AF65-F5344CB8AC3E}">
        <p14:creationId xmlns:p14="http://schemas.microsoft.com/office/powerpoint/2010/main" val="198635040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DNS </a:t>
            </a:r>
            <a:r>
              <a:rPr lang="zh-CN" altLang="en-US" dirty="0"/>
              <a:t>服務</a:t>
            </a:r>
            <a:r>
              <a:rPr lang="zh-CN" altLang="en-US" dirty="0" smtClean="0"/>
              <a:t>器</a:t>
            </a:r>
            <a:r>
              <a:rPr lang="zh-CN" altLang="en-US" dirty="0"/>
              <a:t>會</a:t>
            </a:r>
            <a:r>
              <a:rPr lang="zh-CN" altLang="en-US" dirty="0" smtClean="0"/>
              <a:t>爲服務</a:t>
            </a:r>
            <a:r>
              <a:rPr lang="zh-CN" altLang="en-US" dirty="0"/>
              <a:t>返回多個</a:t>
            </a:r>
            <a:r>
              <a:rPr lang="en-US" altLang="zh-CN" dirty="0"/>
              <a:t>A</a:t>
            </a:r>
            <a:r>
              <a:rPr lang="zh-CN" altLang="en-US" dirty="0"/>
              <a:t>記錄</a:t>
            </a:r>
            <a:endParaRPr lang="zh-TW" altLang="en-US" dirty="0"/>
          </a:p>
        </p:txBody>
      </p:sp>
      <p:sp>
        <p:nvSpPr>
          <p:cNvPr id="3" name="內容版面配置區 2"/>
          <p:cNvSpPr>
            <a:spLocks noGrp="1"/>
          </p:cNvSpPr>
          <p:nvPr>
            <p:ph idx="1"/>
          </p:nvPr>
        </p:nvSpPr>
        <p:spPr/>
        <p:txBody>
          <a:bodyPr/>
          <a:lstStyle/>
          <a:p>
            <a:r>
              <a:rPr lang="en-US" altLang="zh-CN" dirty="0" smtClean="0"/>
              <a:t>DNS </a:t>
            </a:r>
            <a:r>
              <a:rPr lang="zh-CN" altLang="en-US" dirty="0" smtClean="0"/>
              <a:t>服務器不會返回單個</a:t>
            </a:r>
            <a:r>
              <a:rPr lang="en-US" altLang="zh-CN" dirty="0" smtClean="0"/>
              <a:t>DNS A </a:t>
            </a:r>
            <a:r>
              <a:rPr lang="zh-CN" altLang="en-US" dirty="0" smtClean="0"/>
              <a:t>記錄</a:t>
            </a:r>
            <a:r>
              <a:rPr lang="en-US" altLang="zh-CN" dirty="0"/>
              <a:t>,</a:t>
            </a:r>
            <a:r>
              <a:rPr lang="zh-CN" altLang="en-US" dirty="0"/>
              <a:t>而是會爲該服務返回多個</a:t>
            </a:r>
            <a:r>
              <a:rPr lang="en-US" altLang="zh-CN" dirty="0"/>
              <a:t>A</a:t>
            </a:r>
            <a:r>
              <a:rPr lang="zh-CN" altLang="en-US" dirty="0"/>
              <a:t>記錄</a:t>
            </a:r>
            <a:r>
              <a:rPr lang="en-US" altLang="zh-CN" dirty="0"/>
              <a:t>,</a:t>
            </a:r>
            <a:r>
              <a:rPr lang="zh-CN" altLang="en-US" dirty="0" smtClean="0"/>
              <a:t>每個</a:t>
            </a:r>
            <a:r>
              <a:rPr lang="zh-CN" altLang="en-US" dirty="0"/>
              <a:t>記錄指向當時支持該服務的單個 </a:t>
            </a:r>
            <a:r>
              <a:rPr lang="en-US" altLang="zh-CN" dirty="0"/>
              <a:t>pod </a:t>
            </a:r>
            <a:r>
              <a:rPr lang="zh-CN" altLang="en-US" dirty="0"/>
              <a:t>的</a:t>
            </a:r>
            <a:r>
              <a:rPr lang="en-US" altLang="zh-CN" dirty="0"/>
              <a:t>IP</a:t>
            </a:r>
            <a:r>
              <a:rPr lang="zh-CN" altLang="en-US" dirty="0"/>
              <a:t>。</a:t>
            </a:r>
            <a:endParaRPr lang="en-US" altLang="zh-CN" dirty="0"/>
          </a:p>
          <a:p>
            <a:r>
              <a:rPr lang="zh-CN" altLang="en-US" dirty="0" smtClean="0"/>
              <a:t>客戶</a:t>
            </a:r>
            <a:r>
              <a:rPr lang="zh-CN" altLang="en-US" dirty="0"/>
              <a:t>端因此可以做一個簡單的 </a:t>
            </a:r>
            <a:r>
              <a:rPr lang="en-US" altLang="zh-CN" dirty="0"/>
              <a:t>DNS A </a:t>
            </a:r>
            <a:r>
              <a:rPr lang="zh-CN" altLang="en-US" dirty="0"/>
              <a:t>記錄查找</a:t>
            </a:r>
            <a:r>
              <a:rPr lang="zh-TW" altLang="en-US" dirty="0"/>
              <a:t>並</a:t>
            </a:r>
            <a:r>
              <a:rPr lang="zh-CN" altLang="en-US" dirty="0"/>
              <a:t>獲取屬該服務</a:t>
            </a:r>
            <a:r>
              <a:rPr lang="zh-TW" altLang="en-US" dirty="0"/>
              <a:t>一</a:t>
            </a:r>
            <a:r>
              <a:rPr lang="zh-CN" altLang="en-US" dirty="0"/>
              <a:t>部分的所有</a:t>
            </a:r>
            <a:r>
              <a:rPr lang="en-US" altLang="zh-CN" dirty="0"/>
              <a:t>pod </a:t>
            </a:r>
            <a:r>
              <a:rPr lang="zh-CN" altLang="en-US" dirty="0"/>
              <a:t>的 </a:t>
            </a:r>
            <a:r>
              <a:rPr lang="en-US" altLang="zh-CN" dirty="0"/>
              <a:t>IP</a:t>
            </a:r>
            <a:r>
              <a:rPr lang="zh-TW" altLang="en-US" dirty="0" smtClean="0"/>
              <a:t>。</a:t>
            </a:r>
            <a:endParaRPr lang="en-US" altLang="zh-TW" dirty="0" smtClean="0"/>
          </a:p>
          <a:p>
            <a:r>
              <a:rPr lang="zh-CN" altLang="en-US" dirty="0" smtClean="0"/>
              <a:t>客戶</a:t>
            </a:r>
            <a:r>
              <a:rPr lang="zh-CN" altLang="en-US" dirty="0"/>
              <a:t>端可以使用</a:t>
            </a:r>
            <a:r>
              <a:rPr lang="zh-CN" altLang="en-US" dirty="0" smtClean="0"/>
              <a:t>該</a:t>
            </a:r>
            <a:r>
              <a:rPr lang="zh-TW" altLang="en-US" dirty="0" smtClean="0"/>
              <a:t>資訊</a:t>
            </a:r>
            <a:r>
              <a:rPr lang="zh-CN" altLang="en-US" dirty="0" smtClean="0"/>
              <a:t>連接到其</a:t>
            </a:r>
            <a:r>
              <a:rPr lang="zh-CN" altLang="en-US" dirty="0"/>
              <a:t>中的一個、多個或全部。</a:t>
            </a:r>
          </a:p>
          <a:p>
            <a:endParaRPr lang="zh-TW" altLang="en-US" dirty="0"/>
          </a:p>
        </p:txBody>
      </p:sp>
    </p:spTree>
    <p:extLst>
      <p:ext uri="{BB962C8B-B14F-4D97-AF65-F5344CB8AC3E}">
        <p14:creationId xmlns:p14="http://schemas.microsoft.com/office/powerpoint/2010/main" val="166646624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創建 </a:t>
            </a:r>
            <a:r>
              <a:rPr lang="en-US" altLang="zh-TW" dirty="0"/>
              <a:t>headless </a:t>
            </a:r>
            <a:r>
              <a:rPr lang="zh-TW"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將服務 </a:t>
            </a:r>
            <a:r>
              <a:rPr lang="en-US" altLang="zh-TW" dirty="0" smtClean="0">
                <a:latin typeface="Source Code Pro" panose="020B0509030403020204" pitchFamily="49" charset="0"/>
                <a:ea typeface="Source Code Pro" panose="020B0509030403020204" pitchFamily="49" charset="0"/>
              </a:rPr>
              <a:t>spec</a:t>
            </a:r>
            <a:r>
              <a:rPr lang="en-US" altLang="zh-TW" dirty="0" smtClean="0"/>
              <a:t> </a:t>
            </a:r>
            <a:r>
              <a:rPr lang="zh-TW" altLang="en-US" dirty="0"/>
              <a:t>中的 </a:t>
            </a:r>
            <a:r>
              <a:rPr lang="en-US" altLang="zh-TW" dirty="0" err="1">
                <a:latin typeface="Source Code Pro" panose="020B0509030403020204" pitchFamily="49" charset="0"/>
                <a:ea typeface="Source Code Pro" panose="020B0509030403020204" pitchFamily="49" charset="0"/>
              </a:rPr>
              <a:t>clusterIP</a:t>
            </a:r>
            <a:r>
              <a:rPr lang="en-US" altLang="zh-TW" dirty="0">
                <a:latin typeface="Source Code Pro" panose="020B0509030403020204" pitchFamily="49" charset="0"/>
                <a:ea typeface="Source Code Pro" panose="020B0509030403020204" pitchFamily="49" charset="0"/>
              </a:rPr>
              <a:t> </a:t>
            </a:r>
            <a:r>
              <a:rPr lang="zh-TW" altLang="en-US" dirty="0" smtClean="0"/>
              <a:t>欄位設置爲</a:t>
            </a:r>
            <a:r>
              <a:rPr lang="en-US" altLang="zh-TW" dirty="0" smtClean="0">
                <a:latin typeface="Source Code Pro" panose="020B0509030403020204" pitchFamily="49" charset="0"/>
                <a:ea typeface="Source Code Pro" panose="020B0509030403020204" pitchFamily="49" charset="0"/>
              </a:rPr>
              <a:t>None</a:t>
            </a:r>
            <a:r>
              <a:rPr lang="en-US" altLang="zh-TW" dirty="0" smtClean="0"/>
              <a:t> </a:t>
            </a:r>
            <a:r>
              <a:rPr lang="zh-TW" altLang="en-US" dirty="0" smtClean="0"/>
              <a:t>會使服務成爲</a:t>
            </a:r>
            <a:r>
              <a:rPr lang="en-US" altLang="zh-TW" dirty="0" smtClean="0"/>
              <a:t>headless </a:t>
            </a:r>
            <a:r>
              <a:rPr lang="zh-TW" altLang="en-US" dirty="0" smtClean="0"/>
              <a:t>服務</a:t>
            </a:r>
            <a:r>
              <a:rPr lang="en-US" altLang="zh-TW" dirty="0" smtClean="0"/>
              <a:t>,</a:t>
            </a:r>
            <a:r>
              <a:rPr lang="zh-TW" altLang="en-US" dirty="0" smtClean="0"/>
              <a:t>因爲</a:t>
            </a:r>
            <a:r>
              <a:rPr lang="en-US" altLang="zh-TW" dirty="0" smtClean="0"/>
              <a:t>Kubernetes </a:t>
            </a:r>
            <a:r>
              <a:rPr lang="zh-TW" altLang="en-US" dirty="0" smtClean="0"/>
              <a:t>不會爲其分配集群 </a:t>
            </a:r>
            <a:r>
              <a:rPr lang="en-US" altLang="zh-TW" dirty="0" smtClean="0"/>
              <a:t>IP,</a:t>
            </a:r>
            <a:r>
              <a:rPr lang="zh-TW" altLang="en-US" dirty="0" smtClean="0"/>
              <a:t>客戶端可通過該 </a:t>
            </a:r>
            <a:r>
              <a:rPr lang="en-US" altLang="zh-TW" dirty="0" smtClean="0"/>
              <a:t>IP </a:t>
            </a:r>
            <a:r>
              <a:rPr lang="zh-TW" altLang="en-US" dirty="0" smtClean="0"/>
              <a:t>將其連接到支持它的</a:t>
            </a:r>
            <a:r>
              <a:rPr lang="en-US" altLang="zh-TW" dirty="0" smtClean="0"/>
              <a:t>pod</a:t>
            </a:r>
            <a:r>
              <a:rPr lang="zh-TW" altLang="en-US" dirty="0"/>
              <a:t>。</a:t>
            </a:r>
            <a:endParaRPr lang="en-US" altLang="zh-TW" dirty="0"/>
          </a:p>
          <a:p>
            <a:r>
              <a:rPr lang="zh-TW" altLang="en-US" dirty="0" smtClean="0"/>
              <a:t>現在將創建一個名爲 </a:t>
            </a:r>
            <a:r>
              <a:rPr lang="en-US" altLang="zh-TW" dirty="0" err="1" smtClean="0"/>
              <a:t>kubia</a:t>
            </a:r>
            <a:r>
              <a:rPr lang="en-US" altLang="zh-TW" dirty="0" smtClean="0"/>
              <a:t>-headless </a:t>
            </a:r>
            <a:r>
              <a:rPr lang="zh-TW" altLang="en-US" dirty="0"/>
              <a:t>的 </a:t>
            </a:r>
            <a:r>
              <a:rPr lang="en-US" altLang="zh-TW" dirty="0"/>
              <a:t>headless </a:t>
            </a:r>
            <a:r>
              <a:rPr lang="zh-TW" altLang="en-US" dirty="0" smtClean="0"/>
              <a:t>服務。</a:t>
            </a:r>
            <a:endParaRPr lang="en-US" altLang="zh-TW" dirty="0" smtClean="0"/>
          </a:p>
          <a:p>
            <a:r>
              <a:rPr lang="zh-TW" altLang="en-US" dirty="0" smtClean="0"/>
              <a:t>以下代碼清單顯示了它的定義。</a:t>
            </a:r>
            <a:r>
              <a:rPr lang="en-US" altLang="zh-TW" dirty="0"/>
              <a:t/>
            </a:r>
            <a:br>
              <a:rPr lang="en-US" altLang="zh-TW" dirty="0"/>
            </a:br>
            <a:endParaRPr lang="zh-TW" altLang="en-US" dirty="0"/>
          </a:p>
        </p:txBody>
      </p:sp>
    </p:spTree>
    <p:extLst>
      <p:ext uri="{BB962C8B-B14F-4D97-AF65-F5344CB8AC3E}">
        <p14:creationId xmlns:p14="http://schemas.microsoft.com/office/powerpoint/2010/main" val="394691675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代碼清單</a:t>
            </a:r>
            <a:r>
              <a:rPr lang="en-US" altLang="zh-TW" dirty="0"/>
              <a:t>5.18 </a:t>
            </a:r>
            <a:r>
              <a:rPr lang="zh-TW" altLang="en-US" dirty="0"/>
              <a:t>一個</a:t>
            </a:r>
            <a:r>
              <a:rPr lang="en-US" altLang="zh-TW" dirty="0"/>
              <a:t>headless </a:t>
            </a:r>
            <a:r>
              <a:rPr lang="zh-TW" altLang="en-US" dirty="0" smtClean="0"/>
              <a:t>服務</a:t>
            </a:r>
            <a:endParaRPr lang="zh-TW" altLang="en-US" dirty="0"/>
          </a:p>
        </p:txBody>
      </p:sp>
      <p:sp>
        <p:nvSpPr>
          <p:cNvPr id="4" name="矩形 3"/>
          <p:cNvSpPr/>
          <p:nvPr/>
        </p:nvSpPr>
        <p:spPr>
          <a:xfrm>
            <a:off x="5372312" y="3804667"/>
            <a:ext cx="3709670" cy="461665"/>
          </a:xfrm>
          <a:prstGeom prst="rect">
            <a:avLst/>
          </a:prstGeom>
        </p:spPr>
        <p:txBody>
          <a:bodyPr wrap="none">
            <a:spAutoFit/>
          </a:bodyPr>
          <a:lstStyle/>
          <a:p>
            <a:r>
              <a:rPr lang="zh-TW" altLang="en-US" sz="2400" dirty="0">
                <a:latin typeface="微軟正黑體" panose="020B0604030504040204" pitchFamily="34" charset="-120"/>
                <a:ea typeface="微軟正黑體" panose="020B0604030504040204" pitchFamily="34" charset="-120"/>
              </a:rPr>
              <a:t>這使得服務成爲 </a:t>
            </a:r>
            <a:r>
              <a:rPr lang="en-US" altLang="zh-TW" sz="2400" dirty="0">
                <a:latin typeface="微軟正黑體" panose="020B0604030504040204" pitchFamily="34" charset="-120"/>
                <a:ea typeface="微軟正黑體" panose="020B0604030504040204" pitchFamily="34" charset="-120"/>
              </a:rPr>
              <a:t>headless</a:t>
            </a:r>
            <a:endParaRPr lang="zh-TW" altLang="en-US" sz="2400" dirty="0">
              <a:latin typeface="微軟正黑體" panose="020B0604030504040204" pitchFamily="34" charset="-120"/>
              <a:ea typeface="微軟正黑體" panose="020B0604030504040204" pitchFamily="34" charset="-120"/>
            </a:endParaRPr>
          </a:p>
        </p:txBody>
      </p:sp>
      <p:sp>
        <p:nvSpPr>
          <p:cNvPr id="5" name="矩形 4"/>
          <p:cNvSpPr/>
          <p:nvPr/>
        </p:nvSpPr>
        <p:spPr>
          <a:xfrm>
            <a:off x="838200" y="1506022"/>
            <a:ext cx="2986715" cy="369332"/>
          </a:xfrm>
          <a:prstGeom prst="rect">
            <a:avLst/>
          </a:prstGeom>
        </p:spPr>
        <p:txBody>
          <a:bodyPr wrap="none">
            <a:spAutoFit/>
          </a:bodyPr>
          <a:lstStyle/>
          <a:p>
            <a:r>
              <a:rPr lang="en-US" altLang="zh-TW" b="1" dirty="0" err="1">
                <a:solidFill>
                  <a:srgbClr val="24292E"/>
                </a:solidFill>
                <a:latin typeface="-apple-system"/>
              </a:rPr>
              <a:t>kubia</a:t>
            </a:r>
            <a:r>
              <a:rPr lang="en-US" altLang="zh-TW" b="1" dirty="0">
                <a:solidFill>
                  <a:srgbClr val="24292E"/>
                </a:solidFill>
                <a:latin typeface="-apple-system"/>
              </a:rPr>
              <a:t>-svc-</a:t>
            </a:r>
            <a:r>
              <a:rPr lang="en-US" altLang="zh-TW" b="1" dirty="0" err="1">
                <a:solidFill>
                  <a:srgbClr val="24292E"/>
                </a:solidFill>
                <a:latin typeface="-apple-system"/>
              </a:rPr>
              <a:t>headless.yaml</a:t>
            </a:r>
            <a:endParaRPr lang="en-US" altLang="zh-TW" b="0" i="0" dirty="0">
              <a:solidFill>
                <a:srgbClr val="586069"/>
              </a:solidFill>
              <a:effectLst/>
              <a:latin typeface="-apple-system"/>
            </a:endParaRPr>
          </a:p>
        </p:txBody>
      </p:sp>
      <p:sp>
        <p:nvSpPr>
          <p:cNvPr id="7" name="矩形 6"/>
          <p:cNvSpPr/>
          <p:nvPr/>
        </p:nvSpPr>
        <p:spPr>
          <a:xfrm>
            <a:off x="1026016" y="1958008"/>
            <a:ext cx="6096000" cy="4154984"/>
          </a:xfrm>
          <a:prstGeom prst="rect">
            <a:avLst/>
          </a:prstGeom>
        </p:spPr>
        <p:txBody>
          <a:bodyPr>
            <a:spAutoFit/>
          </a:bodyPr>
          <a:lstStyle/>
          <a:p>
            <a:pPr lvl="0" fontAlgn="t">
              <a:defRPr/>
            </a:pPr>
            <a:r>
              <a:rPr lang="en-US" altLang="zh-TW" sz="2400" dirty="0" err="1">
                <a:solidFill>
                  <a:srgbClr val="22863A"/>
                </a:solidFill>
                <a:latin typeface="Source Code Pro" panose="020B0509030403020204" pitchFamily="49" charset="0"/>
                <a:ea typeface="Source Code Pro" panose="020B0509030403020204" pitchFamily="49" charset="0"/>
              </a:rPr>
              <a:t>apiVersion</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05CC5"/>
                </a:solidFill>
                <a:latin typeface="Source Code Pro" panose="020B0509030403020204" pitchFamily="49" charset="0"/>
                <a:ea typeface="Source Code Pro" panose="020B0509030403020204" pitchFamily="49" charset="0"/>
              </a:rPr>
              <a:t>v1</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kind</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32F62"/>
                </a:solidFill>
                <a:latin typeface="Source Code Pro" panose="020B0509030403020204" pitchFamily="49" charset="0"/>
                <a:ea typeface="Source Code Pro" panose="020B0509030403020204" pitchFamily="49" charset="0"/>
              </a:rPr>
              <a:t>Service</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metadata</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name</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err="1">
                <a:solidFill>
                  <a:srgbClr val="032F62"/>
                </a:solidFill>
                <a:latin typeface="Source Code Pro" panose="020B0509030403020204" pitchFamily="49" charset="0"/>
                <a:ea typeface="Source Code Pro" panose="020B0509030403020204" pitchFamily="49" charset="0"/>
              </a:rPr>
              <a:t>kubia</a:t>
            </a:r>
            <a:r>
              <a:rPr lang="en-US" altLang="zh-TW" sz="2400" dirty="0">
                <a:solidFill>
                  <a:srgbClr val="032F62"/>
                </a:solidFill>
                <a:latin typeface="Source Code Pro" panose="020B0509030403020204" pitchFamily="49" charset="0"/>
                <a:ea typeface="Source Code Pro" panose="020B0509030403020204" pitchFamily="49" charset="0"/>
              </a:rPr>
              <a:t>-headless</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spec</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a:t>
            </a:r>
            <a:r>
              <a:rPr lang="en-US" altLang="zh-TW" sz="2400" dirty="0" err="1" smtClean="0">
                <a:solidFill>
                  <a:srgbClr val="22863A"/>
                </a:solidFill>
                <a:latin typeface="Source Code Pro" panose="020B0509030403020204" pitchFamily="49" charset="0"/>
                <a:ea typeface="Source Code Pro" panose="020B0509030403020204" pitchFamily="49" charset="0"/>
              </a:rPr>
              <a:t>clusterIP</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32F62"/>
                </a:solidFill>
                <a:latin typeface="Source Code Pro" panose="020B0509030403020204" pitchFamily="49" charset="0"/>
                <a:ea typeface="Source Code Pro" panose="020B0509030403020204" pitchFamily="49" charset="0"/>
              </a:rPr>
              <a:t>None</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ports</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4292E"/>
                </a:solidFill>
                <a:latin typeface="Source Code Pro" panose="020B0509030403020204" pitchFamily="49" charset="0"/>
                <a:ea typeface="Source Code Pro" panose="020B0509030403020204" pitchFamily="49" charset="0"/>
              </a:rPr>
              <a:t>  - </a:t>
            </a:r>
            <a:r>
              <a:rPr lang="en-US" altLang="zh-TW" sz="2400" dirty="0">
                <a:solidFill>
                  <a:srgbClr val="22863A"/>
                </a:solidFill>
                <a:latin typeface="Source Code Pro" panose="020B0509030403020204" pitchFamily="49" charset="0"/>
                <a:ea typeface="Source Code Pro" panose="020B0509030403020204" pitchFamily="49" charset="0"/>
              </a:rPr>
              <a:t>port</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05CC5"/>
                </a:solidFill>
                <a:latin typeface="Source Code Pro" panose="020B0509030403020204" pitchFamily="49" charset="0"/>
                <a:ea typeface="Source Code Pro" panose="020B0509030403020204" pitchFamily="49" charset="0"/>
              </a:rPr>
              <a:t>80</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a:t>
            </a:r>
            <a:r>
              <a:rPr lang="en-US" altLang="zh-TW" sz="2400" dirty="0" err="1" smtClean="0">
                <a:solidFill>
                  <a:srgbClr val="22863A"/>
                </a:solidFill>
                <a:latin typeface="Source Code Pro" panose="020B0509030403020204" pitchFamily="49" charset="0"/>
                <a:ea typeface="Source Code Pro" panose="020B0509030403020204" pitchFamily="49" charset="0"/>
              </a:rPr>
              <a:t>targetPort</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05CC5"/>
                </a:solidFill>
                <a:latin typeface="Source Code Pro" panose="020B0509030403020204" pitchFamily="49" charset="0"/>
                <a:ea typeface="Source Code Pro" panose="020B0509030403020204" pitchFamily="49" charset="0"/>
              </a:rPr>
              <a:t>8080</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selector</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app</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err="1">
                <a:solidFill>
                  <a:srgbClr val="032F62"/>
                </a:solidFill>
                <a:latin typeface="Source Code Pro" panose="020B0509030403020204" pitchFamily="49" charset="0"/>
                <a:ea typeface="Source Code Pro" panose="020B0509030403020204" pitchFamily="49" charset="0"/>
              </a:rPr>
              <a:t>kubia</a:t>
            </a:r>
            <a:endParaRPr lang="en-US" altLang="zh-TW" sz="2400" dirty="0">
              <a:solidFill>
                <a:srgbClr val="24292E"/>
              </a:solidFill>
              <a:latin typeface="Source Code Pro" panose="020B0509030403020204" pitchFamily="49" charset="0"/>
              <a:ea typeface="Source Code Pro" panose="020B0509030403020204" pitchFamily="49" charset="0"/>
            </a:endParaRPr>
          </a:p>
        </p:txBody>
      </p:sp>
      <p:cxnSp>
        <p:nvCxnSpPr>
          <p:cNvPr id="9" name="直線單箭頭接點 8"/>
          <p:cNvCxnSpPr/>
          <p:nvPr/>
        </p:nvCxnSpPr>
        <p:spPr>
          <a:xfrm flipH="1">
            <a:off x="4456090" y="4035500"/>
            <a:ext cx="798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928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CN" altLang="en-US" dirty="0"/>
              <a:t>通過 </a:t>
            </a:r>
            <a:r>
              <a:rPr lang="en-US" altLang="zh-CN" dirty="0"/>
              <a:t>YAML</a:t>
            </a:r>
            <a:r>
              <a:rPr lang="zh-CN" altLang="en-US" dirty="0"/>
              <a:t>描述檔來創建服務</a:t>
            </a:r>
            <a:endParaRPr lang="zh-TW" altLang="en-US" dirty="0"/>
          </a:p>
        </p:txBody>
      </p:sp>
      <p:sp>
        <p:nvSpPr>
          <p:cNvPr id="6" name="內容版面配置區 5"/>
          <p:cNvSpPr>
            <a:spLocks noGrp="1"/>
          </p:cNvSpPr>
          <p:nvPr>
            <p:ph idx="1"/>
          </p:nvPr>
        </p:nvSpPr>
        <p:spPr>
          <a:xfrm>
            <a:off x="838200" y="1825624"/>
            <a:ext cx="10515600" cy="4374759"/>
          </a:xfrm>
        </p:spPr>
        <p:txBody>
          <a:bodyPr/>
          <a:lstStyle/>
          <a:p>
            <a:r>
              <a:rPr lang="zh-TW" altLang="en-US" dirty="0" smtClean="0"/>
              <a:t>通過</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create -f </a:t>
            </a:r>
            <a:r>
              <a:rPr lang="en-US" altLang="zh-TW" dirty="0" err="1">
                <a:latin typeface="Source Code Pro" panose="020B0509030403020204" pitchFamily="49" charset="0"/>
                <a:ea typeface="Source Code Pro" panose="020B0509030403020204" pitchFamily="49" charset="0"/>
              </a:rPr>
              <a:t>kubia-svc.yaml</a:t>
            </a:r>
            <a:r>
              <a:rPr lang="zh-TW" altLang="en-US" dirty="0" smtClean="0"/>
              <a:t>將</a:t>
            </a:r>
            <a:r>
              <a:rPr lang="zh-CN" altLang="en-US" dirty="0" smtClean="0"/>
              <a:t>創建了一個名叫</a:t>
            </a:r>
            <a:r>
              <a:rPr lang="en-US" altLang="zh-CN" dirty="0" err="1" smtClean="0"/>
              <a:t>kubia</a:t>
            </a:r>
            <a:r>
              <a:rPr lang="en-US" altLang="zh-CN" dirty="0" smtClean="0"/>
              <a:t> </a:t>
            </a:r>
            <a:r>
              <a:rPr lang="zh-CN" altLang="en-US" dirty="0" smtClean="0"/>
              <a:t>的服務</a:t>
            </a:r>
            <a:r>
              <a:rPr lang="en-US" altLang="zh-CN" dirty="0" smtClean="0"/>
              <a:t>,</a:t>
            </a:r>
            <a:r>
              <a:rPr lang="zh-CN" altLang="en-US" dirty="0" smtClean="0"/>
              <a:t>它將在埠</a:t>
            </a:r>
            <a:r>
              <a:rPr lang="en-US" altLang="zh-CN" dirty="0" smtClean="0"/>
              <a:t>80 </a:t>
            </a:r>
            <a:r>
              <a:rPr lang="zh-CN" altLang="en-US" dirty="0" smtClean="0"/>
              <a:t>接收請求並將連接路由到具有標籤選擇器是</a:t>
            </a:r>
            <a:r>
              <a:rPr lang="en-US" altLang="zh-CN" dirty="0" smtClean="0"/>
              <a:t>app=</a:t>
            </a:r>
            <a:r>
              <a:rPr lang="en-US" altLang="zh-CN" dirty="0" err="1" smtClean="0"/>
              <a:t>kubia</a:t>
            </a:r>
            <a:r>
              <a:rPr lang="en-US" altLang="zh-CN" dirty="0" smtClean="0"/>
              <a:t> </a:t>
            </a:r>
            <a:r>
              <a:rPr lang="zh-CN" altLang="en-US" dirty="0" smtClean="0"/>
              <a:t>的</a:t>
            </a:r>
            <a:r>
              <a:rPr lang="en-US" altLang="zh-CN" dirty="0" smtClean="0"/>
              <a:t>pod </a:t>
            </a:r>
            <a:r>
              <a:rPr lang="zh-CN" altLang="en-US" dirty="0" smtClean="0"/>
              <a:t>的 </a:t>
            </a:r>
            <a:r>
              <a:rPr lang="en-US" altLang="zh-CN" dirty="0" smtClean="0"/>
              <a:t>8080 </a:t>
            </a:r>
            <a:r>
              <a:rPr lang="zh-CN" altLang="en-US" dirty="0" smtClean="0"/>
              <a:t>埠上。</a:t>
            </a:r>
          </a:p>
        </p:txBody>
      </p:sp>
      <p:sp>
        <p:nvSpPr>
          <p:cNvPr id="2" name="矩形 1"/>
          <p:cNvSpPr/>
          <p:nvPr/>
        </p:nvSpPr>
        <p:spPr>
          <a:xfrm>
            <a:off x="1093938" y="3168465"/>
            <a:ext cx="9778653" cy="646331"/>
          </a:xfrm>
          <a:prstGeom prst="rect">
            <a:avLst/>
          </a:prstGeom>
        </p:spPr>
        <p:txBody>
          <a:bodyPr wrap="square">
            <a:spAutoFit/>
          </a:bodyPr>
          <a:lstStyle/>
          <a:p>
            <a:r>
              <a:rPr lang="zh-TW" altLang="en-US" dirty="0">
                <a:latin typeface="Source Code Pro" panose="020B0509030403020204" pitchFamily="49" charset="0"/>
              </a:rPr>
              <a:t>[root@master ~]# </a:t>
            </a:r>
            <a:r>
              <a:rPr lang="zh-TW" altLang="en-US" b="1" dirty="0">
                <a:latin typeface="Source Code Pro" panose="020B0509030403020204" pitchFamily="49" charset="0"/>
              </a:rPr>
              <a:t>kubectl create -f kubia-svc.yaml</a:t>
            </a:r>
          </a:p>
          <a:p>
            <a:r>
              <a:rPr lang="zh-TW" altLang="en-US" dirty="0">
                <a:latin typeface="Source Code Pro" panose="020B0509030403020204" pitchFamily="49" charset="0"/>
              </a:rPr>
              <a:t>service/kubia created</a:t>
            </a:r>
          </a:p>
        </p:txBody>
      </p:sp>
      <p:sp>
        <p:nvSpPr>
          <p:cNvPr id="3" name="矩形 2"/>
          <p:cNvSpPr/>
          <p:nvPr/>
        </p:nvSpPr>
        <p:spPr>
          <a:xfrm>
            <a:off x="1093938" y="3949732"/>
            <a:ext cx="10630423" cy="1200329"/>
          </a:xfrm>
          <a:prstGeom prst="rect">
            <a:avLst/>
          </a:prstGeom>
        </p:spPr>
        <p:txBody>
          <a:bodyPr wrap="square">
            <a:spAutoFit/>
          </a:bodyPr>
          <a:lstStyle/>
          <a:p>
            <a:r>
              <a:rPr lang="zh-TW" altLang="en-US" dirty="0">
                <a:latin typeface="Source Code Pro" panose="020B0509030403020204" pitchFamily="49" charset="0"/>
              </a:rPr>
              <a:t>[root@master ~]# </a:t>
            </a:r>
            <a:r>
              <a:rPr lang="zh-TW" altLang="en-US" b="1" dirty="0">
                <a:latin typeface="Source Code Pro" panose="020B0509030403020204" pitchFamily="49" charset="0"/>
              </a:rPr>
              <a:t>kubectl get svc</a:t>
            </a:r>
          </a:p>
          <a:p>
            <a:r>
              <a:rPr lang="zh-TW" altLang="en-US" dirty="0">
                <a:latin typeface="Source Code Pro" panose="020B0509030403020204" pitchFamily="49" charset="0"/>
              </a:rPr>
              <a:t>NAME         TYPE        CLUSTER-IP       EXTERNAL-IP   PORT(S)   AGE</a:t>
            </a:r>
          </a:p>
          <a:p>
            <a:r>
              <a:rPr lang="zh-TW" altLang="en-US" dirty="0">
                <a:latin typeface="Source Code Pro" panose="020B0509030403020204" pitchFamily="49" charset="0"/>
              </a:rPr>
              <a:t>kubernetes   ClusterIP   10.96.0.1        &lt;none&gt;        443/TCP   16h</a:t>
            </a:r>
          </a:p>
          <a:p>
            <a:r>
              <a:rPr lang="zh-TW" altLang="en-US" b="1" dirty="0">
                <a:latin typeface="Source Code Pro" panose="020B0509030403020204" pitchFamily="49" charset="0"/>
              </a:rPr>
              <a:t>kubia</a:t>
            </a:r>
            <a:r>
              <a:rPr lang="zh-TW" altLang="en-US" dirty="0">
                <a:latin typeface="Source Code Pro" panose="020B0509030403020204" pitchFamily="49" charset="0"/>
              </a:rPr>
              <a:t>        ClusterIP   10.104.222.255   &lt;none&gt;        80/TCP    54s</a:t>
            </a:r>
          </a:p>
        </p:txBody>
      </p:sp>
      <p:sp>
        <p:nvSpPr>
          <p:cNvPr id="4" name="文字方塊 3"/>
          <p:cNvSpPr txBox="1"/>
          <p:nvPr/>
        </p:nvSpPr>
        <p:spPr>
          <a:xfrm>
            <a:off x="1093938" y="5477239"/>
            <a:ext cx="3262432" cy="461665"/>
          </a:xfrm>
          <a:prstGeom prst="rect">
            <a:avLst/>
          </a:prstGeom>
          <a:noFill/>
        </p:spPr>
        <p:txBody>
          <a:bodyPr wrap="none" rtlCol="0">
            <a:spAutoFit/>
          </a:bodyPr>
          <a:lstStyle/>
          <a:p>
            <a:r>
              <a:rPr lang="zh-TW" altLang="en-US" sz="2400" b="1" dirty="0" smtClean="0">
                <a:latin typeface="微軟正黑體" panose="020B0604030504040204" pitchFamily="34" charset="-120"/>
                <a:ea typeface="微軟正黑體" panose="020B0604030504040204" pitchFamily="34" charset="-120"/>
              </a:rPr>
              <a:t>這個是剛剛創建的服務</a:t>
            </a:r>
            <a:endParaRPr lang="zh-TW" altLang="en-US" sz="2400" b="1" dirty="0">
              <a:latin typeface="微軟正黑體" panose="020B0604030504040204" pitchFamily="34" charset="-120"/>
              <a:ea typeface="微軟正黑體" panose="020B0604030504040204" pitchFamily="34" charset="-120"/>
            </a:endParaRPr>
          </a:p>
        </p:txBody>
      </p:sp>
      <p:cxnSp>
        <p:nvCxnSpPr>
          <p:cNvPr id="8" name="直線單箭頭接點 7"/>
          <p:cNvCxnSpPr/>
          <p:nvPr/>
        </p:nvCxnSpPr>
        <p:spPr>
          <a:xfrm flipV="1">
            <a:off x="1603332" y="5150061"/>
            <a:ext cx="0" cy="2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9967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a:t>在</a:t>
            </a:r>
            <a:r>
              <a:rPr lang="zh-TW" altLang="en-US" dirty="0" smtClean="0"/>
              <a:t>使用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create </a:t>
            </a:r>
            <a:r>
              <a:rPr lang="zh-TW" altLang="en-US" dirty="0"/>
              <a:t>創建服務之後</a:t>
            </a:r>
            <a:r>
              <a:rPr lang="en-US" altLang="zh-TW" dirty="0"/>
              <a:t>,</a:t>
            </a:r>
            <a:r>
              <a:rPr lang="zh-TW" altLang="en-US" dirty="0"/>
              <a:t>可以通過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get</a:t>
            </a:r>
            <a:r>
              <a:rPr lang="en-US" altLang="zh-TW" dirty="0"/>
              <a:t> </a:t>
            </a:r>
            <a:r>
              <a:rPr lang="zh-TW" altLang="en-US" dirty="0"/>
              <a:t>和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describe </a:t>
            </a:r>
            <a:r>
              <a:rPr lang="zh-TW" altLang="en-US" dirty="0"/>
              <a:t>來查看服務</a:t>
            </a:r>
            <a:r>
              <a:rPr lang="en-US" altLang="zh-TW" dirty="0"/>
              <a:t>,</a:t>
            </a:r>
            <a:r>
              <a:rPr lang="zh-TW" altLang="en-US" dirty="0"/>
              <a:t>你會發現它沒有集群 </a:t>
            </a:r>
            <a:r>
              <a:rPr lang="en-US" altLang="zh-TW" dirty="0" smtClean="0"/>
              <a:t>IP,</a:t>
            </a:r>
            <a:r>
              <a:rPr lang="zh-TW" altLang="en-US" dirty="0" smtClean="0"/>
              <a:t>並且</a:t>
            </a:r>
            <a:r>
              <a:rPr lang="zh-TW" altLang="en-US" dirty="0"/>
              <a:t>它的後端包含與 </a:t>
            </a:r>
            <a:r>
              <a:rPr lang="en-US" altLang="zh-TW" dirty="0"/>
              <a:t>pod </a:t>
            </a:r>
            <a:r>
              <a:rPr lang="zh-TW" altLang="en-US" dirty="0"/>
              <a:t>選擇器</a:t>
            </a:r>
            <a:r>
              <a:rPr lang="zh-TW" altLang="en-US" dirty="0" smtClean="0"/>
              <a:t>匹配</a:t>
            </a:r>
            <a:r>
              <a:rPr lang="zh-TW" altLang="en-US" dirty="0"/>
              <a:t>的</a:t>
            </a:r>
            <a:r>
              <a:rPr lang="en-US" altLang="zh-TW" dirty="0"/>
              <a:t>(</a:t>
            </a:r>
            <a:r>
              <a:rPr lang="zh-TW" altLang="en-US" dirty="0"/>
              <a:t>部分</a:t>
            </a:r>
            <a:r>
              <a:rPr lang="en-US" altLang="zh-TW" dirty="0"/>
              <a:t>) pod</a:t>
            </a:r>
            <a:r>
              <a:rPr lang="zh-TW" altLang="en-US" dirty="0" smtClean="0"/>
              <a:t>。</a:t>
            </a:r>
            <a:endParaRPr lang="en-US" altLang="zh-TW" dirty="0" smtClean="0"/>
          </a:p>
          <a:p>
            <a:r>
              <a:rPr lang="zh-TW" altLang="en-US" dirty="0" smtClean="0"/>
              <a:t>“部分</a:t>
            </a:r>
            <a:r>
              <a:rPr lang="zh-TW" altLang="en-US" dirty="0"/>
              <a:t>”是因爲 </a:t>
            </a:r>
            <a:r>
              <a:rPr lang="en-US" altLang="zh-TW" dirty="0"/>
              <a:t>pod </a:t>
            </a:r>
            <a:r>
              <a:rPr lang="zh-TW" altLang="en-US" dirty="0"/>
              <a:t>包含就緒探針</a:t>
            </a:r>
            <a:r>
              <a:rPr lang="en-US" altLang="zh-TW" dirty="0"/>
              <a:t>,</a:t>
            </a:r>
            <a:r>
              <a:rPr lang="zh-TW" altLang="en-US" dirty="0"/>
              <a:t>所以只有準備就緒的</a:t>
            </a:r>
            <a:r>
              <a:rPr lang="en-US" altLang="zh-TW" dirty="0"/>
              <a:t>pod </a:t>
            </a:r>
            <a:r>
              <a:rPr lang="zh-TW" altLang="en-US" dirty="0"/>
              <a:t>會 被列出作爲服務的後端文件來確保至少有兩個 </a:t>
            </a:r>
            <a:r>
              <a:rPr lang="en-US" altLang="zh-TW" dirty="0"/>
              <a:t>pod </a:t>
            </a:r>
            <a:r>
              <a:rPr lang="zh-TW" altLang="en-US" dirty="0"/>
              <a:t>報告已準備就緒</a:t>
            </a:r>
            <a:r>
              <a:rPr lang="en-US" altLang="zh-TW" dirty="0"/>
              <a:t>,</a:t>
            </a:r>
            <a:r>
              <a:rPr lang="zh-TW" altLang="en-US" dirty="0"/>
              <a:t>如上例所示</a:t>
            </a:r>
            <a:r>
              <a:rPr lang="en-US" altLang="zh-TW" dirty="0"/>
              <a:t>:</a:t>
            </a:r>
            <a:endParaRPr lang="zh-TW" altLang="en-US" dirty="0"/>
          </a:p>
          <a:p>
            <a:r>
              <a:rPr lang="en-US" altLang="zh-TW" dirty="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exec &lt;pod name&gt; -- touch /</a:t>
            </a:r>
            <a:r>
              <a:rPr lang="en-US" altLang="zh-TW" dirty="0" err="1">
                <a:latin typeface="Source Code Pro" panose="020B0509030403020204" pitchFamily="49" charset="0"/>
                <a:ea typeface="Source Code Pro" panose="020B0509030403020204" pitchFamily="49" charset="0"/>
              </a:rPr>
              <a:t>var</a:t>
            </a:r>
            <a:r>
              <a:rPr lang="en-US" altLang="zh-TW" dirty="0">
                <a:latin typeface="Source Code Pro" panose="020B0509030403020204" pitchFamily="49" charset="0"/>
                <a:ea typeface="Source Code Pro" panose="020B0509030403020204" pitchFamily="49" charset="0"/>
              </a:rPr>
              <a:t>/ready</a:t>
            </a:r>
          </a:p>
          <a:p>
            <a:pPr marL="0" indent="0">
              <a:buNone/>
            </a:pPr>
            <a:endParaRPr lang="en-US" altLang="zh-TW" dirty="0"/>
          </a:p>
        </p:txBody>
      </p:sp>
    </p:spTree>
    <p:extLst>
      <p:ext uri="{BB962C8B-B14F-4D97-AF65-F5344CB8AC3E}">
        <p14:creationId xmlns:p14="http://schemas.microsoft.com/office/powerpoint/2010/main" val="142685520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通過 </a:t>
            </a:r>
            <a:r>
              <a:rPr lang="en-US" altLang="zh-TW" dirty="0"/>
              <a:t>DNS </a:t>
            </a:r>
            <a:r>
              <a:rPr lang="zh-TW" altLang="en-US" dirty="0"/>
              <a:t>發現 </a:t>
            </a:r>
            <a:r>
              <a:rPr lang="en-US" altLang="zh-TW" dirty="0"/>
              <a:t>pod</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準備好 </a:t>
            </a:r>
            <a:r>
              <a:rPr lang="en-US" altLang="zh-CN" dirty="0" smtClean="0"/>
              <a:t>pod </a:t>
            </a:r>
            <a:r>
              <a:rPr lang="zh-CN" altLang="en-US" dirty="0" smtClean="0"/>
              <a:t>後</a:t>
            </a:r>
            <a:r>
              <a:rPr lang="en-US" altLang="zh-CN" dirty="0" smtClean="0"/>
              <a:t>,</a:t>
            </a:r>
            <a:r>
              <a:rPr lang="zh-CN" altLang="en-US" dirty="0" smtClean="0"/>
              <a:t>現在可以嘗試執行</a:t>
            </a:r>
            <a:r>
              <a:rPr lang="en-US" altLang="zh-CN" dirty="0" smtClean="0"/>
              <a:t>DNS </a:t>
            </a:r>
            <a:r>
              <a:rPr lang="zh-CN" altLang="en-US" dirty="0" smtClean="0"/>
              <a:t>查找以查看是否獲得了實際的</a:t>
            </a:r>
            <a:r>
              <a:rPr lang="en-US" altLang="zh-CN" dirty="0" smtClean="0"/>
              <a:t>pod IP</a:t>
            </a:r>
            <a:r>
              <a:rPr lang="zh-CN" altLang="en-US" dirty="0" smtClean="0"/>
              <a:t>。 </a:t>
            </a:r>
            <a:endParaRPr lang="en-US" altLang="zh-CN" dirty="0" smtClean="0"/>
          </a:p>
          <a:p>
            <a:r>
              <a:rPr lang="zh-CN" altLang="en-US" dirty="0" smtClean="0"/>
              <a:t>需要從其中一個</a:t>
            </a:r>
            <a:r>
              <a:rPr lang="en-US" altLang="zh-CN" dirty="0" smtClean="0"/>
              <a:t>pod </a:t>
            </a:r>
            <a:r>
              <a:rPr lang="zh-CN" altLang="en-US" dirty="0" smtClean="0"/>
              <a:t>中執行查找。</a:t>
            </a:r>
            <a:endParaRPr lang="en-US" altLang="zh-CN" dirty="0" smtClean="0"/>
          </a:p>
          <a:p>
            <a:r>
              <a:rPr lang="zh-CN" altLang="en-US" dirty="0" smtClean="0"/>
              <a:t>不幸的是</a:t>
            </a:r>
            <a:r>
              <a:rPr lang="en-US" altLang="zh-CN" dirty="0" smtClean="0"/>
              <a:t>,</a:t>
            </a:r>
            <a:r>
              <a:rPr lang="en-US" altLang="zh-CN" dirty="0" err="1"/>
              <a:t>kubia</a:t>
            </a:r>
            <a:r>
              <a:rPr lang="en-US" altLang="zh-CN" dirty="0"/>
              <a:t> </a:t>
            </a:r>
            <a:r>
              <a:rPr lang="zh-CN" altLang="en-US" dirty="0" smtClean="0"/>
              <a:t>容器鏡像不包含 </a:t>
            </a:r>
            <a:r>
              <a:rPr lang="en-US" altLang="zh-CN" dirty="0" err="1" smtClean="0"/>
              <a:t>nslookup</a:t>
            </a:r>
            <a:r>
              <a:rPr lang="en-US" altLang="zh-CN" dirty="0"/>
              <a:t>(</a:t>
            </a:r>
            <a:r>
              <a:rPr lang="zh-CN" altLang="en-US" dirty="0"/>
              <a:t>或 </a:t>
            </a:r>
            <a:r>
              <a:rPr lang="en-US" altLang="zh-CN" dirty="0"/>
              <a:t>dig</a:t>
            </a:r>
            <a:r>
              <a:rPr lang="en-US" altLang="zh-CN" dirty="0" smtClean="0"/>
              <a:t>)</a:t>
            </a:r>
            <a:r>
              <a:rPr lang="zh-CN" altLang="en-US" dirty="0" smtClean="0"/>
              <a:t>二進制文件</a:t>
            </a:r>
            <a:r>
              <a:rPr lang="en-US" altLang="zh-CN" dirty="0" smtClean="0"/>
              <a:t>,</a:t>
            </a:r>
            <a:r>
              <a:rPr lang="zh-CN" altLang="en-US" dirty="0" smtClean="0"/>
              <a:t>因此無法使用它執行 </a:t>
            </a:r>
            <a:r>
              <a:rPr lang="en-US" altLang="zh-CN" dirty="0" smtClean="0"/>
              <a:t>DNS </a:t>
            </a:r>
            <a:r>
              <a:rPr lang="zh-CN" altLang="en-US" dirty="0"/>
              <a:t>查找</a:t>
            </a:r>
            <a:r>
              <a:rPr lang="zh-CN" altLang="en-US" dirty="0" smtClean="0"/>
              <a:t>。</a:t>
            </a:r>
            <a:endParaRPr lang="en-US" altLang="zh-CN" dirty="0" smtClean="0"/>
          </a:p>
          <a:p>
            <a:r>
              <a:rPr lang="zh-CN" altLang="en-US" dirty="0"/>
              <a:t>所要做的就是在集群中運行的一個</a:t>
            </a:r>
            <a:r>
              <a:rPr lang="en-US" altLang="zh-CN" dirty="0"/>
              <a:t>pod </a:t>
            </a:r>
            <a:r>
              <a:rPr lang="zh-CN" altLang="en-US" dirty="0"/>
              <a:t>中執行</a:t>
            </a:r>
            <a:r>
              <a:rPr lang="en-US" altLang="zh-CN" dirty="0"/>
              <a:t>DNS </a:t>
            </a:r>
            <a:r>
              <a:rPr lang="zh-CN" altLang="en-US" dirty="0"/>
              <a:t>查詢</a:t>
            </a:r>
            <a:r>
              <a:rPr lang="zh-CN" altLang="en-US" dirty="0" smtClean="0"/>
              <a:t>。</a:t>
            </a:r>
            <a:endParaRPr lang="en-US" altLang="zh-CN" dirty="0"/>
          </a:p>
        </p:txBody>
      </p:sp>
    </p:spTree>
    <p:extLst>
      <p:ext uri="{BB962C8B-B14F-4D97-AF65-F5344CB8AC3E}">
        <p14:creationId xmlns:p14="http://schemas.microsoft.com/office/powerpoint/2010/main" val="201820762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CN" altLang="en-US" dirty="0" smtClean="0"/>
              <a:t>爲</a:t>
            </a:r>
            <a:r>
              <a:rPr lang="zh-CN" altLang="en-US" dirty="0"/>
              <a:t>什麽不尋找</a:t>
            </a:r>
            <a:r>
              <a:rPr lang="zh-CN" altLang="en-US" dirty="0" smtClean="0"/>
              <a:t>一個包含</a:t>
            </a:r>
            <a:r>
              <a:rPr lang="zh-CN" altLang="en-US" dirty="0"/>
              <a:t>所需二進制文件的鏡像來運行的容器</a:t>
            </a:r>
            <a:r>
              <a:rPr lang="en-US" altLang="zh-CN" dirty="0" smtClean="0"/>
              <a:t>?</a:t>
            </a:r>
          </a:p>
          <a:p>
            <a:r>
              <a:rPr lang="zh-CN" altLang="en-US" dirty="0" smtClean="0"/>
              <a:t>要</a:t>
            </a:r>
            <a:r>
              <a:rPr lang="zh-CN" altLang="en-US" dirty="0"/>
              <a:t>執行與 </a:t>
            </a:r>
            <a:r>
              <a:rPr lang="en-US" altLang="zh-CN" dirty="0"/>
              <a:t>DNS </a:t>
            </a:r>
            <a:r>
              <a:rPr lang="zh-CN" altLang="en-US" dirty="0"/>
              <a:t>相關的操作</a:t>
            </a:r>
            <a:r>
              <a:rPr lang="en-US" altLang="zh-CN" dirty="0"/>
              <a:t>,</a:t>
            </a:r>
            <a:r>
              <a:rPr lang="zh-CN" altLang="en-US" dirty="0"/>
              <a:t>可以使用 </a:t>
            </a:r>
            <a:r>
              <a:rPr lang="en-US" altLang="zh-CN" dirty="0"/>
              <a:t>Docker Hub </a:t>
            </a:r>
            <a:r>
              <a:rPr lang="zh-CN" altLang="en-US" dirty="0"/>
              <a:t>上提供的</a:t>
            </a:r>
            <a:r>
              <a:rPr lang="en-US" altLang="zh-CN" dirty="0" err="1"/>
              <a:t>tutum</a:t>
            </a:r>
            <a:r>
              <a:rPr lang="en-US" altLang="zh-CN" dirty="0"/>
              <a:t>/</a:t>
            </a:r>
            <a:r>
              <a:rPr lang="en-US" altLang="zh-CN" dirty="0" err="1"/>
              <a:t>dnsutils</a:t>
            </a:r>
            <a:r>
              <a:rPr lang="en-US" altLang="zh-CN" dirty="0"/>
              <a:t> </a:t>
            </a:r>
            <a:r>
              <a:rPr lang="zh-CN" altLang="en-US" dirty="0"/>
              <a:t>容器鏡像</a:t>
            </a:r>
            <a:r>
              <a:rPr lang="en-US" altLang="zh-CN" dirty="0"/>
              <a:t>,</a:t>
            </a:r>
            <a:r>
              <a:rPr lang="zh-CN" altLang="en-US" dirty="0"/>
              <a:t>它包含 </a:t>
            </a:r>
            <a:r>
              <a:rPr lang="en-US" altLang="zh-CN" dirty="0" err="1"/>
              <a:t>nslookup</a:t>
            </a:r>
            <a:r>
              <a:rPr lang="en-US" altLang="zh-CN" dirty="0"/>
              <a:t> </a:t>
            </a:r>
            <a:r>
              <a:rPr lang="zh-CN" altLang="en-US" dirty="0"/>
              <a:t>和 </a:t>
            </a:r>
            <a:r>
              <a:rPr lang="en-US" altLang="zh-CN" dirty="0"/>
              <a:t>dig </a:t>
            </a:r>
            <a:r>
              <a:rPr lang="zh-CN" altLang="en-US" dirty="0"/>
              <a:t>進制文件</a:t>
            </a:r>
            <a:r>
              <a:rPr lang="zh-CN" altLang="en-US" dirty="0" smtClean="0"/>
              <a:t>。</a:t>
            </a:r>
            <a:endParaRPr lang="en-US" altLang="zh-CN" dirty="0" smtClean="0"/>
          </a:p>
          <a:p>
            <a:r>
              <a:rPr lang="zh-CN" altLang="en-US" dirty="0" smtClean="0"/>
              <a:t>要</a:t>
            </a:r>
            <a:r>
              <a:rPr lang="zh-CN" altLang="en-US" dirty="0"/>
              <a:t>運行 </a:t>
            </a:r>
            <a:r>
              <a:rPr lang="en-US" altLang="zh-CN" dirty="0"/>
              <a:t>pod,</a:t>
            </a:r>
            <a:r>
              <a:rPr lang="zh-CN" altLang="en-US" dirty="0"/>
              <a:t>可以完成創建 </a:t>
            </a:r>
            <a:r>
              <a:rPr lang="en-US" altLang="zh-CN" dirty="0"/>
              <a:t>YAML </a:t>
            </a:r>
            <a:r>
              <a:rPr lang="zh-CN" altLang="en-US" dirty="0" smtClean="0"/>
              <a:t>清單</a:t>
            </a:r>
            <a:r>
              <a:rPr lang="zh-TW" altLang="en-US" dirty="0" smtClean="0"/>
              <a:t>並</a:t>
            </a:r>
            <a:r>
              <a:rPr lang="zh-CN" altLang="en-US" dirty="0" smtClean="0"/>
              <a:t>將</a:t>
            </a:r>
            <a:r>
              <a:rPr lang="zh-CN" altLang="en-US" dirty="0"/>
              <a:t>其傳給 </a:t>
            </a:r>
            <a:r>
              <a:rPr lang="en-US" altLang="zh-CN" dirty="0" err="1">
                <a:latin typeface="Source Code Pro" panose="020B0509030403020204" pitchFamily="49" charset="0"/>
                <a:ea typeface="Source Code Pro" panose="020B0509030403020204" pitchFamily="49" charset="0"/>
              </a:rPr>
              <a:t>kubectl</a:t>
            </a:r>
            <a:r>
              <a:rPr lang="en-US" altLang="zh-CN" dirty="0">
                <a:latin typeface="Source Code Pro" panose="020B0509030403020204" pitchFamily="49" charset="0"/>
                <a:ea typeface="Source Code Pro" panose="020B0509030403020204" pitchFamily="49" charset="0"/>
              </a:rPr>
              <a:t> create</a:t>
            </a:r>
            <a:r>
              <a:rPr lang="en-US" altLang="zh-CN" dirty="0"/>
              <a:t> </a:t>
            </a:r>
            <a:r>
              <a:rPr lang="zh-CN" altLang="en-US" dirty="0"/>
              <a:t>的整個過程</a:t>
            </a:r>
            <a:r>
              <a:rPr lang="zh-CN" altLang="en-US" dirty="0" smtClean="0"/>
              <a:t>。</a:t>
            </a:r>
            <a:endParaRPr lang="en-US" altLang="zh-CN" dirty="0" smtClean="0"/>
          </a:p>
          <a:p>
            <a:r>
              <a:rPr lang="zh-CN" altLang="en-US" dirty="0" smtClean="0"/>
              <a:t>但是</a:t>
            </a:r>
            <a:r>
              <a:rPr lang="zh-CN" altLang="en-US" dirty="0"/>
              <a:t>太煩瑣了</a:t>
            </a:r>
            <a:r>
              <a:rPr lang="en-US" altLang="zh-CN" dirty="0"/>
              <a:t>,</a:t>
            </a:r>
            <a:r>
              <a:rPr lang="zh-CN" altLang="en-US" dirty="0"/>
              <a:t>對嗎</a:t>
            </a:r>
            <a:r>
              <a:rPr lang="en-US" altLang="zh-CN" dirty="0" smtClean="0"/>
              <a:t>?</a:t>
            </a:r>
          </a:p>
          <a:p>
            <a:r>
              <a:rPr lang="zh-CN" altLang="en-US" dirty="0" smtClean="0"/>
              <a:t>幸運</a:t>
            </a:r>
            <a:r>
              <a:rPr lang="zh-CN" altLang="en-US" dirty="0"/>
              <a:t>的是</a:t>
            </a:r>
            <a:r>
              <a:rPr lang="en-US" altLang="zh-CN" dirty="0"/>
              <a:t>,</a:t>
            </a:r>
            <a:r>
              <a:rPr lang="zh-CN" altLang="en-US" dirty="0"/>
              <a:t>有一個更快的方法</a:t>
            </a:r>
            <a:r>
              <a:rPr lang="zh-CN" altLang="en-US"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4552857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不通過 </a:t>
            </a:r>
            <a:r>
              <a:rPr lang="en-US" altLang="zh-TW" dirty="0"/>
              <a:t>YAML </a:t>
            </a:r>
            <a:r>
              <a:rPr lang="zh-TW" altLang="en-US" dirty="0"/>
              <a:t>文件運行 </a:t>
            </a:r>
            <a:r>
              <a:rPr lang="en-US" altLang="zh-TW" dirty="0" smtClean="0"/>
              <a:t>pod</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在第</a:t>
            </a:r>
            <a:r>
              <a:rPr lang="en-US" altLang="zh-TW" dirty="0" smtClean="0"/>
              <a:t>?</a:t>
            </a:r>
            <a:r>
              <a:rPr lang="zh-TW" altLang="en-US" dirty="0" smtClean="0"/>
              <a:t>章</a:t>
            </a:r>
            <a:r>
              <a:rPr lang="zh-TW" altLang="en-US" dirty="0"/>
              <a:t>中</a:t>
            </a:r>
            <a:r>
              <a:rPr lang="en-US" altLang="zh-TW" dirty="0" smtClean="0"/>
              <a:t>,</a:t>
            </a:r>
            <a:r>
              <a:rPr lang="zh-TW" altLang="en-US" dirty="0" smtClean="0"/>
              <a:t>已經使用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run</a:t>
            </a:r>
            <a:r>
              <a:rPr lang="en-US" altLang="zh-TW" dirty="0"/>
              <a:t> </a:t>
            </a:r>
            <a:r>
              <a:rPr lang="zh-TW" altLang="en-US" dirty="0" smtClean="0"/>
              <a:t>命令在沒有 </a:t>
            </a:r>
            <a:r>
              <a:rPr lang="en-US" altLang="zh-TW" dirty="0" smtClean="0"/>
              <a:t>YAML </a:t>
            </a:r>
            <a:r>
              <a:rPr lang="zh-TW" altLang="en-US" dirty="0" smtClean="0"/>
              <a:t>清單的情况下創建 了</a:t>
            </a:r>
            <a:r>
              <a:rPr lang="en-US" altLang="zh-TW" dirty="0" smtClean="0"/>
              <a:t>pod</a:t>
            </a:r>
            <a:r>
              <a:rPr lang="zh-TW" altLang="en-US" dirty="0" smtClean="0"/>
              <a:t>。</a:t>
            </a:r>
            <a:endParaRPr lang="en-US" altLang="zh-TW" dirty="0" smtClean="0"/>
          </a:p>
          <a:p>
            <a:r>
              <a:rPr lang="zh-TW" altLang="en-US" dirty="0" smtClean="0"/>
              <a:t>但是這次只想創建一個</a:t>
            </a:r>
            <a:r>
              <a:rPr lang="en-US" altLang="zh-TW" dirty="0" smtClean="0"/>
              <a:t>pod,</a:t>
            </a:r>
            <a:r>
              <a:rPr lang="zh-TW" altLang="en-US" dirty="0" smtClean="0"/>
              <a:t>不需要創建一個</a:t>
            </a:r>
            <a:r>
              <a:rPr lang="en-US" altLang="zh-TW" dirty="0" err="1" smtClean="0"/>
              <a:t>ReplicationController</a:t>
            </a:r>
            <a:r>
              <a:rPr lang="en-US" altLang="zh-TW" dirty="0" smtClean="0"/>
              <a:t> </a:t>
            </a:r>
            <a:r>
              <a:rPr lang="zh-TW" altLang="en-US" dirty="0" smtClean="0"/>
              <a:t>來管理 </a:t>
            </a:r>
            <a:r>
              <a:rPr lang="en-US" altLang="zh-TW" dirty="0" smtClean="0"/>
              <a:t>pod</a:t>
            </a:r>
            <a:r>
              <a:rPr lang="zh-TW" altLang="en-US" dirty="0" smtClean="0"/>
              <a:t>。可以這樣做</a:t>
            </a:r>
            <a:r>
              <a:rPr lang="en-US" altLang="zh-TW" dirty="0" smtClean="0"/>
              <a:t>:</a:t>
            </a:r>
            <a:endParaRPr lang="zh-TW" altLang="en-US" dirty="0" smtClean="0"/>
          </a:p>
          <a:p>
            <a:pPr marL="0" indent="0">
              <a:buNone/>
            </a:pPr>
            <a:r>
              <a:rPr lang="en-US" altLang="zh-TW" sz="2600" dirty="0" smtClean="0">
                <a:latin typeface="Source Code Pro" panose="020B0509030403020204" pitchFamily="49" charset="0"/>
                <a:ea typeface="Source Code Pro" panose="020B0509030403020204" pitchFamily="49" charset="0"/>
              </a:rPr>
              <a:t>$ </a:t>
            </a:r>
            <a:r>
              <a:rPr lang="en-US" altLang="zh-TW" sz="2600" dirty="0" err="1" smtClean="0">
                <a:latin typeface="Source Code Pro" panose="020B0509030403020204" pitchFamily="49" charset="0"/>
                <a:ea typeface="Source Code Pro" panose="020B0509030403020204" pitchFamily="49" charset="0"/>
              </a:rPr>
              <a:t>kubectl</a:t>
            </a:r>
            <a:r>
              <a:rPr lang="en-US" altLang="zh-TW" sz="2600" dirty="0" smtClean="0">
                <a:latin typeface="Source Code Pro" panose="020B0509030403020204" pitchFamily="49" charset="0"/>
                <a:ea typeface="Source Code Pro" panose="020B0509030403020204" pitchFamily="49" charset="0"/>
              </a:rPr>
              <a:t> run </a:t>
            </a:r>
            <a:r>
              <a:rPr lang="en-US" altLang="zh-TW" sz="2600" dirty="0" err="1" smtClean="0">
                <a:latin typeface="Source Code Pro" panose="020B0509030403020204" pitchFamily="49" charset="0"/>
                <a:ea typeface="Source Code Pro" panose="020B0509030403020204" pitchFamily="49" charset="0"/>
              </a:rPr>
              <a:t>dnsutils</a:t>
            </a:r>
            <a:r>
              <a:rPr lang="en-US" altLang="zh-TW" sz="2600" dirty="0" smtClean="0">
                <a:latin typeface="Source Code Pro" panose="020B0509030403020204" pitchFamily="49" charset="0"/>
                <a:ea typeface="Source Code Pro" panose="020B0509030403020204" pitchFamily="49" charset="0"/>
              </a:rPr>
              <a:t> --image=</a:t>
            </a:r>
            <a:r>
              <a:rPr lang="en-US" altLang="zh-TW" sz="2600" dirty="0" err="1" smtClean="0">
                <a:latin typeface="Source Code Pro" panose="020B0509030403020204" pitchFamily="49" charset="0"/>
                <a:ea typeface="Source Code Pro" panose="020B0509030403020204" pitchFamily="49" charset="0"/>
              </a:rPr>
              <a:t>tutum</a:t>
            </a:r>
            <a:r>
              <a:rPr lang="en-US" altLang="zh-TW" sz="2600" dirty="0" smtClean="0">
                <a:latin typeface="Source Code Pro" panose="020B0509030403020204" pitchFamily="49" charset="0"/>
                <a:ea typeface="Source Code Pro" panose="020B0509030403020204" pitchFamily="49" charset="0"/>
              </a:rPr>
              <a:t>/</a:t>
            </a:r>
            <a:r>
              <a:rPr lang="en-US" altLang="zh-TW" sz="2600" dirty="0" err="1" smtClean="0">
                <a:latin typeface="Source Code Pro" panose="020B0509030403020204" pitchFamily="49" charset="0"/>
                <a:ea typeface="Source Code Pro" panose="020B0509030403020204" pitchFamily="49" charset="0"/>
              </a:rPr>
              <a:t>dnsutils</a:t>
            </a:r>
            <a:r>
              <a:rPr lang="en-US" altLang="zh-TW" sz="2600" dirty="0" smtClean="0">
                <a:latin typeface="Source Code Pro" panose="020B0509030403020204" pitchFamily="49" charset="0"/>
                <a:ea typeface="Source Code Pro" panose="020B0509030403020204" pitchFamily="49" charset="0"/>
              </a:rPr>
              <a:t> --generator=run-pod/v1 --command -- sleep infinity </a:t>
            </a:r>
          </a:p>
          <a:p>
            <a:pPr marL="0" indent="0">
              <a:buNone/>
            </a:pPr>
            <a:r>
              <a:rPr lang="en-US" altLang="zh-TW" sz="2600" dirty="0" smtClean="0">
                <a:latin typeface="Source Code Pro" panose="020B0509030403020204" pitchFamily="49" charset="0"/>
                <a:ea typeface="Source Code Pro" panose="020B0509030403020204" pitchFamily="49" charset="0"/>
              </a:rPr>
              <a:t>pod "</a:t>
            </a:r>
            <a:r>
              <a:rPr lang="en-US" altLang="zh-TW" sz="2600" dirty="0" err="1" smtClean="0">
                <a:latin typeface="Source Code Pro" panose="020B0509030403020204" pitchFamily="49" charset="0"/>
                <a:ea typeface="Source Code Pro" panose="020B0509030403020204" pitchFamily="49" charset="0"/>
              </a:rPr>
              <a:t>dnsutils</a:t>
            </a:r>
            <a:r>
              <a:rPr lang="en-US" altLang="zh-TW" sz="2600" dirty="0" smtClean="0">
                <a:latin typeface="Source Code Pro" panose="020B0509030403020204" pitchFamily="49" charset="0"/>
                <a:ea typeface="Source Code Pro" panose="020B0509030403020204" pitchFamily="49" charset="0"/>
              </a:rPr>
              <a:t>" created</a:t>
            </a:r>
          </a:p>
          <a:p>
            <a:r>
              <a:rPr lang="zh-TW" altLang="en-US" dirty="0" smtClean="0"/>
              <a:t>訣竅在 </a:t>
            </a:r>
            <a:r>
              <a:rPr lang="en-US" altLang="zh-TW" dirty="0" smtClean="0">
                <a:latin typeface="Source Code Pro" panose="020B0509030403020204" pitchFamily="49" charset="0"/>
                <a:ea typeface="Source Code Pro" panose="020B0509030403020204" pitchFamily="49" charset="0"/>
              </a:rPr>
              <a:t>--generator=run-pod/v1 </a:t>
            </a:r>
            <a:r>
              <a:rPr lang="zh-TW" altLang="en-US" dirty="0" smtClean="0"/>
              <a:t>選項中</a:t>
            </a:r>
            <a:r>
              <a:rPr lang="en-US" altLang="zh-TW" dirty="0" smtClean="0"/>
              <a:t>,</a:t>
            </a:r>
            <a:r>
              <a:rPr lang="zh-TW" altLang="en-US" dirty="0" smtClean="0"/>
              <a:t>該選項讓 </a:t>
            </a:r>
            <a:r>
              <a:rPr lang="en-US" altLang="zh-TW" dirty="0" smtClean="0"/>
              <a:t>kubect1 </a:t>
            </a:r>
            <a:r>
              <a:rPr lang="zh-TW" altLang="en-US" dirty="0" smtClean="0"/>
              <a:t>直接創建 </a:t>
            </a:r>
            <a:r>
              <a:rPr lang="en-US" altLang="zh-TW" dirty="0" smtClean="0"/>
              <a:t>pod,</a:t>
            </a:r>
            <a:r>
              <a:rPr lang="zh-TW" altLang="en-US" dirty="0" smtClean="0"/>
              <a:t>而不需要通過</a:t>
            </a:r>
            <a:r>
              <a:rPr lang="en-US" altLang="zh-TW" dirty="0" err="1" smtClean="0"/>
              <a:t>ReplicationController</a:t>
            </a:r>
            <a:r>
              <a:rPr lang="en-US" altLang="zh-TW" dirty="0" smtClean="0"/>
              <a:t> </a:t>
            </a:r>
            <a:r>
              <a:rPr lang="zh-TW" altLang="en-US" dirty="0" smtClean="0"/>
              <a:t>之類的資源來創建。</a:t>
            </a:r>
            <a:r>
              <a:rPr lang="en-US" altLang="zh-TW" dirty="0"/>
              <a:t/>
            </a:r>
            <a:br>
              <a:rPr lang="en-US" altLang="zh-TW" dirty="0"/>
            </a:br>
            <a:endParaRPr lang="zh-TW" altLang="en-US" dirty="0"/>
          </a:p>
        </p:txBody>
      </p:sp>
    </p:spTree>
    <p:extLst>
      <p:ext uri="{BB962C8B-B14F-4D97-AF65-F5344CB8AC3E}">
        <p14:creationId xmlns:p14="http://schemas.microsoft.com/office/powerpoint/2010/main" val="190614905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理解 </a:t>
            </a:r>
            <a:r>
              <a:rPr lang="en-US" altLang="zh-TW" dirty="0"/>
              <a:t>headless </a:t>
            </a:r>
            <a:r>
              <a:rPr lang="zh-TW" altLang="en-US" dirty="0"/>
              <a:t>服務的 </a:t>
            </a:r>
            <a:r>
              <a:rPr lang="en-US" altLang="zh-TW" dirty="0"/>
              <a:t>DNS A</a:t>
            </a:r>
            <a:r>
              <a:rPr lang="zh-TW" altLang="en-US" dirty="0"/>
              <a:t>記錄解析</a:t>
            </a:r>
          </a:p>
        </p:txBody>
      </p:sp>
      <p:sp>
        <p:nvSpPr>
          <p:cNvPr id="3" name="內容版面配置區 2"/>
          <p:cNvSpPr>
            <a:spLocks noGrp="1"/>
          </p:cNvSpPr>
          <p:nvPr>
            <p:ph idx="1"/>
          </p:nvPr>
        </p:nvSpPr>
        <p:spPr/>
        <p:txBody>
          <a:bodyPr>
            <a:normAutofit/>
          </a:bodyPr>
          <a:lstStyle/>
          <a:p>
            <a:r>
              <a:rPr lang="zh-TW" altLang="en-US" dirty="0" smtClean="0"/>
              <a:t>使用</a:t>
            </a:r>
            <a:r>
              <a:rPr lang="zh-TW" altLang="en-US" dirty="0"/>
              <a:t>新創建的 </a:t>
            </a:r>
            <a:r>
              <a:rPr lang="en-US" altLang="zh-TW" dirty="0"/>
              <a:t>pod </a:t>
            </a:r>
            <a:r>
              <a:rPr lang="zh-TW" altLang="en-US" dirty="0"/>
              <a:t>執行 </a:t>
            </a:r>
            <a:r>
              <a:rPr lang="en-US" altLang="zh-TW" dirty="0"/>
              <a:t>DNS </a:t>
            </a:r>
            <a:r>
              <a:rPr lang="zh-TW" altLang="en-US" dirty="0"/>
              <a:t>查找</a:t>
            </a:r>
            <a:r>
              <a:rPr lang="en-US" altLang="zh-TW" dirty="0"/>
              <a:t>:</a:t>
            </a:r>
            <a:endParaRPr lang="zh-TW" altLang="en-US" dirty="0"/>
          </a:p>
          <a:p>
            <a:pPr marL="0" indent="0">
              <a:buNone/>
            </a:pPr>
            <a:r>
              <a:rPr lang="en-US" altLang="zh-TW" dirty="0"/>
              <a:t>$ </a:t>
            </a:r>
            <a:r>
              <a:rPr lang="en-US" altLang="zh-TW" sz="2400" b="1" dirty="0" err="1" smtClean="0">
                <a:latin typeface="Source Code Pro" panose="020B0509030403020204" pitchFamily="49" charset="0"/>
                <a:ea typeface="Source Code Pro" panose="020B0509030403020204" pitchFamily="49" charset="0"/>
              </a:rPr>
              <a:t>kubectl</a:t>
            </a:r>
            <a:r>
              <a:rPr lang="en-US" altLang="zh-TW" sz="2400" b="1" dirty="0" smtClean="0">
                <a:latin typeface="Source Code Pro" panose="020B0509030403020204" pitchFamily="49" charset="0"/>
                <a:ea typeface="Source Code Pro" panose="020B0509030403020204" pitchFamily="49" charset="0"/>
              </a:rPr>
              <a:t> </a:t>
            </a:r>
            <a:r>
              <a:rPr lang="en-US" altLang="zh-TW" sz="2400" b="1" dirty="0">
                <a:latin typeface="Source Code Pro" panose="020B0509030403020204" pitchFamily="49" charset="0"/>
                <a:ea typeface="Source Code Pro" panose="020B0509030403020204" pitchFamily="49" charset="0"/>
              </a:rPr>
              <a:t>exec </a:t>
            </a:r>
            <a:r>
              <a:rPr lang="en-US" altLang="zh-TW" sz="2400" b="1" dirty="0" err="1">
                <a:latin typeface="Source Code Pro" panose="020B0509030403020204" pitchFamily="49" charset="0"/>
                <a:ea typeface="Source Code Pro" panose="020B0509030403020204" pitchFamily="49" charset="0"/>
              </a:rPr>
              <a:t>dnsutils</a:t>
            </a:r>
            <a:r>
              <a:rPr lang="en-US" altLang="zh-TW" sz="2400" b="1"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nslookup</a:t>
            </a:r>
            <a:r>
              <a:rPr lang="en-US" altLang="zh-TW" sz="2400" b="1" dirty="0">
                <a:latin typeface="Source Code Pro" panose="020B0509030403020204" pitchFamily="49" charset="0"/>
                <a:ea typeface="Source Code Pro" panose="020B0509030403020204" pitchFamily="49" charset="0"/>
              </a:rPr>
              <a:t> </a:t>
            </a:r>
            <a:r>
              <a:rPr lang="en-US" altLang="zh-TW" sz="2400" b="1" dirty="0" err="1" smtClean="0">
                <a:latin typeface="Source Code Pro" panose="020B0509030403020204" pitchFamily="49" charset="0"/>
                <a:ea typeface="Source Code Pro" panose="020B0509030403020204" pitchFamily="49" charset="0"/>
              </a:rPr>
              <a:t>kubia</a:t>
            </a:r>
            <a:r>
              <a:rPr lang="en-US" altLang="zh-TW" sz="2400" b="1" dirty="0" smtClean="0">
                <a:latin typeface="Source Code Pro" panose="020B0509030403020204" pitchFamily="49" charset="0"/>
                <a:ea typeface="Source Code Pro" panose="020B0509030403020204" pitchFamily="49" charset="0"/>
              </a:rPr>
              <a:t>-headless</a:t>
            </a:r>
          </a:p>
          <a:p>
            <a:pPr marL="0" indent="0">
              <a:buNone/>
            </a:pPr>
            <a:r>
              <a:rPr lang="en-US" altLang="zh-TW" sz="2400" dirty="0" smtClean="0">
                <a:latin typeface="Source Code Pro" panose="020B0509030403020204" pitchFamily="49" charset="0"/>
                <a:ea typeface="Source Code Pro" panose="020B0509030403020204" pitchFamily="49" charset="0"/>
              </a:rPr>
              <a:t>...</a:t>
            </a:r>
            <a:endParaRPr lang="en-US" altLang="zh-TW" sz="2400" dirty="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Name: </a:t>
            </a:r>
            <a:r>
              <a:rPr lang="en-US" altLang="zh-TW" sz="2400" dirty="0" err="1" smtClean="0">
                <a:latin typeface="Source Code Pro" panose="020B0509030403020204" pitchFamily="49" charset="0"/>
                <a:ea typeface="Source Code Pro" panose="020B0509030403020204" pitchFamily="49" charset="0"/>
              </a:rPr>
              <a:t>kubia-headless.default.svc.cluster.local</a:t>
            </a:r>
            <a:r>
              <a:rPr lang="en-US" altLang="zh-TW" sz="2400" dirty="0" smtClean="0">
                <a:latin typeface="Source Code Pro" panose="020B0509030403020204" pitchFamily="49" charset="0"/>
                <a:ea typeface="Source Code Pro" panose="020B0509030403020204" pitchFamily="49" charset="0"/>
              </a:rPr>
              <a:t> </a:t>
            </a:r>
          </a:p>
          <a:p>
            <a:pPr marL="0" indent="0">
              <a:buNone/>
            </a:pPr>
            <a:r>
              <a:rPr lang="en-US" altLang="zh-TW" sz="2400" dirty="0" smtClean="0">
                <a:latin typeface="Source Code Pro" panose="020B0509030403020204" pitchFamily="49" charset="0"/>
                <a:ea typeface="Source Code Pro" panose="020B0509030403020204" pitchFamily="49" charset="0"/>
              </a:rPr>
              <a:t>Address:10.108.1.4</a:t>
            </a:r>
            <a:endParaRPr lang="en-US" altLang="zh-TW" sz="2400" dirty="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Name: </a:t>
            </a:r>
            <a:r>
              <a:rPr lang="en-US" altLang="zh-TW" sz="2400" dirty="0" err="1" smtClean="0">
                <a:latin typeface="Source Code Pro" panose="020B0509030403020204" pitchFamily="49" charset="0"/>
                <a:ea typeface="Source Code Pro" panose="020B0509030403020204" pitchFamily="49" charset="0"/>
              </a:rPr>
              <a:t>kubia-headless.default.svc.cluster.local</a:t>
            </a:r>
            <a:r>
              <a:rPr lang="en-US" altLang="zh-TW" sz="2400" dirty="0" smtClean="0">
                <a:latin typeface="Source Code Pro" panose="020B0509030403020204" pitchFamily="49" charset="0"/>
                <a:ea typeface="Source Code Pro" panose="020B0509030403020204" pitchFamily="49" charset="0"/>
              </a:rPr>
              <a:t> </a:t>
            </a:r>
          </a:p>
          <a:p>
            <a:pPr marL="0" indent="0">
              <a:buNone/>
            </a:pPr>
            <a:r>
              <a:rPr lang="en-US" altLang="zh-TW" sz="2400" dirty="0" smtClean="0">
                <a:latin typeface="Source Code Pro" panose="020B0509030403020204" pitchFamily="49" charset="0"/>
                <a:ea typeface="Source Code Pro" panose="020B0509030403020204" pitchFamily="49" charset="0"/>
              </a:rPr>
              <a:t>Address:10.108.2.5</a:t>
            </a:r>
          </a:p>
          <a:p>
            <a:endParaRPr lang="zh-TW" altLang="en-US" dirty="0"/>
          </a:p>
        </p:txBody>
      </p:sp>
    </p:spTree>
    <p:extLst>
      <p:ext uri="{BB962C8B-B14F-4D97-AF65-F5344CB8AC3E}">
        <p14:creationId xmlns:p14="http://schemas.microsoft.com/office/powerpoint/2010/main" val="248441466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Source Code Pro" panose="020B0509030403020204" pitchFamily="49" charset="0"/>
                <a:ea typeface="Source Code Pro" panose="020B0509030403020204" pitchFamily="49" charset="0"/>
              </a:rPr>
              <a:t>DNS </a:t>
            </a:r>
            <a:r>
              <a:rPr lang="zh-TW" altLang="en-US" dirty="0" smtClean="0">
                <a:latin typeface="Source Code Pro" panose="020B0509030403020204" pitchFamily="49" charset="0"/>
                <a:ea typeface="Source Code Pro" panose="020B0509030403020204" pitchFamily="49" charset="0"/>
              </a:rPr>
              <a:t>服務</a:t>
            </a:r>
            <a:r>
              <a:rPr lang="zh-TW" altLang="en-US" dirty="0">
                <a:latin typeface="Source Code Pro" panose="020B0509030403020204" pitchFamily="49" charset="0"/>
                <a:ea typeface="Source Code Pro" panose="020B0509030403020204" pitchFamily="49" charset="0"/>
              </a:rPr>
              <a:t>器</a:t>
            </a:r>
            <a:endParaRPr lang="zh-TW" altLang="en-US" dirty="0"/>
          </a:p>
        </p:txBody>
      </p:sp>
      <p:sp>
        <p:nvSpPr>
          <p:cNvPr id="3" name="內容版面配置區 2"/>
          <p:cNvSpPr>
            <a:spLocks noGrp="1"/>
          </p:cNvSpPr>
          <p:nvPr>
            <p:ph idx="1"/>
          </p:nvPr>
        </p:nvSpPr>
        <p:spPr/>
        <p:txBody>
          <a:bodyPr/>
          <a:lstStyle/>
          <a:p>
            <a:r>
              <a:rPr lang="en-US" altLang="zh-TW" dirty="0">
                <a:latin typeface="Source Code Pro" panose="020B0509030403020204" pitchFamily="49" charset="0"/>
                <a:ea typeface="Source Code Pro" panose="020B0509030403020204" pitchFamily="49" charset="0"/>
              </a:rPr>
              <a:t>DNS </a:t>
            </a:r>
            <a:r>
              <a:rPr lang="zh-TW" altLang="en-US" dirty="0" smtClean="0">
                <a:latin typeface="Source Code Pro" panose="020B0509030403020204" pitchFamily="49" charset="0"/>
                <a:ea typeface="Source Code Pro" panose="020B0509030403020204" pitchFamily="49" charset="0"/>
              </a:rPr>
              <a:t>服務器為</a:t>
            </a: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kubia-headless.default.svc.cluster</a:t>
            </a:r>
            <a:r>
              <a:rPr lang="en-US" altLang="zh-TW" dirty="0" smtClean="0">
                <a:latin typeface="Source Code Pro" panose="020B0509030403020204" pitchFamily="49" charset="0"/>
                <a:ea typeface="Source Code Pro" panose="020B0509030403020204" pitchFamily="49" charset="0"/>
              </a:rPr>
              <a:t>. local </a:t>
            </a:r>
            <a:r>
              <a:rPr lang="en-US" altLang="zh-TW" dirty="0"/>
              <a:t>FQDN </a:t>
            </a:r>
            <a:r>
              <a:rPr lang="zh-TW" altLang="en-US" dirty="0" smtClean="0"/>
              <a:t>返回</a:t>
            </a:r>
            <a:r>
              <a:rPr lang="zh-TW" altLang="en-US" dirty="0"/>
              <a:t>兩個不同的</a:t>
            </a:r>
            <a:r>
              <a:rPr lang="en-US" altLang="zh-TW" dirty="0"/>
              <a:t>IP</a:t>
            </a:r>
            <a:r>
              <a:rPr lang="zh-TW" altLang="en-US" dirty="0" smtClean="0"/>
              <a:t>。</a:t>
            </a:r>
            <a:endParaRPr lang="en-US" altLang="zh-TW" dirty="0" smtClean="0"/>
          </a:p>
          <a:p>
            <a:r>
              <a:rPr lang="zh-TW" altLang="en-US" dirty="0" smtClean="0"/>
              <a:t>這些</a:t>
            </a:r>
            <a:r>
              <a:rPr lang="zh-TW" altLang="en-US" dirty="0"/>
              <a:t>是報告準備就緒的兩個 </a:t>
            </a:r>
            <a:r>
              <a:rPr lang="en-US" altLang="zh-TW" dirty="0"/>
              <a:t>pod </a:t>
            </a:r>
            <a:r>
              <a:rPr lang="zh-TW" altLang="en-US" dirty="0"/>
              <a:t>的</a:t>
            </a:r>
            <a:r>
              <a:rPr lang="en-US" altLang="zh-TW" dirty="0"/>
              <a:t>IP</a:t>
            </a:r>
            <a:r>
              <a:rPr lang="zh-TW" altLang="en-US" dirty="0" smtClean="0"/>
              <a:t>。</a:t>
            </a:r>
            <a:endParaRPr lang="en-US" altLang="zh-TW" dirty="0" smtClean="0"/>
          </a:p>
          <a:p>
            <a:r>
              <a:rPr lang="zh-TW" altLang="en-US" dirty="0" smtClean="0"/>
              <a:t>可以</a:t>
            </a:r>
            <a:r>
              <a:rPr lang="zh-TW" altLang="en-US" dirty="0"/>
              <a:t>通過使用</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get pods -o wide</a:t>
            </a:r>
            <a:r>
              <a:rPr lang="en-US" altLang="zh-TW" dirty="0"/>
              <a:t> </a:t>
            </a:r>
            <a:r>
              <a:rPr lang="zh-TW" altLang="en-US" dirty="0"/>
              <a:t>列出</a:t>
            </a:r>
            <a:r>
              <a:rPr lang="en-US" altLang="zh-TW" dirty="0"/>
              <a:t>pod </a:t>
            </a:r>
            <a:r>
              <a:rPr lang="zh-TW" altLang="en-US" dirty="0"/>
              <a:t>來確認此問題</a:t>
            </a:r>
            <a:r>
              <a:rPr lang="en-US" altLang="zh-TW" dirty="0"/>
              <a:t>,</a:t>
            </a:r>
            <a:r>
              <a:rPr lang="zh-TW" altLang="en-US" dirty="0"/>
              <a:t>該清單顯示了</a:t>
            </a:r>
            <a:r>
              <a:rPr lang="en-US" altLang="zh-TW" dirty="0"/>
              <a:t>pod </a:t>
            </a:r>
            <a:r>
              <a:rPr lang="zh-TW" altLang="en-US" dirty="0"/>
              <a:t>的</a:t>
            </a:r>
            <a:r>
              <a:rPr lang="en-US" altLang="zh-TW" dirty="0"/>
              <a:t>IP</a:t>
            </a:r>
            <a:r>
              <a:rPr lang="zh-TW" altLang="en-US" dirty="0"/>
              <a:t>。</a:t>
            </a:r>
            <a:endParaRPr lang="en-US" altLang="zh-TW" dirty="0"/>
          </a:p>
          <a:p>
            <a:r>
              <a:rPr lang="zh-TW" altLang="en-US" dirty="0"/>
              <a:t>這與常規</a:t>
            </a:r>
            <a:r>
              <a:rPr lang="en-US" altLang="zh-TW" dirty="0"/>
              <a:t>(</a:t>
            </a:r>
            <a:r>
              <a:rPr lang="zh-TW" altLang="en-US" dirty="0"/>
              <a:t>非 </a:t>
            </a:r>
            <a:r>
              <a:rPr lang="en-US" altLang="zh-TW" dirty="0"/>
              <a:t>headless </a:t>
            </a:r>
            <a:r>
              <a:rPr lang="zh-TW" altLang="en-US" dirty="0"/>
              <a:t>服務</a:t>
            </a:r>
            <a:r>
              <a:rPr lang="en-US" altLang="zh-TW" dirty="0"/>
              <a:t>)</a:t>
            </a:r>
            <a:r>
              <a:rPr lang="zh-TW" altLang="en-US" dirty="0"/>
              <a:t>服務返回的 </a:t>
            </a:r>
            <a:r>
              <a:rPr lang="en-US" altLang="zh-TW" dirty="0"/>
              <a:t>DNS </a:t>
            </a:r>
            <a:r>
              <a:rPr lang="zh-TW" altLang="en-US" dirty="0"/>
              <a:t>不同</a:t>
            </a:r>
            <a:r>
              <a:rPr lang="en-US" altLang="zh-TW" dirty="0"/>
              <a:t>,</a:t>
            </a:r>
            <a:r>
              <a:rPr lang="zh-TW" altLang="en-US" dirty="0"/>
              <a:t>比如 </a:t>
            </a:r>
            <a:r>
              <a:rPr lang="en-US" altLang="zh-TW" dirty="0" err="1">
                <a:latin typeface="Source Code Pro" panose="020B0509030403020204" pitchFamily="49" charset="0"/>
                <a:ea typeface="Source Code Pro" panose="020B0509030403020204" pitchFamily="49" charset="0"/>
              </a:rPr>
              <a:t>kubia</a:t>
            </a:r>
            <a:r>
              <a:rPr lang="en-US" altLang="zh-TW" dirty="0"/>
              <a:t> </a:t>
            </a:r>
            <a:r>
              <a:rPr lang="zh-TW" altLang="en-US" dirty="0"/>
              <a:t>服務</a:t>
            </a:r>
            <a:r>
              <a:rPr lang="en-US" altLang="zh-TW" dirty="0"/>
              <a:t>,</a:t>
            </a:r>
            <a:r>
              <a:rPr lang="zh-TW" altLang="en-US" dirty="0" smtClean="0"/>
              <a:t>返回的</a:t>
            </a:r>
            <a:r>
              <a:rPr lang="en-US" altLang="zh-TW" dirty="0"/>
              <a:t>IP </a:t>
            </a:r>
            <a:r>
              <a:rPr lang="zh-TW" altLang="en-US" dirty="0"/>
              <a:t>是服務的集群 </a:t>
            </a:r>
            <a:r>
              <a:rPr lang="en-US" altLang="zh-TW" dirty="0"/>
              <a:t>IP:</a:t>
            </a:r>
          </a:p>
          <a:p>
            <a:r>
              <a:rPr lang="en-US" altLang="zh-TW" dirty="0">
                <a:latin typeface="Source Code Pro" panose="020B0509030403020204" pitchFamily="49" charset="0"/>
                <a:ea typeface="Source Code Pro" panose="020B0509030403020204" pitchFamily="49" charset="0"/>
              </a:rPr>
              <a:t>$ </a:t>
            </a:r>
            <a:r>
              <a:rPr lang="en-US" altLang="zh-TW" b="1" dirty="0" err="1">
                <a:latin typeface="Source Code Pro" panose="020B0509030403020204" pitchFamily="49" charset="0"/>
                <a:ea typeface="Source Code Pro" panose="020B0509030403020204" pitchFamily="49" charset="0"/>
              </a:rPr>
              <a:t>kubectl</a:t>
            </a:r>
            <a:r>
              <a:rPr lang="en-US" altLang="zh-TW" b="1" dirty="0">
                <a:latin typeface="Source Code Pro" panose="020B0509030403020204" pitchFamily="49" charset="0"/>
                <a:ea typeface="Source Code Pro" panose="020B0509030403020204" pitchFamily="49" charset="0"/>
              </a:rPr>
              <a:t> exec </a:t>
            </a:r>
            <a:r>
              <a:rPr lang="en-US" altLang="zh-TW" b="1" dirty="0" err="1">
                <a:latin typeface="Source Code Pro" panose="020B0509030403020204" pitchFamily="49" charset="0"/>
                <a:ea typeface="Source Code Pro" panose="020B0509030403020204" pitchFamily="49" charset="0"/>
              </a:rPr>
              <a:t>dnsutils</a:t>
            </a:r>
            <a:r>
              <a:rPr lang="en-US" altLang="zh-TW" b="1" dirty="0">
                <a:latin typeface="Source Code Pro" panose="020B0509030403020204" pitchFamily="49" charset="0"/>
                <a:ea typeface="Source Code Pro" panose="020B0509030403020204" pitchFamily="49" charset="0"/>
              </a:rPr>
              <a:t> </a:t>
            </a:r>
            <a:r>
              <a:rPr lang="en-US" altLang="zh-TW" b="1" dirty="0" err="1">
                <a:latin typeface="Source Code Pro" panose="020B0509030403020204" pitchFamily="49" charset="0"/>
                <a:ea typeface="Source Code Pro" panose="020B0509030403020204" pitchFamily="49" charset="0"/>
              </a:rPr>
              <a:t>nslookup</a:t>
            </a:r>
            <a:r>
              <a:rPr lang="en-US" altLang="zh-TW" b="1" dirty="0">
                <a:latin typeface="Source Code Pro" panose="020B0509030403020204" pitchFamily="49" charset="0"/>
                <a:ea typeface="Source Code Pro" panose="020B0509030403020204" pitchFamily="49" charset="0"/>
              </a:rPr>
              <a:t> </a:t>
            </a:r>
            <a:r>
              <a:rPr lang="en-US" altLang="zh-TW" b="1" dirty="0" err="1">
                <a:latin typeface="Source Code Pro" panose="020B0509030403020204" pitchFamily="49" charset="0"/>
                <a:ea typeface="Source Code Pro" panose="020B0509030403020204" pitchFamily="49" charset="0"/>
              </a:rPr>
              <a:t>kubia</a:t>
            </a:r>
            <a:endParaRPr lang="en-US" altLang="zh-TW" b="1" dirty="0">
              <a:latin typeface="Source Code Pro" panose="020B0509030403020204" pitchFamily="49" charset="0"/>
              <a:ea typeface="Source Code Pro" panose="020B0509030403020204" pitchFamily="49" charset="0"/>
            </a:endParaRPr>
          </a:p>
          <a:p>
            <a:endParaRPr lang="zh-TW" altLang="en-US" dirty="0"/>
          </a:p>
        </p:txBody>
      </p:sp>
    </p:spTree>
    <p:extLst>
      <p:ext uri="{BB962C8B-B14F-4D97-AF65-F5344CB8AC3E}">
        <p14:creationId xmlns:p14="http://schemas.microsoft.com/office/powerpoint/2010/main" val="81338560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headless </a:t>
            </a:r>
            <a:r>
              <a:rPr lang="zh-CN" altLang="en-US" dirty="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儘管 </a:t>
            </a:r>
            <a:r>
              <a:rPr lang="en-US" altLang="zh-CN" dirty="0" smtClean="0"/>
              <a:t>headless </a:t>
            </a:r>
            <a:r>
              <a:rPr lang="zh-CN" altLang="en-US" dirty="0" smtClean="0"/>
              <a:t>服務看起來可能與常規服務不同</a:t>
            </a:r>
            <a:r>
              <a:rPr lang="en-US" altLang="zh-CN" dirty="0" smtClean="0"/>
              <a:t>,</a:t>
            </a:r>
            <a:r>
              <a:rPr lang="zh-CN" altLang="en-US" dirty="0" smtClean="0"/>
              <a:t>但在客戶的視角上它們</a:t>
            </a:r>
            <a:r>
              <a:rPr lang="zh-TW" altLang="en-US" dirty="0" smtClean="0"/>
              <a:t>並</a:t>
            </a:r>
            <a:r>
              <a:rPr lang="zh-CN" altLang="en-US" dirty="0" smtClean="0"/>
              <a:t>無不 同。</a:t>
            </a:r>
            <a:endParaRPr lang="en-US" altLang="zh-CN" dirty="0" smtClean="0"/>
          </a:p>
          <a:p>
            <a:r>
              <a:rPr lang="zh-CN" altLang="en-US" dirty="0" smtClean="0"/>
              <a:t>即使使用 </a:t>
            </a:r>
            <a:r>
              <a:rPr lang="en-US" altLang="zh-CN" dirty="0" smtClean="0"/>
              <a:t>headless </a:t>
            </a:r>
            <a:r>
              <a:rPr lang="zh-CN" altLang="en-US" dirty="0" smtClean="0"/>
              <a:t>服務</a:t>
            </a:r>
            <a:r>
              <a:rPr lang="en-US" altLang="zh-CN" dirty="0" smtClean="0"/>
              <a:t>,</a:t>
            </a:r>
            <a:r>
              <a:rPr lang="zh-CN" altLang="en-US" dirty="0" smtClean="0"/>
              <a:t>客戶也可以通過連接到服務的 </a:t>
            </a:r>
            <a:r>
              <a:rPr lang="en-US" altLang="zh-CN" dirty="0" smtClean="0"/>
              <a:t>DNS </a:t>
            </a:r>
            <a:r>
              <a:rPr lang="zh-CN" altLang="en-US" dirty="0" smtClean="0"/>
              <a:t>名稱來連接到 </a:t>
            </a:r>
            <a:r>
              <a:rPr lang="en-US" altLang="zh-CN" dirty="0" smtClean="0"/>
              <a:t>pod </a:t>
            </a:r>
            <a:r>
              <a:rPr lang="zh-CN" altLang="en-US" dirty="0"/>
              <a:t>上</a:t>
            </a:r>
            <a:r>
              <a:rPr lang="en-US" altLang="zh-CN" dirty="0" smtClean="0"/>
              <a:t>,</a:t>
            </a:r>
            <a:r>
              <a:rPr lang="zh-CN" altLang="en-US" dirty="0" smtClean="0"/>
              <a:t>就像使用常規服務一樣。</a:t>
            </a:r>
            <a:endParaRPr lang="en-US" altLang="zh-CN" dirty="0" smtClean="0"/>
          </a:p>
          <a:p>
            <a:r>
              <a:rPr lang="zh-CN" altLang="en-US" dirty="0" smtClean="0"/>
              <a:t>但是對</a:t>
            </a:r>
            <a:r>
              <a:rPr lang="zh-TW" altLang="en-US" dirty="0" smtClean="0"/>
              <a:t>於</a:t>
            </a:r>
            <a:r>
              <a:rPr lang="zh-CN" altLang="en-US" dirty="0" smtClean="0"/>
              <a:t> </a:t>
            </a:r>
            <a:r>
              <a:rPr lang="en-US" altLang="zh-CN" dirty="0" smtClean="0"/>
              <a:t>headless </a:t>
            </a:r>
            <a:r>
              <a:rPr lang="zh-CN" altLang="en-US" dirty="0" smtClean="0"/>
              <a:t>服務</a:t>
            </a:r>
            <a:r>
              <a:rPr lang="en-US" altLang="zh-CN" dirty="0" smtClean="0"/>
              <a:t>,</a:t>
            </a:r>
            <a:r>
              <a:rPr lang="zh-CN" altLang="en-US" dirty="0" smtClean="0"/>
              <a:t>由</a:t>
            </a:r>
            <a:r>
              <a:rPr lang="zh-TW" altLang="en-US" dirty="0" smtClean="0"/>
              <a:t>於</a:t>
            </a:r>
            <a:r>
              <a:rPr lang="en-US" altLang="zh-CN" dirty="0" smtClean="0"/>
              <a:t>DNS </a:t>
            </a:r>
            <a:r>
              <a:rPr lang="zh-CN" altLang="en-US" dirty="0"/>
              <a:t>返回了</a:t>
            </a:r>
            <a:r>
              <a:rPr lang="en-US" altLang="zh-CN" dirty="0"/>
              <a:t>pod </a:t>
            </a:r>
            <a:r>
              <a:rPr lang="zh-CN" altLang="en-US" dirty="0"/>
              <a:t>的</a:t>
            </a:r>
            <a:r>
              <a:rPr lang="en-US" altLang="zh-CN" dirty="0"/>
              <a:t>IP, </a:t>
            </a:r>
            <a:r>
              <a:rPr lang="zh-CN" altLang="en-US" dirty="0" smtClean="0"/>
              <a:t>客戶端直接連接到該</a:t>
            </a:r>
            <a:r>
              <a:rPr lang="en-US" altLang="zh-CN" dirty="0" smtClean="0"/>
              <a:t>pod,</a:t>
            </a:r>
            <a:r>
              <a:rPr lang="zh-CN" altLang="en-US" dirty="0" smtClean="0"/>
              <a:t>而不是通過服務代理。</a:t>
            </a:r>
            <a:endParaRPr lang="zh-CN" altLang="en-US" dirty="0"/>
          </a:p>
          <a:p>
            <a:r>
              <a:rPr lang="zh-CN" altLang="en-US" dirty="0" smtClean="0"/>
              <a:t>注意</a:t>
            </a:r>
            <a:r>
              <a:rPr lang="zh-TW" altLang="en-US" dirty="0" smtClean="0"/>
              <a:t>：</a:t>
            </a:r>
            <a:r>
              <a:rPr lang="en-US" altLang="zh-CN" dirty="0" smtClean="0"/>
              <a:t>headless </a:t>
            </a:r>
            <a:r>
              <a:rPr lang="zh-CN" altLang="en-US" dirty="0" smtClean="0"/>
              <a:t>服務仍然提供跨 </a:t>
            </a:r>
            <a:r>
              <a:rPr lang="en-US" altLang="zh-CN" dirty="0" smtClean="0"/>
              <a:t>pod </a:t>
            </a:r>
            <a:r>
              <a:rPr lang="zh-CN" altLang="en-US" dirty="0" smtClean="0"/>
              <a:t>的負載平衡</a:t>
            </a:r>
            <a:r>
              <a:rPr lang="en-US" altLang="zh-CN" dirty="0" smtClean="0"/>
              <a:t>,</a:t>
            </a:r>
            <a:r>
              <a:rPr lang="zh-CN" altLang="en-US" dirty="0" smtClean="0"/>
              <a:t>但是通過</a:t>
            </a:r>
            <a:r>
              <a:rPr lang="en-US" altLang="zh-CN" dirty="0" smtClean="0"/>
              <a:t>DNS </a:t>
            </a:r>
            <a:r>
              <a:rPr lang="zh-CN" altLang="en-US" dirty="0" smtClean="0"/>
              <a:t>輪詢機制不是通過服務代理。</a:t>
            </a:r>
            <a:r>
              <a:rPr lang="zh-CN" altLang="en-US" dirty="0"/>
              <a:t/>
            </a:r>
            <a:br>
              <a:rPr lang="zh-CN" altLang="en-US" dirty="0"/>
            </a:br>
            <a:endParaRPr lang="zh-TW" altLang="en-US" dirty="0"/>
          </a:p>
        </p:txBody>
      </p:sp>
    </p:spTree>
    <p:extLst>
      <p:ext uri="{BB962C8B-B14F-4D97-AF65-F5344CB8AC3E}">
        <p14:creationId xmlns:p14="http://schemas.microsoft.com/office/powerpoint/2010/main" val="86364084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發現所有的</a:t>
            </a:r>
            <a:r>
              <a:rPr lang="en-US" altLang="zh-CN" dirty="0"/>
              <a:t>pod</a:t>
            </a:r>
            <a:r>
              <a:rPr lang="en-US" altLang="zh-CN" dirty="0" smtClean="0"/>
              <a:t>—</a:t>
            </a:r>
            <a:r>
              <a:rPr lang="zh-CN" altLang="en-US" dirty="0" smtClean="0"/>
              <a:t>包括</a:t>
            </a:r>
            <a:r>
              <a:rPr lang="zh-CN" altLang="en-US" dirty="0"/>
              <a:t>未就緒的 </a:t>
            </a:r>
            <a:r>
              <a:rPr lang="en-US" altLang="zh-CN" dirty="0"/>
              <a:t>pod</a:t>
            </a:r>
            <a:endParaRPr lang="zh-TW" altLang="en-US" dirty="0"/>
          </a:p>
        </p:txBody>
      </p:sp>
      <p:sp>
        <p:nvSpPr>
          <p:cNvPr id="3" name="內容版面配置區 2"/>
          <p:cNvSpPr>
            <a:spLocks noGrp="1"/>
          </p:cNvSpPr>
          <p:nvPr>
            <p:ph idx="1"/>
          </p:nvPr>
        </p:nvSpPr>
        <p:spPr/>
        <p:txBody>
          <a:bodyPr/>
          <a:lstStyle/>
          <a:p>
            <a:r>
              <a:rPr lang="zh-CN" altLang="en-US" dirty="0" smtClean="0"/>
              <a:t>只有</a:t>
            </a:r>
            <a:r>
              <a:rPr lang="zh-CN" altLang="en-US" dirty="0"/>
              <a:t>準備就緒的</a:t>
            </a:r>
            <a:r>
              <a:rPr lang="en-US" altLang="zh-CN" dirty="0"/>
              <a:t>pod </a:t>
            </a:r>
            <a:r>
              <a:rPr lang="zh-CN" altLang="en-US" dirty="0"/>
              <a:t>能够作爲服務的後端</a:t>
            </a:r>
            <a:r>
              <a:rPr lang="zh-CN" altLang="en-US" dirty="0" smtClean="0"/>
              <a:t>。</a:t>
            </a:r>
            <a:endParaRPr lang="en-US" altLang="zh-CN" dirty="0" smtClean="0"/>
          </a:p>
          <a:p>
            <a:r>
              <a:rPr lang="zh-CN" altLang="en-US" dirty="0" smtClean="0"/>
              <a:t>但有時</a:t>
            </a:r>
            <a:r>
              <a:rPr lang="zh-CN" altLang="en-US" dirty="0"/>
              <a:t>希望即使 </a:t>
            </a:r>
            <a:r>
              <a:rPr lang="en-US" altLang="zh-CN" dirty="0"/>
              <a:t>pod </a:t>
            </a:r>
            <a:r>
              <a:rPr lang="zh-CN" altLang="en-US" dirty="0"/>
              <a:t>沒有準備就緒</a:t>
            </a:r>
            <a:r>
              <a:rPr lang="en-US" altLang="zh-CN" dirty="0" smtClean="0"/>
              <a:t>,</a:t>
            </a:r>
            <a:r>
              <a:rPr lang="zh-CN" altLang="en-US" dirty="0"/>
              <a:t>服務發現機制也能够發現所有匹配服務</a:t>
            </a:r>
            <a:r>
              <a:rPr lang="zh-CN" altLang="en-US" dirty="0" smtClean="0"/>
              <a:t>標</a:t>
            </a:r>
            <a:r>
              <a:rPr lang="zh-TW" altLang="en-US" dirty="0" smtClean="0"/>
              <a:t>籤</a:t>
            </a:r>
            <a:r>
              <a:rPr lang="zh-CN" altLang="en-US" dirty="0" smtClean="0"/>
              <a:t>選擇</a:t>
            </a:r>
            <a:r>
              <a:rPr lang="zh-CN" altLang="en-US" dirty="0"/>
              <a:t>器的 </a:t>
            </a:r>
            <a:r>
              <a:rPr lang="en-US" altLang="zh-CN" dirty="0"/>
              <a:t>pod</a:t>
            </a:r>
            <a:r>
              <a:rPr lang="zh-CN" altLang="en-US" dirty="0"/>
              <a:t>。</a:t>
            </a:r>
          </a:p>
          <a:p>
            <a:endParaRPr lang="zh-CN" altLang="en-US" dirty="0"/>
          </a:p>
        </p:txBody>
      </p:sp>
    </p:spTree>
    <p:extLst>
      <p:ext uri="{BB962C8B-B14F-4D97-AF65-F5344CB8AC3E}">
        <p14:creationId xmlns:p14="http://schemas.microsoft.com/office/powerpoint/2010/main" val="135049883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r>
              <a:rPr lang="zh-CN" altLang="en-US" dirty="0" smtClean="0"/>
              <a:t>幸運的是</a:t>
            </a:r>
            <a:r>
              <a:rPr lang="en-US" altLang="zh-CN" dirty="0" smtClean="0"/>
              <a:t>,</a:t>
            </a:r>
            <a:r>
              <a:rPr lang="zh-CN" altLang="en-US" dirty="0" smtClean="0"/>
              <a:t>不必通過查詢 </a:t>
            </a:r>
            <a:r>
              <a:rPr lang="en-US" altLang="zh-CN" dirty="0" smtClean="0"/>
              <a:t>Kubernetes API</a:t>
            </a:r>
            <a:r>
              <a:rPr lang="zh-CN" altLang="en-US" dirty="0" smtClean="0"/>
              <a:t>服務器</a:t>
            </a:r>
            <a:r>
              <a:rPr lang="en-US" altLang="zh-CN" dirty="0" smtClean="0"/>
              <a:t>,</a:t>
            </a:r>
            <a:r>
              <a:rPr lang="zh-CN" altLang="en-US" dirty="0"/>
              <a:t>可以使用 </a:t>
            </a:r>
            <a:r>
              <a:rPr lang="en-US" altLang="zh-CN" dirty="0"/>
              <a:t>DNS </a:t>
            </a:r>
            <a:r>
              <a:rPr lang="zh-CN" altLang="en-US" dirty="0" smtClean="0"/>
              <a:t>查找機制來查 找那些未準備好的 </a:t>
            </a:r>
            <a:r>
              <a:rPr lang="en-US" altLang="zh-CN" dirty="0" smtClean="0"/>
              <a:t>pod</a:t>
            </a:r>
            <a:r>
              <a:rPr lang="zh-CN" altLang="en-US" dirty="0" smtClean="0"/>
              <a:t>。要告訴</a:t>
            </a:r>
            <a:r>
              <a:rPr lang="en-US" altLang="zh-CN" dirty="0" smtClean="0"/>
              <a:t>Kubernetes </a:t>
            </a:r>
            <a:r>
              <a:rPr lang="zh-CN" altLang="en-US" dirty="0" smtClean="0"/>
              <a:t>無論 </a:t>
            </a:r>
            <a:r>
              <a:rPr lang="en-US" altLang="zh-CN" dirty="0" smtClean="0"/>
              <a:t>pod </a:t>
            </a:r>
            <a:r>
              <a:rPr lang="zh-CN" altLang="en-US" dirty="0" smtClean="0"/>
              <a:t>的準備狀態如何</a:t>
            </a:r>
            <a:r>
              <a:rPr lang="en-US" altLang="zh-CN" dirty="0" smtClean="0"/>
              <a:t>,</a:t>
            </a:r>
            <a:r>
              <a:rPr lang="zh-CN" altLang="en-US" dirty="0" smtClean="0"/>
              <a:t>希望將所有 </a:t>
            </a:r>
            <a:r>
              <a:rPr lang="en-US" altLang="zh-CN" dirty="0" smtClean="0"/>
              <a:t>pod </a:t>
            </a:r>
            <a:r>
              <a:rPr lang="zh-CN" altLang="en-US" dirty="0" smtClean="0"/>
              <a:t>添加到服務中。必須將以下注解添加到服務中</a:t>
            </a:r>
            <a:r>
              <a:rPr lang="en-US" altLang="zh-CN" dirty="0" smtClean="0"/>
              <a:t>:</a:t>
            </a:r>
            <a:endParaRPr lang="zh-CN" altLang="en-US" dirty="0"/>
          </a:p>
          <a:p>
            <a:r>
              <a:rPr lang="en-US" altLang="zh-CN" b="1" dirty="0"/>
              <a:t>kind: Service </a:t>
            </a:r>
            <a:endParaRPr lang="en-US" altLang="zh-CN" b="1" dirty="0" smtClean="0"/>
          </a:p>
          <a:p>
            <a:r>
              <a:rPr lang="en-US" altLang="zh-CN" b="1" dirty="0" smtClean="0"/>
              <a:t>metadata</a:t>
            </a:r>
            <a:r>
              <a:rPr lang="en-US" altLang="zh-CN" b="1" dirty="0"/>
              <a:t>: </a:t>
            </a:r>
            <a:endParaRPr lang="en-US" altLang="zh-CN" b="1" dirty="0" smtClean="0"/>
          </a:p>
          <a:p>
            <a:r>
              <a:rPr lang="en-US" altLang="zh-CN" b="1" dirty="0"/>
              <a:t> </a:t>
            </a:r>
            <a:r>
              <a:rPr lang="en-US" altLang="zh-CN" b="1" dirty="0" smtClean="0"/>
              <a:t> </a:t>
            </a:r>
            <a:r>
              <a:rPr lang="en-US" altLang="zh-CN" b="1" dirty="0" smtClean="0"/>
              <a:t>annotations</a:t>
            </a:r>
            <a:r>
              <a:rPr lang="en-US" altLang="zh-CN" b="1" dirty="0"/>
              <a:t>:</a:t>
            </a:r>
            <a:endParaRPr lang="zh-CN" altLang="en-US" dirty="0"/>
          </a:p>
          <a:p>
            <a:r>
              <a:rPr lang="en-US" altLang="zh-CN" b="1" dirty="0" smtClean="0"/>
              <a:t>    service </a:t>
            </a:r>
            <a:r>
              <a:rPr lang="en-US" altLang="zh-CN" b="1" dirty="0" err="1"/>
              <a:t>alpha.kubernetes</a:t>
            </a:r>
            <a:r>
              <a:rPr lang="en-US" altLang="zh-CN" b="1" dirty="0"/>
              <a:t> </a:t>
            </a:r>
            <a:r>
              <a:rPr lang="en-US" altLang="zh-CN" b="1" dirty="0" err="1"/>
              <a:t>io</a:t>
            </a:r>
            <a:r>
              <a:rPr lang="en-US" altLang="zh-CN" b="1" dirty="0"/>
              <a:t>/tolerate-unready-endpoints: "true"</a:t>
            </a:r>
            <a:endParaRPr lang="zh-CN" altLang="en-US" dirty="0"/>
          </a:p>
          <a:p>
            <a:r>
              <a:rPr lang="zh-CN" altLang="en-US" dirty="0"/>
              <a:t>警告</a:t>
            </a:r>
            <a:r>
              <a:rPr lang="en-US" altLang="zh-CN" dirty="0" smtClean="0"/>
              <a:t>,</a:t>
            </a:r>
            <a:r>
              <a:rPr lang="zh-CN" altLang="en-US" dirty="0" smtClean="0"/>
              <a:t>就像說的那樣</a:t>
            </a:r>
            <a:r>
              <a:rPr lang="en-US" altLang="zh-CN" dirty="0" smtClean="0"/>
              <a:t>,</a:t>
            </a:r>
            <a:r>
              <a:rPr lang="zh-CN" altLang="en-US" dirty="0" smtClean="0"/>
              <a:t>注解名稱表明了這是一個</a:t>
            </a:r>
            <a:r>
              <a:rPr lang="en-US" altLang="zh-CN" dirty="0" smtClean="0"/>
              <a:t>alpha </a:t>
            </a:r>
            <a:r>
              <a:rPr lang="zh-CN" altLang="en-US" dirty="0"/>
              <a:t>功能</a:t>
            </a:r>
            <a:r>
              <a:rPr lang="zh-CN" altLang="en-US" dirty="0" smtClean="0"/>
              <a:t>。</a:t>
            </a:r>
            <a:endParaRPr lang="en-US" altLang="zh-CN" dirty="0" smtClean="0"/>
          </a:p>
          <a:p>
            <a:r>
              <a:rPr lang="en-US" altLang="zh-CN" dirty="0" smtClean="0"/>
              <a:t>Kubernetes </a:t>
            </a:r>
            <a:r>
              <a:rPr lang="en-US" altLang="zh-CN" dirty="0"/>
              <a:t>Service </a:t>
            </a:r>
            <a:r>
              <a:rPr lang="en-US" altLang="zh-CN" dirty="0" smtClean="0"/>
              <a:t>API</a:t>
            </a:r>
            <a:r>
              <a:rPr lang="zh-CN" altLang="en-US" dirty="0" smtClean="0"/>
              <a:t>已經支持一個名爲 </a:t>
            </a:r>
            <a:r>
              <a:rPr lang="en-US" altLang="zh-CN" dirty="0" err="1" smtClean="0"/>
              <a:t>publishNotReadyAddresses</a:t>
            </a:r>
            <a:r>
              <a:rPr lang="en-US" altLang="zh-CN" dirty="0" smtClean="0"/>
              <a:t> </a:t>
            </a:r>
            <a:r>
              <a:rPr lang="zh-CN" altLang="en-US" dirty="0" smtClean="0"/>
              <a:t>的新服務規範字段</a:t>
            </a:r>
            <a:r>
              <a:rPr lang="en-US" altLang="zh-CN" dirty="0" smtClean="0"/>
              <a:t>,</a:t>
            </a:r>
            <a:r>
              <a:rPr lang="zh-CN" altLang="en-US" dirty="0" smtClean="0"/>
              <a:t>它將 替換 </a:t>
            </a:r>
            <a:r>
              <a:rPr lang="en-US" altLang="zh-CN" dirty="0" smtClean="0"/>
              <a:t>tolerate-unready-endpoints </a:t>
            </a:r>
            <a:r>
              <a:rPr lang="zh-CN" altLang="en-US" dirty="0"/>
              <a:t>注解</a:t>
            </a:r>
            <a:r>
              <a:rPr lang="zh-CN" altLang="en-US" dirty="0" smtClean="0"/>
              <a:t>。</a:t>
            </a:r>
            <a:endParaRPr lang="en-US" altLang="zh-CN" dirty="0" smtClean="0"/>
          </a:p>
          <a:p>
            <a:r>
              <a:rPr lang="zh-CN" altLang="en-US" dirty="0" smtClean="0"/>
              <a:t>在 </a:t>
            </a:r>
            <a:r>
              <a:rPr lang="en-US" altLang="zh-CN" dirty="0" err="1"/>
              <a:t>Kubermetes</a:t>
            </a:r>
            <a:r>
              <a:rPr lang="en-US" altLang="zh-CN" dirty="0"/>
              <a:t> 1.9.0 </a:t>
            </a:r>
            <a:r>
              <a:rPr lang="zh-CN" altLang="en-US" dirty="0"/>
              <a:t>版本中</a:t>
            </a:r>
            <a:r>
              <a:rPr lang="en-US" altLang="zh-CN" dirty="0" smtClean="0"/>
              <a:t>,</a:t>
            </a:r>
            <a:r>
              <a:rPr lang="zh-CN" altLang="en-US" dirty="0" smtClean="0"/>
              <a:t>這個字 段還沒有實現</a:t>
            </a:r>
            <a:r>
              <a:rPr lang="en-US" altLang="zh-CN" dirty="0" smtClean="0"/>
              <a:t>(</a:t>
            </a:r>
            <a:r>
              <a:rPr lang="zh-CN" altLang="en-US" dirty="0" smtClean="0"/>
              <a:t>這個注解决定了未準備好的 </a:t>
            </a:r>
            <a:r>
              <a:rPr lang="en-US" altLang="zh-CN" dirty="0" smtClean="0"/>
              <a:t>endpoints </a:t>
            </a:r>
            <a:r>
              <a:rPr lang="zh-CN" altLang="en-US" dirty="0"/>
              <a:t>是否在</a:t>
            </a:r>
            <a:r>
              <a:rPr lang="en-US" altLang="zh-CN" dirty="0"/>
              <a:t>DNS </a:t>
            </a:r>
            <a:r>
              <a:rPr lang="zh-CN" altLang="en-US" dirty="0" smtClean="0"/>
              <a:t>的記錄中</a:t>
            </a:r>
            <a:r>
              <a:rPr lang="en-US" altLang="zh-CN" dirty="0" smtClean="0"/>
              <a:t>)</a:t>
            </a:r>
            <a:r>
              <a:rPr lang="zh-CN" altLang="en-US" dirty="0" smtClean="0"/>
              <a:t>。</a:t>
            </a:r>
            <a:endParaRPr lang="en-US" altLang="zh-CN" dirty="0" smtClean="0"/>
          </a:p>
          <a:p>
            <a:r>
              <a:rPr lang="zh-CN" altLang="en-US" dirty="0" smtClean="0"/>
              <a:t>檢查 </a:t>
            </a:r>
            <a:r>
              <a:rPr lang="zh-CN" altLang="en-US" dirty="0" smtClean="0"/>
              <a:t>文檔以查看是否已更改。</a:t>
            </a:r>
            <a:endParaRPr lang="zh-CN" altLang="en-US" dirty="0"/>
          </a:p>
        </p:txBody>
      </p:sp>
    </p:spTree>
    <p:extLst>
      <p:ext uri="{BB962C8B-B14F-4D97-AF65-F5344CB8AC3E}">
        <p14:creationId xmlns:p14="http://schemas.microsoft.com/office/powerpoint/2010/main" val="36227683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排除服務</a:t>
            </a:r>
            <a:r>
              <a:rPr lang="zh-CN" altLang="en-US" dirty="0" smtClean="0"/>
              <a:t>故障</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服務</a:t>
            </a:r>
            <a:r>
              <a:rPr lang="zh-CN" altLang="en-US" dirty="0"/>
              <a:t>是</a:t>
            </a:r>
            <a:r>
              <a:rPr lang="en-US" altLang="zh-CN" dirty="0"/>
              <a:t>Kubernetes </a:t>
            </a:r>
            <a:r>
              <a:rPr lang="zh-CN" altLang="en-US" dirty="0"/>
              <a:t>的一個重要概念</a:t>
            </a:r>
            <a:r>
              <a:rPr lang="en-US" altLang="zh-CN" dirty="0"/>
              <a:t>,</a:t>
            </a:r>
            <a:r>
              <a:rPr lang="zh-CN" altLang="en-US" dirty="0"/>
              <a:t>也是讓許多開發人員感到困擾的根源</a:t>
            </a:r>
            <a:r>
              <a:rPr lang="zh-CN" altLang="en-US" dirty="0" smtClean="0"/>
              <a:t>。</a:t>
            </a:r>
            <a:endParaRPr lang="en-US" altLang="zh-CN" dirty="0" smtClean="0"/>
          </a:p>
          <a:p>
            <a:r>
              <a:rPr lang="zh-CN" altLang="en-US" dirty="0" smtClean="0"/>
              <a:t>許多</a:t>
            </a:r>
            <a:r>
              <a:rPr lang="zh-CN" altLang="en-US" dirty="0"/>
              <a:t>開發人員爲了弄清楚無法通過服務 </a:t>
            </a:r>
            <a:r>
              <a:rPr lang="en-US" altLang="zh-CN" dirty="0"/>
              <a:t>IP </a:t>
            </a:r>
            <a:r>
              <a:rPr lang="zh-CN" altLang="en-US" dirty="0"/>
              <a:t>或 </a:t>
            </a:r>
            <a:r>
              <a:rPr lang="en-US" altLang="zh-CN" dirty="0"/>
              <a:t>FQDN </a:t>
            </a:r>
            <a:r>
              <a:rPr lang="zh-CN" altLang="en-US" dirty="0"/>
              <a:t>連接到他們的</a:t>
            </a:r>
            <a:r>
              <a:rPr lang="en-US" altLang="zh-CN" dirty="0"/>
              <a:t>pod </a:t>
            </a:r>
            <a:r>
              <a:rPr lang="zh-CN" altLang="en-US" dirty="0"/>
              <a:t>的原因花費了 大量時間</a:t>
            </a:r>
            <a:r>
              <a:rPr lang="zh-CN" altLang="en-US" dirty="0" smtClean="0"/>
              <a:t>。</a:t>
            </a:r>
            <a:endParaRPr lang="en-US" altLang="zh-CN" dirty="0" smtClean="0"/>
          </a:p>
          <a:p>
            <a:r>
              <a:rPr lang="zh-CN" altLang="en-US" dirty="0" smtClean="0"/>
              <a:t>出</a:t>
            </a:r>
            <a:r>
              <a:rPr lang="zh-TW" altLang="en-US" dirty="0" smtClean="0"/>
              <a:t>於</a:t>
            </a:r>
            <a:r>
              <a:rPr lang="zh-CN" altLang="en-US" dirty="0" smtClean="0"/>
              <a:t>這個</a:t>
            </a:r>
            <a:r>
              <a:rPr lang="zh-CN" altLang="en-US" dirty="0"/>
              <a:t>原因</a:t>
            </a:r>
            <a:r>
              <a:rPr lang="en-US" altLang="zh-CN" dirty="0"/>
              <a:t>,</a:t>
            </a:r>
            <a:r>
              <a:rPr lang="zh-CN" altLang="en-US" dirty="0"/>
              <a:t>瞭解一下如何排除服務故障是很有必要的</a:t>
            </a:r>
            <a:r>
              <a:rPr lang="en-US" altLang="zh-CN" dirty="0" smtClean="0"/>
              <a:t>:</a:t>
            </a:r>
          </a:p>
          <a:p>
            <a:r>
              <a:rPr lang="zh-CN" altLang="en-US" dirty="0"/>
              <a:t>如果無法通過服務訪問 </a:t>
            </a:r>
            <a:r>
              <a:rPr lang="en-US" altLang="zh-CN" dirty="0"/>
              <a:t>pod,</a:t>
            </a:r>
            <a:r>
              <a:rPr lang="zh-CN" altLang="en-US" dirty="0"/>
              <a:t>應該根據下面的列表進行排查</a:t>
            </a:r>
            <a:r>
              <a:rPr lang="en-US" altLang="zh-CN" dirty="0"/>
              <a:t>: </a:t>
            </a:r>
            <a:endParaRPr lang="zh-CN" altLang="en-US" dirty="0"/>
          </a:p>
          <a:p>
            <a:endParaRPr lang="zh-TW" altLang="en-US" dirty="0"/>
          </a:p>
        </p:txBody>
      </p:sp>
    </p:spTree>
    <p:extLst>
      <p:ext uri="{BB962C8B-B14F-4D97-AF65-F5344CB8AC3E}">
        <p14:creationId xmlns:p14="http://schemas.microsoft.com/office/powerpoint/2010/main" val="560941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檢測新的</a:t>
            </a:r>
            <a:r>
              <a:rPr lang="zh-CN"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在發佈完 </a:t>
            </a:r>
            <a:r>
              <a:rPr lang="en-US" altLang="zh-CN" dirty="0" smtClean="0"/>
              <a:t>YAML </a:t>
            </a:r>
            <a:r>
              <a:rPr lang="zh-CN" altLang="en-US" dirty="0" smtClean="0"/>
              <a:t>文件後</a:t>
            </a:r>
            <a:r>
              <a:rPr lang="en-US" altLang="zh-CN" dirty="0" smtClean="0"/>
              <a:t>,</a:t>
            </a:r>
            <a:r>
              <a:rPr lang="zh-CN" altLang="en-US" dirty="0" smtClean="0"/>
              <a:t>可以在命名空間下列出來所有的服務資源</a:t>
            </a:r>
            <a:r>
              <a:rPr lang="en-US" altLang="zh-CN" dirty="0" smtClean="0"/>
              <a:t>,</a:t>
            </a:r>
            <a:r>
              <a:rPr lang="zh-CN" altLang="en-US" dirty="0" smtClean="0"/>
              <a:t>並可以發現新的服務已經被分配了一個內部集群</a:t>
            </a:r>
            <a:r>
              <a:rPr lang="en-US" altLang="zh-CN" dirty="0" smtClean="0"/>
              <a:t>IP</a:t>
            </a:r>
            <a:r>
              <a:rPr lang="zh-CN" altLang="en-US" dirty="0"/>
              <a:t>。</a:t>
            </a:r>
          </a:p>
          <a:p>
            <a:r>
              <a:rPr lang="zh-CN" altLang="en-US" dirty="0" smtClean="0"/>
              <a:t>清單顯示分配給服務的</a:t>
            </a:r>
            <a:r>
              <a:rPr lang="en-US" altLang="zh-CN" dirty="0" smtClean="0"/>
              <a:t>IP </a:t>
            </a:r>
            <a:r>
              <a:rPr lang="zh-CN" altLang="en-US" dirty="0"/>
              <a:t>地址</a:t>
            </a:r>
            <a:r>
              <a:rPr lang="zh-CN" altLang="en-US" dirty="0" smtClean="0"/>
              <a:t>是</a:t>
            </a:r>
            <a:r>
              <a:rPr lang="zh-TW" altLang="en-US" dirty="0">
                <a:latin typeface="Source Code Pro" panose="020B0509030403020204" pitchFamily="49" charset="0"/>
              </a:rPr>
              <a:t>10.104.222.</a:t>
            </a:r>
            <a:r>
              <a:rPr lang="zh-TW" altLang="en-US" dirty="0" smtClean="0">
                <a:latin typeface="Source Code Pro" panose="020B0509030403020204" pitchFamily="49" charset="0"/>
              </a:rPr>
              <a:t>255</a:t>
            </a:r>
            <a:r>
              <a:rPr lang="zh-CN" altLang="en-US" dirty="0" smtClean="0"/>
              <a:t>。</a:t>
            </a:r>
            <a:endParaRPr lang="en-US" altLang="zh-CN" dirty="0" smtClean="0"/>
          </a:p>
          <a:p>
            <a:r>
              <a:rPr lang="zh-CN" altLang="en-US" dirty="0" smtClean="0"/>
              <a:t>因為只是集群的</a:t>
            </a:r>
            <a:r>
              <a:rPr lang="en-US" altLang="zh-CN" dirty="0" smtClean="0"/>
              <a:t>IP</a:t>
            </a:r>
            <a:r>
              <a:rPr lang="zh-CN" altLang="en-US" dirty="0"/>
              <a:t>地址</a:t>
            </a:r>
            <a:r>
              <a:rPr lang="en-US" altLang="zh-CN" dirty="0" smtClean="0"/>
              <a:t>,</a:t>
            </a:r>
            <a:r>
              <a:rPr lang="zh-CN" altLang="en-US" dirty="0" smtClean="0"/>
              <a:t>只能在集群內部可以被訪問。</a:t>
            </a:r>
            <a:endParaRPr lang="en-US" altLang="zh-CN" dirty="0" smtClean="0"/>
          </a:p>
          <a:p>
            <a:r>
              <a:rPr lang="zh-CN" altLang="en-US" dirty="0" smtClean="0"/>
              <a:t>服務的主要目標就是使集群內部的其他</a:t>
            </a:r>
            <a:r>
              <a:rPr lang="en-US" altLang="zh-CN" dirty="0" smtClean="0"/>
              <a:t>pod </a:t>
            </a:r>
            <a:r>
              <a:rPr lang="zh-CN" altLang="en-US" dirty="0" smtClean="0"/>
              <a:t>可以訪問當前這組 </a:t>
            </a:r>
            <a:r>
              <a:rPr lang="en-US" altLang="zh-CN" dirty="0" smtClean="0"/>
              <a:t>pod,</a:t>
            </a:r>
            <a:r>
              <a:rPr lang="zh-CN" altLang="en-US" dirty="0" smtClean="0"/>
              <a:t>但通常也希望對外暴露服務。</a:t>
            </a:r>
            <a:r>
              <a:rPr lang="en-US" altLang="zh-CN" dirty="0" smtClean="0"/>
              <a:t>(</a:t>
            </a:r>
            <a:r>
              <a:rPr lang="zh-CN" altLang="en-US" dirty="0" smtClean="0"/>
              <a:t>之後講解</a:t>
            </a:r>
            <a:r>
              <a:rPr lang="zh-TW" altLang="en-US" dirty="0" smtClean="0"/>
              <a:t>）</a:t>
            </a:r>
            <a:r>
              <a:rPr lang="zh-CN" altLang="en-US" dirty="0" smtClean="0"/>
              <a:t>。</a:t>
            </a:r>
            <a:endParaRPr lang="en-US" altLang="zh-CN" dirty="0" smtClean="0"/>
          </a:p>
          <a:p>
            <a:r>
              <a:rPr lang="zh-CN" altLang="en-US" dirty="0" smtClean="0"/>
              <a:t>現在</a:t>
            </a:r>
            <a:r>
              <a:rPr lang="en-US" altLang="zh-CN" dirty="0" smtClean="0"/>
              <a:t>,</a:t>
            </a:r>
            <a:r>
              <a:rPr lang="zh-CN" altLang="en-US" dirty="0" smtClean="0"/>
              <a:t>從集群內部使用創建好的服務並瞭解服務的功能。</a:t>
            </a:r>
            <a:endParaRPr lang="zh-CN" altLang="en-US" dirty="0"/>
          </a:p>
        </p:txBody>
      </p:sp>
    </p:spTree>
    <p:extLst>
      <p:ext uri="{BB962C8B-B14F-4D97-AF65-F5344CB8AC3E}">
        <p14:creationId xmlns:p14="http://schemas.microsoft.com/office/powerpoint/2010/main" val="6038061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排除服務故障</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首先</a:t>
            </a:r>
            <a:r>
              <a:rPr lang="en-US" altLang="zh-CN" dirty="0"/>
              <a:t>,</a:t>
            </a:r>
            <a:r>
              <a:rPr lang="zh-CN" altLang="en-US" dirty="0"/>
              <a:t>確保從集群內連接到服務的集群 </a:t>
            </a:r>
            <a:r>
              <a:rPr lang="en-US" altLang="zh-CN" dirty="0"/>
              <a:t>IP,</a:t>
            </a:r>
            <a:r>
              <a:rPr lang="zh-CN" altLang="en-US" dirty="0"/>
              <a:t>而不是從外部</a:t>
            </a:r>
            <a:r>
              <a:rPr lang="zh-CN" altLang="en-US" dirty="0" smtClean="0"/>
              <a:t>。</a:t>
            </a:r>
            <a:endParaRPr lang="en-US" altLang="zh-CN" dirty="0" smtClean="0"/>
          </a:p>
          <a:p>
            <a:r>
              <a:rPr lang="zh-CN" altLang="en-US" dirty="0" smtClean="0"/>
              <a:t>不要</a:t>
            </a:r>
            <a:r>
              <a:rPr lang="zh-CN" altLang="en-US" dirty="0"/>
              <a:t>通過 </a:t>
            </a:r>
            <a:r>
              <a:rPr lang="en-US" altLang="zh-CN" dirty="0"/>
              <a:t>ping </a:t>
            </a:r>
            <a:r>
              <a:rPr lang="zh-CN" altLang="en-US" dirty="0"/>
              <a:t>服務 </a:t>
            </a:r>
            <a:r>
              <a:rPr lang="en-US" altLang="zh-CN" dirty="0"/>
              <a:t>IP </a:t>
            </a:r>
            <a:r>
              <a:rPr lang="zh-CN" altLang="en-US" dirty="0"/>
              <a:t>來判斷服務是否可訪問</a:t>
            </a:r>
            <a:r>
              <a:rPr lang="en-US" altLang="zh-CN" dirty="0"/>
              <a:t>(</a:t>
            </a:r>
            <a:r>
              <a:rPr lang="zh-CN" altLang="en-US" dirty="0"/>
              <a:t>請記住</a:t>
            </a:r>
            <a:r>
              <a:rPr lang="en-US" altLang="zh-CN" dirty="0"/>
              <a:t>,</a:t>
            </a:r>
            <a:r>
              <a:rPr lang="zh-CN" altLang="en-US" dirty="0"/>
              <a:t>服務的集群 </a:t>
            </a:r>
            <a:r>
              <a:rPr lang="en-US" altLang="zh-CN" dirty="0"/>
              <a:t>IP </a:t>
            </a:r>
            <a:r>
              <a:rPr lang="zh-CN" altLang="en-US" dirty="0"/>
              <a:t>是</a:t>
            </a:r>
            <a:r>
              <a:rPr lang="zh-CN" altLang="en-US" dirty="0" smtClean="0"/>
              <a:t>虛擬</a:t>
            </a:r>
            <a:r>
              <a:rPr lang="en-US" altLang="zh-CN" dirty="0"/>
              <a:t>IP,</a:t>
            </a:r>
            <a:r>
              <a:rPr lang="zh-CN" altLang="en-US" dirty="0"/>
              <a:t>是無法</a:t>
            </a:r>
            <a:r>
              <a:rPr lang="en-US" altLang="zh-CN" dirty="0"/>
              <a:t>ping </a:t>
            </a:r>
            <a:r>
              <a:rPr lang="zh-CN" altLang="en-US" dirty="0"/>
              <a:t>通的</a:t>
            </a:r>
            <a:r>
              <a:rPr lang="en-US" altLang="zh-CN" dirty="0"/>
              <a:t>)</a:t>
            </a:r>
            <a:r>
              <a:rPr lang="zh-CN" altLang="en-US" dirty="0" smtClean="0"/>
              <a:t>。</a:t>
            </a:r>
            <a:endParaRPr lang="en-US" altLang="zh-CN" dirty="0" smtClean="0"/>
          </a:p>
          <a:p>
            <a:r>
              <a:rPr lang="zh-CN" altLang="en-US" dirty="0" smtClean="0"/>
              <a:t>如果</a:t>
            </a:r>
            <a:r>
              <a:rPr lang="zh-CN" altLang="en-US" dirty="0"/>
              <a:t>已經定義了就緒探針</a:t>
            </a:r>
            <a:r>
              <a:rPr lang="en-US" altLang="zh-CN" dirty="0"/>
              <a:t>,</a:t>
            </a:r>
            <a:r>
              <a:rPr lang="zh-CN" altLang="en-US" dirty="0"/>
              <a:t>請確保它返回成功</a:t>
            </a:r>
            <a:r>
              <a:rPr lang="en-US" altLang="zh-CN" dirty="0" smtClean="0"/>
              <a:t>,</a:t>
            </a:r>
            <a:r>
              <a:rPr lang="zh-CN" altLang="en-US" dirty="0" smtClean="0"/>
              <a:t>否則</a:t>
            </a:r>
            <a:r>
              <a:rPr lang="zh-CN" altLang="en-US" dirty="0"/>
              <a:t>該 </a:t>
            </a:r>
            <a:r>
              <a:rPr lang="en-US" altLang="zh-CN" dirty="0"/>
              <a:t>pod </a:t>
            </a:r>
            <a:r>
              <a:rPr lang="zh-CN" altLang="en-US" dirty="0"/>
              <a:t>不會成爲服務的 一部分。 </a:t>
            </a:r>
            <a:endParaRPr lang="en-US" altLang="zh-CN" dirty="0" smtClean="0"/>
          </a:p>
          <a:p>
            <a:r>
              <a:rPr lang="zh-CN" altLang="en-US" dirty="0" smtClean="0"/>
              <a:t>要</a:t>
            </a:r>
            <a:r>
              <a:rPr lang="zh-CN" altLang="en-US" dirty="0"/>
              <a:t>確認某個容器是服務的一部分</a:t>
            </a:r>
            <a:r>
              <a:rPr lang="en-US" altLang="zh-CN" dirty="0"/>
              <a:t>,</a:t>
            </a:r>
            <a:r>
              <a:rPr lang="zh-CN" altLang="en-US" dirty="0"/>
              <a:t>請使用</a:t>
            </a:r>
            <a:r>
              <a:rPr lang="en-US" altLang="zh-CN" dirty="0" err="1">
                <a:latin typeface="Source Code Pro" panose="020B0509030403020204" pitchFamily="49" charset="0"/>
                <a:ea typeface="Source Code Pro" panose="020B0509030403020204" pitchFamily="49" charset="0"/>
              </a:rPr>
              <a:t>kubectl</a:t>
            </a:r>
            <a:r>
              <a:rPr lang="en-US" altLang="zh-CN" dirty="0">
                <a:latin typeface="Source Code Pro" panose="020B0509030403020204" pitchFamily="49" charset="0"/>
                <a:ea typeface="Source Code Pro" panose="020B0509030403020204" pitchFamily="49" charset="0"/>
              </a:rPr>
              <a:t> get endpoints</a:t>
            </a:r>
            <a:r>
              <a:rPr lang="en-US" altLang="zh-CN" dirty="0"/>
              <a:t> </a:t>
            </a:r>
            <a:r>
              <a:rPr lang="zh-CN" altLang="en-US" dirty="0"/>
              <a:t>來檢查相應的端點對象</a:t>
            </a:r>
            <a:r>
              <a:rPr lang="zh-CN" altLang="en-US" dirty="0" smtClean="0"/>
              <a:t>。</a:t>
            </a:r>
            <a:endParaRPr lang="en-US" altLang="zh-CN" dirty="0" smtClean="0"/>
          </a:p>
          <a:p>
            <a:endParaRPr lang="zh-TW" altLang="en-US" dirty="0"/>
          </a:p>
        </p:txBody>
      </p:sp>
    </p:spTree>
    <p:extLst>
      <p:ext uri="{BB962C8B-B14F-4D97-AF65-F5344CB8AC3E}">
        <p14:creationId xmlns:p14="http://schemas.microsoft.com/office/powerpoint/2010/main" val="86105019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故障</a:t>
            </a:r>
            <a:r>
              <a:rPr lang="zh-TW" altLang="en-US" dirty="0"/>
              <a:t>排除</a:t>
            </a:r>
          </a:p>
        </p:txBody>
      </p:sp>
      <p:sp>
        <p:nvSpPr>
          <p:cNvPr id="3" name="內容版面配置區 2"/>
          <p:cNvSpPr>
            <a:spLocks noGrp="1"/>
          </p:cNvSpPr>
          <p:nvPr>
            <p:ph idx="1"/>
          </p:nvPr>
        </p:nvSpPr>
        <p:spPr/>
        <p:txBody>
          <a:bodyPr>
            <a:normAutofit fontScale="92500" lnSpcReduction="20000"/>
          </a:bodyPr>
          <a:lstStyle/>
          <a:p>
            <a:r>
              <a:rPr lang="zh-CN" altLang="en-US" dirty="0"/>
              <a:t>如果嘗試通過 </a:t>
            </a:r>
            <a:r>
              <a:rPr lang="en-US" altLang="zh-CN" dirty="0"/>
              <a:t>FQDN </a:t>
            </a:r>
            <a:r>
              <a:rPr lang="zh-CN" altLang="en-US" dirty="0"/>
              <a:t>或其中部分來訪問</a:t>
            </a:r>
            <a:r>
              <a:rPr lang="zh-CN" altLang="en-US" dirty="0" smtClean="0"/>
              <a:t>服務 </a:t>
            </a:r>
            <a:r>
              <a:rPr lang="en-US" altLang="zh-CN" dirty="0" smtClean="0"/>
              <a:t>(</a:t>
            </a:r>
            <a:r>
              <a:rPr lang="zh-CN" altLang="en-US" dirty="0"/>
              <a:t>例如</a:t>
            </a:r>
            <a:r>
              <a:rPr lang="en-US" altLang="zh-CN" dirty="0"/>
              <a:t>,</a:t>
            </a:r>
            <a:r>
              <a:rPr lang="en-US" altLang="zh-CN" dirty="0" err="1" smtClean="0"/>
              <a:t>myservice.mynamespace.svc.cluster.local</a:t>
            </a:r>
            <a:r>
              <a:rPr lang="en-US" altLang="zh-CN" dirty="0" smtClean="0"/>
              <a:t> </a:t>
            </a:r>
            <a:r>
              <a:rPr lang="zh-TW" altLang="en-US" dirty="0" smtClean="0"/>
              <a:t>或</a:t>
            </a:r>
            <a:r>
              <a:rPr lang="en-US" altLang="zh-CN" dirty="0" smtClean="0"/>
              <a:t> </a:t>
            </a:r>
            <a:r>
              <a:rPr lang="en-US" altLang="zh-CN" dirty="0" err="1"/>
              <a:t>myservice.mynamespace</a:t>
            </a:r>
            <a:r>
              <a:rPr lang="en-US" altLang="zh-CN" dirty="0"/>
              <a:t>), </a:t>
            </a:r>
            <a:r>
              <a:rPr lang="zh-TW" altLang="en-US" dirty="0" smtClean="0"/>
              <a:t>並</a:t>
            </a:r>
            <a:r>
              <a:rPr lang="zh-CN" altLang="en-US" dirty="0" smtClean="0"/>
              <a:t>不</a:t>
            </a:r>
            <a:r>
              <a:rPr lang="zh-CN" altLang="en-US" dirty="0"/>
              <a:t>起作用</a:t>
            </a:r>
            <a:r>
              <a:rPr lang="en-US" altLang="zh-CN" dirty="0"/>
              <a:t>,</a:t>
            </a:r>
            <a:r>
              <a:rPr lang="zh-CN" altLang="en-US" dirty="0"/>
              <a:t>請查看是否可以使用其集群 </a:t>
            </a:r>
            <a:r>
              <a:rPr lang="en-US" altLang="zh-CN" dirty="0"/>
              <a:t>IP </a:t>
            </a:r>
            <a:r>
              <a:rPr lang="zh-CN" altLang="en-US" dirty="0"/>
              <a:t>而不是 </a:t>
            </a:r>
            <a:r>
              <a:rPr lang="en-US" altLang="zh-CN" dirty="0"/>
              <a:t>FQDN </a:t>
            </a:r>
            <a:r>
              <a:rPr lang="zh-CN" altLang="en-US" dirty="0"/>
              <a:t>來訪問服務</a:t>
            </a:r>
            <a:r>
              <a:rPr lang="zh-CN" altLang="en-US" dirty="0" smtClean="0"/>
              <a:t>。</a:t>
            </a:r>
            <a:endParaRPr lang="en-US" altLang="zh-CN" dirty="0" smtClean="0"/>
          </a:p>
          <a:p>
            <a:r>
              <a:rPr lang="zh-CN" altLang="en-US" dirty="0" smtClean="0"/>
              <a:t>檢查</a:t>
            </a:r>
            <a:r>
              <a:rPr lang="zh-CN" altLang="en-US" dirty="0"/>
              <a:t>是否連接到服務公開的端口</a:t>
            </a:r>
            <a:r>
              <a:rPr lang="en-US" altLang="zh-CN" dirty="0"/>
              <a:t>,</a:t>
            </a:r>
            <a:r>
              <a:rPr lang="zh-CN" altLang="en-US" dirty="0"/>
              <a:t>而不是目標端口</a:t>
            </a:r>
            <a:r>
              <a:rPr lang="zh-CN" altLang="en-US" dirty="0" smtClean="0"/>
              <a:t>。</a:t>
            </a:r>
            <a:endParaRPr lang="en-US" altLang="zh-CN" dirty="0" smtClean="0"/>
          </a:p>
          <a:p>
            <a:r>
              <a:rPr lang="zh-CN" altLang="en-US" dirty="0" smtClean="0"/>
              <a:t>嘗試</a:t>
            </a:r>
            <a:r>
              <a:rPr lang="zh-CN" altLang="en-US" dirty="0"/>
              <a:t>直接連接到 </a:t>
            </a:r>
            <a:r>
              <a:rPr lang="en-US" altLang="zh-CN" dirty="0"/>
              <a:t>pod IP </a:t>
            </a:r>
            <a:r>
              <a:rPr lang="zh-CN" altLang="en-US" dirty="0"/>
              <a:t>以確認 </a:t>
            </a:r>
            <a:r>
              <a:rPr lang="en-US" altLang="zh-CN" dirty="0"/>
              <a:t>pod </a:t>
            </a:r>
            <a:r>
              <a:rPr lang="zh-CN" altLang="en-US" dirty="0"/>
              <a:t>正在接收正確端口上的連接。 </a:t>
            </a:r>
            <a:endParaRPr lang="en-US" altLang="zh-CN" dirty="0" smtClean="0"/>
          </a:p>
          <a:p>
            <a:r>
              <a:rPr lang="zh-CN" altLang="en-US" dirty="0" smtClean="0"/>
              <a:t>如果</a:t>
            </a:r>
            <a:r>
              <a:rPr lang="zh-CN" altLang="en-US" dirty="0"/>
              <a:t>甚至無法通過 </a:t>
            </a:r>
            <a:r>
              <a:rPr lang="en-US" altLang="zh-CN" dirty="0"/>
              <a:t>pod </a:t>
            </a:r>
            <a:r>
              <a:rPr lang="zh-CN" altLang="en-US" dirty="0"/>
              <a:t>的 </a:t>
            </a:r>
            <a:r>
              <a:rPr lang="en-US" altLang="zh-CN" dirty="0"/>
              <a:t>IP </a:t>
            </a:r>
            <a:r>
              <a:rPr lang="zh-CN" altLang="en-US" dirty="0"/>
              <a:t>訪問應用</a:t>
            </a:r>
            <a:r>
              <a:rPr lang="en-US" altLang="zh-CN" dirty="0"/>
              <a:t>,</a:t>
            </a:r>
            <a:r>
              <a:rPr lang="zh-CN" altLang="en-US" dirty="0"/>
              <a:t>請確保應用不是僅綁定到本地主機。</a:t>
            </a:r>
          </a:p>
          <a:p>
            <a:r>
              <a:rPr lang="zh-CN" altLang="en-US" dirty="0"/>
              <a:t>這應該可以幫助解决大部分與服務相關的問題</a:t>
            </a:r>
            <a:r>
              <a:rPr lang="zh-CN" altLang="en-US" dirty="0" smtClean="0"/>
              <a:t>。</a:t>
            </a:r>
            <a:endParaRPr lang="en-US" altLang="zh-CN" dirty="0" smtClean="0"/>
          </a:p>
          <a:p>
            <a:r>
              <a:rPr lang="zh-CN" altLang="en-US" dirty="0" smtClean="0"/>
              <a:t>將</a:t>
            </a:r>
            <a:r>
              <a:rPr lang="zh-CN" altLang="en-US" dirty="0"/>
              <a:t>在第</a:t>
            </a:r>
            <a:r>
              <a:rPr lang="en-US" altLang="zh-CN" dirty="0" smtClean="0"/>
              <a:t>11</a:t>
            </a:r>
            <a:r>
              <a:rPr lang="zh-TW" altLang="en-US" dirty="0" smtClean="0"/>
              <a:t>？</a:t>
            </a:r>
            <a:r>
              <a:rPr lang="zh-CN" altLang="en-US" dirty="0" smtClean="0"/>
              <a:t>章</a:t>
            </a:r>
            <a:r>
              <a:rPr lang="zh-CN" altLang="en-US" dirty="0"/>
              <a:t>中瞭解更多有關</a:t>
            </a:r>
            <a:r>
              <a:rPr lang="zh-CN" altLang="en-US" dirty="0" smtClean="0"/>
              <a:t>服務</a:t>
            </a:r>
            <a:r>
              <a:rPr lang="zh-CN" altLang="en-US" dirty="0"/>
              <a:t>如何工作的內容</a:t>
            </a:r>
            <a:r>
              <a:rPr lang="zh-CN" altLang="en-US" dirty="0" smtClean="0"/>
              <a:t>。</a:t>
            </a:r>
            <a:endParaRPr lang="en-US" altLang="zh-CN" dirty="0" smtClean="0"/>
          </a:p>
          <a:p>
            <a:r>
              <a:rPr lang="zh-CN" altLang="en-US" dirty="0" smtClean="0"/>
              <a:t>通過</a:t>
            </a:r>
            <a:r>
              <a:rPr lang="zh-CN" altLang="en-US" dirty="0"/>
              <a:t>瞭解它們的實現方式</a:t>
            </a:r>
            <a:r>
              <a:rPr lang="en-US" altLang="zh-CN" dirty="0"/>
              <a:t>,</a:t>
            </a:r>
            <a:r>
              <a:rPr lang="zh-CN" altLang="en-US" dirty="0"/>
              <a:t>應該可以更輕鬆地對它們進行</a:t>
            </a:r>
            <a:r>
              <a:rPr lang="zh-CN" altLang="en-US" dirty="0" smtClean="0"/>
              <a:t>故障</a:t>
            </a:r>
            <a:r>
              <a:rPr lang="zh-TW" altLang="en-US" dirty="0" smtClean="0"/>
              <a:t>排除。</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157475680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本章</a:t>
            </a:r>
            <a:r>
              <a:rPr lang="zh-CN" altLang="en-US" dirty="0" smtClean="0"/>
              <a:t>小結</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smtClean="0"/>
              <a:t>在</a:t>
            </a:r>
            <a:r>
              <a:rPr lang="zh-CN" altLang="en-US" dirty="0"/>
              <a:t>本章中</a:t>
            </a:r>
            <a:r>
              <a:rPr lang="en-US" altLang="zh-CN" dirty="0" smtClean="0"/>
              <a:t>,</a:t>
            </a:r>
            <a:r>
              <a:rPr lang="zh-CN" altLang="en-US" dirty="0" smtClean="0"/>
              <a:t>已經學習了如何創建 </a:t>
            </a:r>
            <a:r>
              <a:rPr lang="en-US" altLang="zh-CN" dirty="0" smtClean="0"/>
              <a:t>Kubernetes </a:t>
            </a:r>
            <a:r>
              <a:rPr lang="zh-CN" altLang="en-US" dirty="0" smtClean="0"/>
              <a:t>服務資源來暴露應用程序中可用的服務</a:t>
            </a:r>
            <a:r>
              <a:rPr lang="en-US" altLang="zh-CN" dirty="0" smtClean="0"/>
              <a:t>,</a:t>
            </a:r>
            <a:r>
              <a:rPr lang="zh-CN" altLang="en-US" dirty="0" smtClean="0"/>
              <a:t>無論每個服務後端有多少 </a:t>
            </a:r>
            <a:r>
              <a:rPr lang="en-US" altLang="zh-CN" dirty="0" smtClean="0"/>
              <a:t>pod </a:t>
            </a:r>
            <a:r>
              <a:rPr lang="zh-CN" altLang="en-US" dirty="0" smtClean="0"/>
              <a:t>實例。你已經學會了</a:t>
            </a:r>
            <a:r>
              <a:rPr lang="en-US" altLang="zh-CN" dirty="0" smtClean="0"/>
              <a:t>Kubernetes </a:t>
            </a:r>
            <a:r>
              <a:rPr lang="zh-CN" altLang="en-US" dirty="0" smtClean="0"/>
              <a:t>關于服務的用法</a:t>
            </a:r>
            <a:r>
              <a:rPr lang="en-US" altLang="zh-CN" dirty="0" smtClean="0"/>
              <a:t>:</a:t>
            </a:r>
          </a:p>
          <a:p>
            <a:r>
              <a:rPr lang="zh-CN" altLang="en-US" dirty="0" smtClean="0"/>
              <a:t>在一個固定的</a:t>
            </a:r>
            <a:r>
              <a:rPr lang="en-US" altLang="zh-CN" dirty="0" smtClean="0"/>
              <a:t>IP</a:t>
            </a:r>
            <a:r>
              <a:rPr lang="zh-CN" altLang="en-US" dirty="0" smtClean="0"/>
              <a:t>地址和端口下暴露匹配到某個標</a:t>
            </a:r>
            <a:r>
              <a:rPr lang="zh-TW" altLang="en-US" dirty="0" smtClean="0"/>
              <a:t>籤</a:t>
            </a:r>
            <a:r>
              <a:rPr lang="zh-CN" altLang="en-US" dirty="0" smtClean="0"/>
              <a:t>選擇器的多個 </a:t>
            </a:r>
            <a:r>
              <a:rPr lang="en-US" altLang="zh-CN" dirty="0" smtClean="0"/>
              <a:t>pod</a:t>
            </a:r>
            <a:r>
              <a:rPr lang="zh-TW" altLang="en-US" dirty="0"/>
              <a:t>。</a:t>
            </a:r>
            <a:r>
              <a:rPr lang="en-US" altLang="zh-CN" dirty="0"/>
              <a:t> </a:t>
            </a:r>
          </a:p>
          <a:p>
            <a:r>
              <a:rPr lang="zh-CN" altLang="en-US" dirty="0" smtClean="0"/>
              <a:t>服務在集群內默認是可訪問的</a:t>
            </a:r>
            <a:r>
              <a:rPr lang="en-US" altLang="zh-CN" dirty="0" smtClean="0"/>
              <a:t>,</a:t>
            </a:r>
            <a:r>
              <a:rPr lang="zh-CN" altLang="en-US" dirty="0" smtClean="0"/>
              <a:t>通過將服務的類型設置爲 </a:t>
            </a:r>
            <a:r>
              <a:rPr lang="en-US" altLang="zh-CN" dirty="0" err="1" smtClean="0"/>
              <a:t>NodePort</a:t>
            </a:r>
            <a:r>
              <a:rPr lang="en-US" altLang="zh-CN" dirty="0" smtClean="0"/>
              <a:t> </a:t>
            </a:r>
            <a:r>
              <a:rPr lang="zh-CN" altLang="en-US" dirty="0" smtClean="0"/>
              <a:t>或 </a:t>
            </a:r>
            <a:r>
              <a:rPr lang="en-US" altLang="zh-CN" dirty="0" err="1" smtClean="0"/>
              <a:t>LoadBalancer</a:t>
            </a:r>
            <a:r>
              <a:rPr lang="en-US" altLang="zh-CN" dirty="0" smtClean="0"/>
              <a:t>,</a:t>
            </a:r>
            <a:r>
              <a:rPr lang="zh-CN" altLang="en-US" dirty="0" smtClean="0"/>
              <a:t>使得服務也可以從集群外部訪問</a:t>
            </a:r>
            <a:r>
              <a:rPr lang="zh-TW" altLang="en-US" dirty="0" smtClean="0"/>
              <a:t>。</a:t>
            </a:r>
            <a:r>
              <a:rPr lang="en-US" altLang="zh-CN" dirty="0" smtClean="0"/>
              <a:t> </a:t>
            </a:r>
          </a:p>
          <a:p>
            <a:r>
              <a:rPr lang="zh-CN" altLang="en-US" dirty="0" smtClean="0"/>
              <a:t>讓 </a:t>
            </a:r>
            <a:r>
              <a:rPr lang="en-US" altLang="zh-CN" dirty="0" smtClean="0"/>
              <a:t>pod </a:t>
            </a:r>
            <a:r>
              <a:rPr lang="zh-CN" altLang="en-US" dirty="0" smtClean="0"/>
              <a:t>能够通過查找環境變量發現服務的</a:t>
            </a:r>
            <a:r>
              <a:rPr lang="en-US" altLang="zh-CN" dirty="0" smtClean="0"/>
              <a:t>IP</a:t>
            </a:r>
            <a:r>
              <a:rPr lang="zh-CN" altLang="en-US" dirty="0"/>
              <a:t>地址和端口</a:t>
            </a:r>
          </a:p>
          <a:p>
            <a:r>
              <a:rPr lang="zh-CN" altLang="en-US" dirty="0" smtClean="0"/>
              <a:t>允許通過創建服務資源而不指定選擇器來發現駐留在集群外部的服務</a:t>
            </a:r>
            <a:r>
              <a:rPr lang="zh-TW" altLang="en-US" dirty="0" smtClean="0"/>
              <a:t>並</a:t>
            </a:r>
            <a:r>
              <a:rPr lang="zh-CN" altLang="en-US" dirty="0" smtClean="0"/>
              <a:t>與之通信</a:t>
            </a:r>
            <a:r>
              <a:rPr lang="en-US" altLang="zh-CN" dirty="0" smtClean="0"/>
              <a:t>,</a:t>
            </a:r>
            <a:r>
              <a:rPr lang="zh-CN" altLang="en-US" dirty="0" smtClean="0"/>
              <a:t>方法是創建關聯的 </a:t>
            </a:r>
            <a:r>
              <a:rPr lang="en-US" altLang="zh-CN" dirty="0" smtClean="0"/>
              <a:t>Endpoint </a:t>
            </a:r>
            <a:r>
              <a:rPr lang="zh-CN" altLang="en-US" dirty="0" smtClean="0"/>
              <a:t>資源</a:t>
            </a:r>
            <a:r>
              <a:rPr lang="zh-TW" altLang="en-US" dirty="0" smtClean="0"/>
              <a:t>。</a:t>
            </a:r>
            <a:endParaRPr lang="en-US" altLang="zh-CN" dirty="0" smtClean="0"/>
          </a:p>
        </p:txBody>
      </p:sp>
    </p:spTree>
    <p:extLst>
      <p:ext uri="{BB962C8B-B14F-4D97-AF65-F5344CB8AC3E}">
        <p14:creationId xmlns:p14="http://schemas.microsoft.com/office/powerpoint/2010/main" val="15252553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本章小結</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爲具有</a:t>
            </a:r>
            <a:r>
              <a:rPr lang="en-US" altLang="zh-TW" dirty="0" err="1" smtClean="0"/>
              <a:t>ExternalName</a:t>
            </a:r>
            <a:r>
              <a:rPr lang="en-US" altLang="zh-TW" dirty="0" smtClean="0"/>
              <a:t> </a:t>
            </a:r>
            <a:r>
              <a:rPr lang="zh-TW" altLang="en-US" dirty="0" smtClean="0"/>
              <a:t>服務類型的外部服務提供 </a:t>
            </a:r>
            <a:r>
              <a:rPr lang="en-US" altLang="zh-TW" dirty="0" smtClean="0"/>
              <a:t>DNS </a:t>
            </a:r>
            <a:r>
              <a:rPr lang="en-US" altLang="zh-TW" dirty="0"/>
              <a:t>CNAME </a:t>
            </a:r>
            <a:r>
              <a:rPr lang="zh-TW" altLang="en-US" dirty="0" smtClean="0"/>
              <a:t>別名。</a:t>
            </a:r>
            <a:endParaRPr lang="en-US" altLang="zh-TW" dirty="0" smtClean="0"/>
          </a:p>
          <a:p>
            <a:r>
              <a:rPr lang="zh-TW" altLang="en-US" dirty="0" smtClean="0"/>
              <a:t>通過單個 </a:t>
            </a:r>
            <a:r>
              <a:rPr lang="en-US" altLang="zh-TW" dirty="0" smtClean="0"/>
              <a:t>Ingress </a:t>
            </a:r>
            <a:r>
              <a:rPr lang="zh-TW" altLang="en-US" dirty="0" smtClean="0"/>
              <a:t>公開多個</a:t>
            </a:r>
            <a:r>
              <a:rPr lang="en-US" altLang="zh-TW" dirty="0" smtClean="0"/>
              <a:t>HTTP </a:t>
            </a:r>
            <a:r>
              <a:rPr lang="zh-TW" altLang="en-US" dirty="0" smtClean="0"/>
              <a:t>服務</a:t>
            </a:r>
            <a:r>
              <a:rPr lang="en-US" altLang="zh-TW" dirty="0" smtClean="0"/>
              <a:t>(</a:t>
            </a:r>
            <a:r>
              <a:rPr lang="zh-TW" altLang="en-US" dirty="0" smtClean="0"/>
              <a:t>使用單個</a:t>
            </a:r>
            <a:r>
              <a:rPr lang="en-US" altLang="zh-TW" dirty="0" smtClean="0"/>
              <a:t>IP)</a:t>
            </a:r>
            <a:r>
              <a:rPr lang="zh-TW" altLang="en-US" dirty="0" smtClean="0"/>
              <a:t>。</a:t>
            </a:r>
            <a:endParaRPr lang="en-US" altLang="zh-TW" dirty="0" smtClean="0"/>
          </a:p>
          <a:p>
            <a:r>
              <a:rPr lang="zh-TW" altLang="en-US" dirty="0" smtClean="0"/>
              <a:t>使用 </a:t>
            </a:r>
            <a:r>
              <a:rPr lang="en-US" altLang="zh-TW" dirty="0"/>
              <a:t>pod </a:t>
            </a:r>
            <a:r>
              <a:rPr lang="zh-TW" altLang="en-US" dirty="0" smtClean="0"/>
              <a:t>容器的就緒探針來確定是否應該將 </a:t>
            </a:r>
            <a:r>
              <a:rPr lang="en-US" altLang="zh-TW" dirty="0" smtClean="0"/>
              <a:t>pod </a:t>
            </a:r>
            <a:r>
              <a:rPr lang="zh-TW" altLang="en-US" dirty="0" smtClean="0"/>
              <a:t>包含在服務 </a:t>
            </a:r>
            <a:r>
              <a:rPr lang="en-US" altLang="zh-TW" dirty="0" smtClean="0"/>
              <a:t>endpoints </a:t>
            </a:r>
            <a:r>
              <a:rPr lang="zh-TW" altLang="en-US" dirty="0" smtClean="0"/>
              <a:t>內 。</a:t>
            </a:r>
            <a:endParaRPr lang="en-US" altLang="zh-TW" dirty="0" smtClean="0"/>
          </a:p>
          <a:p>
            <a:r>
              <a:rPr lang="zh-TW" altLang="en-US" dirty="0" smtClean="0"/>
              <a:t>通過創建 </a:t>
            </a:r>
            <a:r>
              <a:rPr lang="en-US" altLang="zh-TW" dirty="0" smtClean="0"/>
              <a:t>headless </a:t>
            </a:r>
            <a:r>
              <a:rPr lang="zh-TW" altLang="en-US" dirty="0" smtClean="0"/>
              <a:t>服務讓 </a:t>
            </a:r>
            <a:r>
              <a:rPr lang="en-US" altLang="zh-TW" dirty="0" smtClean="0"/>
              <a:t>DNS </a:t>
            </a:r>
            <a:r>
              <a:rPr lang="zh-TW" altLang="en-US" dirty="0" smtClean="0"/>
              <a:t>發現 </a:t>
            </a:r>
            <a:r>
              <a:rPr lang="en-US" altLang="zh-TW" dirty="0" smtClean="0"/>
              <a:t>pod </a:t>
            </a:r>
            <a:r>
              <a:rPr lang="en-US" altLang="zh-TW" dirty="0"/>
              <a:t>IP </a:t>
            </a:r>
            <a:r>
              <a:rPr lang="zh-TW" altLang="en-US" dirty="0" smtClean="0"/>
              <a:t>。</a:t>
            </a:r>
            <a:endParaRPr lang="en-US" altLang="zh-TW" dirty="0" smtClean="0"/>
          </a:p>
        </p:txBody>
      </p:sp>
    </p:spTree>
    <p:extLst>
      <p:ext uri="{BB962C8B-B14F-4D97-AF65-F5344CB8AC3E}">
        <p14:creationId xmlns:p14="http://schemas.microsoft.com/office/powerpoint/2010/main" val="240008036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本章小結</a:t>
            </a:r>
            <a:endParaRPr lang="zh-TW" altLang="en-US" dirty="0"/>
          </a:p>
        </p:txBody>
      </p:sp>
      <p:sp>
        <p:nvSpPr>
          <p:cNvPr id="3" name="內容版面配置區 2"/>
          <p:cNvSpPr>
            <a:spLocks noGrp="1"/>
          </p:cNvSpPr>
          <p:nvPr>
            <p:ph idx="1"/>
          </p:nvPr>
        </p:nvSpPr>
        <p:spPr/>
        <p:txBody>
          <a:bodyPr>
            <a:normAutofit/>
          </a:bodyPr>
          <a:lstStyle/>
          <a:p>
            <a:r>
              <a:rPr lang="zh-TW" altLang="en-US" dirty="0"/>
              <a:t>隨著對服務的深入理解</a:t>
            </a:r>
            <a:r>
              <a:rPr lang="en-US" altLang="zh-TW" dirty="0"/>
              <a:t>,</a:t>
            </a:r>
            <a:r>
              <a:rPr lang="zh-TW" altLang="en-US" dirty="0"/>
              <a:t>也學習到了下面的內容</a:t>
            </a:r>
            <a:r>
              <a:rPr lang="en-US" altLang="zh-TW" dirty="0"/>
              <a:t>: </a:t>
            </a:r>
            <a:endParaRPr lang="en-US" altLang="zh-TW" dirty="0" smtClean="0"/>
          </a:p>
          <a:p>
            <a:r>
              <a:rPr lang="zh-TW" altLang="en-US" dirty="0" smtClean="0"/>
              <a:t>故障</a:t>
            </a:r>
            <a:r>
              <a:rPr lang="zh-TW" altLang="en-US" dirty="0"/>
              <a:t>排查 </a:t>
            </a:r>
            <a:endParaRPr lang="en-US" altLang="zh-TW" dirty="0" smtClean="0"/>
          </a:p>
          <a:p>
            <a:r>
              <a:rPr lang="zh-TW" altLang="en-US" dirty="0" smtClean="0"/>
              <a:t>修改 </a:t>
            </a:r>
            <a:r>
              <a:rPr lang="en-US" altLang="zh-TW" dirty="0"/>
              <a:t>Google Kubernetes/Compute Engine </a:t>
            </a:r>
            <a:r>
              <a:rPr lang="zh-TW" altLang="en-US" dirty="0"/>
              <a:t>中的防火墻規則</a:t>
            </a:r>
          </a:p>
          <a:p>
            <a:r>
              <a:rPr lang="zh-TW" altLang="en-US" dirty="0"/>
              <a:t>通過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exec </a:t>
            </a:r>
            <a:r>
              <a:rPr lang="zh-TW" altLang="en-US" dirty="0"/>
              <a:t>在 </a:t>
            </a:r>
            <a:r>
              <a:rPr lang="en-US" altLang="zh-TW" dirty="0"/>
              <a:t>pod </a:t>
            </a:r>
            <a:r>
              <a:rPr lang="zh-TW" altLang="en-US" dirty="0"/>
              <a:t>容器中執行命令 </a:t>
            </a:r>
            <a:endParaRPr lang="en-US" altLang="zh-TW" dirty="0" smtClean="0"/>
          </a:p>
          <a:p>
            <a:r>
              <a:rPr lang="zh-TW" altLang="en-US" dirty="0" smtClean="0"/>
              <a:t>在</a:t>
            </a:r>
            <a:r>
              <a:rPr lang="zh-TW" altLang="en-US" dirty="0"/>
              <a:t>現有容器的容器中運行一個</a:t>
            </a:r>
            <a:r>
              <a:rPr lang="en-US" altLang="zh-TW" dirty="0"/>
              <a:t>bash shell </a:t>
            </a:r>
            <a:endParaRPr lang="en-US" altLang="zh-TW" dirty="0" smtClean="0"/>
          </a:p>
          <a:p>
            <a:r>
              <a:rPr lang="zh-TW" altLang="en-US" dirty="0" smtClean="0"/>
              <a:t>通過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apply </a:t>
            </a:r>
            <a:r>
              <a:rPr lang="zh-TW" altLang="en-US" dirty="0"/>
              <a:t>命令修改 </a:t>
            </a:r>
            <a:r>
              <a:rPr lang="en-US" altLang="zh-TW" dirty="0"/>
              <a:t>Kubernetes </a:t>
            </a:r>
            <a:r>
              <a:rPr lang="zh-TW" altLang="en-US" dirty="0"/>
              <a:t>資源 </a:t>
            </a:r>
            <a:endParaRPr lang="en-US" altLang="zh-TW" dirty="0" smtClean="0"/>
          </a:p>
          <a:p>
            <a:r>
              <a:rPr lang="zh-TW" altLang="en-US" dirty="0" smtClean="0"/>
              <a:t>使用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run --</a:t>
            </a:r>
            <a:r>
              <a:rPr lang="en-US" altLang="zh-TW" dirty="0" smtClean="0">
                <a:latin typeface="Source Code Pro" panose="020B0509030403020204" pitchFamily="49" charset="0"/>
                <a:ea typeface="Source Code Pro" panose="020B0509030403020204" pitchFamily="49" charset="0"/>
              </a:rPr>
              <a:t>generator=run-pod/v1 </a:t>
            </a:r>
            <a:r>
              <a:rPr lang="zh-TW" altLang="en-US" dirty="0"/>
              <a:t>運行臨時的</a:t>
            </a:r>
            <a:r>
              <a:rPr lang="en-US" altLang="zh-TW" dirty="0" smtClean="0"/>
              <a:t>pod</a:t>
            </a:r>
            <a:r>
              <a:rPr lang="en-US" altLang="zh-TW" dirty="0"/>
              <a:t/>
            </a:r>
            <a:br>
              <a:rPr lang="en-US" altLang="zh-TW" dirty="0"/>
            </a:br>
            <a:endParaRPr lang="en-US" altLang="zh-CN" dirty="0"/>
          </a:p>
          <a:p>
            <a:endParaRPr lang="zh-TW" altLang="en-US" dirty="0"/>
          </a:p>
        </p:txBody>
      </p:sp>
    </p:spTree>
    <p:extLst>
      <p:ext uri="{BB962C8B-B14F-4D97-AF65-F5344CB8AC3E}">
        <p14:creationId xmlns:p14="http://schemas.microsoft.com/office/powerpoint/2010/main" val="827414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從內部集群測試服務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可以</a:t>
            </a:r>
            <a:r>
              <a:rPr lang="zh-CN" altLang="en-US" dirty="0"/>
              <a:t>通過以下幾種方法向服務發送請求</a:t>
            </a:r>
            <a:r>
              <a:rPr lang="en-US" altLang="zh-CN" dirty="0"/>
              <a:t>: </a:t>
            </a:r>
            <a:endParaRPr lang="en-US" altLang="zh-CN" dirty="0" smtClean="0"/>
          </a:p>
          <a:p>
            <a:pPr marL="514350" indent="-514350">
              <a:buFont typeface="+mj-lt"/>
              <a:buAutoNum type="arabicPeriod"/>
            </a:pPr>
            <a:r>
              <a:rPr lang="zh-CN" altLang="en-US" dirty="0" smtClean="0"/>
              <a:t>顯而易見</a:t>
            </a:r>
            <a:r>
              <a:rPr lang="zh-CN" altLang="en-US" dirty="0"/>
              <a:t>的方法是創建一個</a:t>
            </a:r>
            <a:r>
              <a:rPr lang="en-US" altLang="zh-CN" dirty="0"/>
              <a:t>pod,</a:t>
            </a:r>
            <a:r>
              <a:rPr lang="zh-CN" altLang="en-US" dirty="0"/>
              <a:t>它將請求發送到服務的集群 </a:t>
            </a:r>
            <a:r>
              <a:rPr lang="en-US" altLang="zh-CN" dirty="0"/>
              <a:t>IP </a:t>
            </a:r>
            <a:r>
              <a:rPr lang="zh-CN" altLang="en-US" dirty="0"/>
              <a:t>並記錄回應</a:t>
            </a:r>
            <a:r>
              <a:rPr lang="zh-CN" altLang="en-US" dirty="0" smtClean="0"/>
              <a:t>。可以</a:t>
            </a:r>
            <a:r>
              <a:rPr lang="zh-CN" altLang="en-US" dirty="0"/>
              <a:t>通過查看 </a:t>
            </a:r>
            <a:r>
              <a:rPr lang="en-US" altLang="zh-CN" dirty="0"/>
              <a:t>pod </a:t>
            </a:r>
            <a:r>
              <a:rPr lang="zh-CN" altLang="en-US" dirty="0"/>
              <a:t>日誌檢查服務的回應。 </a:t>
            </a:r>
            <a:endParaRPr lang="en-US" altLang="zh-CN" dirty="0" smtClean="0"/>
          </a:p>
          <a:p>
            <a:pPr marL="514350" indent="-514350">
              <a:buFont typeface="+mj-lt"/>
              <a:buAutoNum type="arabicPeriod"/>
            </a:pPr>
            <a:r>
              <a:rPr lang="zh-CN" altLang="en-US" dirty="0" smtClean="0"/>
              <a:t>使用</a:t>
            </a:r>
            <a:r>
              <a:rPr lang="en-US" altLang="zh-CN" dirty="0" err="1"/>
              <a:t>ssh</a:t>
            </a:r>
            <a:r>
              <a:rPr lang="zh-CN" altLang="en-US" dirty="0"/>
              <a:t>遠端登入到其中一個</a:t>
            </a:r>
            <a:r>
              <a:rPr lang="en-US" altLang="zh-CN" dirty="0"/>
              <a:t>Kubernetes </a:t>
            </a:r>
            <a:r>
              <a:rPr lang="zh-CN" altLang="en-US" dirty="0"/>
              <a:t>節點上</a:t>
            </a:r>
            <a:r>
              <a:rPr lang="en-US" altLang="zh-CN" dirty="0"/>
              <a:t>,</a:t>
            </a:r>
            <a:r>
              <a:rPr lang="zh-CN" altLang="en-US" dirty="0"/>
              <a:t>然後使用</a:t>
            </a:r>
            <a:r>
              <a:rPr lang="en-US" altLang="zh-CN" dirty="0"/>
              <a:t>curl </a:t>
            </a:r>
            <a:r>
              <a:rPr lang="zh-CN" altLang="en-US" dirty="0"/>
              <a:t>命令。 </a:t>
            </a:r>
            <a:endParaRPr lang="en-US" altLang="zh-CN" dirty="0" smtClean="0"/>
          </a:p>
          <a:p>
            <a:pPr marL="514350" indent="-514350">
              <a:buFont typeface="+mj-lt"/>
              <a:buAutoNum type="arabicPeriod"/>
            </a:pPr>
            <a:r>
              <a:rPr lang="zh-CN" altLang="en-US" dirty="0" smtClean="0"/>
              <a:t>可以</a:t>
            </a:r>
            <a:r>
              <a:rPr lang="zh-CN" altLang="en-US" dirty="0"/>
              <a:t>通過 </a:t>
            </a:r>
            <a:r>
              <a:rPr lang="en-US" altLang="zh-CN" dirty="0" err="1"/>
              <a:t>kubectl</a:t>
            </a:r>
            <a:r>
              <a:rPr lang="en-US" altLang="zh-CN" dirty="0"/>
              <a:t> exec </a:t>
            </a:r>
            <a:r>
              <a:rPr lang="zh-CN" altLang="en-US" dirty="0"/>
              <a:t>命令在一個已經存在的 </a:t>
            </a:r>
            <a:r>
              <a:rPr lang="en-US" altLang="zh-CN" dirty="0"/>
              <a:t>pod </a:t>
            </a:r>
            <a:r>
              <a:rPr lang="zh-CN" altLang="en-US" dirty="0"/>
              <a:t>中執行</a:t>
            </a:r>
            <a:r>
              <a:rPr lang="en-US" altLang="zh-CN" dirty="0"/>
              <a:t>curl </a:t>
            </a:r>
            <a:r>
              <a:rPr lang="zh-CN" altLang="en-US" dirty="0"/>
              <a:t>命令</a:t>
            </a:r>
            <a:r>
              <a:rPr lang="zh-CN" altLang="en-US" dirty="0" smtClean="0"/>
              <a:t>。</a:t>
            </a:r>
            <a:endParaRPr lang="en-US" altLang="zh-CN" dirty="0" smtClean="0"/>
          </a:p>
          <a:p>
            <a:r>
              <a:rPr lang="zh-CN" altLang="en-US" dirty="0" smtClean="0"/>
              <a:t>我們</a:t>
            </a:r>
            <a:r>
              <a:rPr lang="zh-CN" altLang="en-US" dirty="0"/>
              <a:t>來學習最後一種方法</a:t>
            </a:r>
            <a:r>
              <a:rPr lang="en-US" altLang="zh-CN" dirty="0" smtClean="0"/>
              <a:t>—</a:t>
            </a:r>
            <a:r>
              <a:rPr lang="zh-CN" altLang="en-US" dirty="0" smtClean="0"/>
              <a:t>如何</a:t>
            </a:r>
            <a:r>
              <a:rPr lang="zh-CN" altLang="en-US" dirty="0"/>
              <a:t>在已有的</a:t>
            </a:r>
            <a:r>
              <a:rPr lang="en-US" altLang="zh-CN" dirty="0"/>
              <a:t>pod </a:t>
            </a:r>
            <a:r>
              <a:rPr lang="zh-CN" altLang="en-US" dirty="0"/>
              <a:t>中運行命令</a:t>
            </a:r>
            <a:r>
              <a:rPr lang="zh-CN" altLang="en-US" dirty="0" smtClean="0"/>
              <a:t>。</a:t>
            </a:r>
            <a:endParaRPr lang="zh-CN" altLang="en-US" dirty="0"/>
          </a:p>
        </p:txBody>
      </p:sp>
    </p:spTree>
    <p:extLst>
      <p:ext uri="{BB962C8B-B14F-4D97-AF65-F5344CB8AC3E}">
        <p14:creationId xmlns:p14="http://schemas.microsoft.com/office/powerpoint/2010/main" val="382927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在運行的容器中遠端執行</a:t>
            </a:r>
            <a:r>
              <a:rPr lang="zh-CN" altLang="en-US" dirty="0" smtClean="0"/>
              <a:t>命令</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可以</a:t>
            </a:r>
            <a:r>
              <a:rPr lang="zh-CN" altLang="en-US" dirty="0"/>
              <a:t>使用</a:t>
            </a:r>
            <a:r>
              <a:rPr lang="en-US" altLang="zh-CN" dirty="0" err="1"/>
              <a:t>kubectl</a:t>
            </a:r>
            <a:r>
              <a:rPr lang="en-US" altLang="zh-CN" dirty="0"/>
              <a:t> exec </a:t>
            </a:r>
            <a:r>
              <a:rPr lang="zh-CN" altLang="en-US" dirty="0"/>
              <a:t>命令遠端地在一個已經存在的 </a:t>
            </a:r>
            <a:r>
              <a:rPr lang="en-US" altLang="zh-CN" dirty="0"/>
              <a:t>pod </a:t>
            </a:r>
            <a:r>
              <a:rPr lang="zh-CN" altLang="en-US" dirty="0"/>
              <a:t>容器上執行</a:t>
            </a:r>
            <a:r>
              <a:rPr lang="zh-CN" altLang="en-US" dirty="0" smtClean="0"/>
              <a:t>任何命令。</a:t>
            </a:r>
            <a:endParaRPr lang="en-US" altLang="zh-CN" dirty="0" smtClean="0"/>
          </a:p>
          <a:p>
            <a:pPr lvl="1"/>
            <a:r>
              <a:rPr lang="zh-CN" altLang="en-US" dirty="0" smtClean="0"/>
              <a:t>這樣</a:t>
            </a:r>
            <a:r>
              <a:rPr lang="zh-CN" altLang="en-US" dirty="0"/>
              <a:t>就可以很方便地瞭解 </a:t>
            </a:r>
            <a:r>
              <a:rPr lang="en-US" altLang="zh-CN" dirty="0"/>
              <a:t>pod </a:t>
            </a:r>
            <a:r>
              <a:rPr lang="zh-CN" altLang="en-US" dirty="0"/>
              <a:t>的內容、狀態及環境</a:t>
            </a:r>
            <a:r>
              <a:rPr lang="zh-CN" altLang="en-US" dirty="0" smtClean="0"/>
              <a:t>。</a:t>
            </a:r>
            <a:endParaRPr lang="en-US" altLang="zh-CN" dirty="0" smtClean="0"/>
          </a:p>
          <a:p>
            <a:r>
              <a:rPr lang="zh-CN" altLang="en-US" dirty="0" smtClean="0"/>
              <a:t>用</a:t>
            </a:r>
            <a:r>
              <a:rPr lang="en-US" altLang="zh-CN" dirty="0" err="1"/>
              <a:t>kubectl</a:t>
            </a:r>
            <a:r>
              <a:rPr lang="en-US" altLang="zh-CN" dirty="0"/>
              <a:t> get pod </a:t>
            </a:r>
            <a:r>
              <a:rPr lang="zh-CN" altLang="en-US" dirty="0"/>
              <a:t>命令列出所有的</a:t>
            </a:r>
            <a:r>
              <a:rPr lang="en-US" altLang="zh-CN" dirty="0"/>
              <a:t>pod,</a:t>
            </a:r>
            <a:r>
              <a:rPr lang="zh-CN" altLang="en-US" dirty="0"/>
              <a:t>並且選擇其中一個作為</a:t>
            </a:r>
            <a:r>
              <a:rPr lang="en-US" altLang="zh-CN" dirty="0"/>
              <a:t>exec </a:t>
            </a:r>
            <a:r>
              <a:rPr lang="zh-CN" altLang="en-US" dirty="0"/>
              <a:t>命令的執行目標</a:t>
            </a:r>
            <a:r>
              <a:rPr lang="en-US" altLang="zh-CN" dirty="0"/>
              <a:t>(</a:t>
            </a:r>
            <a:r>
              <a:rPr lang="zh-CN" altLang="en-US" dirty="0"/>
              <a:t>在下述</a:t>
            </a:r>
            <a:r>
              <a:rPr lang="zh-CN" altLang="en-US" dirty="0" smtClean="0"/>
              <a:t>例子中</a:t>
            </a:r>
            <a:r>
              <a:rPr lang="en-US" altLang="zh-CN" dirty="0"/>
              <a:t>,</a:t>
            </a:r>
            <a:r>
              <a:rPr lang="zh-CN" altLang="en-US" dirty="0"/>
              <a:t>選擇 </a:t>
            </a:r>
            <a:r>
              <a:rPr lang="en-US" altLang="zh-CN" dirty="0" smtClean="0">
                <a:latin typeface="Source Code Pro" panose="020B0509030403020204" pitchFamily="49" charset="0"/>
                <a:ea typeface="Source Code Pro" panose="020B0509030403020204" pitchFamily="49" charset="0"/>
              </a:rPr>
              <a:t>kubia-5f9lw</a:t>
            </a:r>
            <a:r>
              <a:rPr lang="en-US" altLang="zh-CN" dirty="0" smtClean="0"/>
              <a:t> </a:t>
            </a:r>
            <a:r>
              <a:rPr lang="en-US" altLang="zh-CN" dirty="0"/>
              <a:t>pod </a:t>
            </a:r>
            <a:r>
              <a:rPr lang="zh-CN" altLang="en-US" dirty="0"/>
              <a:t>作為目標</a:t>
            </a:r>
            <a:r>
              <a:rPr lang="en-US" altLang="zh-CN" dirty="0"/>
              <a:t>)</a:t>
            </a:r>
            <a:r>
              <a:rPr lang="zh-CN" altLang="en-US" dirty="0" smtClean="0"/>
              <a:t>。</a:t>
            </a:r>
            <a:endParaRPr lang="en-US" altLang="zh-CN" dirty="0" smtClean="0"/>
          </a:p>
        </p:txBody>
      </p:sp>
      <p:sp>
        <p:nvSpPr>
          <p:cNvPr id="4" name="矩形 3"/>
          <p:cNvSpPr/>
          <p:nvPr/>
        </p:nvSpPr>
        <p:spPr>
          <a:xfrm>
            <a:off x="1181621" y="4456506"/>
            <a:ext cx="9515605" cy="1631216"/>
          </a:xfrm>
          <a:prstGeom prst="rect">
            <a:avLst/>
          </a:prstGeom>
        </p:spPr>
        <p:txBody>
          <a:bodyPr wrap="square">
            <a:spAutoFit/>
          </a:bodyPr>
          <a:lstStyle/>
          <a:p>
            <a:r>
              <a:rPr lang="zh-TW" altLang="en-US" sz="2000" dirty="0">
                <a:latin typeface="Source Code Pro" panose="020B0509030403020204" pitchFamily="49" charset="0"/>
              </a:rPr>
              <a:t>[root@master ~]# kubectl get po -l app=kubia</a:t>
            </a:r>
          </a:p>
          <a:p>
            <a:r>
              <a:rPr lang="zh-TW" altLang="en-US" sz="2000" dirty="0">
                <a:latin typeface="Source Code Pro" panose="020B0509030403020204" pitchFamily="49" charset="0"/>
              </a:rPr>
              <a:t>NAME          READY   STATUS    RESTARTS   AGE</a:t>
            </a:r>
          </a:p>
          <a:p>
            <a:r>
              <a:rPr lang="zh-TW" altLang="en-US" sz="2000" b="1" dirty="0">
                <a:latin typeface="Source Code Pro" panose="020B0509030403020204" pitchFamily="49" charset="0"/>
              </a:rPr>
              <a:t>kubia-5f9lw</a:t>
            </a:r>
            <a:r>
              <a:rPr lang="zh-TW" altLang="en-US" sz="2000" dirty="0">
                <a:latin typeface="Source Code Pro" panose="020B0509030403020204" pitchFamily="49" charset="0"/>
              </a:rPr>
              <a:t>   1/1     Running   0          104s</a:t>
            </a:r>
          </a:p>
          <a:p>
            <a:r>
              <a:rPr lang="zh-TW" altLang="en-US" sz="2000" dirty="0">
                <a:latin typeface="Source Code Pro" panose="020B0509030403020204" pitchFamily="49" charset="0"/>
              </a:rPr>
              <a:t>kubia-dv9sb   1/1     Running   0          104s</a:t>
            </a:r>
          </a:p>
          <a:p>
            <a:r>
              <a:rPr lang="zh-TW" altLang="en-US" sz="2000" dirty="0">
                <a:latin typeface="Source Code Pro" panose="020B0509030403020204" pitchFamily="49" charset="0"/>
              </a:rPr>
              <a:t>kubia-l4xv5   1/1     Running   0          104s</a:t>
            </a:r>
          </a:p>
        </p:txBody>
      </p:sp>
    </p:spTree>
    <p:extLst>
      <p:ext uri="{BB962C8B-B14F-4D97-AF65-F5344CB8AC3E}">
        <p14:creationId xmlns:p14="http://schemas.microsoft.com/office/powerpoint/2010/main" val="379063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在運行的容器中遠端執行命令</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當</a:t>
            </a:r>
            <a:r>
              <a:rPr lang="zh-CN" altLang="en-US" dirty="0"/>
              <a:t>執行下述命令時</a:t>
            </a:r>
            <a:r>
              <a:rPr lang="en-US" altLang="zh-CN" dirty="0"/>
              <a:t>,</a:t>
            </a:r>
            <a:r>
              <a:rPr lang="zh-CN" altLang="en-US" dirty="0"/>
              <a:t>請確保替換對應 </a:t>
            </a:r>
            <a:r>
              <a:rPr lang="en-US" altLang="zh-CN" dirty="0"/>
              <a:t>pod </a:t>
            </a:r>
            <a:r>
              <a:rPr lang="zh-CN" altLang="en-US" dirty="0"/>
              <a:t>的名稱及服務 </a:t>
            </a:r>
            <a:r>
              <a:rPr lang="en-US" altLang="zh-CN" dirty="0"/>
              <a:t>IP</a:t>
            </a:r>
            <a:r>
              <a:rPr lang="zh-CN" altLang="en-US" dirty="0"/>
              <a:t>地址。</a:t>
            </a:r>
          </a:p>
          <a:p>
            <a:pPr marL="0" indent="0">
              <a:buNone/>
            </a:pPr>
            <a:r>
              <a:rPr lang="en-US" altLang="zh-CN" sz="2200" dirty="0">
                <a:latin typeface="Source Code Pro" panose="020B0509030403020204" pitchFamily="49" charset="0"/>
                <a:ea typeface="Source Code Pro" panose="020B0509030403020204" pitchFamily="49" charset="0"/>
              </a:rPr>
              <a:t>$ </a:t>
            </a:r>
            <a:r>
              <a:rPr lang="en-US" altLang="zh-CN" sz="2200" b="1" dirty="0" err="1">
                <a:latin typeface="Source Code Pro" panose="020B0509030403020204" pitchFamily="49" charset="0"/>
                <a:ea typeface="Source Code Pro" panose="020B0509030403020204" pitchFamily="49" charset="0"/>
              </a:rPr>
              <a:t>kubectl</a:t>
            </a:r>
            <a:r>
              <a:rPr lang="en-US" altLang="zh-CN" sz="2200" b="1" dirty="0">
                <a:latin typeface="Source Code Pro" panose="020B0509030403020204" pitchFamily="49" charset="0"/>
                <a:ea typeface="Source Code Pro" panose="020B0509030403020204" pitchFamily="49" charset="0"/>
              </a:rPr>
              <a:t> exec kubia-5f9lw -- curl -s http://</a:t>
            </a:r>
            <a:r>
              <a:rPr lang="zh-TW" altLang="en-US" sz="2200" b="1" dirty="0">
                <a:latin typeface="Source Code Pro" panose="020B0509030403020204" pitchFamily="49" charset="0"/>
              </a:rPr>
              <a:t>10.104.222.255</a:t>
            </a:r>
            <a:r>
              <a:rPr lang="en-US" altLang="zh-CN" sz="2200" b="1" dirty="0">
                <a:latin typeface="Source Code Pro" panose="020B0509030403020204" pitchFamily="49" charset="0"/>
                <a:ea typeface="Source Code Pro" panose="020B0509030403020204" pitchFamily="49" charset="0"/>
              </a:rPr>
              <a:t> </a:t>
            </a:r>
          </a:p>
          <a:p>
            <a:endParaRPr lang="en-US" altLang="zh-CN" dirty="0" smtClean="0"/>
          </a:p>
          <a:p>
            <a:endParaRPr lang="en-US" altLang="zh-CN" dirty="0"/>
          </a:p>
          <a:p>
            <a:endParaRPr lang="en-US" altLang="zh-CN" dirty="0"/>
          </a:p>
          <a:p>
            <a:r>
              <a:rPr lang="zh-CN" altLang="en-US" dirty="0" smtClean="0"/>
              <a:t>如果</a:t>
            </a:r>
            <a:r>
              <a:rPr lang="zh-CN" altLang="en-US" dirty="0"/>
              <a:t>之前使用</a:t>
            </a:r>
            <a:r>
              <a:rPr lang="zh-CN" altLang="en-US" dirty="0" smtClean="0"/>
              <a:t>過 </a:t>
            </a:r>
            <a:r>
              <a:rPr lang="en-US" altLang="zh-CN" dirty="0" err="1" smtClean="0"/>
              <a:t>ssh</a:t>
            </a:r>
            <a:r>
              <a:rPr lang="en-US" altLang="zh-CN" dirty="0" smtClean="0"/>
              <a:t> </a:t>
            </a:r>
            <a:r>
              <a:rPr lang="zh-CN" altLang="en-US" dirty="0"/>
              <a:t>命令登錄到一個遠端系統</a:t>
            </a:r>
            <a:r>
              <a:rPr lang="en-US" altLang="zh-CN" dirty="0"/>
              <a:t>,</a:t>
            </a:r>
            <a:r>
              <a:rPr lang="zh-CN" altLang="en-US" dirty="0"/>
              <a:t>會發現 </a:t>
            </a:r>
            <a:r>
              <a:rPr lang="en-US" altLang="zh-CN" dirty="0" err="1"/>
              <a:t>kubectl</a:t>
            </a:r>
            <a:r>
              <a:rPr lang="en-US" altLang="zh-CN" dirty="0"/>
              <a:t> exec </a:t>
            </a:r>
            <a:r>
              <a:rPr lang="zh-CN" altLang="en-US" dirty="0" smtClean="0"/>
              <a:t>沒有特別</a:t>
            </a:r>
            <a:r>
              <a:rPr lang="zh-CN" altLang="en-US" dirty="0"/>
              <a:t>大的不同之處。</a:t>
            </a:r>
          </a:p>
          <a:p>
            <a:endParaRPr lang="zh-TW" altLang="en-US" dirty="0"/>
          </a:p>
          <a:p>
            <a:pPr marL="0" indent="0">
              <a:buNone/>
            </a:pPr>
            <a:endParaRPr lang="zh-CN" altLang="en-US" dirty="0"/>
          </a:p>
          <a:p>
            <a:endParaRPr lang="zh-TW" altLang="en-US" dirty="0"/>
          </a:p>
        </p:txBody>
      </p:sp>
      <p:sp>
        <p:nvSpPr>
          <p:cNvPr id="4" name="矩形 3"/>
          <p:cNvSpPr/>
          <p:nvPr/>
        </p:nvSpPr>
        <p:spPr>
          <a:xfrm>
            <a:off x="838200" y="3214665"/>
            <a:ext cx="10886162" cy="646331"/>
          </a:xfrm>
          <a:prstGeom prst="rect">
            <a:avLst/>
          </a:prstGeom>
        </p:spPr>
        <p:txBody>
          <a:bodyPr wrap="square">
            <a:spAutoFit/>
          </a:bodyPr>
          <a:lstStyle/>
          <a:p>
            <a:r>
              <a:rPr lang="zh-TW" altLang="en-US" dirty="0">
                <a:latin typeface="Source Code Pro" panose="020B0509030403020204" pitchFamily="49" charset="0"/>
              </a:rPr>
              <a:t>[root@master ~]# </a:t>
            </a:r>
            <a:r>
              <a:rPr lang="zh-TW" altLang="en-US" b="1" dirty="0">
                <a:latin typeface="Source Code Pro" panose="020B0509030403020204" pitchFamily="49" charset="0"/>
              </a:rPr>
              <a:t>kubectl exec kubia-5f9lw -- curl -s http://10.104.222.255</a:t>
            </a:r>
          </a:p>
          <a:p>
            <a:r>
              <a:rPr lang="zh-TW" altLang="en-US" dirty="0">
                <a:latin typeface="Source Code Pro" panose="020B0509030403020204" pitchFamily="49" charset="0"/>
              </a:rPr>
              <a:t>You've hit kubia-dv9sb</a:t>
            </a:r>
          </a:p>
        </p:txBody>
      </p:sp>
    </p:spTree>
    <p:extLst>
      <p:ext uri="{BB962C8B-B14F-4D97-AF65-F5344CB8AC3E}">
        <p14:creationId xmlns:p14="http://schemas.microsoft.com/office/powerpoint/2010/main" val="216189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effectLst/>
              </a:rPr>
              <a:t>學習目標</a:t>
            </a:r>
            <a:endParaRPr lang="zh-TW" altLang="en-US" dirty="0"/>
          </a:p>
        </p:txBody>
      </p:sp>
      <p:sp>
        <p:nvSpPr>
          <p:cNvPr id="7" name="內容版面配置區 6"/>
          <p:cNvSpPr>
            <a:spLocks noGrp="1"/>
          </p:cNvSpPr>
          <p:nvPr>
            <p:ph idx="1"/>
          </p:nvPr>
        </p:nvSpPr>
        <p:spPr/>
        <p:txBody>
          <a:bodyPr>
            <a:normAutofit/>
          </a:bodyPr>
          <a:lstStyle/>
          <a:p>
            <a:r>
              <a:rPr lang="zh-TW" altLang="en-US" dirty="0" smtClean="0">
                <a:effectLst/>
              </a:rPr>
              <a:t>本章的學習目標包括了解以下內容：</a:t>
            </a:r>
            <a:endParaRPr lang="en-US" altLang="zh-TW" dirty="0" smtClean="0">
              <a:effectLst/>
            </a:endParaRPr>
          </a:p>
          <a:p>
            <a:r>
              <a:rPr lang="zh-CN" altLang="en-US" dirty="0" smtClean="0"/>
              <a:t>創建服務資源</a:t>
            </a:r>
            <a:r>
              <a:rPr lang="en-US" altLang="zh-CN" dirty="0" smtClean="0"/>
              <a:t>,</a:t>
            </a:r>
            <a:r>
              <a:rPr lang="zh-CN" altLang="en-US" dirty="0" smtClean="0"/>
              <a:t>利用單個位址訪問一組 </a:t>
            </a:r>
            <a:r>
              <a:rPr lang="en-US" altLang="zh-CN" dirty="0" smtClean="0"/>
              <a:t>pod </a:t>
            </a:r>
          </a:p>
          <a:p>
            <a:r>
              <a:rPr lang="zh-CN" altLang="en-US" dirty="0" smtClean="0"/>
              <a:t>發現集群中的服務</a:t>
            </a:r>
            <a:endParaRPr lang="en-US" altLang="zh-CN" dirty="0" smtClean="0"/>
          </a:p>
          <a:p>
            <a:r>
              <a:rPr lang="zh-CN" altLang="en-US" dirty="0" smtClean="0"/>
              <a:t>將服務公開給外部用戶端</a:t>
            </a:r>
          </a:p>
          <a:p>
            <a:r>
              <a:rPr lang="zh-CN" altLang="en-US" dirty="0" smtClean="0"/>
              <a:t>從集群內部連接外部服務</a:t>
            </a:r>
            <a:endParaRPr lang="en-US" altLang="zh-CN" dirty="0" smtClean="0"/>
          </a:p>
          <a:p>
            <a:r>
              <a:rPr lang="zh-CN" altLang="en-US" dirty="0" smtClean="0"/>
              <a:t>控制 </a:t>
            </a:r>
            <a:r>
              <a:rPr lang="en-US" altLang="zh-CN" dirty="0" smtClean="0"/>
              <a:t>pod </a:t>
            </a:r>
            <a:r>
              <a:rPr lang="zh-CN" altLang="en-US" dirty="0" smtClean="0"/>
              <a:t>是與服務關聯 </a:t>
            </a:r>
            <a:endParaRPr lang="en-US" altLang="zh-CN" dirty="0" smtClean="0"/>
          </a:p>
          <a:p>
            <a:r>
              <a:rPr lang="zh-CN" altLang="en-US" dirty="0" smtClean="0"/>
              <a:t>排除服務故障</a:t>
            </a:r>
          </a:p>
          <a:p>
            <a:endParaRPr lang="en-US" altLang="zh-TW" dirty="0" smtClean="0"/>
          </a:p>
          <a:p>
            <a:endParaRPr lang="en-US" altLang="zh-TW" dirty="0" smtClean="0">
              <a:effectLst/>
            </a:endParaRPr>
          </a:p>
          <a:p>
            <a:endParaRPr lang="en-US" altLang="zh-TW" dirty="0" smtClean="0">
              <a:effectLst/>
            </a:endParaRPr>
          </a:p>
          <a:p>
            <a:endParaRPr lang="zh-TW" altLang="en-US" dirty="0" smtClean="0">
              <a:effectLst/>
            </a:endParaRPr>
          </a:p>
        </p:txBody>
      </p:sp>
    </p:spTree>
    <p:extLst>
      <p:ext uri="{BB962C8B-B14F-4D97-AF65-F5344CB8AC3E}">
        <p14:creationId xmlns:p14="http://schemas.microsoft.com/office/powerpoint/2010/main" val="369822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為什麼是雙橫杠</a:t>
            </a:r>
            <a:r>
              <a:rPr lang="en-US" altLang="zh-CN" dirty="0" smtClean="0"/>
              <a:t>?</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CN" altLang="en-US" dirty="0"/>
              <a:t>雙橫杠</a:t>
            </a:r>
            <a:r>
              <a:rPr lang="en-US" altLang="zh-CN" dirty="0"/>
              <a:t>(</a:t>
            </a:r>
            <a:r>
              <a:rPr lang="en-US" altLang="zh-CN" b="1" dirty="0"/>
              <a:t>--</a:t>
            </a:r>
            <a:r>
              <a:rPr lang="en-US" altLang="zh-CN" dirty="0"/>
              <a:t>)</a:t>
            </a:r>
            <a:r>
              <a:rPr lang="zh-CN" altLang="en-US" dirty="0"/>
              <a:t>代表著 </a:t>
            </a:r>
            <a:r>
              <a:rPr lang="en-US" altLang="zh-CN" dirty="0" err="1"/>
              <a:t>kubectl</a:t>
            </a:r>
            <a:r>
              <a:rPr lang="en-US" altLang="zh-CN" dirty="0"/>
              <a:t> </a:t>
            </a:r>
            <a:r>
              <a:rPr lang="zh-CN" altLang="en-US" dirty="0"/>
              <a:t>命令項的結束。</a:t>
            </a:r>
            <a:endParaRPr lang="en-US" altLang="zh-CN" dirty="0"/>
          </a:p>
          <a:p>
            <a:r>
              <a:rPr lang="zh-CN" altLang="en-US" dirty="0"/>
              <a:t>在兩個橫</a:t>
            </a:r>
            <a:r>
              <a:rPr lang="zh-TW" altLang="en-US" dirty="0"/>
              <a:t>槓</a:t>
            </a:r>
            <a:r>
              <a:rPr lang="zh-CN" altLang="en-US" dirty="0"/>
              <a:t>之後的內容是指在 </a:t>
            </a:r>
            <a:r>
              <a:rPr lang="en-US" altLang="zh-CN" dirty="0"/>
              <a:t>pod </a:t>
            </a:r>
            <a:r>
              <a:rPr lang="zh-CN" altLang="en-US" dirty="0"/>
              <a:t>內部需要執行的命令。</a:t>
            </a:r>
            <a:endParaRPr lang="en-US" altLang="zh-CN" dirty="0"/>
          </a:p>
          <a:p>
            <a:r>
              <a:rPr lang="zh-CN" altLang="en-US" dirty="0"/>
              <a:t>如果需要執行的命令並沒有以橫</a:t>
            </a:r>
            <a:r>
              <a:rPr lang="zh-TW" altLang="en-US" dirty="0"/>
              <a:t>槓</a:t>
            </a:r>
            <a:r>
              <a:rPr lang="zh-CN" altLang="en-US" dirty="0"/>
              <a:t>開始的參數</a:t>
            </a:r>
            <a:r>
              <a:rPr lang="en-US" altLang="zh-CN" dirty="0"/>
              <a:t>,</a:t>
            </a:r>
            <a:r>
              <a:rPr lang="zh-TW" altLang="en-US" dirty="0"/>
              <a:t>橫杠也不是必需的。</a:t>
            </a:r>
            <a:endParaRPr lang="en-US" altLang="zh-TW" dirty="0"/>
          </a:p>
          <a:p>
            <a:r>
              <a:rPr lang="zh-TW" altLang="en-US" dirty="0"/>
              <a:t>如下情況</a:t>
            </a:r>
            <a:r>
              <a:rPr lang="en-US" altLang="zh-TW" dirty="0"/>
              <a:t>,</a:t>
            </a:r>
            <a:r>
              <a:rPr lang="zh-TW" altLang="en-US" dirty="0"/>
              <a:t>如果這裡不使用橫杠號</a:t>
            </a:r>
            <a:r>
              <a:rPr lang="en-US" altLang="zh-TW" dirty="0"/>
              <a:t>,</a:t>
            </a:r>
            <a:r>
              <a:rPr lang="en-US" altLang="zh-TW" dirty="0">
                <a:latin typeface="Source Code Pro" panose="020B0509030403020204" pitchFamily="49" charset="0"/>
                <a:ea typeface="Source Code Pro" panose="020B0509030403020204" pitchFamily="49" charset="0"/>
              </a:rPr>
              <a:t>-s</a:t>
            </a:r>
            <a:r>
              <a:rPr lang="zh-TW" altLang="en-US" dirty="0"/>
              <a:t>選項會被解析成 </a:t>
            </a:r>
            <a:r>
              <a:rPr lang="en-US" altLang="zh-TW" dirty="0" err="1"/>
              <a:t>kubectl</a:t>
            </a:r>
            <a:r>
              <a:rPr lang="en-US" altLang="zh-TW" dirty="0"/>
              <a:t> exec </a:t>
            </a:r>
            <a:r>
              <a:rPr lang="zh-TW" altLang="en-US" dirty="0"/>
              <a:t>選項</a:t>
            </a:r>
            <a:r>
              <a:rPr lang="en-US" altLang="zh-TW" dirty="0"/>
              <a:t>,</a:t>
            </a:r>
            <a:r>
              <a:rPr lang="zh-TW" altLang="en-US" dirty="0"/>
              <a:t>會導致結果異常和歧義錯誤。</a:t>
            </a:r>
          </a:p>
          <a:p>
            <a:pPr marL="0" indent="0">
              <a:buNone/>
            </a:pPr>
            <a:r>
              <a:rPr lang="en-US" altLang="zh-TW" dirty="0" smtClean="0">
                <a:latin typeface="Source Code Pro" panose="020B0509030403020204" pitchFamily="49" charset="0"/>
                <a:ea typeface="Source Code Pro" panose="020B0509030403020204" pitchFamily="49" charset="0"/>
              </a:rPr>
              <a:t>$ </a:t>
            </a:r>
            <a:r>
              <a:rPr lang="en-US" altLang="zh-TW" dirty="0" err="1" smtClean="0">
                <a:latin typeface="Source Code Pro" panose="020B0509030403020204" pitchFamily="49" charset="0"/>
                <a:ea typeface="Source Code Pro" panose="020B0509030403020204" pitchFamily="49" charset="0"/>
              </a:rPr>
              <a:t>kubectl</a:t>
            </a:r>
            <a:r>
              <a:rPr lang="en-US" altLang="zh-TW" dirty="0" smtClean="0">
                <a:latin typeface="Source Code Pro" panose="020B0509030403020204" pitchFamily="49" charset="0"/>
                <a:ea typeface="Source Code Pro" panose="020B0509030403020204" pitchFamily="49" charset="0"/>
              </a:rPr>
              <a:t> </a:t>
            </a:r>
            <a:r>
              <a:rPr lang="en-US" altLang="zh-TW" dirty="0">
                <a:latin typeface="Source Code Pro" panose="020B0509030403020204" pitchFamily="49" charset="0"/>
                <a:ea typeface="Source Code Pro" panose="020B0509030403020204" pitchFamily="49" charset="0"/>
              </a:rPr>
              <a:t>exec </a:t>
            </a:r>
            <a:r>
              <a:rPr lang="en-US" altLang="zh-TW" dirty="0" smtClean="0">
                <a:latin typeface="Source Code Pro" panose="020B0509030403020204" pitchFamily="49" charset="0"/>
                <a:ea typeface="Source Code Pro" panose="020B0509030403020204" pitchFamily="49" charset="0"/>
              </a:rPr>
              <a:t>kubia-5f9lw curl -s </a:t>
            </a:r>
            <a:r>
              <a:rPr lang="en-US" altLang="zh-TW" dirty="0">
                <a:latin typeface="Source Code Pro" panose="020B0509030403020204" pitchFamily="49" charset="0"/>
                <a:ea typeface="Source Code Pro" panose="020B0509030403020204" pitchFamily="49" charset="0"/>
              </a:rPr>
              <a:t>http://10.104.222.255 </a:t>
            </a:r>
          </a:p>
          <a:p>
            <a:pPr marL="0" indent="0">
              <a:buNone/>
            </a:pPr>
            <a:r>
              <a:rPr lang="en-US" altLang="zh-TW" sz="2600" dirty="0">
                <a:latin typeface="Source Code Pro" panose="020B0509030403020204" pitchFamily="49" charset="0"/>
                <a:ea typeface="Source Code Pro" panose="020B0509030403020204" pitchFamily="49" charset="0"/>
              </a:rPr>
              <a:t>The connection to the server 10.104.222.255 was refused - did </a:t>
            </a:r>
            <a:r>
              <a:rPr lang="en-US" altLang="zh-TW" sz="2600" dirty="0" smtClean="0">
                <a:latin typeface="Source Code Pro" panose="020B0509030403020204" pitchFamily="49" charset="0"/>
                <a:ea typeface="Source Code Pro" panose="020B0509030403020204" pitchFamily="49" charset="0"/>
              </a:rPr>
              <a:t>you specify </a:t>
            </a:r>
            <a:r>
              <a:rPr lang="en-US" altLang="zh-TW" sz="2600" dirty="0">
                <a:latin typeface="Source Code Pro" panose="020B0509030403020204" pitchFamily="49" charset="0"/>
                <a:ea typeface="Source Code Pro" panose="020B0509030403020204" pitchFamily="49" charset="0"/>
              </a:rPr>
              <a:t>the right host or port?</a:t>
            </a:r>
          </a:p>
          <a:p>
            <a:r>
              <a:rPr lang="zh-CN" altLang="en-US" dirty="0" smtClean="0"/>
              <a:t>服務除拒絕連接外什麼都不做。這是因為 </a:t>
            </a:r>
            <a:r>
              <a:rPr lang="en-US" altLang="zh-CN" dirty="0" err="1" smtClean="0"/>
              <a:t>kubectl</a:t>
            </a:r>
            <a:r>
              <a:rPr lang="en-US" altLang="zh-CN" dirty="0" smtClean="0"/>
              <a:t> </a:t>
            </a:r>
            <a:r>
              <a:rPr lang="zh-CN" altLang="en-US" dirty="0" smtClean="0"/>
              <a:t>並不能連接到位於 </a:t>
            </a:r>
            <a:r>
              <a:rPr lang="en-US" altLang="zh-CN" dirty="0"/>
              <a:t>10.104.222.255 </a:t>
            </a:r>
            <a:r>
              <a:rPr lang="zh-CN" altLang="en-US" dirty="0"/>
              <a:t>的 </a:t>
            </a:r>
            <a:r>
              <a:rPr lang="en-US" altLang="zh-CN" dirty="0" smtClean="0"/>
              <a:t>API</a:t>
            </a:r>
            <a:r>
              <a:rPr lang="zh-CN" altLang="en-US" dirty="0" smtClean="0"/>
              <a:t>伺服器</a:t>
            </a:r>
            <a:r>
              <a:rPr lang="en-US" altLang="zh-CN" dirty="0" smtClean="0"/>
              <a:t>(</a:t>
            </a:r>
            <a:r>
              <a:rPr lang="en-US" altLang="zh-CN" dirty="0" smtClean="0">
                <a:latin typeface="Source Code Pro" panose="020B0509030403020204" pitchFamily="49" charset="0"/>
                <a:ea typeface="Source Code Pro" panose="020B0509030403020204" pitchFamily="49" charset="0"/>
              </a:rPr>
              <a:t>-s</a:t>
            </a:r>
            <a:r>
              <a:rPr lang="zh-CN" altLang="en-US" dirty="0" smtClean="0"/>
              <a:t>選項用來告訴</a:t>
            </a:r>
            <a:r>
              <a:rPr lang="en-US" altLang="zh-CN" dirty="0" err="1" smtClean="0"/>
              <a:t>kubectl</a:t>
            </a:r>
            <a:r>
              <a:rPr lang="en-US" altLang="zh-CN" dirty="0" smtClean="0"/>
              <a:t> </a:t>
            </a:r>
            <a:r>
              <a:rPr lang="zh-CN" altLang="en-US" dirty="0" smtClean="0"/>
              <a:t>需要連接一個不同的</a:t>
            </a:r>
            <a:r>
              <a:rPr lang="en-US" altLang="zh-CN" dirty="0" smtClean="0"/>
              <a:t>API</a:t>
            </a:r>
            <a:r>
              <a:rPr lang="zh-CN" altLang="en-US" dirty="0" smtClean="0"/>
              <a:t>伺服器而不是默認的</a:t>
            </a:r>
            <a:r>
              <a:rPr lang="en-US" altLang="zh-CN" dirty="0" smtClean="0"/>
              <a:t>)</a:t>
            </a:r>
            <a:r>
              <a:rPr lang="zh-CN" altLang="en-US" dirty="0"/>
              <a:t>。</a:t>
            </a:r>
            <a:endParaRPr lang="zh-TW" altLang="en-US" dirty="0"/>
          </a:p>
        </p:txBody>
      </p:sp>
    </p:spTree>
    <p:extLst>
      <p:ext uri="{BB962C8B-B14F-4D97-AF65-F5344CB8AC3E}">
        <p14:creationId xmlns:p14="http://schemas.microsoft.com/office/powerpoint/2010/main" val="175317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上例中的</a:t>
            </a:r>
            <a:r>
              <a:rPr lang="zh-CN" altLang="en-US" dirty="0" smtClean="0"/>
              <a:t>事件</a:t>
            </a:r>
            <a:r>
              <a:rPr lang="zh-CN" altLang="en-US" dirty="0"/>
              <a:t>發生的順序</a:t>
            </a:r>
            <a:endParaRPr lang="zh-TW"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421504"/>
            <a:ext cx="10058400" cy="5436496"/>
          </a:xfrm>
          <a:prstGeom prst="rect">
            <a:avLst/>
          </a:prstGeom>
        </p:spPr>
      </p:pic>
    </p:spTree>
    <p:extLst>
      <p:ext uri="{BB962C8B-B14F-4D97-AF65-F5344CB8AC3E}">
        <p14:creationId xmlns:p14="http://schemas.microsoft.com/office/powerpoint/2010/main" val="3414110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配置服務上的會話親和性</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如果多次執行同樣的命令</a:t>
            </a:r>
            <a:r>
              <a:rPr lang="en-US" altLang="zh-CN" dirty="0" smtClean="0"/>
              <a:t>,</a:t>
            </a:r>
            <a:r>
              <a:rPr lang="zh-CN" altLang="en-US" dirty="0" smtClean="0"/>
              <a:t>每次調用執行應該在不同的</a:t>
            </a:r>
            <a:r>
              <a:rPr lang="en-US" altLang="zh-CN" dirty="0" smtClean="0"/>
              <a:t>pod </a:t>
            </a:r>
            <a:r>
              <a:rPr lang="zh-CN" altLang="en-US" dirty="0" smtClean="0"/>
              <a:t>上。</a:t>
            </a:r>
            <a:endParaRPr lang="en-US" altLang="zh-CN" dirty="0" smtClean="0"/>
          </a:p>
          <a:p>
            <a:r>
              <a:rPr lang="zh-CN" altLang="en-US" dirty="0" smtClean="0"/>
              <a:t>因爲服務代理通常將每個連接隨機指向選中的後端 </a:t>
            </a:r>
            <a:r>
              <a:rPr lang="en-US" altLang="zh-CN" dirty="0" smtClean="0"/>
              <a:t>pod </a:t>
            </a:r>
            <a:r>
              <a:rPr lang="zh-CN" altLang="en-US" dirty="0" smtClean="0"/>
              <a:t>中的一個</a:t>
            </a:r>
            <a:r>
              <a:rPr lang="en-US" altLang="zh-CN" dirty="0" smtClean="0"/>
              <a:t>,</a:t>
            </a:r>
            <a:r>
              <a:rPr lang="zh-CN" altLang="en-US" dirty="0" smtClean="0"/>
              <a:t>即使連接來自</a:t>
            </a:r>
            <a:r>
              <a:rPr lang="zh-TW" altLang="en-US" dirty="0" smtClean="0"/>
              <a:t>於</a:t>
            </a:r>
            <a:r>
              <a:rPr lang="zh-CN" altLang="en-US" dirty="0" smtClean="0"/>
              <a:t>同一個客戶端。</a:t>
            </a:r>
            <a:endParaRPr lang="zh-CN" altLang="en-US" dirty="0"/>
          </a:p>
          <a:p>
            <a:r>
              <a:rPr lang="zh-CN" altLang="en-US" dirty="0" smtClean="0"/>
              <a:t>如果希望特定客戶端産生的所有請求每次都指向同一個</a:t>
            </a:r>
            <a:r>
              <a:rPr lang="en-US" altLang="zh-CN" dirty="0" smtClean="0"/>
              <a:t>pod,</a:t>
            </a:r>
            <a:r>
              <a:rPr lang="zh-CN" altLang="en-US" dirty="0" smtClean="0"/>
              <a:t>可以設置服務的</a:t>
            </a:r>
            <a:r>
              <a:rPr lang="en-US" altLang="zh-CN" dirty="0" err="1" smtClean="0">
                <a:latin typeface="Source Code Pro" panose="020B0509030403020204" pitchFamily="49" charset="0"/>
                <a:ea typeface="Source Code Pro" panose="020B0509030403020204" pitchFamily="49" charset="0"/>
              </a:rPr>
              <a:t>sessionAfinity</a:t>
            </a:r>
            <a:r>
              <a:rPr lang="zh-CN" altLang="en-US" dirty="0" smtClean="0"/>
              <a:t>屬性爲 </a:t>
            </a:r>
            <a:r>
              <a:rPr lang="en-US" altLang="zh-CN" dirty="0" err="1" smtClean="0">
                <a:latin typeface="Source Code Pro" panose="020B0509030403020204" pitchFamily="49" charset="0"/>
                <a:ea typeface="Source Code Pro" panose="020B0509030403020204" pitchFamily="49" charset="0"/>
              </a:rPr>
              <a:t>ClientIP</a:t>
            </a:r>
            <a:r>
              <a:rPr lang="en-US" altLang="zh-CN" dirty="0"/>
              <a:t>(</a:t>
            </a:r>
            <a:r>
              <a:rPr lang="zh-CN" altLang="en-US" dirty="0"/>
              <a:t>而</a:t>
            </a:r>
            <a:r>
              <a:rPr lang="zh-CN" altLang="en-US" dirty="0" smtClean="0"/>
              <a:t>不是</a:t>
            </a:r>
            <a:r>
              <a:rPr lang="zh-CN" altLang="en-US" dirty="0"/>
              <a:t>默認值</a:t>
            </a:r>
            <a:r>
              <a:rPr lang="en-US" altLang="zh-CN" dirty="0" smtClean="0"/>
              <a:t>None),</a:t>
            </a:r>
            <a:r>
              <a:rPr lang="zh-CN" altLang="en-US" dirty="0"/>
              <a:t>這種方式將會使服務代理將來自同一個 </a:t>
            </a:r>
            <a:r>
              <a:rPr lang="en-US" altLang="zh-CN" dirty="0"/>
              <a:t>client IP </a:t>
            </a:r>
            <a:r>
              <a:rPr lang="zh-CN" altLang="en-US" dirty="0"/>
              <a:t>的所有請求轉發至同一個</a:t>
            </a:r>
            <a:r>
              <a:rPr lang="en-US" altLang="zh-CN" dirty="0"/>
              <a:t>pod </a:t>
            </a:r>
            <a:r>
              <a:rPr lang="zh-CN" altLang="en-US" dirty="0"/>
              <a:t>上。</a:t>
            </a:r>
            <a:endParaRPr lang="en-US" altLang="zh-CN" dirty="0"/>
          </a:p>
          <a:p>
            <a:r>
              <a:rPr lang="zh-CN" altLang="en-US" dirty="0" smtClean="0"/>
              <a:t>如下</a:t>
            </a:r>
            <a:r>
              <a:rPr lang="zh-TW" altLang="en-US" dirty="0" smtClean="0"/>
              <a:t>練習：</a:t>
            </a:r>
            <a:endParaRPr lang="zh-CN" altLang="en-US" dirty="0"/>
          </a:p>
        </p:txBody>
      </p:sp>
    </p:spTree>
    <p:extLst>
      <p:ext uri="{BB962C8B-B14F-4D97-AF65-F5344CB8AC3E}">
        <p14:creationId xmlns:p14="http://schemas.microsoft.com/office/powerpoint/2010/main" val="424839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修改服務的會話親和性</a:t>
            </a:r>
            <a:endParaRPr lang="zh-TW" altLang="en-US" dirty="0"/>
          </a:p>
        </p:txBody>
      </p:sp>
      <p:sp>
        <p:nvSpPr>
          <p:cNvPr id="3" name="內容版面配置區 2"/>
          <p:cNvSpPr>
            <a:spLocks noGrp="1"/>
          </p:cNvSpPr>
          <p:nvPr>
            <p:ph idx="1"/>
          </p:nvPr>
        </p:nvSpPr>
        <p:spPr/>
        <p:txBody>
          <a:bodyPr>
            <a:normAutofit/>
          </a:bodyPr>
          <a:lstStyle/>
          <a:p>
            <a:r>
              <a:rPr lang="zh-CN" altLang="en-US" dirty="0" smtClean="0"/>
              <a:t>作</a:t>
            </a:r>
            <a:r>
              <a:rPr lang="zh-CN" altLang="en-US" dirty="0"/>
              <a:t>爲練習</a:t>
            </a:r>
            <a:r>
              <a:rPr lang="en-US" altLang="zh-CN" dirty="0" smtClean="0"/>
              <a:t>,</a:t>
            </a:r>
            <a:r>
              <a:rPr lang="zh-CN" altLang="en-US" dirty="0" smtClean="0"/>
              <a:t> 將</a:t>
            </a:r>
            <a:r>
              <a:rPr lang="zh-CN" altLang="en-US" dirty="0"/>
              <a:t>會話親和性設置爲 </a:t>
            </a:r>
            <a:r>
              <a:rPr lang="en-US" altLang="zh-CN" dirty="0" err="1"/>
              <a:t>ClientIP</a:t>
            </a:r>
            <a:r>
              <a:rPr lang="en-US" altLang="zh-CN" dirty="0" smtClean="0"/>
              <a:t>,</a:t>
            </a:r>
            <a:r>
              <a:rPr lang="zh-TW" altLang="en-US" dirty="0" smtClean="0"/>
              <a:t>並</a:t>
            </a:r>
            <a:r>
              <a:rPr lang="zh-CN" altLang="en-US" dirty="0" smtClean="0"/>
              <a:t>嘗試</a:t>
            </a:r>
            <a:r>
              <a:rPr lang="zh-CN" altLang="en-US" dirty="0"/>
              <a:t>向其</a:t>
            </a:r>
            <a:r>
              <a:rPr lang="zh-CN" altLang="en-US" dirty="0" smtClean="0"/>
              <a:t>發送</a:t>
            </a:r>
            <a:r>
              <a:rPr lang="zh-CN" altLang="en-US" dirty="0"/>
              <a:t>請求</a:t>
            </a:r>
            <a:r>
              <a:rPr lang="zh-CN" altLang="en-US" dirty="0" smtClean="0"/>
              <a:t>。</a:t>
            </a:r>
            <a:endParaRPr lang="en-US" altLang="zh-CN" dirty="0" smtClean="0"/>
          </a:p>
          <a:p>
            <a:pPr marL="0" indent="0">
              <a:buNone/>
            </a:pPr>
            <a:r>
              <a:rPr lang="en-US" altLang="zh-CN" dirty="0" smtClean="0">
                <a:latin typeface="Source Code Pro" panose="020B0509030403020204" pitchFamily="49" charset="0"/>
                <a:ea typeface="Source Code Pro" panose="020B0509030403020204" pitchFamily="49" charset="0"/>
              </a:rPr>
              <a:t>$ </a:t>
            </a:r>
            <a:r>
              <a:rPr lang="en-US" altLang="zh-CN" dirty="0" err="1" smtClean="0">
                <a:latin typeface="Source Code Pro" panose="020B0509030403020204" pitchFamily="49" charset="0"/>
                <a:ea typeface="Source Code Pro" panose="020B0509030403020204" pitchFamily="49" charset="0"/>
              </a:rPr>
              <a:t>kubectl</a:t>
            </a:r>
            <a:r>
              <a:rPr lang="en-US" altLang="zh-CN" dirty="0" smtClean="0">
                <a:latin typeface="Source Code Pro" panose="020B0509030403020204" pitchFamily="49" charset="0"/>
                <a:ea typeface="Source Code Pro" panose="020B0509030403020204" pitchFamily="49" charset="0"/>
              </a:rPr>
              <a:t> edit svc </a:t>
            </a:r>
            <a:r>
              <a:rPr lang="en-US" altLang="zh-CN" dirty="0" err="1" smtClean="0">
                <a:latin typeface="Source Code Pro" panose="020B0509030403020204" pitchFamily="49" charset="0"/>
                <a:ea typeface="Source Code Pro" panose="020B0509030403020204" pitchFamily="49" charset="0"/>
              </a:rPr>
              <a:t>kubia</a:t>
            </a:r>
            <a:endParaRPr lang="zh-CN" altLang="en-US" dirty="0">
              <a:latin typeface="Source Code Pro" panose="020B0509030403020204" pitchFamily="49" charset="0"/>
            </a:endParaRPr>
          </a:p>
        </p:txBody>
      </p:sp>
      <p:sp>
        <p:nvSpPr>
          <p:cNvPr id="4" name="矩形 3"/>
          <p:cNvSpPr/>
          <p:nvPr/>
        </p:nvSpPr>
        <p:spPr>
          <a:xfrm>
            <a:off x="1156570" y="2959866"/>
            <a:ext cx="6096000" cy="2308324"/>
          </a:xfrm>
          <a:prstGeom prst="rect">
            <a:avLst/>
          </a:prstGeom>
        </p:spPr>
        <p:txBody>
          <a:bodyPr>
            <a:spAutoFit/>
          </a:bodyPr>
          <a:lstStyle/>
          <a:p>
            <a:r>
              <a:rPr lang="en-US" altLang="zh-CN" sz="2400" dirty="0" err="1" smtClean="0">
                <a:latin typeface="Source Code Pro" panose="020B0509030403020204" pitchFamily="49" charset="0"/>
                <a:ea typeface="Source Code Pro" panose="020B0509030403020204" pitchFamily="49" charset="0"/>
              </a:rPr>
              <a:t>apiVersion</a:t>
            </a:r>
            <a:r>
              <a:rPr lang="en-US" altLang="zh-CN" sz="2400" dirty="0">
                <a:latin typeface="Source Code Pro" panose="020B0509030403020204" pitchFamily="49" charset="0"/>
                <a:ea typeface="Source Code Pro" panose="020B0509030403020204" pitchFamily="49" charset="0"/>
              </a:rPr>
              <a:t>: </a:t>
            </a:r>
            <a:r>
              <a:rPr lang="en-US" altLang="zh-CN" sz="2400" dirty="0" smtClean="0">
                <a:latin typeface="Source Code Pro" panose="020B0509030403020204" pitchFamily="49" charset="0"/>
                <a:ea typeface="Source Code Pro" panose="020B0509030403020204" pitchFamily="49" charset="0"/>
              </a:rPr>
              <a:t>v1 </a:t>
            </a:r>
          </a:p>
          <a:p>
            <a:r>
              <a:rPr lang="en-US" altLang="zh-CN" sz="2400" dirty="0" smtClean="0">
                <a:latin typeface="Source Code Pro" panose="020B0509030403020204" pitchFamily="49" charset="0"/>
                <a:ea typeface="Source Code Pro" panose="020B0509030403020204" pitchFamily="49" charset="0"/>
              </a:rPr>
              <a:t>kind</a:t>
            </a:r>
            <a:r>
              <a:rPr lang="en-US" altLang="zh-CN" sz="2400" dirty="0">
                <a:latin typeface="Source Code Pro" panose="020B0509030403020204" pitchFamily="49" charset="0"/>
                <a:ea typeface="Source Code Pro" panose="020B0509030403020204" pitchFamily="49" charset="0"/>
              </a:rPr>
              <a:t>: Service </a:t>
            </a:r>
            <a:endParaRPr lang="en-US" altLang="zh-CN" sz="2400" dirty="0" smtClean="0">
              <a:latin typeface="Source Code Pro" panose="020B0509030403020204" pitchFamily="49" charset="0"/>
              <a:ea typeface="Source Code Pro" panose="020B0509030403020204" pitchFamily="49" charset="0"/>
            </a:endParaRPr>
          </a:p>
          <a:p>
            <a:r>
              <a:rPr lang="en-US" altLang="zh-CN" sz="2400" dirty="0">
                <a:latin typeface="Source Code Pro" panose="020B0509030403020204" pitchFamily="49" charset="0"/>
                <a:ea typeface="Source Code Pro" panose="020B0509030403020204" pitchFamily="49" charset="0"/>
              </a:rPr>
              <a:t>...</a:t>
            </a:r>
            <a:endParaRPr lang="zh-CN" altLang="en-US" sz="2400" dirty="0">
              <a:latin typeface="Source Code Pro" panose="020B0509030403020204" pitchFamily="49" charset="0"/>
            </a:endParaRPr>
          </a:p>
          <a:p>
            <a:r>
              <a:rPr lang="en-US" altLang="zh-CN" sz="2400" dirty="0" smtClean="0">
                <a:latin typeface="Source Code Pro" panose="020B0509030403020204" pitchFamily="49" charset="0"/>
                <a:ea typeface="Source Code Pro" panose="020B0509030403020204" pitchFamily="49" charset="0"/>
              </a:rPr>
              <a:t>spec</a:t>
            </a:r>
            <a:r>
              <a:rPr lang="en-US" altLang="zh-CN" sz="2400" dirty="0">
                <a:latin typeface="Source Code Pro" panose="020B0509030403020204" pitchFamily="49" charset="0"/>
                <a:ea typeface="Source Code Pro" panose="020B0509030403020204" pitchFamily="49" charset="0"/>
              </a:rPr>
              <a:t>:</a:t>
            </a:r>
            <a:endParaRPr lang="zh-CN" altLang="en-US" sz="2400" dirty="0">
              <a:latin typeface="Source Code Pro" panose="020B0509030403020204" pitchFamily="49" charset="0"/>
            </a:endParaRPr>
          </a:p>
          <a:p>
            <a:r>
              <a:rPr lang="en-US" altLang="zh-CN" sz="2400" b="1" dirty="0" smtClean="0">
                <a:latin typeface="Source Code Pro" panose="020B0509030403020204" pitchFamily="49" charset="0"/>
                <a:ea typeface="Source Code Pro" panose="020B0509030403020204" pitchFamily="49" charset="0"/>
              </a:rPr>
              <a:t>  </a:t>
            </a:r>
            <a:r>
              <a:rPr lang="en-US" altLang="zh-CN" sz="2400" b="1" dirty="0" err="1" smtClean="0">
                <a:latin typeface="Source Code Pro" panose="020B0509030403020204" pitchFamily="49" charset="0"/>
                <a:ea typeface="Source Code Pro" panose="020B0509030403020204" pitchFamily="49" charset="0"/>
              </a:rPr>
              <a:t>sessionAffinity</a:t>
            </a:r>
            <a:r>
              <a:rPr lang="en-US" altLang="zh-CN" sz="2400" b="1" dirty="0">
                <a:latin typeface="Source Code Pro" panose="020B0509030403020204" pitchFamily="49" charset="0"/>
                <a:ea typeface="Source Code Pro" panose="020B0509030403020204" pitchFamily="49" charset="0"/>
              </a:rPr>
              <a:t>: </a:t>
            </a:r>
            <a:r>
              <a:rPr lang="en-US" altLang="zh-CN" sz="2400" b="1" dirty="0" err="1" smtClean="0">
                <a:latin typeface="Source Code Pro" panose="020B0509030403020204" pitchFamily="49" charset="0"/>
                <a:ea typeface="Source Code Pro" panose="020B0509030403020204" pitchFamily="49" charset="0"/>
              </a:rPr>
              <a:t>ClientIP</a:t>
            </a:r>
            <a:endParaRPr lang="en-US" altLang="zh-CN" sz="2400" b="1" dirty="0" smtClean="0">
              <a:latin typeface="Source Code Pro" panose="020B0509030403020204" pitchFamily="49" charset="0"/>
              <a:ea typeface="Source Code Pro" panose="020B0509030403020204" pitchFamily="49" charset="0"/>
            </a:endParaRPr>
          </a:p>
          <a:p>
            <a:r>
              <a:rPr lang="en-US" altLang="zh-CN" sz="2400" dirty="0">
                <a:latin typeface="Source Code Pro" panose="020B0509030403020204" pitchFamily="49" charset="0"/>
                <a:ea typeface="Source Code Pro" panose="020B0509030403020204" pitchFamily="49" charset="0"/>
              </a:rPr>
              <a:t> </a:t>
            </a:r>
            <a:r>
              <a:rPr lang="en-US" altLang="zh-CN" sz="2400" dirty="0" smtClean="0">
                <a:latin typeface="Source Code Pro" panose="020B0509030403020204" pitchFamily="49" charset="0"/>
                <a:ea typeface="Source Code Pro" panose="020B0509030403020204" pitchFamily="49" charset="0"/>
              </a:rPr>
              <a:t> ...</a:t>
            </a:r>
            <a:endParaRPr lang="zh-CN" altLang="en-US" sz="2400" dirty="0">
              <a:latin typeface="Source Code Pro" panose="020B0509030403020204" pitchFamily="49" charset="0"/>
            </a:endParaRPr>
          </a:p>
        </p:txBody>
      </p:sp>
      <p:sp>
        <p:nvSpPr>
          <p:cNvPr id="5" name="矩形 4"/>
          <p:cNvSpPr/>
          <p:nvPr/>
        </p:nvSpPr>
        <p:spPr>
          <a:xfrm>
            <a:off x="1026091" y="5431020"/>
            <a:ext cx="10613720" cy="1200329"/>
          </a:xfrm>
          <a:prstGeom prst="rect">
            <a:avLst/>
          </a:prstGeom>
        </p:spPr>
        <p:txBody>
          <a:bodyPr wrap="square">
            <a:spAutoFit/>
          </a:bodyPr>
          <a:lstStyle/>
          <a:p>
            <a:r>
              <a:rPr lang="zh-TW" altLang="en-US" dirty="0">
                <a:latin typeface="Source Code Pro" panose="020B0509030403020204" pitchFamily="49" charset="0"/>
              </a:rPr>
              <a:t>[root@master ~]# kubectl edit svc kubia</a:t>
            </a:r>
          </a:p>
          <a:p>
            <a:r>
              <a:rPr lang="zh-TW" altLang="en-US" dirty="0">
                <a:latin typeface="Source Code Pro" panose="020B0509030403020204" pitchFamily="49" charset="0"/>
              </a:rPr>
              <a:t>service/kubia edited</a:t>
            </a:r>
          </a:p>
          <a:p>
            <a:r>
              <a:rPr lang="zh-TW" altLang="en-US" dirty="0">
                <a:latin typeface="Source Code Pro" panose="020B0509030403020204" pitchFamily="49" charset="0"/>
              </a:rPr>
              <a:t>[root@master ~]# kubectl exec kubia-5f9lw -- curl -s http://10.104.222.255</a:t>
            </a:r>
          </a:p>
          <a:p>
            <a:r>
              <a:rPr lang="zh-TW" altLang="en-US" dirty="0">
                <a:latin typeface="Source Code Pro" panose="020B0509030403020204" pitchFamily="49" charset="0"/>
              </a:rPr>
              <a:t>You've hit kubia-dv9sb</a:t>
            </a:r>
          </a:p>
        </p:txBody>
      </p:sp>
    </p:spTree>
    <p:extLst>
      <p:ext uri="{BB962C8B-B14F-4D97-AF65-F5344CB8AC3E}">
        <p14:creationId xmlns:p14="http://schemas.microsoft.com/office/powerpoint/2010/main" val="391649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服務</a:t>
            </a:r>
            <a:r>
              <a:rPr lang="zh-TW" altLang="en-US" dirty="0" smtClean="0"/>
              <a:t>的</a:t>
            </a:r>
            <a:r>
              <a:rPr lang="zh-CN" altLang="en-US" dirty="0" smtClean="0"/>
              <a:t>會話</a:t>
            </a:r>
            <a:r>
              <a:rPr lang="zh-CN" altLang="en-US" dirty="0"/>
              <a:t>親和性</a:t>
            </a:r>
            <a:endParaRPr lang="zh-TW" altLang="en-US" dirty="0"/>
          </a:p>
        </p:txBody>
      </p:sp>
      <p:sp>
        <p:nvSpPr>
          <p:cNvPr id="3" name="內容版面配置區 2"/>
          <p:cNvSpPr>
            <a:spLocks noGrp="1"/>
          </p:cNvSpPr>
          <p:nvPr>
            <p:ph idx="1"/>
          </p:nvPr>
        </p:nvSpPr>
        <p:spPr/>
        <p:txBody>
          <a:bodyPr/>
          <a:lstStyle/>
          <a:p>
            <a:r>
              <a:rPr lang="en-US" altLang="zh-CN" dirty="0"/>
              <a:t>Kubernetes </a:t>
            </a:r>
            <a:r>
              <a:rPr lang="zh-CN" altLang="en-US" dirty="0"/>
              <a:t>僅僅支持兩種形式的會話親和性服務</a:t>
            </a:r>
            <a:r>
              <a:rPr lang="en-US" altLang="zh-CN" dirty="0"/>
              <a:t>:None </a:t>
            </a:r>
            <a:r>
              <a:rPr lang="zh-CN" altLang="en-US" dirty="0"/>
              <a:t>和 </a:t>
            </a:r>
            <a:r>
              <a:rPr lang="en-US" altLang="zh-CN" dirty="0" err="1"/>
              <a:t>ClientIP</a:t>
            </a:r>
            <a:r>
              <a:rPr lang="zh-CN" altLang="en-US" dirty="0"/>
              <a:t>。</a:t>
            </a:r>
            <a:endParaRPr lang="en-US" altLang="zh-CN" dirty="0"/>
          </a:p>
          <a:p>
            <a:r>
              <a:rPr lang="zh-CN" altLang="en-US" dirty="0"/>
              <a:t>你或許驚訝竟然不支持基</a:t>
            </a:r>
            <a:r>
              <a:rPr lang="zh-TW" altLang="en-US" dirty="0"/>
              <a:t>於</a:t>
            </a:r>
            <a:r>
              <a:rPr lang="zh-CN" altLang="en-US" dirty="0"/>
              <a:t> </a:t>
            </a:r>
            <a:r>
              <a:rPr lang="en-US" altLang="zh-CN" dirty="0"/>
              <a:t>cookie </a:t>
            </a:r>
            <a:r>
              <a:rPr lang="zh-CN" altLang="en-US" dirty="0"/>
              <a:t>的會話親和性的選項</a:t>
            </a:r>
            <a:r>
              <a:rPr lang="en-US" altLang="zh-CN" dirty="0"/>
              <a:t>,</a:t>
            </a:r>
            <a:r>
              <a:rPr lang="zh-CN" altLang="en-US" dirty="0"/>
              <a:t>但是你要瞭解</a:t>
            </a:r>
            <a:r>
              <a:rPr lang="en-US" altLang="zh-CN" dirty="0"/>
              <a:t>Kubernetes </a:t>
            </a:r>
            <a:r>
              <a:rPr lang="zh-CN" altLang="en-US" dirty="0"/>
              <a:t>服務不是在 </a:t>
            </a:r>
            <a:r>
              <a:rPr lang="en-US" altLang="zh-CN" dirty="0"/>
              <a:t>HTTP </a:t>
            </a:r>
            <a:r>
              <a:rPr lang="zh-CN" altLang="en-US" dirty="0"/>
              <a:t>層面上工作。</a:t>
            </a:r>
            <a:endParaRPr lang="en-US" altLang="zh-CN" dirty="0"/>
          </a:p>
          <a:p>
            <a:r>
              <a:rPr lang="zh-CN" altLang="en-US" dirty="0"/>
              <a:t>服務處理 </a:t>
            </a:r>
            <a:r>
              <a:rPr lang="en-US" altLang="zh-CN" dirty="0"/>
              <a:t>TCP </a:t>
            </a:r>
            <a:r>
              <a:rPr lang="zh-CN" altLang="en-US" dirty="0"/>
              <a:t>和</a:t>
            </a:r>
            <a:r>
              <a:rPr lang="en-US" altLang="zh-CN" dirty="0"/>
              <a:t>UDP</a:t>
            </a:r>
            <a:r>
              <a:rPr lang="zh-CN" altLang="en-US" dirty="0"/>
              <a:t>包</a:t>
            </a:r>
            <a:r>
              <a:rPr lang="en-US" altLang="zh-CN" dirty="0"/>
              <a:t>,</a:t>
            </a:r>
            <a:r>
              <a:rPr lang="zh-TW" altLang="en-US" dirty="0"/>
              <a:t>並</a:t>
            </a:r>
            <a:r>
              <a:rPr lang="zh-CN" altLang="en-US" dirty="0"/>
              <a:t>不關心其中的載荷內容。 </a:t>
            </a:r>
            <a:endParaRPr lang="en-US" altLang="zh-CN" dirty="0"/>
          </a:p>
          <a:p>
            <a:r>
              <a:rPr lang="zh-CN" altLang="en-US" dirty="0"/>
              <a:t>因爲 </a:t>
            </a:r>
            <a:r>
              <a:rPr lang="en-US" altLang="zh-CN" dirty="0"/>
              <a:t>cookie </a:t>
            </a:r>
            <a:r>
              <a:rPr lang="zh-CN" altLang="en-US" dirty="0"/>
              <a:t>是 </a:t>
            </a:r>
            <a:r>
              <a:rPr lang="en-US" altLang="zh-CN" dirty="0"/>
              <a:t>HTTP </a:t>
            </a:r>
            <a:r>
              <a:rPr lang="zh-CN" altLang="en-US" dirty="0"/>
              <a:t>協議中的一部分</a:t>
            </a:r>
            <a:r>
              <a:rPr lang="en-US" altLang="zh-CN" dirty="0"/>
              <a:t>,</a:t>
            </a:r>
            <a:r>
              <a:rPr lang="zh-CN" altLang="en-US" dirty="0"/>
              <a:t>服務</a:t>
            </a:r>
            <a:r>
              <a:rPr lang="zh-TW" altLang="en-US" dirty="0"/>
              <a:t>並</a:t>
            </a:r>
            <a:r>
              <a:rPr lang="zh-CN" altLang="en-US" dirty="0"/>
              <a:t>不知道它們</a:t>
            </a:r>
            <a:r>
              <a:rPr lang="en-US" altLang="zh-CN" dirty="0"/>
              <a:t>,</a:t>
            </a:r>
            <a:r>
              <a:rPr lang="zh-CN" altLang="en-US" dirty="0"/>
              <a:t>這就解釋了爲什麽會話親和性不能基</a:t>
            </a:r>
            <a:r>
              <a:rPr lang="zh-TW" altLang="en-US" dirty="0"/>
              <a:t>於</a:t>
            </a:r>
            <a:r>
              <a:rPr lang="en-US" altLang="zh-CN" dirty="0"/>
              <a:t>cookie</a:t>
            </a:r>
            <a:r>
              <a:rPr lang="zh-CN" altLang="en-US" dirty="0"/>
              <a:t>。</a:t>
            </a:r>
          </a:p>
          <a:p>
            <a:endParaRPr lang="zh-TW" altLang="en-US" dirty="0"/>
          </a:p>
        </p:txBody>
      </p:sp>
    </p:spTree>
    <p:extLst>
      <p:ext uri="{BB962C8B-B14F-4D97-AF65-F5344CB8AC3E}">
        <p14:creationId xmlns:p14="http://schemas.microsoft.com/office/powerpoint/2010/main" val="49197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同一個服務暴露多</a:t>
            </a:r>
            <a:r>
              <a:rPr lang="zh-CN" altLang="en-US" dirty="0" smtClean="0"/>
              <a:t>個</a:t>
            </a:r>
            <a:r>
              <a:rPr lang="zh-TW" altLang="en-US" dirty="0" smtClean="0"/>
              <a:t>埠</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創建</a:t>
            </a:r>
            <a:r>
              <a:rPr lang="zh-CN" altLang="en-US" dirty="0"/>
              <a:t>的服務可以暴露</a:t>
            </a:r>
            <a:r>
              <a:rPr lang="zh-CN" altLang="en-US" dirty="0" smtClean="0"/>
              <a:t>一個</a:t>
            </a:r>
            <a:r>
              <a:rPr lang="zh-TW" altLang="en-US" dirty="0" smtClean="0"/>
              <a:t>連接埠</a:t>
            </a:r>
            <a:r>
              <a:rPr lang="en-US" altLang="zh-TW" dirty="0" smtClean="0"/>
              <a:t>(port)</a:t>
            </a:r>
            <a:r>
              <a:rPr lang="en-US" altLang="zh-CN" dirty="0" smtClean="0"/>
              <a:t>,</a:t>
            </a:r>
            <a:r>
              <a:rPr lang="zh-CN" altLang="en-US" dirty="0"/>
              <a:t>也可以暴露多</a:t>
            </a:r>
            <a:r>
              <a:rPr lang="zh-CN" altLang="en-US" dirty="0" smtClean="0"/>
              <a:t>個</a:t>
            </a:r>
            <a:r>
              <a:rPr lang="zh-TW" altLang="en-US" dirty="0"/>
              <a:t>連接</a:t>
            </a:r>
            <a:r>
              <a:rPr lang="zh-TW" altLang="en-US" dirty="0" smtClean="0"/>
              <a:t>埠</a:t>
            </a:r>
            <a:r>
              <a:rPr lang="zh-CN" altLang="en-US" dirty="0" smtClean="0"/>
              <a:t>。</a:t>
            </a:r>
            <a:endParaRPr lang="en-US" altLang="zh-CN" dirty="0" smtClean="0"/>
          </a:p>
          <a:p>
            <a:r>
              <a:rPr lang="zh-CN" altLang="en-US" dirty="0" smtClean="0"/>
              <a:t>比如</a:t>
            </a:r>
            <a:r>
              <a:rPr lang="en-US" altLang="zh-CN" dirty="0"/>
              <a:t>,</a:t>
            </a:r>
            <a:r>
              <a:rPr lang="zh-CN" altLang="en-US" dirty="0"/>
              <a:t>你的</a:t>
            </a:r>
            <a:r>
              <a:rPr lang="en-US" altLang="zh-CN" dirty="0"/>
              <a:t>pod </a:t>
            </a:r>
            <a:r>
              <a:rPr lang="zh-CN" altLang="en-US" dirty="0"/>
              <a:t>監聽</a:t>
            </a:r>
            <a:r>
              <a:rPr lang="zh-CN" altLang="en-US" dirty="0" smtClean="0"/>
              <a:t>兩個</a:t>
            </a:r>
            <a:r>
              <a:rPr lang="zh-TW" altLang="en-US" dirty="0"/>
              <a:t>埠</a:t>
            </a:r>
            <a:r>
              <a:rPr lang="en-US" altLang="zh-CN" dirty="0" smtClean="0"/>
              <a:t>,</a:t>
            </a:r>
            <a:r>
              <a:rPr lang="zh-CN" altLang="en-US" dirty="0"/>
              <a:t>比如</a:t>
            </a:r>
            <a:r>
              <a:rPr lang="en-US" altLang="zh-CN" dirty="0"/>
              <a:t>HTTP </a:t>
            </a:r>
            <a:r>
              <a:rPr lang="zh-CN" altLang="en-US" dirty="0"/>
              <a:t>監聽</a:t>
            </a:r>
            <a:r>
              <a:rPr lang="en-US" altLang="zh-CN" dirty="0" smtClean="0"/>
              <a:t>8080</a:t>
            </a:r>
            <a:r>
              <a:rPr lang="zh-TW" altLang="en-US" dirty="0"/>
              <a:t>埠</a:t>
            </a:r>
            <a:r>
              <a:rPr lang="zh-CN" altLang="en-US" dirty="0" smtClean="0"/>
              <a:t>、</a:t>
            </a:r>
            <a:r>
              <a:rPr lang="en-US" altLang="zh-CN" dirty="0"/>
              <a:t>HTTPS </a:t>
            </a:r>
            <a:r>
              <a:rPr lang="zh-CN" altLang="en-US" dirty="0"/>
              <a:t>監聽 </a:t>
            </a:r>
            <a:r>
              <a:rPr lang="en-US" altLang="zh-CN" dirty="0" smtClean="0"/>
              <a:t>8443</a:t>
            </a:r>
            <a:r>
              <a:rPr lang="zh-TW" altLang="en-US" dirty="0"/>
              <a:t>埠</a:t>
            </a:r>
            <a:r>
              <a:rPr lang="en-US" altLang="zh-CN" dirty="0" smtClean="0"/>
              <a:t>,</a:t>
            </a:r>
            <a:r>
              <a:rPr lang="zh-CN" altLang="en-US" dirty="0"/>
              <a:t>可以使用一個服務</a:t>
            </a:r>
            <a:r>
              <a:rPr lang="zh-CN" altLang="en-US" dirty="0" smtClean="0"/>
              <a:t>從</a:t>
            </a:r>
            <a:r>
              <a:rPr lang="zh-TW" altLang="en-US" dirty="0"/>
              <a:t>埠</a:t>
            </a:r>
            <a:r>
              <a:rPr lang="en-US" altLang="zh-CN" dirty="0" smtClean="0"/>
              <a:t>80 </a:t>
            </a:r>
            <a:r>
              <a:rPr lang="zh-CN" altLang="en-US" dirty="0"/>
              <a:t>和 </a:t>
            </a:r>
            <a:r>
              <a:rPr lang="en-US" altLang="zh-CN" dirty="0"/>
              <a:t>443 </a:t>
            </a:r>
            <a:r>
              <a:rPr lang="zh-CN" altLang="en-US" dirty="0"/>
              <a:t>轉發至</a:t>
            </a:r>
            <a:r>
              <a:rPr lang="en-US" altLang="zh-CN" dirty="0" smtClean="0"/>
              <a:t>pod</a:t>
            </a:r>
            <a:r>
              <a:rPr lang="zh-TW" altLang="en-US" dirty="0"/>
              <a:t>埠</a:t>
            </a:r>
            <a:r>
              <a:rPr lang="en-US" altLang="zh-CN" dirty="0" smtClean="0"/>
              <a:t>8080 </a:t>
            </a:r>
            <a:r>
              <a:rPr lang="zh-CN" altLang="en-US" dirty="0"/>
              <a:t>和 </a:t>
            </a:r>
            <a:r>
              <a:rPr lang="en-US" altLang="zh-CN" dirty="0"/>
              <a:t>8443</a:t>
            </a:r>
            <a:r>
              <a:rPr lang="zh-CN" altLang="en-US" dirty="0" smtClean="0"/>
              <a:t>。</a:t>
            </a:r>
            <a:endParaRPr lang="en-US" altLang="zh-CN" dirty="0" smtClean="0"/>
          </a:p>
          <a:p>
            <a:r>
              <a:rPr lang="zh-CN" altLang="en-US" dirty="0" smtClean="0"/>
              <a:t>在</a:t>
            </a:r>
            <a:r>
              <a:rPr lang="zh-CN" altLang="en-US" dirty="0"/>
              <a:t>這種情况下</a:t>
            </a:r>
            <a:r>
              <a:rPr lang="en-US" altLang="zh-CN" dirty="0"/>
              <a:t>,</a:t>
            </a:r>
            <a:r>
              <a:rPr lang="zh-CN" altLang="en-US" dirty="0"/>
              <a:t>無須創建兩個不同</a:t>
            </a:r>
            <a:r>
              <a:rPr lang="zh-CN" altLang="en-US" dirty="0" smtClean="0"/>
              <a:t>的服務。</a:t>
            </a:r>
            <a:endParaRPr lang="en-US" altLang="zh-CN" dirty="0" smtClean="0"/>
          </a:p>
          <a:p>
            <a:r>
              <a:rPr lang="zh-CN" altLang="en-US" dirty="0" smtClean="0"/>
              <a:t>通過</a:t>
            </a:r>
            <a:r>
              <a:rPr lang="zh-CN" altLang="en-US" dirty="0"/>
              <a:t>一個集群 </a:t>
            </a:r>
            <a:r>
              <a:rPr lang="en-US" altLang="zh-CN" dirty="0"/>
              <a:t>IP,</a:t>
            </a:r>
            <a:r>
              <a:rPr lang="zh-CN" altLang="en-US" dirty="0"/>
              <a:t>使用一個服務就可以將多</a:t>
            </a:r>
            <a:r>
              <a:rPr lang="zh-CN" altLang="en-US" dirty="0" smtClean="0"/>
              <a:t>個</a:t>
            </a:r>
            <a:r>
              <a:rPr lang="zh-TW" altLang="en-US" dirty="0"/>
              <a:t>埠</a:t>
            </a:r>
            <a:r>
              <a:rPr lang="zh-CN" altLang="en-US" dirty="0" smtClean="0"/>
              <a:t>全部</a:t>
            </a:r>
            <a:r>
              <a:rPr lang="zh-CN" altLang="en-US" dirty="0"/>
              <a:t>暴露出來。</a:t>
            </a:r>
          </a:p>
          <a:p>
            <a:r>
              <a:rPr lang="zh-CN" altLang="en-US" dirty="0" smtClean="0"/>
              <a:t>注意</a:t>
            </a:r>
            <a:r>
              <a:rPr lang="zh-TW" altLang="en-US" dirty="0" smtClean="0"/>
              <a:t>：</a:t>
            </a:r>
            <a:r>
              <a:rPr lang="zh-CN" altLang="en-US" dirty="0" smtClean="0"/>
              <a:t>在</a:t>
            </a:r>
            <a:r>
              <a:rPr lang="zh-CN" altLang="en-US" dirty="0"/>
              <a:t>創建一個有多</a:t>
            </a:r>
            <a:r>
              <a:rPr lang="zh-CN" altLang="en-US" dirty="0" smtClean="0"/>
              <a:t>個</a:t>
            </a:r>
            <a:r>
              <a:rPr lang="zh-TW" altLang="en-US" dirty="0"/>
              <a:t>埠</a:t>
            </a:r>
            <a:r>
              <a:rPr lang="zh-CN" altLang="en-US" dirty="0" smtClean="0"/>
              <a:t>的服務時</a:t>
            </a:r>
            <a:r>
              <a:rPr lang="en-US" altLang="zh-CN" dirty="0" smtClean="0"/>
              <a:t>,</a:t>
            </a:r>
            <a:r>
              <a:rPr lang="zh-CN" altLang="en-US" dirty="0"/>
              <a:t>必須給每</a:t>
            </a:r>
            <a:r>
              <a:rPr lang="zh-CN" altLang="en-US" dirty="0" smtClean="0"/>
              <a:t>個</a:t>
            </a:r>
            <a:r>
              <a:rPr lang="zh-TW" altLang="en-US" dirty="0"/>
              <a:t>埠</a:t>
            </a:r>
            <a:r>
              <a:rPr lang="zh-CN" altLang="en-US" dirty="0" smtClean="0"/>
              <a:t>指定</a:t>
            </a:r>
            <a:r>
              <a:rPr lang="zh-CN" altLang="en-US" dirty="0"/>
              <a:t>名字</a:t>
            </a:r>
            <a:r>
              <a:rPr lang="zh-CN" altLang="en-US" dirty="0" smtClean="0"/>
              <a:t>。</a:t>
            </a:r>
            <a:endParaRPr lang="en-US" altLang="zh-CN" dirty="0" smtClean="0"/>
          </a:p>
          <a:p>
            <a:r>
              <a:rPr lang="zh-CN" altLang="en-US" dirty="0"/>
              <a:t>以下代碼清單中展示了</a:t>
            </a:r>
            <a:r>
              <a:rPr lang="zh-CN" altLang="en-US" dirty="0" smtClean="0"/>
              <a:t>多</a:t>
            </a:r>
            <a:r>
              <a:rPr lang="zh-TW" altLang="en-US" dirty="0"/>
              <a:t>埠</a:t>
            </a:r>
            <a:r>
              <a:rPr lang="zh-CN" altLang="en-US" dirty="0" smtClean="0"/>
              <a:t>服務</a:t>
            </a:r>
            <a:r>
              <a:rPr lang="zh-CN" altLang="en-US" dirty="0"/>
              <a:t>的規格</a:t>
            </a:r>
            <a:r>
              <a:rPr lang="zh-CN" altLang="en-US" dirty="0" smtClean="0"/>
              <a:t>。</a:t>
            </a:r>
            <a:endParaRPr lang="zh-CN" altLang="en-US" dirty="0"/>
          </a:p>
        </p:txBody>
      </p:sp>
    </p:spTree>
    <p:extLst>
      <p:ext uri="{BB962C8B-B14F-4D97-AF65-F5344CB8AC3E}">
        <p14:creationId xmlns:p14="http://schemas.microsoft.com/office/powerpoint/2010/main" val="1027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dirty="0"/>
              <a:t>多</a:t>
            </a:r>
            <a:r>
              <a:rPr lang="zh-TW" altLang="en-US" dirty="0"/>
              <a:t>埠</a:t>
            </a:r>
            <a:r>
              <a:rPr lang="zh-CN" altLang="en-US" dirty="0" smtClean="0"/>
              <a:t>服務</a:t>
            </a:r>
            <a:r>
              <a:rPr lang="zh-TW" altLang="en-US" dirty="0" smtClean="0"/>
              <a:t>例子</a:t>
            </a:r>
            <a:endParaRPr lang="zh-TW" altLang="en-US" dirty="0"/>
          </a:p>
        </p:txBody>
      </p:sp>
      <p:sp>
        <p:nvSpPr>
          <p:cNvPr id="5" name="矩形 4"/>
          <p:cNvSpPr/>
          <p:nvPr/>
        </p:nvSpPr>
        <p:spPr>
          <a:xfrm>
            <a:off x="1106466" y="1595021"/>
            <a:ext cx="6096000" cy="5262979"/>
          </a:xfrm>
          <a:prstGeom prst="rect">
            <a:avLst/>
          </a:prstGeom>
        </p:spPr>
        <p:txBody>
          <a:bodyPr>
            <a:spAutoFit/>
          </a:bodyPr>
          <a:lstStyle/>
          <a:p>
            <a:r>
              <a:rPr lang="en-US" altLang="zh-TW" sz="2400" dirty="0" err="1">
                <a:solidFill>
                  <a:srgbClr val="262626"/>
                </a:solidFill>
                <a:latin typeface="Courier"/>
              </a:rPr>
              <a:t>apiVersion</a:t>
            </a:r>
            <a:r>
              <a:rPr lang="en-US" altLang="zh-TW" sz="2400" dirty="0">
                <a:solidFill>
                  <a:srgbClr val="262626"/>
                </a:solidFill>
                <a:latin typeface="Courier"/>
              </a:rPr>
              <a:t>: v1</a:t>
            </a:r>
          </a:p>
          <a:p>
            <a:r>
              <a:rPr lang="en-US" altLang="zh-TW" sz="2400" dirty="0">
                <a:solidFill>
                  <a:srgbClr val="262626"/>
                </a:solidFill>
                <a:latin typeface="Courier"/>
              </a:rPr>
              <a:t>kind: Service</a:t>
            </a:r>
          </a:p>
          <a:p>
            <a:r>
              <a:rPr lang="en-US" altLang="zh-TW" sz="2400" dirty="0">
                <a:solidFill>
                  <a:srgbClr val="262626"/>
                </a:solidFill>
                <a:latin typeface="Courier"/>
              </a:rPr>
              <a:t>metadata:</a:t>
            </a:r>
          </a:p>
          <a:p>
            <a:r>
              <a:rPr lang="en-US" altLang="zh-TW" sz="2400" dirty="0" smtClean="0">
                <a:solidFill>
                  <a:srgbClr val="262626"/>
                </a:solidFill>
                <a:latin typeface="Courier"/>
              </a:rPr>
              <a:t>  name</a:t>
            </a:r>
            <a:r>
              <a:rPr lang="en-US" altLang="zh-TW" sz="2400" dirty="0">
                <a:solidFill>
                  <a:srgbClr val="262626"/>
                </a:solidFill>
                <a:latin typeface="Courier"/>
              </a:rPr>
              <a:t>: </a:t>
            </a:r>
            <a:r>
              <a:rPr lang="en-US" altLang="zh-TW" sz="2400" dirty="0" err="1" smtClean="0">
                <a:solidFill>
                  <a:srgbClr val="262626"/>
                </a:solidFill>
                <a:latin typeface="Courier"/>
              </a:rPr>
              <a:t>kubia</a:t>
            </a:r>
            <a:endParaRPr lang="en-US" altLang="zh-TW" sz="2400" dirty="0" smtClean="0">
              <a:solidFill>
                <a:srgbClr val="262626"/>
              </a:solidFill>
              <a:latin typeface="Courier"/>
            </a:endParaRPr>
          </a:p>
          <a:p>
            <a:r>
              <a:rPr lang="en-US" altLang="zh-TW" sz="2400" dirty="0">
                <a:solidFill>
                  <a:srgbClr val="262626"/>
                </a:solidFill>
                <a:latin typeface="Courier"/>
              </a:rPr>
              <a:t>spec:</a:t>
            </a:r>
          </a:p>
          <a:p>
            <a:r>
              <a:rPr lang="en-US" altLang="zh-TW" sz="2400" dirty="0" smtClean="0">
                <a:solidFill>
                  <a:srgbClr val="262626"/>
                </a:solidFill>
                <a:latin typeface="Courier"/>
              </a:rPr>
              <a:t>  ports</a:t>
            </a:r>
            <a:r>
              <a:rPr lang="en-US" altLang="zh-TW" sz="2400" dirty="0">
                <a:solidFill>
                  <a:srgbClr val="262626"/>
                </a:solidFill>
                <a:latin typeface="Courier"/>
              </a:rPr>
              <a:t>:</a:t>
            </a:r>
          </a:p>
          <a:p>
            <a:r>
              <a:rPr lang="en-US" altLang="zh-TW" sz="2400" dirty="0" smtClean="0">
                <a:solidFill>
                  <a:srgbClr val="262626"/>
                </a:solidFill>
                <a:latin typeface="Courier"/>
              </a:rPr>
              <a:t>  - </a:t>
            </a:r>
            <a:r>
              <a:rPr lang="en-US" altLang="zh-TW" sz="2400" dirty="0">
                <a:solidFill>
                  <a:srgbClr val="262626"/>
                </a:solidFill>
                <a:latin typeface="Courier"/>
              </a:rPr>
              <a:t>name: http</a:t>
            </a:r>
          </a:p>
          <a:p>
            <a:r>
              <a:rPr lang="en-US" altLang="zh-TW" sz="2400" dirty="0" smtClean="0">
                <a:solidFill>
                  <a:srgbClr val="262626"/>
                </a:solidFill>
                <a:latin typeface="Courier"/>
              </a:rPr>
              <a:t>    port</a:t>
            </a:r>
            <a:r>
              <a:rPr lang="en-US" altLang="zh-TW" sz="2400" dirty="0">
                <a:solidFill>
                  <a:srgbClr val="262626"/>
                </a:solidFill>
                <a:latin typeface="Courier"/>
              </a:rPr>
              <a:t>: 80</a:t>
            </a:r>
          </a:p>
          <a:p>
            <a:r>
              <a:rPr lang="en-US" altLang="zh-TW" sz="2400" dirty="0" smtClean="0">
                <a:solidFill>
                  <a:srgbClr val="262626"/>
                </a:solidFill>
                <a:latin typeface="Courier"/>
              </a:rPr>
              <a:t>    </a:t>
            </a:r>
            <a:r>
              <a:rPr lang="en-US" altLang="zh-TW" sz="2400" dirty="0" err="1" smtClean="0">
                <a:solidFill>
                  <a:srgbClr val="262626"/>
                </a:solidFill>
                <a:latin typeface="Courier"/>
              </a:rPr>
              <a:t>targetPort</a:t>
            </a:r>
            <a:r>
              <a:rPr lang="en-US" altLang="zh-TW" sz="2400" dirty="0">
                <a:solidFill>
                  <a:srgbClr val="262626"/>
                </a:solidFill>
                <a:latin typeface="Courier"/>
              </a:rPr>
              <a:t>: 8080</a:t>
            </a:r>
          </a:p>
          <a:p>
            <a:r>
              <a:rPr lang="en-US" altLang="zh-TW" sz="2400" dirty="0" smtClean="0">
                <a:solidFill>
                  <a:srgbClr val="262626"/>
                </a:solidFill>
                <a:latin typeface="Courier"/>
              </a:rPr>
              <a:t>  - </a:t>
            </a:r>
            <a:r>
              <a:rPr lang="en-US" altLang="zh-TW" sz="2400" dirty="0">
                <a:solidFill>
                  <a:srgbClr val="262626"/>
                </a:solidFill>
                <a:latin typeface="Courier"/>
              </a:rPr>
              <a:t>name: https</a:t>
            </a:r>
          </a:p>
          <a:p>
            <a:r>
              <a:rPr lang="en-US" altLang="zh-TW" sz="2400" dirty="0" smtClean="0">
                <a:solidFill>
                  <a:srgbClr val="262626"/>
                </a:solidFill>
                <a:latin typeface="Courier"/>
              </a:rPr>
              <a:t>    port</a:t>
            </a:r>
            <a:r>
              <a:rPr lang="en-US" altLang="zh-TW" sz="2400" dirty="0">
                <a:solidFill>
                  <a:srgbClr val="262626"/>
                </a:solidFill>
                <a:latin typeface="Courier"/>
              </a:rPr>
              <a:t>: 443</a:t>
            </a:r>
          </a:p>
          <a:p>
            <a:r>
              <a:rPr lang="en-US" altLang="zh-TW" sz="2400" dirty="0" smtClean="0">
                <a:solidFill>
                  <a:srgbClr val="262626"/>
                </a:solidFill>
                <a:latin typeface="Courier"/>
              </a:rPr>
              <a:t>    </a:t>
            </a:r>
            <a:r>
              <a:rPr lang="en-US" altLang="zh-TW" sz="2400" dirty="0" err="1" smtClean="0">
                <a:solidFill>
                  <a:srgbClr val="262626"/>
                </a:solidFill>
                <a:latin typeface="Courier"/>
              </a:rPr>
              <a:t>targetPort</a:t>
            </a:r>
            <a:r>
              <a:rPr lang="en-US" altLang="zh-TW" sz="2400" dirty="0">
                <a:solidFill>
                  <a:srgbClr val="262626"/>
                </a:solidFill>
                <a:latin typeface="Courier"/>
              </a:rPr>
              <a:t>: 8443</a:t>
            </a:r>
          </a:p>
          <a:p>
            <a:r>
              <a:rPr lang="en-US" altLang="zh-TW" sz="2400" dirty="0" smtClean="0">
                <a:solidFill>
                  <a:srgbClr val="262626"/>
                </a:solidFill>
                <a:latin typeface="Courier"/>
              </a:rPr>
              <a:t>  selector</a:t>
            </a:r>
            <a:r>
              <a:rPr lang="en-US" altLang="zh-TW" sz="2400" dirty="0">
                <a:solidFill>
                  <a:srgbClr val="262626"/>
                </a:solidFill>
                <a:latin typeface="Courier"/>
              </a:rPr>
              <a:t>:</a:t>
            </a:r>
          </a:p>
          <a:p>
            <a:r>
              <a:rPr lang="en-US" altLang="zh-TW" sz="2400" dirty="0" smtClean="0">
                <a:solidFill>
                  <a:srgbClr val="262626"/>
                </a:solidFill>
                <a:latin typeface="Courier"/>
              </a:rPr>
              <a:t>    app</a:t>
            </a:r>
            <a:r>
              <a:rPr lang="en-US" altLang="zh-TW" sz="2400" dirty="0">
                <a:solidFill>
                  <a:srgbClr val="262626"/>
                </a:solidFill>
                <a:latin typeface="Courier"/>
              </a:rPr>
              <a:t>: </a:t>
            </a:r>
            <a:r>
              <a:rPr lang="en-US" altLang="zh-TW" sz="2400" dirty="0" err="1">
                <a:solidFill>
                  <a:srgbClr val="262626"/>
                </a:solidFill>
                <a:latin typeface="Courier"/>
              </a:rPr>
              <a:t>kubia</a:t>
            </a:r>
            <a:endParaRPr lang="zh-TW" altLang="en-US" sz="2400" dirty="0">
              <a:solidFill>
                <a:srgbClr val="262626"/>
              </a:solidFill>
              <a:latin typeface="Courier"/>
            </a:endParaRPr>
          </a:p>
        </p:txBody>
      </p:sp>
      <p:sp>
        <p:nvSpPr>
          <p:cNvPr id="8" name="矩形 7"/>
          <p:cNvSpPr/>
          <p:nvPr/>
        </p:nvSpPr>
        <p:spPr>
          <a:xfrm>
            <a:off x="5362184" y="5232343"/>
            <a:ext cx="4718137" cy="461665"/>
          </a:xfrm>
          <a:prstGeom prst="rect">
            <a:avLst/>
          </a:prstGeom>
        </p:spPr>
        <p:txBody>
          <a:bodyPr wrap="square">
            <a:spAutoFit/>
          </a:bodyPr>
          <a:lstStyle/>
          <a:p>
            <a:pPr>
              <a:spcAft>
                <a:spcPts val="500"/>
              </a:spcAft>
            </a:pPr>
            <a:r>
              <a:rPr lang="en-US" altLang="zh-CN" sz="2400" dirty="0">
                <a:solidFill>
                  <a:srgbClr val="2E3100"/>
                </a:solidFill>
                <a:latin typeface="微軟正黑體" panose="020B0604030504040204" pitchFamily="34" charset="-120"/>
                <a:ea typeface="微軟正黑體" panose="020B0604030504040204" pitchFamily="34" charset="-120"/>
              </a:rPr>
              <a:t>pod </a:t>
            </a:r>
            <a:r>
              <a:rPr lang="zh-CN" altLang="en-US" sz="2400" dirty="0">
                <a:solidFill>
                  <a:srgbClr val="2E3100"/>
                </a:solidFill>
                <a:latin typeface="微軟正黑體" panose="020B0604030504040204" pitchFamily="34" charset="-120"/>
                <a:ea typeface="微軟正黑體" panose="020B0604030504040204" pitchFamily="34" charset="-120"/>
              </a:rPr>
              <a:t>的 </a:t>
            </a:r>
            <a:r>
              <a:rPr lang="en-US" altLang="zh-CN" sz="2400" dirty="0">
                <a:solidFill>
                  <a:srgbClr val="2E3100"/>
                </a:solidFill>
                <a:latin typeface="微軟正黑體" panose="020B0604030504040204" pitchFamily="34" charset="-120"/>
                <a:ea typeface="微軟正黑體" panose="020B0604030504040204" pitchFamily="34" charset="-120"/>
              </a:rPr>
              <a:t>8443</a:t>
            </a:r>
            <a:r>
              <a:rPr lang="zh-CN" altLang="en-US" sz="2400" dirty="0">
                <a:solidFill>
                  <a:srgbClr val="2E3100"/>
                </a:solidFill>
                <a:latin typeface="微軟正黑體" panose="020B0604030504040204" pitchFamily="34" charset="-120"/>
                <a:ea typeface="微軟正黑體" panose="020B0604030504040204" pitchFamily="34" charset="-120"/>
              </a:rPr>
              <a:t>端口</a:t>
            </a:r>
            <a:r>
              <a:rPr lang="zh-CN" altLang="en-US" sz="2400" dirty="0" smtClean="0">
                <a:solidFill>
                  <a:srgbClr val="2E3100"/>
                </a:solidFill>
                <a:latin typeface="微軟正黑體" panose="020B0604030504040204" pitchFamily="34" charset="-120"/>
                <a:ea typeface="微軟正黑體" panose="020B0604030504040204" pitchFamily="34" charset="-120"/>
              </a:rPr>
              <a:t>映射</a:t>
            </a:r>
            <a:r>
              <a:rPr lang="zh-CN" altLang="en-US" sz="2400" dirty="0">
                <a:solidFill>
                  <a:srgbClr val="2E3100"/>
                </a:solidFill>
                <a:latin typeface="微軟正黑體" panose="020B0604030504040204" pitchFamily="34" charset="-120"/>
                <a:ea typeface="微軟正黑體" panose="020B0604030504040204" pitchFamily="34" charset="-120"/>
              </a:rPr>
              <a:t>成</a:t>
            </a:r>
            <a:r>
              <a:rPr lang="en-US" altLang="zh-CN" sz="2400" dirty="0">
                <a:solidFill>
                  <a:srgbClr val="2E3100"/>
                </a:solidFill>
                <a:latin typeface="微軟正黑體" panose="020B0604030504040204" pitchFamily="34" charset="-120"/>
                <a:ea typeface="微軟正黑體" panose="020B0604030504040204" pitchFamily="34" charset="-120"/>
              </a:rPr>
              <a:t>443</a:t>
            </a:r>
            <a:r>
              <a:rPr lang="zh-CN" altLang="en-US" sz="2400" dirty="0">
                <a:solidFill>
                  <a:srgbClr val="2E3100"/>
                </a:solidFill>
                <a:latin typeface="微軟正黑體" panose="020B0604030504040204" pitchFamily="34" charset="-120"/>
                <a:ea typeface="微軟正黑體" panose="020B0604030504040204" pitchFamily="34" charset="-120"/>
              </a:rPr>
              <a:t>端</a:t>
            </a:r>
            <a:r>
              <a:rPr lang="zh-CN" altLang="en-US" sz="2400" dirty="0" smtClean="0">
                <a:solidFill>
                  <a:srgbClr val="2E3100"/>
                </a:solidFill>
                <a:latin typeface="微軟正黑體" panose="020B0604030504040204" pitchFamily="34" charset="-120"/>
                <a:ea typeface="微軟正黑體" panose="020B0604030504040204" pitchFamily="34" charset="-120"/>
              </a:rPr>
              <a:t>口</a:t>
            </a:r>
            <a:endParaRPr lang="zh-TW" altLang="en-US" sz="2400" dirty="0">
              <a:latin typeface="微軟正黑體" panose="020B0604030504040204" pitchFamily="34" charset="-120"/>
              <a:ea typeface="微軟正黑體" panose="020B0604030504040204" pitchFamily="34" charset="-120"/>
            </a:endParaRPr>
          </a:p>
        </p:txBody>
      </p:sp>
      <p:sp>
        <p:nvSpPr>
          <p:cNvPr id="9" name="矩形 8"/>
          <p:cNvSpPr/>
          <p:nvPr/>
        </p:nvSpPr>
        <p:spPr>
          <a:xfrm>
            <a:off x="4518464" y="6370251"/>
            <a:ext cx="3877985" cy="461665"/>
          </a:xfrm>
          <a:prstGeom prst="rect">
            <a:avLst/>
          </a:prstGeom>
        </p:spPr>
        <p:txBody>
          <a:bodyPr wrap="none">
            <a:spAutoFit/>
          </a:bodyPr>
          <a:lstStyle/>
          <a:p>
            <a:pPr>
              <a:spcAft>
                <a:spcPts val="500"/>
              </a:spcAft>
            </a:pPr>
            <a:r>
              <a:rPr lang="zh-CN" altLang="en-US" sz="2400" dirty="0" smtClean="0">
                <a:solidFill>
                  <a:srgbClr val="2C3E00"/>
                </a:solidFill>
                <a:latin typeface="微軟正黑體" panose="020B0604030504040204" pitchFamily="34" charset="-120"/>
                <a:ea typeface="微軟正黑體" panose="020B0604030504040204" pitchFamily="34" charset="-120"/>
              </a:rPr>
              <a:t>標</a:t>
            </a:r>
            <a:r>
              <a:rPr lang="zh-TW" altLang="en-US" sz="2400" dirty="0" smtClean="0">
                <a:solidFill>
                  <a:srgbClr val="2C3E00"/>
                </a:solidFill>
                <a:latin typeface="微軟正黑體" panose="020B0604030504040204" pitchFamily="34" charset="-120"/>
                <a:ea typeface="微軟正黑體" panose="020B0604030504040204" pitchFamily="34" charset="-120"/>
              </a:rPr>
              <a:t>籤</a:t>
            </a:r>
            <a:r>
              <a:rPr lang="zh-CN" altLang="en-US" sz="2400" dirty="0" smtClean="0">
                <a:solidFill>
                  <a:srgbClr val="2C3E00"/>
                </a:solidFill>
                <a:latin typeface="微軟正黑體" panose="020B0604030504040204" pitchFamily="34" charset="-120"/>
                <a:ea typeface="微軟正黑體" panose="020B0604030504040204" pitchFamily="34" charset="-120"/>
              </a:rPr>
              <a:t>選擇</a:t>
            </a:r>
            <a:r>
              <a:rPr lang="zh-CN" altLang="en-US" sz="2400" dirty="0">
                <a:solidFill>
                  <a:srgbClr val="2C3E00"/>
                </a:solidFill>
                <a:latin typeface="微軟正黑體" panose="020B0604030504040204" pitchFamily="34" charset="-120"/>
                <a:ea typeface="微軟正黑體" panose="020B0604030504040204" pitchFamily="34" charset="-120"/>
              </a:rPr>
              <a:t>器適用</a:t>
            </a:r>
            <a:r>
              <a:rPr lang="zh-TW" altLang="en-US" sz="2400" dirty="0">
                <a:solidFill>
                  <a:srgbClr val="2C3E00"/>
                </a:solidFill>
                <a:latin typeface="微軟正黑體" panose="020B0604030504040204" pitchFamily="34" charset="-120"/>
                <a:ea typeface="微軟正黑體" panose="020B0604030504040204" pitchFamily="34" charset="-120"/>
              </a:rPr>
              <a:t>於</a:t>
            </a:r>
            <a:r>
              <a:rPr lang="zh-CN" altLang="en-US" sz="2400" dirty="0">
                <a:solidFill>
                  <a:srgbClr val="2C3E00"/>
                </a:solidFill>
                <a:latin typeface="微軟正黑體" panose="020B0604030504040204" pitchFamily="34" charset="-120"/>
                <a:ea typeface="微軟正黑體" panose="020B0604030504040204" pitchFamily="34" charset="-120"/>
              </a:rPr>
              <a:t>整個服務</a:t>
            </a:r>
            <a:endParaRPr lang="zh-CN" altLang="en-US" sz="2400" dirty="0">
              <a:latin typeface="微軟正黑體" panose="020B0604030504040204" pitchFamily="34" charset="-120"/>
              <a:ea typeface="微軟正黑體" panose="020B0604030504040204" pitchFamily="34" charset="-120"/>
            </a:endParaRPr>
          </a:p>
        </p:txBody>
      </p:sp>
      <p:sp>
        <p:nvSpPr>
          <p:cNvPr id="10" name="矩形 9"/>
          <p:cNvSpPr/>
          <p:nvPr/>
        </p:nvSpPr>
        <p:spPr>
          <a:xfrm>
            <a:off x="5362183" y="4043511"/>
            <a:ext cx="4718137" cy="461665"/>
          </a:xfrm>
          <a:prstGeom prst="rect">
            <a:avLst/>
          </a:prstGeom>
        </p:spPr>
        <p:txBody>
          <a:bodyPr wrap="square">
            <a:spAutoFit/>
          </a:bodyPr>
          <a:lstStyle/>
          <a:p>
            <a:pPr>
              <a:spcAft>
                <a:spcPts val="500"/>
              </a:spcAft>
            </a:pPr>
            <a:r>
              <a:rPr lang="en-US" altLang="zh-CN" sz="2400" dirty="0">
                <a:solidFill>
                  <a:srgbClr val="2E3100"/>
                </a:solidFill>
                <a:latin typeface="微軟正黑體" panose="020B0604030504040204" pitchFamily="34" charset="-120"/>
                <a:ea typeface="微軟正黑體" panose="020B0604030504040204" pitchFamily="34" charset="-120"/>
              </a:rPr>
              <a:t>pod </a:t>
            </a:r>
            <a:r>
              <a:rPr lang="zh-CN" altLang="en-US" sz="2400" dirty="0">
                <a:solidFill>
                  <a:srgbClr val="2E3100"/>
                </a:solidFill>
                <a:latin typeface="微軟正黑體" panose="020B0604030504040204" pitchFamily="34" charset="-120"/>
                <a:ea typeface="微軟正黑體" panose="020B0604030504040204" pitchFamily="34" charset="-120"/>
              </a:rPr>
              <a:t>的 </a:t>
            </a:r>
            <a:r>
              <a:rPr lang="en-US" altLang="zh-CN" sz="2400" dirty="0" smtClean="0">
                <a:solidFill>
                  <a:srgbClr val="2E3100"/>
                </a:solidFill>
                <a:latin typeface="微軟正黑體" panose="020B0604030504040204" pitchFamily="34" charset="-120"/>
                <a:ea typeface="微軟正黑體" panose="020B0604030504040204" pitchFamily="34" charset="-120"/>
              </a:rPr>
              <a:t>8080</a:t>
            </a:r>
            <a:r>
              <a:rPr lang="zh-CN" altLang="en-US" sz="2400" dirty="0" smtClean="0">
                <a:solidFill>
                  <a:srgbClr val="2E3100"/>
                </a:solidFill>
                <a:latin typeface="微軟正黑體" panose="020B0604030504040204" pitchFamily="34" charset="-120"/>
                <a:ea typeface="微軟正黑體" panose="020B0604030504040204" pitchFamily="34" charset="-120"/>
              </a:rPr>
              <a:t>端</a:t>
            </a:r>
            <a:r>
              <a:rPr lang="zh-CN" altLang="en-US" sz="2400" dirty="0">
                <a:solidFill>
                  <a:srgbClr val="2E3100"/>
                </a:solidFill>
                <a:latin typeface="微軟正黑體" panose="020B0604030504040204" pitchFamily="34" charset="-120"/>
                <a:ea typeface="微軟正黑體" panose="020B0604030504040204" pitchFamily="34" charset="-120"/>
              </a:rPr>
              <a:t>口</a:t>
            </a:r>
            <a:r>
              <a:rPr lang="zh-CN" altLang="en-US" sz="2400" dirty="0" smtClean="0">
                <a:solidFill>
                  <a:srgbClr val="2E3100"/>
                </a:solidFill>
                <a:latin typeface="微軟正黑體" panose="020B0604030504040204" pitchFamily="34" charset="-120"/>
                <a:ea typeface="微軟正黑體" panose="020B0604030504040204" pitchFamily="34" charset="-120"/>
              </a:rPr>
              <a:t>映射成</a:t>
            </a:r>
            <a:r>
              <a:rPr lang="en-US" altLang="zh-CN" sz="2400" dirty="0" smtClean="0">
                <a:solidFill>
                  <a:srgbClr val="2E3100"/>
                </a:solidFill>
                <a:latin typeface="微軟正黑體" panose="020B0604030504040204" pitchFamily="34" charset="-120"/>
                <a:ea typeface="微軟正黑體" panose="020B0604030504040204" pitchFamily="34" charset="-120"/>
              </a:rPr>
              <a:t>80</a:t>
            </a:r>
            <a:r>
              <a:rPr lang="zh-CN" altLang="en-US" sz="2400" dirty="0" smtClean="0">
                <a:solidFill>
                  <a:srgbClr val="2E3100"/>
                </a:solidFill>
                <a:latin typeface="微軟正黑體" panose="020B0604030504040204" pitchFamily="34" charset="-120"/>
                <a:ea typeface="微軟正黑體" panose="020B0604030504040204" pitchFamily="34" charset="-120"/>
              </a:rPr>
              <a:t>端口</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02951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多</a:t>
            </a:r>
            <a:r>
              <a:rPr lang="zh-TW" altLang="en-US" dirty="0" smtClean="0"/>
              <a:t>埠的</a:t>
            </a:r>
            <a:r>
              <a:rPr lang="zh-CN" altLang="en-US" dirty="0" smtClean="0"/>
              <a:t>服務</a:t>
            </a:r>
            <a:endParaRPr lang="zh-TW" altLang="en-US" dirty="0"/>
          </a:p>
        </p:txBody>
      </p:sp>
      <p:sp>
        <p:nvSpPr>
          <p:cNvPr id="4" name="內容版面配置區 3"/>
          <p:cNvSpPr>
            <a:spLocks noGrp="1"/>
          </p:cNvSpPr>
          <p:nvPr>
            <p:ph idx="1"/>
          </p:nvPr>
        </p:nvSpPr>
        <p:spPr/>
        <p:txBody>
          <a:bodyPr>
            <a:normAutofit/>
          </a:bodyPr>
          <a:lstStyle/>
          <a:p>
            <a:r>
              <a:rPr lang="zh-CN" altLang="en-US" dirty="0" smtClean="0"/>
              <a:t>注意</a:t>
            </a:r>
            <a:r>
              <a:rPr lang="zh-TW" altLang="en-US" dirty="0" smtClean="0"/>
              <a:t>：</a:t>
            </a:r>
            <a:r>
              <a:rPr lang="zh-CN" altLang="en-US" dirty="0" smtClean="0"/>
              <a:t>標</a:t>
            </a:r>
            <a:r>
              <a:rPr lang="zh-TW" altLang="en-US" dirty="0" smtClean="0"/>
              <a:t>籤</a:t>
            </a:r>
            <a:r>
              <a:rPr lang="zh-CN" altLang="en-US" dirty="0" smtClean="0"/>
              <a:t>選擇器應用</a:t>
            </a:r>
            <a:r>
              <a:rPr lang="zh-TW" altLang="en-US" dirty="0" smtClean="0"/>
              <a:t>於</a:t>
            </a:r>
            <a:r>
              <a:rPr lang="zh-CN" altLang="en-US" dirty="0" smtClean="0"/>
              <a:t>整個服務</a:t>
            </a:r>
            <a:r>
              <a:rPr lang="en-US" altLang="zh-CN" dirty="0" smtClean="0"/>
              <a:t>,</a:t>
            </a:r>
            <a:r>
              <a:rPr lang="zh-CN" altLang="en-US" dirty="0" smtClean="0"/>
              <a:t>不能對每個端口做單獨的配置。</a:t>
            </a:r>
            <a:endParaRPr lang="en-US" altLang="zh-CN" dirty="0" smtClean="0"/>
          </a:p>
          <a:p>
            <a:r>
              <a:rPr lang="zh-CN" altLang="en-US" dirty="0" smtClean="0"/>
              <a:t>如果不同的 </a:t>
            </a:r>
            <a:r>
              <a:rPr lang="en-US" altLang="zh-CN" dirty="0" smtClean="0"/>
              <a:t>pod </a:t>
            </a:r>
            <a:r>
              <a:rPr lang="zh-CN" altLang="en-US" dirty="0" smtClean="0"/>
              <a:t>有不同的端口映射關係</a:t>
            </a:r>
            <a:r>
              <a:rPr lang="en-US" altLang="zh-CN" dirty="0" smtClean="0"/>
              <a:t>,</a:t>
            </a:r>
            <a:r>
              <a:rPr lang="zh-CN" altLang="en-US" dirty="0" smtClean="0"/>
              <a:t>需要創建兩個服務。</a:t>
            </a:r>
          </a:p>
          <a:p>
            <a:r>
              <a:rPr lang="zh-CN" altLang="en-US" dirty="0" smtClean="0"/>
              <a:t>之前創建的 </a:t>
            </a:r>
            <a:r>
              <a:rPr lang="en-US" altLang="zh-CN" dirty="0" err="1" smtClean="0"/>
              <a:t>kubia</a:t>
            </a:r>
            <a:r>
              <a:rPr lang="en-US" altLang="zh-CN" dirty="0" smtClean="0"/>
              <a:t> pod </a:t>
            </a:r>
            <a:r>
              <a:rPr lang="zh-CN" altLang="en-US" dirty="0" smtClean="0"/>
              <a:t>不在多個端口上偵聽</a:t>
            </a:r>
            <a:r>
              <a:rPr lang="en-US" altLang="zh-CN" dirty="0" smtClean="0"/>
              <a:t>,</a:t>
            </a:r>
            <a:r>
              <a:rPr lang="zh-CN" altLang="en-US" dirty="0" smtClean="0"/>
              <a:t>因此可以練習創建一個多端口服務和一個多端口 </a:t>
            </a:r>
            <a:r>
              <a:rPr lang="en-US" altLang="zh-CN" dirty="0" smtClean="0"/>
              <a:t>pod</a:t>
            </a:r>
            <a:r>
              <a:rPr lang="zh-CN" altLang="en-US" dirty="0" smtClean="0"/>
              <a:t>。</a:t>
            </a:r>
            <a:endParaRPr lang="zh-CN" altLang="en-US" dirty="0"/>
          </a:p>
        </p:txBody>
      </p:sp>
    </p:spTree>
    <p:extLst>
      <p:ext uri="{BB962C8B-B14F-4D97-AF65-F5344CB8AC3E}">
        <p14:creationId xmlns:p14="http://schemas.microsoft.com/office/powerpoint/2010/main" val="987087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使用命名的端</a:t>
            </a:r>
            <a:r>
              <a:rPr lang="zh-CN" altLang="en-US" dirty="0" smtClean="0"/>
              <a:t>口</a:t>
            </a:r>
            <a:endParaRPr lang="zh-TW" altLang="en-US" dirty="0"/>
          </a:p>
        </p:txBody>
      </p:sp>
      <p:sp>
        <p:nvSpPr>
          <p:cNvPr id="3" name="內容版面配置區 2"/>
          <p:cNvSpPr>
            <a:spLocks noGrp="1"/>
          </p:cNvSpPr>
          <p:nvPr>
            <p:ph idx="1"/>
          </p:nvPr>
        </p:nvSpPr>
        <p:spPr/>
        <p:txBody>
          <a:bodyPr/>
          <a:lstStyle/>
          <a:p>
            <a:r>
              <a:rPr lang="zh-CN" altLang="en-US" dirty="0" smtClean="0"/>
              <a:t>在</a:t>
            </a:r>
            <a:r>
              <a:rPr lang="zh-CN" altLang="en-US" dirty="0"/>
              <a:t>這些例子中</a:t>
            </a:r>
            <a:r>
              <a:rPr lang="en-US" altLang="zh-CN" dirty="0"/>
              <a:t>,</a:t>
            </a:r>
            <a:r>
              <a:rPr lang="zh-CN" altLang="en-US" dirty="0"/>
              <a:t>通過數字來指定端口</a:t>
            </a:r>
            <a:r>
              <a:rPr lang="en-US" altLang="zh-CN" dirty="0"/>
              <a:t>,</a:t>
            </a:r>
            <a:r>
              <a:rPr lang="zh-CN" altLang="en-US" dirty="0"/>
              <a:t>但是在服務 </a:t>
            </a:r>
            <a:r>
              <a:rPr lang="en-US" altLang="zh-CN" dirty="0"/>
              <a:t>spec </a:t>
            </a:r>
            <a:r>
              <a:rPr lang="zh-CN" altLang="en-US" dirty="0"/>
              <a:t>中也可以給不同的端</a:t>
            </a:r>
            <a:r>
              <a:rPr lang="zh-CN" altLang="en-US" dirty="0" smtClean="0"/>
              <a:t>口號</a:t>
            </a:r>
            <a:r>
              <a:rPr lang="zh-CN" altLang="en-US" dirty="0"/>
              <a:t>命名</a:t>
            </a:r>
            <a:r>
              <a:rPr lang="en-US" altLang="zh-CN" dirty="0"/>
              <a:t>,</a:t>
            </a:r>
            <a:r>
              <a:rPr lang="zh-CN" altLang="en-US" dirty="0"/>
              <a:t>通過名稱來指定</a:t>
            </a:r>
            <a:r>
              <a:rPr lang="zh-CN" altLang="en-US" dirty="0" smtClean="0"/>
              <a:t>。</a:t>
            </a:r>
            <a:endParaRPr lang="en-US" altLang="zh-CN" dirty="0" smtClean="0"/>
          </a:p>
          <a:p>
            <a:r>
              <a:rPr lang="zh-CN" altLang="en-US" dirty="0" smtClean="0"/>
              <a:t>這樣對</a:t>
            </a:r>
            <a:r>
              <a:rPr lang="zh-TW" altLang="en-US" dirty="0" smtClean="0"/>
              <a:t>於</a:t>
            </a:r>
            <a:r>
              <a:rPr lang="zh-CN" altLang="en-US" dirty="0" smtClean="0"/>
              <a:t>一些</a:t>
            </a:r>
            <a:r>
              <a:rPr lang="zh-CN" altLang="en-US" dirty="0"/>
              <a:t>不是衆所周知的端口號</a:t>
            </a:r>
            <a:r>
              <a:rPr lang="en-US" altLang="zh-CN" dirty="0"/>
              <a:t>,</a:t>
            </a:r>
            <a:r>
              <a:rPr lang="zh-CN" altLang="en-US" dirty="0"/>
              <a:t>使得服務 </a:t>
            </a:r>
            <a:r>
              <a:rPr lang="en-US" altLang="zh-CN" dirty="0"/>
              <a:t>spec </a:t>
            </a:r>
            <a:r>
              <a:rPr lang="zh-CN" altLang="en-US" dirty="0" smtClean="0"/>
              <a:t>更加</a:t>
            </a:r>
            <a:r>
              <a:rPr lang="zh-CN" altLang="en-US" dirty="0"/>
              <a:t>清晰。</a:t>
            </a:r>
          </a:p>
          <a:p>
            <a:r>
              <a:rPr lang="zh-CN" altLang="en-US" dirty="0"/>
              <a:t>舉個例子</a:t>
            </a:r>
            <a:r>
              <a:rPr lang="en-US" altLang="zh-CN" dirty="0"/>
              <a:t>,</a:t>
            </a:r>
            <a:r>
              <a:rPr lang="zh-CN" altLang="en-US" dirty="0"/>
              <a:t>假設你的</a:t>
            </a:r>
            <a:r>
              <a:rPr lang="en-US" altLang="zh-CN" dirty="0"/>
              <a:t>pod </a:t>
            </a:r>
            <a:r>
              <a:rPr lang="zh-CN" altLang="en-US" dirty="0"/>
              <a:t>端口定義命名如下面的代碼清單所示。</a:t>
            </a:r>
          </a:p>
          <a:p>
            <a:endParaRPr lang="zh-TW" altLang="en-US" dirty="0"/>
          </a:p>
        </p:txBody>
      </p:sp>
      <p:sp>
        <p:nvSpPr>
          <p:cNvPr id="4" name="矩形 3"/>
          <p:cNvSpPr/>
          <p:nvPr/>
        </p:nvSpPr>
        <p:spPr>
          <a:xfrm>
            <a:off x="1006258" y="3739670"/>
            <a:ext cx="6096000" cy="2862322"/>
          </a:xfrm>
          <a:prstGeom prst="rect">
            <a:avLst/>
          </a:prstGeom>
        </p:spPr>
        <p:txBody>
          <a:bodyPr>
            <a:spAutoFit/>
          </a:bodyPr>
          <a:lstStyle/>
          <a:p>
            <a:r>
              <a:rPr lang="en-US" altLang="zh-TW" sz="2000" dirty="0">
                <a:solidFill>
                  <a:srgbClr val="262626"/>
                </a:solidFill>
                <a:latin typeface="Source Code Pro" panose="020B0509030403020204" pitchFamily="49" charset="0"/>
                <a:ea typeface="Source Code Pro" panose="020B0509030403020204" pitchFamily="49" charset="0"/>
              </a:rPr>
              <a:t>kind: Pod</a:t>
            </a:r>
          </a:p>
          <a:p>
            <a:r>
              <a:rPr lang="en-US" altLang="zh-TW" sz="2000" dirty="0">
                <a:solidFill>
                  <a:srgbClr val="262626"/>
                </a:solidFill>
                <a:latin typeface="Source Code Pro" panose="020B0509030403020204" pitchFamily="49" charset="0"/>
                <a:ea typeface="Source Code Pro" panose="020B0509030403020204" pitchFamily="49" charset="0"/>
              </a:rPr>
              <a:t>spec:</a:t>
            </a:r>
          </a:p>
          <a:p>
            <a:r>
              <a:rPr lang="en-US" altLang="zh-TW" sz="2000" dirty="0" smtClean="0">
                <a:solidFill>
                  <a:srgbClr val="262626"/>
                </a:solidFill>
                <a:latin typeface="Source Code Pro" panose="020B0509030403020204" pitchFamily="49" charset="0"/>
                <a:ea typeface="Source Code Pro" panose="020B0509030403020204" pitchFamily="49" charset="0"/>
              </a:rPr>
              <a:t>  containers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name: </a:t>
            </a:r>
            <a:r>
              <a:rPr lang="en-US" altLang="zh-TW" sz="2000" dirty="0" err="1">
                <a:solidFill>
                  <a:srgbClr val="262626"/>
                </a:solidFill>
                <a:latin typeface="Source Code Pro" panose="020B0509030403020204" pitchFamily="49" charset="0"/>
                <a:ea typeface="Source Code Pro" panose="020B0509030403020204" pitchFamily="49" charset="0"/>
              </a:rPr>
              <a:t>kubia</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smtClean="0">
                <a:solidFill>
                  <a:srgbClr val="262626"/>
                </a:solidFill>
                <a:latin typeface="Source Code Pro" panose="020B0509030403020204" pitchFamily="49" charset="0"/>
                <a:ea typeface="Source Code Pro" panose="020B0509030403020204" pitchFamily="49" charset="0"/>
              </a:rPr>
              <a:t>    ports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name: http</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containerPort</a:t>
            </a:r>
            <a:r>
              <a:rPr lang="en-US" altLang="zh-TW" sz="2000" dirty="0">
                <a:solidFill>
                  <a:srgbClr val="262626"/>
                </a:solidFill>
                <a:latin typeface="Source Code Pro" panose="020B0509030403020204" pitchFamily="49" charset="0"/>
                <a:ea typeface="Source Code Pro" panose="020B0509030403020204" pitchFamily="49" charset="0"/>
              </a:rPr>
              <a:t>: 8080</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name: https</a:t>
            </a:r>
          </a:p>
          <a:p>
            <a:r>
              <a:rPr lang="en-US" altLang="zh-TW" sz="2000" dirty="0" smtClean="0">
                <a:solidFill>
                  <a:srgbClr val="000000"/>
                </a:solidFill>
                <a:latin typeface="Source Code Pro" panose="020B0509030403020204" pitchFamily="49" charset="0"/>
                <a:ea typeface="Source Code Pro" panose="020B0509030403020204" pitchFamily="49" charset="0"/>
              </a:rPr>
              <a:t>      </a:t>
            </a:r>
            <a:r>
              <a:rPr lang="en-US" altLang="zh-TW" sz="2000" dirty="0" err="1" smtClean="0">
                <a:solidFill>
                  <a:srgbClr val="000000"/>
                </a:solidFill>
                <a:latin typeface="Source Code Pro" panose="020B0509030403020204" pitchFamily="49" charset="0"/>
                <a:ea typeface="Source Code Pro" panose="020B0509030403020204" pitchFamily="49" charset="0"/>
              </a:rPr>
              <a:t>containerPort</a:t>
            </a:r>
            <a:r>
              <a:rPr lang="en-US" altLang="zh-TW" sz="2000" dirty="0">
                <a:solidFill>
                  <a:srgbClr val="000000"/>
                </a:solidFill>
                <a:latin typeface="Source Code Pro" panose="020B0509030403020204" pitchFamily="49" charset="0"/>
                <a:ea typeface="Source Code Pro" panose="020B0509030403020204" pitchFamily="49" charset="0"/>
              </a:rPr>
              <a:t>: 8443</a:t>
            </a:r>
            <a:endParaRPr lang="zh-TW" altLang="en-US" sz="2000" dirty="0">
              <a:latin typeface="Source Code Pro" panose="020B0509030403020204" pitchFamily="49" charset="0"/>
            </a:endParaRPr>
          </a:p>
        </p:txBody>
      </p:sp>
      <p:sp>
        <p:nvSpPr>
          <p:cNvPr id="5" name="矩形 4"/>
          <p:cNvSpPr/>
          <p:nvPr/>
        </p:nvSpPr>
        <p:spPr>
          <a:xfrm>
            <a:off x="5703517" y="5327649"/>
            <a:ext cx="3640899" cy="400110"/>
          </a:xfrm>
          <a:prstGeom prst="rect">
            <a:avLst/>
          </a:prstGeom>
        </p:spPr>
        <p:txBody>
          <a:bodyPr wrap="square">
            <a:spAutoFit/>
          </a:bodyPr>
          <a:lstStyle/>
          <a:p>
            <a:pPr>
              <a:spcAft>
                <a:spcPts val="500"/>
              </a:spcAft>
            </a:pPr>
            <a:r>
              <a:rPr lang="zh-TW" altLang="en-US" sz="2000" dirty="0">
                <a:solidFill>
                  <a:srgbClr val="242300"/>
                </a:solidFill>
                <a:latin typeface="微軟正黑體" panose="020B0604030504040204" pitchFamily="34" charset="-120"/>
                <a:ea typeface="微軟正黑體" panose="020B0604030504040204" pitchFamily="34" charset="-120"/>
              </a:rPr>
              <a:t>端口 </a:t>
            </a:r>
            <a:r>
              <a:rPr lang="en-US" altLang="zh-TW" sz="2000" dirty="0">
                <a:solidFill>
                  <a:srgbClr val="242300"/>
                </a:solidFill>
                <a:latin typeface="微軟正黑體" panose="020B0604030504040204" pitchFamily="34" charset="-120"/>
                <a:ea typeface="微軟正黑體" panose="020B0604030504040204" pitchFamily="34" charset="-120"/>
              </a:rPr>
              <a:t>8080 </a:t>
            </a:r>
            <a:r>
              <a:rPr lang="zh-TW" altLang="en-US" sz="2000" dirty="0">
                <a:solidFill>
                  <a:srgbClr val="242300"/>
                </a:solidFill>
                <a:latin typeface="微軟正黑體" panose="020B0604030504040204" pitchFamily="34" charset="-120"/>
                <a:ea typeface="微軟正黑體" panose="020B0604030504040204" pitchFamily="34" charset="-120"/>
              </a:rPr>
              <a:t>被</a:t>
            </a:r>
            <a:r>
              <a:rPr lang="zh-TW" altLang="en-US" sz="2000" dirty="0" smtClean="0">
                <a:solidFill>
                  <a:srgbClr val="242300"/>
                </a:solidFill>
                <a:latin typeface="微軟正黑體" panose="020B0604030504040204" pitchFamily="34" charset="-120"/>
                <a:ea typeface="微軟正黑體" panose="020B0604030504040204" pitchFamily="34" charset="-120"/>
              </a:rPr>
              <a:t>命名為</a:t>
            </a:r>
            <a:r>
              <a:rPr lang="en-US" altLang="zh-TW" sz="2000" dirty="0" smtClean="0">
                <a:solidFill>
                  <a:srgbClr val="2B2300"/>
                </a:solidFill>
                <a:latin typeface="微軟正黑體" panose="020B0604030504040204" pitchFamily="34" charset="-120"/>
                <a:ea typeface="微軟正黑體" panose="020B0604030504040204" pitchFamily="34" charset="-120"/>
              </a:rPr>
              <a:t> http</a:t>
            </a:r>
            <a:endParaRPr lang="zh-TW" altLang="en-US" sz="2000" dirty="0">
              <a:latin typeface="微軟正黑體" panose="020B0604030504040204" pitchFamily="34" charset="-120"/>
              <a:ea typeface="微軟正黑體" panose="020B0604030504040204" pitchFamily="34" charset="-120"/>
            </a:endParaRPr>
          </a:p>
        </p:txBody>
      </p:sp>
      <p:sp>
        <p:nvSpPr>
          <p:cNvPr id="6" name="矩形 5"/>
          <p:cNvSpPr/>
          <p:nvPr/>
        </p:nvSpPr>
        <p:spPr>
          <a:xfrm>
            <a:off x="5714698" y="6020145"/>
            <a:ext cx="3132589" cy="400110"/>
          </a:xfrm>
          <a:prstGeom prst="rect">
            <a:avLst/>
          </a:prstGeom>
        </p:spPr>
        <p:txBody>
          <a:bodyPr wrap="none">
            <a:spAutoFit/>
          </a:bodyPr>
          <a:lstStyle/>
          <a:p>
            <a:pPr>
              <a:spcAft>
                <a:spcPts val="500"/>
              </a:spcAft>
            </a:pPr>
            <a:r>
              <a:rPr lang="zh-TW" altLang="en-US" sz="2000" dirty="0">
                <a:solidFill>
                  <a:srgbClr val="2B2300"/>
                </a:solidFill>
                <a:latin typeface="微軟正黑體" panose="020B0604030504040204" pitchFamily="34" charset="-120"/>
                <a:ea typeface="微軟正黑體" panose="020B0604030504040204" pitchFamily="34" charset="-120"/>
              </a:rPr>
              <a:t>端口 </a:t>
            </a:r>
            <a:r>
              <a:rPr lang="en-US" altLang="zh-TW" sz="2000" dirty="0">
                <a:solidFill>
                  <a:srgbClr val="2B2300"/>
                </a:solidFill>
                <a:latin typeface="微軟正黑體" panose="020B0604030504040204" pitchFamily="34" charset="-120"/>
                <a:ea typeface="微軟正黑體" panose="020B0604030504040204" pitchFamily="34" charset="-120"/>
              </a:rPr>
              <a:t>8443 </a:t>
            </a:r>
            <a:r>
              <a:rPr lang="zh-TW" altLang="en-US" sz="2000" dirty="0" smtClean="0">
                <a:solidFill>
                  <a:srgbClr val="2B2300"/>
                </a:solidFill>
                <a:latin typeface="微軟正黑體" panose="020B0604030504040204" pitchFamily="34" charset="-120"/>
                <a:ea typeface="微軟正黑體" panose="020B0604030504040204" pitchFamily="34" charset="-120"/>
              </a:rPr>
              <a:t>被命名爲 </a:t>
            </a:r>
            <a:r>
              <a:rPr lang="en-US" altLang="zh-TW" sz="2000" dirty="0" smtClean="0">
                <a:solidFill>
                  <a:srgbClr val="2B2300"/>
                </a:solidFill>
                <a:latin typeface="微軟正黑體" panose="020B0604030504040204" pitchFamily="34" charset="-120"/>
                <a:ea typeface="微軟正黑體" panose="020B0604030504040204" pitchFamily="34" charset="-120"/>
              </a:rPr>
              <a:t>https</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78214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在服務中引用</a:t>
            </a:r>
            <a:r>
              <a:rPr lang="en-US" altLang="zh-TW" dirty="0" smtClean="0"/>
              <a:t>pod</a:t>
            </a:r>
            <a:r>
              <a:rPr lang="zh-TW" altLang="en-US" dirty="0" smtClean="0"/>
              <a:t>的命名端口</a:t>
            </a:r>
            <a:endParaRPr lang="zh-TW" altLang="en-US" dirty="0"/>
          </a:p>
        </p:txBody>
      </p:sp>
      <p:sp>
        <p:nvSpPr>
          <p:cNvPr id="4" name="矩形 3"/>
          <p:cNvSpPr/>
          <p:nvPr/>
        </p:nvSpPr>
        <p:spPr>
          <a:xfrm>
            <a:off x="1344460" y="1584480"/>
            <a:ext cx="6096000" cy="3170099"/>
          </a:xfrm>
          <a:prstGeom prst="rect">
            <a:avLst/>
          </a:prstGeom>
        </p:spPr>
        <p:txBody>
          <a:bodyPr>
            <a:spAutoFit/>
          </a:bodyPr>
          <a:lstStyle/>
          <a:p>
            <a:r>
              <a:rPr lang="en-US" altLang="zh-TW" sz="2000" dirty="0" err="1">
                <a:solidFill>
                  <a:srgbClr val="262626"/>
                </a:solidFill>
                <a:latin typeface="Source Code Pro" panose="020B0509030403020204" pitchFamily="49" charset="0"/>
                <a:ea typeface="Source Code Pro" panose="020B0509030403020204" pitchFamily="49" charset="0"/>
              </a:rPr>
              <a:t>apiVersion</a:t>
            </a:r>
            <a:r>
              <a:rPr lang="en-US" altLang="zh-TW" sz="2000" dirty="0">
                <a:solidFill>
                  <a:srgbClr val="262626"/>
                </a:solidFill>
                <a:latin typeface="Source Code Pro" panose="020B0509030403020204" pitchFamily="49" charset="0"/>
                <a:ea typeface="Source Code Pro" panose="020B0509030403020204" pitchFamily="49" charset="0"/>
              </a:rPr>
              <a:t>: v1</a:t>
            </a:r>
          </a:p>
          <a:p>
            <a:r>
              <a:rPr lang="en-US" altLang="zh-TW" sz="2000" dirty="0">
                <a:solidFill>
                  <a:srgbClr val="262626"/>
                </a:solidFill>
                <a:latin typeface="Source Code Pro" panose="020B0509030403020204" pitchFamily="49" charset="0"/>
                <a:ea typeface="Source Code Pro" panose="020B0509030403020204" pitchFamily="49" charset="0"/>
              </a:rPr>
              <a:t>kind: Service</a:t>
            </a:r>
          </a:p>
          <a:p>
            <a:r>
              <a:rPr lang="en-US" altLang="zh-TW" sz="2000" dirty="0">
                <a:solidFill>
                  <a:srgbClr val="262626"/>
                </a:solidFill>
                <a:latin typeface="Source Code Pro" panose="020B0509030403020204" pitchFamily="49" charset="0"/>
                <a:ea typeface="Source Code Pro" panose="020B0509030403020204" pitchFamily="49" charset="0"/>
              </a:rPr>
              <a:t>spec:</a:t>
            </a:r>
          </a:p>
          <a:p>
            <a:r>
              <a:rPr lang="en-US" altLang="zh-TW" sz="2000" dirty="0" smtClean="0">
                <a:solidFill>
                  <a:srgbClr val="262626"/>
                </a:solidFill>
                <a:latin typeface="Source Code Pro" panose="020B0509030403020204" pitchFamily="49" charset="0"/>
                <a:ea typeface="Source Code Pro" panose="020B0509030403020204" pitchFamily="49" charset="0"/>
              </a:rPr>
              <a:t>  ports</a:t>
            </a:r>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name: http</a:t>
            </a:r>
          </a:p>
          <a:p>
            <a:r>
              <a:rPr lang="en-US" altLang="zh-TW" sz="2000" dirty="0" smtClean="0">
                <a:solidFill>
                  <a:srgbClr val="262626"/>
                </a:solidFill>
                <a:latin typeface="Source Code Pro" panose="020B0509030403020204" pitchFamily="49" charset="0"/>
                <a:ea typeface="Source Code Pro" panose="020B0509030403020204" pitchFamily="49" charset="0"/>
              </a:rPr>
              <a:t>    port</a:t>
            </a:r>
            <a:r>
              <a:rPr lang="en-US" altLang="zh-TW" sz="2000" dirty="0">
                <a:solidFill>
                  <a:srgbClr val="262626"/>
                </a:solidFill>
                <a:latin typeface="Source Code Pro" panose="020B0509030403020204" pitchFamily="49" charset="0"/>
                <a:ea typeface="Source Code Pro" panose="020B0509030403020204" pitchFamily="49" charset="0"/>
              </a:rPr>
              <a:t>: 80</a:t>
            </a:r>
          </a:p>
          <a:p>
            <a:r>
              <a:rPr lang="en-US" altLang="zh-TW" sz="2000" dirty="0" smtClean="0">
                <a:solidFill>
                  <a:srgbClr val="262626"/>
                </a:solidFill>
                <a:latin typeface="Source Code Pro" panose="020B0509030403020204" pitchFamily="49" charset="0"/>
                <a:ea typeface="Source Code Pro" panose="020B0509030403020204" pitchFamily="49" charset="0"/>
              </a:rPr>
              <a:t>    </a:t>
            </a:r>
            <a:r>
              <a:rPr lang="en-US" altLang="zh-TW" sz="2000" dirty="0" err="1" smtClean="0">
                <a:solidFill>
                  <a:srgbClr val="262626"/>
                </a:solidFill>
                <a:latin typeface="Source Code Pro" panose="020B0509030403020204" pitchFamily="49" charset="0"/>
                <a:ea typeface="Source Code Pro" panose="020B0509030403020204" pitchFamily="49" charset="0"/>
              </a:rPr>
              <a:t>targetPort</a:t>
            </a:r>
            <a:r>
              <a:rPr lang="en-US" altLang="zh-TW" sz="2000" dirty="0">
                <a:solidFill>
                  <a:srgbClr val="262626"/>
                </a:solidFill>
                <a:latin typeface="Source Code Pro" panose="020B0509030403020204" pitchFamily="49" charset="0"/>
                <a:ea typeface="Source Code Pro" panose="020B0509030403020204" pitchFamily="49" charset="0"/>
              </a:rPr>
              <a:t>: http</a:t>
            </a:r>
          </a:p>
          <a:p>
            <a:r>
              <a:rPr lang="en-US" altLang="zh-TW" sz="2000" dirty="0" smtClean="0">
                <a:solidFill>
                  <a:srgbClr val="262626"/>
                </a:solidFill>
                <a:latin typeface="Source Code Pro" panose="020B0509030403020204" pitchFamily="49" charset="0"/>
                <a:ea typeface="Source Code Pro" panose="020B0509030403020204" pitchFamily="49" charset="0"/>
              </a:rPr>
              <a:t>  - </a:t>
            </a:r>
            <a:r>
              <a:rPr lang="en-US" altLang="zh-TW" sz="2000" dirty="0">
                <a:solidFill>
                  <a:srgbClr val="262626"/>
                </a:solidFill>
                <a:latin typeface="Source Code Pro" panose="020B0509030403020204" pitchFamily="49" charset="0"/>
                <a:ea typeface="Source Code Pro" panose="020B0509030403020204" pitchFamily="49" charset="0"/>
              </a:rPr>
              <a:t>name: https</a:t>
            </a:r>
          </a:p>
          <a:p>
            <a:r>
              <a:rPr lang="en-US" altLang="zh-TW" sz="2000" dirty="0" smtClean="0">
                <a:solidFill>
                  <a:srgbClr val="262626"/>
                </a:solidFill>
                <a:latin typeface="Source Code Pro" panose="020B0509030403020204" pitchFamily="49" charset="0"/>
                <a:ea typeface="Source Code Pro" panose="020B0509030403020204" pitchFamily="49" charset="0"/>
              </a:rPr>
              <a:t>    port</a:t>
            </a:r>
            <a:r>
              <a:rPr lang="en-US" altLang="zh-TW" sz="2000" dirty="0">
                <a:solidFill>
                  <a:srgbClr val="262626"/>
                </a:solidFill>
                <a:latin typeface="Source Code Pro" panose="020B0509030403020204" pitchFamily="49" charset="0"/>
                <a:ea typeface="Source Code Pro" panose="020B0509030403020204" pitchFamily="49" charset="0"/>
              </a:rPr>
              <a:t>: 443</a:t>
            </a:r>
          </a:p>
          <a:p>
            <a:r>
              <a:rPr lang="en-US" altLang="zh-TW" sz="2000" dirty="0" smtClean="0">
                <a:solidFill>
                  <a:srgbClr val="000000"/>
                </a:solidFill>
                <a:latin typeface="Source Code Pro" panose="020B0509030403020204" pitchFamily="49" charset="0"/>
                <a:ea typeface="Source Code Pro" panose="020B0509030403020204" pitchFamily="49" charset="0"/>
              </a:rPr>
              <a:t>    </a:t>
            </a:r>
            <a:r>
              <a:rPr lang="en-US" altLang="zh-TW" sz="2000" dirty="0" err="1" smtClean="0">
                <a:solidFill>
                  <a:srgbClr val="000000"/>
                </a:solidFill>
                <a:latin typeface="Source Code Pro" panose="020B0509030403020204" pitchFamily="49" charset="0"/>
                <a:ea typeface="Source Code Pro" panose="020B0509030403020204" pitchFamily="49" charset="0"/>
              </a:rPr>
              <a:t>targetPort</a:t>
            </a:r>
            <a:r>
              <a:rPr lang="en-US" altLang="zh-TW" sz="2000" dirty="0">
                <a:solidFill>
                  <a:srgbClr val="000000"/>
                </a:solidFill>
                <a:latin typeface="Source Code Pro" panose="020B0509030403020204" pitchFamily="49" charset="0"/>
                <a:ea typeface="Source Code Pro" panose="020B0509030403020204" pitchFamily="49" charset="0"/>
              </a:rPr>
              <a:t>: https</a:t>
            </a:r>
            <a:endParaRPr lang="zh-TW" altLang="en-US" sz="2000" dirty="0">
              <a:latin typeface="Source Code Pro" panose="020B0509030403020204" pitchFamily="49" charset="0"/>
            </a:endParaRPr>
          </a:p>
        </p:txBody>
      </p:sp>
      <p:sp>
        <p:nvSpPr>
          <p:cNvPr id="5" name="矩形 4"/>
          <p:cNvSpPr/>
          <p:nvPr/>
        </p:nvSpPr>
        <p:spPr>
          <a:xfrm>
            <a:off x="5232747" y="3037967"/>
            <a:ext cx="4875756" cy="369332"/>
          </a:xfrm>
          <a:prstGeom prst="rect">
            <a:avLst/>
          </a:prstGeom>
        </p:spPr>
        <p:txBody>
          <a:bodyPr wrap="square">
            <a:spAutoFit/>
          </a:bodyPr>
          <a:lstStyle/>
          <a:p>
            <a:pPr>
              <a:spcAft>
                <a:spcPts val="500"/>
              </a:spcAft>
            </a:pPr>
            <a:r>
              <a:rPr lang="zh-CN" altLang="en-US" dirty="0" smtClean="0">
                <a:latin typeface="Arial" panose="020B0604020202020204" pitchFamily="34" charset="0"/>
              </a:rPr>
              <a:t>將端口 </a:t>
            </a:r>
            <a:r>
              <a:rPr lang="en-US" altLang="zh-CN" dirty="0" smtClean="0">
                <a:latin typeface="Arial" panose="020B0604020202020204" pitchFamily="34" charset="0"/>
              </a:rPr>
              <a:t>80 </a:t>
            </a:r>
            <a:r>
              <a:rPr lang="zh-CN" altLang="en-US" dirty="0" smtClean="0">
                <a:latin typeface="Arial" panose="020B0604020202020204" pitchFamily="34" charset="0"/>
              </a:rPr>
              <a:t>映射到容器中 被稱爲 </a:t>
            </a:r>
            <a:r>
              <a:rPr lang="en-US" altLang="zh-CN" dirty="0" smtClean="0">
                <a:latin typeface="Arial" panose="020B0604020202020204" pitchFamily="34" charset="0"/>
              </a:rPr>
              <a:t>http </a:t>
            </a:r>
            <a:r>
              <a:rPr lang="zh-CN" altLang="en-US" dirty="0">
                <a:latin typeface="Arial" panose="020B0604020202020204" pitchFamily="34" charset="0"/>
              </a:rPr>
              <a:t>的端</a:t>
            </a:r>
            <a:r>
              <a:rPr lang="zh-CN" altLang="en-US" dirty="0" smtClean="0">
                <a:latin typeface="Arial" panose="020B0604020202020204" pitchFamily="34" charset="0"/>
              </a:rPr>
              <a:t>口</a:t>
            </a:r>
            <a:endParaRPr lang="zh-TW" altLang="en-US" dirty="0"/>
          </a:p>
        </p:txBody>
      </p:sp>
      <p:sp>
        <p:nvSpPr>
          <p:cNvPr id="6" name="矩形 5"/>
          <p:cNvSpPr/>
          <p:nvPr/>
        </p:nvSpPr>
        <p:spPr>
          <a:xfrm>
            <a:off x="5232747" y="3949821"/>
            <a:ext cx="4852610" cy="369332"/>
          </a:xfrm>
          <a:prstGeom prst="rect">
            <a:avLst/>
          </a:prstGeom>
        </p:spPr>
        <p:txBody>
          <a:bodyPr wrap="none">
            <a:spAutoFit/>
          </a:bodyPr>
          <a:lstStyle/>
          <a:p>
            <a:pPr>
              <a:spcAft>
                <a:spcPts val="500"/>
              </a:spcAft>
            </a:pPr>
            <a:r>
              <a:rPr lang="zh-CN" altLang="en-US" dirty="0">
                <a:latin typeface="Arial" panose="020B0604020202020204" pitchFamily="34" charset="0"/>
              </a:rPr>
              <a:t>將端口 </a:t>
            </a:r>
            <a:r>
              <a:rPr lang="en-US" altLang="zh-CN" dirty="0">
                <a:latin typeface="Arial" panose="020B0604020202020204" pitchFamily="34" charset="0"/>
              </a:rPr>
              <a:t>443 </a:t>
            </a:r>
            <a:r>
              <a:rPr lang="zh-CN" altLang="en-US" dirty="0">
                <a:latin typeface="Arial" panose="020B0604020202020204" pitchFamily="34" charset="0"/>
              </a:rPr>
              <a:t>映射到容器中被稱 爲 </a:t>
            </a:r>
            <a:r>
              <a:rPr lang="en-US" altLang="zh-CN" dirty="0">
                <a:latin typeface="Arial" panose="020B0604020202020204" pitchFamily="34" charset="0"/>
              </a:rPr>
              <a:t>https </a:t>
            </a:r>
            <a:r>
              <a:rPr lang="zh-CN" altLang="en-US" dirty="0">
                <a:latin typeface="Arial" panose="020B0604020202020204" pitchFamily="34" charset="0"/>
              </a:rPr>
              <a:t>的端口</a:t>
            </a:r>
            <a:endParaRPr lang="zh-CN" altLang="en-US" dirty="0"/>
          </a:p>
        </p:txBody>
      </p:sp>
    </p:spTree>
    <p:extLst>
      <p:ext uri="{BB962C8B-B14F-4D97-AF65-F5344CB8AC3E}">
        <p14:creationId xmlns:p14="http://schemas.microsoft.com/office/powerpoint/2010/main" val="5283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pod</a:t>
            </a:r>
            <a:r>
              <a:rPr lang="zh-CN" altLang="en-US" dirty="0" smtClean="0"/>
              <a:t>尋找</a:t>
            </a:r>
            <a:r>
              <a:rPr lang="zh-TW" altLang="en-US" dirty="0" smtClean="0"/>
              <a:t>其他</a:t>
            </a:r>
            <a:r>
              <a:rPr lang="en-US" altLang="zh-TW" dirty="0" smtClean="0"/>
              <a:t>pod</a:t>
            </a:r>
            <a:r>
              <a:rPr lang="zh-TW" altLang="en-US" dirty="0" smtClean="0"/>
              <a:t>的服務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大多數應用都需要根據外部請求做出響應。</a:t>
            </a:r>
            <a:endParaRPr lang="en-US" altLang="zh-CN" dirty="0" smtClean="0"/>
          </a:p>
          <a:p>
            <a:r>
              <a:rPr lang="zh-CN" altLang="en-US" dirty="0" smtClean="0"/>
              <a:t>例如</a:t>
            </a:r>
            <a:r>
              <a:rPr lang="en-US" altLang="zh-CN" dirty="0" smtClean="0"/>
              <a:t>,</a:t>
            </a:r>
            <a:r>
              <a:rPr lang="zh-CN" altLang="en-US" dirty="0" smtClean="0"/>
              <a:t>就微服務而言</a:t>
            </a:r>
            <a:r>
              <a:rPr lang="en-US" altLang="zh-CN" dirty="0" smtClean="0"/>
              <a:t>, </a:t>
            </a:r>
            <a:r>
              <a:rPr lang="en-US" altLang="zh-CN" dirty="0"/>
              <a:t>pod </a:t>
            </a:r>
            <a:r>
              <a:rPr lang="zh-CN" altLang="en-US" dirty="0" smtClean="0"/>
              <a:t>通常需要對來自集群內部其他 </a:t>
            </a:r>
            <a:r>
              <a:rPr lang="en-US" altLang="zh-CN" dirty="0" smtClean="0"/>
              <a:t>pod,</a:t>
            </a:r>
            <a:r>
              <a:rPr lang="zh-CN" altLang="en-US" dirty="0" smtClean="0"/>
              <a:t>以及來自集群外部的用戶端的 </a:t>
            </a:r>
            <a:r>
              <a:rPr lang="en-US" altLang="zh-CN" dirty="0" smtClean="0"/>
              <a:t>HTTP </a:t>
            </a:r>
            <a:r>
              <a:rPr lang="zh-CN" altLang="en-US" dirty="0" smtClean="0"/>
              <a:t>請求做出回應。</a:t>
            </a:r>
            <a:endParaRPr lang="zh-CN" altLang="en-US" dirty="0"/>
          </a:p>
          <a:p>
            <a:r>
              <a:rPr lang="en-US" altLang="zh-CN" dirty="0"/>
              <a:t>pod </a:t>
            </a:r>
            <a:r>
              <a:rPr lang="zh-CN" altLang="en-US" dirty="0" smtClean="0"/>
              <a:t>需要</a:t>
            </a:r>
            <a:r>
              <a:rPr lang="zh-TW" altLang="en-US" dirty="0" smtClean="0"/>
              <a:t>一</a:t>
            </a:r>
            <a:r>
              <a:rPr lang="zh-CN" altLang="en-US" dirty="0" smtClean="0"/>
              <a:t>種尋找其他 </a:t>
            </a:r>
            <a:r>
              <a:rPr lang="en-US" altLang="zh-CN" dirty="0" smtClean="0"/>
              <a:t>pod </a:t>
            </a:r>
            <a:r>
              <a:rPr lang="zh-CN" altLang="en-US" dirty="0" smtClean="0"/>
              <a:t>的方法來使用其他 </a:t>
            </a:r>
            <a:r>
              <a:rPr lang="en-US" altLang="zh-CN" dirty="0" smtClean="0"/>
              <a:t>pod </a:t>
            </a:r>
            <a:r>
              <a:rPr lang="zh-CN" altLang="en-US" dirty="0" smtClean="0"/>
              <a:t>提供的服務</a:t>
            </a:r>
            <a:r>
              <a:rPr lang="zh-TW" altLang="en-US" dirty="0"/>
              <a:t>。</a:t>
            </a:r>
            <a:endParaRPr lang="en-US" altLang="zh-CN" dirty="0" smtClean="0"/>
          </a:p>
          <a:p>
            <a:r>
              <a:rPr lang="zh-CN" altLang="en-US" dirty="0" smtClean="0"/>
              <a:t>不像在沒有 </a:t>
            </a:r>
            <a:r>
              <a:rPr lang="en-US" altLang="zh-CN" dirty="0" smtClean="0"/>
              <a:t>Kubernetes </a:t>
            </a:r>
            <a:r>
              <a:rPr lang="zh-CN" altLang="en-US" dirty="0"/>
              <a:t>的世界</a:t>
            </a:r>
            <a:r>
              <a:rPr lang="en-US" altLang="zh-CN" dirty="0" smtClean="0"/>
              <a:t>,</a:t>
            </a:r>
            <a:r>
              <a:rPr lang="zh-CN" altLang="en-US" dirty="0" smtClean="0"/>
              <a:t>系統管理員要在使用者端設定檔中明確指出服務的精確的 </a:t>
            </a:r>
            <a:r>
              <a:rPr lang="en-US" altLang="zh-CN" dirty="0" smtClean="0"/>
              <a:t>IP </a:t>
            </a:r>
            <a:r>
              <a:rPr lang="zh-CN" altLang="en-US" dirty="0" smtClean="0"/>
              <a:t>地址或者主機名稱來配置每個用戶端應用</a:t>
            </a:r>
            <a:r>
              <a:rPr lang="zh-TW" altLang="en-US" dirty="0" smtClean="0"/>
              <a:t>。</a:t>
            </a:r>
            <a:endParaRPr lang="en-US" altLang="zh-CN" dirty="0" smtClean="0"/>
          </a:p>
        </p:txBody>
      </p:sp>
    </p:spTree>
    <p:extLst>
      <p:ext uri="{BB962C8B-B14F-4D97-AF65-F5344CB8AC3E}">
        <p14:creationId xmlns:p14="http://schemas.microsoft.com/office/powerpoint/2010/main" val="520755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爲什麽要采用命名端口的方式</a:t>
            </a:r>
            <a:r>
              <a:rPr lang="en-US" altLang="zh-CN" dirty="0"/>
              <a:t>?</a:t>
            </a:r>
            <a:endParaRPr lang="zh-TW" altLang="en-US" dirty="0"/>
          </a:p>
        </p:txBody>
      </p:sp>
      <p:sp>
        <p:nvSpPr>
          <p:cNvPr id="4" name="內容版面配置區 3"/>
          <p:cNvSpPr>
            <a:spLocks noGrp="1"/>
          </p:cNvSpPr>
          <p:nvPr>
            <p:ph idx="1"/>
          </p:nvPr>
        </p:nvSpPr>
        <p:spPr/>
        <p:txBody>
          <a:bodyPr>
            <a:normAutofit/>
          </a:bodyPr>
          <a:lstStyle/>
          <a:p>
            <a:r>
              <a:rPr lang="zh-CN" altLang="en-US" dirty="0" smtClean="0"/>
              <a:t>最大的好處就是即使更換端口號也無須更改服務 </a:t>
            </a:r>
            <a:r>
              <a:rPr lang="en-US" altLang="zh-CN" dirty="0" smtClean="0"/>
              <a:t>spec</a:t>
            </a:r>
            <a:r>
              <a:rPr lang="zh-CN" altLang="en-US" dirty="0" smtClean="0"/>
              <a:t>。</a:t>
            </a:r>
            <a:endParaRPr lang="en-US" altLang="zh-CN" dirty="0" smtClean="0"/>
          </a:p>
          <a:p>
            <a:r>
              <a:rPr lang="zh-CN" altLang="en-US" dirty="0" smtClean="0"/>
              <a:t>你</a:t>
            </a:r>
            <a:r>
              <a:rPr lang="zh-CN" altLang="en-US" dirty="0"/>
              <a:t>的</a:t>
            </a:r>
            <a:r>
              <a:rPr lang="en-US" altLang="zh-CN" dirty="0"/>
              <a:t>pod </a:t>
            </a:r>
            <a:r>
              <a:rPr lang="zh-CN" altLang="en-US" dirty="0" smtClean="0"/>
              <a:t>現在對 </a:t>
            </a:r>
            <a:r>
              <a:rPr lang="en-US" altLang="zh-CN" dirty="0" smtClean="0"/>
              <a:t>http </a:t>
            </a:r>
            <a:r>
              <a:rPr lang="zh-CN" altLang="en-US" dirty="0" smtClean="0"/>
              <a:t>服務用的是</a:t>
            </a:r>
            <a:r>
              <a:rPr lang="en-US" altLang="zh-CN" dirty="0" smtClean="0"/>
              <a:t>8080,</a:t>
            </a:r>
            <a:r>
              <a:rPr lang="zh-CN" altLang="en-US" dirty="0" smtClean="0"/>
              <a:t>但是假設過段時間你决定將端口更換爲</a:t>
            </a:r>
            <a:r>
              <a:rPr lang="en-US" altLang="zh-CN" dirty="0" smtClean="0"/>
              <a:t>80 </a:t>
            </a:r>
            <a:r>
              <a:rPr lang="zh-CN" altLang="en-US" dirty="0"/>
              <a:t>呢</a:t>
            </a:r>
            <a:r>
              <a:rPr lang="en-US" altLang="zh-CN" dirty="0"/>
              <a:t>?</a:t>
            </a:r>
            <a:endParaRPr lang="zh-CN" altLang="en-US" dirty="0"/>
          </a:p>
          <a:p>
            <a:r>
              <a:rPr lang="zh-CN" altLang="en-US" dirty="0"/>
              <a:t>如果</a:t>
            </a:r>
            <a:r>
              <a:rPr lang="zh-CN" altLang="en-US" dirty="0" smtClean="0"/>
              <a:t>你</a:t>
            </a:r>
            <a:r>
              <a:rPr lang="zh-TW" altLang="en-US" dirty="0" smtClean="0"/>
              <a:t>採</a:t>
            </a:r>
            <a:r>
              <a:rPr lang="zh-CN" altLang="en-US" dirty="0" smtClean="0"/>
              <a:t>用</a:t>
            </a:r>
            <a:r>
              <a:rPr lang="zh-CN" altLang="en-US" dirty="0"/>
              <a:t>了命名的端口</a:t>
            </a:r>
            <a:r>
              <a:rPr lang="en-US" altLang="zh-CN" dirty="0" smtClean="0"/>
              <a:t>,</a:t>
            </a:r>
            <a:r>
              <a:rPr lang="zh-CN" altLang="en-US" dirty="0" smtClean="0"/>
              <a:t>僅僅需要做的就是改變 </a:t>
            </a:r>
            <a:r>
              <a:rPr lang="en-US" altLang="zh-CN" dirty="0" smtClean="0"/>
              <a:t>spec </a:t>
            </a:r>
            <a:r>
              <a:rPr lang="en-US" altLang="zh-CN" dirty="0"/>
              <a:t>pod </a:t>
            </a:r>
            <a:r>
              <a:rPr lang="zh-CN" altLang="en-US" dirty="0" smtClean="0"/>
              <a:t>中的端口號</a:t>
            </a:r>
            <a:r>
              <a:rPr lang="en-US" altLang="zh-CN" dirty="0" smtClean="0"/>
              <a:t>(</a:t>
            </a:r>
            <a:r>
              <a:rPr lang="zh-CN" altLang="en-US" dirty="0" smtClean="0"/>
              <a:t>當然 你的端口號的名稱沒有改變</a:t>
            </a:r>
            <a:r>
              <a:rPr lang="en-US" altLang="zh-CN" dirty="0" smtClean="0"/>
              <a:t>)</a:t>
            </a:r>
            <a:r>
              <a:rPr lang="zh-CN" altLang="en-US" dirty="0" smtClean="0"/>
              <a:t>。</a:t>
            </a:r>
            <a:endParaRPr lang="en-US" altLang="zh-CN" dirty="0" smtClean="0"/>
          </a:p>
          <a:p>
            <a:r>
              <a:rPr lang="zh-CN" altLang="en-US" dirty="0" smtClean="0"/>
              <a:t>在</a:t>
            </a:r>
            <a:r>
              <a:rPr lang="zh-CN" altLang="en-US" dirty="0"/>
              <a:t>你的</a:t>
            </a:r>
            <a:r>
              <a:rPr lang="en-US" altLang="zh-CN" dirty="0"/>
              <a:t>pod </a:t>
            </a:r>
            <a:r>
              <a:rPr lang="zh-CN" altLang="en-US" dirty="0" smtClean="0"/>
              <a:t>向新端口更新時</a:t>
            </a:r>
            <a:r>
              <a:rPr lang="en-US" altLang="zh-CN" dirty="0" smtClean="0"/>
              <a:t>,</a:t>
            </a:r>
            <a:r>
              <a:rPr lang="zh-CN" altLang="en-US" dirty="0" smtClean="0"/>
              <a:t>根據 </a:t>
            </a:r>
            <a:r>
              <a:rPr lang="en-US" altLang="zh-CN" dirty="0" smtClean="0"/>
              <a:t>pod </a:t>
            </a:r>
            <a:r>
              <a:rPr lang="zh-CN" altLang="en-US" dirty="0" smtClean="0"/>
              <a:t>收到的連接 </a:t>
            </a:r>
            <a:r>
              <a:rPr lang="en-US" altLang="zh-CN" dirty="0" smtClean="0"/>
              <a:t>(</a:t>
            </a:r>
            <a:r>
              <a:rPr lang="en-US" altLang="zh-CN" dirty="0"/>
              <a:t>8080 </a:t>
            </a:r>
            <a:r>
              <a:rPr lang="zh-CN" altLang="en-US" dirty="0" smtClean="0"/>
              <a:t>端口在舊的 </a:t>
            </a:r>
            <a:r>
              <a:rPr lang="en-US" altLang="zh-CN" dirty="0" smtClean="0"/>
              <a:t>pod </a:t>
            </a:r>
            <a:r>
              <a:rPr lang="zh-CN" altLang="en-US" dirty="0"/>
              <a:t>上、</a:t>
            </a:r>
            <a:r>
              <a:rPr lang="en-US" altLang="zh-CN" dirty="0"/>
              <a:t>80 </a:t>
            </a:r>
            <a:r>
              <a:rPr lang="zh-CN" altLang="en-US" dirty="0"/>
              <a:t>端口在新的</a:t>
            </a:r>
            <a:r>
              <a:rPr lang="en-US" altLang="zh-CN" dirty="0"/>
              <a:t>pod </a:t>
            </a:r>
            <a:r>
              <a:rPr lang="zh-CN" altLang="en-US" dirty="0"/>
              <a:t>上</a:t>
            </a:r>
            <a:r>
              <a:rPr lang="en-US" altLang="zh-CN" dirty="0" smtClean="0"/>
              <a:t>),</a:t>
            </a:r>
            <a:r>
              <a:rPr lang="zh-CN" altLang="en-US" dirty="0" smtClean="0"/>
              <a:t>用戶連接將會轉發到對應的端口 號上。</a:t>
            </a:r>
            <a:endParaRPr lang="zh-TW" altLang="en-US" dirty="0"/>
          </a:p>
        </p:txBody>
      </p:sp>
    </p:spTree>
    <p:extLst>
      <p:ext uri="{BB962C8B-B14F-4D97-AF65-F5344CB8AC3E}">
        <p14:creationId xmlns:p14="http://schemas.microsoft.com/office/powerpoint/2010/main" val="178795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服務發現</a:t>
            </a:r>
            <a:endParaRPr lang="zh-TW" altLang="en-US" dirty="0"/>
          </a:p>
        </p:txBody>
      </p:sp>
      <p:sp>
        <p:nvSpPr>
          <p:cNvPr id="3" name="內容版面配置區 2"/>
          <p:cNvSpPr>
            <a:spLocks noGrp="1"/>
          </p:cNvSpPr>
          <p:nvPr>
            <p:ph idx="1"/>
          </p:nvPr>
        </p:nvSpPr>
        <p:spPr/>
        <p:txBody>
          <a:bodyPr>
            <a:normAutofit fontScale="92500"/>
          </a:bodyPr>
          <a:lstStyle/>
          <a:p>
            <a:r>
              <a:rPr lang="zh-CN" altLang="en-US" dirty="0" smtClean="0"/>
              <a:t>通過創建服務</a:t>
            </a:r>
            <a:r>
              <a:rPr lang="en-US" altLang="zh-CN" dirty="0" smtClean="0"/>
              <a:t>,</a:t>
            </a:r>
            <a:r>
              <a:rPr lang="zh-CN" altLang="en-US" dirty="0" smtClean="0"/>
              <a:t>現在就可以通過一個單一穩定的</a:t>
            </a:r>
            <a:r>
              <a:rPr lang="en-US" altLang="zh-CN" dirty="0" smtClean="0"/>
              <a:t>IP </a:t>
            </a:r>
            <a:r>
              <a:rPr lang="zh-CN" altLang="en-US" dirty="0" smtClean="0"/>
              <a:t>地址訪問到 </a:t>
            </a:r>
            <a:r>
              <a:rPr lang="en-US" altLang="zh-CN" dirty="0" smtClean="0"/>
              <a:t>pod</a:t>
            </a:r>
            <a:r>
              <a:rPr lang="zh-CN" altLang="en-US" dirty="0" smtClean="0"/>
              <a:t>。</a:t>
            </a:r>
            <a:endParaRPr lang="en-US" altLang="zh-CN" dirty="0" smtClean="0"/>
          </a:p>
          <a:p>
            <a:r>
              <a:rPr lang="zh-CN" altLang="en-US" dirty="0" smtClean="0"/>
              <a:t>在服務整個生命周期內這個地址保持不變。</a:t>
            </a:r>
            <a:endParaRPr lang="en-US" altLang="zh-CN" dirty="0" smtClean="0"/>
          </a:p>
          <a:p>
            <a:r>
              <a:rPr lang="zh-CN" altLang="en-US" dirty="0" smtClean="0"/>
              <a:t>在服務後面的</a:t>
            </a:r>
            <a:r>
              <a:rPr lang="en-US" altLang="zh-CN" dirty="0" smtClean="0"/>
              <a:t>pod </a:t>
            </a:r>
            <a:r>
              <a:rPr lang="zh-CN" altLang="en-US" dirty="0" smtClean="0"/>
              <a:t>可能删</a:t>
            </a:r>
            <a:r>
              <a:rPr lang="zh-CN" altLang="en-US" dirty="0"/>
              <a:t>除重建</a:t>
            </a:r>
            <a:r>
              <a:rPr lang="en-US" altLang="zh-CN" dirty="0" smtClean="0"/>
              <a:t>,</a:t>
            </a:r>
            <a:r>
              <a:rPr lang="zh-CN" altLang="en-US" dirty="0" smtClean="0"/>
              <a:t>它們的</a:t>
            </a:r>
            <a:r>
              <a:rPr lang="en-US" altLang="zh-CN" dirty="0" smtClean="0"/>
              <a:t>IP</a:t>
            </a:r>
            <a:r>
              <a:rPr lang="zh-CN" altLang="en-US" dirty="0" smtClean="0"/>
              <a:t>地址可能改變</a:t>
            </a:r>
            <a:r>
              <a:rPr lang="en-US" altLang="zh-CN" dirty="0" smtClean="0"/>
              <a:t>,</a:t>
            </a:r>
            <a:r>
              <a:rPr lang="zh-CN" altLang="en-US" dirty="0" smtClean="0"/>
              <a:t>數量也會增减</a:t>
            </a:r>
            <a:r>
              <a:rPr lang="en-US" altLang="zh-CN" dirty="0" smtClean="0"/>
              <a:t>,</a:t>
            </a:r>
            <a:r>
              <a:rPr lang="zh-CN" altLang="en-US" dirty="0" smtClean="0"/>
              <a:t>但是始終可以通過服務的單不變的 </a:t>
            </a:r>
            <a:r>
              <a:rPr lang="en-US" altLang="zh-CN" dirty="0" smtClean="0"/>
              <a:t>IP </a:t>
            </a:r>
            <a:r>
              <a:rPr lang="zh-CN" altLang="en-US" dirty="0" smtClean="0"/>
              <a:t>地址訪問到這些 </a:t>
            </a:r>
            <a:r>
              <a:rPr lang="en-US" altLang="zh-CN" dirty="0" smtClean="0"/>
              <a:t>pod</a:t>
            </a:r>
            <a:r>
              <a:rPr lang="zh-TW" altLang="en-US" dirty="0" smtClean="0"/>
              <a:t>。</a:t>
            </a:r>
            <a:endParaRPr lang="zh-CN" altLang="en-US" dirty="0"/>
          </a:p>
          <a:p>
            <a:r>
              <a:rPr lang="zh-CN" altLang="en-US" dirty="0" smtClean="0"/>
              <a:t>但客戶端 </a:t>
            </a:r>
            <a:r>
              <a:rPr lang="en-US" altLang="zh-CN" dirty="0" smtClean="0"/>
              <a:t>pod </a:t>
            </a:r>
            <a:r>
              <a:rPr lang="zh-CN" altLang="en-US" dirty="0" smtClean="0"/>
              <a:t>如何知道服務的</a:t>
            </a:r>
            <a:r>
              <a:rPr lang="en-US" altLang="zh-CN" dirty="0" smtClean="0"/>
              <a:t>IP </a:t>
            </a:r>
            <a:r>
              <a:rPr lang="zh-CN" altLang="en-US" dirty="0"/>
              <a:t>和端口</a:t>
            </a:r>
            <a:r>
              <a:rPr lang="en-US" altLang="zh-CN" dirty="0" smtClean="0"/>
              <a:t>?</a:t>
            </a:r>
          </a:p>
          <a:p>
            <a:r>
              <a:rPr lang="zh-CN" altLang="en-US" dirty="0" smtClean="0"/>
              <a:t>是否需要先創建服務</a:t>
            </a:r>
            <a:r>
              <a:rPr lang="en-US" altLang="zh-CN" dirty="0" smtClean="0"/>
              <a:t>,</a:t>
            </a:r>
            <a:r>
              <a:rPr lang="zh-CN" altLang="en-US" dirty="0" smtClean="0"/>
              <a:t>然後手動查找其</a:t>
            </a:r>
            <a:r>
              <a:rPr lang="en-US" altLang="zh-CN" dirty="0" smtClean="0"/>
              <a:t>IP</a:t>
            </a:r>
            <a:r>
              <a:rPr lang="zh-CN" altLang="en-US" dirty="0" smtClean="0"/>
              <a:t>地址</a:t>
            </a:r>
            <a:r>
              <a:rPr lang="zh-TW" altLang="en-US" dirty="0" smtClean="0"/>
              <a:t>並</a:t>
            </a:r>
            <a:r>
              <a:rPr lang="zh-CN" altLang="en-US" dirty="0" smtClean="0"/>
              <a:t>將 </a:t>
            </a:r>
            <a:r>
              <a:rPr lang="en-US" altLang="zh-CN" dirty="0" smtClean="0"/>
              <a:t>IP </a:t>
            </a:r>
            <a:r>
              <a:rPr lang="zh-CN" altLang="en-US" dirty="0" smtClean="0"/>
              <a:t>傳遞給客戶端 </a:t>
            </a:r>
            <a:r>
              <a:rPr lang="en-US" altLang="zh-CN" dirty="0" smtClean="0"/>
              <a:t>pod </a:t>
            </a:r>
            <a:r>
              <a:rPr lang="zh-CN" altLang="en-US" dirty="0" smtClean="0"/>
              <a:t>的配置選項</a:t>
            </a:r>
            <a:r>
              <a:rPr lang="en-US" altLang="zh-CN" dirty="0" smtClean="0"/>
              <a:t>?</a:t>
            </a:r>
          </a:p>
          <a:p>
            <a:r>
              <a:rPr lang="zh-CN" altLang="en-US" dirty="0" smtClean="0"/>
              <a:t>當然不是。</a:t>
            </a:r>
            <a:r>
              <a:rPr lang="en-US" altLang="zh-CN" dirty="0" smtClean="0"/>
              <a:t>Kubernetes </a:t>
            </a:r>
            <a:r>
              <a:rPr lang="zh-CN" altLang="en-US" dirty="0" smtClean="0"/>
              <a:t>還爲客戶 端提供了發現服務的</a:t>
            </a:r>
            <a:r>
              <a:rPr lang="en-US" altLang="zh-CN" dirty="0" smtClean="0"/>
              <a:t>IP </a:t>
            </a:r>
            <a:r>
              <a:rPr lang="zh-CN" altLang="en-US" dirty="0"/>
              <a:t>和端口的方式</a:t>
            </a:r>
            <a:r>
              <a:rPr lang="zh-CN" altLang="en-US" dirty="0" smtClean="0"/>
              <a:t>。</a:t>
            </a:r>
            <a:endParaRPr lang="zh-TW" altLang="en-US" dirty="0"/>
          </a:p>
        </p:txBody>
      </p:sp>
    </p:spTree>
    <p:extLst>
      <p:ext uri="{BB962C8B-B14F-4D97-AF65-F5344CB8AC3E}">
        <p14:creationId xmlns:p14="http://schemas.microsoft.com/office/powerpoint/2010/main" val="428863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通過環境</a:t>
            </a:r>
            <a:r>
              <a:rPr lang="zh-CN" altLang="en-US" dirty="0" smtClean="0"/>
              <a:t>變</a:t>
            </a:r>
            <a:r>
              <a:rPr lang="zh-TW" altLang="en-US" dirty="0" smtClean="0"/>
              <a:t>數</a:t>
            </a:r>
            <a:r>
              <a:rPr lang="zh-CN" altLang="en-US" dirty="0" smtClean="0"/>
              <a:t>發現服務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 </a:t>
            </a:r>
            <a:r>
              <a:rPr lang="en-US" altLang="zh-CN" dirty="0"/>
              <a:t>pod </a:t>
            </a:r>
            <a:r>
              <a:rPr lang="zh-CN" altLang="en-US" dirty="0"/>
              <a:t>開始運行的時候</a:t>
            </a:r>
            <a:r>
              <a:rPr lang="en-US" altLang="zh-CN" dirty="0"/>
              <a:t>,Kubernetes </a:t>
            </a:r>
            <a:r>
              <a:rPr lang="zh-CN" altLang="en-US" dirty="0"/>
              <a:t>會初始化一系列的環境變量指向現在</a:t>
            </a:r>
            <a:r>
              <a:rPr lang="zh-CN" altLang="en-US" dirty="0" smtClean="0"/>
              <a:t>存在的</a:t>
            </a:r>
            <a:r>
              <a:rPr lang="zh-CN" altLang="en-US" dirty="0"/>
              <a:t>服務</a:t>
            </a:r>
            <a:r>
              <a:rPr lang="zh-CN" altLang="en-US" dirty="0" smtClean="0"/>
              <a:t>。</a:t>
            </a:r>
            <a:endParaRPr lang="en-US" altLang="zh-CN" dirty="0" smtClean="0"/>
          </a:p>
          <a:p>
            <a:r>
              <a:rPr lang="zh-CN" altLang="en-US" dirty="0" smtClean="0"/>
              <a:t>如果</a:t>
            </a:r>
            <a:r>
              <a:rPr lang="zh-CN" altLang="en-US" dirty="0"/>
              <a:t>你創建的服務</a:t>
            </a:r>
            <a:r>
              <a:rPr lang="zh-CN" altLang="en-US" dirty="0" smtClean="0"/>
              <a:t>早</a:t>
            </a:r>
            <a:r>
              <a:rPr lang="zh-TW" altLang="en-US" dirty="0" smtClean="0"/>
              <a:t>於</a:t>
            </a:r>
            <a:r>
              <a:rPr lang="zh-CN" altLang="en-US" dirty="0" smtClean="0"/>
              <a:t>客戶</a:t>
            </a:r>
            <a:r>
              <a:rPr lang="zh-CN" altLang="en-US" dirty="0"/>
              <a:t>端 </a:t>
            </a:r>
            <a:r>
              <a:rPr lang="en-US" altLang="zh-CN" dirty="0"/>
              <a:t>pod </a:t>
            </a:r>
            <a:r>
              <a:rPr lang="zh-CN" altLang="en-US" dirty="0"/>
              <a:t>的創建</a:t>
            </a:r>
            <a:r>
              <a:rPr lang="en-US" altLang="zh-CN" dirty="0"/>
              <a:t>, pod </a:t>
            </a:r>
            <a:r>
              <a:rPr lang="zh-CN" altLang="en-US" dirty="0"/>
              <a:t>上的進程可以根據環境</a:t>
            </a:r>
            <a:r>
              <a:rPr lang="zh-CN" altLang="en-US" dirty="0" smtClean="0"/>
              <a:t>變</a:t>
            </a:r>
            <a:r>
              <a:rPr lang="zh-TW" altLang="en-US" dirty="0" smtClean="0"/>
              <a:t>數</a:t>
            </a:r>
            <a:r>
              <a:rPr lang="zh-CN" altLang="en-US" dirty="0" smtClean="0"/>
              <a:t>獲得</a:t>
            </a:r>
            <a:r>
              <a:rPr lang="zh-CN" altLang="en-US" dirty="0"/>
              <a:t>服務的</a:t>
            </a:r>
            <a:r>
              <a:rPr lang="en-US" altLang="zh-CN" dirty="0"/>
              <a:t>IP</a:t>
            </a:r>
            <a:r>
              <a:rPr lang="zh-CN" altLang="en-US" dirty="0"/>
              <a:t>地址和端口號。</a:t>
            </a:r>
          </a:p>
          <a:p>
            <a:r>
              <a:rPr lang="zh-CN" altLang="en-US" dirty="0"/>
              <a:t>在一個運行 </a:t>
            </a:r>
            <a:r>
              <a:rPr lang="en-US" altLang="zh-CN" dirty="0"/>
              <a:t>pod </a:t>
            </a:r>
            <a:r>
              <a:rPr lang="zh-CN" altLang="en-US" dirty="0"/>
              <a:t>上檢查環境</a:t>
            </a:r>
            <a:r>
              <a:rPr lang="en-US" altLang="zh-CN" dirty="0"/>
              <a:t>,</a:t>
            </a:r>
            <a:r>
              <a:rPr lang="zh-CN" altLang="en-US" dirty="0"/>
              <a:t>去瞭解這些環境變量</a:t>
            </a:r>
            <a:r>
              <a:rPr lang="zh-CN" altLang="en-US" dirty="0" smtClean="0"/>
              <a:t>。</a:t>
            </a:r>
            <a:endParaRPr lang="en-US" altLang="zh-CN" dirty="0" smtClean="0"/>
          </a:p>
          <a:p>
            <a:r>
              <a:rPr lang="zh-CN" altLang="en-US" dirty="0" smtClean="0"/>
              <a:t>現在</a:t>
            </a:r>
            <a:r>
              <a:rPr lang="zh-CN" altLang="en-US" dirty="0"/>
              <a:t>已經瞭解了通過 </a:t>
            </a:r>
            <a:r>
              <a:rPr lang="en-US" altLang="zh-CN" dirty="0" err="1"/>
              <a:t>kubectl</a:t>
            </a:r>
            <a:r>
              <a:rPr lang="en-US" altLang="zh-CN" dirty="0"/>
              <a:t> exec </a:t>
            </a:r>
            <a:r>
              <a:rPr lang="zh-CN" altLang="en-US" dirty="0"/>
              <a:t>命令在</a:t>
            </a:r>
            <a:r>
              <a:rPr lang="en-US" altLang="zh-CN" dirty="0"/>
              <a:t>pod </a:t>
            </a:r>
            <a:r>
              <a:rPr lang="zh-CN" altLang="en-US" dirty="0"/>
              <a:t>上運行一個命令</a:t>
            </a:r>
            <a:r>
              <a:rPr lang="en-US" altLang="zh-CN" dirty="0"/>
              <a:t>,</a:t>
            </a:r>
            <a:r>
              <a:rPr lang="zh-CN" altLang="en-US" dirty="0"/>
              <a:t>但是</a:t>
            </a:r>
            <a:r>
              <a:rPr lang="zh-CN" altLang="en-US" dirty="0" smtClean="0"/>
              <a:t>由</a:t>
            </a:r>
            <a:r>
              <a:rPr lang="zh-TW" altLang="en-US" dirty="0" smtClean="0"/>
              <a:t>於</a:t>
            </a:r>
            <a:r>
              <a:rPr lang="zh-CN" altLang="en-US" dirty="0" smtClean="0"/>
              <a:t>服務</a:t>
            </a:r>
            <a:r>
              <a:rPr lang="zh-CN" altLang="en-US" dirty="0"/>
              <a:t>的創建</a:t>
            </a:r>
            <a:r>
              <a:rPr lang="zh-CN" altLang="en-US" dirty="0" smtClean="0"/>
              <a:t>晚</a:t>
            </a:r>
            <a:r>
              <a:rPr lang="zh-TW" altLang="en-US" dirty="0" smtClean="0"/>
              <a:t>於</a:t>
            </a:r>
            <a:r>
              <a:rPr lang="zh-CN" altLang="en-US" dirty="0" smtClean="0"/>
              <a:t> </a:t>
            </a:r>
            <a:r>
              <a:rPr lang="en-US" altLang="zh-CN" dirty="0"/>
              <a:t>pod </a:t>
            </a:r>
            <a:r>
              <a:rPr lang="zh-CN" altLang="en-US" dirty="0"/>
              <a:t>的創建</a:t>
            </a:r>
            <a:r>
              <a:rPr lang="en-US" altLang="zh-CN" dirty="0"/>
              <a:t>, </a:t>
            </a:r>
            <a:r>
              <a:rPr lang="zh-CN" altLang="en-US" dirty="0"/>
              <a:t>那麽</a:t>
            </a:r>
            <a:r>
              <a:rPr lang="zh-CN" altLang="en-US" dirty="0" smtClean="0"/>
              <a:t>關</a:t>
            </a:r>
            <a:r>
              <a:rPr lang="zh-TW" altLang="en-US" dirty="0" smtClean="0"/>
              <a:t>於</a:t>
            </a:r>
            <a:r>
              <a:rPr lang="zh-CN" altLang="en-US" dirty="0" smtClean="0"/>
              <a:t>這個</a:t>
            </a:r>
            <a:r>
              <a:rPr lang="zh-CN" altLang="en-US" dirty="0"/>
              <a:t>服務的環境變</a:t>
            </a:r>
            <a:r>
              <a:rPr lang="zh-CN" altLang="en-US" dirty="0" smtClean="0"/>
              <a:t>量</a:t>
            </a:r>
            <a:r>
              <a:rPr lang="zh-TW" altLang="en-US" dirty="0" smtClean="0"/>
              <a:t>並</a:t>
            </a:r>
            <a:r>
              <a:rPr lang="zh-CN" altLang="en-US" dirty="0" smtClean="0"/>
              <a:t>沒有</a:t>
            </a:r>
            <a:r>
              <a:rPr lang="zh-CN" altLang="en-US" dirty="0"/>
              <a:t>設置</a:t>
            </a:r>
            <a:r>
              <a:rPr lang="en-US" altLang="zh-CN" dirty="0"/>
              <a:t>,</a:t>
            </a:r>
            <a:r>
              <a:rPr lang="zh-CN" altLang="en-US" dirty="0"/>
              <a:t>這個問題也需要解决</a:t>
            </a:r>
            <a:r>
              <a:rPr lang="zh-CN" altLang="en-US" dirty="0" smtClean="0"/>
              <a:t>。</a:t>
            </a:r>
            <a:endParaRPr lang="zh-CN" altLang="en-US" dirty="0"/>
          </a:p>
        </p:txBody>
      </p:sp>
    </p:spTree>
    <p:extLst>
      <p:ext uri="{BB962C8B-B14F-4D97-AF65-F5344CB8AC3E}">
        <p14:creationId xmlns:p14="http://schemas.microsoft.com/office/powerpoint/2010/main" val="3120107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實作範例</a:t>
            </a:r>
            <a:endParaRPr lang="zh-TW" altLang="en-US" dirty="0"/>
          </a:p>
        </p:txBody>
      </p:sp>
      <p:sp>
        <p:nvSpPr>
          <p:cNvPr id="3" name="內容版面配置區 2"/>
          <p:cNvSpPr>
            <a:spLocks noGrp="1"/>
          </p:cNvSpPr>
          <p:nvPr>
            <p:ph idx="1"/>
          </p:nvPr>
        </p:nvSpPr>
        <p:spPr/>
        <p:txBody>
          <a:bodyPr>
            <a:normAutofit/>
          </a:bodyPr>
          <a:lstStyle/>
          <a:p>
            <a:r>
              <a:rPr lang="zh-CN" altLang="en-US" dirty="0"/>
              <a:t>在查看服務的環境變量之前</a:t>
            </a:r>
            <a:r>
              <a:rPr lang="en-US" altLang="zh-CN" dirty="0"/>
              <a:t>,</a:t>
            </a:r>
            <a:r>
              <a:rPr lang="zh-CN" altLang="en-US" dirty="0"/>
              <a:t>首先需要删除所有的</a:t>
            </a:r>
            <a:r>
              <a:rPr lang="en-US" altLang="zh-CN" dirty="0"/>
              <a:t>pod </a:t>
            </a:r>
            <a:r>
              <a:rPr lang="zh-CN" altLang="en-US" dirty="0"/>
              <a:t>使得 </a:t>
            </a:r>
            <a:r>
              <a:rPr lang="en-US" altLang="zh-CN" dirty="0" err="1" smtClean="0"/>
              <a:t>ReplicaSet</a:t>
            </a:r>
            <a:r>
              <a:rPr lang="en-US" altLang="zh-CN" dirty="0" smtClean="0"/>
              <a:t> </a:t>
            </a:r>
            <a:r>
              <a:rPr lang="zh-CN" altLang="en-US" dirty="0"/>
              <a:t>創建全新的</a:t>
            </a:r>
            <a:r>
              <a:rPr lang="en-US" altLang="zh-CN" dirty="0"/>
              <a:t>pod</a:t>
            </a:r>
            <a:r>
              <a:rPr lang="zh-CN" altLang="en-US" dirty="0" smtClean="0"/>
              <a:t>。</a:t>
            </a:r>
            <a:endParaRPr lang="en-US" altLang="zh-CN" dirty="0" smtClean="0"/>
          </a:p>
          <a:p>
            <a:r>
              <a:rPr lang="zh-CN" altLang="en-US" dirty="0" smtClean="0"/>
              <a:t>在</a:t>
            </a:r>
            <a:r>
              <a:rPr lang="zh-CN" altLang="en-US" dirty="0"/>
              <a:t>無須知道 </a:t>
            </a:r>
            <a:r>
              <a:rPr lang="en-US" altLang="zh-CN" dirty="0"/>
              <a:t>pod </a:t>
            </a:r>
            <a:r>
              <a:rPr lang="zh-CN" altLang="en-US" dirty="0"/>
              <a:t>的名字的情况下就能删除所有的</a:t>
            </a:r>
            <a:r>
              <a:rPr lang="en-US" altLang="zh-CN" dirty="0"/>
              <a:t>pod,</a:t>
            </a:r>
            <a:r>
              <a:rPr lang="zh-CN" altLang="en-US" dirty="0"/>
              <a:t>就像這樣</a:t>
            </a:r>
            <a:r>
              <a:rPr lang="en-US" altLang="zh-CN" dirty="0"/>
              <a:t>:</a:t>
            </a:r>
            <a:endParaRPr lang="zh-CN" altLang="en-US" dirty="0"/>
          </a:p>
          <a:p>
            <a:pPr marL="0" indent="0">
              <a:buNone/>
            </a:pPr>
            <a:r>
              <a:rPr lang="en-US" altLang="zh-CN" dirty="0">
                <a:latin typeface="Source Code Pro" panose="020B0509030403020204" pitchFamily="49" charset="0"/>
                <a:ea typeface="Source Code Pro" panose="020B0509030403020204" pitchFamily="49" charset="0"/>
              </a:rPr>
              <a:t>$ </a:t>
            </a:r>
            <a:r>
              <a:rPr lang="en-US" altLang="zh-CN" b="1" dirty="0" err="1">
                <a:latin typeface="Source Code Pro" panose="020B0509030403020204" pitchFamily="49" charset="0"/>
                <a:ea typeface="Source Code Pro" panose="020B0509030403020204" pitchFamily="49" charset="0"/>
              </a:rPr>
              <a:t>kubectl</a:t>
            </a:r>
            <a:r>
              <a:rPr lang="en-US" altLang="zh-CN" b="1" dirty="0">
                <a:latin typeface="Source Code Pro" panose="020B0509030403020204" pitchFamily="49" charset="0"/>
                <a:ea typeface="Source Code Pro" panose="020B0509030403020204" pitchFamily="49" charset="0"/>
              </a:rPr>
              <a:t> delete </a:t>
            </a:r>
            <a:r>
              <a:rPr lang="en-US" altLang="zh-CN" b="1" dirty="0" err="1">
                <a:latin typeface="Source Code Pro" panose="020B0509030403020204" pitchFamily="49" charset="0"/>
                <a:ea typeface="Source Code Pro" panose="020B0509030403020204" pitchFamily="49" charset="0"/>
              </a:rPr>
              <a:t>po</a:t>
            </a:r>
            <a:r>
              <a:rPr lang="en-US" altLang="zh-CN" b="1" dirty="0">
                <a:latin typeface="Source Code Pro" panose="020B0509030403020204" pitchFamily="49" charset="0"/>
                <a:ea typeface="Source Code Pro" panose="020B0509030403020204" pitchFamily="49" charset="0"/>
              </a:rPr>
              <a:t> </a:t>
            </a:r>
            <a:r>
              <a:rPr lang="en-US" altLang="zh-CN" b="1" dirty="0" smtClean="0">
                <a:latin typeface="Source Code Pro" panose="020B0509030403020204" pitchFamily="49" charset="0"/>
                <a:ea typeface="Source Code Pro" panose="020B0509030403020204" pitchFamily="49" charset="0"/>
              </a:rPr>
              <a:t>--all</a:t>
            </a:r>
          </a:p>
        </p:txBody>
      </p:sp>
      <p:sp>
        <p:nvSpPr>
          <p:cNvPr id="4" name="矩形 3"/>
          <p:cNvSpPr/>
          <p:nvPr/>
        </p:nvSpPr>
        <p:spPr>
          <a:xfrm>
            <a:off x="1118991" y="3843444"/>
            <a:ext cx="9352767" cy="1569660"/>
          </a:xfrm>
          <a:prstGeom prst="rect">
            <a:avLst/>
          </a:prstGeom>
        </p:spPr>
        <p:txBody>
          <a:bodyPr wrap="square">
            <a:spAutoFit/>
          </a:bodyPr>
          <a:lstStyle/>
          <a:p>
            <a:r>
              <a:rPr lang="zh-TW" altLang="en-US" sz="2400" dirty="0">
                <a:latin typeface="Source Code Pro" panose="020B0509030403020204" pitchFamily="49" charset="0"/>
              </a:rPr>
              <a:t>[root@master ~]# kubectl delete po --all</a:t>
            </a:r>
          </a:p>
          <a:p>
            <a:r>
              <a:rPr lang="zh-TW" altLang="en-US" sz="2400" dirty="0">
                <a:latin typeface="Source Code Pro" panose="020B0509030403020204" pitchFamily="49" charset="0"/>
              </a:rPr>
              <a:t>pod "kubia-5f9lw" deleted</a:t>
            </a:r>
          </a:p>
          <a:p>
            <a:r>
              <a:rPr lang="zh-TW" altLang="en-US" sz="2400" dirty="0">
                <a:latin typeface="Source Code Pro" panose="020B0509030403020204" pitchFamily="49" charset="0"/>
              </a:rPr>
              <a:t>pod "kubia-dv9sb" deleted</a:t>
            </a:r>
          </a:p>
          <a:p>
            <a:r>
              <a:rPr lang="zh-TW" altLang="en-US" sz="2400" dirty="0">
                <a:latin typeface="Source Code Pro" panose="020B0509030403020204" pitchFamily="49" charset="0"/>
              </a:rPr>
              <a:t>pod "kubia-l4xv5" deleted</a:t>
            </a:r>
          </a:p>
        </p:txBody>
      </p:sp>
    </p:spTree>
    <p:extLst>
      <p:ext uri="{BB962C8B-B14F-4D97-AF65-F5344CB8AC3E}">
        <p14:creationId xmlns:p14="http://schemas.microsoft.com/office/powerpoint/2010/main" val="1032290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查看</a:t>
            </a:r>
            <a:r>
              <a:rPr lang="zh-CN" altLang="en-US" dirty="0"/>
              <a:t>環境變</a:t>
            </a:r>
            <a:r>
              <a:rPr lang="zh-TW" altLang="en-US" dirty="0"/>
              <a:t>數</a:t>
            </a:r>
          </a:p>
        </p:txBody>
      </p:sp>
      <p:sp>
        <p:nvSpPr>
          <p:cNvPr id="3" name="內容版面配置區 2"/>
          <p:cNvSpPr>
            <a:spLocks noGrp="1"/>
          </p:cNvSpPr>
          <p:nvPr>
            <p:ph idx="1"/>
          </p:nvPr>
        </p:nvSpPr>
        <p:spPr/>
        <p:txBody>
          <a:bodyPr/>
          <a:lstStyle/>
          <a:p>
            <a:r>
              <a:rPr lang="zh-CN" altLang="en-US" dirty="0"/>
              <a:t>現在列出所有新的</a:t>
            </a:r>
            <a:r>
              <a:rPr lang="en-US" altLang="zh-CN" dirty="0"/>
              <a:t>pod,</a:t>
            </a:r>
            <a:r>
              <a:rPr lang="zh-CN" altLang="en-US" dirty="0"/>
              <a:t>然後選擇一個作爲 </a:t>
            </a:r>
            <a:r>
              <a:rPr lang="en-US" altLang="zh-CN" dirty="0" err="1"/>
              <a:t>kubectl</a:t>
            </a:r>
            <a:r>
              <a:rPr lang="en-US" altLang="zh-CN" dirty="0"/>
              <a:t> exec </a:t>
            </a:r>
            <a:r>
              <a:rPr lang="zh-CN" altLang="en-US" dirty="0"/>
              <a:t>命令的執行目標</a:t>
            </a:r>
            <a:r>
              <a:rPr lang="zh-CN" altLang="en-US" dirty="0" smtClean="0"/>
              <a:t>。選擇</a:t>
            </a:r>
            <a:r>
              <a:rPr lang="zh-CN" altLang="en-US" dirty="0"/>
              <a:t>了目標 </a:t>
            </a:r>
            <a:r>
              <a:rPr lang="en-US" altLang="zh-CN" dirty="0" smtClean="0"/>
              <a:t>pod</a:t>
            </a:r>
            <a:r>
              <a:rPr lang="zh-TW" altLang="en-US" dirty="0" smtClean="0"/>
              <a:t>之後</a:t>
            </a:r>
            <a:r>
              <a:rPr lang="en-US" altLang="zh-CN" dirty="0" smtClean="0"/>
              <a:t>,</a:t>
            </a:r>
            <a:r>
              <a:rPr lang="zh-CN" altLang="en-US" dirty="0"/>
              <a:t>通過在容器中運行 </a:t>
            </a:r>
            <a:r>
              <a:rPr lang="en-US" altLang="zh-CN" dirty="0" err="1"/>
              <a:t>env</a:t>
            </a:r>
            <a:r>
              <a:rPr lang="en-US" altLang="zh-CN" dirty="0"/>
              <a:t> </a:t>
            </a:r>
            <a:r>
              <a:rPr lang="zh-CN" altLang="en-US" dirty="0"/>
              <a:t>來列出所有的環境變</a:t>
            </a:r>
            <a:r>
              <a:rPr lang="zh-TW" altLang="en-US" dirty="0" smtClean="0"/>
              <a:t>數</a:t>
            </a:r>
            <a:r>
              <a:rPr lang="zh-CN" altLang="en-US" dirty="0" smtClean="0"/>
              <a:t>。</a:t>
            </a:r>
            <a:endParaRPr lang="zh-CN" altLang="en-US" dirty="0"/>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kubectl</a:t>
            </a:r>
            <a:r>
              <a:rPr lang="en-US" altLang="zh-TW" sz="2400" dirty="0" smtClean="0">
                <a:latin typeface="Source Code Pro" panose="020B0509030403020204" pitchFamily="49" charset="0"/>
                <a:ea typeface="Source Code Pro" panose="020B0509030403020204" pitchFamily="49" charset="0"/>
              </a:rPr>
              <a:t> get </a:t>
            </a:r>
            <a:r>
              <a:rPr lang="en-US" altLang="zh-TW" sz="2400" dirty="0" err="1" smtClean="0">
                <a:latin typeface="Source Code Pro" panose="020B0509030403020204" pitchFamily="49" charset="0"/>
                <a:ea typeface="Source Code Pro" panose="020B0509030403020204" pitchFamily="49" charset="0"/>
              </a:rPr>
              <a:t>po</a:t>
            </a:r>
            <a:endParaRPr lang="en-US" altLang="zh-TW" sz="2400" dirty="0" smtClean="0">
              <a:latin typeface="Source Code Pro" panose="020B0509030403020204" pitchFamily="49" charset="0"/>
              <a:ea typeface="Source Code Pro" panose="020B0509030403020204" pitchFamily="49" charset="0"/>
            </a:endParaRPr>
          </a:p>
          <a:p>
            <a:pPr marL="0" indent="0">
              <a:buNone/>
            </a:pPr>
            <a:endParaRPr lang="en-US" altLang="zh-TW" sz="2400" dirty="0" smtClean="0">
              <a:latin typeface="Source Code Pro" panose="020B0509030403020204" pitchFamily="49" charset="0"/>
              <a:ea typeface="Source Code Pro" panose="020B0509030403020204" pitchFamily="49" charset="0"/>
            </a:endParaRPr>
          </a:p>
          <a:p>
            <a:pPr marL="0" indent="0">
              <a:buNone/>
            </a:pPr>
            <a:endParaRPr lang="en-US" altLang="zh-TW" sz="2400" dirty="0" smtClean="0">
              <a:latin typeface="Source Code Pro" panose="020B0509030403020204" pitchFamily="49" charset="0"/>
              <a:ea typeface="Source Code Pro" panose="020B0509030403020204" pitchFamily="49" charset="0"/>
            </a:endParaRPr>
          </a:p>
          <a:p>
            <a:pPr marL="0" indent="0">
              <a:buNone/>
            </a:pPr>
            <a:endParaRPr lang="en-US" altLang="zh-TW" sz="2400" dirty="0">
              <a:latin typeface="Source Code Pro" panose="020B0509030403020204" pitchFamily="49" charset="0"/>
              <a:ea typeface="Source Code Pro" panose="020B0509030403020204" pitchFamily="49" charset="0"/>
            </a:endParaRPr>
          </a:p>
          <a:p>
            <a:pPr marL="0" indent="0">
              <a:buNone/>
            </a:pPr>
            <a:endParaRPr lang="en-US" altLang="zh-TW" sz="2400" dirty="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kubectl</a:t>
            </a:r>
            <a:r>
              <a:rPr lang="en-US" altLang="zh-TW" sz="2400" dirty="0" smtClean="0">
                <a:latin typeface="Source Code Pro" panose="020B0509030403020204" pitchFamily="49" charset="0"/>
                <a:ea typeface="Source Code Pro" panose="020B0509030403020204" pitchFamily="49" charset="0"/>
              </a:rPr>
              <a:t> </a:t>
            </a:r>
            <a:r>
              <a:rPr lang="en-US" altLang="zh-TW" sz="2400" dirty="0">
                <a:latin typeface="Source Code Pro" panose="020B0509030403020204" pitchFamily="49" charset="0"/>
                <a:ea typeface="Source Code Pro" panose="020B0509030403020204" pitchFamily="49" charset="0"/>
              </a:rPr>
              <a:t>exec kubia-f7zbm </a:t>
            </a:r>
            <a:r>
              <a:rPr lang="en-US" altLang="zh-TW" sz="2400" dirty="0" err="1" smtClean="0">
                <a:latin typeface="Source Code Pro" panose="020B0509030403020204" pitchFamily="49" charset="0"/>
                <a:ea typeface="Source Code Pro" panose="020B0509030403020204" pitchFamily="49" charset="0"/>
              </a:rPr>
              <a:t>env</a:t>
            </a:r>
            <a:endParaRPr lang="en-US" altLang="zh-TW" sz="2400" dirty="0" smtClean="0">
              <a:latin typeface="Source Code Pro" panose="020B0509030403020204" pitchFamily="49" charset="0"/>
              <a:ea typeface="Source Code Pro" panose="020B0509030403020204" pitchFamily="49" charset="0"/>
            </a:endParaRPr>
          </a:p>
        </p:txBody>
      </p:sp>
      <p:sp>
        <p:nvSpPr>
          <p:cNvPr id="4" name="矩形 3"/>
          <p:cNvSpPr/>
          <p:nvPr/>
        </p:nvSpPr>
        <p:spPr>
          <a:xfrm>
            <a:off x="1006257" y="3642314"/>
            <a:ext cx="9152350" cy="1477328"/>
          </a:xfrm>
          <a:prstGeom prst="rect">
            <a:avLst/>
          </a:prstGeom>
        </p:spPr>
        <p:txBody>
          <a:bodyPr wrap="square">
            <a:spAutoFit/>
          </a:bodyPr>
          <a:lstStyle/>
          <a:p>
            <a:r>
              <a:rPr lang="zh-TW" altLang="en-US" dirty="0">
                <a:latin typeface="Source Code Pro" panose="020B0509030403020204" pitchFamily="49" charset="0"/>
              </a:rPr>
              <a:t>[root@master ~]# kubectl get po</a:t>
            </a:r>
          </a:p>
          <a:p>
            <a:r>
              <a:rPr lang="zh-TW" altLang="en-US" dirty="0">
                <a:latin typeface="Source Code Pro" panose="020B0509030403020204" pitchFamily="49" charset="0"/>
              </a:rPr>
              <a:t>NAME          READY   STATUS    RESTARTS   AGE</a:t>
            </a:r>
          </a:p>
          <a:p>
            <a:r>
              <a:rPr lang="zh-TW" altLang="en-US" dirty="0">
                <a:latin typeface="Source Code Pro" panose="020B0509030403020204" pitchFamily="49" charset="0"/>
              </a:rPr>
              <a:t>kubia-f7zbm   1/1     Running   0          57s</a:t>
            </a:r>
          </a:p>
          <a:p>
            <a:r>
              <a:rPr lang="zh-TW" altLang="en-US" dirty="0">
                <a:latin typeface="Source Code Pro" panose="020B0509030403020204" pitchFamily="49" charset="0"/>
              </a:rPr>
              <a:t>kubia-jqjmf   1/1     Running   0          57s</a:t>
            </a:r>
          </a:p>
          <a:p>
            <a:r>
              <a:rPr lang="zh-TW" altLang="en-US" dirty="0">
                <a:latin typeface="Source Code Pro" panose="020B0509030403020204" pitchFamily="49" charset="0"/>
              </a:rPr>
              <a:t>kubia-tjrk2   1/1     Running   0          57s</a:t>
            </a:r>
          </a:p>
        </p:txBody>
      </p:sp>
    </p:spTree>
    <p:extLst>
      <p:ext uri="{BB962C8B-B14F-4D97-AF65-F5344CB8AC3E}">
        <p14:creationId xmlns:p14="http://schemas.microsoft.com/office/powerpoint/2010/main" val="1558239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8620" y="0"/>
            <a:ext cx="10764032" cy="6863417"/>
          </a:xfrm>
          <a:prstGeom prst="rect">
            <a:avLst/>
          </a:prstGeom>
        </p:spPr>
        <p:txBody>
          <a:bodyPr wrap="square">
            <a:spAutoFit/>
          </a:bodyPr>
          <a:lstStyle/>
          <a:p>
            <a:r>
              <a:rPr lang="zh-TW" altLang="en-US" sz="2000" dirty="0" smtClean="0">
                <a:latin typeface="Source Code Pro" panose="020B0509030403020204" pitchFamily="49" charset="0"/>
              </a:rPr>
              <a:t>[</a:t>
            </a:r>
            <a:r>
              <a:rPr lang="zh-TW" altLang="en-US" sz="2000" dirty="0">
                <a:latin typeface="Source Code Pro" panose="020B0509030403020204" pitchFamily="49" charset="0"/>
              </a:rPr>
              <a:t>root@master ~]# kubectl exec kubia-f7zbm env</a:t>
            </a:r>
          </a:p>
          <a:p>
            <a:r>
              <a:rPr lang="zh-TW" altLang="en-US" sz="2000" dirty="0">
                <a:latin typeface="Source Code Pro" panose="020B0509030403020204" pitchFamily="49" charset="0"/>
              </a:rPr>
              <a:t>PATH=/usr/local/sbin:/usr/local/bin:/usr/sbin:/usr/bin:/sbin:/bin</a:t>
            </a:r>
          </a:p>
          <a:p>
            <a:r>
              <a:rPr lang="zh-TW" altLang="en-US" sz="2000" dirty="0">
                <a:latin typeface="Source Code Pro" panose="020B0509030403020204" pitchFamily="49" charset="0"/>
              </a:rPr>
              <a:t>HOSTNAME=kubia-f7zbm</a:t>
            </a:r>
          </a:p>
          <a:p>
            <a:r>
              <a:rPr lang="zh-TW" altLang="en-US" sz="2000" dirty="0">
                <a:latin typeface="Source Code Pro" panose="020B0509030403020204" pitchFamily="49" charset="0"/>
              </a:rPr>
              <a:t>KUBERNETES_PORT_443_TCP_ADDR=10.96.0.1</a:t>
            </a:r>
          </a:p>
          <a:p>
            <a:r>
              <a:rPr lang="zh-TW" altLang="en-US" sz="2000" dirty="0">
                <a:latin typeface="Source Code Pro" panose="020B0509030403020204" pitchFamily="49" charset="0"/>
              </a:rPr>
              <a:t>KUBIA_PORT=tcp://10.104.222.255:80</a:t>
            </a:r>
          </a:p>
          <a:p>
            <a:r>
              <a:rPr lang="zh-TW" altLang="en-US" sz="2000" dirty="0">
                <a:latin typeface="Source Code Pro" panose="020B0509030403020204" pitchFamily="49" charset="0"/>
              </a:rPr>
              <a:t>KUBIA_PORT_80_TCP=tcp://10.104.222.255:80</a:t>
            </a:r>
          </a:p>
          <a:p>
            <a:r>
              <a:rPr lang="zh-TW" altLang="en-US" sz="2000" dirty="0">
                <a:latin typeface="Source Code Pro" panose="020B0509030403020204" pitchFamily="49" charset="0"/>
              </a:rPr>
              <a:t>KUBIA_PORT_80_TCP_ADDR=10.104.222.255</a:t>
            </a:r>
          </a:p>
          <a:p>
            <a:r>
              <a:rPr lang="zh-TW" altLang="en-US" sz="2000" dirty="0">
                <a:latin typeface="Source Code Pro" panose="020B0509030403020204" pitchFamily="49" charset="0"/>
              </a:rPr>
              <a:t>KUBERNETES_SERVICE_PORT_HTTPS=443</a:t>
            </a:r>
          </a:p>
          <a:p>
            <a:r>
              <a:rPr lang="zh-TW" altLang="en-US" sz="2000" dirty="0">
                <a:latin typeface="Source Code Pro" panose="020B0509030403020204" pitchFamily="49" charset="0"/>
              </a:rPr>
              <a:t>KUBERNETES_PORT_443_TCP=tcp://10.96.0.1:443</a:t>
            </a:r>
          </a:p>
          <a:p>
            <a:r>
              <a:rPr lang="zh-TW" altLang="en-US" sz="2000" dirty="0">
                <a:latin typeface="Source Code Pro" panose="020B0509030403020204" pitchFamily="49" charset="0"/>
              </a:rPr>
              <a:t>KUBERNETES_PORT_443_TCP_PROTO=tcp</a:t>
            </a:r>
          </a:p>
          <a:p>
            <a:r>
              <a:rPr lang="zh-TW" altLang="en-US" sz="2000" dirty="0">
                <a:latin typeface="Source Code Pro" panose="020B0509030403020204" pitchFamily="49" charset="0"/>
              </a:rPr>
              <a:t>KUBERNETES_PORT=tcp://10.96.0.1:443</a:t>
            </a:r>
          </a:p>
          <a:p>
            <a:r>
              <a:rPr lang="zh-TW" altLang="en-US" sz="2000" b="1" dirty="0">
                <a:latin typeface="Source Code Pro" panose="020B0509030403020204" pitchFamily="49" charset="0"/>
              </a:rPr>
              <a:t>KUBIA_SERVICE_PORT=80</a:t>
            </a:r>
          </a:p>
          <a:p>
            <a:r>
              <a:rPr lang="zh-TW" altLang="en-US" sz="2000" dirty="0">
                <a:latin typeface="Source Code Pro" panose="020B0509030403020204" pitchFamily="49" charset="0"/>
              </a:rPr>
              <a:t>KUBIA_PORT_80_TCP_PROTO=tcp</a:t>
            </a:r>
          </a:p>
          <a:p>
            <a:r>
              <a:rPr lang="zh-TW" altLang="en-US" sz="2000" dirty="0">
                <a:latin typeface="Source Code Pro" panose="020B0509030403020204" pitchFamily="49" charset="0"/>
              </a:rPr>
              <a:t>KUBIA_PORT_80_TCP_PORT=80</a:t>
            </a:r>
          </a:p>
          <a:p>
            <a:r>
              <a:rPr lang="zh-TW" altLang="en-US" sz="2000" dirty="0">
                <a:latin typeface="Source Code Pro" panose="020B0509030403020204" pitchFamily="49" charset="0"/>
              </a:rPr>
              <a:t>KUBERNETES_PORT_443_TCP_PORT=443</a:t>
            </a:r>
          </a:p>
          <a:p>
            <a:r>
              <a:rPr lang="zh-TW" altLang="en-US" sz="2000" dirty="0">
                <a:latin typeface="Source Code Pro" panose="020B0509030403020204" pitchFamily="49" charset="0"/>
              </a:rPr>
              <a:t>KUBERNETES_SERVICE_PORT=443</a:t>
            </a:r>
          </a:p>
          <a:p>
            <a:r>
              <a:rPr lang="zh-TW" altLang="en-US" sz="2000" b="1" dirty="0">
                <a:latin typeface="Source Code Pro" panose="020B0509030403020204" pitchFamily="49" charset="0"/>
              </a:rPr>
              <a:t>KUBIA_SERVICE_HOST=10.104.222.255</a:t>
            </a:r>
          </a:p>
          <a:p>
            <a:r>
              <a:rPr lang="zh-TW" altLang="en-US" sz="2000" dirty="0">
                <a:latin typeface="Source Code Pro" panose="020B0509030403020204" pitchFamily="49" charset="0"/>
              </a:rPr>
              <a:t>KUBERNETES_SERVICE_HOST=10.96.0.1</a:t>
            </a:r>
          </a:p>
          <a:p>
            <a:r>
              <a:rPr lang="zh-TW" altLang="en-US" sz="2000" dirty="0">
                <a:latin typeface="Source Code Pro" panose="020B0509030403020204" pitchFamily="49" charset="0"/>
              </a:rPr>
              <a:t>NPM_CONFIG_LOGLEVEL=info</a:t>
            </a:r>
          </a:p>
          <a:p>
            <a:r>
              <a:rPr lang="zh-TW" altLang="en-US" sz="2000" dirty="0">
                <a:latin typeface="Source Code Pro" panose="020B0509030403020204" pitchFamily="49" charset="0"/>
              </a:rPr>
              <a:t>NODE_VERSION=7.9.0</a:t>
            </a:r>
          </a:p>
          <a:p>
            <a:r>
              <a:rPr lang="zh-TW" altLang="en-US" sz="2000" dirty="0">
                <a:latin typeface="Source Code Pro" panose="020B0509030403020204" pitchFamily="49" charset="0"/>
              </a:rPr>
              <a:t>YARN_VERSION=0.22.0</a:t>
            </a:r>
          </a:p>
          <a:p>
            <a:r>
              <a:rPr lang="zh-TW" altLang="en-US" sz="2000" dirty="0">
                <a:latin typeface="Source Code Pro" panose="020B0509030403020204" pitchFamily="49" charset="0"/>
              </a:rPr>
              <a:t>HOME=/root</a:t>
            </a:r>
          </a:p>
        </p:txBody>
      </p:sp>
      <p:sp>
        <p:nvSpPr>
          <p:cNvPr id="5" name="矩形 4"/>
          <p:cNvSpPr/>
          <p:nvPr/>
        </p:nvSpPr>
        <p:spPr>
          <a:xfrm>
            <a:off x="6051714" y="3431708"/>
            <a:ext cx="2954655" cy="461665"/>
          </a:xfrm>
          <a:prstGeom prst="rect">
            <a:avLst/>
          </a:prstGeom>
        </p:spPr>
        <p:txBody>
          <a:bodyPr wrap="none">
            <a:spAutoFit/>
          </a:bodyPr>
          <a:lstStyle/>
          <a:p>
            <a:r>
              <a:rPr lang="zh-CN" altLang="en-US" sz="2400" b="1" dirty="0" smtClean="0">
                <a:solidFill>
                  <a:srgbClr val="332000"/>
                </a:solidFill>
                <a:latin typeface="微軟正黑體" panose="020B0604030504040204" pitchFamily="34" charset="-120"/>
                <a:ea typeface="微軟正黑體" panose="020B0604030504040204" pitchFamily="34" charset="-120"/>
              </a:rPr>
              <a:t>這是服務所在的端口</a:t>
            </a:r>
            <a:endParaRPr lang="zh-TW" altLang="en-US" sz="2400" b="1" dirty="0">
              <a:latin typeface="微軟正黑體" panose="020B0604030504040204" pitchFamily="34" charset="-120"/>
              <a:ea typeface="微軟正黑體" panose="020B0604030504040204" pitchFamily="34" charset="-120"/>
            </a:endParaRPr>
          </a:p>
        </p:txBody>
      </p:sp>
      <p:sp>
        <p:nvSpPr>
          <p:cNvPr id="6" name="矩形 5"/>
          <p:cNvSpPr/>
          <p:nvPr/>
        </p:nvSpPr>
        <p:spPr>
          <a:xfrm>
            <a:off x="6051714" y="4799345"/>
            <a:ext cx="2702984" cy="461665"/>
          </a:xfrm>
          <a:prstGeom prst="rect">
            <a:avLst/>
          </a:prstGeom>
        </p:spPr>
        <p:txBody>
          <a:bodyPr wrap="none">
            <a:spAutoFit/>
          </a:bodyPr>
          <a:lstStyle/>
          <a:p>
            <a:r>
              <a:rPr lang="zh-CN" altLang="en-US" sz="2400" b="1" dirty="0" smtClean="0">
                <a:solidFill>
                  <a:srgbClr val="303B00"/>
                </a:solidFill>
                <a:latin typeface="微軟正黑體" panose="020B0604030504040204" pitchFamily="34" charset="-120"/>
                <a:ea typeface="微軟正黑體" panose="020B0604030504040204" pitchFamily="34" charset="-120"/>
              </a:rPr>
              <a:t>這是服務的集群 </a:t>
            </a:r>
            <a:r>
              <a:rPr lang="en-US" altLang="zh-CN" sz="2400" b="1" dirty="0" smtClean="0">
                <a:solidFill>
                  <a:srgbClr val="303B00"/>
                </a:solidFill>
                <a:latin typeface="微軟正黑體" panose="020B0604030504040204" pitchFamily="34" charset="-120"/>
                <a:ea typeface="微軟正黑體" panose="020B0604030504040204" pitchFamily="34" charset="-120"/>
              </a:rPr>
              <a:t>IP</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84963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已創建服務的環變數</a:t>
            </a:r>
            <a:endParaRPr lang="zh-TW" altLang="en-US" dirty="0"/>
          </a:p>
        </p:txBody>
      </p:sp>
      <p:sp>
        <p:nvSpPr>
          <p:cNvPr id="4" name="內容版面配置區 3"/>
          <p:cNvSpPr>
            <a:spLocks noGrp="1"/>
          </p:cNvSpPr>
          <p:nvPr>
            <p:ph idx="1"/>
          </p:nvPr>
        </p:nvSpPr>
        <p:spPr>
          <a:xfrm>
            <a:off x="813148" y="1838151"/>
            <a:ext cx="10515600" cy="4351338"/>
          </a:xfrm>
        </p:spPr>
        <p:txBody>
          <a:bodyPr/>
          <a:lstStyle/>
          <a:p>
            <a:r>
              <a:rPr lang="zh-CN" altLang="en-US" dirty="0"/>
              <a:t>在集群中定義了兩個服務</a:t>
            </a:r>
            <a:r>
              <a:rPr lang="en-US" altLang="zh-CN" dirty="0"/>
              <a:t>:</a:t>
            </a:r>
            <a:r>
              <a:rPr lang="en-US" altLang="zh-CN" dirty="0" err="1"/>
              <a:t>kubernetes</a:t>
            </a:r>
            <a:r>
              <a:rPr lang="en-US" altLang="zh-CN" dirty="0"/>
              <a:t> </a:t>
            </a:r>
            <a:r>
              <a:rPr lang="zh-CN" altLang="en-US" dirty="0"/>
              <a:t>和 </a:t>
            </a:r>
            <a:r>
              <a:rPr lang="en-US" altLang="zh-CN" dirty="0" err="1" smtClean="0"/>
              <a:t>kubia</a:t>
            </a:r>
            <a:r>
              <a:rPr lang="zh-CN" altLang="en-US" dirty="0"/>
              <a:t> 。</a:t>
            </a:r>
            <a:endParaRPr lang="en-US" altLang="zh-CN" dirty="0" smtClean="0"/>
          </a:p>
          <a:p>
            <a:pPr lvl="1"/>
            <a:r>
              <a:rPr lang="zh-CN" altLang="en-US" dirty="0" smtClean="0"/>
              <a:t>之前</a:t>
            </a:r>
            <a:r>
              <a:rPr lang="zh-CN" altLang="en-US" dirty="0"/>
              <a:t>在用</a:t>
            </a:r>
            <a:r>
              <a:rPr lang="en-US" altLang="zh-CN" dirty="0" err="1"/>
              <a:t>kubectl</a:t>
            </a:r>
            <a:r>
              <a:rPr lang="en-US" altLang="zh-CN" dirty="0"/>
              <a:t> get svc </a:t>
            </a:r>
            <a:r>
              <a:rPr lang="zh-CN" altLang="en-US" dirty="0"/>
              <a:t>命令的時候應該見</a:t>
            </a:r>
            <a:r>
              <a:rPr lang="zh-CN" altLang="en-US" dirty="0" smtClean="0"/>
              <a:t>過</a:t>
            </a:r>
            <a:r>
              <a:rPr lang="zh-CN" altLang="en-US" dirty="0"/>
              <a:t>。</a:t>
            </a:r>
            <a:endParaRPr lang="en-US" altLang="zh-CN" dirty="0" smtClean="0"/>
          </a:p>
          <a:p>
            <a:pPr lvl="1"/>
            <a:r>
              <a:rPr lang="zh-CN" altLang="en-US" dirty="0" smtClean="0"/>
              <a:t>所以</a:t>
            </a:r>
            <a:r>
              <a:rPr lang="en-US" altLang="zh-CN" dirty="0"/>
              <a:t>,</a:t>
            </a:r>
            <a:r>
              <a:rPr lang="zh-CN" altLang="en-US" dirty="0"/>
              <a:t>列表中顯示了和這兩個服務相關的環境</a:t>
            </a:r>
            <a:r>
              <a:rPr lang="zh-CN" altLang="en-US" dirty="0" smtClean="0"/>
              <a:t>變</a:t>
            </a:r>
            <a:r>
              <a:rPr lang="zh-TW" altLang="en-US" dirty="0" smtClean="0"/>
              <a:t>數</a:t>
            </a:r>
            <a:r>
              <a:rPr lang="zh-CN" altLang="en-US" dirty="0" smtClean="0"/>
              <a:t>。</a:t>
            </a:r>
            <a:endParaRPr lang="en-US" altLang="zh-CN" dirty="0" smtClean="0"/>
          </a:p>
          <a:p>
            <a:r>
              <a:rPr lang="zh-TW" altLang="en-US" dirty="0" smtClean="0"/>
              <a:t>因為已</a:t>
            </a:r>
            <a:r>
              <a:rPr lang="zh-CN" altLang="en-US" dirty="0" smtClean="0"/>
              <a:t>創建</a:t>
            </a:r>
            <a:r>
              <a:rPr lang="zh-CN" altLang="en-US" dirty="0"/>
              <a:t>了</a:t>
            </a:r>
            <a:r>
              <a:rPr lang="en-US" altLang="zh-CN" dirty="0" err="1"/>
              <a:t>kubia</a:t>
            </a:r>
            <a:r>
              <a:rPr lang="en-US" altLang="zh-CN" dirty="0"/>
              <a:t> </a:t>
            </a:r>
            <a:r>
              <a:rPr lang="zh-CN" altLang="en-US" dirty="0"/>
              <a:t>服務</a:t>
            </a:r>
            <a:r>
              <a:rPr lang="en-US" altLang="zh-CN" dirty="0" smtClean="0"/>
              <a:t>,</a:t>
            </a:r>
            <a:r>
              <a:rPr lang="zh-TW" altLang="en-US" dirty="0" smtClean="0"/>
              <a:t>所以看到</a:t>
            </a:r>
            <a:r>
              <a:rPr lang="zh-CN" altLang="en-US" dirty="0" smtClean="0"/>
              <a:t>和</a:t>
            </a:r>
            <a:r>
              <a:rPr lang="zh-CN" altLang="en-US" dirty="0"/>
              <a:t>其有關的環境變量中有</a:t>
            </a:r>
            <a:r>
              <a:rPr lang="en-US" altLang="zh-CN" dirty="0"/>
              <a:t>KUBIA SERVICE HOST </a:t>
            </a:r>
            <a:r>
              <a:rPr lang="zh-CN" altLang="en-US" dirty="0"/>
              <a:t>和 </a:t>
            </a:r>
            <a:r>
              <a:rPr lang="en-US" altLang="zh-CN" dirty="0"/>
              <a:t>KUBIA SERVICE PORT,</a:t>
            </a:r>
            <a:r>
              <a:rPr lang="zh-CN" altLang="en-US" dirty="0"/>
              <a:t>分別代表了</a:t>
            </a:r>
            <a:r>
              <a:rPr lang="en-US" altLang="zh-CN" dirty="0" err="1"/>
              <a:t>kubia</a:t>
            </a:r>
            <a:r>
              <a:rPr lang="en-US" altLang="zh-CN" dirty="0"/>
              <a:t> </a:t>
            </a:r>
            <a:r>
              <a:rPr lang="zh-CN" altLang="en-US" dirty="0"/>
              <a:t>服務的</a:t>
            </a:r>
            <a:r>
              <a:rPr lang="en-US" altLang="zh-CN" dirty="0"/>
              <a:t>IP</a:t>
            </a:r>
            <a:r>
              <a:rPr lang="zh-CN" altLang="en-US" dirty="0"/>
              <a:t>地址</a:t>
            </a:r>
            <a:r>
              <a:rPr lang="zh-CN" altLang="en-US" dirty="0" smtClean="0"/>
              <a:t>和端</a:t>
            </a:r>
            <a:r>
              <a:rPr lang="zh-CN" altLang="en-US" dirty="0"/>
              <a:t>口號。</a:t>
            </a:r>
          </a:p>
          <a:p>
            <a:endParaRPr lang="zh-TW" altLang="en-US" dirty="0"/>
          </a:p>
        </p:txBody>
      </p:sp>
    </p:spTree>
    <p:extLst>
      <p:ext uri="{BB962C8B-B14F-4D97-AF65-F5344CB8AC3E}">
        <p14:creationId xmlns:p14="http://schemas.microsoft.com/office/powerpoint/2010/main" val="2044629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環境變</a:t>
            </a:r>
            <a:r>
              <a:rPr lang="zh-TW" altLang="en-US" dirty="0"/>
              <a:t>數</a:t>
            </a:r>
            <a:r>
              <a:rPr lang="zh-CN" altLang="en-US" dirty="0"/>
              <a:t>是獲得服務 </a:t>
            </a:r>
            <a:r>
              <a:rPr lang="en-US" altLang="zh-CN" dirty="0"/>
              <a:t>IP</a:t>
            </a:r>
            <a:r>
              <a:rPr lang="zh-CN" altLang="en-US" dirty="0"/>
              <a:t>地址和端口號的</a:t>
            </a:r>
            <a:r>
              <a:rPr lang="zh-TW" altLang="en-US" dirty="0"/>
              <a:t>一</a:t>
            </a:r>
            <a:r>
              <a:rPr lang="zh-CN" altLang="en-US" dirty="0"/>
              <a:t>種</a:t>
            </a:r>
            <a:r>
              <a:rPr lang="zh-CN" altLang="en-US" dirty="0" smtClean="0"/>
              <a:t>方式</a:t>
            </a:r>
            <a:endParaRPr lang="zh-TW" altLang="en-US" dirty="0"/>
          </a:p>
        </p:txBody>
      </p:sp>
      <p:sp>
        <p:nvSpPr>
          <p:cNvPr id="4" name="內容版面配置區 3"/>
          <p:cNvSpPr>
            <a:spLocks noGrp="1"/>
          </p:cNvSpPr>
          <p:nvPr>
            <p:ph idx="1"/>
          </p:nvPr>
        </p:nvSpPr>
        <p:spPr/>
        <p:txBody>
          <a:bodyPr>
            <a:normAutofit/>
          </a:bodyPr>
          <a:lstStyle/>
          <a:p>
            <a:r>
              <a:rPr lang="zh-CN" altLang="en-US" dirty="0" smtClean="0"/>
              <a:t>前後</a:t>
            </a:r>
            <a:r>
              <a:rPr lang="zh-CN" altLang="en-US" dirty="0"/>
              <a:t>端的</a:t>
            </a:r>
            <a:r>
              <a:rPr lang="zh-CN" altLang="en-US" dirty="0" smtClean="0"/>
              <a:t>例子</a:t>
            </a:r>
            <a:r>
              <a:rPr lang="zh-TW" altLang="en-US" dirty="0" smtClean="0"/>
              <a:t>：</a:t>
            </a:r>
            <a:endParaRPr lang="en-US" altLang="zh-TW" dirty="0" smtClean="0"/>
          </a:p>
          <a:p>
            <a:pPr lvl="1"/>
            <a:r>
              <a:rPr lang="zh-CN" altLang="en-US" dirty="0" smtClean="0"/>
              <a:t>當前端 </a:t>
            </a:r>
            <a:r>
              <a:rPr lang="en-US" altLang="zh-CN" dirty="0" smtClean="0"/>
              <a:t>pod </a:t>
            </a:r>
            <a:r>
              <a:rPr lang="zh-CN" altLang="en-US" dirty="0" smtClean="0"/>
              <a:t>需要後端</a:t>
            </a:r>
            <a:r>
              <a:rPr lang="zh-TW" altLang="en-US" dirty="0" smtClean="0"/>
              <a:t>資料</a:t>
            </a:r>
            <a:r>
              <a:rPr lang="zh-CN" altLang="en-US" dirty="0" smtClean="0"/>
              <a:t>庫服務 </a:t>
            </a:r>
            <a:r>
              <a:rPr lang="en-US" altLang="zh-CN" dirty="0" smtClean="0"/>
              <a:t>pod </a:t>
            </a:r>
            <a:r>
              <a:rPr lang="zh-CN" altLang="en-US" dirty="0" smtClean="0"/>
              <a:t>時</a:t>
            </a:r>
            <a:r>
              <a:rPr lang="en-US" altLang="zh-CN" dirty="0" smtClean="0"/>
              <a:t>, </a:t>
            </a:r>
            <a:r>
              <a:rPr lang="zh-CN" altLang="en-US" dirty="0" smtClean="0"/>
              <a:t>可以通過名爲 </a:t>
            </a:r>
            <a:r>
              <a:rPr lang="en-US" altLang="zh-CN" dirty="0" smtClean="0">
                <a:latin typeface="Source Code Pro" panose="020B0509030403020204" pitchFamily="49" charset="0"/>
                <a:ea typeface="Source Code Pro" panose="020B0509030403020204" pitchFamily="49" charset="0"/>
              </a:rPr>
              <a:t>backend-database</a:t>
            </a:r>
            <a:r>
              <a:rPr lang="en-US" altLang="zh-CN" dirty="0" smtClean="0"/>
              <a:t> </a:t>
            </a:r>
            <a:r>
              <a:rPr lang="zh-CN" altLang="en-US" dirty="0" smtClean="0"/>
              <a:t>的服務將後端 </a:t>
            </a:r>
            <a:r>
              <a:rPr lang="en-US" altLang="zh-CN" dirty="0" smtClean="0"/>
              <a:t>pod </a:t>
            </a:r>
            <a:r>
              <a:rPr lang="zh-CN" altLang="en-US" dirty="0" smtClean="0"/>
              <a:t>暴露出來</a:t>
            </a:r>
            <a:r>
              <a:rPr lang="zh-TW" altLang="en-US" dirty="0" smtClean="0"/>
              <a:t>。</a:t>
            </a:r>
            <a:endParaRPr lang="en-US" altLang="zh-CN" dirty="0" smtClean="0"/>
          </a:p>
          <a:p>
            <a:pPr lvl="1"/>
            <a:r>
              <a:rPr lang="zh-TW" altLang="en-US" dirty="0" smtClean="0"/>
              <a:t>若是如此，</a:t>
            </a:r>
            <a:r>
              <a:rPr lang="zh-CN" altLang="en-US" dirty="0" smtClean="0"/>
              <a:t>前端 </a:t>
            </a:r>
            <a:r>
              <a:rPr lang="en-US" altLang="zh-CN" dirty="0" smtClean="0"/>
              <a:t>pod </a:t>
            </a:r>
            <a:r>
              <a:rPr lang="zh-TW" altLang="en-US" dirty="0" smtClean="0"/>
              <a:t>便可</a:t>
            </a:r>
            <a:r>
              <a:rPr lang="zh-CN" altLang="en-US" dirty="0" smtClean="0"/>
              <a:t>通過環境變</a:t>
            </a:r>
            <a:r>
              <a:rPr lang="zh-TW" altLang="en-US" dirty="0" smtClean="0"/>
              <a:t>數</a:t>
            </a:r>
            <a:r>
              <a:rPr lang="zh-CN" altLang="en-US" dirty="0" smtClean="0"/>
              <a:t> </a:t>
            </a:r>
            <a:r>
              <a:rPr lang="en-US" altLang="zh-CN" dirty="0" smtClean="0">
                <a:latin typeface="Source Code Pro" panose="020B0509030403020204" pitchFamily="49" charset="0"/>
                <a:ea typeface="Source Code Pro" panose="020B0509030403020204" pitchFamily="49" charset="0"/>
              </a:rPr>
              <a:t>BACKEND</a:t>
            </a:r>
            <a:r>
              <a:rPr lang="en-US" altLang="zh-CN" dirty="0">
                <a:latin typeface="Source Code Pro" panose="020B0509030403020204" pitchFamily="49" charset="0"/>
                <a:ea typeface="Source Code Pro" panose="020B0509030403020204" pitchFamily="49" charset="0"/>
              </a:rPr>
              <a:t>_</a:t>
            </a:r>
            <a:r>
              <a:rPr lang="en-US" altLang="zh-CN" dirty="0" smtClean="0">
                <a:latin typeface="Source Code Pro" panose="020B0509030403020204" pitchFamily="49" charset="0"/>
                <a:ea typeface="Source Code Pro" panose="020B0509030403020204" pitchFamily="49" charset="0"/>
              </a:rPr>
              <a:t> DATABASE_SERVICE_HOST</a:t>
            </a:r>
            <a:r>
              <a:rPr lang="en-US" altLang="zh-CN" dirty="0" smtClean="0"/>
              <a:t> </a:t>
            </a:r>
            <a:r>
              <a:rPr lang="zh-CN" altLang="en-US" dirty="0"/>
              <a:t>和 </a:t>
            </a:r>
            <a:r>
              <a:rPr lang="en-US" altLang="zh-CN" dirty="0" smtClean="0">
                <a:latin typeface="Source Code Pro" panose="020B0509030403020204" pitchFamily="49" charset="0"/>
                <a:ea typeface="Source Code Pro" panose="020B0509030403020204" pitchFamily="49" charset="0"/>
              </a:rPr>
              <a:t>BACKEND_DATABASE_SERVICE </a:t>
            </a:r>
            <a:r>
              <a:rPr lang="en-US" altLang="zh-CN" dirty="0">
                <a:latin typeface="Source Code Pro" panose="020B0509030403020204" pitchFamily="49" charset="0"/>
                <a:ea typeface="Source Code Pro" panose="020B0509030403020204" pitchFamily="49" charset="0"/>
              </a:rPr>
              <a:t>PORT </a:t>
            </a:r>
            <a:r>
              <a:rPr lang="zh-CN" altLang="en-US" dirty="0" smtClean="0"/>
              <a:t>去獲得</a:t>
            </a:r>
            <a:r>
              <a:rPr lang="zh-TW" altLang="en-US" dirty="0" smtClean="0"/>
              <a:t>後端資料庫服務</a:t>
            </a:r>
            <a:r>
              <a:rPr lang="en-US" altLang="zh-TW" dirty="0" smtClean="0"/>
              <a:t>pod</a:t>
            </a:r>
            <a:r>
              <a:rPr lang="zh-TW" altLang="en-US" dirty="0" smtClean="0"/>
              <a:t>的</a:t>
            </a:r>
            <a:r>
              <a:rPr lang="en-US" altLang="zh-CN" dirty="0" smtClean="0"/>
              <a:t>IP</a:t>
            </a:r>
            <a:r>
              <a:rPr lang="zh-CN" altLang="en-US" dirty="0"/>
              <a:t>地址和端</a:t>
            </a:r>
            <a:r>
              <a:rPr lang="zh-CN" altLang="en-US" dirty="0" smtClean="0"/>
              <a:t>口</a:t>
            </a:r>
            <a:r>
              <a:rPr lang="zh-TW" altLang="en-US" dirty="0" smtClean="0"/>
              <a:t>資訊</a:t>
            </a:r>
            <a:r>
              <a:rPr lang="zh-CN" altLang="en-US" dirty="0" smtClean="0"/>
              <a:t>。</a:t>
            </a:r>
            <a:endParaRPr lang="zh-CN" altLang="en-US" dirty="0"/>
          </a:p>
          <a:p>
            <a:r>
              <a:rPr lang="zh-CN" altLang="en-US" dirty="0" smtClean="0"/>
              <a:t>注意</a:t>
            </a:r>
            <a:r>
              <a:rPr lang="zh-TW" altLang="en-US" dirty="0" smtClean="0"/>
              <a:t>：</a:t>
            </a:r>
            <a:r>
              <a:rPr lang="zh-CN" altLang="en-US" dirty="0" smtClean="0"/>
              <a:t>服務名稱中的橫</a:t>
            </a:r>
            <a:r>
              <a:rPr lang="zh-TW" altLang="en-US" dirty="0" smtClean="0"/>
              <a:t>槓</a:t>
            </a:r>
            <a:r>
              <a:rPr lang="zh-CN" altLang="en-US" dirty="0" smtClean="0"/>
              <a:t>被轉換爲下</a:t>
            </a:r>
            <a:r>
              <a:rPr lang="zh-TW" altLang="en-US" dirty="0" smtClean="0"/>
              <a:t>劃線</a:t>
            </a:r>
            <a:r>
              <a:rPr lang="en-US" altLang="zh-CN" dirty="0" smtClean="0"/>
              <a:t>,</a:t>
            </a:r>
            <a:r>
              <a:rPr lang="zh-TW" altLang="en-US" dirty="0" smtClean="0"/>
              <a:t>並</a:t>
            </a:r>
            <a:r>
              <a:rPr lang="zh-CN" altLang="en-US" dirty="0" smtClean="0"/>
              <a:t>且當服務名稱用作環境變量名稱中的前綴時</a:t>
            </a:r>
            <a:r>
              <a:rPr lang="en-US" altLang="zh-CN" dirty="0" smtClean="0"/>
              <a:t>,</a:t>
            </a:r>
            <a:r>
              <a:rPr lang="zh-CN" altLang="en-US" dirty="0" smtClean="0"/>
              <a:t>所有的字母都是大寫的。</a:t>
            </a:r>
            <a:endParaRPr lang="en-US" altLang="zh-CN" dirty="0" smtClean="0"/>
          </a:p>
        </p:txBody>
      </p:sp>
    </p:spTree>
    <p:extLst>
      <p:ext uri="{BB962C8B-B14F-4D97-AF65-F5344CB8AC3E}">
        <p14:creationId xmlns:p14="http://schemas.microsoft.com/office/powerpoint/2010/main" val="3933555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a:t>DNS </a:t>
            </a:r>
            <a:r>
              <a:rPr lang="zh-CN" altLang="en-US" dirty="0"/>
              <a:t>發現</a:t>
            </a:r>
            <a:r>
              <a:rPr lang="zh-CN"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列出在</a:t>
            </a:r>
            <a:r>
              <a:rPr lang="en-US" altLang="zh-CN" dirty="0" err="1"/>
              <a:t>kube</a:t>
            </a:r>
            <a:r>
              <a:rPr lang="en-US" altLang="zh-CN" dirty="0"/>
              <a:t>-system </a:t>
            </a:r>
            <a:r>
              <a:rPr lang="zh-CN" altLang="en-US" dirty="0"/>
              <a:t>命名</a:t>
            </a:r>
            <a:r>
              <a:rPr lang="zh-CN" altLang="en-US" dirty="0" smtClean="0"/>
              <a:t>空間的</a:t>
            </a:r>
            <a:r>
              <a:rPr lang="zh-CN" altLang="en-US" dirty="0"/>
              <a:t>所有</a:t>
            </a:r>
            <a:r>
              <a:rPr lang="en-US" altLang="zh-CN" dirty="0"/>
              <a:t>pod </a:t>
            </a:r>
            <a:r>
              <a:rPr lang="zh-CN" altLang="en-US" dirty="0" smtClean="0"/>
              <a:t>名稱</a:t>
            </a:r>
            <a:r>
              <a:rPr lang="zh-TW" altLang="en-US" dirty="0" smtClean="0"/>
              <a:t>時，會發現</a:t>
            </a:r>
            <a:r>
              <a:rPr lang="zh-CN" altLang="en-US" dirty="0" smtClean="0"/>
              <a:t>其中 一個 </a:t>
            </a:r>
            <a:r>
              <a:rPr lang="en-US" altLang="zh-CN" dirty="0" smtClean="0"/>
              <a:t>pod </a:t>
            </a:r>
            <a:r>
              <a:rPr lang="zh-CN" altLang="en-US" dirty="0"/>
              <a:t>被稱作 </a:t>
            </a:r>
            <a:r>
              <a:rPr lang="en-US" altLang="zh-CN" dirty="0" err="1" smtClean="0"/>
              <a:t>kube-dns</a:t>
            </a:r>
            <a:r>
              <a:rPr lang="zh-TW" altLang="en-US" dirty="0" smtClean="0"/>
              <a:t>。</a:t>
            </a:r>
            <a:r>
              <a:rPr lang="en-US" altLang="zh-TW" dirty="0" smtClean="0"/>
              <a:t>(</a:t>
            </a:r>
            <a:r>
              <a:rPr lang="en-US" altLang="zh-TW" dirty="0" err="1" smtClean="0"/>
              <a:t>kubeadm</a:t>
            </a:r>
            <a:r>
              <a:rPr lang="zh-TW" altLang="en-US" dirty="0" smtClean="0"/>
              <a:t>群集中沒有看到</a:t>
            </a:r>
            <a:r>
              <a:rPr lang="en-US" altLang="zh-TW" dirty="0" smtClean="0"/>
              <a:t>)</a:t>
            </a:r>
            <a:endParaRPr lang="en-US" altLang="zh-CN" dirty="0" smtClean="0"/>
          </a:p>
        </p:txBody>
      </p:sp>
      <p:sp>
        <p:nvSpPr>
          <p:cNvPr id="4" name="矩形 3"/>
          <p:cNvSpPr/>
          <p:nvPr/>
        </p:nvSpPr>
        <p:spPr>
          <a:xfrm>
            <a:off x="1101246" y="2623209"/>
            <a:ext cx="11090754" cy="3970318"/>
          </a:xfrm>
          <a:prstGeom prst="rect">
            <a:avLst/>
          </a:prstGeom>
        </p:spPr>
        <p:txBody>
          <a:bodyPr wrap="square">
            <a:spAutoFit/>
          </a:bodyPr>
          <a:lstStyle/>
          <a:p>
            <a:r>
              <a:rPr lang="zh-TW" altLang="en-US" dirty="0">
                <a:latin typeface="Source Code Pro" panose="020B0509030403020204" pitchFamily="49" charset="0"/>
              </a:rPr>
              <a:t>[root@master ~]# kubectl get po --namespace kube-system</a:t>
            </a:r>
          </a:p>
          <a:p>
            <a:r>
              <a:rPr lang="zh-TW" altLang="en-US" dirty="0">
                <a:latin typeface="Source Code Pro" panose="020B0509030403020204" pitchFamily="49" charset="0"/>
              </a:rPr>
              <a:t>NAME                                 READY   STATUS    RESTARTS   AGE</a:t>
            </a:r>
          </a:p>
          <a:p>
            <a:r>
              <a:rPr lang="zh-TW" altLang="en-US" dirty="0">
                <a:latin typeface="Source Code Pro" panose="020B0509030403020204" pitchFamily="49" charset="0"/>
              </a:rPr>
              <a:t>core</a:t>
            </a:r>
            <a:r>
              <a:rPr lang="zh-TW" altLang="en-US" b="1" dirty="0">
                <a:latin typeface="Source Code Pro" panose="020B0509030403020204" pitchFamily="49" charset="0"/>
              </a:rPr>
              <a:t>dns</a:t>
            </a:r>
            <a:r>
              <a:rPr lang="zh-TW" altLang="en-US" dirty="0">
                <a:latin typeface="Source Code Pro" panose="020B0509030403020204" pitchFamily="49" charset="0"/>
              </a:rPr>
              <a:t>-fb8b8dccf-knk2f              1/1     Running   0          21h</a:t>
            </a:r>
          </a:p>
          <a:p>
            <a:r>
              <a:rPr lang="zh-TW" altLang="en-US" dirty="0">
                <a:latin typeface="Source Code Pro" panose="020B0509030403020204" pitchFamily="49" charset="0"/>
              </a:rPr>
              <a:t>core</a:t>
            </a:r>
            <a:r>
              <a:rPr lang="zh-TW" altLang="en-US" b="1" dirty="0">
                <a:latin typeface="Source Code Pro" panose="020B0509030403020204" pitchFamily="49" charset="0"/>
              </a:rPr>
              <a:t>dns</a:t>
            </a:r>
            <a:r>
              <a:rPr lang="zh-TW" altLang="en-US" dirty="0">
                <a:latin typeface="Source Code Pro" panose="020B0509030403020204" pitchFamily="49" charset="0"/>
              </a:rPr>
              <a:t>-fb8b8dccf-swmqq              1/1     Running   0          21h</a:t>
            </a:r>
          </a:p>
          <a:p>
            <a:r>
              <a:rPr lang="zh-TW" altLang="en-US" dirty="0">
                <a:latin typeface="Source Code Pro" panose="020B0509030403020204" pitchFamily="49" charset="0"/>
              </a:rPr>
              <a:t>etcd-master.k8s                      1/1     Running   0          21h</a:t>
            </a:r>
          </a:p>
          <a:p>
            <a:r>
              <a:rPr lang="zh-TW" altLang="en-US" dirty="0">
                <a:latin typeface="Source Code Pro" panose="020B0509030403020204" pitchFamily="49" charset="0"/>
              </a:rPr>
              <a:t>kube-apiserver-master.k8s            1/1     Running   0          21h</a:t>
            </a:r>
          </a:p>
          <a:p>
            <a:r>
              <a:rPr lang="zh-TW" altLang="en-US" dirty="0">
                <a:latin typeface="Source Code Pro" panose="020B0509030403020204" pitchFamily="49" charset="0"/>
              </a:rPr>
              <a:t>kube-controller-manager-master.k8s   1/1     Running   0          21h</a:t>
            </a:r>
          </a:p>
          <a:p>
            <a:r>
              <a:rPr lang="zh-TW" altLang="en-US" dirty="0">
                <a:latin typeface="Source Code Pro" panose="020B0509030403020204" pitchFamily="49" charset="0"/>
              </a:rPr>
              <a:t>kube-proxy-2dvs8                     1/1     Running   0          21h</a:t>
            </a:r>
          </a:p>
          <a:p>
            <a:r>
              <a:rPr lang="zh-TW" altLang="en-US" dirty="0">
                <a:latin typeface="Source Code Pro" panose="020B0509030403020204" pitchFamily="49" charset="0"/>
              </a:rPr>
              <a:t>kube-proxy-htpp2                     1/1     Running   0          21h</a:t>
            </a:r>
          </a:p>
          <a:p>
            <a:r>
              <a:rPr lang="zh-TW" altLang="en-US" dirty="0">
                <a:latin typeface="Source Code Pro" panose="020B0509030403020204" pitchFamily="49" charset="0"/>
              </a:rPr>
              <a:t>kube-proxy-wz4pf                     1/1     Running   0          21h</a:t>
            </a:r>
          </a:p>
          <a:p>
            <a:r>
              <a:rPr lang="zh-TW" altLang="en-US" dirty="0">
                <a:latin typeface="Source Code Pro" panose="020B0509030403020204" pitchFamily="49" charset="0"/>
              </a:rPr>
              <a:t>kube-scheduler-master.k8s            1/1     Running   0          21h</a:t>
            </a:r>
          </a:p>
          <a:p>
            <a:r>
              <a:rPr lang="zh-TW" altLang="en-US" dirty="0">
                <a:latin typeface="Source Code Pro" panose="020B0509030403020204" pitchFamily="49" charset="0"/>
              </a:rPr>
              <a:t>weave-net-2ccth                      2/2     Running   0          21h</a:t>
            </a:r>
          </a:p>
          <a:p>
            <a:r>
              <a:rPr lang="zh-TW" altLang="en-US" dirty="0">
                <a:latin typeface="Source Code Pro" panose="020B0509030403020204" pitchFamily="49" charset="0"/>
              </a:rPr>
              <a:t>weave-net-qq8c4                      2/2     Running   0          21h</a:t>
            </a:r>
          </a:p>
          <a:p>
            <a:r>
              <a:rPr lang="zh-TW" altLang="en-US" dirty="0">
                <a:latin typeface="Source Code Pro" panose="020B0509030403020204" pitchFamily="49" charset="0"/>
              </a:rPr>
              <a:t>weave-net-x79jl                      2/2     Running   0          21h</a:t>
            </a:r>
          </a:p>
        </p:txBody>
      </p:sp>
    </p:spTree>
    <p:extLst>
      <p:ext uri="{BB962C8B-B14F-4D97-AF65-F5344CB8AC3E}">
        <p14:creationId xmlns:p14="http://schemas.microsoft.com/office/powerpoint/2010/main" val="3498288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a:t>DNS </a:t>
            </a:r>
            <a:r>
              <a:rPr lang="zh-CN" altLang="en-US" dirty="0"/>
              <a:t>發現服務</a:t>
            </a:r>
            <a:endParaRPr lang="zh-TW" altLang="en-US" dirty="0"/>
          </a:p>
        </p:txBody>
      </p:sp>
      <p:sp>
        <p:nvSpPr>
          <p:cNvPr id="3" name="內容版面配置區 2"/>
          <p:cNvSpPr>
            <a:spLocks noGrp="1"/>
          </p:cNvSpPr>
          <p:nvPr>
            <p:ph idx="1"/>
          </p:nvPr>
        </p:nvSpPr>
        <p:spPr/>
        <p:txBody>
          <a:bodyPr/>
          <a:lstStyle/>
          <a:p>
            <a:r>
              <a:rPr lang="zh-CN" altLang="en-US" dirty="0"/>
              <a:t>當前的</a:t>
            </a:r>
            <a:r>
              <a:rPr lang="en-US" altLang="zh-CN" dirty="0" err="1"/>
              <a:t>kube</a:t>
            </a:r>
            <a:r>
              <a:rPr lang="en-US" altLang="zh-CN" dirty="0"/>
              <a:t>-system </a:t>
            </a:r>
            <a:r>
              <a:rPr lang="zh-CN" altLang="en-US" dirty="0"/>
              <a:t>的命名空間中也包含了一個具有相同名字的響應服務</a:t>
            </a:r>
            <a:r>
              <a:rPr lang="zh-CN" altLang="en-US" dirty="0" smtClean="0"/>
              <a:t>。</a:t>
            </a:r>
            <a:endParaRPr lang="en-US" altLang="zh-CN" dirty="0" smtClean="0"/>
          </a:p>
          <a:p>
            <a:endParaRPr lang="en-US" altLang="zh-CN" dirty="0"/>
          </a:p>
          <a:p>
            <a:endParaRPr lang="en-US" altLang="zh-CN" dirty="0" smtClean="0"/>
          </a:p>
          <a:p>
            <a:endParaRPr lang="zh-CN" altLang="en-US" dirty="0"/>
          </a:p>
          <a:p>
            <a:r>
              <a:rPr lang="zh-CN" altLang="en-US" dirty="0"/>
              <a:t>就像名字的暗示</a:t>
            </a:r>
            <a:r>
              <a:rPr lang="en-US" altLang="zh-CN" dirty="0"/>
              <a:t>,</a:t>
            </a:r>
            <a:r>
              <a:rPr lang="zh-CN" altLang="en-US" dirty="0"/>
              <a:t>這個</a:t>
            </a:r>
            <a:r>
              <a:rPr lang="en-US" altLang="zh-CN" dirty="0"/>
              <a:t>pod </a:t>
            </a:r>
            <a:r>
              <a:rPr lang="zh-CN" altLang="en-US" dirty="0"/>
              <a:t>運行 </a:t>
            </a:r>
            <a:r>
              <a:rPr lang="en-US" altLang="zh-CN" dirty="0"/>
              <a:t>DNS </a:t>
            </a:r>
            <a:r>
              <a:rPr lang="zh-CN" altLang="en-US" dirty="0"/>
              <a:t>服務</a:t>
            </a:r>
            <a:r>
              <a:rPr lang="en-US" altLang="zh-CN" dirty="0"/>
              <a:t>,</a:t>
            </a:r>
            <a:r>
              <a:rPr lang="zh-CN" altLang="en-US" dirty="0"/>
              <a:t>在集群中的其他</a:t>
            </a:r>
            <a:r>
              <a:rPr lang="en-US" altLang="zh-CN" dirty="0"/>
              <a:t>pod </a:t>
            </a:r>
            <a:r>
              <a:rPr lang="zh-CN" altLang="en-US" dirty="0"/>
              <a:t>都被配置成使用其作爲 </a:t>
            </a:r>
            <a:r>
              <a:rPr lang="en-US" altLang="zh-CN" dirty="0" err="1"/>
              <a:t>dns</a:t>
            </a:r>
            <a:r>
              <a:rPr lang="en-US" altLang="zh-CN" dirty="0"/>
              <a:t> (Kubernetes </a:t>
            </a:r>
            <a:r>
              <a:rPr lang="zh-CN" altLang="en-US" dirty="0"/>
              <a:t>通過修改每個容器的</a:t>
            </a:r>
            <a:r>
              <a:rPr lang="en-US" altLang="zh-CN" dirty="0"/>
              <a:t>/</a:t>
            </a:r>
            <a:r>
              <a:rPr lang="en-US" altLang="zh-CN" dirty="0" err="1"/>
              <a:t>etc</a:t>
            </a:r>
            <a:r>
              <a:rPr lang="en-US" altLang="zh-CN" dirty="0"/>
              <a:t>/</a:t>
            </a:r>
            <a:r>
              <a:rPr lang="en-US" altLang="zh-CN" dirty="0" err="1"/>
              <a:t>resolv.conf</a:t>
            </a:r>
            <a:r>
              <a:rPr lang="en-US" altLang="zh-CN" dirty="0"/>
              <a:t> </a:t>
            </a:r>
            <a:r>
              <a:rPr lang="zh-CN" altLang="en-US" dirty="0"/>
              <a:t>文件實現</a:t>
            </a:r>
            <a:r>
              <a:rPr lang="en-US" altLang="zh-CN" dirty="0"/>
              <a:t>)</a:t>
            </a:r>
            <a:r>
              <a:rPr lang="zh-CN" altLang="en-US" dirty="0"/>
              <a:t>。 </a:t>
            </a:r>
            <a:endParaRPr lang="en-US" altLang="zh-CN" dirty="0"/>
          </a:p>
        </p:txBody>
      </p:sp>
      <p:sp>
        <p:nvSpPr>
          <p:cNvPr id="4" name="矩形 3"/>
          <p:cNvSpPr/>
          <p:nvPr/>
        </p:nvSpPr>
        <p:spPr>
          <a:xfrm>
            <a:off x="943627" y="2784207"/>
            <a:ext cx="11018729" cy="923330"/>
          </a:xfrm>
          <a:prstGeom prst="rect">
            <a:avLst/>
          </a:prstGeom>
        </p:spPr>
        <p:txBody>
          <a:bodyPr wrap="square">
            <a:spAutoFit/>
          </a:bodyPr>
          <a:lstStyle/>
          <a:p>
            <a:r>
              <a:rPr lang="zh-TW" altLang="en-US" dirty="0">
                <a:latin typeface="Source Code Pro" panose="020B0509030403020204" pitchFamily="49" charset="0"/>
              </a:rPr>
              <a:t>[root@master ~]# kubectl get svc --namespace kube-system</a:t>
            </a:r>
          </a:p>
          <a:p>
            <a:r>
              <a:rPr lang="zh-TW" altLang="en-US" dirty="0">
                <a:latin typeface="Source Code Pro" panose="020B0509030403020204" pitchFamily="49" charset="0"/>
              </a:rPr>
              <a:t>NAME       TYPE        CLUSTER-IP   EXTERNAL-IP   PORT(S)                  AGE</a:t>
            </a:r>
          </a:p>
          <a:p>
            <a:r>
              <a:rPr lang="zh-TW" altLang="en-US" b="1" dirty="0">
                <a:latin typeface="Source Code Pro" panose="020B0509030403020204" pitchFamily="49" charset="0"/>
              </a:rPr>
              <a:t>kube-dns   </a:t>
            </a:r>
            <a:r>
              <a:rPr lang="zh-TW" altLang="en-US" dirty="0">
                <a:latin typeface="Source Code Pro" panose="020B0509030403020204" pitchFamily="49" charset="0"/>
              </a:rPr>
              <a:t>ClusterIP   10.96.0.10   &lt;none&gt;        53/UDP,53/TCP,9153/TCP   21h</a:t>
            </a:r>
          </a:p>
        </p:txBody>
      </p:sp>
    </p:spTree>
    <p:extLst>
      <p:ext uri="{BB962C8B-B14F-4D97-AF65-F5344CB8AC3E}">
        <p14:creationId xmlns:p14="http://schemas.microsoft.com/office/powerpoint/2010/main" val="3848197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無法指出</a:t>
            </a:r>
            <a:r>
              <a:rPr lang="en-US" altLang="zh-TW" dirty="0" smtClean="0"/>
              <a:t>pod</a:t>
            </a:r>
            <a:r>
              <a:rPr lang="zh-TW" altLang="en-US" dirty="0" smtClean="0"/>
              <a:t>精確</a:t>
            </a:r>
            <a:r>
              <a:rPr lang="en-US" altLang="zh-TW" dirty="0" smtClean="0"/>
              <a:t>IP</a:t>
            </a:r>
            <a:r>
              <a:rPr lang="zh-TW" altLang="en-US" dirty="0" smtClean="0"/>
              <a:t>位址的原因</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a:t>因為 </a:t>
            </a:r>
            <a:r>
              <a:rPr lang="en-US" altLang="zh-CN" dirty="0"/>
              <a:t>pod </a:t>
            </a:r>
            <a:r>
              <a:rPr lang="zh-CN" altLang="en-US" dirty="0"/>
              <a:t>是短暫的</a:t>
            </a:r>
            <a:r>
              <a:rPr lang="zh-TW" altLang="en-US" dirty="0" smtClean="0"/>
              <a:t>，</a:t>
            </a:r>
            <a:r>
              <a:rPr lang="en-US" altLang="zh-CN" dirty="0" smtClean="0"/>
              <a:t>pod</a:t>
            </a:r>
            <a:r>
              <a:rPr lang="zh-CN" altLang="en-US" dirty="0"/>
              <a:t>隨時會啟動或者關閉</a:t>
            </a:r>
            <a:r>
              <a:rPr lang="en-US" altLang="zh-CN" dirty="0"/>
              <a:t>,</a:t>
            </a:r>
            <a:r>
              <a:rPr lang="zh-CN" altLang="en-US" dirty="0"/>
              <a:t>無論是為了給其他 </a:t>
            </a:r>
            <a:r>
              <a:rPr lang="en-US" altLang="zh-CN" dirty="0"/>
              <a:t>pod </a:t>
            </a:r>
            <a:r>
              <a:rPr lang="zh-CN" altLang="en-US" dirty="0"/>
              <a:t>提供空間而從節點中被移除</a:t>
            </a:r>
            <a:r>
              <a:rPr lang="en-US" altLang="zh-CN" dirty="0"/>
              <a:t>,</a:t>
            </a:r>
            <a:r>
              <a:rPr lang="zh-CN" altLang="en-US" dirty="0"/>
              <a:t>或者是減少了 </a:t>
            </a:r>
            <a:r>
              <a:rPr lang="en-US" altLang="zh-CN" dirty="0"/>
              <a:t>pod </a:t>
            </a:r>
            <a:r>
              <a:rPr lang="zh-CN" altLang="en-US" dirty="0"/>
              <a:t>的數量</a:t>
            </a:r>
            <a:r>
              <a:rPr lang="en-US" altLang="zh-CN" dirty="0"/>
              <a:t>,</a:t>
            </a:r>
            <a:r>
              <a:rPr lang="zh-CN" altLang="en-US" dirty="0"/>
              <a:t>或者是因為集群中存在節點異常。 </a:t>
            </a:r>
            <a:endParaRPr lang="en-US" altLang="zh-CN" dirty="0" smtClean="0"/>
          </a:p>
          <a:p>
            <a:r>
              <a:rPr lang="en-US" altLang="zh-CN" dirty="0"/>
              <a:t>Kubernetes </a:t>
            </a:r>
            <a:r>
              <a:rPr lang="zh-CN" altLang="en-US" dirty="0"/>
              <a:t>在 </a:t>
            </a:r>
            <a:r>
              <a:rPr lang="en-US" altLang="zh-CN" dirty="0"/>
              <a:t>pod </a:t>
            </a:r>
            <a:r>
              <a:rPr lang="zh-CN" altLang="en-US" dirty="0"/>
              <a:t>啟動前會給已經調度到節點上的</a:t>
            </a:r>
            <a:r>
              <a:rPr lang="en-US" altLang="zh-CN" dirty="0"/>
              <a:t>pod </a:t>
            </a:r>
            <a:r>
              <a:rPr lang="zh-CN" altLang="en-US" dirty="0"/>
              <a:t>分配</a:t>
            </a:r>
            <a:r>
              <a:rPr lang="en-US" altLang="zh-CN" dirty="0"/>
              <a:t>IP</a:t>
            </a:r>
            <a:r>
              <a:rPr lang="zh-CN" altLang="en-US" dirty="0"/>
              <a:t>位址</a:t>
            </a:r>
            <a:r>
              <a:rPr lang="zh-TW" altLang="en-US" dirty="0"/>
              <a:t>。</a:t>
            </a:r>
            <a:endParaRPr lang="en-US" altLang="zh-TW" dirty="0"/>
          </a:p>
          <a:p>
            <a:pPr lvl="1"/>
            <a:r>
              <a:rPr lang="zh-CN" altLang="en-US" dirty="0"/>
              <a:t>因此</a:t>
            </a:r>
            <a:r>
              <a:rPr lang="zh-TW" altLang="en-US" dirty="0"/>
              <a:t>，</a:t>
            </a:r>
            <a:r>
              <a:rPr lang="zh-CN" altLang="en-US" dirty="0"/>
              <a:t>用戶端不能提前知道提供服務的</a:t>
            </a:r>
            <a:r>
              <a:rPr lang="en-US" altLang="zh-CN" dirty="0"/>
              <a:t>pod </a:t>
            </a:r>
            <a:r>
              <a:rPr lang="zh-CN" altLang="en-US" dirty="0"/>
              <a:t>的</a:t>
            </a:r>
            <a:r>
              <a:rPr lang="en-US" altLang="zh-CN" dirty="0"/>
              <a:t>IP</a:t>
            </a:r>
            <a:r>
              <a:rPr lang="zh-CN" altLang="en-US" dirty="0"/>
              <a:t>地址。</a:t>
            </a:r>
            <a:endParaRPr lang="en-US" altLang="zh-CN" dirty="0"/>
          </a:p>
          <a:p>
            <a:r>
              <a:rPr lang="zh-CN" altLang="en-US" b="1" dirty="0"/>
              <a:t>水</a:t>
            </a:r>
            <a:r>
              <a:rPr lang="zh-TW" altLang="en-US" b="1" dirty="0"/>
              <a:t>平</a:t>
            </a:r>
            <a:r>
              <a:rPr lang="zh-CN" altLang="en-US" b="1" dirty="0"/>
              <a:t>伸縮</a:t>
            </a:r>
            <a:r>
              <a:rPr lang="zh-CN" altLang="en-US" dirty="0"/>
              <a:t>意味著多個 </a:t>
            </a:r>
            <a:r>
              <a:rPr lang="en-US" altLang="zh-CN" dirty="0"/>
              <a:t>pod </a:t>
            </a:r>
            <a:r>
              <a:rPr lang="zh-CN" altLang="en-US" dirty="0"/>
              <a:t>可能會提供相同的服務</a:t>
            </a:r>
            <a:r>
              <a:rPr lang="en-US" altLang="zh-CN" dirty="0"/>
              <a:t>—</a:t>
            </a:r>
            <a:r>
              <a:rPr lang="zh-CN" altLang="en-US" dirty="0"/>
              <a:t>每個</a:t>
            </a:r>
            <a:r>
              <a:rPr lang="en-US" altLang="zh-CN" dirty="0"/>
              <a:t>pod </a:t>
            </a:r>
            <a:r>
              <a:rPr lang="zh-CN" altLang="en-US" dirty="0"/>
              <a:t>都有自己的 </a:t>
            </a:r>
            <a:r>
              <a:rPr lang="en-US" altLang="zh-CN" dirty="0"/>
              <a:t>IP </a:t>
            </a:r>
            <a:r>
              <a:rPr lang="zh-CN" altLang="en-US" dirty="0"/>
              <a:t>地址</a:t>
            </a:r>
            <a:r>
              <a:rPr lang="en-US" altLang="zh-CN" dirty="0"/>
              <a:t>,</a:t>
            </a:r>
            <a:r>
              <a:rPr lang="zh-CN" altLang="en-US" dirty="0"/>
              <a:t>用戶端無須關心後端提供服務 </a:t>
            </a:r>
            <a:r>
              <a:rPr lang="en-US" altLang="zh-CN" dirty="0"/>
              <a:t>pod </a:t>
            </a:r>
            <a:r>
              <a:rPr lang="zh-CN" altLang="en-US" dirty="0"/>
              <a:t>的數量</a:t>
            </a:r>
            <a:r>
              <a:rPr lang="en-US" altLang="zh-CN" dirty="0"/>
              <a:t>,</a:t>
            </a:r>
            <a:r>
              <a:rPr lang="zh-CN" altLang="en-US" dirty="0"/>
              <a:t>以及各自對應的</a:t>
            </a:r>
            <a:r>
              <a:rPr lang="en-US" altLang="zh-CN" dirty="0"/>
              <a:t>IP</a:t>
            </a:r>
            <a:r>
              <a:rPr lang="zh-CN" altLang="en-US" dirty="0"/>
              <a:t>地址。</a:t>
            </a:r>
            <a:endParaRPr lang="en-US" altLang="zh-CN" dirty="0"/>
          </a:p>
          <a:p>
            <a:pPr lvl="1"/>
            <a:r>
              <a:rPr lang="zh-CN" altLang="en-US" dirty="0"/>
              <a:t>它們無須記錄每個</a:t>
            </a:r>
            <a:r>
              <a:rPr lang="en-US" altLang="zh-CN" dirty="0"/>
              <a:t>pod </a:t>
            </a:r>
            <a:r>
              <a:rPr lang="zh-CN" altLang="en-US" dirty="0"/>
              <a:t>的 </a:t>
            </a:r>
            <a:r>
              <a:rPr lang="en-US" altLang="zh-CN" dirty="0"/>
              <a:t>IP </a:t>
            </a:r>
            <a:r>
              <a:rPr lang="zh-CN" altLang="en-US" dirty="0"/>
              <a:t>地址。</a:t>
            </a:r>
            <a:endParaRPr lang="en-US" altLang="zh-CN" dirty="0"/>
          </a:p>
          <a:p>
            <a:pPr lvl="1"/>
            <a:r>
              <a:rPr lang="zh-CN" altLang="en-US" dirty="0"/>
              <a:t>相反</a:t>
            </a:r>
            <a:r>
              <a:rPr lang="en-US" altLang="zh-CN" dirty="0"/>
              <a:t>,</a:t>
            </a:r>
            <a:r>
              <a:rPr lang="zh-CN" altLang="en-US" dirty="0"/>
              <a:t>所有的</a:t>
            </a:r>
            <a:r>
              <a:rPr lang="en-US" altLang="zh-CN" dirty="0"/>
              <a:t>pod </a:t>
            </a:r>
            <a:r>
              <a:rPr lang="zh-CN" altLang="en-US" dirty="0"/>
              <a:t>可以通過一個單一的 </a:t>
            </a:r>
            <a:r>
              <a:rPr lang="en-US" altLang="zh-CN" dirty="0"/>
              <a:t>IP </a:t>
            </a:r>
            <a:r>
              <a:rPr lang="zh-CN" altLang="en-US" dirty="0"/>
              <a:t>位址進行</a:t>
            </a:r>
            <a:r>
              <a:rPr lang="zh-CN" altLang="en-US" dirty="0" smtClean="0"/>
              <a:t>訪問。</a:t>
            </a:r>
          </a:p>
          <a:p>
            <a:pPr marL="457200" lvl="1" indent="0">
              <a:buNone/>
            </a:pPr>
            <a:endParaRPr lang="zh-TW" altLang="en-US" dirty="0" smtClean="0"/>
          </a:p>
          <a:p>
            <a:endParaRPr lang="zh-TW" altLang="en-US" dirty="0"/>
          </a:p>
        </p:txBody>
      </p:sp>
    </p:spTree>
    <p:extLst>
      <p:ext uri="{BB962C8B-B14F-4D97-AF65-F5344CB8AC3E}">
        <p14:creationId xmlns:p14="http://schemas.microsoft.com/office/powerpoint/2010/main" val="408555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 </a:t>
            </a:r>
            <a:r>
              <a:rPr lang="en-US" altLang="zh-CN" dirty="0"/>
              <a:t>DNS </a:t>
            </a:r>
            <a:r>
              <a:rPr lang="zh-CN" altLang="en-US" dirty="0"/>
              <a:t>發現服務</a:t>
            </a:r>
            <a:endParaRPr lang="zh-TW" altLang="en-US" dirty="0"/>
          </a:p>
        </p:txBody>
      </p:sp>
      <p:sp>
        <p:nvSpPr>
          <p:cNvPr id="3" name="內容版面配置區 2"/>
          <p:cNvSpPr>
            <a:spLocks noGrp="1"/>
          </p:cNvSpPr>
          <p:nvPr>
            <p:ph idx="1"/>
          </p:nvPr>
        </p:nvSpPr>
        <p:spPr/>
        <p:txBody>
          <a:bodyPr>
            <a:normAutofit/>
          </a:bodyPr>
          <a:lstStyle/>
          <a:p>
            <a:r>
              <a:rPr lang="zh-CN" altLang="en-US" dirty="0"/>
              <a:t>運行在 </a:t>
            </a:r>
            <a:r>
              <a:rPr lang="en-US" altLang="zh-CN" dirty="0"/>
              <a:t>pod </a:t>
            </a:r>
            <a:r>
              <a:rPr lang="zh-CN" altLang="en-US" dirty="0"/>
              <a:t>上的進程 </a:t>
            </a:r>
            <a:r>
              <a:rPr lang="en-US" altLang="zh-CN" dirty="0"/>
              <a:t>DNS </a:t>
            </a:r>
            <a:r>
              <a:rPr lang="zh-CN" altLang="en-US" dirty="0"/>
              <a:t>查詢都會</a:t>
            </a:r>
            <a:r>
              <a:rPr lang="zh-CN" altLang="en-US" dirty="0" smtClean="0"/>
              <a:t>被 </a:t>
            </a:r>
            <a:r>
              <a:rPr lang="en-US" altLang="zh-CN" dirty="0" smtClean="0"/>
              <a:t>Kubernetes </a:t>
            </a:r>
            <a:r>
              <a:rPr lang="zh-CN" altLang="en-US" dirty="0"/>
              <a:t>自身的 </a:t>
            </a:r>
            <a:r>
              <a:rPr lang="en-US" altLang="zh-CN" dirty="0"/>
              <a:t>DNS </a:t>
            </a:r>
            <a:r>
              <a:rPr lang="zh-CN" altLang="en-US" dirty="0"/>
              <a:t>服務器響應</a:t>
            </a:r>
            <a:r>
              <a:rPr lang="en-US" altLang="zh-CN" dirty="0"/>
              <a:t>,</a:t>
            </a:r>
            <a:r>
              <a:rPr lang="zh-CN" altLang="en-US" dirty="0"/>
              <a:t>該服務器知道系統中運行的所有服務。</a:t>
            </a:r>
            <a:endParaRPr lang="en-US" altLang="zh-CN" dirty="0"/>
          </a:p>
          <a:p>
            <a:r>
              <a:rPr lang="zh-TW" altLang="en-US" dirty="0"/>
              <a:t>注意： </a:t>
            </a:r>
            <a:r>
              <a:rPr lang="en-US" altLang="zh-TW" dirty="0"/>
              <a:t>pod </a:t>
            </a:r>
            <a:r>
              <a:rPr lang="zh-TW" altLang="en-US" dirty="0"/>
              <a:t>是否使用內部的 </a:t>
            </a:r>
            <a:r>
              <a:rPr lang="en-US" altLang="zh-TW" dirty="0"/>
              <a:t>DNS </a:t>
            </a:r>
            <a:r>
              <a:rPr lang="zh-TW" altLang="en-US" dirty="0"/>
              <a:t>服務器是根據 </a:t>
            </a:r>
            <a:r>
              <a:rPr lang="en-US" altLang="zh-TW" dirty="0"/>
              <a:t>pod </a:t>
            </a:r>
            <a:r>
              <a:rPr lang="zh-TW" altLang="en-US" dirty="0"/>
              <a:t>中 </a:t>
            </a:r>
            <a:r>
              <a:rPr lang="en-US" altLang="zh-TW" dirty="0"/>
              <a:t>spec </a:t>
            </a:r>
            <a:r>
              <a:rPr lang="zh-TW" altLang="en-US" dirty="0"/>
              <a:t>的</a:t>
            </a:r>
            <a:r>
              <a:rPr lang="en-US" altLang="zh-TW" dirty="0" err="1"/>
              <a:t>dnsPolicy</a:t>
            </a:r>
            <a:r>
              <a:rPr lang="en-US" altLang="zh-TW" dirty="0"/>
              <a:t> </a:t>
            </a:r>
            <a:r>
              <a:rPr lang="zh-TW" altLang="en-US" dirty="0"/>
              <a:t>屬性來决定的</a:t>
            </a:r>
            <a:r>
              <a:rPr lang="zh-TW" altLang="en-US" dirty="0" smtClean="0"/>
              <a:t>。</a:t>
            </a:r>
            <a:endParaRPr lang="en-US" altLang="zh-TW" dirty="0" smtClean="0"/>
          </a:p>
          <a:p>
            <a:r>
              <a:rPr lang="zh-CN" altLang="en-US" dirty="0" smtClean="0"/>
              <a:t>每個服務從內部 </a:t>
            </a:r>
            <a:r>
              <a:rPr lang="en-US" altLang="zh-CN" dirty="0" smtClean="0"/>
              <a:t>DNS </a:t>
            </a:r>
            <a:r>
              <a:rPr lang="zh-CN" altLang="en-US" dirty="0" smtClean="0"/>
              <a:t>服務器中獲得一個</a:t>
            </a:r>
            <a:r>
              <a:rPr lang="en-US" altLang="zh-CN" dirty="0" smtClean="0"/>
              <a:t>DNS </a:t>
            </a:r>
            <a:r>
              <a:rPr lang="zh-CN" altLang="en-US" dirty="0" smtClean="0"/>
              <a:t>條目</a:t>
            </a:r>
            <a:r>
              <a:rPr lang="en-US" altLang="zh-CN" dirty="0" smtClean="0"/>
              <a:t>,</a:t>
            </a:r>
            <a:r>
              <a:rPr lang="zh-CN" altLang="en-US" dirty="0" smtClean="0"/>
              <a:t>客戶端的</a:t>
            </a:r>
            <a:r>
              <a:rPr lang="en-US" altLang="zh-CN" dirty="0" smtClean="0"/>
              <a:t>pod </a:t>
            </a:r>
            <a:r>
              <a:rPr lang="zh-CN" altLang="en-US" dirty="0" smtClean="0"/>
              <a:t>在知道服務名稱的情况下可以通過全限定域名</a:t>
            </a:r>
            <a:r>
              <a:rPr lang="en-US" altLang="zh-CN" dirty="0" smtClean="0"/>
              <a:t>(</a:t>
            </a:r>
            <a:r>
              <a:rPr lang="en-US" altLang="zh-CN" dirty="0"/>
              <a:t>FQDN</a:t>
            </a:r>
            <a:r>
              <a:rPr lang="en-US" altLang="zh-CN" dirty="0" smtClean="0"/>
              <a:t>)</a:t>
            </a:r>
            <a:r>
              <a:rPr lang="zh-CN" altLang="en-US" dirty="0" smtClean="0"/>
              <a:t>來訪問</a:t>
            </a:r>
            <a:r>
              <a:rPr lang="en-US" altLang="zh-CN" dirty="0" smtClean="0"/>
              <a:t>,</a:t>
            </a:r>
            <a:r>
              <a:rPr lang="zh-CN" altLang="en-US" dirty="0" smtClean="0"/>
              <a:t>而不是訴諸</a:t>
            </a:r>
            <a:r>
              <a:rPr lang="zh-TW" altLang="en-US" dirty="0" smtClean="0"/>
              <a:t>於</a:t>
            </a:r>
            <a:r>
              <a:rPr lang="zh-CN" altLang="en-US" dirty="0" smtClean="0"/>
              <a:t>環境變</a:t>
            </a:r>
            <a:r>
              <a:rPr lang="zh-TW" altLang="en-US" dirty="0" smtClean="0"/>
              <a:t>數</a:t>
            </a:r>
            <a:r>
              <a:rPr lang="zh-CN" altLang="en-US" dirty="0" smtClean="0"/>
              <a:t>。</a:t>
            </a:r>
            <a:endParaRPr lang="zh-CN" altLang="en-US" dirty="0"/>
          </a:p>
          <a:p>
            <a:pPr marL="0" indent="0">
              <a:buNone/>
            </a:pPr>
            <a:r>
              <a:rPr lang="zh-CN" altLang="en-US" dirty="0"/>
              <a:t/>
            </a:r>
            <a:br>
              <a:rPr lang="zh-CN" altLang="en-US" dirty="0"/>
            </a:br>
            <a:endParaRPr lang="zh-CN" altLang="en-US" dirty="0"/>
          </a:p>
          <a:p>
            <a:endParaRPr lang="zh-TW" altLang="en-US" dirty="0"/>
          </a:p>
        </p:txBody>
      </p:sp>
    </p:spTree>
    <p:extLst>
      <p:ext uri="{BB962C8B-B14F-4D97-AF65-F5344CB8AC3E}">
        <p14:creationId xmlns:p14="http://schemas.microsoft.com/office/powerpoint/2010/main" val="3628456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a:t>
            </a:r>
            <a:r>
              <a:rPr lang="en-US" altLang="zh-CN" dirty="0"/>
              <a:t>FQDN </a:t>
            </a:r>
            <a:r>
              <a:rPr lang="zh-CN" altLang="en-US" dirty="0"/>
              <a:t>連接</a:t>
            </a:r>
            <a:r>
              <a:rPr lang="zh-CN" altLang="en-US" dirty="0" smtClean="0"/>
              <a:t>服務</a:t>
            </a:r>
            <a:r>
              <a:rPr lang="zh-TW" altLang="en-US" dirty="0" smtClean="0"/>
              <a:t>─</a:t>
            </a:r>
            <a:r>
              <a:rPr lang="zh-CN" altLang="en-US" dirty="0"/>
              <a:t>前端 </a:t>
            </a:r>
            <a:r>
              <a:rPr lang="en-US" altLang="zh-CN" dirty="0"/>
              <a:t>- </a:t>
            </a:r>
            <a:r>
              <a:rPr lang="zh-CN" altLang="en-US" dirty="0"/>
              <a:t>後端的</a:t>
            </a:r>
            <a:r>
              <a:rPr lang="zh-CN" altLang="en-US" dirty="0" smtClean="0"/>
              <a:t>例子</a:t>
            </a:r>
            <a:endParaRPr lang="zh-TW" altLang="en-US" dirty="0"/>
          </a:p>
        </p:txBody>
      </p:sp>
      <p:sp>
        <p:nvSpPr>
          <p:cNvPr id="3" name="內容版面配置區 2"/>
          <p:cNvSpPr>
            <a:spLocks noGrp="1"/>
          </p:cNvSpPr>
          <p:nvPr>
            <p:ph idx="1"/>
          </p:nvPr>
        </p:nvSpPr>
        <p:spPr/>
        <p:txBody>
          <a:bodyPr/>
          <a:lstStyle/>
          <a:p>
            <a:r>
              <a:rPr lang="zh-CN" altLang="en-US" dirty="0" smtClean="0"/>
              <a:t>前</a:t>
            </a:r>
            <a:r>
              <a:rPr lang="zh-CN" altLang="en-US" dirty="0"/>
              <a:t>端 </a:t>
            </a:r>
            <a:r>
              <a:rPr lang="en-US" altLang="zh-CN" dirty="0"/>
              <a:t>pod </a:t>
            </a:r>
            <a:r>
              <a:rPr lang="zh-CN" altLang="en-US" dirty="0"/>
              <a:t>可以通過打開以下 </a:t>
            </a:r>
            <a:r>
              <a:rPr lang="en-US" altLang="zh-CN" dirty="0"/>
              <a:t>FQDN </a:t>
            </a:r>
            <a:r>
              <a:rPr lang="zh-CN" altLang="en-US" dirty="0"/>
              <a:t>的連接來</a:t>
            </a:r>
            <a:r>
              <a:rPr lang="zh-CN" altLang="en-US" dirty="0" smtClean="0"/>
              <a:t>訪問後端</a:t>
            </a:r>
            <a:r>
              <a:rPr lang="zh-TW" altLang="en-US" dirty="0" smtClean="0"/>
              <a:t>資料</a:t>
            </a:r>
            <a:r>
              <a:rPr lang="zh-CN" altLang="en-US" dirty="0" smtClean="0"/>
              <a:t>庫</a:t>
            </a:r>
            <a:r>
              <a:rPr lang="zh-CN" altLang="en-US" dirty="0"/>
              <a:t>服務</a:t>
            </a:r>
            <a:r>
              <a:rPr lang="en-US" altLang="zh-CN" dirty="0"/>
              <a:t>:</a:t>
            </a:r>
            <a:endParaRPr lang="zh-CN" altLang="en-US" dirty="0"/>
          </a:p>
          <a:p>
            <a:pPr marL="0" indent="0">
              <a:buNone/>
            </a:pPr>
            <a:r>
              <a:rPr lang="en-US" altLang="zh-CN" dirty="0" smtClean="0">
                <a:latin typeface="Source Code Pro" panose="020B0509030403020204" pitchFamily="49" charset="0"/>
                <a:ea typeface="Source Code Pro" panose="020B0509030403020204" pitchFamily="49" charset="0"/>
              </a:rPr>
              <a:t>backend-</a:t>
            </a:r>
            <a:r>
              <a:rPr lang="en-US" altLang="zh-CN" dirty="0" err="1" smtClean="0">
                <a:latin typeface="Source Code Pro" panose="020B0509030403020204" pitchFamily="49" charset="0"/>
                <a:ea typeface="Source Code Pro" panose="020B0509030403020204" pitchFamily="49" charset="0"/>
              </a:rPr>
              <a:t>database.default.svc.cluster.local</a:t>
            </a:r>
            <a:endParaRPr lang="zh-CN" altLang="en-US" dirty="0">
              <a:latin typeface="Source Code Pro" panose="020B0509030403020204" pitchFamily="49" charset="0"/>
            </a:endParaRPr>
          </a:p>
          <a:p>
            <a:r>
              <a:rPr lang="zh-TW" altLang="en-US" dirty="0" smtClean="0">
                <a:latin typeface="Source Code Pro" panose="020B0509030403020204" pitchFamily="49" charset="0"/>
                <a:ea typeface="Source Code Pro" panose="020B0509030403020204" pitchFamily="49" charset="0"/>
              </a:rPr>
              <a:t>其中 </a:t>
            </a:r>
            <a:r>
              <a:rPr lang="en-US" altLang="zh-CN" dirty="0" smtClean="0">
                <a:latin typeface="Source Code Pro" panose="020B0509030403020204" pitchFamily="49" charset="0"/>
                <a:ea typeface="Source Code Pro" panose="020B0509030403020204" pitchFamily="49" charset="0"/>
              </a:rPr>
              <a:t>backend-database </a:t>
            </a:r>
            <a:r>
              <a:rPr lang="zh-CN" altLang="en-US" dirty="0" smtClean="0"/>
              <a:t>對應</a:t>
            </a:r>
            <a:r>
              <a:rPr lang="zh-TW" altLang="en-US" dirty="0" smtClean="0"/>
              <a:t>於</a:t>
            </a:r>
            <a:r>
              <a:rPr lang="zh-CN" altLang="en-US" dirty="0" smtClean="0"/>
              <a:t>服務名稱</a:t>
            </a:r>
            <a:r>
              <a:rPr lang="zh-TW" altLang="en-US" dirty="0" smtClean="0"/>
              <a:t>，</a:t>
            </a:r>
            <a:r>
              <a:rPr lang="en-US" altLang="zh-CN" dirty="0" smtClean="0">
                <a:latin typeface="Source Code Pro" panose="020B0509030403020204" pitchFamily="49" charset="0"/>
                <a:ea typeface="Source Code Pro" panose="020B0509030403020204" pitchFamily="49" charset="0"/>
              </a:rPr>
              <a:t>default </a:t>
            </a:r>
            <a:r>
              <a:rPr lang="zh-CN" altLang="en-US" dirty="0"/>
              <a:t>表示服務在其中定義的</a:t>
            </a:r>
            <a:r>
              <a:rPr lang="zh-CN" altLang="en-US" dirty="0" smtClean="0"/>
              <a:t>名稱空間</a:t>
            </a:r>
            <a:r>
              <a:rPr lang="zh-TW" altLang="en-US" dirty="0" smtClean="0"/>
              <a:t>，</a:t>
            </a:r>
            <a:r>
              <a:rPr lang="zh-CN" altLang="en-US" dirty="0" smtClean="0"/>
              <a:t>而 </a:t>
            </a:r>
            <a:r>
              <a:rPr lang="en-US" altLang="zh-CN" dirty="0" err="1" smtClean="0">
                <a:latin typeface="Source Code Pro" panose="020B0509030403020204" pitchFamily="49" charset="0"/>
                <a:ea typeface="Source Code Pro" panose="020B0509030403020204" pitchFamily="49" charset="0"/>
              </a:rPr>
              <a:t>svc.cluster.local</a:t>
            </a:r>
            <a:r>
              <a:rPr lang="en-US" altLang="zh-CN" dirty="0" smtClean="0"/>
              <a:t> </a:t>
            </a:r>
            <a:r>
              <a:rPr lang="zh-CN" altLang="en-US" dirty="0"/>
              <a:t>是在所有集群本地服務名稱中使用的可配置集</a:t>
            </a:r>
            <a:r>
              <a:rPr lang="zh-CN" altLang="en-US" dirty="0" smtClean="0"/>
              <a:t>群域</a:t>
            </a:r>
            <a:r>
              <a:rPr lang="zh-CN" altLang="en-US" dirty="0"/>
              <a:t>後綴</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2553309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獲得</a:t>
            </a:r>
            <a:r>
              <a:rPr lang="zh-CN" altLang="en-US" dirty="0" smtClean="0"/>
              <a:t>端口號</a:t>
            </a:r>
            <a:endParaRPr lang="zh-TW" altLang="en-US" dirty="0"/>
          </a:p>
        </p:txBody>
      </p:sp>
      <p:sp>
        <p:nvSpPr>
          <p:cNvPr id="3" name="內容版面配置區 2"/>
          <p:cNvSpPr>
            <a:spLocks noGrp="1"/>
          </p:cNvSpPr>
          <p:nvPr>
            <p:ph idx="1"/>
          </p:nvPr>
        </p:nvSpPr>
        <p:spPr/>
        <p:txBody>
          <a:bodyPr/>
          <a:lstStyle/>
          <a:p>
            <a:r>
              <a:rPr lang="zh-CN" altLang="en-US" dirty="0" smtClean="0"/>
              <a:t>注意</a:t>
            </a:r>
            <a:r>
              <a:rPr lang="zh-TW" altLang="en-US" dirty="0" smtClean="0"/>
              <a:t>：</a:t>
            </a:r>
            <a:r>
              <a:rPr lang="zh-CN" altLang="en-US" dirty="0" smtClean="0"/>
              <a:t>客戶</a:t>
            </a:r>
            <a:r>
              <a:rPr lang="zh-CN" altLang="en-US" dirty="0"/>
              <a:t>端仍然必須知道服務的端口號</a:t>
            </a:r>
            <a:r>
              <a:rPr lang="zh-CN" altLang="en-US" dirty="0" smtClean="0"/>
              <a:t>。</a:t>
            </a:r>
            <a:endParaRPr lang="en-US" altLang="zh-CN" dirty="0" smtClean="0"/>
          </a:p>
          <a:p>
            <a:r>
              <a:rPr lang="zh-CN" altLang="en-US" dirty="0" smtClean="0"/>
              <a:t>如果</a:t>
            </a:r>
            <a:r>
              <a:rPr lang="zh-CN" altLang="en-US" dirty="0"/>
              <a:t>服務使用標準端口號</a:t>
            </a:r>
            <a:r>
              <a:rPr lang="en-US" altLang="zh-CN" dirty="0"/>
              <a:t>(</a:t>
            </a:r>
            <a:r>
              <a:rPr lang="zh-CN" altLang="en-US" dirty="0"/>
              <a:t>例如</a:t>
            </a:r>
            <a:r>
              <a:rPr lang="en-US" altLang="zh-CN" dirty="0"/>
              <a:t>, HTTP </a:t>
            </a:r>
            <a:r>
              <a:rPr lang="zh-CN" altLang="en-US" dirty="0"/>
              <a:t>的</a:t>
            </a:r>
            <a:r>
              <a:rPr lang="en-US" altLang="zh-CN" dirty="0"/>
              <a:t>80</a:t>
            </a:r>
            <a:r>
              <a:rPr lang="zh-CN" altLang="en-US" dirty="0"/>
              <a:t>端口或 </a:t>
            </a:r>
            <a:r>
              <a:rPr lang="en-US" altLang="zh-CN" dirty="0" err="1"/>
              <a:t>Postgres</a:t>
            </a:r>
            <a:r>
              <a:rPr lang="en-US" altLang="zh-CN" dirty="0"/>
              <a:t> </a:t>
            </a:r>
            <a:r>
              <a:rPr lang="zh-CN" altLang="en-US" dirty="0"/>
              <a:t>的 </a:t>
            </a:r>
            <a:r>
              <a:rPr lang="en-US" altLang="zh-CN" dirty="0"/>
              <a:t>5432 </a:t>
            </a:r>
            <a:r>
              <a:rPr lang="zh-CN" altLang="en-US" dirty="0"/>
              <a:t>端口</a:t>
            </a:r>
            <a:r>
              <a:rPr lang="en-US" altLang="zh-CN" dirty="0"/>
              <a:t>),</a:t>
            </a:r>
            <a:r>
              <a:rPr lang="zh-CN" altLang="en-US" dirty="0"/>
              <a:t>這樣是沒問題的</a:t>
            </a:r>
            <a:r>
              <a:rPr lang="zh-CN" altLang="en-US" dirty="0" smtClean="0"/>
              <a:t>。</a:t>
            </a:r>
            <a:endParaRPr lang="en-US" altLang="zh-CN" dirty="0" smtClean="0"/>
          </a:p>
          <a:p>
            <a:r>
              <a:rPr lang="zh-CN" altLang="en-US" dirty="0" smtClean="0"/>
              <a:t>如果</a:t>
            </a:r>
            <a:r>
              <a:rPr lang="zh-TW" altLang="en-US" dirty="0" smtClean="0"/>
              <a:t>並</a:t>
            </a:r>
            <a:r>
              <a:rPr lang="zh-CN" altLang="en-US" dirty="0" smtClean="0"/>
              <a:t>不是</a:t>
            </a:r>
            <a:r>
              <a:rPr lang="zh-CN" altLang="en-US" dirty="0"/>
              <a:t>標準端口</a:t>
            </a:r>
            <a:r>
              <a:rPr lang="en-US" altLang="zh-CN" dirty="0"/>
              <a:t>, </a:t>
            </a:r>
            <a:r>
              <a:rPr lang="zh-CN" altLang="en-US" dirty="0"/>
              <a:t>客戶端可以從環境</a:t>
            </a:r>
            <a:r>
              <a:rPr lang="zh-CN" altLang="en-US" dirty="0" smtClean="0"/>
              <a:t>變</a:t>
            </a:r>
            <a:r>
              <a:rPr lang="zh-TW" altLang="en-US" dirty="0" smtClean="0"/>
              <a:t>數</a:t>
            </a:r>
            <a:r>
              <a:rPr lang="zh-CN" altLang="en-US" dirty="0" smtClean="0"/>
              <a:t>中</a:t>
            </a:r>
            <a:r>
              <a:rPr lang="zh-CN" altLang="en-US" dirty="0"/>
              <a:t>獲取端口號。</a:t>
            </a:r>
          </a:p>
          <a:p>
            <a:r>
              <a:rPr lang="zh-CN" altLang="en-US" dirty="0" smtClean="0"/>
              <a:t>連接</a:t>
            </a:r>
            <a:r>
              <a:rPr lang="zh-TW" altLang="en-US" dirty="0" smtClean="0"/>
              <a:t>一</a:t>
            </a:r>
            <a:r>
              <a:rPr lang="zh-CN" altLang="en-US" dirty="0" smtClean="0"/>
              <a:t>個</a:t>
            </a:r>
            <a:r>
              <a:rPr lang="zh-CN" altLang="en-US" dirty="0"/>
              <a:t>服務可能比這更簡單</a:t>
            </a:r>
            <a:r>
              <a:rPr lang="zh-CN" altLang="en-US" dirty="0" smtClean="0"/>
              <a:t>。</a:t>
            </a:r>
            <a:endParaRPr lang="en-US" altLang="zh-CN" dirty="0" smtClean="0"/>
          </a:p>
          <a:p>
            <a:pPr lvl="1"/>
            <a:r>
              <a:rPr lang="zh-CN" altLang="en-US" dirty="0" smtClean="0"/>
              <a:t>如果</a:t>
            </a:r>
            <a:r>
              <a:rPr lang="zh-CN" altLang="en-US" dirty="0"/>
              <a:t>前端 </a:t>
            </a:r>
            <a:r>
              <a:rPr lang="en-US" altLang="zh-CN" dirty="0"/>
              <a:t>pod </a:t>
            </a:r>
            <a:r>
              <a:rPr lang="zh-CN" altLang="en-US" dirty="0"/>
              <a:t>和數據庫 </a:t>
            </a:r>
            <a:r>
              <a:rPr lang="en-US" altLang="zh-CN" dirty="0"/>
              <a:t>pod </a:t>
            </a:r>
            <a:r>
              <a:rPr lang="zh-CN" altLang="en-US" dirty="0"/>
              <a:t>在同個</a:t>
            </a:r>
            <a:r>
              <a:rPr lang="zh-CN" altLang="en-US" dirty="0" smtClean="0"/>
              <a:t>命名空間</a:t>
            </a:r>
            <a:r>
              <a:rPr lang="zh-CN" altLang="en-US" dirty="0"/>
              <a:t>下</a:t>
            </a:r>
            <a:r>
              <a:rPr lang="en-US" altLang="zh-CN" dirty="0"/>
              <a:t>,</a:t>
            </a:r>
            <a:r>
              <a:rPr lang="zh-CN" altLang="en-US" dirty="0"/>
              <a:t>可以省略 </a:t>
            </a:r>
            <a:r>
              <a:rPr lang="en-US" altLang="zh-CN" dirty="0" err="1">
                <a:latin typeface="Source Code Pro" panose="020B0509030403020204" pitchFamily="49" charset="0"/>
                <a:ea typeface="Source Code Pro" panose="020B0509030403020204" pitchFamily="49" charset="0"/>
              </a:rPr>
              <a:t>svc.cluster.local</a:t>
            </a:r>
            <a:r>
              <a:rPr lang="en-US" altLang="zh-CN" dirty="0">
                <a:latin typeface="Source Code Pro" panose="020B0509030403020204" pitchFamily="49" charset="0"/>
                <a:ea typeface="Source Code Pro" panose="020B0509030403020204" pitchFamily="49" charset="0"/>
              </a:rPr>
              <a:t> </a:t>
            </a:r>
            <a:r>
              <a:rPr lang="zh-CN" altLang="en-US" dirty="0"/>
              <a:t>後綴</a:t>
            </a:r>
            <a:r>
              <a:rPr lang="en-US" altLang="zh-CN" dirty="0"/>
              <a:t>,</a:t>
            </a:r>
            <a:r>
              <a:rPr lang="zh-CN" altLang="en-US" dirty="0"/>
              <a:t>甚至命名空間</a:t>
            </a:r>
            <a:r>
              <a:rPr lang="zh-CN" altLang="en-US" dirty="0" smtClean="0"/>
              <a:t>。</a:t>
            </a:r>
            <a:endParaRPr lang="en-US" altLang="zh-CN" dirty="0" smtClean="0"/>
          </a:p>
          <a:p>
            <a:pPr lvl="1"/>
            <a:r>
              <a:rPr lang="zh-CN" altLang="en-US" dirty="0" smtClean="0"/>
              <a:t>因此</a:t>
            </a:r>
            <a:r>
              <a:rPr lang="zh-TW" altLang="en-US" dirty="0" smtClean="0"/>
              <a:t>，</a:t>
            </a:r>
            <a:r>
              <a:rPr lang="zh-CN" altLang="en-US" dirty="0" smtClean="0"/>
              <a:t>可以</a:t>
            </a:r>
            <a:r>
              <a:rPr lang="zh-CN" altLang="en-US" dirty="0"/>
              <a:t>使用 </a:t>
            </a:r>
            <a:r>
              <a:rPr lang="en-US" altLang="zh-CN" dirty="0"/>
              <a:t>backend-database </a:t>
            </a:r>
            <a:r>
              <a:rPr lang="zh-CN" altLang="en-US" dirty="0"/>
              <a:t>來指代服務</a:t>
            </a:r>
            <a:r>
              <a:rPr lang="zh-CN" altLang="en-US" dirty="0" smtClean="0"/>
              <a:t>。</a:t>
            </a:r>
            <a:endParaRPr lang="en-US" altLang="zh-CN" dirty="0" smtClean="0"/>
          </a:p>
        </p:txBody>
      </p:sp>
    </p:spTree>
    <p:extLst>
      <p:ext uri="{BB962C8B-B14F-4D97-AF65-F5344CB8AC3E}">
        <p14:creationId xmlns:p14="http://schemas.microsoft.com/office/powerpoint/2010/main" val="6841820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使用</a:t>
            </a:r>
            <a:r>
              <a:rPr lang="en-US" altLang="zh-CN" dirty="0"/>
              <a:t>FQDN </a:t>
            </a:r>
            <a:r>
              <a:rPr lang="zh-CN" altLang="en-US" dirty="0"/>
              <a:t>來代替 </a:t>
            </a:r>
            <a:r>
              <a:rPr lang="en-US" altLang="zh-CN" dirty="0"/>
              <a:t>IP </a:t>
            </a:r>
            <a:r>
              <a:rPr lang="zh-CN" altLang="en-US" dirty="0"/>
              <a:t>去訪問 </a:t>
            </a:r>
            <a:r>
              <a:rPr lang="en-US" altLang="zh-CN" dirty="0" err="1"/>
              <a:t>kubia</a:t>
            </a:r>
            <a:r>
              <a:rPr lang="en-US" altLang="zh-CN" dirty="0"/>
              <a:t> </a:t>
            </a:r>
            <a:r>
              <a:rPr lang="zh-CN"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必須在一個存在的 </a:t>
            </a:r>
            <a:r>
              <a:rPr lang="en-US" altLang="zh-CN" dirty="0" smtClean="0"/>
              <a:t>pod </a:t>
            </a:r>
            <a:r>
              <a:rPr lang="zh-CN" altLang="en-US" dirty="0" smtClean="0"/>
              <a:t>上才能這樣做。</a:t>
            </a:r>
            <a:r>
              <a:rPr lang="zh-CN" altLang="en-US" dirty="0"/>
              <a:t/>
            </a:r>
            <a:br>
              <a:rPr lang="zh-CN" altLang="en-US" dirty="0"/>
            </a:br>
            <a:endParaRPr lang="zh-TW" altLang="en-US" dirty="0"/>
          </a:p>
        </p:txBody>
      </p:sp>
      <p:sp>
        <p:nvSpPr>
          <p:cNvPr id="4" name="矩形 3"/>
          <p:cNvSpPr/>
          <p:nvPr/>
        </p:nvSpPr>
        <p:spPr>
          <a:xfrm>
            <a:off x="956154" y="2453055"/>
            <a:ext cx="10016646" cy="1200329"/>
          </a:xfrm>
          <a:prstGeom prst="rect">
            <a:avLst/>
          </a:prstGeom>
        </p:spPr>
        <p:txBody>
          <a:bodyPr wrap="square">
            <a:spAutoFit/>
          </a:bodyPr>
          <a:lstStyle/>
          <a:p>
            <a:r>
              <a:rPr lang="en-US" altLang="zh-CN" sz="2400" dirty="0">
                <a:latin typeface="Source Code Pro" panose="020B0509030403020204" pitchFamily="49" charset="0"/>
                <a:ea typeface="Source Code Pro" panose="020B0509030403020204" pitchFamily="49" charset="0"/>
              </a:rPr>
              <a:t>[</a:t>
            </a:r>
            <a:r>
              <a:rPr lang="en-US" altLang="zh-CN" sz="2400" dirty="0" err="1">
                <a:latin typeface="Source Code Pro" panose="020B0509030403020204" pitchFamily="49" charset="0"/>
                <a:ea typeface="Source Code Pro" panose="020B0509030403020204" pitchFamily="49" charset="0"/>
              </a:rPr>
              <a:t>root@master</a:t>
            </a:r>
            <a:r>
              <a:rPr lang="en-US" altLang="zh-CN" sz="2400" dirty="0">
                <a:latin typeface="Source Code Pro" panose="020B0509030403020204" pitchFamily="49" charset="0"/>
                <a:ea typeface="Source Code Pro" panose="020B0509030403020204" pitchFamily="49" charset="0"/>
              </a:rPr>
              <a:t> ~]# </a:t>
            </a:r>
            <a:r>
              <a:rPr lang="en-US" altLang="zh-CN" sz="2400" b="1" dirty="0" err="1">
                <a:latin typeface="Source Code Pro" panose="020B0509030403020204" pitchFamily="49" charset="0"/>
                <a:ea typeface="Source Code Pro" panose="020B0509030403020204" pitchFamily="49" charset="0"/>
              </a:rPr>
              <a:t>kubectl</a:t>
            </a:r>
            <a:r>
              <a:rPr lang="en-US" altLang="zh-CN" sz="2400" b="1" dirty="0">
                <a:latin typeface="Source Code Pro" panose="020B0509030403020204" pitchFamily="49" charset="0"/>
                <a:ea typeface="Source Code Pro" panose="020B0509030403020204" pitchFamily="49" charset="0"/>
              </a:rPr>
              <a:t> exec kubia-f7zbm -- curl -s http://kubia.default.svc.cluster.local</a:t>
            </a:r>
          </a:p>
          <a:p>
            <a:r>
              <a:rPr lang="en-US" altLang="zh-CN" sz="2400" dirty="0">
                <a:latin typeface="Source Code Pro" panose="020B0509030403020204" pitchFamily="49" charset="0"/>
                <a:ea typeface="Source Code Pro" panose="020B0509030403020204" pitchFamily="49" charset="0"/>
              </a:rPr>
              <a:t>You've hit kubia-tjrk2</a:t>
            </a:r>
          </a:p>
        </p:txBody>
      </p:sp>
    </p:spTree>
    <p:extLst>
      <p:ext uri="{BB962C8B-B14F-4D97-AF65-F5344CB8AC3E}">
        <p14:creationId xmlns:p14="http://schemas.microsoft.com/office/powerpoint/2010/main" val="3409490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在 </a:t>
            </a:r>
            <a:r>
              <a:rPr lang="en-US" altLang="zh-CN" dirty="0"/>
              <a:t>pod </a:t>
            </a:r>
            <a:r>
              <a:rPr lang="zh-CN" altLang="en-US" dirty="0"/>
              <a:t>容器中運行 </a:t>
            </a:r>
            <a:r>
              <a:rPr lang="en-US" altLang="zh-CN" dirty="0" smtClean="0"/>
              <a:t>Shell</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這</a:t>
            </a:r>
            <a:r>
              <a:rPr lang="zh-CN" altLang="en-US" dirty="0"/>
              <a:t>一次不是直接運行</a:t>
            </a:r>
            <a:r>
              <a:rPr lang="en-US" altLang="zh-CN" dirty="0"/>
              <a:t>curl </a:t>
            </a:r>
            <a:r>
              <a:rPr lang="zh-CN" altLang="en-US" dirty="0"/>
              <a:t>命令</a:t>
            </a:r>
            <a:r>
              <a:rPr lang="en-US" altLang="zh-CN" dirty="0"/>
              <a:t>,</a:t>
            </a:r>
            <a:r>
              <a:rPr lang="zh-CN" altLang="en-US" dirty="0"/>
              <a:t>而是運行 </a:t>
            </a:r>
            <a:r>
              <a:rPr lang="en-US" altLang="zh-CN" dirty="0"/>
              <a:t>bash shell,</a:t>
            </a:r>
            <a:r>
              <a:rPr lang="zh-CN" altLang="en-US" dirty="0"/>
              <a:t>這樣可以在容器上運行多條命令。</a:t>
            </a:r>
            <a:endParaRPr lang="en-US" altLang="zh-CN" dirty="0"/>
          </a:p>
          <a:p>
            <a:r>
              <a:rPr lang="zh-CN" altLang="en-US" dirty="0"/>
              <a:t>這</a:t>
            </a:r>
            <a:r>
              <a:rPr lang="zh-CN" altLang="en-US" dirty="0" smtClean="0"/>
              <a:t>與在</a:t>
            </a:r>
            <a:r>
              <a:rPr lang="zh-CN" altLang="en-US" dirty="0"/>
              <a:t>第</a:t>
            </a:r>
            <a:r>
              <a:rPr lang="en-US" altLang="zh-CN" dirty="0"/>
              <a:t>2</a:t>
            </a:r>
            <a:r>
              <a:rPr lang="zh-CN" altLang="en-US" dirty="0"/>
              <a:t>章</a:t>
            </a:r>
            <a:r>
              <a:rPr lang="zh-CN" altLang="en-US" dirty="0" smtClean="0"/>
              <a:t>中想</a:t>
            </a:r>
            <a:r>
              <a:rPr lang="zh-CN" altLang="en-US" dirty="0"/>
              <a:t>進入容器啓動 </a:t>
            </a:r>
            <a:r>
              <a:rPr lang="en-US" altLang="zh-CN" dirty="0" smtClean="0"/>
              <a:t>Docker </a:t>
            </a:r>
            <a:r>
              <a:rPr lang="zh-CN" altLang="en-US" dirty="0" smtClean="0"/>
              <a:t>時</a:t>
            </a:r>
            <a:r>
              <a:rPr lang="en-US" altLang="zh-CN" dirty="0"/>
              <a:t>, </a:t>
            </a:r>
            <a:r>
              <a:rPr lang="zh-CN" altLang="en-US" dirty="0"/>
              <a:t>調用</a:t>
            </a:r>
            <a:r>
              <a:rPr lang="en-US" altLang="zh-CN" dirty="0" err="1">
                <a:latin typeface="Source Code Pro" panose="020B0509030403020204" pitchFamily="49" charset="0"/>
                <a:ea typeface="Source Code Pro" panose="020B0509030403020204" pitchFamily="49" charset="0"/>
              </a:rPr>
              <a:t>docker</a:t>
            </a:r>
            <a:r>
              <a:rPr lang="en-US" altLang="zh-CN" dirty="0">
                <a:latin typeface="Source Code Pro" panose="020B0509030403020204" pitchFamily="49" charset="0"/>
                <a:ea typeface="Source Code Pro" panose="020B0509030403020204" pitchFamily="49" charset="0"/>
              </a:rPr>
              <a:t> exec -it bash</a:t>
            </a:r>
            <a:r>
              <a:rPr lang="en-US" altLang="zh-CN" dirty="0"/>
              <a:t> </a:t>
            </a:r>
            <a:r>
              <a:rPr lang="zh-CN" altLang="en-US" dirty="0" smtClean="0"/>
              <a:t>命令很</a:t>
            </a:r>
            <a:r>
              <a:rPr lang="zh-CN" altLang="en-US" dirty="0"/>
              <a:t>相似</a:t>
            </a:r>
            <a:r>
              <a:rPr lang="zh-CN" altLang="en-US" dirty="0" smtClean="0"/>
              <a:t>。</a:t>
            </a:r>
            <a:endParaRPr lang="en-US" altLang="zh-CN" dirty="0" smtClean="0"/>
          </a:p>
          <a:p>
            <a:r>
              <a:rPr lang="zh-TW" altLang="en-US" dirty="0" smtClean="0"/>
              <a:t>方式是</a:t>
            </a:r>
            <a:r>
              <a:rPr lang="zh-CN" altLang="en-US" dirty="0" smtClean="0"/>
              <a:t>通過 </a:t>
            </a:r>
            <a:r>
              <a:rPr lang="en-US" altLang="zh-CN" dirty="0" err="1"/>
              <a:t>kubectl</a:t>
            </a:r>
            <a:r>
              <a:rPr lang="en-US" altLang="zh-CN" dirty="0"/>
              <a:t> exec </a:t>
            </a:r>
            <a:r>
              <a:rPr lang="zh-CN" altLang="en-US" dirty="0"/>
              <a:t>命令在一個</a:t>
            </a:r>
            <a:r>
              <a:rPr lang="en-US" altLang="zh-CN" dirty="0"/>
              <a:t>pod </a:t>
            </a:r>
            <a:r>
              <a:rPr lang="zh-CN" altLang="en-US" dirty="0"/>
              <a:t>容器上運行</a:t>
            </a:r>
            <a:r>
              <a:rPr lang="en-US" altLang="zh-CN" dirty="0"/>
              <a:t>bash(</a:t>
            </a:r>
            <a:r>
              <a:rPr lang="zh-CN" altLang="en-US" dirty="0"/>
              <a:t>或者其他</a:t>
            </a:r>
            <a:r>
              <a:rPr lang="zh-CN" altLang="en-US" dirty="0" smtClean="0"/>
              <a:t>形式的 </a:t>
            </a:r>
            <a:r>
              <a:rPr lang="en-US" altLang="zh-CN" dirty="0"/>
              <a:t>shell)</a:t>
            </a:r>
            <a:r>
              <a:rPr lang="zh-CN" altLang="en-US" dirty="0" smtClean="0"/>
              <a:t>。</a:t>
            </a:r>
            <a:endParaRPr lang="en-US" altLang="zh-CN" dirty="0" smtClean="0"/>
          </a:p>
          <a:p>
            <a:r>
              <a:rPr lang="zh-CN" altLang="en-US" dirty="0" smtClean="0"/>
              <a:t>注意</a:t>
            </a:r>
            <a:r>
              <a:rPr lang="zh-TW" altLang="en-US" dirty="0" smtClean="0"/>
              <a:t>：如 </a:t>
            </a:r>
            <a:r>
              <a:rPr lang="en-US" altLang="zh-TW" dirty="0" smtClean="0"/>
              <a:t>bash </a:t>
            </a:r>
            <a:r>
              <a:rPr lang="zh-TW" altLang="en-US" dirty="0" smtClean="0"/>
              <a:t>的</a:t>
            </a:r>
            <a:r>
              <a:rPr lang="zh-CN" altLang="en-US" dirty="0" smtClean="0"/>
              <a:t> </a:t>
            </a:r>
            <a:r>
              <a:rPr lang="en-US" altLang="zh-CN" dirty="0"/>
              <a:t>shell </a:t>
            </a:r>
            <a:r>
              <a:rPr lang="zh-CN" altLang="en-US" dirty="0"/>
              <a:t>的二進</a:t>
            </a:r>
            <a:r>
              <a:rPr lang="zh-CN" altLang="en-US" dirty="0" smtClean="0"/>
              <a:t>制可</a:t>
            </a:r>
            <a:r>
              <a:rPr lang="zh-CN" altLang="en-US" dirty="0"/>
              <a:t>執行文件必須在容器鏡像中可用才能使用</a:t>
            </a:r>
            <a:r>
              <a:rPr lang="zh-CN" altLang="en-US" dirty="0" smtClean="0"/>
              <a:t>。</a:t>
            </a:r>
            <a:endParaRPr lang="zh-CN" altLang="en-US" dirty="0"/>
          </a:p>
        </p:txBody>
      </p:sp>
    </p:spTree>
    <p:extLst>
      <p:ext uri="{BB962C8B-B14F-4D97-AF65-F5344CB8AC3E}">
        <p14:creationId xmlns:p14="http://schemas.microsoft.com/office/powerpoint/2010/main" val="3793867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在 </a:t>
            </a:r>
            <a:r>
              <a:rPr lang="en-US" altLang="zh-CN" dirty="0"/>
              <a:t>pod </a:t>
            </a:r>
            <a:r>
              <a:rPr lang="zh-CN" altLang="en-US" dirty="0"/>
              <a:t>容器中運行 </a:t>
            </a:r>
            <a:r>
              <a:rPr lang="en-US" altLang="zh-CN" dirty="0" smtClean="0"/>
              <a:t>Shell</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爲</a:t>
            </a:r>
            <a:r>
              <a:rPr lang="zh-CN" altLang="en-US" dirty="0"/>
              <a:t>了正常地使用 </a:t>
            </a:r>
            <a:r>
              <a:rPr lang="en-US" altLang="zh-CN" dirty="0"/>
              <a:t>shell, </a:t>
            </a:r>
            <a:r>
              <a:rPr lang="en-US" altLang="zh-CN" dirty="0" err="1">
                <a:latin typeface="Source Code Pro" panose="020B0509030403020204" pitchFamily="49" charset="0"/>
                <a:ea typeface="Source Code Pro" panose="020B0509030403020204" pitchFamily="49" charset="0"/>
              </a:rPr>
              <a:t>kubectl</a:t>
            </a:r>
            <a:r>
              <a:rPr lang="en-US" altLang="zh-CN" dirty="0">
                <a:latin typeface="Source Code Pro" panose="020B0509030403020204" pitchFamily="49" charset="0"/>
                <a:ea typeface="Source Code Pro" panose="020B0509030403020204" pitchFamily="49" charset="0"/>
              </a:rPr>
              <a:t> exec </a:t>
            </a:r>
            <a:r>
              <a:rPr lang="zh-CN" altLang="en-US" dirty="0"/>
              <a:t>命令需要</a:t>
            </a:r>
            <a:r>
              <a:rPr lang="zh-CN" altLang="en-US" dirty="0" smtClean="0"/>
              <a:t>添加 </a:t>
            </a:r>
            <a:r>
              <a:rPr lang="en-US" altLang="zh-CN" dirty="0" smtClean="0">
                <a:latin typeface="Source Code Pro" panose="020B0509030403020204" pitchFamily="49" charset="0"/>
                <a:ea typeface="Source Code Pro" panose="020B0509030403020204" pitchFamily="49" charset="0"/>
              </a:rPr>
              <a:t>-it </a:t>
            </a:r>
            <a:r>
              <a:rPr lang="zh-CN" altLang="en-US" dirty="0"/>
              <a:t>選項</a:t>
            </a:r>
            <a:r>
              <a:rPr lang="en-US" altLang="zh-CN" dirty="0"/>
              <a:t>:</a:t>
            </a:r>
            <a:endParaRPr lang="zh-CN" altLang="en-US" dirty="0"/>
          </a:p>
          <a:p>
            <a:pPr marL="0" indent="0">
              <a:buNone/>
            </a:pPr>
            <a:r>
              <a:rPr lang="en-US" altLang="zh-CN" sz="2400" dirty="0">
                <a:latin typeface="Source Code Pro" panose="020B0509030403020204" pitchFamily="49" charset="0"/>
                <a:ea typeface="Source Code Pro" panose="020B0509030403020204" pitchFamily="49" charset="0"/>
              </a:rPr>
              <a:t>$ </a:t>
            </a:r>
            <a:r>
              <a:rPr lang="en-US" altLang="zh-CN" sz="2400" b="1" dirty="0" err="1">
                <a:latin typeface="Source Code Pro" panose="020B0509030403020204" pitchFamily="49" charset="0"/>
                <a:ea typeface="Source Code Pro" panose="020B0509030403020204" pitchFamily="49" charset="0"/>
              </a:rPr>
              <a:t>kubectl</a:t>
            </a:r>
            <a:r>
              <a:rPr lang="en-US" altLang="zh-CN" sz="2400" b="1" dirty="0">
                <a:latin typeface="Source Code Pro" panose="020B0509030403020204" pitchFamily="49" charset="0"/>
                <a:ea typeface="Source Code Pro" panose="020B0509030403020204" pitchFamily="49" charset="0"/>
              </a:rPr>
              <a:t> exec -it kubia-f7zbm </a:t>
            </a:r>
            <a:r>
              <a:rPr lang="en-US" altLang="zh-CN" sz="2400" b="1" dirty="0" smtClean="0">
                <a:latin typeface="Source Code Pro" panose="020B0509030403020204" pitchFamily="49" charset="0"/>
                <a:ea typeface="Source Code Pro" panose="020B0509030403020204" pitchFamily="49" charset="0"/>
              </a:rPr>
              <a:t>bash</a:t>
            </a:r>
          </a:p>
          <a:p>
            <a:pPr marL="0" indent="0">
              <a:buNone/>
            </a:pPr>
            <a:r>
              <a:rPr lang="en-US" altLang="zh-CN" sz="2400" dirty="0" smtClean="0">
                <a:latin typeface="Source Code Pro" panose="020B0509030403020204" pitchFamily="49" charset="0"/>
                <a:ea typeface="Source Code Pro" panose="020B0509030403020204" pitchFamily="49" charset="0"/>
              </a:rPr>
              <a:t>root@kubia-f7zbm:/#</a:t>
            </a:r>
            <a:endParaRPr lang="zh-CN" altLang="en-US" sz="2400" dirty="0" smtClean="0">
              <a:latin typeface="Source Code Pro" panose="020B0509030403020204" pitchFamily="49" charset="0"/>
            </a:endParaRPr>
          </a:p>
          <a:p>
            <a:r>
              <a:rPr lang="zh-CN" altLang="en-US" dirty="0" smtClean="0"/>
              <a:t>現在</a:t>
            </a:r>
            <a:r>
              <a:rPr lang="zh-CN" altLang="en-US" dirty="0"/>
              <a:t>進入容器內部</a:t>
            </a:r>
            <a:r>
              <a:rPr lang="en-US" altLang="zh-CN" dirty="0"/>
              <a:t>,</a:t>
            </a:r>
            <a:r>
              <a:rPr lang="zh-CN" altLang="en-US" dirty="0"/>
              <a:t>根據下述的任何一種方式</a:t>
            </a:r>
            <a:r>
              <a:rPr lang="zh-CN" altLang="en-US" dirty="0" smtClean="0"/>
              <a:t>使用 </a:t>
            </a:r>
            <a:r>
              <a:rPr lang="en-US" altLang="zh-CN" dirty="0" smtClean="0"/>
              <a:t>curl </a:t>
            </a:r>
            <a:r>
              <a:rPr lang="zh-CN" altLang="en-US" dirty="0"/>
              <a:t>命令來訪問 </a:t>
            </a:r>
            <a:r>
              <a:rPr lang="en-US" altLang="zh-CN" dirty="0" err="1"/>
              <a:t>kubia</a:t>
            </a:r>
            <a:r>
              <a:rPr lang="en-US" altLang="zh-CN" dirty="0"/>
              <a:t> </a:t>
            </a:r>
            <a:r>
              <a:rPr lang="zh-CN" altLang="en-US" dirty="0" smtClean="0"/>
              <a:t>服務</a:t>
            </a:r>
            <a:r>
              <a:rPr lang="zh-TW" altLang="en-US" dirty="0" smtClean="0"/>
              <a:t>：</a:t>
            </a:r>
            <a:endParaRPr lang="zh-CN" altLang="en-US" dirty="0"/>
          </a:p>
          <a:p>
            <a:endParaRPr lang="zh-TW" altLang="en-US" dirty="0"/>
          </a:p>
        </p:txBody>
      </p:sp>
      <p:sp>
        <p:nvSpPr>
          <p:cNvPr id="4" name="矩形 3"/>
          <p:cNvSpPr/>
          <p:nvPr/>
        </p:nvSpPr>
        <p:spPr>
          <a:xfrm>
            <a:off x="951980" y="4237971"/>
            <a:ext cx="10584491" cy="1938992"/>
          </a:xfrm>
          <a:prstGeom prst="rect">
            <a:avLst/>
          </a:prstGeom>
        </p:spPr>
        <p:txBody>
          <a:bodyPr wrap="square">
            <a:spAutoFit/>
          </a:bodyPr>
          <a:lstStyle/>
          <a:p>
            <a:r>
              <a:rPr lang="zh-TW" altLang="en-US" sz="2400" dirty="0">
                <a:latin typeface="Source Code Pro" panose="020B0509030403020204" pitchFamily="49" charset="0"/>
              </a:rPr>
              <a:t>[root@master ~]# </a:t>
            </a:r>
            <a:r>
              <a:rPr lang="zh-TW" altLang="en-US" sz="2400" b="1" dirty="0">
                <a:latin typeface="Source Code Pro" panose="020B0509030403020204" pitchFamily="49" charset="0"/>
              </a:rPr>
              <a:t>kubectl exec -it kubia-f7zbm bash</a:t>
            </a:r>
          </a:p>
          <a:p>
            <a:r>
              <a:rPr lang="zh-TW" altLang="en-US" sz="2400" dirty="0">
                <a:latin typeface="Source Code Pro" panose="020B0509030403020204" pitchFamily="49" charset="0"/>
              </a:rPr>
              <a:t>root@kubia-f7zbm:/# </a:t>
            </a:r>
            <a:r>
              <a:rPr lang="zh-TW" altLang="en-US" sz="2400" b="1" dirty="0">
                <a:latin typeface="Source Code Pro" panose="020B0509030403020204" pitchFamily="49" charset="0"/>
              </a:rPr>
              <a:t>curl http://kubia.default</a:t>
            </a:r>
          </a:p>
          <a:p>
            <a:r>
              <a:rPr lang="zh-TW" altLang="en-US" sz="2400" dirty="0">
                <a:latin typeface="Source Code Pro" panose="020B0509030403020204" pitchFamily="49" charset="0"/>
              </a:rPr>
              <a:t>You've hit kubia-tjrk2</a:t>
            </a:r>
          </a:p>
          <a:p>
            <a:r>
              <a:rPr lang="zh-TW" altLang="en-US" sz="2400" dirty="0">
                <a:latin typeface="Source Code Pro" panose="020B0509030403020204" pitchFamily="49" charset="0"/>
              </a:rPr>
              <a:t>root@kubia-f7zbm:/# </a:t>
            </a:r>
            <a:r>
              <a:rPr lang="zh-TW" altLang="en-US" sz="2400" b="1" dirty="0">
                <a:latin typeface="Source Code Pro" panose="020B0509030403020204" pitchFamily="49" charset="0"/>
              </a:rPr>
              <a:t>curl http://kubia</a:t>
            </a:r>
          </a:p>
          <a:p>
            <a:r>
              <a:rPr lang="zh-TW" altLang="en-US" sz="2400" dirty="0">
                <a:latin typeface="Source Code Pro" panose="020B0509030403020204" pitchFamily="49" charset="0"/>
              </a:rPr>
              <a:t>You've hit kubia-tjrk</a:t>
            </a:r>
            <a:r>
              <a:rPr lang="zh-TW" altLang="en-US" sz="2400" dirty="0" smtClean="0">
                <a:latin typeface="Source Code Pro" panose="020B0509030403020204" pitchFamily="49" charset="0"/>
              </a:rPr>
              <a:t>2</a:t>
            </a:r>
            <a:endParaRPr lang="zh-TW" altLang="en-US" sz="2400" dirty="0">
              <a:latin typeface="Source Code Pro" panose="020B0509030403020204" pitchFamily="49" charset="0"/>
            </a:endParaRPr>
          </a:p>
        </p:txBody>
      </p:sp>
    </p:spTree>
    <p:extLst>
      <p:ext uri="{BB962C8B-B14F-4D97-AF65-F5344CB8AC3E}">
        <p14:creationId xmlns:p14="http://schemas.microsoft.com/office/powerpoint/2010/main" val="3718011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查看</a:t>
            </a:r>
            <a:r>
              <a:rPr lang="en-US" altLang="zh-TW" dirty="0" smtClean="0"/>
              <a:t>pod</a:t>
            </a:r>
            <a:r>
              <a:rPr lang="zh-TW" altLang="en-US" dirty="0" smtClean="0"/>
              <a:t>容器的</a:t>
            </a:r>
            <a:r>
              <a:rPr lang="en-US" altLang="zh-TW" dirty="0" smtClean="0"/>
              <a:t>DNS</a:t>
            </a:r>
            <a:r>
              <a:rPr lang="zh-TW" altLang="en-US" dirty="0" smtClean="0"/>
              <a:t>解析</a:t>
            </a:r>
            <a:endParaRPr lang="zh-TW" altLang="en-US" dirty="0"/>
          </a:p>
        </p:txBody>
      </p:sp>
      <p:sp>
        <p:nvSpPr>
          <p:cNvPr id="3" name="內容版面配置區 2"/>
          <p:cNvSpPr>
            <a:spLocks noGrp="1"/>
          </p:cNvSpPr>
          <p:nvPr>
            <p:ph idx="1"/>
          </p:nvPr>
        </p:nvSpPr>
        <p:spPr/>
        <p:txBody>
          <a:bodyPr/>
          <a:lstStyle/>
          <a:p>
            <a:r>
              <a:rPr lang="zh-CN" altLang="en-US" dirty="0" smtClean="0"/>
              <a:t>在請求的</a:t>
            </a:r>
            <a:r>
              <a:rPr lang="en-US" altLang="zh-CN" dirty="0" smtClean="0"/>
              <a:t>URL </a:t>
            </a:r>
            <a:r>
              <a:rPr lang="zh-CN" altLang="en-US" dirty="0"/>
              <a:t>中</a:t>
            </a:r>
            <a:r>
              <a:rPr lang="en-US" altLang="zh-CN" dirty="0" smtClean="0"/>
              <a:t>,</a:t>
            </a:r>
            <a:r>
              <a:rPr lang="zh-CN" altLang="en-US" dirty="0" smtClean="0"/>
              <a:t>可以將服務的名稱作爲主機名來訪問服務。</a:t>
            </a:r>
            <a:endParaRPr lang="en-US" altLang="zh-CN" dirty="0" smtClean="0"/>
          </a:p>
          <a:p>
            <a:r>
              <a:rPr lang="zh-CN" altLang="en-US" dirty="0" smtClean="0"/>
              <a:t>因爲根據每個 </a:t>
            </a:r>
            <a:r>
              <a:rPr lang="en-US" altLang="zh-CN" dirty="0" smtClean="0"/>
              <a:t>pod </a:t>
            </a:r>
            <a:r>
              <a:rPr lang="zh-CN" altLang="en-US" dirty="0"/>
              <a:t>容器 </a:t>
            </a:r>
            <a:r>
              <a:rPr lang="en-US" altLang="zh-CN" dirty="0"/>
              <a:t>DNS </a:t>
            </a:r>
            <a:r>
              <a:rPr lang="zh-CN" altLang="en-US" dirty="0"/>
              <a:t>解析器配置的方式</a:t>
            </a:r>
            <a:r>
              <a:rPr lang="en-US" altLang="zh-CN" dirty="0" smtClean="0"/>
              <a:t>,</a:t>
            </a:r>
            <a:r>
              <a:rPr lang="zh-CN" altLang="en-US" dirty="0" smtClean="0"/>
              <a:t>可以將命名空間和</a:t>
            </a:r>
            <a:r>
              <a:rPr lang="en-US" altLang="zh-CN" dirty="0" err="1" smtClean="0"/>
              <a:t>svc.cluster.local</a:t>
            </a:r>
            <a:r>
              <a:rPr lang="en-US" altLang="zh-CN" dirty="0" smtClean="0"/>
              <a:t> </a:t>
            </a:r>
            <a:r>
              <a:rPr lang="zh-CN" altLang="en-US" dirty="0" smtClean="0"/>
              <a:t>後綴省略掉。</a:t>
            </a:r>
            <a:endParaRPr lang="en-US" altLang="zh-CN" dirty="0" smtClean="0"/>
          </a:p>
          <a:p>
            <a:r>
              <a:rPr lang="zh-CN" altLang="en-US" dirty="0" smtClean="0"/>
              <a:t>查看一下容器中的</a:t>
            </a:r>
            <a:r>
              <a:rPr lang="en-US" altLang="zh-CN" dirty="0" smtClean="0"/>
              <a:t>/</a:t>
            </a:r>
            <a:r>
              <a:rPr lang="en-US" altLang="zh-CN" dirty="0" err="1" smtClean="0"/>
              <a:t>etc</a:t>
            </a:r>
            <a:r>
              <a:rPr lang="en-US" altLang="zh-CN" dirty="0" smtClean="0"/>
              <a:t>/</a:t>
            </a:r>
            <a:r>
              <a:rPr lang="en-US" altLang="zh-CN" dirty="0" err="1" smtClean="0"/>
              <a:t>resolv.conf</a:t>
            </a:r>
            <a:r>
              <a:rPr lang="en-US" altLang="zh-CN" dirty="0" smtClean="0"/>
              <a:t> </a:t>
            </a:r>
            <a:r>
              <a:rPr lang="zh-CN" altLang="en-US" dirty="0"/>
              <a:t>文件就明白了</a:t>
            </a:r>
            <a:r>
              <a:rPr lang="zh-CN" altLang="en-US" dirty="0" smtClean="0"/>
              <a:t>。</a:t>
            </a:r>
            <a:r>
              <a:rPr lang="zh-CN" altLang="en-US" dirty="0"/>
              <a:t/>
            </a:r>
            <a:br>
              <a:rPr lang="zh-CN" altLang="en-US" dirty="0"/>
            </a:br>
            <a:endParaRPr lang="zh-TW" altLang="en-US" dirty="0"/>
          </a:p>
        </p:txBody>
      </p:sp>
      <p:sp>
        <p:nvSpPr>
          <p:cNvPr id="4" name="矩形 3"/>
          <p:cNvSpPr/>
          <p:nvPr/>
        </p:nvSpPr>
        <p:spPr>
          <a:xfrm>
            <a:off x="838200" y="3850981"/>
            <a:ext cx="10698271" cy="1323439"/>
          </a:xfrm>
          <a:prstGeom prst="rect">
            <a:avLst/>
          </a:prstGeom>
        </p:spPr>
        <p:txBody>
          <a:bodyPr wrap="square">
            <a:spAutoFit/>
          </a:bodyPr>
          <a:lstStyle/>
          <a:p>
            <a:r>
              <a:rPr lang="zh-TW" altLang="en-US" sz="2000" dirty="0">
                <a:latin typeface="Source Code Pro" panose="020B0509030403020204" pitchFamily="49" charset="0"/>
              </a:rPr>
              <a:t>root@kubia-f7zbm:/# </a:t>
            </a:r>
            <a:r>
              <a:rPr lang="zh-TW" altLang="en-US" sz="2000" b="1" dirty="0">
                <a:latin typeface="Source Code Pro" panose="020B0509030403020204" pitchFamily="49" charset="0"/>
              </a:rPr>
              <a:t>cat /etc/resolv.conf</a:t>
            </a:r>
          </a:p>
          <a:p>
            <a:r>
              <a:rPr lang="zh-TW" altLang="en-US" sz="2000" dirty="0">
                <a:latin typeface="Source Code Pro" panose="020B0509030403020204" pitchFamily="49" charset="0"/>
              </a:rPr>
              <a:t>nameserver 10.96.0.10</a:t>
            </a:r>
          </a:p>
          <a:p>
            <a:r>
              <a:rPr lang="zh-TW" altLang="en-US" sz="2000" dirty="0">
                <a:latin typeface="Source Code Pro" panose="020B0509030403020204" pitchFamily="49" charset="0"/>
              </a:rPr>
              <a:t>search default.svc.cluster.local svc.cluster.local cluster.local k8s</a:t>
            </a:r>
          </a:p>
          <a:p>
            <a:r>
              <a:rPr lang="zh-TW" altLang="en-US" sz="2000" dirty="0">
                <a:latin typeface="Source Code Pro" panose="020B0509030403020204" pitchFamily="49" charset="0"/>
              </a:rPr>
              <a:t>options ndots:5</a:t>
            </a:r>
          </a:p>
        </p:txBody>
      </p:sp>
    </p:spTree>
    <p:extLst>
      <p:ext uri="{BB962C8B-B14F-4D97-AF65-F5344CB8AC3E}">
        <p14:creationId xmlns:p14="http://schemas.microsoft.com/office/powerpoint/2010/main" val="2562247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無法 </a:t>
            </a:r>
            <a:r>
              <a:rPr lang="en-US" altLang="zh-CN" dirty="0" smtClean="0"/>
              <a:t>ping </a:t>
            </a:r>
            <a:r>
              <a:rPr lang="zh-CN" altLang="en-US" dirty="0"/>
              <a:t>通服務 </a:t>
            </a:r>
            <a:r>
              <a:rPr lang="en-US" altLang="zh-CN" dirty="0"/>
              <a:t>IP </a:t>
            </a:r>
            <a:r>
              <a:rPr lang="zh-CN" altLang="en-US" dirty="0"/>
              <a:t>的</a:t>
            </a:r>
            <a:r>
              <a:rPr lang="zh-CN" altLang="en-US" dirty="0" smtClean="0"/>
              <a:t>原因</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a:t>
            </a:r>
            <a:r>
              <a:rPr lang="zh-CN" altLang="en-US" dirty="0"/>
              <a:t>繼續之前還有最後一</a:t>
            </a:r>
            <a:r>
              <a:rPr lang="zh-CN" altLang="en-US" dirty="0" smtClean="0"/>
              <a:t>問題</a:t>
            </a:r>
            <a:r>
              <a:rPr lang="zh-TW" altLang="en-US" dirty="0" smtClean="0"/>
              <a:t>：</a:t>
            </a:r>
            <a:r>
              <a:rPr lang="zh-CN" altLang="en-US" dirty="0" smtClean="0"/>
              <a:t>不知道</a:t>
            </a:r>
            <a:r>
              <a:rPr lang="zh-CN" altLang="en-US" dirty="0"/>
              <a:t>什麽原因</a:t>
            </a:r>
            <a:r>
              <a:rPr lang="en-US" altLang="zh-CN" dirty="0"/>
              <a:t>,</a:t>
            </a:r>
            <a:r>
              <a:rPr lang="zh-CN" altLang="en-US" dirty="0" smtClean="0"/>
              <a:t>無法 </a:t>
            </a:r>
            <a:r>
              <a:rPr lang="en-US" altLang="zh-CN" dirty="0" smtClean="0"/>
              <a:t>ping </a:t>
            </a:r>
            <a:r>
              <a:rPr lang="zh-CN" altLang="en-US" dirty="0" smtClean="0"/>
              <a:t>創建</a:t>
            </a:r>
            <a:r>
              <a:rPr lang="zh-CN" altLang="en-US" dirty="0"/>
              <a:t>的</a:t>
            </a:r>
            <a:r>
              <a:rPr lang="zh-CN" altLang="en-US" dirty="0" smtClean="0"/>
              <a:t>服務</a:t>
            </a:r>
            <a:r>
              <a:rPr lang="zh-TW" altLang="en-US" dirty="0" smtClean="0"/>
              <a:t>。</a:t>
            </a:r>
            <a:endParaRPr lang="zh-CN" altLang="en-US" dirty="0"/>
          </a:p>
          <a:p>
            <a:r>
              <a:rPr lang="zh-CN" altLang="en-US" dirty="0"/>
              <a:t>大家可能會嘗試通過進入現有的</a:t>
            </a:r>
            <a:r>
              <a:rPr lang="en-US" altLang="zh-CN" dirty="0"/>
              <a:t>pod</a:t>
            </a:r>
            <a:r>
              <a:rPr lang="en-US" altLang="zh-CN" dirty="0" smtClean="0"/>
              <a:t>,</a:t>
            </a:r>
            <a:r>
              <a:rPr lang="zh-TW" altLang="en-US" dirty="0" smtClean="0"/>
              <a:t>並</a:t>
            </a:r>
            <a:r>
              <a:rPr lang="zh-CN" altLang="en-US" dirty="0" smtClean="0"/>
              <a:t>嘗試</a:t>
            </a:r>
            <a:r>
              <a:rPr lang="zh-CN" altLang="en-US" dirty="0"/>
              <a:t>像上一個示例那樣訪問該服務</a:t>
            </a:r>
            <a:r>
              <a:rPr lang="zh-CN" altLang="en-US" dirty="0" smtClean="0"/>
              <a:t>來找出</a:t>
            </a:r>
            <a:r>
              <a:rPr lang="zh-CN" altLang="en-US" dirty="0"/>
              <a:t>問題所在</a:t>
            </a:r>
            <a:r>
              <a:rPr lang="zh-CN" altLang="en-US" dirty="0" smtClean="0"/>
              <a:t>。</a:t>
            </a:r>
            <a:endParaRPr lang="en-US" altLang="zh-CN" dirty="0" smtClean="0"/>
          </a:p>
          <a:p>
            <a:r>
              <a:rPr lang="zh-CN" altLang="en-US" dirty="0" smtClean="0"/>
              <a:t>然後</a:t>
            </a:r>
            <a:r>
              <a:rPr lang="en-US" altLang="zh-CN" dirty="0"/>
              <a:t>,</a:t>
            </a:r>
            <a:r>
              <a:rPr lang="zh-CN" altLang="en-US" dirty="0"/>
              <a:t>如果仍然無法使用簡單的 </a:t>
            </a:r>
            <a:r>
              <a:rPr lang="en-US" altLang="zh-CN" dirty="0"/>
              <a:t>curl </a:t>
            </a:r>
            <a:r>
              <a:rPr lang="zh-CN" altLang="en-US" dirty="0"/>
              <a:t>命令訪問服務</a:t>
            </a:r>
            <a:r>
              <a:rPr lang="en-US" altLang="zh-CN" dirty="0"/>
              <a:t>,</a:t>
            </a:r>
            <a:r>
              <a:rPr lang="zh-CN" altLang="en-US" dirty="0"/>
              <a:t>也許會嘗試 </a:t>
            </a:r>
            <a:r>
              <a:rPr lang="en-US" altLang="zh-CN" dirty="0"/>
              <a:t>ping </a:t>
            </a:r>
            <a:r>
              <a:rPr lang="zh-CN" altLang="en-US" dirty="0"/>
              <a:t>服務 </a:t>
            </a:r>
            <a:r>
              <a:rPr lang="en-US" altLang="zh-CN" dirty="0"/>
              <a:t>IP </a:t>
            </a:r>
            <a:r>
              <a:rPr lang="zh-CN" altLang="en-US" dirty="0"/>
              <a:t>以查看服務是否已啓動</a:t>
            </a:r>
            <a:r>
              <a:rPr lang="zh-CN" altLang="en-US" dirty="0" smtClean="0"/>
              <a:t>。</a:t>
            </a:r>
            <a:endParaRPr lang="en-US" altLang="zh-CN" dirty="0" smtClean="0"/>
          </a:p>
          <a:p>
            <a:r>
              <a:rPr lang="zh-CN" altLang="en-US" dirty="0" smtClean="0"/>
              <a:t>現在</a:t>
            </a:r>
            <a:r>
              <a:rPr lang="zh-CN" altLang="en-US" dirty="0"/>
              <a:t>來嘗試一下</a:t>
            </a:r>
            <a:r>
              <a:rPr lang="zh-CN" altLang="en-US" dirty="0" smtClean="0"/>
              <a:t>。</a:t>
            </a:r>
            <a:endParaRPr lang="en-US" altLang="zh-CN" dirty="0" smtClean="0"/>
          </a:p>
          <a:p>
            <a:pPr marL="0" indent="0">
              <a:buNone/>
            </a:pPr>
            <a:r>
              <a:rPr lang="zh-TW" altLang="en-US" dirty="0" smtClean="0">
                <a:latin typeface="Source Code Pro" panose="020B0509030403020204" pitchFamily="49" charset="0"/>
              </a:rPr>
              <a:t>root@kubia</a:t>
            </a:r>
            <a:r>
              <a:rPr lang="zh-TW" altLang="en-US" dirty="0">
                <a:latin typeface="Source Code Pro" panose="020B0509030403020204" pitchFamily="49" charset="0"/>
              </a:rPr>
              <a:t>-f7zbm:/# </a:t>
            </a:r>
            <a:r>
              <a:rPr lang="zh-TW" altLang="en-US" b="1" dirty="0">
                <a:latin typeface="Source Code Pro" panose="020B0509030403020204" pitchFamily="49" charset="0"/>
              </a:rPr>
              <a:t>ping kubia</a:t>
            </a:r>
          </a:p>
          <a:p>
            <a:endParaRPr lang="zh-CN" altLang="en-US" dirty="0"/>
          </a:p>
        </p:txBody>
      </p:sp>
    </p:spTree>
    <p:extLst>
      <p:ext uri="{BB962C8B-B14F-4D97-AF65-F5344CB8AC3E}">
        <p14:creationId xmlns:p14="http://schemas.microsoft.com/office/powerpoint/2010/main" val="9349810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dirty="0"/>
              <a:t>無法 </a:t>
            </a:r>
            <a:r>
              <a:rPr lang="en-US" altLang="zh-CN" dirty="0"/>
              <a:t>ping </a:t>
            </a:r>
            <a:r>
              <a:rPr lang="zh-CN" altLang="en-US" dirty="0"/>
              <a:t>通服務 </a:t>
            </a:r>
            <a:r>
              <a:rPr lang="en-US" altLang="zh-CN" dirty="0"/>
              <a:t>IP </a:t>
            </a:r>
            <a:r>
              <a:rPr lang="zh-CN" altLang="en-US" dirty="0"/>
              <a:t>的原因</a:t>
            </a:r>
            <a:endParaRPr lang="zh-TW" altLang="en-US" dirty="0"/>
          </a:p>
        </p:txBody>
      </p:sp>
      <p:sp>
        <p:nvSpPr>
          <p:cNvPr id="5" name="矩形 4"/>
          <p:cNvSpPr/>
          <p:nvPr/>
        </p:nvSpPr>
        <p:spPr>
          <a:xfrm>
            <a:off x="838200" y="1546902"/>
            <a:ext cx="10730631" cy="2031325"/>
          </a:xfrm>
          <a:prstGeom prst="rect">
            <a:avLst/>
          </a:prstGeom>
        </p:spPr>
        <p:txBody>
          <a:bodyPr wrap="square">
            <a:spAutoFit/>
          </a:bodyPr>
          <a:lstStyle/>
          <a:p>
            <a:r>
              <a:rPr lang="zh-TW" altLang="en-US" dirty="0">
                <a:latin typeface="Source Code Pro" panose="020B0509030403020204" pitchFamily="49" charset="0"/>
              </a:rPr>
              <a:t>root@kubia-f7zbm:/# </a:t>
            </a:r>
            <a:r>
              <a:rPr lang="zh-TW" altLang="en-US" b="1" dirty="0">
                <a:latin typeface="Source Code Pro" panose="020B0509030403020204" pitchFamily="49" charset="0"/>
              </a:rPr>
              <a:t>ping kubia</a:t>
            </a:r>
          </a:p>
          <a:p>
            <a:r>
              <a:rPr lang="zh-TW" altLang="en-US" dirty="0">
                <a:latin typeface="Source Code Pro" panose="020B0509030403020204" pitchFamily="49" charset="0"/>
              </a:rPr>
              <a:t>PING kubia.default.svc.cluster.local (10.104.222.255): 56 data bytes</a:t>
            </a:r>
          </a:p>
          <a:p>
            <a:r>
              <a:rPr lang="zh-TW" altLang="en-US" dirty="0">
                <a:latin typeface="Source Code Pro" panose="020B0509030403020204" pitchFamily="49" charset="0"/>
              </a:rPr>
              <a:t>76 bytes from 10.112.183.254: Packet Filtered</a:t>
            </a:r>
          </a:p>
          <a:p>
            <a:r>
              <a:rPr lang="en-US" altLang="zh-TW" dirty="0" smtClean="0">
                <a:latin typeface="Source Code Pro" panose="020B0509030403020204" pitchFamily="49" charset="0"/>
                <a:ea typeface="Source Code Pro" panose="020B0509030403020204" pitchFamily="49" charset="0"/>
              </a:rPr>
              <a:t>...</a:t>
            </a:r>
            <a:endParaRPr lang="zh-TW" altLang="en-US" dirty="0">
              <a:latin typeface="Source Code Pro" panose="020B0509030403020204" pitchFamily="49" charset="0"/>
            </a:endParaRPr>
          </a:p>
          <a:p>
            <a:r>
              <a:rPr lang="zh-TW" altLang="en-US" dirty="0">
                <a:latin typeface="Source Code Pro" panose="020B0509030403020204" pitchFamily="49" charset="0"/>
              </a:rPr>
              <a:t>76 bytes from 10.112.183.254: Packet Filtered</a:t>
            </a:r>
          </a:p>
          <a:p>
            <a:r>
              <a:rPr lang="zh-TW" altLang="en-US" dirty="0">
                <a:latin typeface="Source Code Pro" panose="020B0509030403020204" pitchFamily="49" charset="0"/>
              </a:rPr>
              <a:t>^C--- kubia.default.svc.cluster.local ping statistics ---</a:t>
            </a:r>
          </a:p>
          <a:p>
            <a:r>
              <a:rPr lang="zh-TW" altLang="en-US" dirty="0">
                <a:latin typeface="Source Code Pro" panose="020B0509030403020204" pitchFamily="49" charset="0"/>
              </a:rPr>
              <a:t>5 packets transmitted, 0 packets received, 100% packet loss</a:t>
            </a:r>
          </a:p>
        </p:txBody>
      </p:sp>
      <p:sp>
        <p:nvSpPr>
          <p:cNvPr id="6" name="文字方塊 5"/>
          <p:cNvSpPr txBox="1"/>
          <p:nvPr/>
        </p:nvSpPr>
        <p:spPr>
          <a:xfrm>
            <a:off x="1001039" y="3896079"/>
            <a:ext cx="10234808" cy="2308324"/>
          </a:xfrm>
          <a:prstGeom prst="rect">
            <a:avLst/>
          </a:prstGeom>
          <a:noFill/>
        </p:spPr>
        <p:txBody>
          <a:bodyPr wrap="square" rtlCol="0">
            <a:spAutoFit/>
          </a:bodyPr>
          <a:lstStyle/>
          <a:p>
            <a:r>
              <a:rPr lang="zh-CN" altLang="en-US"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怪哉！</a:t>
            </a:r>
            <a:r>
              <a:rPr lang="en-US" altLang="zh-CN" sz="2400" dirty="0" smtClean="0">
                <a:latin typeface="微軟正黑體" panose="020B0604030504040204" pitchFamily="34" charset="-120"/>
                <a:ea typeface="微軟正黑體" panose="020B0604030504040204" pitchFamily="34" charset="-120"/>
              </a:rPr>
              <a:t>curl </a:t>
            </a:r>
            <a:r>
              <a:rPr lang="zh-CN" altLang="en-US" sz="2400" dirty="0">
                <a:latin typeface="微軟正黑體" panose="020B0604030504040204" pitchFamily="34" charset="-120"/>
                <a:ea typeface="微軟正黑體" panose="020B0604030504040204" pitchFamily="34" charset="-120"/>
              </a:rPr>
              <a:t>這個服務是工作的</a:t>
            </a:r>
            <a:r>
              <a:rPr lang="en-US" altLang="zh-CN" sz="2400" dirty="0">
                <a:latin typeface="微軟正黑體" panose="020B0604030504040204" pitchFamily="34" charset="-120"/>
                <a:ea typeface="微軟正黑體" panose="020B0604030504040204" pitchFamily="34" charset="-120"/>
              </a:rPr>
              <a:t>,</a:t>
            </a:r>
            <a:r>
              <a:rPr lang="zh-CN" altLang="en-US" sz="2400" dirty="0">
                <a:latin typeface="微軟正黑體" panose="020B0604030504040204" pitchFamily="34" charset="-120"/>
                <a:ea typeface="微軟正黑體" panose="020B0604030504040204" pitchFamily="34" charset="-120"/>
              </a:rPr>
              <a:t>但是却</a:t>
            </a:r>
            <a:r>
              <a:rPr lang="en-US" altLang="zh-CN" sz="2400" dirty="0">
                <a:latin typeface="微軟正黑體" panose="020B0604030504040204" pitchFamily="34" charset="-120"/>
                <a:ea typeface="微軟正黑體" panose="020B0604030504040204" pitchFamily="34" charset="-120"/>
              </a:rPr>
              <a:t>ping</a:t>
            </a:r>
            <a:r>
              <a:rPr lang="zh-CN" altLang="en-US" sz="2400" dirty="0">
                <a:latin typeface="微軟正黑體" panose="020B0604030504040204" pitchFamily="34" charset="-120"/>
                <a:ea typeface="微軟正黑體" panose="020B0604030504040204" pitchFamily="34" charset="-120"/>
              </a:rPr>
              <a:t>不通</a:t>
            </a:r>
            <a:r>
              <a:rPr lang="zh-CN" altLang="en-US"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CN" altLang="en-US" sz="2400" dirty="0" smtClean="0">
                <a:latin typeface="微軟正黑體" panose="020B0604030504040204" pitchFamily="34" charset="-120"/>
                <a:ea typeface="微軟正黑體" panose="020B0604030504040204" pitchFamily="34" charset="-120"/>
              </a:rPr>
              <a:t>這</a:t>
            </a:r>
            <a:r>
              <a:rPr lang="zh-CN" altLang="en-US" sz="2400" dirty="0">
                <a:latin typeface="微軟正黑體" panose="020B0604030504040204" pitchFamily="34" charset="-120"/>
                <a:ea typeface="微軟正黑體" panose="020B0604030504040204" pitchFamily="34" charset="-120"/>
              </a:rPr>
              <a:t>是因爲服務的集群 </a:t>
            </a:r>
            <a:r>
              <a:rPr lang="en-US" altLang="zh-CN" sz="2400" dirty="0">
                <a:latin typeface="微軟正黑體" panose="020B0604030504040204" pitchFamily="34" charset="-120"/>
                <a:ea typeface="微軟正黑體" panose="020B0604030504040204" pitchFamily="34" charset="-120"/>
              </a:rPr>
              <a:t>IP </a:t>
            </a:r>
            <a:r>
              <a:rPr lang="zh-CN" altLang="en-US" sz="2400" dirty="0">
                <a:latin typeface="微軟正黑體" panose="020B0604030504040204" pitchFamily="34" charset="-120"/>
                <a:ea typeface="微軟正黑體" panose="020B0604030504040204" pitchFamily="34" charset="-120"/>
              </a:rPr>
              <a:t>是</a:t>
            </a:r>
            <a:r>
              <a:rPr lang="zh-CN" altLang="en-US" sz="2400" dirty="0" smtClean="0">
                <a:latin typeface="微軟正黑體" panose="020B0604030504040204" pitchFamily="34" charset="-120"/>
                <a:ea typeface="微軟正黑體" panose="020B0604030504040204" pitchFamily="34" charset="-120"/>
              </a:rPr>
              <a:t>一個</a:t>
            </a:r>
            <a:r>
              <a:rPr lang="zh-CN" altLang="en-US" sz="2400" dirty="0">
                <a:latin typeface="微軟正黑體" panose="020B0604030504040204" pitchFamily="34" charset="-120"/>
                <a:ea typeface="微軟正黑體" panose="020B0604030504040204" pitchFamily="34" charset="-120"/>
              </a:rPr>
              <a:t>虛擬</a:t>
            </a:r>
            <a:r>
              <a:rPr lang="en-US" altLang="zh-CN" sz="2400" dirty="0">
                <a:latin typeface="微軟正黑體" panose="020B0604030504040204" pitchFamily="34" charset="-120"/>
                <a:ea typeface="微軟正黑體" panose="020B0604030504040204" pitchFamily="34" charset="-120"/>
              </a:rPr>
              <a:t>IP</a:t>
            </a:r>
            <a:r>
              <a:rPr lang="en-US" altLang="zh-CN"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並</a:t>
            </a:r>
            <a:r>
              <a:rPr lang="zh-CN" altLang="en-US" sz="2400" dirty="0" smtClean="0">
                <a:latin typeface="微軟正黑體" panose="020B0604030504040204" pitchFamily="34" charset="-120"/>
                <a:ea typeface="微軟正黑體" panose="020B0604030504040204" pitchFamily="34" charset="-120"/>
              </a:rPr>
              <a:t>且</a:t>
            </a:r>
            <a:r>
              <a:rPr lang="zh-CN" altLang="en-US" sz="2400" dirty="0">
                <a:latin typeface="微軟正黑體" panose="020B0604030504040204" pitchFamily="34" charset="-120"/>
                <a:ea typeface="微軟正黑體" panose="020B0604030504040204" pitchFamily="34" charset="-120"/>
              </a:rPr>
              <a:t>只有在與服務端口結合時才有意義</a:t>
            </a:r>
            <a:r>
              <a:rPr lang="zh-CN" altLang="en-US" sz="2400" dirty="0" smtClean="0">
                <a:latin typeface="微軟正黑體" panose="020B0604030504040204" pitchFamily="34" charset="-120"/>
                <a:ea typeface="微軟正黑體" panose="020B0604030504040204" pitchFamily="34" charset="-120"/>
              </a:rPr>
              <a:t>。</a:t>
            </a:r>
            <a:endParaRPr lang="en-US" altLang="zh-CN" sz="2400" dirty="0" smtClean="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CN" altLang="en-US" sz="2400" dirty="0" smtClean="0">
                <a:latin typeface="微軟正黑體" panose="020B0604030504040204" pitchFamily="34" charset="-120"/>
                <a:ea typeface="微軟正黑體" panose="020B0604030504040204" pitchFamily="34" charset="-120"/>
              </a:rPr>
              <a:t>將</a:t>
            </a:r>
            <a:r>
              <a:rPr lang="zh-CN" altLang="en-US" sz="2400" dirty="0">
                <a:latin typeface="微軟正黑體" panose="020B0604030504040204" pitchFamily="34" charset="-120"/>
                <a:ea typeface="微軟正黑體" panose="020B0604030504040204" pitchFamily="34" charset="-120"/>
              </a:rPr>
              <a:t>在第</a:t>
            </a:r>
            <a:r>
              <a:rPr lang="en-US" altLang="zh-CN" sz="2400" dirty="0" smtClean="0">
                <a:latin typeface="微軟正黑體" panose="020B0604030504040204" pitchFamily="34" charset="-120"/>
                <a:ea typeface="微軟正黑體" panose="020B0604030504040204" pitchFamily="34" charset="-120"/>
              </a:rPr>
              <a:t>11</a:t>
            </a:r>
            <a:r>
              <a:rPr lang="zh-TW" altLang="en-US"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章</a:t>
            </a:r>
            <a:r>
              <a:rPr lang="zh-CN" altLang="en-US" sz="2400" dirty="0">
                <a:latin typeface="微軟正黑體" panose="020B0604030504040204" pitchFamily="34" charset="-120"/>
                <a:ea typeface="微軟正黑體" panose="020B0604030504040204" pitchFamily="34" charset="-120"/>
              </a:rPr>
              <a:t>中解釋這意味</a:t>
            </a:r>
            <a:r>
              <a:rPr lang="zh-CN" altLang="en-US" sz="2400" dirty="0" smtClean="0">
                <a:latin typeface="微軟正黑體" panose="020B0604030504040204" pitchFamily="34" charset="-120"/>
                <a:ea typeface="微軟正黑體" panose="020B0604030504040204" pitchFamily="34" charset="-120"/>
              </a:rPr>
              <a:t>著什</a:t>
            </a:r>
            <a:r>
              <a:rPr lang="zh-CN" altLang="en-US" sz="2400" dirty="0">
                <a:latin typeface="微軟正黑體" panose="020B0604030504040204" pitchFamily="34" charset="-120"/>
                <a:ea typeface="微軟正黑體" panose="020B0604030504040204" pitchFamily="34" charset="-120"/>
              </a:rPr>
              <a:t>麽</a:t>
            </a:r>
            <a:r>
              <a:rPr lang="en-US" altLang="zh-CN" sz="2400" dirty="0">
                <a:latin typeface="微軟正黑體" panose="020B0604030504040204" pitchFamily="34" charset="-120"/>
                <a:ea typeface="微軟正黑體" panose="020B0604030504040204" pitchFamily="34" charset="-120"/>
              </a:rPr>
              <a:t>,</a:t>
            </a:r>
            <a:r>
              <a:rPr lang="zh-CN" altLang="en-US" sz="2400" dirty="0">
                <a:latin typeface="微軟正黑體" panose="020B0604030504040204" pitchFamily="34" charset="-120"/>
                <a:ea typeface="微軟正黑體" panose="020B0604030504040204" pitchFamily="34" charset="-120"/>
              </a:rPr>
              <a:t>以及服務是如何工作的</a:t>
            </a:r>
            <a:r>
              <a:rPr lang="zh-CN" altLang="en-US" sz="2400" dirty="0" smtClean="0">
                <a:latin typeface="微軟正黑體" panose="020B0604030504040204" pitchFamily="34" charset="-120"/>
                <a:ea typeface="微軟正黑體" panose="020B0604030504040204" pitchFamily="34" charset="-120"/>
              </a:rPr>
              <a:t>。</a:t>
            </a:r>
            <a:endParaRPr lang="en-US" altLang="zh-CN" sz="2400" dirty="0" smtClean="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CN" altLang="en-US" sz="2400" dirty="0" smtClean="0">
                <a:latin typeface="微軟正黑體" panose="020B0604030504040204" pitchFamily="34" charset="-120"/>
                <a:ea typeface="微軟正黑體" panose="020B0604030504040204" pitchFamily="34" charset="-120"/>
              </a:rPr>
              <a:t>在</a:t>
            </a:r>
            <a:r>
              <a:rPr lang="zh-CN" altLang="en-US" sz="2400" dirty="0">
                <a:latin typeface="微軟正黑體" panose="020B0604030504040204" pitchFamily="34" charset="-120"/>
                <a:ea typeface="微軟正黑體" panose="020B0604030504040204" pitchFamily="34" charset="-120"/>
              </a:rPr>
              <a:t>這裏提到這個問題</a:t>
            </a:r>
            <a:r>
              <a:rPr lang="en-US" altLang="zh-CN" sz="2400" dirty="0">
                <a:latin typeface="微軟正黑體" panose="020B0604030504040204" pitchFamily="34" charset="-120"/>
                <a:ea typeface="微軟正黑體" panose="020B0604030504040204" pitchFamily="34" charset="-120"/>
              </a:rPr>
              <a:t>,</a:t>
            </a:r>
            <a:r>
              <a:rPr lang="zh-CN" altLang="en-US" sz="2400" dirty="0">
                <a:latin typeface="微軟正黑體" panose="020B0604030504040204" pitchFamily="34" charset="-120"/>
                <a:ea typeface="微軟正黑體" panose="020B0604030504040204" pitchFamily="34" charset="-120"/>
              </a:rPr>
              <a:t>因爲這是用戶在嘗試調</a:t>
            </a:r>
            <a:r>
              <a:rPr lang="zh-CN" altLang="en-US" sz="2400" dirty="0" smtClean="0">
                <a:latin typeface="微軟正黑體" panose="020B0604030504040204" pitchFamily="34" charset="-120"/>
                <a:ea typeface="微軟正黑體" panose="020B0604030504040204" pitchFamily="34" charset="-120"/>
              </a:rPr>
              <a:t>試</a:t>
            </a:r>
            <a:r>
              <a:rPr lang="zh-TW" altLang="en-US" sz="2400" dirty="0" smtClean="0">
                <a:latin typeface="微軟正黑體" panose="020B0604030504040204" pitchFamily="34" charset="-120"/>
                <a:ea typeface="微軟正黑體" panose="020B0604030504040204" pitchFamily="34" charset="-120"/>
              </a:rPr>
              <a:t>異</a:t>
            </a:r>
            <a:r>
              <a:rPr lang="zh-CN" altLang="en-US" sz="2400" dirty="0" smtClean="0">
                <a:latin typeface="微軟正黑體" panose="020B0604030504040204" pitchFamily="34" charset="-120"/>
                <a:ea typeface="微軟正黑體" panose="020B0604030504040204" pitchFamily="34" charset="-120"/>
              </a:rPr>
              <a:t>常</a:t>
            </a:r>
            <a:r>
              <a:rPr lang="zh-CN" altLang="en-US" sz="2400" dirty="0">
                <a:latin typeface="微軟正黑體" panose="020B0604030504040204" pitchFamily="34" charset="-120"/>
                <a:ea typeface="微軟正黑體" panose="020B0604030504040204" pitchFamily="34" charset="-120"/>
              </a:rPr>
              <a:t>服務時會做的第一件事</a:t>
            </a:r>
            <a:r>
              <a:rPr lang="en-US" altLang="zh-CN" sz="2400" dirty="0">
                <a:latin typeface="微軟正黑體" panose="020B0604030504040204" pitchFamily="34" charset="-120"/>
                <a:ea typeface="微軟正黑體" panose="020B0604030504040204" pitchFamily="34" charset="-120"/>
              </a:rPr>
              <a:t>(ping </a:t>
            </a:r>
            <a:r>
              <a:rPr lang="zh-CN" altLang="en-US" sz="2400" dirty="0">
                <a:latin typeface="微軟正黑體" panose="020B0604030504040204" pitchFamily="34" charset="-120"/>
                <a:ea typeface="微軟正黑體" panose="020B0604030504040204" pitchFamily="34" charset="-120"/>
              </a:rPr>
              <a:t>服務的</a:t>
            </a:r>
            <a:r>
              <a:rPr lang="en-US" altLang="zh-CN" sz="2400" dirty="0">
                <a:latin typeface="微軟正黑體" panose="020B0604030504040204" pitchFamily="34" charset="-120"/>
                <a:ea typeface="微軟正黑體" panose="020B0604030504040204" pitchFamily="34" charset="-120"/>
              </a:rPr>
              <a:t>IP),</a:t>
            </a:r>
            <a:r>
              <a:rPr lang="zh-CN" altLang="en-US" sz="2400" dirty="0">
                <a:latin typeface="微軟正黑體" panose="020B0604030504040204" pitchFamily="34" charset="-120"/>
                <a:ea typeface="微軟正黑體" panose="020B0604030504040204" pitchFamily="34" charset="-120"/>
              </a:rPr>
              <a:t>而服務的</a:t>
            </a:r>
            <a:r>
              <a:rPr lang="en-US" altLang="zh-CN" sz="2400" dirty="0">
                <a:latin typeface="微軟正黑體" panose="020B0604030504040204" pitchFamily="34" charset="-120"/>
                <a:ea typeface="微軟正黑體" panose="020B0604030504040204" pitchFamily="34" charset="-120"/>
              </a:rPr>
              <a:t>IP </a:t>
            </a:r>
            <a:r>
              <a:rPr lang="zh-CN" altLang="en-US" sz="2400" dirty="0">
                <a:latin typeface="微軟正黑體" panose="020B0604030504040204" pitchFamily="34" charset="-120"/>
                <a:ea typeface="微軟正黑體" panose="020B0604030504040204" pitchFamily="34" charset="-120"/>
              </a:rPr>
              <a:t>無法</a:t>
            </a:r>
            <a:r>
              <a:rPr lang="en-US" altLang="zh-CN" sz="2400" dirty="0">
                <a:latin typeface="微軟正黑體" panose="020B0604030504040204" pitchFamily="34" charset="-120"/>
                <a:ea typeface="微軟正黑體" panose="020B0604030504040204" pitchFamily="34" charset="-120"/>
              </a:rPr>
              <a:t>ping </a:t>
            </a:r>
            <a:r>
              <a:rPr lang="zh-CN" altLang="en-US" sz="2400" dirty="0">
                <a:latin typeface="微軟正黑體" panose="020B0604030504040204" pitchFamily="34" charset="-120"/>
                <a:ea typeface="微軟正黑體" panose="020B0604030504040204" pitchFamily="34" charset="-120"/>
              </a:rPr>
              <a:t>通會讓</a:t>
            </a:r>
            <a:r>
              <a:rPr lang="zh-CN" altLang="en-US" sz="2400" dirty="0" smtClean="0">
                <a:latin typeface="微軟正黑體" panose="020B0604030504040204" pitchFamily="34" charset="-120"/>
                <a:ea typeface="微軟正黑體" panose="020B0604030504040204" pitchFamily="34" charset="-120"/>
              </a:rPr>
              <a:t>大多數人措手不及。</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815868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連接集群外部的</a:t>
            </a:r>
            <a:r>
              <a:rPr lang="zh-CN" altLang="en-US" dirty="0" smtClean="0"/>
              <a:t>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現在</a:t>
            </a:r>
            <a:r>
              <a:rPr lang="zh-TW" altLang="en-US" dirty="0" smtClean="0"/>
              <a:t>，</a:t>
            </a:r>
            <a:r>
              <a:rPr lang="zh-CN" altLang="en-US" dirty="0" smtClean="0"/>
              <a:t>我們希望通過 </a:t>
            </a:r>
            <a:r>
              <a:rPr lang="en-US" altLang="zh-CN" dirty="0" smtClean="0"/>
              <a:t>Kubernetes </a:t>
            </a:r>
            <a:r>
              <a:rPr lang="zh-CN" altLang="en-US" dirty="0" smtClean="0"/>
              <a:t>服務特性暴露外部服務的情况。</a:t>
            </a:r>
            <a:endParaRPr lang="en-US" altLang="zh-CN" dirty="0" smtClean="0"/>
          </a:p>
          <a:p>
            <a:r>
              <a:rPr lang="zh-CN" altLang="en-US" dirty="0" smtClean="0"/>
              <a:t>不要讓服務將連接重定向到集群中的</a:t>
            </a:r>
            <a:r>
              <a:rPr lang="en-US" altLang="zh-CN" dirty="0" smtClean="0"/>
              <a:t>pod,</a:t>
            </a:r>
            <a:r>
              <a:rPr lang="zh-CN" altLang="en-US" dirty="0" smtClean="0"/>
              <a:t>而是讓它重定向到外部</a:t>
            </a:r>
            <a:r>
              <a:rPr lang="en-US" altLang="zh-CN" dirty="0" smtClean="0"/>
              <a:t>IP</a:t>
            </a:r>
            <a:r>
              <a:rPr lang="zh-TW" altLang="en-US" dirty="0" smtClean="0"/>
              <a:t>位址</a:t>
            </a:r>
            <a:r>
              <a:rPr lang="zh-CN" altLang="en-US" dirty="0" smtClean="0"/>
              <a:t>和</a:t>
            </a:r>
            <a:r>
              <a:rPr lang="zh-CN" altLang="en-US" dirty="0"/>
              <a:t>端口。</a:t>
            </a:r>
          </a:p>
          <a:p>
            <a:r>
              <a:rPr lang="zh-CN" altLang="en-US" dirty="0" smtClean="0"/>
              <a:t>這樣做可以讓你充分利用服務負載平衡和服務發現。</a:t>
            </a:r>
            <a:endParaRPr lang="en-US" altLang="zh-CN" dirty="0" smtClean="0"/>
          </a:p>
          <a:p>
            <a:r>
              <a:rPr lang="zh-CN" altLang="en-US" dirty="0" smtClean="0"/>
              <a:t>在集群中運行的客戶端 </a:t>
            </a:r>
            <a:r>
              <a:rPr lang="en-US" altLang="zh-CN" dirty="0" smtClean="0"/>
              <a:t>pod </a:t>
            </a:r>
            <a:r>
              <a:rPr lang="zh-CN" altLang="en-US" dirty="0" smtClean="0"/>
              <a:t>可以像連接到內部服務一樣連接到外部服務。</a:t>
            </a:r>
            <a:r>
              <a:rPr lang="zh-CN" altLang="en-US" dirty="0"/>
              <a:t/>
            </a:r>
            <a:br>
              <a:rPr lang="zh-CN" altLang="en-US" dirty="0"/>
            </a:br>
            <a:endParaRPr lang="zh-TW" altLang="en-US" dirty="0"/>
          </a:p>
        </p:txBody>
      </p:sp>
    </p:spTree>
    <p:extLst>
      <p:ext uri="{BB962C8B-B14F-4D97-AF65-F5344CB8AC3E}">
        <p14:creationId xmlns:p14="http://schemas.microsoft.com/office/powerpoint/2010/main" val="311461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介紹</a:t>
            </a:r>
            <a:r>
              <a:rPr lang="zh-TW" altLang="en-US" dirty="0" smtClean="0"/>
              <a:t>「</a:t>
            </a:r>
            <a:r>
              <a:rPr lang="zh-CN" altLang="en-US" dirty="0" smtClean="0"/>
              <a:t>服務</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CN" altLang="en-US" dirty="0"/>
              <a:t>為了解決上述問題</a:t>
            </a:r>
            <a:r>
              <a:rPr lang="en-US" altLang="zh-CN" dirty="0"/>
              <a:t>,Kubernetes </a:t>
            </a:r>
            <a:r>
              <a:rPr lang="zh-CN" altLang="en-US" dirty="0"/>
              <a:t>提供了一種資源類型</a:t>
            </a:r>
            <a:r>
              <a:rPr lang="zh-TW" altLang="en-US" dirty="0"/>
              <a:t>─</a:t>
            </a:r>
            <a:r>
              <a:rPr lang="zh-CN" altLang="en-US" dirty="0"/>
              <a:t>服務</a:t>
            </a:r>
            <a:r>
              <a:rPr lang="en-US" altLang="zh-CN" dirty="0"/>
              <a:t>(service) </a:t>
            </a:r>
            <a:r>
              <a:rPr lang="zh-CN" altLang="en-US" dirty="0"/>
              <a:t>。</a:t>
            </a:r>
          </a:p>
          <a:p>
            <a:r>
              <a:rPr lang="en-US" altLang="zh-CN" dirty="0" smtClean="0"/>
              <a:t>Kubernetes </a:t>
            </a:r>
            <a:r>
              <a:rPr lang="zh-CN" altLang="en-US" dirty="0" smtClean="0"/>
              <a:t>服務是一種為一組功能相同的</a:t>
            </a:r>
            <a:r>
              <a:rPr lang="en-US" altLang="zh-CN" dirty="0" smtClean="0"/>
              <a:t>pod </a:t>
            </a:r>
            <a:r>
              <a:rPr lang="zh-CN" altLang="en-US" dirty="0" smtClean="0"/>
              <a:t>提供單</a:t>
            </a:r>
            <a:r>
              <a:rPr lang="zh-TW" altLang="en-US" dirty="0" smtClean="0"/>
              <a:t>一</a:t>
            </a:r>
            <a:r>
              <a:rPr lang="zh-CN" altLang="en-US" dirty="0" smtClean="0"/>
              <a:t>不變接入點的資源。</a:t>
            </a:r>
            <a:endParaRPr lang="en-US" altLang="zh-CN" dirty="0" smtClean="0"/>
          </a:p>
          <a:p>
            <a:r>
              <a:rPr lang="zh-CN" altLang="en-US" dirty="0" smtClean="0"/>
              <a:t>當服務存在時</a:t>
            </a:r>
            <a:r>
              <a:rPr lang="en-US" altLang="zh-CN" dirty="0" smtClean="0"/>
              <a:t>,</a:t>
            </a:r>
            <a:r>
              <a:rPr lang="zh-CN" altLang="en-US" dirty="0" smtClean="0"/>
              <a:t>它的</a:t>
            </a:r>
            <a:r>
              <a:rPr lang="en-US" altLang="zh-CN" dirty="0" smtClean="0"/>
              <a:t>IP</a:t>
            </a:r>
            <a:r>
              <a:rPr lang="zh-CN" altLang="en-US" dirty="0" smtClean="0"/>
              <a:t>位址和埠不會改變。</a:t>
            </a:r>
            <a:endParaRPr lang="en-US" altLang="zh-CN" dirty="0" smtClean="0"/>
          </a:p>
          <a:p>
            <a:r>
              <a:rPr lang="zh-CN" altLang="en-US" dirty="0" smtClean="0"/>
              <a:t>用戶端通過</a:t>
            </a:r>
            <a:r>
              <a:rPr lang="en-US" altLang="zh-CN" dirty="0" smtClean="0"/>
              <a:t>IP</a:t>
            </a:r>
            <a:r>
              <a:rPr lang="zh-CN" altLang="en-US" dirty="0" smtClean="0"/>
              <a:t>位址和埠號建立連接</a:t>
            </a:r>
            <a:r>
              <a:rPr lang="en-US" altLang="zh-CN" dirty="0" smtClean="0"/>
              <a:t>, </a:t>
            </a:r>
            <a:r>
              <a:rPr lang="zh-CN" altLang="en-US" dirty="0" smtClean="0"/>
              <a:t>這些連接會被路由到提供該服務的任意一個</a:t>
            </a:r>
            <a:r>
              <a:rPr lang="en-US" altLang="zh-CN" dirty="0" smtClean="0"/>
              <a:t>pod </a:t>
            </a:r>
            <a:r>
              <a:rPr lang="zh-CN" altLang="en-US" dirty="0" smtClean="0"/>
              <a:t>上。</a:t>
            </a:r>
            <a:endParaRPr lang="en-US" altLang="zh-CN" dirty="0" smtClean="0"/>
          </a:p>
          <a:p>
            <a:r>
              <a:rPr lang="zh-CN" altLang="en-US" dirty="0" smtClean="0"/>
              <a:t>通過這種方式</a:t>
            </a:r>
            <a:r>
              <a:rPr lang="en-US" altLang="zh-CN" dirty="0" smtClean="0"/>
              <a:t>,</a:t>
            </a:r>
            <a:r>
              <a:rPr lang="zh-CN" altLang="en-US" dirty="0" smtClean="0"/>
              <a:t>用戶端不需要知道每個單獨的提供服務的</a:t>
            </a:r>
            <a:r>
              <a:rPr lang="en-US" altLang="zh-CN" dirty="0" smtClean="0"/>
              <a:t>pod </a:t>
            </a:r>
            <a:r>
              <a:rPr lang="zh-CN" altLang="en-US" dirty="0" smtClean="0"/>
              <a:t>的地址</a:t>
            </a:r>
            <a:r>
              <a:rPr lang="en-US" altLang="zh-CN" dirty="0" smtClean="0"/>
              <a:t>,</a:t>
            </a:r>
            <a:r>
              <a:rPr lang="zh-CN" altLang="en-US" dirty="0" smtClean="0"/>
              <a:t>這樣這些</a:t>
            </a:r>
            <a:r>
              <a:rPr lang="en-US" altLang="zh-CN" dirty="0" smtClean="0"/>
              <a:t>pod </a:t>
            </a:r>
            <a:r>
              <a:rPr lang="zh-CN" altLang="en-US" dirty="0" smtClean="0"/>
              <a:t>就可以在集群中隨時被創建或移除。</a:t>
            </a:r>
          </a:p>
        </p:txBody>
      </p:sp>
    </p:spTree>
    <p:extLst>
      <p:ext uri="{BB962C8B-B14F-4D97-AF65-F5344CB8AC3E}">
        <p14:creationId xmlns:p14="http://schemas.microsoft.com/office/powerpoint/2010/main" val="3112966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介紹服務 </a:t>
            </a:r>
            <a:r>
              <a:rPr lang="en-US" altLang="zh-TW" dirty="0" smtClean="0"/>
              <a:t>endpoint</a:t>
            </a:r>
            <a:endParaRPr lang="zh-TW" altLang="en-US" dirty="0"/>
          </a:p>
        </p:txBody>
      </p:sp>
      <p:sp>
        <p:nvSpPr>
          <p:cNvPr id="3" name="內容版面配置區 2"/>
          <p:cNvSpPr>
            <a:spLocks noGrp="1"/>
          </p:cNvSpPr>
          <p:nvPr>
            <p:ph idx="1"/>
          </p:nvPr>
        </p:nvSpPr>
        <p:spPr/>
        <p:txBody>
          <a:bodyPr/>
          <a:lstStyle/>
          <a:p>
            <a:r>
              <a:rPr lang="zh-CN" altLang="en-US" dirty="0" smtClean="0"/>
              <a:t>服務</a:t>
            </a:r>
            <a:r>
              <a:rPr lang="zh-TW" altLang="en-US" dirty="0" smtClean="0"/>
              <a:t>並</a:t>
            </a:r>
            <a:r>
              <a:rPr lang="zh-CN" altLang="en-US" dirty="0" smtClean="0"/>
              <a:t>不是和 </a:t>
            </a:r>
            <a:r>
              <a:rPr lang="en-US" altLang="zh-CN" dirty="0" smtClean="0"/>
              <a:t>pod </a:t>
            </a:r>
            <a:r>
              <a:rPr lang="zh-CN" altLang="en-US" dirty="0" smtClean="0"/>
              <a:t>直接相連的。 </a:t>
            </a:r>
            <a:endParaRPr lang="en-US" altLang="zh-CN" dirty="0" smtClean="0"/>
          </a:p>
          <a:p>
            <a:r>
              <a:rPr lang="zh-CN" altLang="en-US" dirty="0" smtClean="0"/>
              <a:t>相反</a:t>
            </a:r>
            <a:r>
              <a:rPr lang="en-US" altLang="zh-CN" dirty="0" smtClean="0"/>
              <a:t>,</a:t>
            </a:r>
            <a:r>
              <a:rPr lang="zh-CN" altLang="en-US" dirty="0" smtClean="0"/>
              <a:t>有一種資源介</a:t>
            </a:r>
            <a:r>
              <a:rPr lang="zh-TW" altLang="en-US" dirty="0" smtClean="0"/>
              <a:t>於</a:t>
            </a:r>
            <a:r>
              <a:rPr lang="zh-CN" altLang="en-US" dirty="0" smtClean="0"/>
              <a:t>兩者之間</a:t>
            </a:r>
            <a:r>
              <a:rPr lang="en-US" altLang="zh-CN" dirty="0" smtClean="0"/>
              <a:t>—Endpoint </a:t>
            </a:r>
            <a:r>
              <a:rPr lang="zh-CN" altLang="en-US" dirty="0" smtClean="0"/>
              <a:t>資源。</a:t>
            </a:r>
            <a:endParaRPr lang="zh-TW" altLang="en-US" dirty="0"/>
          </a:p>
        </p:txBody>
      </p:sp>
      <p:sp>
        <p:nvSpPr>
          <p:cNvPr id="4" name="矩形 3"/>
          <p:cNvSpPr/>
          <p:nvPr/>
        </p:nvSpPr>
        <p:spPr>
          <a:xfrm>
            <a:off x="1106466" y="2847469"/>
            <a:ext cx="9027090" cy="3693319"/>
          </a:xfrm>
          <a:prstGeom prst="rect">
            <a:avLst/>
          </a:prstGeom>
        </p:spPr>
        <p:txBody>
          <a:bodyPr wrap="square">
            <a:spAutoFit/>
          </a:bodyPr>
          <a:lstStyle/>
          <a:p>
            <a:r>
              <a:rPr lang="zh-TW" altLang="en-US" dirty="0">
                <a:latin typeface="Source Code Pro" panose="020B0509030403020204" pitchFamily="49" charset="0"/>
              </a:rPr>
              <a:t>[root@master ~]# </a:t>
            </a:r>
            <a:r>
              <a:rPr lang="zh-TW" altLang="en-US" b="1" dirty="0">
                <a:latin typeface="Source Code Pro" panose="020B0509030403020204" pitchFamily="49" charset="0"/>
              </a:rPr>
              <a:t>kubectl describe svc kubia</a:t>
            </a:r>
          </a:p>
          <a:p>
            <a:r>
              <a:rPr lang="zh-TW" altLang="en-US" dirty="0">
                <a:latin typeface="Source Code Pro" panose="020B0509030403020204" pitchFamily="49" charset="0"/>
              </a:rPr>
              <a:t>Name:              kubia</a:t>
            </a:r>
          </a:p>
          <a:p>
            <a:r>
              <a:rPr lang="zh-TW" altLang="en-US" dirty="0">
                <a:latin typeface="Source Code Pro" panose="020B0509030403020204" pitchFamily="49" charset="0"/>
              </a:rPr>
              <a:t>Namespace:         default</a:t>
            </a:r>
          </a:p>
          <a:p>
            <a:r>
              <a:rPr lang="zh-TW" altLang="en-US" dirty="0">
                <a:latin typeface="Source Code Pro" panose="020B0509030403020204" pitchFamily="49" charset="0"/>
              </a:rPr>
              <a:t>Labels:            &lt;none&gt;</a:t>
            </a:r>
          </a:p>
          <a:p>
            <a:r>
              <a:rPr lang="zh-TW" altLang="en-US" dirty="0">
                <a:latin typeface="Source Code Pro" panose="020B0509030403020204" pitchFamily="49" charset="0"/>
              </a:rPr>
              <a:t>Annotations:       &lt;none&gt;</a:t>
            </a:r>
          </a:p>
          <a:p>
            <a:r>
              <a:rPr lang="zh-TW" altLang="en-US" dirty="0">
                <a:latin typeface="Source Code Pro" panose="020B0509030403020204" pitchFamily="49" charset="0"/>
              </a:rPr>
              <a:t>Selector:          app=kubia</a:t>
            </a:r>
          </a:p>
          <a:p>
            <a:r>
              <a:rPr lang="zh-TW" altLang="en-US" dirty="0">
                <a:latin typeface="Source Code Pro" panose="020B0509030403020204" pitchFamily="49" charset="0"/>
              </a:rPr>
              <a:t>Type:              ClusterIP</a:t>
            </a:r>
          </a:p>
          <a:p>
            <a:r>
              <a:rPr lang="zh-TW" altLang="en-US" dirty="0">
                <a:latin typeface="Source Code Pro" panose="020B0509030403020204" pitchFamily="49" charset="0"/>
              </a:rPr>
              <a:t>IP:                10.104.222.255</a:t>
            </a:r>
          </a:p>
          <a:p>
            <a:r>
              <a:rPr lang="zh-TW" altLang="en-US" dirty="0">
                <a:latin typeface="Source Code Pro" panose="020B0509030403020204" pitchFamily="49" charset="0"/>
              </a:rPr>
              <a:t>Port:              &lt;unset&gt;  80/TCP</a:t>
            </a:r>
          </a:p>
          <a:p>
            <a:r>
              <a:rPr lang="zh-TW" altLang="en-US" dirty="0">
                <a:latin typeface="Source Code Pro" panose="020B0509030403020204" pitchFamily="49" charset="0"/>
              </a:rPr>
              <a:t>TargetPort:        8080/TCP</a:t>
            </a:r>
          </a:p>
          <a:p>
            <a:r>
              <a:rPr lang="zh-TW" altLang="en-US" b="1" dirty="0">
                <a:latin typeface="Source Code Pro" panose="020B0509030403020204" pitchFamily="49" charset="0"/>
              </a:rPr>
              <a:t>Endpoints:</a:t>
            </a:r>
            <a:r>
              <a:rPr lang="zh-TW" altLang="en-US" dirty="0">
                <a:latin typeface="Source Code Pro" panose="020B0509030403020204" pitchFamily="49" charset="0"/>
              </a:rPr>
              <a:t>         </a:t>
            </a:r>
            <a:r>
              <a:rPr lang="zh-TW" altLang="en-US" b="1" dirty="0">
                <a:latin typeface="Source Code Pro" panose="020B0509030403020204" pitchFamily="49" charset="0"/>
              </a:rPr>
              <a:t>10.40.0.1:8080,10.40.0.2:8080,10.42.0.2:8080</a:t>
            </a:r>
          </a:p>
          <a:p>
            <a:r>
              <a:rPr lang="zh-TW" altLang="en-US" dirty="0">
                <a:latin typeface="Source Code Pro" panose="020B0509030403020204" pitchFamily="49" charset="0"/>
              </a:rPr>
              <a:t>Session Affinity:  ClientIP</a:t>
            </a:r>
          </a:p>
          <a:p>
            <a:r>
              <a:rPr lang="zh-TW" altLang="en-US" dirty="0">
                <a:latin typeface="Source Code Pro" panose="020B0509030403020204" pitchFamily="49" charset="0"/>
              </a:rPr>
              <a:t>Events:            &lt;none&gt;</a:t>
            </a:r>
          </a:p>
        </p:txBody>
      </p:sp>
      <p:sp>
        <p:nvSpPr>
          <p:cNvPr id="5" name="矩形 4"/>
          <p:cNvSpPr/>
          <p:nvPr/>
        </p:nvSpPr>
        <p:spPr>
          <a:xfrm>
            <a:off x="7021882" y="3283443"/>
            <a:ext cx="3793299" cy="830997"/>
          </a:xfrm>
          <a:prstGeom prst="rect">
            <a:avLst/>
          </a:prstGeom>
        </p:spPr>
        <p:txBody>
          <a:bodyPr wrap="square">
            <a:spAutoFit/>
          </a:bodyPr>
          <a:lstStyle/>
          <a:p>
            <a:pPr>
              <a:spcAft>
                <a:spcPts val="500"/>
              </a:spcAft>
            </a:pPr>
            <a:r>
              <a:rPr lang="zh-TW" altLang="en-US" sz="2400" dirty="0" smtClean="0">
                <a:solidFill>
                  <a:srgbClr val="1C2A00"/>
                </a:solidFill>
                <a:latin typeface="微軟正黑體" panose="020B0604030504040204" pitchFamily="34" charset="-120"/>
                <a:ea typeface="微軟正黑體" panose="020B0604030504040204" pitchFamily="34" charset="-120"/>
              </a:rPr>
              <a:t>用於創建 </a:t>
            </a:r>
            <a:r>
              <a:rPr lang="en-US" altLang="zh-TW" sz="2400" dirty="0" smtClean="0">
                <a:solidFill>
                  <a:srgbClr val="1C2A00"/>
                </a:solidFill>
                <a:latin typeface="微軟正黑體" panose="020B0604030504040204" pitchFamily="34" charset="-120"/>
                <a:ea typeface="微軟正黑體" panose="020B0604030504040204" pitchFamily="34" charset="-120"/>
              </a:rPr>
              <a:t>endpoint </a:t>
            </a:r>
            <a:r>
              <a:rPr lang="zh-TW" altLang="en-US" sz="2400" dirty="0" smtClean="0">
                <a:solidFill>
                  <a:srgbClr val="1C2A00"/>
                </a:solidFill>
                <a:latin typeface="微軟正黑體" panose="020B0604030504040204" pitchFamily="34" charset="-120"/>
                <a:ea typeface="微軟正黑體" panose="020B0604030504040204" pitchFamily="34" charset="-120"/>
              </a:rPr>
              <a:t>列表的服務 </a:t>
            </a:r>
            <a:r>
              <a:rPr lang="en-US" altLang="zh-TW" sz="2400" dirty="0" smtClean="0">
                <a:solidFill>
                  <a:srgbClr val="1C2A00"/>
                </a:solidFill>
                <a:latin typeface="微軟正黑體" panose="020B0604030504040204" pitchFamily="34" charset="-120"/>
                <a:ea typeface="微軟正黑體" panose="020B0604030504040204" pitchFamily="34" charset="-120"/>
              </a:rPr>
              <a:t>pod </a:t>
            </a:r>
            <a:r>
              <a:rPr lang="zh-TW" altLang="en-US" sz="2400" dirty="0" smtClean="0">
                <a:solidFill>
                  <a:srgbClr val="1C2A00"/>
                </a:solidFill>
                <a:latin typeface="微軟正黑體" panose="020B0604030504040204" pitchFamily="34" charset="-120"/>
                <a:ea typeface="微軟正黑體" panose="020B0604030504040204" pitchFamily="34" charset="-120"/>
              </a:rPr>
              <a:t>選擇器</a:t>
            </a:r>
            <a:endParaRPr lang="zh-TW" altLang="en-US" sz="2400" dirty="0">
              <a:latin typeface="微軟正黑體" panose="020B0604030504040204" pitchFamily="34" charset="-120"/>
              <a:ea typeface="微軟正黑體" panose="020B0604030504040204" pitchFamily="34" charset="-120"/>
            </a:endParaRPr>
          </a:p>
        </p:txBody>
      </p:sp>
      <p:sp>
        <p:nvSpPr>
          <p:cNvPr id="6" name="矩形 5"/>
          <p:cNvSpPr/>
          <p:nvPr/>
        </p:nvSpPr>
        <p:spPr>
          <a:xfrm>
            <a:off x="7047979" y="4357273"/>
            <a:ext cx="4305821" cy="830997"/>
          </a:xfrm>
          <a:prstGeom prst="rect">
            <a:avLst/>
          </a:prstGeom>
        </p:spPr>
        <p:txBody>
          <a:bodyPr wrap="square">
            <a:spAutoFit/>
          </a:bodyPr>
          <a:lstStyle/>
          <a:p>
            <a:pPr>
              <a:spcAft>
                <a:spcPts val="500"/>
              </a:spcAft>
            </a:pPr>
            <a:r>
              <a:rPr lang="zh-TW" altLang="en-US" sz="2400" dirty="0">
                <a:latin typeface="微軟正黑體" panose="020B0604030504040204" pitchFamily="34" charset="-120"/>
                <a:ea typeface="微軟正黑體" panose="020B0604030504040204" pitchFamily="34" charset="-120"/>
              </a:rPr>
              <a:t>代表</a:t>
            </a:r>
            <a:r>
              <a:rPr lang="zh-TW" altLang="en-US" sz="2400" dirty="0" smtClean="0">
                <a:latin typeface="微軟正黑體" panose="020B0604030504040204" pitchFamily="34" charset="-120"/>
                <a:ea typeface="微軟正黑體" panose="020B0604030504040204" pitchFamily="34" charset="-120"/>
              </a:rPr>
              <a:t>服務</a:t>
            </a:r>
            <a:r>
              <a:rPr lang="en-US" altLang="zh-TW" sz="2400" dirty="0" smtClean="0">
                <a:latin typeface="微軟正黑體" panose="020B0604030504040204" pitchFamily="34" charset="-120"/>
                <a:ea typeface="微軟正黑體" panose="020B0604030504040204" pitchFamily="34" charset="-120"/>
              </a:rPr>
              <a:t> endpoint </a:t>
            </a:r>
            <a:r>
              <a:rPr lang="zh-TW" altLang="en-US" sz="2400" dirty="0" smtClean="0">
                <a:latin typeface="微軟正黑體" panose="020B0604030504040204" pitchFamily="34" charset="-120"/>
                <a:ea typeface="微軟正黑體" panose="020B0604030504040204" pitchFamily="34" charset="-120"/>
              </a:rPr>
              <a:t>的 </a:t>
            </a:r>
            <a:r>
              <a:rPr lang="en-US" altLang="zh-TW" sz="2400" dirty="0" smtClean="0">
                <a:latin typeface="微軟正黑體" panose="020B0604030504040204" pitchFamily="34" charset="-120"/>
                <a:ea typeface="微軟正黑體" panose="020B0604030504040204" pitchFamily="34" charset="-120"/>
              </a:rPr>
              <a:t>pod </a:t>
            </a:r>
            <a:r>
              <a:rPr lang="zh-TW" altLang="en-US" sz="2400" dirty="0">
                <a:latin typeface="微軟正黑體" panose="020B0604030504040204" pitchFamily="34" charset="-120"/>
                <a:ea typeface="微軟正黑體" panose="020B0604030504040204" pitchFamily="34" charset="-120"/>
              </a:rPr>
              <a:t>的 </a:t>
            </a:r>
            <a:r>
              <a:rPr lang="en-US" altLang="zh-TW" sz="2400" dirty="0">
                <a:latin typeface="微軟正黑體" panose="020B0604030504040204" pitchFamily="34" charset="-120"/>
                <a:ea typeface="微軟正黑體" panose="020B0604030504040204" pitchFamily="34" charset="-120"/>
              </a:rPr>
              <a:t>IP </a:t>
            </a:r>
            <a:r>
              <a:rPr lang="zh-TW" altLang="en-US" sz="2400" dirty="0" smtClean="0">
                <a:latin typeface="微軟正黑體" panose="020B0604030504040204" pitchFamily="34" charset="-120"/>
                <a:ea typeface="微軟正黑體" panose="020B0604030504040204" pitchFamily="34" charset="-120"/>
              </a:rPr>
              <a:t>位址和端</a:t>
            </a:r>
            <a:r>
              <a:rPr lang="zh-TW" altLang="en-US" sz="2400" dirty="0">
                <a:latin typeface="微軟正黑體" panose="020B0604030504040204" pitchFamily="34" charset="-120"/>
                <a:ea typeface="微軟正黑體" panose="020B0604030504040204" pitchFamily="34" charset="-120"/>
              </a:rPr>
              <a:t>口</a:t>
            </a:r>
            <a:r>
              <a:rPr lang="zh-TW" altLang="en-US" sz="2400" dirty="0" smtClean="0">
                <a:latin typeface="微軟正黑體" panose="020B0604030504040204" pitchFamily="34" charset="-120"/>
                <a:ea typeface="微軟正黑體" panose="020B0604030504040204" pitchFamily="34" charset="-120"/>
              </a:rPr>
              <a:t>列表</a:t>
            </a:r>
            <a:endParaRPr lang="en-US" altLang="zh-TW" sz="2400" dirty="0">
              <a:latin typeface="微軟正黑體" panose="020B0604030504040204" pitchFamily="34" charset="-120"/>
              <a:ea typeface="微軟正黑體" panose="020B0604030504040204" pitchFamily="34" charset="-120"/>
            </a:endParaRPr>
          </a:p>
        </p:txBody>
      </p:sp>
      <p:cxnSp>
        <p:nvCxnSpPr>
          <p:cNvPr id="8" name="直線單箭頭接點 7"/>
          <p:cNvCxnSpPr/>
          <p:nvPr/>
        </p:nvCxnSpPr>
        <p:spPr>
          <a:xfrm flipH="1">
            <a:off x="8430016" y="5188270"/>
            <a:ext cx="112735" cy="39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5198301" y="3993448"/>
            <a:ext cx="1823581" cy="36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226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介紹服務 </a:t>
            </a:r>
            <a:r>
              <a:rPr lang="en-US" altLang="zh-TW" dirty="0"/>
              <a:t>endpoint</a:t>
            </a:r>
            <a:endParaRPr lang="zh-TW" altLang="en-US" dirty="0"/>
          </a:p>
        </p:txBody>
      </p:sp>
      <p:sp>
        <p:nvSpPr>
          <p:cNvPr id="3" name="內容版面配置區 2"/>
          <p:cNvSpPr>
            <a:spLocks noGrp="1"/>
          </p:cNvSpPr>
          <p:nvPr>
            <p:ph idx="1"/>
          </p:nvPr>
        </p:nvSpPr>
        <p:spPr/>
        <p:txBody>
          <a:bodyPr/>
          <a:lstStyle/>
          <a:p>
            <a:r>
              <a:rPr lang="en-US" altLang="zh-TW" dirty="0"/>
              <a:t>Endpoint </a:t>
            </a:r>
            <a:r>
              <a:rPr lang="zh-TW" altLang="en-US" dirty="0"/>
              <a:t>资源和其他 </a:t>
            </a:r>
            <a:r>
              <a:rPr lang="en-US" altLang="zh-TW" dirty="0"/>
              <a:t>Kubernetes </a:t>
            </a:r>
            <a:r>
              <a:rPr lang="zh-TW" altLang="en-US" dirty="0"/>
              <a:t>资源一样</a:t>
            </a:r>
            <a:r>
              <a:rPr lang="en-US" altLang="zh-TW" dirty="0"/>
              <a:t>,</a:t>
            </a:r>
            <a:r>
              <a:rPr lang="zh-TW" altLang="en-US" dirty="0"/>
              <a:t>所以可以使用</a:t>
            </a:r>
            <a:r>
              <a:rPr lang="en-US" altLang="zh-TW" dirty="0" err="1"/>
              <a:t>kubectl</a:t>
            </a:r>
            <a:r>
              <a:rPr lang="en-US" altLang="zh-TW" dirty="0"/>
              <a:t> info </a:t>
            </a:r>
            <a:r>
              <a:rPr lang="zh-TW" altLang="en-US" dirty="0"/>
              <a:t>获取它的</a:t>
            </a:r>
            <a:r>
              <a:rPr lang="zh-TW" altLang="en-US" dirty="0" smtClean="0"/>
              <a:t>基本資訊。</a:t>
            </a:r>
            <a:endParaRPr lang="zh-TW" altLang="en-US" dirty="0"/>
          </a:p>
        </p:txBody>
      </p:sp>
      <p:sp>
        <p:nvSpPr>
          <p:cNvPr id="4" name="矩形 3"/>
          <p:cNvSpPr/>
          <p:nvPr/>
        </p:nvSpPr>
        <p:spPr>
          <a:xfrm>
            <a:off x="981204" y="2904705"/>
            <a:ext cx="9816231" cy="1015663"/>
          </a:xfrm>
          <a:prstGeom prst="rect">
            <a:avLst/>
          </a:prstGeom>
        </p:spPr>
        <p:txBody>
          <a:bodyPr wrap="square">
            <a:spAutoFit/>
          </a:bodyPr>
          <a:lstStyle/>
          <a:p>
            <a:r>
              <a:rPr lang="zh-TW" altLang="en-US" sz="2000" dirty="0">
                <a:latin typeface="Source Code Pro" panose="020B0509030403020204" pitchFamily="49" charset="0"/>
              </a:rPr>
              <a:t>[root@master ~]# </a:t>
            </a:r>
            <a:r>
              <a:rPr lang="zh-TW" altLang="en-US" sz="2000" b="1" dirty="0">
                <a:latin typeface="Source Code Pro" panose="020B0509030403020204" pitchFamily="49" charset="0"/>
              </a:rPr>
              <a:t>kubectl get endpoints kubia</a:t>
            </a:r>
          </a:p>
          <a:p>
            <a:r>
              <a:rPr lang="zh-TW" altLang="en-US" sz="2000" dirty="0">
                <a:latin typeface="Source Code Pro" panose="020B0509030403020204" pitchFamily="49" charset="0"/>
              </a:rPr>
              <a:t>NAME    ENDPOINTS                                      AGE</a:t>
            </a:r>
          </a:p>
          <a:p>
            <a:r>
              <a:rPr lang="zh-TW" altLang="en-US" sz="2000" dirty="0">
                <a:latin typeface="Source Code Pro" panose="020B0509030403020204" pitchFamily="49" charset="0"/>
              </a:rPr>
              <a:t>kubia   10.40.0.1:8080,10.40.0.2:8080,10.42.0.2:8080   </a:t>
            </a:r>
            <a:r>
              <a:rPr lang="en-US" altLang="zh-TW" sz="2000" dirty="0" smtClean="0">
                <a:latin typeface="Source Code Pro" panose="020B0509030403020204" pitchFamily="49" charset="0"/>
              </a:rPr>
              <a:t>1</a:t>
            </a:r>
            <a:r>
              <a:rPr lang="zh-TW" altLang="en-US" sz="2000" dirty="0" smtClean="0">
                <a:latin typeface="Source Code Pro" panose="020B0509030403020204" pitchFamily="49" charset="0"/>
              </a:rPr>
              <a:t>h</a:t>
            </a:r>
            <a:endParaRPr lang="zh-TW" altLang="en-US" sz="2000" dirty="0">
              <a:latin typeface="Source Code Pro" panose="020B0509030403020204" pitchFamily="49" charset="0"/>
            </a:endParaRPr>
          </a:p>
        </p:txBody>
      </p:sp>
    </p:spTree>
    <p:extLst>
      <p:ext uri="{BB962C8B-B14F-4D97-AF65-F5344CB8AC3E}">
        <p14:creationId xmlns:p14="http://schemas.microsoft.com/office/powerpoint/2010/main" val="25224557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pod </a:t>
            </a:r>
            <a:r>
              <a:rPr lang="zh-CN" altLang="en-US" dirty="0"/>
              <a:t>選擇</a:t>
            </a:r>
            <a:r>
              <a:rPr lang="zh-CN" altLang="en-US" dirty="0" smtClean="0"/>
              <a:t>器</a:t>
            </a:r>
            <a:r>
              <a:rPr lang="zh-TW" altLang="en-US" dirty="0" smtClean="0"/>
              <a:t>用於</a:t>
            </a:r>
            <a:r>
              <a:rPr lang="zh-CN" altLang="en-US" dirty="0"/>
              <a:t>構建 </a:t>
            </a:r>
            <a:r>
              <a:rPr lang="en-US" altLang="zh-CN" dirty="0"/>
              <a:t>IP </a:t>
            </a:r>
            <a:r>
              <a:rPr lang="zh-TW" altLang="en-US" dirty="0"/>
              <a:t>位址</a:t>
            </a:r>
            <a:r>
              <a:rPr lang="zh-CN" altLang="en-US" dirty="0"/>
              <a:t>和端口列表</a:t>
            </a:r>
            <a:endParaRPr lang="zh-TW" altLang="en-US" dirty="0"/>
          </a:p>
        </p:txBody>
      </p:sp>
      <p:sp>
        <p:nvSpPr>
          <p:cNvPr id="3" name="內容版面配置區 2"/>
          <p:cNvSpPr>
            <a:spLocks noGrp="1"/>
          </p:cNvSpPr>
          <p:nvPr>
            <p:ph idx="1"/>
          </p:nvPr>
        </p:nvSpPr>
        <p:spPr/>
        <p:txBody>
          <a:bodyPr/>
          <a:lstStyle/>
          <a:p>
            <a:r>
              <a:rPr lang="zh-CN" altLang="en-US" dirty="0" smtClean="0"/>
              <a:t>儘管在服務 </a:t>
            </a:r>
            <a:r>
              <a:rPr lang="en-US" altLang="zh-CN" dirty="0" smtClean="0"/>
              <a:t>spec </a:t>
            </a:r>
            <a:r>
              <a:rPr lang="zh-CN" altLang="en-US" dirty="0" smtClean="0"/>
              <a:t>中定義了</a:t>
            </a:r>
            <a:r>
              <a:rPr lang="en-US" altLang="zh-CN" dirty="0" smtClean="0"/>
              <a:t>pod </a:t>
            </a:r>
            <a:r>
              <a:rPr lang="zh-CN" altLang="en-US" dirty="0" smtClean="0"/>
              <a:t>選擇器</a:t>
            </a:r>
            <a:r>
              <a:rPr lang="en-US" altLang="zh-CN" dirty="0" smtClean="0"/>
              <a:t>,</a:t>
            </a:r>
            <a:r>
              <a:rPr lang="zh-CN" altLang="en-US" dirty="0" smtClean="0"/>
              <a:t>但在重定向傳入連接時不會直接使用它。 </a:t>
            </a:r>
            <a:endParaRPr lang="en-US" altLang="zh-CN" dirty="0" smtClean="0"/>
          </a:p>
          <a:p>
            <a:r>
              <a:rPr lang="zh-CN" altLang="en-US" dirty="0" smtClean="0"/>
              <a:t>相反</a:t>
            </a:r>
            <a:r>
              <a:rPr lang="en-US" altLang="zh-CN" dirty="0" smtClean="0"/>
              <a:t>,</a:t>
            </a:r>
            <a:r>
              <a:rPr lang="zh-CN" altLang="en-US" dirty="0" smtClean="0"/>
              <a:t>選擇器用</a:t>
            </a:r>
            <a:r>
              <a:rPr lang="zh-TW" altLang="en-US" dirty="0" smtClean="0"/>
              <a:t>於</a:t>
            </a:r>
            <a:r>
              <a:rPr lang="zh-CN" altLang="en-US" dirty="0" smtClean="0"/>
              <a:t>構建 </a:t>
            </a:r>
            <a:r>
              <a:rPr lang="en-US" altLang="zh-CN" dirty="0" smtClean="0"/>
              <a:t>IP </a:t>
            </a:r>
            <a:r>
              <a:rPr lang="zh-TW" altLang="en-US" dirty="0" smtClean="0"/>
              <a:t>位址</a:t>
            </a:r>
            <a:r>
              <a:rPr lang="zh-CN" altLang="en-US" dirty="0" smtClean="0"/>
              <a:t>和</a:t>
            </a:r>
            <a:r>
              <a:rPr lang="zh-CN" altLang="en-US" dirty="0"/>
              <a:t>端口列表</a:t>
            </a:r>
            <a:r>
              <a:rPr lang="en-US" altLang="zh-CN" dirty="0" smtClean="0"/>
              <a:t>,</a:t>
            </a:r>
            <a:r>
              <a:rPr lang="zh-CN" altLang="en-US" dirty="0" smtClean="0"/>
              <a:t>然後存儲在 </a:t>
            </a:r>
            <a:r>
              <a:rPr lang="en-US" altLang="zh-CN" dirty="0" smtClean="0"/>
              <a:t>Endpoint </a:t>
            </a:r>
            <a:r>
              <a:rPr lang="zh-CN" altLang="en-US" dirty="0" smtClean="0"/>
              <a:t>資源中。</a:t>
            </a:r>
            <a:endParaRPr lang="en-US" altLang="zh-CN" dirty="0" smtClean="0"/>
          </a:p>
          <a:p>
            <a:r>
              <a:rPr lang="zh-CN" altLang="en-US" dirty="0" smtClean="0"/>
              <a:t>當客戶端連接到服務時</a:t>
            </a:r>
            <a:r>
              <a:rPr lang="en-US" altLang="zh-CN" dirty="0" smtClean="0"/>
              <a:t>,</a:t>
            </a:r>
            <a:r>
              <a:rPr lang="zh-CN" altLang="en-US" dirty="0" smtClean="0"/>
              <a:t>服務代理選擇這些</a:t>
            </a:r>
            <a:r>
              <a:rPr lang="en-US" altLang="zh-CN" dirty="0" smtClean="0"/>
              <a:t>IP </a:t>
            </a:r>
            <a:r>
              <a:rPr lang="zh-TW" altLang="en-US" dirty="0" smtClean="0"/>
              <a:t>位址</a:t>
            </a:r>
            <a:r>
              <a:rPr lang="zh-CN" altLang="en-US" dirty="0" smtClean="0"/>
              <a:t>和端口對中的一個</a:t>
            </a:r>
            <a:r>
              <a:rPr lang="en-US" altLang="zh-CN" dirty="0" smtClean="0"/>
              <a:t>,</a:t>
            </a:r>
            <a:r>
              <a:rPr lang="zh-TW" altLang="en-US" dirty="0" smtClean="0"/>
              <a:t>並</a:t>
            </a:r>
            <a:r>
              <a:rPr lang="zh-CN" altLang="en-US" dirty="0" smtClean="0"/>
              <a:t>將傳入連接重定向到在該位置監聽的服務器。</a:t>
            </a:r>
            <a:endParaRPr lang="zh-TW" altLang="en-US" dirty="0"/>
          </a:p>
        </p:txBody>
      </p:sp>
    </p:spTree>
    <p:extLst>
      <p:ext uri="{BB962C8B-B14F-4D97-AF65-F5344CB8AC3E}">
        <p14:creationId xmlns:p14="http://schemas.microsoft.com/office/powerpoint/2010/main" val="19034243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手動配置服務的 </a:t>
            </a:r>
            <a:r>
              <a:rPr lang="en-US" altLang="zh-CN" dirty="0" smtClean="0"/>
              <a:t>endpoint</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因為</a:t>
            </a:r>
            <a:r>
              <a:rPr lang="zh-CN" altLang="en-US" dirty="0" smtClean="0"/>
              <a:t>服務的 </a:t>
            </a:r>
            <a:r>
              <a:rPr lang="en-US" altLang="zh-CN" dirty="0" smtClean="0"/>
              <a:t>endpoint </a:t>
            </a:r>
            <a:r>
              <a:rPr lang="zh-CN" altLang="en-US" dirty="0" smtClean="0"/>
              <a:t>與服務解耦</a:t>
            </a:r>
            <a:r>
              <a:rPr lang="en-US" altLang="zh-CN" dirty="0" smtClean="0"/>
              <a:t>,</a:t>
            </a:r>
            <a:r>
              <a:rPr lang="zh-TW" altLang="en-US" dirty="0" smtClean="0"/>
              <a:t>所以</a:t>
            </a:r>
            <a:r>
              <a:rPr lang="zh-CN" altLang="en-US" dirty="0" smtClean="0"/>
              <a:t>可以分別手動配置和更新它們。</a:t>
            </a:r>
            <a:endParaRPr lang="zh-CN" altLang="en-US" dirty="0"/>
          </a:p>
          <a:p>
            <a:r>
              <a:rPr lang="zh-CN" altLang="en-US" dirty="0" smtClean="0"/>
              <a:t>如果創建了不包含 </a:t>
            </a:r>
            <a:r>
              <a:rPr lang="en-US" altLang="zh-CN" dirty="0" smtClean="0"/>
              <a:t>pod </a:t>
            </a:r>
            <a:r>
              <a:rPr lang="zh-CN" altLang="en-US" dirty="0" smtClean="0"/>
              <a:t>選擇器的服務</a:t>
            </a:r>
            <a:r>
              <a:rPr lang="en-US" altLang="zh-CN" dirty="0" smtClean="0"/>
              <a:t>,</a:t>
            </a:r>
            <a:r>
              <a:rPr lang="en-US" altLang="zh-CN" dirty="0"/>
              <a:t>Kubernetes </a:t>
            </a:r>
            <a:r>
              <a:rPr lang="zh-CN" altLang="en-US" dirty="0" smtClean="0"/>
              <a:t>將不會創建 </a:t>
            </a:r>
            <a:r>
              <a:rPr lang="en-US" altLang="zh-CN" dirty="0" smtClean="0"/>
              <a:t>Endpoint </a:t>
            </a:r>
            <a:r>
              <a:rPr lang="zh-CN" altLang="en-US" dirty="0" smtClean="0"/>
              <a:t>資源</a:t>
            </a:r>
            <a:endParaRPr lang="en-US" altLang="zh-CN" dirty="0" smtClean="0"/>
          </a:p>
          <a:p>
            <a:pPr lvl="1"/>
            <a:r>
              <a:rPr lang="zh-CN" altLang="en-US" dirty="0" smtClean="0"/>
              <a:t>畢竟</a:t>
            </a:r>
            <a:r>
              <a:rPr lang="en-US" altLang="zh-CN" dirty="0" smtClean="0"/>
              <a:t>,</a:t>
            </a:r>
            <a:r>
              <a:rPr lang="zh-CN" altLang="en-US" dirty="0" smtClean="0"/>
              <a:t>缺少選擇器</a:t>
            </a:r>
            <a:r>
              <a:rPr lang="en-US" altLang="zh-CN" dirty="0" smtClean="0"/>
              <a:t>,</a:t>
            </a:r>
            <a:r>
              <a:rPr lang="zh-CN" altLang="en-US" dirty="0" smtClean="0"/>
              <a:t>將不會知道服務中包含哪些 </a:t>
            </a:r>
            <a:r>
              <a:rPr lang="en-US" altLang="zh-CN" dirty="0" smtClean="0"/>
              <a:t>pod</a:t>
            </a:r>
            <a:r>
              <a:rPr lang="zh-CN" altLang="en-US" dirty="0" smtClean="0"/>
              <a:t>。</a:t>
            </a:r>
            <a:endParaRPr lang="en-US" altLang="zh-CN" dirty="0" smtClean="0"/>
          </a:p>
          <a:p>
            <a:pPr lvl="1"/>
            <a:r>
              <a:rPr lang="zh-CN" altLang="en-US" dirty="0" smtClean="0"/>
              <a:t>這樣就需要創建 </a:t>
            </a:r>
            <a:r>
              <a:rPr lang="en-US" altLang="zh-CN" dirty="0" smtClean="0"/>
              <a:t>Endpoint </a:t>
            </a:r>
            <a:r>
              <a:rPr lang="zh-CN" altLang="en-US" dirty="0" smtClean="0"/>
              <a:t>資源來指定該服務的 </a:t>
            </a:r>
            <a:r>
              <a:rPr lang="en-US" altLang="zh-CN" dirty="0" smtClean="0"/>
              <a:t>endpoint </a:t>
            </a:r>
            <a:r>
              <a:rPr lang="zh-CN" altLang="en-US" dirty="0"/>
              <a:t>列表。</a:t>
            </a:r>
          </a:p>
          <a:p>
            <a:r>
              <a:rPr lang="zh-CN" altLang="en-US" dirty="0" smtClean="0"/>
              <a:t>要使用手動配置 </a:t>
            </a:r>
            <a:r>
              <a:rPr lang="en-US" altLang="zh-CN" dirty="0" smtClean="0"/>
              <a:t>endpoint </a:t>
            </a:r>
            <a:r>
              <a:rPr lang="zh-CN" altLang="en-US" dirty="0" smtClean="0"/>
              <a:t>的方式創建服務</a:t>
            </a:r>
            <a:r>
              <a:rPr lang="en-US" altLang="zh-CN" dirty="0" smtClean="0"/>
              <a:t>,</a:t>
            </a:r>
            <a:r>
              <a:rPr lang="zh-CN" altLang="en-US" dirty="0" smtClean="0"/>
              <a:t>需要創建服務和 </a:t>
            </a:r>
            <a:r>
              <a:rPr lang="en-US" altLang="zh-CN" dirty="0" smtClean="0"/>
              <a:t>Endpoint </a:t>
            </a:r>
            <a:r>
              <a:rPr lang="zh-CN" altLang="en-US" dirty="0" smtClean="0"/>
              <a:t>資源。</a:t>
            </a:r>
            <a:r>
              <a:rPr lang="zh-CN" altLang="en-US" dirty="0"/>
              <a:t/>
            </a:r>
            <a:br>
              <a:rPr lang="zh-CN" altLang="en-US" dirty="0"/>
            </a:br>
            <a:endParaRPr lang="zh-TW" altLang="en-US" dirty="0"/>
          </a:p>
        </p:txBody>
      </p:sp>
    </p:spTree>
    <p:extLst>
      <p:ext uri="{BB962C8B-B14F-4D97-AF65-F5344CB8AC3E}">
        <p14:creationId xmlns:p14="http://schemas.microsoft.com/office/powerpoint/2010/main" val="1003306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創建</a:t>
            </a:r>
            <a:r>
              <a:rPr lang="zh-TW" altLang="en-US" dirty="0" smtClean="0"/>
              <a:t>不含</a:t>
            </a:r>
            <a:r>
              <a:rPr lang="en-US" altLang="zh-TW" dirty="0" smtClean="0"/>
              <a:t>pod</a:t>
            </a:r>
            <a:r>
              <a:rPr lang="zh-CN" altLang="en-US" dirty="0" smtClean="0"/>
              <a:t>選擇</a:t>
            </a:r>
            <a:r>
              <a:rPr lang="zh-CN" altLang="en-US" dirty="0"/>
              <a:t>器的服務</a:t>
            </a:r>
            <a:endParaRPr lang="zh-TW" altLang="en-US" dirty="0"/>
          </a:p>
        </p:txBody>
      </p:sp>
      <p:sp>
        <p:nvSpPr>
          <p:cNvPr id="3" name="內容版面配置區 2"/>
          <p:cNvSpPr>
            <a:spLocks noGrp="1"/>
          </p:cNvSpPr>
          <p:nvPr>
            <p:ph idx="1"/>
          </p:nvPr>
        </p:nvSpPr>
        <p:spPr/>
        <p:txBody>
          <a:bodyPr/>
          <a:lstStyle/>
          <a:p>
            <a:r>
              <a:rPr lang="zh-CN" altLang="en-US" dirty="0" smtClean="0"/>
              <a:t>首先</a:t>
            </a:r>
            <a:r>
              <a:rPr lang="zh-CN" altLang="en-US" dirty="0"/>
              <a:t>爲服務創建一個 </a:t>
            </a:r>
            <a:r>
              <a:rPr lang="en-US" altLang="zh-CN" dirty="0"/>
              <a:t>YAML</a:t>
            </a:r>
            <a:r>
              <a:rPr lang="zh-CN" altLang="en-US" dirty="0" smtClean="0"/>
              <a:t>文件。</a:t>
            </a:r>
            <a:endParaRPr lang="zh-CN" altLang="en-US" dirty="0"/>
          </a:p>
          <a:p>
            <a:endParaRPr lang="zh-TW" altLang="en-US" dirty="0"/>
          </a:p>
        </p:txBody>
      </p:sp>
      <p:sp>
        <p:nvSpPr>
          <p:cNvPr id="4" name="矩形 3"/>
          <p:cNvSpPr/>
          <p:nvPr/>
        </p:nvSpPr>
        <p:spPr>
          <a:xfrm>
            <a:off x="1142026" y="2317408"/>
            <a:ext cx="3584636" cy="461665"/>
          </a:xfrm>
          <a:prstGeom prst="rect">
            <a:avLst/>
          </a:prstGeom>
        </p:spPr>
        <p:txBody>
          <a:bodyPr wrap="none">
            <a:spAutoFit/>
          </a:bodyPr>
          <a:lstStyle/>
          <a:p>
            <a:r>
              <a:rPr lang="en-US" altLang="zh-TW" sz="2400" b="1" dirty="0">
                <a:solidFill>
                  <a:srgbClr val="24292E"/>
                </a:solidFill>
                <a:latin typeface="-apple-system"/>
              </a:rPr>
              <a:t>external-</a:t>
            </a:r>
            <a:r>
              <a:rPr lang="en-US" altLang="zh-TW" sz="2400" b="1" dirty="0" err="1">
                <a:solidFill>
                  <a:srgbClr val="24292E"/>
                </a:solidFill>
                <a:latin typeface="-apple-system"/>
              </a:rPr>
              <a:t>service.yaml</a:t>
            </a:r>
            <a:endParaRPr lang="en-US" altLang="zh-TW" sz="2400" b="0" i="0" dirty="0">
              <a:solidFill>
                <a:srgbClr val="586069"/>
              </a:solidFill>
              <a:effectLst/>
              <a:latin typeface="-apple-system"/>
            </a:endParaRPr>
          </a:p>
        </p:txBody>
      </p:sp>
      <p:sp>
        <p:nvSpPr>
          <p:cNvPr id="6" name="矩形 5"/>
          <p:cNvSpPr/>
          <p:nvPr/>
        </p:nvSpPr>
        <p:spPr>
          <a:xfrm>
            <a:off x="1142026" y="2985631"/>
            <a:ext cx="4926172" cy="2677656"/>
          </a:xfrm>
          <a:prstGeom prst="rect">
            <a:avLst/>
          </a:prstGeom>
        </p:spPr>
        <p:txBody>
          <a:bodyPr wrap="square">
            <a:spAutoFit/>
          </a:bodyPr>
          <a:lstStyle/>
          <a:p>
            <a:pPr lvl="0" fontAlgn="t">
              <a:defRPr/>
            </a:pPr>
            <a:r>
              <a:rPr lang="en-US" altLang="zh-TW" sz="2400" dirty="0" err="1">
                <a:solidFill>
                  <a:srgbClr val="22863A"/>
                </a:solidFill>
                <a:latin typeface="Source Code Pro" panose="020B0509030403020204" pitchFamily="49" charset="0"/>
                <a:ea typeface="Source Code Pro" panose="020B0509030403020204" pitchFamily="49" charset="0"/>
              </a:rPr>
              <a:t>apiVersion</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05CC5"/>
                </a:solidFill>
                <a:latin typeface="Source Code Pro" panose="020B0509030403020204" pitchFamily="49" charset="0"/>
                <a:ea typeface="Source Code Pro" panose="020B0509030403020204" pitchFamily="49" charset="0"/>
              </a:rPr>
              <a:t>v1</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kind</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32F62"/>
                </a:solidFill>
                <a:latin typeface="Source Code Pro" panose="020B0509030403020204" pitchFamily="49" charset="0"/>
                <a:ea typeface="Source Code Pro" panose="020B0509030403020204" pitchFamily="49" charset="0"/>
              </a:rPr>
              <a:t>Service</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metadata</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name</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32F62"/>
                </a:solidFill>
                <a:latin typeface="Source Code Pro" panose="020B0509030403020204" pitchFamily="49" charset="0"/>
                <a:ea typeface="Source Code Pro" panose="020B0509030403020204" pitchFamily="49" charset="0"/>
              </a:rPr>
              <a:t>external-service</a:t>
            </a:r>
            <a:endParaRPr lang="en-US" altLang="zh-TW" sz="2400" dirty="0">
              <a:solidFill>
                <a:srgbClr val="24292E"/>
              </a:solidFill>
              <a:latin typeface="Source Code Pro" panose="020B0509030403020204" pitchFamily="49" charset="0"/>
              <a:ea typeface="Source Code Pro" panose="020B0509030403020204" pitchFamily="49" charset="0"/>
            </a:endParaRPr>
          </a:p>
          <a:p>
            <a:pPr fontAlgn="t"/>
            <a:r>
              <a:rPr lang="en-US" altLang="zh-TW" sz="2400" dirty="0">
                <a:solidFill>
                  <a:srgbClr val="22863A"/>
                </a:solidFill>
                <a:latin typeface="Source Code Pro" panose="020B0509030403020204" pitchFamily="49" charset="0"/>
                <a:ea typeface="Source Code Pro" panose="020B0509030403020204" pitchFamily="49" charset="0"/>
              </a:rPr>
              <a:t>spec</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ea typeface="Source Code Pro" panose="020B0509030403020204" pitchFamily="49" charset="0"/>
              </a:rPr>
              <a:t>  ports</a:t>
            </a:r>
            <a:r>
              <a:rPr lang="en-US" altLang="zh-TW" sz="2400" dirty="0">
                <a:solidFill>
                  <a:srgbClr val="24292E"/>
                </a:solidFill>
                <a:latin typeface="Source Code Pro" panose="020B0509030403020204" pitchFamily="49" charset="0"/>
                <a:ea typeface="Source Code Pro" panose="020B0509030403020204" pitchFamily="49" charset="0"/>
              </a:rPr>
              <a:t>:</a:t>
            </a:r>
          </a:p>
          <a:p>
            <a:pPr fontAlgn="t"/>
            <a:r>
              <a:rPr lang="en-US" altLang="zh-TW" sz="2400" dirty="0" smtClean="0">
                <a:solidFill>
                  <a:srgbClr val="24292E"/>
                </a:solidFill>
                <a:latin typeface="Source Code Pro" panose="020B0509030403020204" pitchFamily="49" charset="0"/>
                <a:ea typeface="Source Code Pro" panose="020B0509030403020204" pitchFamily="49" charset="0"/>
              </a:rPr>
              <a:t>  - </a:t>
            </a:r>
            <a:r>
              <a:rPr lang="en-US" altLang="zh-TW" sz="2400" dirty="0">
                <a:solidFill>
                  <a:srgbClr val="22863A"/>
                </a:solidFill>
                <a:latin typeface="Source Code Pro" panose="020B0509030403020204" pitchFamily="49" charset="0"/>
                <a:ea typeface="Source Code Pro" panose="020B0509030403020204" pitchFamily="49" charset="0"/>
              </a:rPr>
              <a:t>port</a:t>
            </a:r>
            <a:r>
              <a:rPr lang="en-US" altLang="zh-TW" sz="2400" dirty="0">
                <a:solidFill>
                  <a:srgbClr val="24292E"/>
                </a:solidFill>
                <a:latin typeface="Source Code Pro" panose="020B0509030403020204" pitchFamily="49" charset="0"/>
                <a:ea typeface="Source Code Pro" panose="020B0509030403020204" pitchFamily="49" charset="0"/>
              </a:rPr>
              <a:t>: </a:t>
            </a:r>
            <a:r>
              <a:rPr lang="en-US" altLang="zh-TW" sz="2400" dirty="0">
                <a:solidFill>
                  <a:srgbClr val="005CC5"/>
                </a:solidFill>
                <a:latin typeface="Source Code Pro" panose="020B0509030403020204" pitchFamily="49" charset="0"/>
                <a:ea typeface="Source Code Pro" panose="020B0509030403020204" pitchFamily="49" charset="0"/>
              </a:rPr>
              <a:t>80</a:t>
            </a:r>
            <a:endParaRPr lang="en-US" altLang="zh-TW" sz="24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6139179" y="3908960"/>
            <a:ext cx="4029205" cy="830997"/>
          </a:xfrm>
          <a:prstGeom prst="rect">
            <a:avLst/>
          </a:prstGeom>
        </p:spPr>
        <p:txBody>
          <a:bodyPr wrap="square">
            <a:spAutoFit/>
          </a:bodyPr>
          <a:lstStyle/>
          <a:p>
            <a:pPr>
              <a:spcAft>
                <a:spcPts val="500"/>
              </a:spcAft>
            </a:pPr>
            <a:r>
              <a:rPr lang="zh-TW" altLang="en-US" sz="2400" dirty="0" smtClean="0">
                <a:solidFill>
                  <a:srgbClr val="222800"/>
                </a:solidFill>
                <a:latin typeface="微軟正黑體" panose="020B0604030504040204" pitchFamily="34" charset="-120"/>
                <a:ea typeface="微軟正黑體" panose="020B0604030504040204" pitchFamily="34" charset="-120"/>
              </a:rPr>
              <a:t>服務的名字必須和 </a:t>
            </a:r>
            <a:r>
              <a:rPr lang="en-US" altLang="zh-TW" sz="2400" dirty="0" smtClean="0">
                <a:solidFill>
                  <a:srgbClr val="222800"/>
                </a:solidFill>
                <a:latin typeface="微軟正黑體" panose="020B0604030504040204" pitchFamily="34" charset="-120"/>
                <a:ea typeface="微軟正黑體" panose="020B0604030504040204" pitchFamily="34" charset="-120"/>
              </a:rPr>
              <a:t>Endpoint </a:t>
            </a:r>
            <a:r>
              <a:rPr lang="zh-TW" altLang="en-US" sz="2400" dirty="0" smtClean="0">
                <a:solidFill>
                  <a:srgbClr val="222800"/>
                </a:solidFill>
                <a:latin typeface="微軟正黑體" panose="020B0604030504040204" pitchFamily="34" charset="-120"/>
                <a:ea typeface="微軟正黑體" panose="020B0604030504040204" pitchFamily="34" charset="-120"/>
              </a:rPr>
              <a:t>對象的名字相匹配</a:t>
            </a:r>
            <a:endParaRPr lang="zh-TW" altLang="en-US" sz="2400" dirty="0">
              <a:latin typeface="微軟正黑體" panose="020B0604030504040204" pitchFamily="34" charset="-120"/>
              <a:ea typeface="微軟正黑體" panose="020B0604030504040204" pitchFamily="34" charset="-120"/>
            </a:endParaRPr>
          </a:p>
        </p:txBody>
      </p:sp>
      <p:sp>
        <p:nvSpPr>
          <p:cNvPr id="8" name="矩形 7"/>
          <p:cNvSpPr/>
          <p:nvPr/>
        </p:nvSpPr>
        <p:spPr>
          <a:xfrm>
            <a:off x="6139179" y="4874894"/>
            <a:ext cx="3262432" cy="461665"/>
          </a:xfrm>
          <a:prstGeom prst="rect">
            <a:avLst/>
          </a:prstGeom>
        </p:spPr>
        <p:txBody>
          <a:bodyPr wrap="none">
            <a:spAutoFit/>
          </a:bodyPr>
          <a:lstStyle/>
          <a:p>
            <a:r>
              <a:rPr lang="zh-CN" altLang="en-US" sz="2400" dirty="0" smtClean="0">
                <a:solidFill>
                  <a:srgbClr val="000000"/>
                </a:solidFill>
                <a:latin typeface="微軟正黑體" panose="020B0604030504040204" pitchFamily="34" charset="-120"/>
                <a:ea typeface="微軟正黑體" panose="020B0604030504040204" pitchFamily="34" charset="-120"/>
              </a:rPr>
              <a:t>服務中沒有定義選擇器</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39538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爲沒有選擇器的服務創建 </a:t>
            </a:r>
            <a:r>
              <a:rPr lang="en-US" altLang="zh-CN" dirty="0"/>
              <a:t>Endpoint </a:t>
            </a:r>
            <a:r>
              <a:rPr lang="zh-CN" altLang="en-US" dirty="0" smtClean="0"/>
              <a:t>資源</a:t>
            </a:r>
            <a:endParaRPr lang="zh-TW" altLang="en-US" dirty="0"/>
          </a:p>
        </p:txBody>
      </p:sp>
      <p:sp>
        <p:nvSpPr>
          <p:cNvPr id="3" name="內容版面配置區 2"/>
          <p:cNvSpPr>
            <a:spLocks noGrp="1"/>
          </p:cNvSpPr>
          <p:nvPr>
            <p:ph idx="1"/>
          </p:nvPr>
        </p:nvSpPr>
        <p:spPr/>
        <p:txBody>
          <a:bodyPr/>
          <a:lstStyle/>
          <a:p>
            <a:r>
              <a:rPr lang="en-US" altLang="zh-CN" dirty="0" smtClean="0"/>
              <a:t>Endpoint </a:t>
            </a:r>
            <a:r>
              <a:rPr lang="zh-CN" altLang="en-US" dirty="0" smtClean="0"/>
              <a:t>是一個單獨的資源</a:t>
            </a:r>
            <a:r>
              <a:rPr lang="zh-TW" altLang="en-US" dirty="0" smtClean="0"/>
              <a:t>，並</a:t>
            </a:r>
            <a:r>
              <a:rPr lang="zh-CN" altLang="en-US" dirty="0" smtClean="0"/>
              <a:t>不是服務的一個屬性。</a:t>
            </a:r>
            <a:endParaRPr lang="en-US" altLang="zh-CN" dirty="0" smtClean="0"/>
          </a:p>
          <a:p>
            <a:r>
              <a:rPr lang="zh-CN" altLang="en-US" dirty="0" smtClean="0"/>
              <a:t>由</a:t>
            </a:r>
            <a:r>
              <a:rPr lang="zh-TW" altLang="en-US" dirty="0" smtClean="0"/>
              <a:t>於</a:t>
            </a:r>
            <a:r>
              <a:rPr lang="zh-CN" altLang="en-US" dirty="0" smtClean="0"/>
              <a:t>創建的資源中</a:t>
            </a:r>
            <a:r>
              <a:rPr lang="zh-TW" altLang="en-US" dirty="0" smtClean="0"/>
              <a:t>並</a:t>
            </a:r>
            <a:r>
              <a:rPr lang="zh-CN" altLang="en-US" dirty="0" smtClean="0"/>
              <a:t>不包含選擇器</a:t>
            </a:r>
            <a:r>
              <a:rPr lang="en-US" altLang="zh-CN" dirty="0" smtClean="0"/>
              <a:t>,</a:t>
            </a:r>
            <a:r>
              <a:rPr lang="zh-CN" altLang="en-US" dirty="0" smtClean="0"/>
              <a:t>相關的 </a:t>
            </a:r>
            <a:r>
              <a:rPr lang="en-US" altLang="zh-CN" dirty="0" smtClean="0"/>
              <a:t>Endpoints </a:t>
            </a:r>
            <a:r>
              <a:rPr lang="zh-CN" altLang="en-US" dirty="0" smtClean="0"/>
              <a:t>資源</a:t>
            </a:r>
            <a:r>
              <a:rPr lang="zh-TW" altLang="en-US" dirty="0" smtClean="0"/>
              <a:t>並</a:t>
            </a:r>
            <a:r>
              <a:rPr lang="zh-CN" altLang="en-US" dirty="0" smtClean="0"/>
              <a:t>沒有自動創建</a:t>
            </a:r>
            <a:r>
              <a:rPr lang="en-US" altLang="zh-CN" dirty="0" smtClean="0"/>
              <a:t>,</a:t>
            </a:r>
            <a:r>
              <a:rPr lang="zh-CN" altLang="en-US" dirty="0" smtClean="0"/>
              <a:t>所以必須手動創建。</a:t>
            </a:r>
            <a:endParaRPr lang="en-US" altLang="zh-CN" dirty="0" smtClean="0"/>
          </a:p>
        </p:txBody>
      </p:sp>
      <p:sp>
        <p:nvSpPr>
          <p:cNvPr id="4" name="矩形 3"/>
          <p:cNvSpPr/>
          <p:nvPr/>
        </p:nvSpPr>
        <p:spPr>
          <a:xfrm>
            <a:off x="1058977" y="3156652"/>
            <a:ext cx="5203669" cy="461665"/>
          </a:xfrm>
          <a:prstGeom prst="rect">
            <a:avLst/>
          </a:prstGeom>
        </p:spPr>
        <p:txBody>
          <a:bodyPr wrap="none">
            <a:spAutoFit/>
          </a:bodyPr>
          <a:lstStyle/>
          <a:p>
            <a:r>
              <a:rPr lang="en-US" altLang="zh-TW" sz="2400" b="1" dirty="0">
                <a:solidFill>
                  <a:srgbClr val="24292E"/>
                </a:solidFill>
                <a:latin typeface="-apple-system"/>
              </a:rPr>
              <a:t>external-service-</a:t>
            </a:r>
            <a:r>
              <a:rPr lang="en-US" altLang="zh-TW" sz="2400" b="1" dirty="0" err="1">
                <a:solidFill>
                  <a:srgbClr val="24292E"/>
                </a:solidFill>
                <a:latin typeface="-apple-system"/>
              </a:rPr>
              <a:t>endpoints.yaml</a:t>
            </a:r>
            <a:endParaRPr lang="en-US" altLang="zh-TW" sz="2400" b="0" i="0" dirty="0">
              <a:solidFill>
                <a:srgbClr val="586069"/>
              </a:solidFill>
              <a:effectLst/>
              <a:latin typeface="-apple-system"/>
            </a:endParaRPr>
          </a:p>
        </p:txBody>
      </p:sp>
      <p:sp>
        <p:nvSpPr>
          <p:cNvPr id="6" name="矩形 5"/>
          <p:cNvSpPr/>
          <p:nvPr/>
        </p:nvSpPr>
        <p:spPr>
          <a:xfrm>
            <a:off x="1058977" y="3525984"/>
            <a:ext cx="6096000" cy="3170099"/>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Endpoints</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external-service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subsets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addresses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22863A"/>
                </a:solidFill>
                <a:latin typeface="Source Code Pro" panose="020B0509030403020204" pitchFamily="49" charset="0"/>
                <a:ea typeface="Source Code Pro" panose="020B0509030403020204" pitchFamily="49" charset="0"/>
              </a:rPr>
              <a:t>ip</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11.11.11.11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22863A"/>
                </a:solidFill>
                <a:latin typeface="Source Code Pro" panose="020B0509030403020204" pitchFamily="49" charset="0"/>
                <a:ea typeface="Source Code Pro" panose="020B0509030403020204" pitchFamily="49" charset="0"/>
              </a:rPr>
              <a:t>ip</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22.22.22.22</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ports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80</a:t>
            </a:r>
            <a:r>
              <a:rPr lang="en-US" altLang="zh-TW" sz="2000" dirty="0">
                <a:solidFill>
                  <a:srgbClr val="24292E"/>
                </a:solidFill>
                <a:latin typeface="Source Code Pro" panose="020B0509030403020204" pitchFamily="49" charset="0"/>
                <a:ea typeface="Source Code Pro" panose="020B0509030403020204" pitchFamily="49" charset="0"/>
              </a:rPr>
              <a:t> </a:t>
            </a:r>
          </a:p>
        </p:txBody>
      </p:sp>
      <p:sp>
        <p:nvSpPr>
          <p:cNvPr id="7" name="矩形 6"/>
          <p:cNvSpPr/>
          <p:nvPr/>
        </p:nvSpPr>
        <p:spPr>
          <a:xfrm>
            <a:off x="6139179" y="3908960"/>
            <a:ext cx="4029205" cy="1200329"/>
          </a:xfrm>
          <a:prstGeom prst="rect">
            <a:avLst/>
          </a:prstGeom>
        </p:spPr>
        <p:txBody>
          <a:bodyPr wrap="square">
            <a:spAutoFit/>
          </a:bodyPr>
          <a:lstStyle/>
          <a:p>
            <a:pPr>
              <a:spcAft>
                <a:spcPts val="500"/>
              </a:spcAft>
            </a:pPr>
            <a:r>
              <a:rPr lang="en-US" altLang="zh-TW" sz="2400" dirty="0" smtClean="0">
                <a:solidFill>
                  <a:srgbClr val="222800"/>
                </a:solidFill>
                <a:latin typeface="微軟正黑體" panose="020B0604030504040204" pitchFamily="34" charset="-120"/>
                <a:ea typeface="微軟正黑體" panose="020B0604030504040204" pitchFamily="34" charset="-120"/>
              </a:rPr>
              <a:t>Endpoint</a:t>
            </a:r>
            <a:r>
              <a:rPr lang="zh-TW" altLang="en-US" sz="2400" dirty="0" smtClean="0">
                <a:solidFill>
                  <a:srgbClr val="222800"/>
                </a:solidFill>
                <a:latin typeface="微軟正黑體" panose="020B0604030504040204" pitchFamily="34" charset="-120"/>
                <a:ea typeface="微軟正黑體" panose="020B0604030504040204" pitchFamily="34" charset="-120"/>
              </a:rPr>
              <a:t>名稱必須和服務的名稱相匹配 </a:t>
            </a:r>
            <a:r>
              <a:rPr lang="en-US" altLang="zh-TW" sz="2400" dirty="0" smtClean="0">
                <a:solidFill>
                  <a:srgbClr val="222800"/>
                </a:solidFill>
                <a:latin typeface="微軟正黑體" panose="020B0604030504040204" pitchFamily="34" charset="-120"/>
                <a:ea typeface="微軟正黑體" panose="020B0604030504040204" pitchFamily="34" charset="-120"/>
              </a:rPr>
              <a:t>(</a:t>
            </a:r>
            <a:r>
              <a:rPr lang="zh-TW" altLang="en-US" sz="2400" dirty="0" smtClean="0">
                <a:solidFill>
                  <a:srgbClr val="222800"/>
                </a:solidFill>
                <a:latin typeface="微軟正黑體" panose="020B0604030504040204" pitchFamily="34" charset="-120"/>
                <a:ea typeface="微軟正黑體" panose="020B0604030504040204" pitchFamily="34" charset="-120"/>
              </a:rPr>
              <a:t>參見</a:t>
            </a:r>
            <a:r>
              <a:rPr lang="en-US" altLang="zh-TW" sz="2400" b="1" dirty="0" smtClean="0">
                <a:solidFill>
                  <a:srgbClr val="24292E"/>
                </a:solidFill>
                <a:latin typeface="-apple-system"/>
              </a:rPr>
              <a:t>external-</a:t>
            </a:r>
            <a:r>
              <a:rPr lang="en-US" altLang="zh-TW" sz="2400" b="1" dirty="0" err="1" smtClean="0">
                <a:solidFill>
                  <a:srgbClr val="24292E"/>
                </a:solidFill>
                <a:latin typeface="-apple-system"/>
              </a:rPr>
              <a:t>service.yaml</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solidFill>
                <a:srgbClr val="586069"/>
              </a:solidFill>
              <a:latin typeface="-apple-system"/>
            </a:endParaRPr>
          </a:p>
        </p:txBody>
      </p:sp>
      <p:cxnSp>
        <p:nvCxnSpPr>
          <p:cNvPr id="9" name="直線單箭頭接點 8"/>
          <p:cNvCxnSpPr/>
          <p:nvPr/>
        </p:nvCxnSpPr>
        <p:spPr>
          <a:xfrm flipH="1">
            <a:off x="4985359" y="4258849"/>
            <a:ext cx="1153820" cy="3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01110" y="5470819"/>
            <a:ext cx="5705408" cy="461665"/>
          </a:xfrm>
          <a:prstGeom prst="rect">
            <a:avLst/>
          </a:prstGeom>
        </p:spPr>
        <p:txBody>
          <a:bodyPr wrap="none">
            <a:spAutoFit/>
          </a:bodyPr>
          <a:lstStyle/>
          <a:p>
            <a:r>
              <a:rPr lang="zh-TW" altLang="en-US" sz="2400" smtClean="0">
                <a:solidFill>
                  <a:srgbClr val="000000"/>
                </a:solidFill>
                <a:latin typeface="微軟正黑體" panose="020B0604030504040204" pitchFamily="34" charset="-120"/>
                <a:ea typeface="微軟正黑體" panose="020B0604030504040204" pitchFamily="34" charset="-120"/>
              </a:rPr>
              <a:t>服務將連接重定向到</a:t>
            </a:r>
            <a:r>
              <a:rPr lang="en-US" altLang="zh-TW" sz="2400" smtClean="0">
                <a:solidFill>
                  <a:srgbClr val="000000"/>
                </a:solidFill>
                <a:latin typeface="微軟正黑體" panose="020B0604030504040204" pitchFamily="34" charset="-120"/>
                <a:ea typeface="微軟正黑體" panose="020B0604030504040204" pitchFamily="34" charset="-120"/>
              </a:rPr>
              <a:t>endpoint </a:t>
            </a:r>
            <a:r>
              <a:rPr lang="zh-TW" altLang="en-US" sz="2400" dirty="0">
                <a:solidFill>
                  <a:srgbClr val="000000"/>
                </a:solidFill>
                <a:latin typeface="微軟正黑體" panose="020B0604030504040204" pitchFamily="34" charset="-120"/>
                <a:ea typeface="微軟正黑體" panose="020B0604030504040204" pitchFamily="34" charset="-120"/>
              </a:rPr>
              <a:t>的 </a:t>
            </a:r>
            <a:r>
              <a:rPr lang="en-US" altLang="zh-TW" sz="2400" dirty="0">
                <a:solidFill>
                  <a:srgbClr val="000000"/>
                </a:solidFill>
                <a:latin typeface="微軟正黑體" panose="020B0604030504040204" pitchFamily="34" charset="-120"/>
                <a:ea typeface="微軟正黑體" panose="020B0604030504040204" pitchFamily="34" charset="-120"/>
              </a:rPr>
              <a:t>IP </a:t>
            </a:r>
            <a:r>
              <a:rPr lang="zh-TW" altLang="en-US" sz="2400" dirty="0">
                <a:solidFill>
                  <a:srgbClr val="000000"/>
                </a:solidFill>
                <a:latin typeface="微軟正黑體" panose="020B0604030504040204" pitchFamily="34" charset="-120"/>
                <a:ea typeface="微軟正黑體" panose="020B0604030504040204" pitchFamily="34" charset="-120"/>
              </a:rPr>
              <a:t>地址</a:t>
            </a:r>
            <a:endParaRPr lang="zh-TW" altLang="en-US" sz="2400" dirty="0">
              <a:latin typeface="微軟正黑體" panose="020B0604030504040204" pitchFamily="34" charset="-120"/>
              <a:ea typeface="微軟正黑體" panose="020B0604030504040204" pitchFamily="34" charset="-120"/>
            </a:endParaRPr>
          </a:p>
        </p:txBody>
      </p:sp>
      <p:sp>
        <p:nvSpPr>
          <p:cNvPr id="11" name="矩形 10"/>
          <p:cNvSpPr/>
          <p:nvPr/>
        </p:nvSpPr>
        <p:spPr>
          <a:xfrm>
            <a:off x="5425102" y="6220474"/>
            <a:ext cx="3124573" cy="461665"/>
          </a:xfrm>
          <a:prstGeom prst="rect">
            <a:avLst/>
          </a:prstGeom>
        </p:spPr>
        <p:txBody>
          <a:bodyPr wrap="none">
            <a:spAutoFit/>
          </a:bodyPr>
          <a:lstStyle/>
          <a:p>
            <a:r>
              <a:rPr lang="en-US" altLang="zh-TW" sz="2400">
                <a:solidFill>
                  <a:srgbClr val="000000"/>
                </a:solidFill>
                <a:latin typeface="微軟正黑體" panose="020B0604030504040204" pitchFamily="34" charset="-120"/>
                <a:ea typeface="微軟正黑體" panose="020B0604030504040204" pitchFamily="34" charset="-120"/>
              </a:rPr>
              <a:t>endpoint </a:t>
            </a:r>
            <a:r>
              <a:rPr lang="zh-TW" altLang="en-US" sz="2400" smtClean="0">
                <a:solidFill>
                  <a:srgbClr val="000000"/>
                </a:solidFill>
                <a:latin typeface="微軟正黑體" panose="020B0604030504040204" pitchFamily="34" charset="-120"/>
                <a:ea typeface="微軟正黑體" panose="020B0604030504040204" pitchFamily="34" charset="-120"/>
              </a:rPr>
              <a:t>的目標端口</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2760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手動配置服務的 </a:t>
            </a:r>
            <a:r>
              <a:rPr lang="en-US" altLang="zh-CN" dirty="0"/>
              <a:t>endpoint</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服務和 </a:t>
            </a:r>
            <a:r>
              <a:rPr lang="en-US" altLang="zh-CN" dirty="0" smtClean="0"/>
              <a:t>Endpoint </a:t>
            </a:r>
            <a:r>
              <a:rPr lang="zh-CN" altLang="en-US" dirty="0" smtClean="0"/>
              <a:t>資源都發布到服務器後</a:t>
            </a:r>
            <a:r>
              <a:rPr lang="en-US" altLang="zh-CN" dirty="0" smtClean="0"/>
              <a:t>,</a:t>
            </a:r>
            <a:r>
              <a:rPr lang="zh-CN" altLang="en-US" dirty="0" smtClean="0"/>
              <a:t> 服務就可以像具有</a:t>
            </a:r>
            <a:r>
              <a:rPr lang="en-US" altLang="zh-CN" dirty="0" smtClean="0"/>
              <a:t>pod </a:t>
            </a:r>
            <a:r>
              <a:rPr lang="zh-CN" altLang="en-US" dirty="0" smtClean="0"/>
              <a:t>選擇器那樣的服務正常使用。</a:t>
            </a:r>
            <a:endParaRPr lang="en-US" altLang="zh-CN" dirty="0" smtClean="0"/>
          </a:p>
          <a:p>
            <a:r>
              <a:rPr lang="zh-CN" altLang="en-US" dirty="0" smtClean="0"/>
              <a:t>在服務創建後</a:t>
            </a:r>
            <a:r>
              <a:rPr lang="zh-TW" altLang="en-US" dirty="0" smtClean="0"/>
              <a:t>才</a:t>
            </a:r>
            <a:r>
              <a:rPr lang="zh-CN" altLang="en-US" dirty="0" smtClean="0"/>
              <a:t>創建的容器將包含服務的環境變</a:t>
            </a:r>
            <a:r>
              <a:rPr lang="zh-TW" altLang="en-US" dirty="0" smtClean="0"/>
              <a:t>數</a:t>
            </a:r>
            <a:r>
              <a:rPr lang="en-US" altLang="zh-CN" dirty="0" smtClean="0"/>
              <a:t>,</a:t>
            </a:r>
            <a:r>
              <a:rPr lang="zh-TW" altLang="en-US" dirty="0" smtClean="0"/>
              <a:t>並</a:t>
            </a:r>
            <a:r>
              <a:rPr lang="zh-CN" altLang="en-US" dirty="0" smtClean="0"/>
              <a:t>且與其</a:t>
            </a:r>
            <a:r>
              <a:rPr lang="zh-TW" altLang="en-US" dirty="0" smtClean="0"/>
              <a:t>「</a:t>
            </a:r>
            <a:r>
              <a:rPr lang="zh-CN" altLang="en-US" dirty="0" smtClean="0"/>
              <a:t> </a:t>
            </a:r>
            <a:r>
              <a:rPr lang="en-US" altLang="zh-CN" dirty="0" smtClean="0"/>
              <a:t>IP</a:t>
            </a:r>
            <a:r>
              <a:rPr lang="en-US" altLang="zh-CN" dirty="0"/>
              <a:t>: port </a:t>
            </a:r>
            <a:r>
              <a:rPr lang="zh-CN" altLang="en-US" dirty="0" smtClean="0"/>
              <a:t>對</a:t>
            </a:r>
            <a:r>
              <a:rPr lang="zh-TW" altLang="en-US" dirty="0" smtClean="0"/>
              <a:t>」</a:t>
            </a:r>
            <a:r>
              <a:rPr lang="zh-CN" altLang="en-US" dirty="0" smtClean="0"/>
              <a:t>的所有連接都將在服務端點之間進行負載均衡。</a:t>
            </a:r>
            <a:endParaRPr lang="zh-CN" altLang="en-US" dirty="0"/>
          </a:p>
          <a:p>
            <a:r>
              <a:rPr lang="zh-TW" altLang="en-US" dirty="0" smtClean="0"/>
              <a:t>下</a:t>
            </a:r>
            <a:r>
              <a:rPr lang="zh-CN" altLang="en-US" dirty="0" smtClean="0"/>
              <a:t>圖顯示了</a:t>
            </a:r>
            <a:r>
              <a:rPr lang="zh-TW" altLang="en-US" dirty="0" smtClean="0"/>
              <a:t>兩</a:t>
            </a:r>
            <a:r>
              <a:rPr lang="zh-CN" altLang="en-US" dirty="0" smtClean="0"/>
              <a:t>個</a:t>
            </a:r>
            <a:r>
              <a:rPr lang="en-US" altLang="zh-CN" dirty="0" smtClean="0"/>
              <a:t>pod </a:t>
            </a:r>
            <a:r>
              <a:rPr lang="zh-CN" altLang="en-US" dirty="0" smtClean="0"/>
              <a:t>連接到具有外部 </a:t>
            </a:r>
            <a:r>
              <a:rPr lang="en-US" altLang="zh-CN" dirty="0" smtClean="0"/>
              <a:t>endpoint </a:t>
            </a:r>
            <a:r>
              <a:rPr lang="zh-CN" altLang="en-US" dirty="0" smtClean="0"/>
              <a:t>的服務。</a:t>
            </a:r>
            <a:r>
              <a:rPr lang="zh-CN" altLang="en-US" dirty="0"/>
              <a:t/>
            </a:r>
            <a:br>
              <a:rPr lang="zh-CN" altLang="en-US" dirty="0"/>
            </a:br>
            <a:endParaRPr lang="zh-TW" altLang="en-US" dirty="0"/>
          </a:p>
        </p:txBody>
      </p:sp>
    </p:spTree>
    <p:extLst>
      <p:ext uri="{BB962C8B-B14F-4D97-AF65-F5344CB8AC3E}">
        <p14:creationId xmlns:p14="http://schemas.microsoft.com/office/powerpoint/2010/main" val="73832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pod</a:t>
            </a:r>
            <a:r>
              <a:rPr lang="zh-TW" altLang="en-US" dirty="0" smtClean="0"/>
              <a:t>關聯到具有兩個外部</a:t>
            </a:r>
            <a:r>
              <a:rPr lang="en-US" altLang="zh-TW" dirty="0" smtClean="0"/>
              <a:t>endpoint</a:t>
            </a:r>
            <a:r>
              <a:rPr lang="zh-TW" altLang="en-US" dirty="0" smtClean="0"/>
              <a:t>的服務上</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334358"/>
            <a:ext cx="10058400" cy="3686942"/>
          </a:xfrm>
          <a:prstGeom prst="rect">
            <a:avLst/>
          </a:prstGeom>
        </p:spPr>
      </p:pic>
    </p:spTree>
    <p:extLst>
      <p:ext uri="{BB962C8B-B14F-4D97-AF65-F5344CB8AC3E}">
        <p14:creationId xmlns:p14="http://schemas.microsoft.com/office/powerpoint/2010/main" val="3632204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遷移</a:t>
            </a:r>
            <a:r>
              <a:rPr lang="zh-TW" altLang="en-US" dirty="0" smtClean="0"/>
              <a:t>與移除選擇器</a:t>
            </a:r>
            <a:endParaRPr lang="zh-TW" altLang="en-US" dirty="0"/>
          </a:p>
        </p:txBody>
      </p:sp>
      <p:sp>
        <p:nvSpPr>
          <p:cNvPr id="3" name="內容版面配置區 2"/>
          <p:cNvSpPr>
            <a:spLocks noGrp="1"/>
          </p:cNvSpPr>
          <p:nvPr>
            <p:ph idx="1"/>
          </p:nvPr>
        </p:nvSpPr>
        <p:spPr/>
        <p:txBody>
          <a:bodyPr/>
          <a:lstStyle/>
          <a:p>
            <a:r>
              <a:rPr lang="zh-CN" altLang="en-US" smtClean="0"/>
              <a:t>如果稍後決定將外部服務遷移到</a:t>
            </a:r>
            <a:r>
              <a:rPr lang="en-US" altLang="zh-CN" smtClean="0"/>
              <a:t>Kubernetes </a:t>
            </a:r>
            <a:r>
              <a:rPr lang="zh-CN" altLang="en-US" dirty="0"/>
              <a:t>中運行的 </a:t>
            </a:r>
            <a:r>
              <a:rPr lang="en-US" altLang="zh-CN" dirty="0"/>
              <a:t>pod,</a:t>
            </a:r>
            <a:r>
              <a:rPr lang="zh-CN" altLang="en-US" dirty="0"/>
              <a:t>可以爲服務添加</a:t>
            </a:r>
            <a:r>
              <a:rPr lang="zh-CN" altLang="en-US" dirty="0" smtClean="0"/>
              <a:t>選擇</a:t>
            </a:r>
            <a:r>
              <a:rPr lang="zh-CN" altLang="en-US" dirty="0"/>
              <a:t>器</a:t>
            </a:r>
            <a:r>
              <a:rPr lang="en-US" altLang="zh-CN" dirty="0"/>
              <a:t>,</a:t>
            </a:r>
            <a:r>
              <a:rPr lang="zh-CN" altLang="en-US" dirty="0"/>
              <a:t>從而對 </a:t>
            </a:r>
            <a:r>
              <a:rPr lang="en-US" altLang="zh-CN" dirty="0"/>
              <a:t>Endpoint </a:t>
            </a:r>
            <a:r>
              <a:rPr lang="zh-CN" altLang="en-US" dirty="0"/>
              <a:t>進行自動管理</a:t>
            </a:r>
            <a:r>
              <a:rPr lang="zh-CN" altLang="en-US" dirty="0" smtClean="0"/>
              <a:t>。</a:t>
            </a:r>
            <a:endParaRPr lang="en-US" altLang="zh-CN" dirty="0" smtClean="0"/>
          </a:p>
          <a:p>
            <a:r>
              <a:rPr lang="zh-CN" altLang="en-US" dirty="0" smtClean="0"/>
              <a:t>反過來</a:t>
            </a:r>
            <a:r>
              <a:rPr lang="zh-CN" altLang="en-US" dirty="0"/>
              <a:t>也是一樣的</a:t>
            </a:r>
            <a:r>
              <a:rPr lang="en-US" altLang="zh-CN" dirty="0" smtClean="0"/>
              <a:t>—</a:t>
            </a:r>
            <a:r>
              <a:rPr lang="zh-CN" altLang="en-US" dirty="0" smtClean="0"/>
              <a:t>將</a:t>
            </a:r>
            <a:r>
              <a:rPr lang="zh-CN" altLang="en-US" dirty="0"/>
              <a:t>選擇器從服務中移除</a:t>
            </a:r>
            <a:r>
              <a:rPr lang="en-US" altLang="zh-CN" dirty="0"/>
              <a:t>, Kubernetes </a:t>
            </a:r>
            <a:r>
              <a:rPr lang="zh-CN" altLang="en-US" dirty="0"/>
              <a:t>將停止更新 </a:t>
            </a:r>
            <a:r>
              <a:rPr lang="en-US" altLang="zh-CN" dirty="0"/>
              <a:t>Endpoints</a:t>
            </a:r>
            <a:r>
              <a:rPr lang="zh-CN" altLang="en-US" dirty="0" smtClean="0"/>
              <a:t>。</a:t>
            </a:r>
            <a:endParaRPr lang="en-US" altLang="zh-CN" dirty="0" smtClean="0"/>
          </a:p>
          <a:p>
            <a:r>
              <a:rPr lang="zh-CN" altLang="en-US" dirty="0" smtClean="0"/>
              <a:t>這</a:t>
            </a:r>
            <a:r>
              <a:rPr lang="zh-CN" altLang="en-US" dirty="0"/>
              <a:t>意味著服務</a:t>
            </a:r>
            <a:r>
              <a:rPr lang="zh-CN" altLang="en-US"/>
              <a:t>的</a:t>
            </a:r>
            <a:r>
              <a:rPr lang="en-US" altLang="zh-CN" smtClean="0"/>
              <a:t>IP</a:t>
            </a:r>
            <a:r>
              <a:rPr lang="zh-CN" altLang="en-US" smtClean="0"/>
              <a:t>位址可以保持不變</a:t>
            </a:r>
            <a:r>
              <a:rPr lang="en-US" altLang="zh-CN" smtClean="0"/>
              <a:t>,</a:t>
            </a:r>
            <a:r>
              <a:rPr lang="zh-CN" altLang="en-US"/>
              <a:t>同時</a:t>
            </a:r>
            <a:r>
              <a:rPr lang="zh-CN" altLang="en-US" smtClean="0"/>
              <a:t>服務的實際實現卻發生了改變。</a:t>
            </a:r>
            <a:endParaRPr lang="zh-CN" altLang="en-US" dirty="0"/>
          </a:p>
        </p:txBody>
      </p:sp>
    </p:spTree>
    <p:extLst>
      <p:ext uri="{BB962C8B-B14F-4D97-AF65-F5344CB8AC3E}">
        <p14:creationId xmlns:p14="http://schemas.microsoft.com/office/powerpoint/2010/main" val="6771634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a:t>
            </a:r>
            <a:r>
              <a:rPr lang="zh-CN" altLang="en-US" dirty="0" smtClean="0"/>
              <a:t>外部</a:t>
            </a:r>
            <a:r>
              <a:rPr lang="zh-CN" altLang="en-US" dirty="0"/>
              <a:t>服務創建</a:t>
            </a:r>
            <a:r>
              <a:rPr lang="zh-CN" altLang="en-US" dirty="0" smtClean="0"/>
              <a:t>別名</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除了手動配置服務的</a:t>
            </a:r>
            <a:r>
              <a:rPr lang="en-US" altLang="zh-CN" dirty="0" smtClean="0"/>
              <a:t>Endpoint </a:t>
            </a:r>
            <a:r>
              <a:rPr lang="zh-CN" altLang="en-US" dirty="0" smtClean="0"/>
              <a:t>來代替公開外部服務方法</a:t>
            </a:r>
            <a:r>
              <a:rPr lang="en-US" altLang="zh-CN" dirty="0" smtClean="0"/>
              <a:t>,</a:t>
            </a:r>
            <a:r>
              <a:rPr lang="zh-CN" altLang="en-US" dirty="0" smtClean="0"/>
              <a:t>有一種更簡單的方法</a:t>
            </a:r>
            <a:r>
              <a:rPr lang="en-US" altLang="zh-CN" dirty="0" smtClean="0"/>
              <a:t>, </a:t>
            </a:r>
            <a:r>
              <a:rPr lang="zh-CN" altLang="en-US" dirty="0" smtClean="0"/>
              <a:t>就是通過其</a:t>
            </a:r>
            <a:r>
              <a:rPr lang="zh-TW" altLang="en-US" dirty="0" smtClean="0"/>
              <a:t>「</a:t>
            </a:r>
            <a:r>
              <a:rPr lang="zh-CN" altLang="en-US" dirty="0" smtClean="0"/>
              <a:t>完全限定</a:t>
            </a:r>
            <a:r>
              <a:rPr lang="zh-TW" altLang="en-US" dirty="0" smtClean="0"/>
              <a:t>網</a:t>
            </a:r>
            <a:r>
              <a:rPr lang="zh-CN" altLang="en-US" dirty="0" smtClean="0"/>
              <a:t>域名</a:t>
            </a:r>
            <a:r>
              <a:rPr lang="zh-TW" altLang="en-US" dirty="0" smtClean="0"/>
              <a:t>稱」</a:t>
            </a:r>
            <a:r>
              <a:rPr lang="en-US" altLang="zh-CN" dirty="0" smtClean="0"/>
              <a:t>(</a:t>
            </a:r>
            <a:r>
              <a:rPr lang="en-US" altLang="zh-CN" dirty="0"/>
              <a:t>FQDN</a:t>
            </a:r>
            <a:r>
              <a:rPr lang="en-US" altLang="zh-CN" dirty="0" smtClean="0"/>
              <a:t>)</a:t>
            </a:r>
            <a:r>
              <a:rPr lang="zh-CN" altLang="en-US" dirty="0" smtClean="0"/>
              <a:t>訪問外部服務</a:t>
            </a:r>
            <a:r>
              <a:rPr lang="zh-TW" altLang="en-US" dirty="0" smtClean="0"/>
              <a:t>。</a:t>
            </a:r>
            <a:endParaRPr lang="en-US" altLang="zh-TW" dirty="0" smtClean="0"/>
          </a:p>
          <a:p>
            <a:endParaRPr lang="zh-CN" altLang="en-US" dirty="0"/>
          </a:p>
        </p:txBody>
      </p:sp>
    </p:spTree>
    <p:extLst>
      <p:ext uri="{BB962C8B-B14F-4D97-AF65-F5344CB8AC3E}">
        <p14:creationId xmlns:p14="http://schemas.microsoft.com/office/powerpoint/2010/main" val="218507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前端 </a:t>
            </a:r>
            <a:r>
              <a:rPr lang="en-US" altLang="zh-CN" dirty="0"/>
              <a:t>web </a:t>
            </a:r>
            <a:r>
              <a:rPr lang="zh-CN" altLang="en-US" dirty="0"/>
              <a:t>伺服器和後端資料庫</a:t>
            </a:r>
            <a:r>
              <a:rPr lang="zh-CN" altLang="en-US" dirty="0" smtClean="0"/>
              <a:t>伺服器例子</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有</a:t>
            </a:r>
            <a:r>
              <a:rPr lang="zh-CN" altLang="en-US" dirty="0"/>
              <a:t>很多</a:t>
            </a:r>
            <a:r>
              <a:rPr lang="en-US" altLang="zh-CN" dirty="0"/>
              <a:t>pod </a:t>
            </a:r>
            <a:r>
              <a:rPr lang="zh-CN" altLang="en-US" dirty="0"/>
              <a:t>提供前</a:t>
            </a:r>
            <a:r>
              <a:rPr lang="zh-CN" altLang="en-US" dirty="0" smtClean="0"/>
              <a:t>端服務</a:t>
            </a:r>
            <a:r>
              <a:rPr lang="en-US" altLang="zh-CN" dirty="0"/>
              <a:t>,</a:t>
            </a:r>
            <a:r>
              <a:rPr lang="zh-CN" altLang="en-US" dirty="0"/>
              <a:t>而只有一個</a:t>
            </a:r>
            <a:r>
              <a:rPr lang="en-US" altLang="zh-CN" dirty="0"/>
              <a:t>pod </a:t>
            </a:r>
            <a:r>
              <a:rPr lang="zh-CN" altLang="en-US" dirty="0"/>
              <a:t>提供</a:t>
            </a:r>
            <a:r>
              <a:rPr lang="zh-CN" altLang="en-US" dirty="0" smtClean="0"/>
              <a:t>後</a:t>
            </a:r>
            <a:r>
              <a:rPr lang="zh-TW" altLang="en-US" dirty="0" smtClean="0"/>
              <a:t>台</a:t>
            </a:r>
            <a:r>
              <a:rPr lang="zh-CN" altLang="en-US" dirty="0" smtClean="0"/>
              <a:t>資料庫</a:t>
            </a:r>
            <a:r>
              <a:rPr lang="zh-CN" altLang="en-US" dirty="0"/>
              <a:t>服務</a:t>
            </a:r>
            <a:r>
              <a:rPr lang="zh-CN" altLang="en-US" dirty="0" smtClean="0"/>
              <a:t>。</a:t>
            </a:r>
            <a:endParaRPr lang="en-US" altLang="zh-CN" dirty="0" smtClean="0"/>
          </a:p>
          <a:p>
            <a:r>
              <a:rPr lang="zh-CN" altLang="en-US" dirty="0" smtClean="0"/>
              <a:t>需要</a:t>
            </a:r>
            <a:r>
              <a:rPr lang="zh-CN" altLang="en-US" dirty="0"/>
              <a:t>解決兩個問題才能使系統發揮作用</a:t>
            </a:r>
            <a:r>
              <a:rPr lang="zh-CN" altLang="en-US" dirty="0" smtClean="0"/>
              <a:t>。</a:t>
            </a:r>
            <a:endParaRPr lang="en-US" altLang="zh-CN" dirty="0" smtClean="0"/>
          </a:p>
          <a:p>
            <a:pPr marL="514350" indent="-514350">
              <a:buFont typeface="+mj-lt"/>
              <a:buAutoNum type="arabicPeriod"/>
            </a:pPr>
            <a:r>
              <a:rPr lang="zh-CN" altLang="en-US" dirty="0" smtClean="0"/>
              <a:t>外部</a:t>
            </a:r>
            <a:r>
              <a:rPr lang="zh-CN" altLang="en-US" dirty="0"/>
              <a:t>用戶端無須關心伺服器數量而連接前端 </a:t>
            </a:r>
            <a:r>
              <a:rPr lang="en-US" altLang="zh-CN" dirty="0"/>
              <a:t>pod </a:t>
            </a:r>
            <a:r>
              <a:rPr lang="zh-CN" altLang="en-US" dirty="0" smtClean="0"/>
              <a:t>。</a:t>
            </a:r>
            <a:endParaRPr lang="zh-CN" altLang="en-US" dirty="0"/>
          </a:p>
          <a:p>
            <a:pPr marL="514350" indent="-514350">
              <a:buFont typeface="+mj-lt"/>
              <a:buAutoNum type="arabicPeriod"/>
            </a:pPr>
            <a:r>
              <a:rPr lang="zh-CN" altLang="en-US" dirty="0"/>
              <a:t>前端的</a:t>
            </a:r>
            <a:r>
              <a:rPr lang="en-US" altLang="zh-CN" dirty="0"/>
              <a:t>pod </a:t>
            </a:r>
            <a:r>
              <a:rPr lang="zh-CN" altLang="en-US" dirty="0"/>
              <a:t>需要連接後端的資料庫</a:t>
            </a:r>
            <a:r>
              <a:rPr lang="zh-CN" altLang="en-US" dirty="0" smtClean="0"/>
              <a:t>。</a:t>
            </a:r>
            <a:endParaRPr lang="en-US" altLang="zh-CN" dirty="0" smtClean="0"/>
          </a:p>
          <a:p>
            <a:r>
              <a:rPr lang="zh-CN" altLang="en-US" dirty="0" smtClean="0"/>
              <a:t>由於</a:t>
            </a:r>
            <a:r>
              <a:rPr lang="zh-CN" altLang="en-US" dirty="0"/>
              <a:t>資料庫運行在 </a:t>
            </a:r>
            <a:r>
              <a:rPr lang="en-US" altLang="zh-CN" dirty="0"/>
              <a:t>pod </a:t>
            </a:r>
            <a:r>
              <a:rPr lang="zh-CN" altLang="en-US" dirty="0"/>
              <a:t>中</a:t>
            </a:r>
            <a:r>
              <a:rPr lang="en-US" altLang="zh-CN" dirty="0"/>
              <a:t>,</a:t>
            </a:r>
            <a:r>
              <a:rPr lang="zh-CN" altLang="en-US" dirty="0"/>
              <a:t>它可能會</a:t>
            </a:r>
            <a:r>
              <a:rPr lang="zh-CN" altLang="en-US" dirty="0" smtClean="0"/>
              <a:t>在集</a:t>
            </a:r>
            <a:r>
              <a:rPr lang="zh-CN" altLang="en-US" dirty="0"/>
              <a:t>群中移來移去</a:t>
            </a:r>
            <a:r>
              <a:rPr lang="en-US" altLang="zh-CN" dirty="0"/>
              <a:t>,</a:t>
            </a:r>
            <a:r>
              <a:rPr lang="zh-CN" altLang="en-US" dirty="0"/>
              <a:t>導致 </a:t>
            </a:r>
            <a:r>
              <a:rPr lang="en-US" altLang="zh-CN" dirty="0"/>
              <a:t>IP </a:t>
            </a:r>
            <a:r>
              <a:rPr lang="zh-CN" altLang="en-US" dirty="0"/>
              <a:t>位址變化</a:t>
            </a:r>
            <a:r>
              <a:rPr lang="zh-CN" altLang="en-US" dirty="0" smtClean="0"/>
              <a:t>。</a:t>
            </a:r>
            <a:endParaRPr lang="en-US" altLang="zh-CN" dirty="0" smtClean="0"/>
          </a:p>
          <a:p>
            <a:r>
              <a:rPr lang="zh-CN" altLang="en-US" dirty="0" smtClean="0"/>
              <a:t>當後</a:t>
            </a:r>
            <a:r>
              <a:rPr lang="zh-TW" altLang="en-US" dirty="0" smtClean="0"/>
              <a:t>台</a:t>
            </a:r>
            <a:r>
              <a:rPr lang="zh-CN" altLang="en-US" dirty="0" smtClean="0"/>
              <a:t>資料庫</a:t>
            </a:r>
            <a:r>
              <a:rPr lang="zh-CN" altLang="en-US" dirty="0"/>
              <a:t>被移動時</a:t>
            </a:r>
            <a:r>
              <a:rPr lang="en-US" altLang="zh-CN" dirty="0"/>
              <a:t>,</a:t>
            </a:r>
            <a:r>
              <a:rPr lang="zh-CN" altLang="en-US" dirty="0"/>
              <a:t>無須對前</a:t>
            </a:r>
            <a:r>
              <a:rPr lang="zh-CN" altLang="en-US" dirty="0" smtClean="0"/>
              <a:t>端</a:t>
            </a:r>
            <a:r>
              <a:rPr lang="en-US" altLang="zh-CN" dirty="0" smtClean="0"/>
              <a:t> </a:t>
            </a:r>
            <a:r>
              <a:rPr lang="en-US" altLang="zh-CN" dirty="0"/>
              <a:t>pod </a:t>
            </a:r>
            <a:r>
              <a:rPr lang="zh-CN" altLang="en-US" dirty="0"/>
              <a:t>重新配置</a:t>
            </a:r>
            <a:r>
              <a:rPr lang="zh-CN" altLang="en-US" dirty="0" smtClean="0"/>
              <a:t>。</a:t>
            </a:r>
            <a:endParaRPr lang="zh-TW" altLang="en-US" dirty="0"/>
          </a:p>
          <a:p>
            <a:endParaRPr lang="zh-TW" altLang="en-US" dirty="0"/>
          </a:p>
        </p:txBody>
      </p:sp>
    </p:spTree>
    <p:extLst>
      <p:ext uri="{BB962C8B-B14F-4D97-AF65-F5344CB8AC3E}">
        <p14:creationId xmlns:p14="http://schemas.microsoft.com/office/powerpoint/2010/main" val="758992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 </a:t>
            </a:r>
            <a:r>
              <a:rPr lang="en-US" altLang="zh-CN" dirty="0" err="1"/>
              <a:t>ExternalName</a:t>
            </a:r>
            <a:r>
              <a:rPr lang="en-US" altLang="zh-CN" dirty="0"/>
              <a:t> </a:t>
            </a:r>
            <a:r>
              <a:rPr lang="zh-CN" altLang="en-US" dirty="0"/>
              <a:t>類型的服務 </a:t>
            </a:r>
            <a:endParaRPr lang="zh-TW" altLang="en-US" dirty="0"/>
          </a:p>
        </p:txBody>
      </p:sp>
      <p:sp>
        <p:nvSpPr>
          <p:cNvPr id="3" name="內容版面配置區 2"/>
          <p:cNvSpPr>
            <a:spLocks noGrp="1"/>
          </p:cNvSpPr>
          <p:nvPr>
            <p:ph idx="1"/>
          </p:nvPr>
        </p:nvSpPr>
        <p:spPr/>
        <p:txBody>
          <a:bodyPr/>
          <a:lstStyle/>
          <a:p>
            <a:r>
              <a:rPr lang="zh-CN" altLang="en-US" dirty="0" smtClean="0"/>
              <a:t>要</a:t>
            </a:r>
            <a:r>
              <a:rPr lang="zh-CN" altLang="en-US" dirty="0"/>
              <a:t>創建</a:t>
            </a:r>
            <a:r>
              <a:rPr lang="zh-CN" altLang="en-US" dirty="0" smtClean="0"/>
              <a:t>一個</a:t>
            </a:r>
            <a:r>
              <a:rPr lang="zh-TW" altLang="en-US" dirty="0" smtClean="0"/>
              <a:t>服務作為</a:t>
            </a:r>
            <a:r>
              <a:rPr lang="zh-CN" altLang="en-US" dirty="0" smtClean="0"/>
              <a:t>外部服務</a:t>
            </a:r>
            <a:r>
              <a:rPr lang="zh-TW" altLang="en-US" dirty="0" smtClean="0"/>
              <a:t>的</a:t>
            </a:r>
            <a:r>
              <a:rPr lang="zh-CN" altLang="en-US" dirty="0" smtClean="0"/>
              <a:t>別名時</a:t>
            </a:r>
            <a:r>
              <a:rPr lang="en-US" altLang="zh-CN" dirty="0"/>
              <a:t>,</a:t>
            </a:r>
            <a:r>
              <a:rPr lang="zh-CN" altLang="en-US" dirty="0"/>
              <a:t>要將創建服務資源的一個 </a:t>
            </a:r>
            <a:r>
              <a:rPr lang="en-US" altLang="zh-CN">
                <a:latin typeface="Source Code Pro" panose="020B0509030403020204" pitchFamily="49" charset="0"/>
                <a:ea typeface="Source Code Pro" panose="020B0509030403020204" pitchFamily="49" charset="0"/>
              </a:rPr>
              <a:t>type</a:t>
            </a:r>
            <a:r>
              <a:rPr lang="en-US" altLang="zh-CN"/>
              <a:t> </a:t>
            </a:r>
            <a:r>
              <a:rPr lang="zh-CN" altLang="en-US" smtClean="0"/>
              <a:t>欄位設置爲 </a:t>
            </a:r>
            <a:r>
              <a:rPr lang="en-US" altLang="zh-CN" smtClean="0">
                <a:latin typeface="Source Code Pro" panose="020B0509030403020204" pitchFamily="49" charset="0"/>
                <a:ea typeface="Source Code Pro" panose="020B0509030403020204" pitchFamily="49" charset="0"/>
              </a:rPr>
              <a:t>ExternalName</a:t>
            </a:r>
            <a:r>
              <a:rPr lang="zh-CN" altLang="en-US" dirty="0"/>
              <a:t>。</a:t>
            </a:r>
            <a:endParaRPr lang="en-US" altLang="zh-CN" dirty="0"/>
          </a:p>
          <a:p>
            <a:r>
              <a:rPr lang="zh-CN" altLang="en-US" dirty="0"/>
              <a:t>例如</a:t>
            </a:r>
            <a:r>
              <a:rPr lang="en-US" altLang="zh-CN" dirty="0"/>
              <a:t>,</a:t>
            </a:r>
            <a:r>
              <a:rPr lang="zh-CN" altLang="en-US" dirty="0" smtClean="0"/>
              <a:t>設想</a:t>
            </a:r>
            <a:r>
              <a:rPr lang="zh-TW" altLang="en-US" dirty="0" smtClean="0"/>
              <a:t>一</a:t>
            </a:r>
            <a:r>
              <a:rPr lang="zh-CN" altLang="en-US" dirty="0" smtClean="0"/>
              <a:t>下在</a:t>
            </a:r>
            <a:r>
              <a:rPr lang="en-US" altLang="zh-CN" dirty="0" smtClean="0"/>
              <a:t>api.somecompany.com </a:t>
            </a:r>
            <a:r>
              <a:rPr lang="zh-CN" altLang="en-US" dirty="0"/>
              <a:t>上</a:t>
            </a:r>
            <a:r>
              <a:rPr lang="zh-CN" altLang="en-US" dirty="0" smtClean="0"/>
              <a:t>有</a:t>
            </a:r>
            <a:r>
              <a:rPr lang="zh-TW" altLang="en-US" dirty="0" smtClean="0"/>
              <a:t>一個</a:t>
            </a:r>
            <a:r>
              <a:rPr lang="zh-CN" altLang="en-US" dirty="0" smtClean="0"/>
              <a:t>公</a:t>
            </a:r>
            <a:r>
              <a:rPr lang="zh-TW" altLang="en-US" dirty="0" smtClean="0"/>
              <a:t>開</a:t>
            </a:r>
            <a:r>
              <a:rPr lang="zh-CN" altLang="en-US" dirty="0" smtClean="0"/>
              <a:t>可</a:t>
            </a:r>
            <a:r>
              <a:rPr lang="zh-CN" altLang="en-US" dirty="0"/>
              <a:t>用的</a:t>
            </a:r>
            <a:r>
              <a:rPr lang="en-US" altLang="zh-CN" dirty="0"/>
              <a:t>API</a:t>
            </a:r>
            <a:r>
              <a:rPr lang="en-US" altLang="zh-CN" dirty="0" smtClean="0"/>
              <a:t>,</a:t>
            </a:r>
            <a:r>
              <a:rPr lang="zh-TW" altLang="en-US" dirty="0" smtClean="0"/>
              <a:t>則</a:t>
            </a:r>
            <a:r>
              <a:rPr lang="zh-CN" altLang="en-US" dirty="0" smtClean="0"/>
              <a:t>可以</a:t>
            </a:r>
            <a:r>
              <a:rPr lang="zh-CN" altLang="en-US" dirty="0"/>
              <a:t>定義</a:t>
            </a:r>
            <a:r>
              <a:rPr lang="zh-CN" altLang="en-US" dirty="0" smtClean="0"/>
              <a:t>一個服務</a:t>
            </a:r>
            <a:r>
              <a:rPr lang="zh-TW" altLang="en-US" dirty="0" smtClean="0"/>
              <a:t>來</a:t>
            </a:r>
            <a:r>
              <a:rPr lang="zh-CN" altLang="en-US" dirty="0" smtClean="0"/>
              <a:t>指向它</a:t>
            </a:r>
            <a:r>
              <a:rPr lang="zh-TW" altLang="en-US" dirty="0" smtClean="0"/>
              <a:t>，如下：</a:t>
            </a:r>
            <a:r>
              <a:rPr lang="zh-CN" altLang="en-US" dirty="0"/>
              <a:t/>
            </a:r>
            <a:br>
              <a:rPr lang="zh-CN" altLang="en-US" dirty="0"/>
            </a:br>
            <a:endParaRPr lang="zh-TW" altLang="en-US" dirty="0"/>
          </a:p>
          <a:p>
            <a:endParaRPr lang="zh-TW" altLang="en-US" dirty="0"/>
          </a:p>
        </p:txBody>
      </p:sp>
      <p:sp>
        <p:nvSpPr>
          <p:cNvPr id="4" name="矩形 3"/>
          <p:cNvSpPr/>
          <p:nvPr/>
        </p:nvSpPr>
        <p:spPr>
          <a:xfrm>
            <a:off x="1014023" y="3601184"/>
            <a:ext cx="4762842" cy="400110"/>
          </a:xfrm>
          <a:prstGeom prst="rect">
            <a:avLst/>
          </a:prstGeom>
        </p:spPr>
        <p:txBody>
          <a:bodyPr wrap="none">
            <a:spAutoFit/>
          </a:bodyPr>
          <a:lstStyle/>
          <a:p>
            <a:r>
              <a:rPr lang="en-US" altLang="zh-TW" sz="2000" b="1" dirty="0">
                <a:solidFill>
                  <a:srgbClr val="24292E"/>
                </a:solidFill>
                <a:latin typeface="-apple-system"/>
              </a:rPr>
              <a:t>external-service-</a:t>
            </a:r>
            <a:r>
              <a:rPr lang="en-US" altLang="zh-TW" sz="2000" b="1" dirty="0" err="1">
                <a:solidFill>
                  <a:srgbClr val="24292E"/>
                </a:solidFill>
                <a:latin typeface="-apple-system"/>
              </a:rPr>
              <a:t>externalname.yaml</a:t>
            </a:r>
            <a:endParaRPr lang="en-US" altLang="zh-TW" sz="2000" b="0" i="0" dirty="0">
              <a:solidFill>
                <a:srgbClr val="586069"/>
              </a:solidFill>
              <a:effectLst/>
              <a:latin typeface="-apple-system"/>
            </a:endParaRPr>
          </a:p>
        </p:txBody>
      </p:sp>
      <p:sp>
        <p:nvSpPr>
          <p:cNvPr id="6" name="矩形 5"/>
          <p:cNvSpPr/>
          <p:nvPr/>
        </p:nvSpPr>
        <p:spPr>
          <a:xfrm>
            <a:off x="1014023" y="3995678"/>
            <a:ext cx="6096000" cy="2862322"/>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Service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external-service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b="1" dirty="0" smtClean="0">
                <a:solidFill>
                  <a:srgbClr val="22863A"/>
                </a:solidFill>
                <a:latin typeface="Source Code Pro" panose="020B0509030403020204" pitchFamily="49" charset="0"/>
                <a:ea typeface="Source Code Pro" panose="020B0509030403020204" pitchFamily="49" charset="0"/>
              </a:rPr>
              <a:t>type</a:t>
            </a:r>
            <a:r>
              <a:rPr lang="en-US" altLang="zh-TW" sz="2000" b="1" dirty="0">
                <a:solidFill>
                  <a:srgbClr val="24292E"/>
                </a:solidFill>
                <a:latin typeface="Source Code Pro" panose="020B0509030403020204" pitchFamily="49" charset="0"/>
                <a:ea typeface="Source Code Pro" panose="020B0509030403020204" pitchFamily="49" charset="0"/>
              </a:rPr>
              <a:t>: </a:t>
            </a:r>
            <a:r>
              <a:rPr lang="en-US" altLang="zh-TW" sz="2000" b="1" dirty="0" err="1">
                <a:solidFill>
                  <a:srgbClr val="032F62"/>
                </a:solidFill>
                <a:latin typeface="Source Code Pro" panose="020B0509030403020204" pitchFamily="49" charset="0"/>
                <a:ea typeface="Source Code Pro" panose="020B0509030403020204" pitchFamily="49" charset="0"/>
              </a:rPr>
              <a:t>ExternalName</a:t>
            </a:r>
            <a:endParaRPr lang="en-US" altLang="zh-TW" sz="2000" b="1"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b="1" dirty="0" err="1" smtClean="0">
                <a:solidFill>
                  <a:srgbClr val="22863A"/>
                </a:solidFill>
                <a:latin typeface="Source Code Pro" panose="020B0509030403020204" pitchFamily="49" charset="0"/>
                <a:ea typeface="Source Code Pro" panose="020B0509030403020204" pitchFamily="49" charset="0"/>
              </a:rPr>
              <a:t>externalName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b="1" dirty="0">
                <a:solidFill>
                  <a:srgbClr val="032F62"/>
                </a:solidFill>
                <a:latin typeface="Source Code Pro" panose="020B0509030403020204" pitchFamily="49" charset="0"/>
                <a:ea typeface="Source Code Pro" panose="020B0509030403020204" pitchFamily="49" charset="0"/>
              </a:rPr>
              <a:t>api.somecompany.com</a:t>
            </a:r>
            <a:endParaRPr lang="en-US" altLang="zh-TW" sz="2000" b="1"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ports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80</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7110023" y="5824984"/>
            <a:ext cx="4185761" cy="461665"/>
          </a:xfrm>
          <a:prstGeom prst="rect">
            <a:avLst/>
          </a:prstGeom>
        </p:spPr>
        <p:txBody>
          <a:bodyPr wrap="none">
            <a:spAutoFit/>
          </a:bodyPr>
          <a:lstStyle/>
          <a:p>
            <a:r>
              <a:rPr lang="zh-CN" altLang="en-US" sz="2400" dirty="0" smtClean="0">
                <a:solidFill>
                  <a:srgbClr val="000000"/>
                </a:solidFill>
                <a:latin typeface="微軟正黑體" panose="020B0604030504040204" pitchFamily="34" charset="-120"/>
                <a:ea typeface="微軟正黑體" panose="020B0604030504040204" pitchFamily="34" charset="-120"/>
              </a:rPr>
              <a:t>實際服務的完全限定</a:t>
            </a:r>
            <a:r>
              <a:rPr lang="zh-TW" altLang="en-US" sz="2400" dirty="0" smtClean="0">
                <a:solidFill>
                  <a:srgbClr val="000000"/>
                </a:solidFill>
                <a:latin typeface="微軟正黑體" panose="020B0604030504040204" pitchFamily="34" charset="-120"/>
                <a:ea typeface="微軟正黑體" panose="020B0604030504040204" pitchFamily="34" charset="-120"/>
              </a:rPr>
              <a:t>網</a:t>
            </a:r>
            <a:r>
              <a:rPr lang="zh-CN" altLang="en-US" sz="2400" dirty="0" smtClean="0">
                <a:solidFill>
                  <a:srgbClr val="000000"/>
                </a:solidFill>
                <a:latin typeface="微軟正黑體" panose="020B0604030504040204" pitchFamily="34" charset="-120"/>
                <a:ea typeface="微軟正黑體" panose="020B0604030504040204" pitchFamily="34" charset="-120"/>
              </a:rPr>
              <a:t>域名</a:t>
            </a:r>
            <a:r>
              <a:rPr lang="zh-TW" altLang="en-US" sz="2400" dirty="0" smtClean="0">
                <a:solidFill>
                  <a:srgbClr val="000000"/>
                </a:solidFill>
                <a:latin typeface="微軟正黑體" panose="020B0604030504040204" pitchFamily="34" charset="-120"/>
                <a:ea typeface="微軟正黑體" panose="020B0604030504040204" pitchFamily="34" charset="-120"/>
              </a:rPr>
              <a:t>稱</a:t>
            </a:r>
            <a:endParaRPr lang="zh-TW" altLang="en-US" sz="2400" dirty="0">
              <a:latin typeface="微軟正黑體" panose="020B0604030504040204" pitchFamily="34" charset="-120"/>
              <a:ea typeface="微軟正黑體" panose="020B0604030504040204" pitchFamily="34" charset="-120"/>
            </a:endParaRPr>
          </a:p>
        </p:txBody>
      </p:sp>
      <p:sp>
        <p:nvSpPr>
          <p:cNvPr id="8" name="矩形 7"/>
          <p:cNvSpPr/>
          <p:nvPr/>
        </p:nvSpPr>
        <p:spPr>
          <a:xfrm>
            <a:off x="6519244" y="5434225"/>
            <a:ext cx="4543295" cy="461665"/>
          </a:xfrm>
          <a:prstGeom prst="rect">
            <a:avLst/>
          </a:prstGeom>
        </p:spPr>
        <p:txBody>
          <a:bodyPr wrap="none">
            <a:spAutoFit/>
          </a:bodyPr>
          <a:lstStyle/>
          <a:p>
            <a:r>
              <a:rPr lang="en-US" altLang="zh-CN" sz="2400" dirty="0">
                <a:latin typeface="微軟正黑體" panose="020B0604030504040204" pitchFamily="34" charset="-120"/>
                <a:ea typeface="微軟正黑體" panose="020B0604030504040204" pitchFamily="34" charset="-120"/>
              </a:rPr>
              <a:t>type </a:t>
            </a:r>
            <a:r>
              <a:rPr lang="zh-CN" altLang="en-US" sz="2400" dirty="0">
                <a:latin typeface="微軟正黑體" panose="020B0604030504040204" pitchFamily="34" charset="-120"/>
                <a:ea typeface="微軟正黑體" panose="020B0604030504040204" pitchFamily="34" charset="-120"/>
              </a:rPr>
              <a:t>字段設置爲 </a:t>
            </a:r>
            <a:r>
              <a:rPr lang="en-US" altLang="zh-CN" sz="2400" dirty="0" err="1">
                <a:latin typeface="微軟正黑體" panose="020B0604030504040204" pitchFamily="34" charset="-120"/>
                <a:ea typeface="微軟正黑體" panose="020B0604030504040204" pitchFamily="34" charset="-120"/>
              </a:rPr>
              <a:t>ExternalName</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542517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不使用</a:t>
            </a:r>
            <a:r>
              <a:rPr lang="en-US" altLang="zh-TW" dirty="0" smtClean="0"/>
              <a:t>FQDN</a:t>
            </a:r>
            <a:r>
              <a:rPr lang="zh-TW" altLang="en-US" dirty="0" smtClean="0"/>
              <a:t>來連接外部服務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服務創建完成後</a:t>
            </a:r>
            <a:r>
              <a:rPr lang="zh-TW" altLang="en-US" dirty="0" smtClean="0"/>
              <a:t>，</a:t>
            </a:r>
            <a:r>
              <a:rPr lang="en-US" altLang="zh-CN" dirty="0" smtClean="0"/>
              <a:t>pod </a:t>
            </a:r>
            <a:r>
              <a:rPr lang="zh-CN" altLang="en-US" dirty="0" smtClean="0"/>
              <a:t>可以通過</a:t>
            </a:r>
            <a:r>
              <a:rPr lang="en-US" altLang="zh-CN" dirty="0" smtClean="0">
                <a:latin typeface="Source Code Pro" panose="020B0509030403020204" pitchFamily="49" charset="0"/>
                <a:ea typeface="Source Code Pro" panose="020B0509030403020204" pitchFamily="49" charset="0"/>
              </a:rPr>
              <a:t>external-</a:t>
            </a:r>
            <a:r>
              <a:rPr lang="en-US" altLang="zh-CN" dirty="0" err="1" smtClean="0">
                <a:latin typeface="Source Code Pro" panose="020B0509030403020204" pitchFamily="49" charset="0"/>
                <a:ea typeface="Source Code Pro" panose="020B0509030403020204" pitchFamily="49" charset="0"/>
              </a:rPr>
              <a:t>service.default.svc.cluster.local</a:t>
            </a:r>
            <a:r>
              <a:rPr lang="en-US" altLang="zh-CN" dirty="0" smtClean="0"/>
              <a:t> </a:t>
            </a:r>
            <a:r>
              <a:rPr lang="zh-TW" altLang="en-US" dirty="0" smtClean="0"/>
              <a:t>網域</a:t>
            </a:r>
            <a:r>
              <a:rPr lang="zh-CN" altLang="en-US" dirty="0" smtClean="0"/>
              <a:t>名稱</a:t>
            </a:r>
            <a:r>
              <a:rPr lang="en-US" altLang="zh-CN" dirty="0" smtClean="0"/>
              <a:t>(</a:t>
            </a:r>
            <a:r>
              <a:rPr lang="zh-CN" altLang="en-US" dirty="0"/>
              <a:t>甚至是</a:t>
            </a:r>
            <a:r>
              <a:rPr lang="en-US" altLang="zh-CN" dirty="0">
                <a:latin typeface="Source Code Pro" panose="020B0509030403020204" pitchFamily="49" charset="0"/>
                <a:ea typeface="Source Code Pro" panose="020B0509030403020204" pitchFamily="49" charset="0"/>
              </a:rPr>
              <a:t>external-service</a:t>
            </a:r>
            <a:r>
              <a:rPr lang="en-US" altLang="zh-CN" dirty="0" smtClean="0"/>
              <a:t>)</a:t>
            </a:r>
            <a:r>
              <a:rPr lang="zh-CN" altLang="en-US" dirty="0" smtClean="0"/>
              <a:t>連接到</a:t>
            </a:r>
            <a:r>
              <a:rPr lang="zh-TW" altLang="en-US" dirty="0" smtClean="0"/>
              <a:t>此</a:t>
            </a:r>
            <a:r>
              <a:rPr lang="zh-CN" altLang="en-US" dirty="0" smtClean="0"/>
              <a:t>外部服務</a:t>
            </a:r>
            <a:r>
              <a:rPr lang="en-US" altLang="zh-CN" dirty="0" smtClean="0"/>
              <a:t>,</a:t>
            </a:r>
            <a:r>
              <a:rPr lang="zh-CN" altLang="en-US" dirty="0" smtClean="0"/>
              <a:t>而不是使用服務的實際 </a:t>
            </a:r>
            <a:r>
              <a:rPr lang="en-US" altLang="zh-CN" dirty="0" smtClean="0"/>
              <a:t>FQDN</a:t>
            </a:r>
            <a:r>
              <a:rPr lang="zh-CN" altLang="en-US" dirty="0" smtClean="0"/>
              <a:t>。</a:t>
            </a:r>
            <a:endParaRPr lang="en-US" altLang="zh-CN" dirty="0" smtClean="0"/>
          </a:p>
          <a:p>
            <a:r>
              <a:rPr lang="zh-TW" altLang="en-US" dirty="0" smtClean="0"/>
              <a:t>對使用此服務的</a:t>
            </a:r>
            <a:r>
              <a:rPr lang="en-US" altLang="zh-TW" dirty="0" smtClean="0"/>
              <a:t>pod</a:t>
            </a:r>
            <a:r>
              <a:rPr lang="zh-TW" altLang="en-US" dirty="0" smtClean="0"/>
              <a:t>而言，</a:t>
            </a:r>
            <a:r>
              <a:rPr lang="zh-CN" altLang="en-US" dirty="0" smtClean="0"/>
              <a:t>這</a:t>
            </a:r>
            <a:r>
              <a:rPr lang="zh-TW" altLang="en-US" dirty="0" smtClean="0"/>
              <a:t>種方式</a:t>
            </a:r>
            <a:r>
              <a:rPr lang="zh-CN" altLang="en-US" dirty="0" smtClean="0"/>
              <a:t>隱藏了實際的服務名稱及其位置</a:t>
            </a:r>
            <a:r>
              <a:rPr lang="en-US" altLang="zh-CN" dirty="0" smtClean="0"/>
              <a:t>,</a:t>
            </a:r>
            <a:r>
              <a:rPr lang="zh-TW" altLang="en-US" dirty="0" smtClean="0"/>
              <a:t>使得</a:t>
            </a:r>
            <a:r>
              <a:rPr lang="zh-CN" altLang="en-US" dirty="0" smtClean="0"/>
              <a:t>允許</a:t>
            </a:r>
            <a:r>
              <a:rPr lang="zh-TW" altLang="en-US" dirty="0" smtClean="0"/>
              <a:t>你</a:t>
            </a:r>
            <a:r>
              <a:rPr lang="zh-CN" altLang="en-US" dirty="0"/>
              <a:t>以後</a:t>
            </a:r>
            <a:r>
              <a:rPr lang="zh-CN" altLang="en-US" dirty="0" smtClean="0"/>
              <a:t>修改服務定義</a:t>
            </a:r>
            <a:r>
              <a:rPr lang="en-US" altLang="zh-CN" dirty="0" smtClean="0"/>
              <a:t>,</a:t>
            </a:r>
            <a:r>
              <a:rPr lang="zh-CN" altLang="en-US" dirty="0" smtClean="0"/>
              <a:t>將其指向不同的服務</a:t>
            </a:r>
            <a:r>
              <a:rPr lang="zh-TW" altLang="en-US" dirty="0" smtClean="0"/>
              <a:t>─</a:t>
            </a:r>
            <a:r>
              <a:rPr lang="zh-CN" altLang="en-US" dirty="0" smtClean="0"/>
              <a:t>只需簡單地修改 </a:t>
            </a:r>
            <a:r>
              <a:rPr lang="en-US" altLang="zh-CN" dirty="0" err="1" smtClean="0">
                <a:latin typeface="Source Code Pro" panose="020B0509030403020204" pitchFamily="49" charset="0"/>
                <a:ea typeface="Source Code Pro" panose="020B0509030403020204" pitchFamily="49" charset="0"/>
              </a:rPr>
              <a:t>externalName</a:t>
            </a:r>
            <a:r>
              <a:rPr lang="en-US" altLang="zh-CN" dirty="0" smtClean="0"/>
              <a:t> </a:t>
            </a:r>
            <a:r>
              <a:rPr lang="zh-CN" altLang="en-US" dirty="0" smtClean="0"/>
              <a:t>屬性</a:t>
            </a:r>
            <a:r>
              <a:rPr lang="en-US" altLang="zh-CN" dirty="0" smtClean="0"/>
              <a:t>,</a:t>
            </a:r>
            <a:r>
              <a:rPr lang="zh-CN" altLang="en-US" dirty="0" smtClean="0"/>
              <a:t>或者將類型重新變回 </a:t>
            </a:r>
            <a:r>
              <a:rPr lang="en-US" altLang="zh-CN" dirty="0" err="1" smtClean="0">
                <a:latin typeface="Source Code Pro" panose="020B0509030403020204" pitchFamily="49" charset="0"/>
                <a:ea typeface="Source Code Pro" panose="020B0509030403020204" pitchFamily="49" charset="0"/>
              </a:rPr>
              <a:t>ClusterIP</a:t>
            </a:r>
            <a:r>
              <a:rPr lang="en-US" altLang="zh-CN" dirty="0" smtClean="0"/>
              <a:t> </a:t>
            </a:r>
            <a:r>
              <a:rPr lang="zh-TW" altLang="en-US" dirty="0" smtClean="0"/>
              <a:t>並</a:t>
            </a:r>
            <a:r>
              <a:rPr lang="zh-CN" altLang="en-US" dirty="0" smtClean="0"/>
              <a:t>爲服務創建 </a:t>
            </a:r>
            <a:r>
              <a:rPr lang="en-US" altLang="zh-CN" dirty="0" smtClean="0"/>
              <a:t>Endpoint</a:t>
            </a:r>
            <a:r>
              <a:rPr lang="zh-TW" altLang="en-US" dirty="0" smtClean="0"/>
              <a:t>─</a:t>
            </a:r>
            <a:r>
              <a:rPr lang="zh-CN" altLang="en-US" dirty="0" smtClean="0"/>
              <a:t>無論是手動創建</a:t>
            </a:r>
            <a:r>
              <a:rPr lang="en-US" altLang="zh-CN" dirty="0" smtClean="0"/>
              <a:t>,</a:t>
            </a:r>
            <a:r>
              <a:rPr lang="zh-CN" altLang="en-US" dirty="0" smtClean="0"/>
              <a:t>還是</a:t>
            </a:r>
            <a:r>
              <a:rPr lang="zh-TW" altLang="en-US" dirty="0" smtClean="0"/>
              <a:t>對</a:t>
            </a:r>
            <a:r>
              <a:rPr lang="zh-CN" altLang="en-US" dirty="0" smtClean="0"/>
              <a:t>服務指定標</a:t>
            </a:r>
            <a:r>
              <a:rPr lang="zh-TW" altLang="en-US" dirty="0" smtClean="0"/>
              <a:t>籤</a:t>
            </a:r>
            <a:r>
              <a:rPr lang="zh-CN" altLang="en-US" dirty="0" smtClean="0"/>
              <a:t>選擇器使其自動創建。</a:t>
            </a:r>
            <a:endParaRPr lang="zh-CN" altLang="en-US" dirty="0"/>
          </a:p>
        </p:txBody>
      </p:sp>
    </p:spTree>
    <p:extLst>
      <p:ext uri="{BB962C8B-B14F-4D97-AF65-F5344CB8AC3E}">
        <p14:creationId xmlns:p14="http://schemas.microsoft.com/office/powerpoint/2010/main" val="40197392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latin typeface="Source Code Pro" panose="020B0509030403020204" pitchFamily="49" charset="0"/>
                <a:ea typeface="Source Code Pro" panose="020B0509030403020204" pitchFamily="49" charset="0"/>
              </a:rPr>
              <a:t>ExternalName</a:t>
            </a:r>
            <a:r>
              <a:rPr lang="en-US" altLang="zh-CN" dirty="0"/>
              <a:t> </a:t>
            </a:r>
            <a:r>
              <a:rPr lang="zh-CN" altLang="en-US" dirty="0" smtClean="0"/>
              <a:t>服務</a:t>
            </a:r>
            <a:r>
              <a:rPr lang="zh-TW" altLang="en-US" dirty="0" smtClean="0"/>
              <a:t>只是創建</a:t>
            </a:r>
            <a:r>
              <a:rPr lang="en-US" altLang="zh-TW" dirty="0" smtClean="0"/>
              <a:t>CNAME</a:t>
            </a:r>
            <a:endParaRPr lang="zh-TW" altLang="en-US" dirty="0"/>
          </a:p>
        </p:txBody>
      </p:sp>
      <p:sp>
        <p:nvSpPr>
          <p:cNvPr id="3" name="內容版面配置區 2"/>
          <p:cNvSpPr>
            <a:spLocks noGrp="1"/>
          </p:cNvSpPr>
          <p:nvPr>
            <p:ph idx="1"/>
          </p:nvPr>
        </p:nvSpPr>
        <p:spPr/>
        <p:txBody>
          <a:bodyPr/>
          <a:lstStyle/>
          <a:p>
            <a:r>
              <a:rPr lang="en-US" altLang="zh-CN" dirty="0" err="1">
                <a:latin typeface="Source Code Pro" panose="020B0509030403020204" pitchFamily="49" charset="0"/>
                <a:ea typeface="Source Code Pro" panose="020B0509030403020204" pitchFamily="49" charset="0"/>
              </a:rPr>
              <a:t>ExternalName</a:t>
            </a:r>
            <a:r>
              <a:rPr lang="en-US" altLang="zh-CN" dirty="0"/>
              <a:t> </a:t>
            </a:r>
            <a:r>
              <a:rPr lang="zh-CN" altLang="en-US" dirty="0"/>
              <a:t>服務僅在 </a:t>
            </a:r>
            <a:r>
              <a:rPr lang="en-US" altLang="zh-CN" dirty="0"/>
              <a:t>DNS </a:t>
            </a:r>
            <a:r>
              <a:rPr lang="zh-CN" altLang="en-US" dirty="0"/>
              <a:t>級別實</a:t>
            </a:r>
            <a:r>
              <a:rPr lang="zh-CN" altLang="en-US" dirty="0" smtClean="0"/>
              <a:t>施一</a:t>
            </a:r>
            <a:r>
              <a:rPr lang="zh-TW" altLang="en-US" dirty="0" smtClean="0"/>
              <a:t>亦即</a:t>
            </a:r>
            <a:r>
              <a:rPr lang="zh-CN" altLang="en-US" dirty="0" smtClean="0"/>
              <a:t>爲</a:t>
            </a:r>
            <a:r>
              <a:rPr lang="zh-CN" altLang="en-US" dirty="0"/>
              <a:t>服務創建了簡單的 </a:t>
            </a:r>
            <a:r>
              <a:rPr lang="en-US" altLang="zh-CN" dirty="0">
                <a:latin typeface="Source Code Pro" panose="020B0509030403020204" pitchFamily="49" charset="0"/>
                <a:ea typeface="Source Code Pro" panose="020B0509030403020204" pitchFamily="49" charset="0"/>
              </a:rPr>
              <a:t>CNAME</a:t>
            </a:r>
            <a:r>
              <a:rPr lang="en-US" altLang="zh-CN" dirty="0"/>
              <a:t> DNS</a:t>
            </a:r>
            <a:r>
              <a:rPr lang="zh-TW" altLang="en-US" dirty="0"/>
              <a:t>記錄</a:t>
            </a:r>
            <a:r>
              <a:rPr lang="zh-TW" altLang="en-US" dirty="0" smtClean="0"/>
              <a:t>。</a:t>
            </a:r>
            <a:endParaRPr lang="en-US" altLang="zh-TW" dirty="0" smtClean="0"/>
          </a:p>
          <a:p>
            <a:r>
              <a:rPr lang="zh-TW" altLang="en-US" dirty="0" smtClean="0"/>
              <a:t>所以</a:t>
            </a:r>
            <a:r>
              <a:rPr lang="zh-TW" altLang="en-US" dirty="0"/>
              <a:t>，</a:t>
            </a:r>
            <a:r>
              <a:rPr lang="zh-CN" altLang="en-US" dirty="0"/>
              <a:t>連接到服務的客戶端將直接連接到外部服務</a:t>
            </a:r>
            <a:r>
              <a:rPr lang="en-US" altLang="zh-CN" dirty="0"/>
              <a:t>,</a:t>
            </a:r>
            <a:r>
              <a:rPr lang="zh-CN" altLang="en-US" dirty="0"/>
              <a:t>完全繞過服務代理</a:t>
            </a:r>
            <a:r>
              <a:rPr lang="zh-CN" altLang="en-US" dirty="0" smtClean="0"/>
              <a:t>。</a:t>
            </a:r>
            <a:endParaRPr lang="en-US" altLang="zh-CN" dirty="0" smtClean="0"/>
          </a:p>
          <a:p>
            <a:r>
              <a:rPr lang="zh-CN" altLang="en-US" dirty="0" smtClean="0"/>
              <a:t>出</a:t>
            </a:r>
            <a:r>
              <a:rPr lang="zh-TW" altLang="en-US" dirty="0" smtClean="0"/>
              <a:t>於</a:t>
            </a:r>
            <a:r>
              <a:rPr lang="zh-CN" altLang="en-US" dirty="0" smtClean="0"/>
              <a:t>這個</a:t>
            </a:r>
            <a:r>
              <a:rPr lang="zh-CN" altLang="en-US" dirty="0"/>
              <a:t>原因</a:t>
            </a:r>
            <a:r>
              <a:rPr lang="en-US" altLang="zh-CN" dirty="0"/>
              <a:t>,</a:t>
            </a:r>
            <a:r>
              <a:rPr lang="zh-CN" altLang="en-US" dirty="0"/>
              <a:t>這些類型的服務甚至不會獲得集群 </a:t>
            </a:r>
            <a:r>
              <a:rPr lang="en-US" altLang="zh-CN" dirty="0"/>
              <a:t>IP</a:t>
            </a:r>
            <a:r>
              <a:rPr lang="zh-CN" altLang="en-US" dirty="0" smtClean="0"/>
              <a:t>。</a:t>
            </a:r>
            <a:endParaRPr lang="en-US" altLang="zh-CN" dirty="0" smtClean="0"/>
          </a:p>
          <a:p>
            <a:r>
              <a:rPr lang="zh-CN" altLang="en-US" dirty="0" smtClean="0"/>
              <a:t>注意</a:t>
            </a:r>
            <a:r>
              <a:rPr lang="zh-TW" altLang="en-US" dirty="0" smtClean="0"/>
              <a:t>：</a:t>
            </a:r>
            <a:r>
              <a:rPr lang="en-US" altLang="zh-CN" smtClean="0">
                <a:latin typeface="Source Code Pro" panose="020B0509030403020204" pitchFamily="49" charset="0"/>
                <a:ea typeface="Source Code Pro" panose="020B0509030403020204" pitchFamily="49" charset="0"/>
              </a:rPr>
              <a:t>CNAME</a:t>
            </a:r>
            <a:r>
              <a:rPr lang="en-US" altLang="zh-CN" smtClean="0"/>
              <a:t> </a:t>
            </a:r>
            <a:r>
              <a:rPr lang="zh-CN" altLang="en-US" smtClean="0"/>
              <a:t>記錄指向完全限定的功能變數名稱而不是數字</a:t>
            </a:r>
            <a:r>
              <a:rPr lang="en-US" altLang="zh-CN" smtClean="0"/>
              <a:t>IP</a:t>
            </a:r>
            <a:r>
              <a:rPr lang="zh-CN" altLang="en-US" dirty="0"/>
              <a:t>地址</a:t>
            </a:r>
            <a:r>
              <a:rPr lang="zh-CN" altLang="en-US" dirty="0" smtClean="0"/>
              <a:t>。</a:t>
            </a:r>
            <a:endParaRPr lang="zh-CN" altLang="en-US" dirty="0"/>
          </a:p>
        </p:txBody>
      </p:sp>
    </p:spTree>
    <p:extLst>
      <p:ext uri="{BB962C8B-B14F-4D97-AF65-F5344CB8AC3E}">
        <p14:creationId xmlns:p14="http://schemas.microsoft.com/office/powerpoint/2010/main" val="15283513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將服務暴露給外部客戶</a:t>
            </a:r>
            <a:r>
              <a:rPr lang="zh-CN" altLang="en-US" dirty="0" smtClean="0"/>
              <a:t>端</a:t>
            </a:r>
            <a:endParaRPr lang="zh-TW" altLang="en-US" dirty="0"/>
          </a:p>
        </p:txBody>
      </p:sp>
      <p:sp>
        <p:nvSpPr>
          <p:cNvPr id="4" name="內容版面配置區 3"/>
          <p:cNvSpPr>
            <a:spLocks noGrp="1"/>
          </p:cNvSpPr>
          <p:nvPr>
            <p:ph idx="1"/>
          </p:nvPr>
        </p:nvSpPr>
        <p:spPr/>
        <p:txBody>
          <a:bodyPr/>
          <a:lstStyle/>
          <a:p>
            <a:r>
              <a:rPr lang="zh-CN" altLang="en-US" dirty="0" smtClean="0"/>
              <a:t>到目前爲止</a:t>
            </a:r>
            <a:r>
              <a:rPr lang="en-US" altLang="zh-CN" dirty="0" smtClean="0"/>
              <a:t>,</a:t>
            </a:r>
            <a:r>
              <a:rPr lang="zh-CN" altLang="en-US" dirty="0" smtClean="0"/>
              <a:t>只討論了集群內服務如何被 </a:t>
            </a:r>
            <a:r>
              <a:rPr lang="en-US" altLang="zh-CN" dirty="0" smtClean="0"/>
              <a:t>pod </a:t>
            </a:r>
            <a:r>
              <a:rPr lang="zh-CN" altLang="en-US" dirty="0" smtClean="0"/>
              <a:t>使用</a:t>
            </a:r>
            <a:r>
              <a:rPr lang="zh-TW" altLang="en-US" dirty="0" smtClean="0"/>
              <a:t>。</a:t>
            </a:r>
            <a:endParaRPr lang="en-US" altLang="zh-CN" dirty="0" smtClean="0"/>
          </a:p>
          <a:p>
            <a:r>
              <a:rPr lang="zh-TW" altLang="en-US" dirty="0" smtClean="0"/>
              <a:t>現在</a:t>
            </a:r>
            <a:r>
              <a:rPr lang="en-US" altLang="zh-CN" dirty="0" smtClean="0"/>
              <a:t>,</a:t>
            </a:r>
            <a:r>
              <a:rPr lang="zh-TW" altLang="en-US" dirty="0" smtClean="0"/>
              <a:t>說明如何</a:t>
            </a:r>
            <a:r>
              <a:rPr lang="zh-CN" altLang="en-US" dirty="0" smtClean="0"/>
              <a:t>向外部公開某些服務。</a:t>
            </a:r>
            <a:endParaRPr lang="en-US" altLang="zh-CN" dirty="0" smtClean="0"/>
          </a:p>
          <a:p>
            <a:pPr lvl="1"/>
            <a:r>
              <a:rPr lang="zh-CN" altLang="en-US" dirty="0" smtClean="0"/>
              <a:t>例如</a:t>
            </a:r>
            <a:r>
              <a:rPr lang="zh-TW" altLang="en-US" dirty="0" smtClean="0"/>
              <a:t>，將</a:t>
            </a:r>
            <a:r>
              <a:rPr lang="zh-CN" altLang="en-US" dirty="0" smtClean="0"/>
              <a:t>前端 </a:t>
            </a:r>
            <a:r>
              <a:rPr lang="en-US" altLang="zh-CN" dirty="0" smtClean="0"/>
              <a:t>web </a:t>
            </a:r>
            <a:r>
              <a:rPr lang="zh-CN" altLang="en-US" dirty="0" smtClean="0"/>
              <a:t>服務器</a:t>
            </a:r>
            <a:r>
              <a:rPr lang="zh-TW" altLang="en-US" dirty="0" smtClean="0"/>
              <a:t>暴露給</a:t>
            </a:r>
            <a:r>
              <a:rPr lang="zh-CN" altLang="en-US" dirty="0" smtClean="0"/>
              <a:t>外部客戶端訪問。</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832" y="3299337"/>
            <a:ext cx="8266336" cy="3449640"/>
          </a:xfrm>
          <a:prstGeom prst="rect">
            <a:avLst/>
          </a:prstGeom>
        </p:spPr>
      </p:pic>
    </p:spTree>
    <p:extLst>
      <p:ext uri="{BB962C8B-B14F-4D97-AF65-F5344CB8AC3E}">
        <p14:creationId xmlns:p14="http://schemas.microsoft.com/office/powerpoint/2010/main" val="3184378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可以</a:t>
            </a:r>
            <a:r>
              <a:rPr lang="zh-TW" altLang="en-US" dirty="0" smtClean="0"/>
              <a:t>讓</a:t>
            </a:r>
            <a:r>
              <a:rPr lang="zh-CN" altLang="en-US" dirty="0" smtClean="0"/>
              <a:t>外部</a:t>
            </a:r>
            <a:r>
              <a:rPr lang="zh-CN" altLang="en-US" dirty="0"/>
              <a:t>訪問</a:t>
            </a:r>
            <a:r>
              <a:rPr lang="zh-CN" altLang="en-US" dirty="0" smtClean="0"/>
              <a:t>服務</a:t>
            </a:r>
            <a:r>
              <a:rPr lang="zh-TW" altLang="en-US" dirty="0" smtClean="0"/>
              <a:t>的方式 </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zh-CN" altLang="en-US" b="1" dirty="0" smtClean="0"/>
              <a:t>將服務的類型設置成</a:t>
            </a:r>
            <a:r>
              <a:rPr lang="en-US" altLang="zh-CN" b="1" dirty="0" smtClean="0"/>
              <a:t>Node Port</a:t>
            </a:r>
            <a:endParaRPr lang="en-US" altLang="zh-TW" b="1" dirty="0" smtClean="0"/>
          </a:p>
          <a:p>
            <a:r>
              <a:rPr lang="zh-CN" altLang="en-US" dirty="0" smtClean="0"/>
              <a:t>對</a:t>
            </a:r>
            <a:r>
              <a:rPr lang="zh-TW" altLang="en-US" dirty="0" smtClean="0"/>
              <a:t>於</a:t>
            </a:r>
            <a:r>
              <a:rPr lang="en-US" altLang="zh-CN" dirty="0" err="1" smtClean="0">
                <a:latin typeface="Source Code Pro" panose="020B0509030403020204" pitchFamily="49" charset="0"/>
                <a:ea typeface="Source Code Pro" panose="020B0509030403020204" pitchFamily="49" charset="0"/>
              </a:rPr>
              <a:t>NodePort</a:t>
            </a:r>
            <a:r>
              <a:rPr lang="en-US" altLang="zh-CN" dirty="0" smtClean="0"/>
              <a:t> </a:t>
            </a:r>
            <a:r>
              <a:rPr lang="zh-CN" altLang="en-US" dirty="0" smtClean="0"/>
              <a:t>服務</a:t>
            </a:r>
            <a:r>
              <a:rPr lang="en-US" altLang="zh-CN" dirty="0" smtClean="0"/>
              <a:t>,</a:t>
            </a:r>
            <a:r>
              <a:rPr lang="zh-CN" altLang="en-US" dirty="0" smtClean="0"/>
              <a:t>每個集群節點在節點本身</a:t>
            </a:r>
            <a:r>
              <a:rPr lang="en-US" altLang="zh-CN" dirty="0" smtClean="0"/>
              <a:t>(</a:t>
            </a:r>
            <a:r>
              <a:rPr lang="zh-CN" altLang="en-US" dirty="0"/>
              <a:t>因此得名叫 </a:t>
            </a:r>
            <a:r>
              <a:rPr lang="en-US" altLang="zh-CN" err="1"/>
              <a:t>NodePort</a:t>
            </a:r>
            <a:r>
              <a:rPr lang="en-US" altLang="zh-CN" smtClean="0"/>
              <a:t>)</a:t>
            </a:r>
            <a:r>
              <a:rPr lang="zh-CN" altLang="en-US" smtClean="0"/>
              <a:t>上打開一個埠</a:t>
            </a:r>
            <a:r>
              <a:rPr lang="zh-TW" altLang="en-US" smtClean="0"/>
              <a:t>，並</a:t>
            </a:r>
            <a:r>
              <a:rPr lang="zh-CN" altLang="en-US" smtClean="0"/>
              <a:t>將在該埠上接收到的流量重定向到基礎服務。 </a:t>
            </a:r>
            <a:endParaRPr lang="en-US" altLang="zh-CN" dirty="0" smtClean="0"/>
          </a:p>
          <a:p>
            <a:r>
              <a:rPr lang="zh-CN" altLang="en-US" dirty="0" smtClean="0"/>
              <a:t>該服務</a:t>
            </a:r>
            <a:r>
              <a:rPr lang="zh-TW" altLang="en-US" dirty="0" smtClean="0"/>
              <a:t>不</a:t>
            </a:r>
            <a:r>
              <a:rPr lang="zh-CN" altLang="en-US" dirty="0" smtClean="0"/>
              <a:t>僅</a:t>
            </a:r>
            <a:r>
              <a:rPr lang="zh-TW" altLang="en-US" dirty="0" smtClean="0"/>
              <a:t>可以用</a:t>
            </a:r>
            <a:r>
              <a:rPr lang="zh-CN" altLang="en-US" dirty="0" smtClean="0"/>
              <a:t>內部集群 </a:t>
            </a:r>
            <a:r>
              <a:rPr lang="en-US" altLang="zh-CN" dirty="0" smtClean="0"/>
              <a:t>IP</a:t>
            </a:r>
            <a:r>
              <a:rPr lang="zh-TW" altLang="en-US" smtClean="0"/>
              <a:t>位址</a:t>
            </a:r>
            <a:r>
              <a:rPr lang="zh-CN" altLang="en-US" smtClean="0"/>
              <a:t>和埠訪問</a:t>
            </a:r>
            <a:r>
              <a:rPr lang="en-US" altLang="zh-CN" smtClean="0"/>
              <a:t>,</a:t>
            </a:r>
            <a:r>
              <a:rPr lang="zh-CN" altLang="en-US" dirty="0" smtClean="0"/>
              <a:t>也</a:t>
            </a:r>
            <a:r>
              <a:rPr lang="zh-CN" altLang="en-US" smtClean="0"/>
              <a:t>可</a:t>
            </a:r>
            <a:r>
              <a:rPr lang="zh-TW" altLang="en-US" smtClean="0"/>
              <a:t>以</a:t>
            </a:r>
            <a:r>
              <a:rPr lang="zh-CN" altLang="en-US" smtClean="0"/>
              <a:t>通過所有節點上的專用埠訪問。 </a:t>
            </a:r>
            <a:endParaRPr lang="en-US" altLang="zh-CN" dirty="0" smtClean="0"/>
          </a:p>
        </p:txBody>
      </p:sp>
    </p:spTree>
    <p:extLst>
      <p:ext uri="{BB962C8B-B14F-4D97-AF65-F5344CB8AC3E}">
        <p14:creationId xmlns:p14="http://schemas.microsoft.com/office/powerpoint/2010/main" val="39441138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可以</a:t>
            </a:r>
            <a:r>
              <a:rPr lang="zh-TW" altLang="en-US" dirty="0" smtClean="0"/>
              <a:t>讓</a:t>
            </a:r>
            <a:r>
              <a:rPr lang="zh-CN" altLang="en-US" dirty="0" smtClean="0"/>
              <a:t>外部</a:t>
            </a:r>
            <a:r>
              <a:rPr lang="zh-CN" altLang="en-US" dirty="0"/>
              <a:t>訪問</a:t>
            </a:r>
            <a:r>
              <a:rPr lang="zh-CN" altLang="en-US" dirty="0" smtClean="0"/>
              <a:t>服務</a:t>
            </a:r>
            <a:r>
              <a:rPr lang="zh-TW" altLang="en-US" dirty="0" smtClean="0"/>
              <a:t>的方式 </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pPr marL="514350" indent="-514350">
              <a:buFont typeface="+mj-lt"/>
              <a:buAutoNum type="arabicPeriod" startAt="2"/>
            </a:pPr>
            <a:r>
              <a:rPr lang="zh-CN" altLang="en-US" b="1" dirty="0" smtClean="0"/>
              <a:t>將服務的類型設置成 </a:t>
            </a:r>
            <a:r>
              <a:rPr lang="en-US" altLang="zh-CN" dirty="0" err="1" smtClean="0">
                <a:latin typeface="Source Code Pro" panose="020B0509030403020204" pitchFamily="49" charset="0"/>
                <a:ea typeface="Source Code Pro" panose="020B0509030403020204" pitchFamily="49" charset="0"/>
              </a:rPr>
              <a:t>LoadBalancer</a:t>
            </a:r>
            <a:r>
              <a:rPr lang="zh-TW" altLang="en-US" b="1" dirty="0" smtClean="0"/>
              <a:t>─</a:t>
            </a:r>
            <a:r>
              <a:rPr lang="en-US" altLang="zh-CN" dirty="0" err="1" smtClean="0"/>
              <a:t>NodePort</a:t>
            </a:r>
            <a:r>
              <a:rPr lang="en-US" altLang="zh-CN" dirty="0" smtClean="0"/>
              <a:t> </a:t>
            </a:r>
            <a:r>
              <a:rPr lang="zh-CN" altLang="en-US" dirty="0" smtClean="0"/>
              <a:t>類型的一種擴展</a:t>
            </a:r>
            <a:endParaRPr lang="en-US" altLang="zh-CN" dirty="0" smtClean="0"/>
          </a:p>
          <a:p>
            <a:r>
              <a:rPr lang="zh-CN" altLang="en-US" dirty="0" smtClean="0"/>
              <a:t>這使得服務可以通過一個專用的負載等化器來訪問</a:t>
            </a:r>
            <a:r>
              <a:rPr lang="zh-TW" altLang="en-US" dirty="0" smtClean="0"/>
              <a:t>。</a:t>
            </a:r>
            <a:endParaRPr lang="en-US" altLang="zh-CN" dirty="0" smtClean="0"/>
          </a:p>
          <a:p>
            <a:r>
              <a:rPr lang="zh-CN" altLang="en-US" dirty="0" smtClean="0"/>
              <a:t>這是由 </a:t>
            </a:r>
            <a:r>
              <a:rPr lang="en-US" altLang="zh-CN" dirty="0" smtClean="0"/>
              <a:t>Kubernetes </a:t>
            </a:r>
            <a:r>
              <a:rPr lang="zh-CN" altLang="en-US" dirty="0" smtClean="0"/>
              <a:t>中正在運行的雲基礎設施提供的。</a:t>
            </a:r>
            <a:endParaRPr lang="en-US" altLang="zh-CN" dirty="0" smtClean="0"/>
          </a:p>
          <a:p>
            <a:r>
              <a:rPr lang="zh-CN" altLang="en-US" dirty="0" smtClean="0"/>
              <a:t>負載等化器將流量重定向到跨所有節點的節點埠。</a:t>
            </a:r>
            <a:endParaRPr lang="en-US" altLang="zh-CN" dirty="0" smtClean="0"/>
          </a:p>
          <a:p>
            <a:r>
              <a:rPr lang="zh-CN" altLang="en-US" dirty="0" smtClean="0"/>
              <a:t>客戶端通過負載等化器的</a:t>
            </a:r>
            <a:r>
              <a:rPr lang="en-US" altLang="zh-CN" dirty="0" smtClean="0"/>
              <a:t>IP</a:t>
            </a:r>
            <a:r>
              <a:rPr lang="zh-CN" altLang="en-US" dirty="0" smtClean="0"/>
              <a:t>連接到服務。</a:t>
            </a:r>
            <a:endParaRPr lang="en-US" altLang="zh-CN" dirty="0" smtClean="0"/>
          </a:p>
        </p:txBody>
      </p:sp>
    </p:spTree>
    <p:extLst>
      <p:ext uri="{BB962C8B-B14F-4D97-AF65-F5344CB8AC3E}">
        <p14:creationId xmlns:p14="http://schemas.microsoft.com/office/powerpoint/2010/main" val="1394038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可以</a:t>
            </a:r>
            <a:r>
              <a:rPr lang="zh-TW" altLang="en-US" dirty="0"/>
              <a:t>讓</a:t>
            </a:r>
            <a:r>
              <a:rPr lang="zh-CN" altLang="en-US" dirty="0"/>
              <a:t>外部訪問服務</a:t>
            </a:r>
            <a:r>
              <a:rPr lang="zh-TW" altLang="en-US" dirty="0" smtClean="0"/>
              <a:t>的方式 </a:t>
            </a:r>
            <a:r>
              <a:rPr lang="en-US" altLang="zh-TW" dirty="0" smtClean="0"/>
              <a:t>(3)</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startAt="3"/>
            </a:pPr>
            <a:r>
              <a:rPr lang="zh-CN" altLang="en-US" b="1" dirty="0"/>
              <a:t>創建一個 </a:t>
            </a:r>
            <a:r>
              <a:rPr lang="en-US" altLang="zh-CN" b="1" dirty="0"/>
              <a:t>Ingress </a:t>
            </a:r>
            <a:r>
              <a:rPr lang="zh-CN" altLang="en-US" b="1" dirty="0" smtClean="0"/>
              <a:t>資源</a:t>
            </a:r>
            <a:endParaRPr lang="en-US" altLang="zh-CN" dirty="0" smtClean="0"/>
          </a:p>
          <a:p>
            <a:r>
              <a:rPr lang="zh-CN" altLang="en-US" dirty="0" smtClean="0"/>
              <a:t>這</a:t>
            </a:r>
            <a:r>
              <a:rPr lang="zh-CN" altLang="en-US" dirty="0"/>
              <a:t>是一個完全不同的機制</a:t>
            </a:r>
            <a:r>
              <a:rPr lang="en-US" altLang="zh-CN" dirty="0"/>
              <a:t>,</a:t>
            </a:r>
            <a:r>
              <a:rPr lang="zh-CN" altLang="en-US" dirty="0"/>
              <a:t>通過一個</a:t>
            </a:r>
            <a:r>
              <a:rPr lang="en-US" altLang="zh-CN" dirty="0"/>
              <a:t>IP</a:t>
            </a:r>
            <a:r>
              <a:rPr lang="zh-CN" altLang="en-US" dirty="0"/>
              <a:t>地址公開多個</a:t>
            </a:r>
            <a:r>
              <a:rPr lang="zh-CN" altLang="en-US" dirty="0" smtClean="0"/>
              <a:t>服務</a:t>
            </a:r>
            <a:r>
              <a:rPr lang="zh-TW" altLang="en-US" dirty="0" smtClean="0"/>
              <a:t>。</a:t>
            </a:r>
            <a:endParaRPr lang="en-US" altLang="zh-TW" dirty="0" smtClean="0"/>
          </a:p>
          <a:p>
            <a:r>
              <a:rPr lang="zh-CN" altLang="en-US" dirty="0" smtClean="0"/>
              <a:t>它</a:t>
            </a:r>
            <a:r>
              <a:rPr lang="zh-CN" altLang="en-US" dirty="0"/>
              <a:t>運行在 </a:t>
            </a:r>
            <a:r>
              <a:rPr lang="en-US" altLang="zh-CN" dirty="0"/>
              <a:t>HTTP </a:t>
            </a:r>
            <a:r>
              <a:rPr lang="zh-CN" altLang="en-US" dirty="0"/>
              <a:t>層</a:t>
            </a:r>
            <a:r>
              <a:rPr lang="en-US" altLang="zh-CN" dirty="0"/>
              <a:t>(</a:t>
            </a:r>
            <a:r>
              <a:rPr lang="zh-CN" altLang="en-US" dirty="0" smtClean="0"/>
              <a:t>網</a:t>
            </a:r>
            <a:r>
              <a:rPr lang="zh-TW" altLang="en-US" dirty="0" smtClean="0"/>
              <a:t>路</a:t>
            </a:r>
            <a:r>
              <a:rPr lang="zh-CN" altLang="en-US" dirty="0" smtClean="0"/>
              <a:t>協</a:t>
            </a:r>
            <a:r>
              <a:rPr lang="zh-TW" altLang="en-US" dirty="0" smtClean="0"/>
              <a:t>定</a:t>
            </a:r>
            <a:r>
              <a:rPr lang="zh-CN" altLang="en-US" dirty="0" smtClean="0"/>
              <a:t>第</a:t>
            </a:r>
            <a:r>
              <a:rPr lang="en-US" altLang="zh-CN" dirty="0"/>
              <a:t>7</a:t>
            </a:r>
            <a:r>
              <a:rPr lang="zh-CN" altLang="en-US" dirty="0"/>
              <a:t>層</a:t>
            </a:r>
            <a:r>
              <a:rPr lang="en-US" altLang="zh-CN" dirty="0"/>
              <a:t>)</a:t>
            </a:r>
            <a:r>
              <a:rPr lang="zh-CN" altLang="en-US" dirty="0"/>
              <a:t>上</a:t>
            </a:r>
            <a:r>
              <a:rPr lang="en-US" altLang="zh-CN" dirty="0"/>
              <a:t>,</a:t>
            </a:r>
            <a:r>
              <a:rPr lang="zh-CN" altLang="en-US" dirty="0"/>
              <a:t>因此可以提供比工作在第</a:t>
            </a:r>
            <a:r>
              <a:rPr lang="en-US" altLang="zh-CN" dirty="0"/>
              <a:t>4</a:t>
            </a:r>
            <a:r>
              <a:rPr lang="zh-CN" altLang="en-US" dirty="0"/>
              <a:t>層的服務更多的功能。</a:t>
            </a:r>
            <a:br>
              <a:rPr lang="zh-CN" altLang="en-US" dirty="0"/>
            </a:br>
            <a:endParaRPr lang="zh-TW" altLang="en-US" dirty="0"/>
          </a:p>
          <a:p>
            <a:endParaRPr lang="zh-TW" altLang="en-US" dirty="0"/>
          </a:p>
        </p:txBody>
      </p:sp>
    </p:spTree>
    <p:extLst>
      <p:ext uri="{BB962C8B-B14F-4D97-AF65-F5344CB8AC3E}">
        <p14:creationId xmlns:p14="http://schemas.microsoft.com/office/powerpoint/2010/main" val="19636086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a:t>
            </a:r>
            <a:r>
              <a:rPr lang="en-US" altLang="zh-TW" dirty="0" err="1" smtClean="0"/>
              <a:t>NodePort</a:t>
            </a:r>
            <a:r>
              <a:rPr lang="zh-TW" altLang="en-US" dirty="0" smtClean="0"/>
              <a:t>類型的服務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將一組 </a:t>
            </a:r>
            <a:r>
              <a:rPr lang="en-US" altLang="zh-CN" dirty="0" smtClean="0"/>
              <a:t>pod </a:t>
            </a:r>
            <a:r>
              <a:rPr lang="zh-CN" altLang="en-US" dirty="0" smtClean="0"/>
              <a:t>公開給外部客戶端的第一種方法是創建一個服務</a:t>
            </a:r>
            <a:r>
              <a:rPr lang="zh-TW" altLang="en-US" dirty="0" smtClean="0"/>
              <a:t>並</a:t>
            </a:r>
            <a:r>
              <a:rPr lang="zh-CN" altLang="en-US" dirty="0" smtClean="0"/>
              <a:t>將其類型設置爲 </a:t>
            </a:r>
            <a:r>
              <a:rPr lang="en-US" altLang="zh-CN" dirty="0" err="1" smtClean="0"/>
              <a:t>NodePort</a:t>
            </a:r>
            <a:r>
              <a:rPr lang="zh-CN" altLang="en-US" dirty="0" smtClean="0"/>
              <a:t>。</a:t>
            </a:r>
            <a:endParaRPr lang="en-US" altLang="zh-CN" dirty="0" smtClean="0"/>
          </a:p>
          <a:p>
            <a:r>
              <a:rPr lang="zh-CN" altLang="en-US" dirty="0" smtClean="0"/>
              <a:t>通過創建</a:t>
            </a:r>
            <a:r>
              <a:rPr lang="en-US" altLang="zh-CN" dirty="0" err="1" smtClean="0"/>
              <a:t>NodePort</a:t>
            </a:r>
            <a:r>
              <a:rPr lang="en-US" altLang="zh-CN" dirty="0" smtClean="0"/>
              <a:t> </a:t>
            </a:r>
            <a:r>
              <a:rPr lang="zh-CN" altLang="en-US" dirty="0" smtClean="0"/>
              <a:t>服務</a:t>
            </a:r>
            <a:r>
              <a:rPr lang="en-US" altLang="zh-CN" dirty="0" smtClean="0"/>
              <a:t>,</a:t>
            </a:r>
            <a:r>
              <a:rPr lang="zh-CN" altLang="en-US" dirty="0" smtClean="0"/>
              <a:t>可以讓 </a:t>
            </a:r>
            <a:r>
              <a:rPr lang="en-US" altLang="zh-CN" dirty="0" smtClean="0"/>
              <a:t>Kubernetes </a:t>
            </a:r>
            <a:r>
              <a:rPr lang="zh-CN" altLang="en-US" dirty="0" smtClean="0"/>
              <a:t>在其所有節點上保留</a:t>
            </a:r>
            <a:r>
              <a:rPr lang="zh-TW" altLang="en-US" dirty="0" smtClean="0"/>
              <a:t>一</a:t>
            </a:r>
            <a:r>
              <a:rPr lang="zh-CN" altLang="en-US" dirty="0" smtClean="0"/>
              <a:t>個端口</a:t>
            </a:r>
            <a:r>
              <a:rPr lang="en-US" altLang="zh-CN" dirty="0" smtClean="0"/>
              <a:t>(</a:t>
            </a:r>
            <a:r>
              <a:rPr lang="zh-CN" altLang="en-US" dirty="0" smtClean="0"/>
              <a:t>所有節點上都使用相同的端口號</a:t>
            </a:r>
            <a:r>
              <a:rPr lang="en-US" altLang="zh-CN" dirty="0" smtClean="0"/>
              <a:t>),</a:t>
            </a:r>
            <a:r>
              <a:rPr lang="zh-TW" altLang="en-US" dirty="0" smtClean="0"/>
              <a:t>並</a:t>
            </a:r>
            <a:r>
              <a:rPr lang="zh-CN" altLang="en-US" dirty="0" smtClean="0"/>
              <a:t>將傳入的連接轉發給作爲服務部分的</a:t>
            </a:r>
            <a:r>
              <a:rPr lang="en-US" altLang="zh-CN" i="1" dirty="0" smtClean="0"/>
              <a:t>pod</a:t>
            </a:r>
            <a:r>
              <a:rPr lang="zh-TW" altLang="en-US" i="1" dirty="0" smtClean="0"/>
              <a:t>。</a:t>
            </a:r>
            <a:endParaRPr lang="zh-CN" altLang="en-US" dirty="0"/>
          </a:p>
          <a:p>
            <a:r>
              <a:rPr lang="zh-CN" altLang="en-US" dirty="0" smtClean="0"/>
              <a:t>這與常規服務 </a:t>
            </a:r>
            <a:r>
              <a:rPr lang="en-US" altLang="zh-CN" dirty="0" smtClean="0"/>
              <a:t>(</a:t>
            </a:r>
            <a:r>
              <a:rPr lang="zh-TW" altLang="en-US" dirty="0" smtClean="0"/>
              <a:t>其</a:t>
            </a:r>
            <a:r>
              <a:rPr lang="zh-CN" altLang="en-US" dirty="0" smtClean="0"/>
              <a:t>實際類型是 </a:t>
            </a:r>
            <a:r>
              <a:rPr lang="en-US" altLang="zh-CN" dirty="0" err="1" smtClean="0"/>
              <a:t>ClusterIP</a:t>
            </a:r>
            <a:r>
              <a:rPr lang="en-US" altLang="zh-CN" dirty="0" smtClean="0"/>
              <a:t>)</a:t>
            </a:r>
            <a:r>
              <a:rPr lang="zh-CN" altLang="en-US" dirty="0"/>
              <a:t>類似</a:t>
            </a:r>
            <a:r>
              <a:rPr lang="en-US" altLang="zh-CN" dirty="0" smtClean="0"/>
              <a:t>,</a:t>
            </a:r>
            <a:r>
              <a:rPr lang="zh-CN" altLang="en-US" dirty="0" smtClean="0"/>
              <a:t>但是不僅可以通過服務的內部集群 </a:t>
            </a:r>
            <a:r>
              <a:rPr lang="en-US" altLang="zh-CN" dirty="0" smtClean="0"/>
              <a:t>IP </a:t>
            </a:r>
            <a:r>
              <a:rPr lang="zh-CN" altLang="en-US" dirty="0" smtClean="0"/>
              <a:t>訪問 </a:t>
            </a:r>
            <a:r>
              <a:rPr lang="en-US" altLang="zh-CN" dirty="0" smtClean="0"/>
              <a:t>Node </a:t>
            </a:r>
            <a:r>
              <a:rPr lang="en-US" altLang="zh-CN" dirty="0"/>
              <a:t>Port </a:t>
            </a:r>
            <a:r>
              <a:rPr lang="zh-CN" altLang="en-US" dirty="0" smtClean="0"/>
              <a:t>服務</a:t>
            </a:r>
            <a:r>
              <a:rPr lang="en-US" altLang="zh-CN" dirty="0" smtClean="0"/>
              <a:t>,</a:t>
            </a:r>
            <a:r>
              <a:rPr lang="zh-CN" altLang="en-US" dirty="0" smtClean="0"/>
              <a:t>還可以通過任何節點的 </a:t>
            </a:r>
            <a:r>
              <a:rPr lang="en-US" altLang="zh-CN" dirty="0" smtClean="0"/>
              <a:t>IP </a:t>
            </a:r>
            <a:r>
              <a:rPr lang="zh-CN" altLang="en-US" dirty="0" smtClean="0"/>
              <a:t>和預留節點端口訪問 </a:t>
            </a:r>
            <a:r>
              <a:rPr lang="en-US" altLang="zh-CN" dirty="0" err="1" smtClean="0"/>
              <a:t>NodePort</a:t>
            </a:r>
            <a:r>
              <a:rPr lang="en-US" altLang="zh-CN" dirty="0" smtClean="0"/>
              <a:t> </a:t>
            </a:r>
            <a:r>
              <a:rPr lang="zh-CN" altLang="en-US" dirty="0" smtClean="0"/>
              <a:t>服務。</a:t>
            </a:r>
            <a:endParaRPr lang="en-US" altLang="zh-CN" dirty="0" smtClean="0"/>
          </a:p>
          <a:p>
            <a:r>
              <a:rPr lang="zh-TW" altLang="en-US" dirty="0" smtClean="0"/>
              <a:t>接著，</a:t>
            </a:r>
            <a:r>
              <a:rPr lang="zh-CN" altLang="en-US" dirty="0" smtClean="0"/>
              <a:t>嘗試</a:t>
            </a:r>
            <a:r>
              <a:rPr lang="zh-CN" altLang="en-US" dirty="0"/>
              <a:t>與 </a:t>
            </a:r>
            <a:r>
              <a:rPr lang="en-US" altLang="zh-CN" dirty="0" err="1" smtClean="0"/>
              <a:t>NodePort</a:t>
            </a:r>
            <a:r>
              <a:rPr lang="en-US" altLang="zh-CN" dirty="0" smtClean="0"/>
              <a:t> </a:t>
            </a:r>
            <a:r>
              <a:rPr lang="zh-CN" altLang="en-US" dirty="0"/>
              <a:t>服務</a:t>
            </a:r>
            <a:r>
              <a:rPr lang="zh-CN" altLang="en-US" dirty="0" smtClean="0"/>
              <a:t>交互</a:t>
            </a:r>
            <a:r>
              <a:rPr lang="en-US" altLang="zh-CN" dirty="0" smtClean="0"/>
              <a:t>,</a:t>
            </a:r>
            <a:r>
              <a:rPr lang="zh-TW" altLang="en-US" dirty="0" smtClean="0"/>
              <a:t>讓你</a:t>
            </a:r>
            <a:r>
              <a:rPr lang="zh-CN" altLang="en-US" dirty="0" smtClean="0"/>
              <a:t>更</a:t>
            </a:r>
            <a:r>
              <a:rPr lang="zh-TW" altLang="en-US" dirty="0" smtClean="0"/>
              <a:t>加了解</a:t>
            </a:r>
            <a:r>
              <a:rPr lang="zh-CN" altLang="en-US" dirty="0" smtClean="0"/>
              <a:t>。</a:t>
            </a:r>
            <a:endParaRPr lang="zh-CN" altLang="en-US" dirty="0"/>
          </a:p>
        </p:txBody>
      </p:sp>
    </p:spTree>
    <p:extLst>
      <p:ext uri="{BB962C8B-B14F-4D97-AF65-F5344CB8AC3E}">
        <p14:creationId xmlns:p14="http://schemas.microsoft.com/office/powerpoint/2010/main" val="11271135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a:t>
            </a:r>
            <a:r>
              <a:rPr lang="en-US" altLang="zh-CN" dirty="0" err="1"/>
              <a:t>NodePort</a:t>
            </a:r>
            <a:r>
              <a:rPr lang="en-US" altLang="zh-CN" dirty="0"/>
              <a:t> </a:t>
            </a:r>
            <a:r>
              <a:rPr lang="zh-CN" altLang="en-US" dirty="0"/>
              <a:t>類型的</a:t>
            </a:r>
            <a:r>
              <a:rPr lang="zh-CN" altLang="en-US" dirty="0" smtClean="0"/>
              <a:t>服務</a:t>
            </a:r>
            <a:endParaRPr lang="zh-TW" altLang="en-US" dirty="0"/>
          </a:p>
        </p:txBody>
      </p:sp>
      <p:sp>
        <p:nvSpPr>
          <p:cNvPr id="3" name="內容版面配置區 2"/>
          <p:cNvSpPr>
            <a:spLocks noGrp="1"/>
          </p:cNvSpPr>
          <p:nvPr>
            <p:ph idx="1"/>
          </p:nvPr>
        </p:nvSpPr>
        <p:spPr>
          <a:xfrm>
            <a:off x="838200" y="1825625"/>
            <a:ext cx="10515600" cy="565686"/>
          </a:xfrm>
        </p:spPr>
        <p:txBody>
          <a:bodyPr/>
          <a:lstStyle/>
          <a:p>
            <a:r>
              <a:rPr lang="zh-CN" altLang="en-US" dirty="0" smtClean="0"/>
              <a:t>下面</a:t>
            </a:r>
            <a:r>
              <a:rPr lang="zh-CN" altLang="en-US" dirty="0"/>
              <a:t>的代碼清單顯示</a:t>
            </a:r>
            <a:r>
              <a:rPr lang="zh-CN" altLang="en-US" dirty="0" smtClean="0"/>
              <a:t>了服務</a:t>
            </a:r>
            <a:r>
              <a:rPr lang="zh-CN" altLang="en-US" dirty="0"/>
              <a:t>的 </a:t>
            </a:r>
            <a:r>
              <a:rPr lang="en-US" altLang="zh-CN" dirty="0"/>
              <a:t>YAML</a:t>
            </a:r>
            <a:r>
              <a:rPr lang="zh-CN" altLang="en-US" dirty="0"/>
              <a:t>。</a:t>
            </a:r>
          </a:p>
          <a:p>
            <a:endParaRPr lang="zh-TW" altLang="en-US" dirty="0"/>
          </a:p>
        </p:txBody>
      </p:sp>
      <p:sp>
        <p:nvSpPr>
          <p:cNvPr id="4" name="矩形 3"/>
          <p:cNvSpPr/>
          <p:nvPr/>
        </p:nvSpPr>
        <p:spPr>
          <a:xfrm>
            <a:off x="1119061" y="2277863"/>
            <a:ext cx="3908442" cy="461665"/>
          </a:xfrm>
          <a:prstGeom prst="rect">
            <a:avLst/>
          </a:prstGeom>
        </p:spPr>
        <p:txBody>
          <a:bodyPr wrap="none">
            <a:spAutoFit/>
          </a:bodyPr>
          <a:lstStyle/>
          <a:p>
            <a:r>
              <a:rPr lang="en-US" altLang="zh-TW" sz="2400" b="1" dirty="0" err="1">
                <a:solidFill>
                  <a:srgbClr val="24292E"/>
                </a:solidFill>
                <a:latin typeface="-apple-system"/>
              </a:rPr>
              <a:t>kubia</a:t>
            </a:r>
            <a:r>
              <a:rPr lang="en-US" altLang="zh-TW" sz="2400" b="1" dirty="0">
                <a:solidFill>
                  <a:srgbClr val="24292E"/>
                </a:solidFill>
                <a:latin typeface="-apple-system"/>
              </a:rPr>
              <a:t>-svc-</a:t>
            </a:r>
            <a:r>
              <a:rPr lang="en-US" altLang="zh-TW" sz="2400" b="1" dirty="0" err="1">
                <a:solidFill>
                  <a:srgbClr val="24292E"/>
                </a:solidFill>
                <a:latin typeface="-apple-system"/>
              </a:rPr>
              <a:t>nodeport.yaml</a:t>
            </a:r>
            <a:endParaRPr lang="en-US" altLang="zh-TW" sz="2400" b="0" i="0" dirty="0">
              <a:solidFill>
                <a:srgbClr val="586069"/>
              </a:solidFill>
              <a:effectLst/>
              <a:latin typeface="-apple-system"/>
            </a:endParaRPr>
          </a:p>
        </p:txBody>
      </p:sp>
      <p:sp>
        <p:nvSpPr>
          <p:cNvPr id="6" name="矩形 5"/>
          <p:cNvSpPr/>
          <p:nvPr/>
        </p:nvSpPr>
        <p:spPr>
          <a:xfrm>
            <a:off x="1119061" y="2760643"/>
            <a:ext cx="6096000" cy="3785652"/>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Service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kubia-nodeport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type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NodePort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ports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80</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targetPort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8080</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nodePort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30123</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selector</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app</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kubia</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4926904" y="4795835"/>
            <a:ext cx="6096000" cy="461665"/>
          </a:xfrm>
          <a:prstGeom prst="rect">
            <a:avLst/>
          </a:prstGeom>
        </p:spPr>
        <p:txBody>
          <a:bodyPr>
            <a:spAutoFit/>
          </a:bodyPr>
          <a:lstStyle/>
          <a:p>
            <a:pPr>
              <a:spcAft>
                <a:spcPts val="500"/>
              </a:spcAft>
            </a:pPr>
            <a:r>
              <a:rPr lang="zh-CN" altLang="en-US" sz="2400" dirty="0" smtClean="0">
                <a:solidFill>
                  <a:srgbClr val="182D00"/>
                </a:solidFill>
                <a:latin typeface="微軟正黑體" panose="020B0604030504040204" pitchFamily="34" charset="-120"/>
                <a:ea typeface="微軟正黑體" panose="020B0604030504040204" pitchFamily="34" charset="-120"/>
              </a:rPr>
              <a:t>服務集群 </a:t>
            </a:r>
            <a:r>
              <a:rPr lang="en-US" altLang="zh-CN" sz="2400" dirty="0" smtClean="0">
                <a:solidFill>
                  <a:srgbClr val="182D00"/>
                </a:solidFill>
                <a:latin typeface="微軟正黑體" panose="020B0604030504040204" pitchFamily="34" charset="-120"/>
                <a:ea typeface="微軟正黑體" panose="020B0604030504040204" pitchFamily="34" charset="-120"/>
              </a:rPr>
              <a:t>IP </a:t>
            </a:r>
            <a:r>
              <a:rPr lang="zh-CN" altLang="en-US" sz="2400" dirty="0" smtClean="0">
                <a:solidFill>
                  <a:srgbClr val="182D00"/>
                </a:solidFill>
                <a:latin typeface="微軟正黑體" panose="020B0604030504040204" pitchFamily="34" charset="-120"/>
                <a:ea typeface="微軟正黑體" panose="020B0604030504040204" pitchFamily="34" charset="-120"/>
              </a:rPr>
              <a:t>的端口號</a:t>
            </a:r>
            <a:endParaRPr lang="zh-TW" altLang="en-US" sz="2400" dirty="0">
              <a:latin typeface="微軟正黑體" panose="020B0604030504040204" pitchFamily="34" charset="-120"/>
              <a:ea typeface="微軟正黑體" panose="020B0604030504040204" pitchFamily="34" charset="-120"/>
            </a:endParaRPr>
          </a:p>
        </p:txBody>
      </p:sp>
      <p:sp>
        <p:nvSpPr>
          <p:cNvPr id="8" name="矩形 7"/>
          <p:cNvSpPr/>
          <p:nvPr/>
        </p:nvSpPr>
        <p:spPr>
          <a:xfrm>
            <a:off x="4926904" y="4245775"/>
            <a:ext cx="3905749" cy="461665"/>
          </a:xfrm>
          <a:prstGeom prst="rect">
            <a:avLst/>
          </a:prstGeom>
        </p:spPr>
        <p:txBody>
          <a:bodyPr wrap="none">
            <a:spAutoFit/>
          </a:bodyPr>
          <a:lstStyle/>
          <a:p>
            <a:pPr>
              <a:spcAft>
                <a:spcPts val="500"/>
              </a:spcAft>
            </a:pPr>
            <a:r>
              <a:rPr lang="zh-CN" altLang="en-US" sz="2400" dirty="0">
                <a:solidFill>
                  <a:srgbClr val="1E2500"/>
                </a:solidFill>
                <a:latin typeface="微軟正黑體" panose="020B0604030504040204" pitchFamily="34" charset="-120"/>
                <a:ea typeface="微軟正黑體" panose="020B0604030504040204" pitchFamily="34" charset="-120"/>
              </a:rPr>
              <a:t>爲 </a:t>
            </a:r>
            <a:r>
              <a:rPr lang="en-US" altLang="zh-CN" sz="2400" dirty="0" err="1">
                <a:solidFill>
                  <a:srgbClr val="1E2500"/>
                </a:solidFill>
                <a:latin typeface="微軟正黑體" panose="020B0604030504040204" pitchFamily="34" charset="-120"/>
                <a:ea typeface="微軟正黑體" panose="020B0604030504040204" pitchFamily="34" charset="-120"/>
              </a:rPr>
              <a:t>NodePort</a:t>
            </a:r>
            <a:r>
              <a:rPr lang="en-US" altLang="zh-CN" sz="2400" dirty="0">
                <a:solidFill>
                  <a:srgbClr val="1E2500"/>
                </a:solidFill>
                <a:latin typeface="微軟正黑體" panose="020B0604030504040204" pitchFamily="34" charset="-120"/>
                <a:ea typeface="微軟正黑體" panose="020B0604030504040204" pitchFamily="34" charset="-120"/>
              </a:rPr>
              <a:t> </a:t>
            </a:r>
            <a:r>
              <a:rPr lang="zh-CN" altLang="en-US" sz="2400" dirty="0">
                <a:solidFill>
                  <a:srgbClr val="1E2500"/>
                </a:solidFill>
                <a:latin typeface="微軟正黑體" panose="020B0604030504040204" pitchFamily="34" charset="-120"/>
                <a:ea typeface="微軟正黑體" panose="020B0604030504040204" pitchFamily="34" charset="-120"/>
              </a:rPr>
              <a:t>設置</a:t>
            </a:r>
            <a:r>
              <a:rPr lang="zh-CN" altLang="en-US" sz="2400" dirty="0" smtClean="0">
                <a:solidFill>
                  <a:srgbClr val="1E2500"/>
                </a:solidFill>
                <a:latin typeface="微軟正黑體" panose="020B0604030504040204" pitchFamily="34" charset="-120"/>
                <a:ea typeface="微軟正黑體" panose="020B0604030504040204" pitchFamily="34" charset="-120"/>
              </a:rPr>
              <a:t>服務類型</a:t>
            </a:r>
            <a:endParaRPr lang="zh-CN" altLang="en-US" sz="2400" dirty="0">
              <a:latin typeface="微軟正黑體" panose="020B0604030504040204" pitchFamily="34" charset="-120"/>
              <a:ea typeface="微軟正黑體" panose="020B0604030504040204" pitchFamily="34" charset="-120"/>
            </a:endParaRPr>
          </a:p>
        </p:txBody>
      </p:sp>
      <p:sp>
        <p:nvSpPr>
          <p:cNvPr id="9" name="矩形 8"/>
          <p:cNvSpPr/>
          <p:nvPr/>
        </p:nvSpPr>
        <p:spPr>
          <a:xfrm>
            <a:off x="4926904" y="5555613"/>
            <a:ext cx="6096000" cy="461665"/>
          </a:xfrm>
          <a:prstGeom prst="rect">
            <a:avLst/>
          </a:prstGeom>
        </p:spPr>
        <p:txBody>
          <a:bodyPr>
            <a:spAutoFit/>
          </a:bodyPr>
          <a:lstStyle/>
          <a:p>
            <a:pPr>
              <a:spcAft>
                <a:spcPts val="500"/>
              </a:spcAft>
            </a:pPr>
            <a:r>
              <a:rPr lang="zh-CN" altLang="en-US" sz="2400" dirty="0" smtClean="0">
                <a:solidFill>
                  <a:srgbClr val="000000"/>
                </a:solidFill>
                <a:latin typeface="微軟正黑體" panose="020B0604030504040204" pitchFamily="34" charset="-120"/>
                <a:ea typeface="微軟正黑體" panose="020B0604030504040204" pitchFamily="34" charset="-120"/>
              </a:rPr>
              <a:t>通過集群節點的 </a:t>
            </a:r>
            <a:r>
              <a:rPr lang="en-US" altLang="zh-CN" sz="2400" dirty="0" smtClean="0">
                <a:solidFill>
                  <a:srgbClr val="000000"/>
                </a:solidFill>
                <a:latin typeface="微軟正黑體" panose="020B0604030504040204" pitchFamily="34" charset="-120"/>
                <a:ea typeface="微軟正黑體" panose="020B0604030504040204" pitchFamily="34" charset="-120"/>
              </a:rPr>
              <a:t>30123 </a:t>
            </a:r>
            <a:r>
              <a:rPr lang="zh-CN" altLang="en-US" sz="2400" dirty="0" smtClean="0">
                <a:solidFill>
                  <a:srgbClr val="000000"/>
                </a:solidFill>
                <a:latin typeface="微軟正黑體" panose="020B0604030504040204" pitchFamily="34" charset="-120"/>
                <a:ea typeface="微軟正黑體" panose="020B0604030504040204" pitchFamily="34" charset="-120"/>
              </a:rPr>
              <a:t>端口可以訪問該服務</a:t>
            </a:r>
            <a:endParaRPr lang="zh-TW" altLang="en-US" sz="2400" dirty="0">
              <a:latin typeface="微軟正黑體" panose="020B0604030504040204" pitchFamily="34" charset="-120"/>
              <a:ea typeface="微軟正黑體" panose="020B0604030504040204" pitchFamily="34" charset="-120"/>
            </a:endParaRPr>
          </a:p>
        </p:txBody>
      </p:sp>
      <p:sp>
        <p:nvSpPr>
          <p:cNvPr id="10" name="矩形 9"/>
          <p:cNvSpPr/>
          <p:nvPr/>
        </p:nvSpPr>
        <p:spPr>
          <a:xfrm>
            <a:off x="4926904" y="5161229"/>
            <a:ext cx="3461204" cy="461665"/>
          </a:xfrm>
          <a:prstGeom prst="rect">
            <a:avLst/>
          </a:prstGeom>
        </p:spPr>
        <p:txBody>
          <a:bodyPr wrap="none">
            <a:spAutoFit/>
          </a:bodyPr>
          <a:lstStyle/>
          <a:p>
            <a:pPr>
              <a:spcAft>
                <a:spcPts val="500"/>
              </a:spcAft>
            </a:pPr>
            <a:r>
              <a:rPr lang="zh-CN" altLang="en-US" sz="2400" dirty="0">
                <a:solidFill>
                  <a:srgbClr val="000000"/>
                </a:solidFill>
                <a:latin typeface="微軟正黑體" panose="020B0604030504040204" pitchFamily="34" charset="-120"/>
                <a:ea typeface="微軟正黑體" panose="020B0604030504040204" pitchFamily="34" charset="-120"/>
              </a:rPr>
              <a:t>背後 </a:t>
            </a:r>
            <a:r>
              <a:rPr lang="en-US" altLang="zh-CN" sz="2400" dirty="0">
                <a:solidFill>
                  <a:srgbClr val="000000"/>
                </a:solidFill>
                <a:latin typeface="微軟正黑體" panose="020B0604030504040204" pitchFamily="34" charset="-120"/>
                <a:ea typeface="微軟正黑體" panose="020B0604030504040204" pitchFamily="34" charset="-120"/>
              </a:rPr>
              <a:t>pod </a:t>
            </a:r>
            <a:r>
              <a:rPr lang="zh-CN" altLang="en-US" sz="2400" dirty="0">
                <a:solidFill>
                  <a:srgbClr val="000000"/>
                </a:solidFill>
                <a:latin typeface="微軟正黑體" panose="020B0604030504040204" pitchFamily="34" charset="-120"/>
                <a:ea typeface="微軟正黑體" panose="020B0604030504040204" pitchFamily="34" charset="-120"/>
              </a:rPr>
              <a:t>的目標</a:t>
            </a:r>
            <a:r>
              <a:rPr lang="zh-CN" altLang="en-US" sz="2400" dirty="0" smtClean="0">
                <a:solidFill>
                  <a:srgbClr val="000000"/>
                </a:solidFill>
                <a:latin typeface="微軟正黑體" panose="020B0604030504040204" pitchFamily="34" charset="-120"/>
                <a:ea typeface="微軟正黑體" panose="020B0604030504040204" pitchFamily="34" charset="-120"/>
              </a:rPr>
              <a:t>端</a:t>
            </a:r>
            <a:r>
              <a:rPr lang="zh-TW" altLang="en-US" sz="2400" dirty="0" smtClean="0">
                <a:solidFill>
                  <a:srgbClr val="000000"/>
                </a:solidFill>
                <a:latin typeface="微軟正黑體" panose="020B0604030504040204" pitchFamily="34" charset="-120"/>
                <a:ea typeface="微軟正黑體" panose="020B0604030504040204" pitchFamily="34" charset="-120"/>
              </a:rPr>
              <a:t>口號</a:t>
            </a:r>
            <a:endParaRPr lang="zh-CN" altLang="en-US" sz="2400" dirty="0">
              <a:latin typeface="微軟正黑體" panose="020B0604030504040204" pitchFamily="34" charset="-120"/>
              <a:ea typeface="微軟正黑體" panose="020B0604030504040204" pitchFamily="34" charset="-120"/>
            </a:endParaRPr>
          </a:p>
        </p:txBody>
      </p:sp>
      <p:cxnSp>
        <p:nvCxnSpPr>
          <p:cNvPr id="12" name="直線單箭頭接點 11"/>
          <p:cNvCxnSpPr>
            <a:stCxn id="7" idx="1"/>
          </p:cNvCxnSpPr>
          <p:nvPr/>
        </p:nvCxnSpPr>
        <p:spPr>
          <a:xfrm flipH="1">
            <a:off x="3331923" y="5026668"/>
            <a:ext cx="1594981" cy="4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1"/>
          </p:cNvCxnSpPr>
          <p:nvPr/>
        </p:nvCxnSpPr>
        <p:spPr>
          <a:xfrm flipH="1">
            <a:off x="4384110" y="5392062"/>
            <a:ext cx="542794" cy="3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9" idx="1"/>
          </p:cNvCxnSpPr>
          <p:nvPr/>
        </p:nvCxnSpPr>
        <p:spPr>
          <a:xfrm flipH="1" flipV="1">
            <a:off x="4271375" y="5786445"/>
            <a:ext cx="6555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926904" y="5971111"/>
            <a:ext cx="5569907" cy="830997"/>
          </a:xfrm>
          <a:prstGeom prst="rect">
            <a:avLst/>
          </a:prstGeom>
        </p:spPr>
        <p:txBody>
          <a:bodyPr wrap="square">
            <a:spAutoFit/>
          </a:bodyPr>
          <a:lstStyle/>
          <a:p>
            <a:pPr>
              <a:spcAft>
                <a:spcPts val="500"/>
              </a:spcAft>
            </a:pPr>
            <a:r>
              <a:rPr lang="zh-CN" altLang="en-US" sz="2400" dirty="0">
                <a:solidFill>
                  <a:srgbClr val="000000"/>
                </a:solidFill>
                <a:latin typeface="微軟正黑體" panose="020B0604030504040204" pitchFamily="34" charset="-120"/>
                <a:ea typeface="微軟正黑體" panose="020B0604030504040204" pitchFamily="34" charset="-120"/>
              </a:rPr>
              <a:t>指定端口不是强制性的。如果</a:t>
            </a:r>
            <a:r>
              <a:rPr lang="zh-CN" altLang="en-US" sz="2400" dirty="0" smtClean="0">
                <a:solidFill>
                  <a:srgbClr val="000000"/>
                </a:solidFill>
                <a:latin typeface="微軟正黑體" panose="020B0604030504040204" pitchFamily="34" charset="-120"/>
                <a:ea typeface="微軟正黑體" panose="020B0604030504040204" pitchFamily="34" charset="-120"/>
              </a:rPr>
              <a:t>忽略它</a:t>
            </a:r>
            <a:r>
              <a:rPr lang="en-US" altLang="zh-CN" sz="2400" dirty="0" smtClean="0">
                <a:solidFill>
                  <a:srgbClr val="000000"/>
                </a:solidFill>
                <a:latin typeface="微軟正黑體" panose="020B0604030504040204" pitchFamily="34" charset="-120"/>
                <a:ea typeface="微軟正黑體" panose="020B0604030504040204" pitchFamily="34" charset="-120"/>
              </a:rPr>
              <a:t>, </a:t>
            </a:r>
            <a:r>
              <a:rPr lang="en-US" altLang="zh-CN" sz="2400" dirty="0" err="1" smtClean="0">
                <a:solidFill>
                  <a:srgbClr val="000000"/>
                </a:solidFill>
                <a:latin typeface="微軟正黑體" panose="020B0604030504040204" pitchFamily="34" charset="-120"/>
                <a:ea typeface="微軟正黑體" panose="020B0604030504040204" pitchFamily="34" charset="-120"/>
              </a:rPr>
              <a:t>Kubermetes</a:t>
            </a:r>
            <a:r>
              <a:rPr lang="en-US" altLang="zh-CN" sz="2400" dirty="0" smtClean="0">
                <a:solidFill>
                  <a:srgbClr val="000000"/>
                </a:solidFill>
                <a:latin typeface="微軟正黑體" panose="020B0604030504040204" pitchFamily="34" charset="-120"/>
                <a:ea typeface="微軟正黑體" panose="020B0604030504040204" pitchFamily="34" charset="-120"/>
              </a:rPr>
              <a:t> </a:t>
            </a:r>
            <a:r>
              <a:rPr lang="zh-CN" altLang="en-US" sz="2400" dirty="0" smtClean="0">
                <a:solidFill>
                  <a:srgbClr val="000000"/>
                </a:solidFill>
                <a:latin typeface="微軟正黑體" panose="020B0604030504040204" pitchFamily="34" charset="-120"/>
                <a:ea typeface="微軟正黑體" panose="020B0604030504040204" pitchFamily="34" charset="-120"/>
              </a:rPr>
              <a:t>將選擇一個隨機端口。</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29430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a:t>
            </a:r>
            <a:r>
              <a:rPr lang="en-US" altLang="zh-CN" dirty="0" err="1"/>
              <a:t>NodePort</a:t>
            </a:r>
            <a:r>
              <a:rPr lang="en-US" altLang="zh-CN" dirty="0"/>
              <a:t> </a:t>
            </a:r>
            <a:r>
              <a:rPr lang="zh-CN" altLang="en-US" dirty="0"/>
              <a:t>類型的服務</a:t>
            </a:r>
            <a:endParaRPr lang="zh-TW" altLang="en-US" dirty="0"/>
          </a:p>
        </p:txBody>
      </p:sp>
      <p:sp>
        <p:nvSpPr>
          <p:cNvPr id="3" name="內容版面配置區 2"/>
          <p:cNvSpPr>
            <a:spLocks noGrp="1"/>
          </p:cNvSpPr>
          <p:nvPr>
            <p:ph idx="1"/>
          </p:nvPr>
        </p:nvSpPr>
        <p:spPr/>
        <p:txBody>
          <a:bodyPr/>
          <a:lstStyle/>
          <a:p>
            <a:r>
              <a:rPr lang="zh-TW" altLang="en-US" dirty="0" smtClean="0"/>
              <a:t>注意：</a:t>
            </a:r>
            <a:r>
              <a:rPr lang="zh-CN" altLang="en-US" dirty="0" smtClean="0"/>
              <a:t>當在</a:t>
            </a:r>
            <a:r>
              <a:rPr lang="en-US" altLang="zh-CN" dirty="0" smtClean="0"/>
              <a:t>GKE </a:t>
            </a:r>
            <a:r>
              <a:rPr lang="zh-CN" altLang="en-US" dirty="0" smtClean="0"/>
              <a:t>中創建服務時</a:t>
            </a:r>
            <a:r>
              <a:rPr lang="en-US" altLang="zh-CN" dirty="0" smtClean="0"/>
              <a:t>,</a:t>
            </a:r>
            <a:r>
              <a:rPr lang="en-US" altLang="zh-CN" dirty="0" err="1"/>
              <a:t>kubectl</a:t>
            </a:r>
            <a:r>
              <a:rPr lang="en-US" altLang="zh-CN" dirty="0"/>
              <a:t> </a:t>
            </a:r>
            <a:r>
              <a:rPr lang="zh-TW" altLang="en-US" dirty="0" smtClean="0"/>
              <a:t>會</a:t>
            </a:r>
            <a:r>
              <a:rPr lang="zh-CN" altLang="en-US" dirty="0" smtClean="0"/>
              <a:t>印出一個關</a:t>
            </a:r>
            <a:r>
              <a:rPr lang="zh-TW" altLang="en-US" dirty="0" smtClean="0"/>
              <a:t>於</a:t>
            </a:r>
            <a:r>
              <a:rPr lang="zh-CN" altLang="en-US" dirty="0" smtClean="0"/>
              <a:t>必須配置</a:t>
            </a:r>
            <a:r>
              <a:rPr lang="zh-CN" altLang="en-US" dirty="0" smtClean="0"/>
              <a:t>防火</a:t>
            </a:r>
            <a:r>
              <a:rPr lang="zh-TW" altLang="en-US" dirty="0" smtClean="0"/>
              <a:t>牆</a:t>
            </a:r>
            <a:r>
              <a:rPr lang="zh-CN" altLang="en-US" dirty="0" smtClean="0"/>
              <a:t>規則</a:t>
            </a:r>
            <a:r>
              <a:rPr lang="zh-CN" altLang="en-US" dirty="0" smtClean="0"/>
              <a:t>的警告。接下來的章節將講述如何處理。</a:t>
            </a:r>
            <a:r>
              <a:rPr lang="zh-CN" altLang="en-US" dirty="0"/>
              <a:t/>
            </a:r>
            <a:br>
              <a:rPr lang="zh-CN" altLang="en-US" dirty="0"/>
            </a:br>
            <a:endParaRPr lang="zh-TW" altLang="en-US" dirty="0"/>
          </a:p>
        </p:txBody>
      </p:sp>
    </p:spTree>
    <p:extLst>
      <p:ext uri="{BB962C8B-B14F-4D97-AF65-F5344CB8AC3E}">
        <p14:creationId xmlns:p14="http://schemas.microsoft.com/office/powerpoint/2010/main" val="108489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服務的</a:t>
            </a:r>
            <a:r>
              <a:rPr lang="en-US" altLang="zh-CN" dirty="0"/>
              <a:t>IP </a:t>
            </a:r>
            <a:r>
              <a:rPr lang="zh-CN" altLang="en-US" dirty="0"/>
              <a:t>地址固定不變</a:t>
            </a:r>
            <a:endParaRPr lang="zh-TW" altLang="en-US" dirty="0"/>
          </a:p>
        </p:txBody>
      </p:sp>
      <p:sp>
        <p:nvSpPr>
          <p:cNvPr id="3" name="內容版面配置區 2"/>
          <p:cNvSpPr>
            <a:spLocks noGrp="1"/>
          </p:cNvSpPr>
          <p:nvPr>
            <p:ph idx="1"/>
          </p:nvPr>
        </p:nvSpPr>
        <p:spPr/>
        <p:txBody>
          <a:bodyPr/>
          <a:lstStyle/>
          <a:p>
            <a:r>
              <a:rPr lang="zh-CN" altLang="en-US" dirty="0"/>
              <a:t>通過為前端 </a:t>
            </a:r>
            <a:r>
              <a:rPr lang="en-US" altLang="zh-CN" dirty="0"/>
              <a:t>pod </a:t>
            </a:r>
            <a:r>
              <a:rPr lang="zh-CN" altLang="en-US" dirty="0"/>
              <a:t>創建服務</a:t>
            </a:r>
            <a:r>
              <a:rPr lang="en-US" altLang="zh-CN" dirty="0"/>
              <a:t>,</a:t>
            </a:r>
            <a:r>
              <a:rPr lang="zh-CN" altLang="en-US" dirty="0"/>
              <a:t>並且將其配置成可以在集群外部訪問。</a:t>
            </a:r>
            <a:endParaRPr lang="en-US" altLang="zh-CN" dirty="0" smtClean="0"/>
          </a:p>
          <a:p>
            <a:r>
              <a:rPr lang="zh-CN" altLang="en-US" dirty="0" smtClean="0"/>
              <a:t>可以</a:t>
            </a:r>
            <a:r>
              <a:rPr lang="zh-CN" altLang="en-US" dirty="0"/>
              <a:t>暴露</a:t>
            </a:r>
            <a:r>
              <a:rPr lang="zh-CN" altLang="en-US" dirty="0" smtClean="0"/>
              <a:t>一個單</a:t>
            </a:r>
            <a:r>
              <a:rPr lang="zh-TW" altLang="en-US" dirty="0" smtClean="0"/>
              <a:t>一</a:t>
            </a:r>
            <a:r>
              <a:rPr lang="zh-CN" altLang="en-US" dirty="0" smtClean="0"/>
              <a:t>不變</a:t>
            </a:r>
            <a:r>
              <a:rPr lang="zh-CN" altLang="en-US" dirty="0"/>
              <a:t>的 </a:t>
            </a:r>
            <a:r>
              <a:rPr lang="en-US" altLang="zh-CN" dirty="0"/>
              <a:t>IP </a:t>
            </a:r>
            <a:r>
              <a:rPr lang="zh-CN" altLang="en-US" dirty="0"/>
              <a:t>位址讓外部的用戶端連接 </a:t>
            </a:r>
            <a:r>
              <a:rPr lang="en-US" altLang="zh-CN" dirty="0"/>
              <a:t>pod</a:t>
            </a:r>
            <a:r>
              <a:rPr lang="zh-CN" altLang="en-US" dirty="0" smtClean="0"/>
              <a:t>。</a:t>
            </a:r>
            <a:endParaRPr lang="en-US" altLang="zh-CN" dirty="0" smtClean="0"/>
          </a:p>
          <a:p>
            <a:r>
              <a:rPr lang="zh-CN" altLang="en-US" dirty="0" smtClean="0"/>
              <a:t>同</a:t>
            </a:r>
            <a:r>
              <a:rPr lang="zh-CN" altLang="en-US" dirty="0"/>
              <a:t>理</a:t>
            </a:r>
            <a:r>
              <a:rPr lang="en-US" altLang="zh-CN" dirty="0"/>
              <a:t>,</a:t>
            </a:r>
            <a:r>
              <a:rPr lang="zh-CN" altLang="en-US" dirty="0"/>
              <a:t>可以為後臺資料庫 </a:t>
            </a:r>
            <a:r>
              <a:rPr lang="en-US" altLang="zh-CN" dirty="0"/>
              <a:t>pod </a:t>
            </a:r>
            <a:r>
              <a:rPr lang="zh-CN" altLang="en-US" dirty="0" smtClean="0"/>
              <a:t>創建服務</a:t>
            </a:r>
            <a:r>
              <a:rPr lang="en-US" altLang="zh-CN" dirty="0"/>
              <a:t>,</a:t>
            </a:r>
            <a:r>
              <a:rPr lang="zh-CN" altLang="en-US" dirty="0"/>
              <a:t>並為其分配一個固定的</a:t>
            </a:r>
            <a:r>
              <a:rPr lang="en-US" altLang="zh-CN" dirty="0"/>
              <a:t>IP</a:t>
            </a:r>
            <a:r>
              <a:rPr lang="zh-CN" altLang="en-US" dirty="0"/>
              <a:t>地址</a:t>
            </a:r>
            <a:r>
              <a:rPr lang="zh-CN" altLang="en-US" dirty="0" smtClean="0"/>
              <a:t>。</a:t>
            </a:r>
            <a:endParaRPr lang="en-US" altLang="zh-CN" dirty="0" smtClean="0"/>
          </a:p>
          <a:p>
            <a:r>
              <a:rPr lang="zh-CN" altLang="en-US" dirty="0" smtClean="0"/>
              <a:t>儘管 </a:t>
            </a:r>
            <a:r>
              <a:rPr lang="en-US" altLang="zh-CN" dirty="0"/>
              <a:t>pod </a:t>
            </a:r>
            <a:r>
              <a:rPr lang="zh-CN" altLang="en-US" dirty="0"/>
              <a:t>的 </a:t>
            </a:r>
            <a:r>
              <a:rPr lang="en-US" altLang="zh-CN" dirty="0"/>
              <a:t>IP </a:t>
            </a:r>
            <a:r>
              <a:rPr lang="zh-CN" altLang="en-US" dirty="0"/>
              <a:t>位址會改變</a:t>
            </a:r>
            <a:r>
              <a:rPr lang="en-US" altLang="zh-CN" dirty="0"/>
              <a:t>,</a:t>
            </a:r>
            <a:r>
              <a:rPr lang="zh-CN" altLang="en-US" dirty="0"/>
              <a:t>但是服務的</a:t>
            </a:r>
            <a:r>
              <a:rPr lang="en-US" altLang="zh-CN" dirty="0"/>
              <a:t>IP </a:t>
            </a:r>
            <a:r>
              <a:rPr lang="zh-CN" altLang="en-US" dirty="0"/>
              <a:t>地址固定不變</a:t>
            </a:r>
            <a:r>
              <a:rPr lang="zh-CN" altLang="en-US" dirty="0" smtClean="0"/>
              <a:t>。</a:t>
            </a:r>
            <a:endParaRPr lang="en-US" altLang="zh-CN" dirty="0" smtClean="0"/>
          </a:p>
          <a:p>
            <a:r>
              <a:rPr lang="zh-CN" altLang="en-US" dirty="0" smtClean="0"/>
              <a:t>另外</a:t>
            </a:r>
            <a:r>
              <a:rPr lang="en-US" altLang="zh-CN" dirty="0"/>
              <a:t>,</a:t>
            </a:r>
            <a:r>
              <a:rPr lang="zh-CN" altLang="en-US" dirty="0"/>
              <a:t>通過創建服務</a:t>
            </a:r>
            <a:r>
              <a:rPr lang="en-US" altLang="zh-CN" dirty="0"/>
              <a:t>,</a:t>
            </a:r>
            <a:r>
              <a:rPr lang="zh-CN" altLang="en-US" dirty="0"/>
              <a:t>能夠讓前端的</a:t>
            </a:r>
            <a:r>
              <a:rPr lang="en-US" altLang="zh-CN" dirty="0"/>
              <a:t>pod </a:t>
            </a:r>
            <a:r>
              <a:rPr lang="zh-CN" altLang="en-US" dirty="0"/>
              <a:t>通過</a:t>
            </a:r>
            <a:r>
              <a:rPr lang="zh-CN" altLang="en-US" b="1" dirty="0"/>
              <a:t>環境變數</a:t>
            </a:r>
            <a:r>
              <a:rPr lang="zh-CN" altLang="en-US" dirty="0"/>
              <a:t>或 </a:t>
            </a:r>
            <a:r>
              <a:rPr lang="en-US" altLang="zh-CN" b="1" dirty="0"/>
              <a:t>DNS</a:t>
            </a:r>
            <a:r>
              <a:rPr lang="en-US" altLang="zh-CN" dirty="0"/>
              <a:t> </a:t>
            </a:r>
            <a:r>
              <a:rPr lang="zh-CN" altLang="en-US" dirty="0"/>
              <a:t>以及 服務名來訪問後端服務</a:t>
            </a:r>
            <a:r>
              <a:rPr lang="zh-CN" altLang="en-US" dirty="0" smtClean="0"/>
              <a:t>。</a:t>
            </a:r>
            <a:endParaRPr lang="zh-TW" altLang="en-US" dirty="0"/>
          </a:p>
        </p:txBody>
      </p:sp>
    </p:spTree>
    <p:extLst>
      <p:ext uri="{BB962C8B-B14F-4D97-AF65-F5344CB8AC3E}">
        <p14:creationId xmlns:p14="http://schemas.microsoft.com/office/powerpoint/2010/main" val="239300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查看 </a:t>
            </a:r>
            <a:r>
              <a:rPr lang="en-US" altLang="zh-CN" dirty="0" err="1"/>
              <a:t>NodePort</a:t>
            </a:r>
            <a:r>
              <a:rPr lang="en-US" altLang="zh-CN" dirty="0"/>
              <a:t> </a:t>
            </a:r>
            <a:r>
              <a:rPr lang="zh-CN" altLang="en-US" dirty="0"/>
              <a:t>類型的服務</a:t>
            </a:r>
            <a:endParaRPr lang="zh-TW" altLang="en-US" dirty="0"/>
          </a:p>
        </p:txBody>
      </p:sp>
      <p:sp>
        <p:nvSpPr>
          <p:cNvPr id="3" name="內容版面配置區 2"/>
          <p:cNvSpPr>
            <a:spLocks noGrp="1"/>
          </p:cNvSpPr>
          <p:nvPr>
            <p:ph idx="1"/>
          </p:nvPr>
        </p:nvSpPr>
        <p:spPr/>
        <p:txBody>
          <a:bodyPr/>
          <a:lstStyle/>
          <a:p>
            <a:r>
              <a:rPr lang="zh-TW" altLang="en-US" dirty="0" smtClean="0"/>
              <a:t>啟動</a:t>
            </a:r>
            <a:r>
              <a:rPr lang="en-US" altLang="zh-TW" dirty="0" err="1" smtClean="0"/>
              <a:t>NodePort</a:t>
            </a:r>
            <a:r>
              <a:rPr lang="zh-TW" altLang="en-US" dirty="0" smtClean="0"/>
              <a:t>服務</a:t>
            </a:r>
            <a:endParaRPr lang="en-US" altLang="zh-TW" dirty="0" smtClean="0"/>
          </a:p>
          <a:p>
            <a:pPr marL="0" indent="0">
              <a:buNone/>
            </a:pPr>
            <a:r>
              <a:rPr lang="en-US" altLang="zh-CN" sz="2400" dirty="0" smtClean="0">
                <a:latin typeface="Source Code Pro" panose="020B0509030403020204" pitchFamily="49" charset="0"/>
                <a:ea typeface="Source Code Pro" panose="020B0509030403020204" pitchFamily="49" charset="0"/>
              </a:rPr>
              <a:t>$ </a:t>
            </a:r>
            <a:r>
              <a:rPr lang="en-US" altLang="zh-CN" sz="2400" dirty="0" err="1" smtClean="0">
                <a:latin typeface="Source Code Pro" panose="020B0509030403020204" pitchFamily="49" charset="0"/>
                <a:ea typeface="Source Code Pro" panose="020B0509030403020204" pitchFamily="49" charset="0"/>
              </a:rPr>
              <a:t>kubectl</a:t>
            </a:r>
            <a:r>
              <a:rPr lang="en-US" altLang="zh-CN" sz="2400" dirty="0" smtClean="0">
                <a:latin typeface="Source Code Pro" panose="020B0509030403020204" pitchFamily="49" charset="0"/>
                <a:ea typeface="Source Code Pro" panose="020B0509030403020204" pitchFamily="49" charset="0"/>
              </a:rPr>
              <a:t> create -f </a:t>
            </a:r>
            <a:r>
              <a:rPr lang="en-US" altLang="zh-CN" sz="2400" dirty="0" err="1" smtClean="0">
                <a:latin typeface="Source Code Pro" panose="020B0509030403020204" pitchFamily="49" charset="0"/>
                <a:ea typeface="Source Code Pro" panose="020B0509030403020204" pitchFamily="49" charset="0"/>
              </a:rPr>
              <a:t>kubia</a:t>
            </a:r>
            <a:r>
              <a:rPr lang="en-US" altLang="zh-CN" sz="2400" dirty="0" smtClean="0">
                <a:latin typeface="Source Code Pro" panose="020B0509030403020204" pitchFamily="49" charset="0"/>
                <a:ea typeface="Source Code Pro" panose="020B0509030403020204" pitchFamily="49" charset="0"/>
              </a:rPr>
              <a:t>-svc-</a:t>
            </a:r>
            <a:r>
              <a:rPr lang="en-US" altLang="zh-CN" sz="2400" dirty="0" err="1" smtClean="0">
                <a:latin typeface="Source Code Pro" panose="020B0509030403020204" pitchFamily="49" charset="0"/>
                <a:ea typeface="Source Code Pro" panose="020B0509030403020204" pitchFamily="49" charset="0"/>
              </a:rPr>
              <a:t>nodeport.yaml</a:t>
            </a:r>
            <a:endParaRPr lang="en-US" altLang="zh-CN" sz="2400" dirty="0" smtClean="0">
              <a:latin typeface="Source Code Pro" panose="020B0509030403020204" pitchFamily="49" charset="0"/>
              <a:ea typeface="Source Code Pro" panose="020B0509030403020204" pitchFamily="49" charset="0"/>
            </a:endParaRPr>
          </a:p>
          <a:p>
            <a:endParaRPr lang="en-US" altLang="zh-CN" dirty="0" smtClean="0"/>
          </a:p>
          <a:p>
            <a:endParaRPr lang="en-US" altLang="zh-CN" dirty="0"/>
          </a:p>
          <a:p>
            <a:r>
              <a:rPr lang="zh-CN" altLang="en-US" dirty="0" smtClean="0"/>
              <a:t>查看</a:t>
            </a:r>
            <a:r>
              <a:rPr lang="zh-CN" altLang="en-US" dirty="0"/>
              <a:t>該服務的</a:t>
            </a:r>
            <a:r>
              <a:rPr lang="zh-CN" altLang="en-US" dirty="0" smtClean="0"/>
              <a:t>基礎</a:t>
            </a:r>
            <a:r>
              <a:rPr lang="zh-TW" altLang="en-US" dirty="0" smtClean="0"/>
              <a:t>資訊</a:t>
            </a:r>
            <a:r>
              <a:rPr lang="en-US" altLang="zh-CN" dirty="0" smtClean="0"/>
              <a:t>:</a:t>
            </a:r>
            <a:endParaRPr lang="zh-CN" altLang="en-US" dirty="0"/>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kubectl</a:t>
            </a:r>
            <a:r>
              <a:rPr lang="en-US" altLang="zh-TW" sz="2400" dirty="0" smtClean="0">
                <a:latin typeface="Source Code Pro" panose="020B0509030403020204" pitchFamily="49" charset="0"/>
                <a:ea typeface="Source Code Pro" panose="020B0509030403020204" pitchFamily="49" charset="0"/>
              </a:rPr>
              <a:t> get svc </a:t>
            </a:r>
            <a:r>
              <a:rPr lang="en-US" altLang="zh-TW" sz="2400" dirty="0" err="1" smtClean="0">
                <a:latin typeface="Source Code Pro" panose="020B0509030403020204" pitchFamily="49" charset="0"/>
                <a:ea typeface="Source Code Pro" panose="020B0509030403020204" pitchFamily="49" charset="0"/>
              </a:rPr>
              <a:t>kubia-nodeport</a:t>
            </a:r>
            <a:endParaRPr lang="en-US" altLang="zh-TW" sz="2400" dirty="0" smtClean="0">
              <a:latin typeface="Source Code Pro" panose="020B0509030403020204" pitchFamily="49" charset="0"/>
              <a:ea typeface="Source Code Pro" panose="020B0509030403020204" pitchFamily="49" charset="0"/>
            </a:endParaRPr>
          </a:p>
          <a:p>
            <a:endParaRPr lang="zh-TW" altLang="en-US" dirty="0"/>
          </a:p>
        </p:txBody>
      </p:sp>
      <p:sp>
        <p:nvSpPr>
          <p:cNvPr id="4" name="矩形 3"/>
          <p:cNvSpPr/>
          <p:nvPr/>
        </p:nvSpPr>
        <p:spPr>
          <a:xfrm>
            <a:off x="304801" y="4865327"/>
            <a:ext cx="11645029" cy="1015663"/>
          </a:xfrm>
          <a:prstGeom prst="rect">
            <a:avLst/>
          </a:prstGeom>
        </p:spPr>
        <p:txBody>
          <a:bodyPr wrap="square">
            <a:spAutoFit/>
          </a:bodyPr>
          <a:lstStyle/>
          <a:p>
            <a:r>
              <a:rPr lang="zh-TW" altLang="en-US" sz="2000" dirty="0">
                <a:latin typeface="Source Code Pro" panose="020B0509030403020204" pitchFamily="49" charset="0"/>
              </a:rPr>
              <a:t>[root@master ~]# </a:t>
            </a:r>
            <a:r>
              <a:rPr lang="zh-TW" altLang="en-US" sz="2000" b="1" dirty="0">
                <a:latin typeface="Source Code Pro" panose="020B0509030403020204" pitchFamily="49" charset="0"/>
              </a:rPr>
              <a:t>kubectl get svc kubia-nodeport</a:t>
            </a:r>
          </a:p>
          <a:p>
            <a:r>
              <a:rPr lang="zh-TW" altLang="en-US" sz="2000" dirty="0">
                <a:latin typeface="Source Code Pro" panose="020B0509030403020204" pitchFamily="49" charset="0"/>
              </a:rPr>
              <a:t>NAME             TYPE       CLUSTER-IP     EXTERNAL-IP   PORT(S)        AGE</a:t>
            </a:r>
          </a:p>
          <a:p>
            <a:r>
              <a:rPr lang="zh-TW" altLang="en-US" sz="2000" dirty="0">
                <a:latin typeface="Source Code Pro" panose="020B0509030403020204" pitchFamily="49" charset="0"/>
              </a:rPr>
              <a:t>kubia-nodeport   NodePort   10.98.148.47   </a:t>
            </a:r>
            <a:r>
              <a:rPr lang="zh-TW" altLang="en-US" sz="2000" dirty="0">
                <a:solidFill>
                  <a:srgbClr val="FF0000"/>
                </a:solidFill>
                <a:latin typeface="Source Code Pro" panose="020B0509030403020204" pitchFamily="49" charset="0"/>
              </a:rPr>
              <a:t>&lt;none&gt;</a:t>
            </a:r>
            <a:r>
              <a:rPr lang="zh-TW" altLang="en-US" sz="2000" dirty="0">
                <a:latin typeface="Source Code Pro" panose="020B0509030403020204" pitchFamily="49" charset="0"/>
              </a:rPr>
              <a:t>        80:30123/TCP   48s</a:t>
            </a:r>
          </a:p>
        </p:txBody>
      </p:sp>
      <p:sp>
        <p:nvSpPr>
          <p:cNvPr id="5" name="矩形 4"/>
          <p:cNvSpPr/>
          <p:nvPr/>
        </p:nvSpPr>
        <p:spPr>
          <a:xfrm>
            <a:off x="956153" y="2893298"/>
            <a:ext cx="9728547" cy="707886"/>
          </a:xfrm>
          <a:prstGeom prst="rect">
            <a:avLst/>
          </a:prstGeom>
        </p:spPr>
        <p:txBody>
          <a:bodyPr wrap="square">
            <a:spAutoFit/>
          </a:bodyPr>
          <a:lstStyle/>
          <a:p>
            <a:r>
              <a:rPr lang="zh-TW" altLang="en-US" sz="2000" dirty="0">
                <a:latin typeface="Source Code Pro" panose="020B0509030403020204" pitchFamily="49" charset="0"/>
              </a:rPr>
              <a:t>[root@master ~]# </a:t>
            </a:r>
            <a:r>
              <a:rPr lang="zh-TW" altLang="en-US" sz="2000" b="1" dirty="0">
                <a:latin typeface="Source Code Pro" panose="020B0509030403020204" pitchFamily="49" charset="0"/>
              </a:rPr>
              <a:t>kubectl create -f kubia-svc-nodeport.yaml</a:t>
            </a:r>
          </a:p>
          <a:p>
            <a:r>
              <a:rPr lang="zh-TW" altLang="en-US" sz="2000" dirty="0">
                <a:latin typeface="Source Code Pro" panose="020B0509030403020204" pitchFamily="49" charset="0"/>
              </a:rPr>
              <a:t>service/kubia-nodeport created</a:t>
            </a:r>
          </a:p>
        </p:txBody>
      </p:sp>
      <p:sp>
        <p:nvSpPr>
          <p:cNvPr id="6" name="文字方塊 5"/>
          <p:cNvSpPr txBox="1"/>
          <p:nvPr/>
        </p:nvSpPr>
        <p:spPr>
          <a:xfrm>
            <a:off x="1164921" y="6176963"/>
            <a:ext cx="10315644"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在</a:t>
            </a:r>
            <a:r>
              <a:rPr lang="en-US" altLang="zh-TW" sz="2400" dirty="0" smtClean="0">
                <a:latin typeface="微軟正黑體" panose="020B0604030504040204" pitchFamily="34" charset="-120"/>
                <a:ea typeface="微軟正黑體" panose="020B0604030504040204" pitchFamily="34" charset="-120"/>
              </a:rPr>
              <a:t>GKE</a:t>
            </a:r>
            <a:r>
              <a:rPr lang="zh-TW" altLang="en-US" sz="2400" dirty="0" smtClean="0">
                <a:latin typeface="微軟正黑體" panose="020B0604030504040204" pitchFamily="34" charset="-120"/>
                <a:ea typeface="微軟正黑體" panose="020B0604030504040204" pitchFamily="34" charset="-120"/>
              </a:rPr>
              <a:t>中會顯示</a:t>
            </a:r>
            <a:r>
              <a:rPr lang="en-US" altLang="zh-TW" sz="2400" dirty="0" smtClean="0">
                <a:latin typeface="微軟正黑體" panose="020B0604030504040204" pitchFamily="34" charset="-120"/>
                <a:ea typeface="微軟正黑體" panose="020B0604030504040204" pitchFamily="34" charset="-120"/>
              </a:rPr>
              <a:t>&lt;nodes&gt;</a:t>
            </a:r>
            <a:r>
              <a:rPr lang="zh-TW" altLang="en-US"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表明</a:t>
            </a:r>
            <a:r>
              <a:rPr lang="zh-CN" altLang="en-US" sz="2400" dirty="0">
                <a:latin typeface="微軟正黑體" panose="020B0604030504040204" pitchFamily="34" charset="-120"/>
                <a:ea typeface="微軟正黑體" panose="020B0604030504040204" pitchFamily="34" charset="-120"/>
              </a:rPr>
              <a:t>服務可通過任何集群節點的 </a:t>
            </a:r>
            <a:r>
              <a:rPr lang="en-US" altLang="zh-CN" sz="2400" dirty="0">
                <a:latin typeface="微軟正黑體" panose="020B0604030504040204" pitchFamily="34" charset="-120"/>
                <a:ea typeface="微軟正黑體" panose="020B0604030504040204" pitchFamily="34" charset="-120"/>
              </a:rPr>
              <a:t>IP </a:t>
            </a:r>
            <a:r>
              <a:rPr lang="zh-CN" altLang="en-US" sz="2400" dirty="0">
                <a:latin typeface="微軟正黑體" panose="020B0604030504040204" pitchFamily="34" charset="-120"/>
                <a:ea typeface="微軟正黑體" panose="020B0604030504040204" pitchFamily="34" charset="-120"/>
              </a:rPr>
              <a:t>地址訪問。 </a:t>
            </a:r>
            <a:endParaRPr lang="zh-TW" altLang="en-US" sz="2400" dirty="0">
              <a:latin typeface="微軟正黑體" panose="020B0604030504040204" pitchFamily="34" charset="-120"/>
              <a:ea typeface="微軟正黑體" panose="020B0604030504040204" pitchFamily="34" charset="-120"/>
            </a:endParaRPr>
          </a:p>
        </p:txBody>
      </p:sp>
      <p:cxnSp>
        <p:nvCxnSpPr>
          <p:cNvPr id="8" name="直線單箭頭接點 7"/>
          <p:cNvCxnSpPr/>
          <p:nvPr/>
        </p:nvCxnSpPr>
        <p:spPr>
          <a:xfrm flipV="1">
            <a:off x="7402882" y="5880990"/>
            <a:ext cx="12526" cy="295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5847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查看 </a:t>
            </a:r>
            <a:r>
              <a:rPr lang="en-US" altLang="zh-CN" dirty="0" err="1"/>
              <a:t>NodePort</a:t>
            </a:r>
            <a:r>
              <a:rPr lang="en-US" altLang="zh-CN" dirty="0"/>
              <a:t> </a:t>
            </a:r>
            <a:r>
              <a:rPr lang="zh-CN" altLang="en-US" dirty="0"/>
              <a:t>類型的服務</a:t>
            </a:r>
            <a:endParaRPr lang="zh-TW" altLang="en-US" dirty="0"/>
          </a:p>
        </p:txBody>
      </p:sp>
      <p:sp>
        <p:nvSpPr>
          <p:cNvPr id="3" name="內容版面配置區 2"/>
          <p:cNvSpPr>
            <a:spLocks noGrp="1"/>
          </p:cNvSpPr>
          <p:nvPr>
            <p:ph idx="1"/>
          </p:nvPr>
        </p:nvSpPr>
        <p:spPr/>
        <p:txBody>
          <a:bodyPr/>
          <a:lstStyle/>
          <a:p>
            <a:r>
              <a:rPr lang="en-US" altLang="zh-CN" dirty="0" smtClean="0"/>
              <a:t>PORT(S)</a:t>
            </a:r>
            <a:r>
              <a:rPr lang="zh-CN" altLang="en-US" dirty="0" smtClean="0"/>
              <a:t>列顯示集群 </a:t>
            </a:r>
            <a:r>
              <a:rPr lang="en-US" altLang="zh-CN" dirty="0" smtClean="0"/>
              <a:t>IP(80)</a:t>
            </a:r>
            <a:r>
              <a:rPr lang="zh-CN" altLang="en-US" dirty="0" smtClean="0"/>
              <a:t>的內部埠和節點埠</a:t>
            </a:r>
            <a:r>
              <a:rPr lang="en-US" altLang="zh-CN" dirty="0" smtClean="0"/>
              <a:t>(</a:t>
            </a:r>
            <a:r>
              <a:rPr lang="en-US" altLang="zh-CN" dirty="0"/>
              <a:t>30123</a:t>
            </a:r>
            <a:r>
              <a:rPr lang="en-US" altLang="zh-CN" dirty="0" smtClean="0"/>
              <a:t>),</a:t>
            </a:r>
            <a:r>
              <a:rPr lang="zh-CN" altLang="en-US" dirty="0" smtClean="0"/>
              <a:t>可以通過以下位址訪問該服務</a:t>
            </a:r>
            <a:r>
              <a:rPr lang="en-US" altLang="zh-CN" dirty="0" smtClean="0"/>
              <a:t>: </a:t>
            </a:r>
          </a:p>
          <a:p>
            <a:r>
              <a:rPr lang="zh-TW" altLang="en-US" dirty="0">
                <a:latin typeface="Source Code Pro" panose="020B0509030403020204" pitchFamily="49" charset="0"/>
              </a:rPr>
              <a:t>10.98.148.</a:t>
            </a:r>
            <a:r>
              <a:rPr lang="zh-TW" altLang="en-US" dirty="0" smtClean="0">
                <a:latin typeface="Source Code Pro" panose="020B0509030403020204" pitchFamily="49" charset="0"/>
              </a:rPr>
              <a:t>47</a:t>
            </a:r>
            <a:r>
              <a:rPr lang="en-US" altLang="zh-TW" dirty="0" smtClean="0">
                <a:latin typeface="Source Code Pro" panose="020B0509030403020204" pitchFamily="49" charset="0"/>
              </a:rPr>
              <a:t>:80</a:t>
            </a:r>
            <a:r>
              <a:rPr lang="en-US" altLang="zh-CN" dirty="0" smtClean="0"/>
              <a:t> </a:t>
            </a:r>
          </a:p>
          <a:p>
            <a:r>
              <a:rPr lang="en-US" altLang="zh-CN" dirty="0" smtClean="0"/>
              <a:t>&lt;</a:t>
            </a:r>
            <a:r>
              <a:rPr lang="en-US" altLang="zh-CN" dirty="0"/>
              <a:t>1stnode'sIP&gt;:</a:t>
            </a:r>
            <a:r>
              <a:rPr lang="en-US" altLang="zh-CN" dirty="0" smtClean="0"/>
              <a:t>30123</a:t>
            </a:r>
          </a:p>
          <a:p>
            <a:r>
              <a:rPr lang="en-US" altLang="zh-CN" dirty="0" smtClean="0"/>
              <a:t>&lt;</a:t>
            </a:r>
            <a:r>
              <a:rPr lang="en-US" altLang="zh-CN" dirty="0"/>
              <a:t>2ndnode'sIP&gt;:30123,</a:t>
            </a:r>
            <a:r>
              <a:rPr lang="zh-CN" altLang="en-US" dirty="0"/>
              <a:t>等等</a:t>
            </a:r>
            <a:endParaRPr lang="zh-TW" altLang="en-US" dirty="0"/>
          </a:p>
        </p:txBody>
      </p:sp>
    </p:spTree>
    <p:extLst>
      <p:ext uri="{BB962C8B-B14F-4D97-AF65-F5344CB8AC3E}">
        <p14:creationId xmlns:p14="http://schemas.microsoft.com/office/powerpoint/2010/main" val="31822704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8620" y="365125"/>
            <a:ext cx="3261716" cy="4870754"/>
          </a:xfrm>
        </p:spPr>
        <p:txBody>
          <a:bodyPr>
            <a:normAutofit/>
          </a:bodyPr>
          <a:lstStyle/>
          <a:p>
            <a:r>
              <a:rPr lang="zh-CN" altLang="en-US" dirty="0" smtClean="0"/>
              <a:t>外部客戶端通過節點</a:t>
            </a:r>
            <a:r>
              <a:rPr lang="en-US" altLang="zh-CN" dirty="0" smtClean="0"/>
              <a:t>1</a:t>
            </a:r>
            <a:r>
              <a:rPr lang="zh-CN" altLang="en-US" dirty="0" smtClean="0"/>
              <a:t>或節點</a:t>
            </a:r>
            <a:r>
              <a:rPr lang="en-US" altLang="zh-CN" dirty="0" smtClean="0"/>
              <a:t>2</a:t>
            </a:r>
            <a:r>
              <a:rPr lang="zh-CN" altLang="en-US" dirty="0" smtClean="0"/>
              <a:t>連接到 </a:t>
            </a:r>
            <a:r>
              <a:rPr lang="en-US" altLang="zh-CN" dirty="0" err="1" smtClean="0"/>
              <a:t>Nodeport</a:t>
            </a:r>
            <a:r>
              <a:rPr lang="en-US" altLang="zh-CN" dirty="0" smtClean="0"/>
              <a:t> </a:t>
            </a:r>
            <a:r>
              <a:rPr lang="zh-CN" altLang="en-US" dirty="0" smtClean="0"/>
              <a:t>服務</a:t>
            </a:r>
            <a:endParaRPr lang="zh-TW" altLang="en-US" dirty="0"/>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0336" y="365125"/>
            <a:ext cx="8096761" cy="6118305"/>
          </a:xfrm>
          <a:prstGeom prst="rect">
            <a:avLst/>
          </a:prstGeom>
        </p:spPr>
      </p:pic>
    </p:spTree>
    <p:extLst>
      <p:ext uri="{BB962C8B-B14F-4D97-AF65-F5344CB8AC3E}">
        <p14:creationId xmlns:p14="http://schemas.microsoft.com/office/powerpoint/2010/main" val="5885150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sp>
        <p:nvSpPr>
          <p:cNvPr id="4" name="內容版面配置區 3"/>
          <p:cNvSpPr>
            <a:spLocks noGrp="1"/>
          </p:cNvSpPr>
          <p:nvPr>
            <p:ph idx="1"/>
          </p:nvPr>
        </p:nvSpPr>
        <p:spPr/>
        <p:txBody>
          <a:bodyPr>
            <a:normAutofit/>
          </a:bodyPr>
          <a:lstStyle/>
          <a:p>
            <a:r>
              <a:rPr lang="zh-CN" altLang="en-US" dirty="0" smtClean="0"/>
              <a:t>圖</a:t>
            </a:r>
            <a:r>
              <a:rPr lang="en-US" altLang="zh-CN" dirty="0" smtClean="0"/>
              <a:t>5.6 </a:t>
            </a:r>
            <a:r>
              <a:rPr lang="zh-CN" altLang="en-US" dirty="0" smtClean="0"/>
              <a:t>顯示了服務暴露在兩個集群節點的埠 </a:t>
            </a:r>
            <a:r>
              <a:rPr lang="en-US" altLang="zh-CN" dirty="0" smtClean="0"/>
              <a:t>30123</a:t>
            </a:r>
            <a:r>
              <a:rPr lang="zh-CN" altLang="en-US" dirty="0" smtClean="0"/>
              <a:t>上</a:t>
            </a:r>
            <a:endParaRPr lang="en-US" altLang="zh-CN" dirty="0" smtClean="0"/>
          </a:p>
          <a:p>
            <a:pPr lvl="1"/>
            <a:r>
              <a:rPr lang="zh-CN" altLang="en-US" dirty="0" smtClean="0"/>
              <a:t>這適用於在</a:t>
            </a:r>
            <a:r>
              <a:rPr lang="en-US" altLang="zh-CN" dirty="0" smtClean="0"/>
              <a:t>GKE </a:t>
            </a:r>
            <a:r>
              <a:rPr lang="zh-CN" altLang="en-US" dirty="0" smtClean="0"/>
              <a:t>上運 行的情況</a:t>
            </a:r>
            <a:r>
              <a:rPr lang="en-US" altLang="zh-CN" dirty="0" smtClean="0"/>
              <a:t>,</a:t>
            </a:r>
            <a:r>
              <a:rPr lang="en-US" altLang="zh-CN" dirty="0" err="1"/>
              <a:t>Minikube</a:t>
            </a:r>
            <a:r>
              <a:rPr lang="en-US" altLang="zh-CN" dirty="0"/>
              <a:t> </a:t>
            </a:r>
            <a:r>
              <a:rPr lang="zh-CN" altLang="en-US" dirty="0" smtClean="0"/>
              <a:t>只有一個節點</a:t>
            </a:r>
            <a:r>
              <a:rPr lang="en-US" altLang="zh-CN" dirty="0" smtClean="0"/>
              <a:t>,</a:t>
            </a:r>
            <a:r>
              <a:rPr lang="zh-CN" altLang="en-US" dirty="0"/>
              <a:t>但原理</a:t>
            </a:r>
            <a:r>
              <a:rPr lang="zh-CN" altLang="en-US" dirty="0" smtClean="0"/>
              <a:t>相同。</a:t>
            </a:r>
            <a:endParaRPr lang="en-US" altLang="zh-CN" dirty="0" smtClean="0"/>
          </a:p>
          <a:p>
            <a:r>
              <a:rPr lang="zh-CN" altLang="en-US" dirty="0" smtClean="0"/>
              <a:t>到達任何一個埠的傳入連接將被重定向到一個隨機選擇的</a:t>
            </a:r>
            <a:r>
              <a:rPr lang="en-US" altLang="zh-CN" dirty="0" smtClean="0"/>
              <a:t>pod,</a:t>
            </a:r>
            <a:r>
              <a:rPr lang="zh-CN" altLang="en-US" dirty="0" smtClean="0"/>
              <a:t>該</a:t>
            </a:r>
            <a:r>
              <a:rPr lang="en-US" altLang="zh-CN" dirty="0" smtClean="0"/>
              <a:t>pod </a:t>
            </a:r>
            <a:r>
              <a:rPr lang="zh-CN" altLang="en-US" dirty="0" smtClean="0"/>
              <a:t>是否位於接收到連接的節點上是不確定的。</a:t>
            </a:r>
            <a:endParaRPr lang="zh-CN" altLang="en-US" dirty="0"/>
          </a:p>
          <a:p>
            <a:r>
              <a:rPr lang="zh-CN" altLang="en-US" dirty="0" smtClean="0"/>
              <a:t>在第一個節點的埠 </a:t>
            </a:r>
            <a:r>
              <a:rPr lang="en-US" altLang="zh-CN" dirty="0" smtClean="0"/>
              <a:t>30123 </a:t>
            </a:r>
            <a:r>
              <a:rPr lang="zh-CN" altLang="en-US" dirty="0" smtClean="0"/>
              <a:t>收到的連接</a:t>
            </a:r>
            <a:r>
              <a:rPr lang="en-US" altLang="zh-CN" dirty="0" smtClean="0"/>
              <a:t>,</a:t>
            </a:r>
            <a:r>
              <a:rPr lang="zh-CN" altLang="en-US" dirty="0" smtClean="0"/>
              <a:t>可以被重定向到第一節點上運行的 </a:t>
            </a:r>
            <a:r>
              <a:rPr lang="en-US" altLang="zh-CN" dirty="0" smtClean="0"/>
              <a:t>pod</a:t>
            </a:r>
            <a:r>
              <a:rPr lang="en-US" altLang="zh-CN" dirty="0"/>
              <a:t>, </a:t>
            </a:r>
            <a:r>
              <a:rPr lang="zh-CN" altLang="en-US" dirty="0" smtClean="0"/>
              <a:t>也可能是第</a:t>
            </a:r>
            <a:r>
              <a:rPr lang="zh-TW" altLang="en-US" dirty="0" smtClean="0"/>
              <a:t>二</a:t>
            </a:r>
            <a:r>
              <a:rPr lang="zh-CN" altLang="en-US" dirty="0" smtClean="0"/>
              <a:t>個節點上運行的</a:t>
            </a:r>
            <a:r>
              <a:rPr lang="en-US" altLang="zh-CN" dirty="0" smtClean="0"/>
              <a:t>pod</a:t>
            </a:r>
            <a:r>
              <a:rPr lang="zh-CN" altLang="en-US" dirty="0" smtClean="0"/>
              <a:t>。 </a:t>
            </a:r>
            <a:r>
              <a:rPr lang="zh-CN" altLang="en-US" dirty="0"/>
              <a:t/>
            </a:r>
            <a:br>
              <a:rPr lang="zh-CN" altLang="en-US" dirty="0"/>
            </a:br>
            <a:endParaRPr lang="zh-TW" altLang="en-US" dirty="0"/>
          </a:p>
        </p:txBody>
      </p:sp>
    </p:spTree>
    <p:extLst>
      <p:ext uri="{BB962C8B-B14F-4D97-AF65-F5344CB8AC3E}">
        <p14:creationId xmlns:p14="http://schemas.microsoft.com/office/powerpoint/2010/main" val="16397482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更改防火牆規則</a:t>
            </a:r>
            <a:r>
              <a:rPr lang="en-US" altLang="zh-CN" dirty="0"/>
              <a:t>,</a:t>
            </a:r>
            <a:r>
              <a:rPr lang="zh-CN" altLang="en-US" dirty="0"/>
              <a:t>讓外部用戶端</a:t>
            </a:r>
            <a:r>
              <a:rPr lang="zh-TW" altLang="en-US" dirty="0"/>
              <a:t>能</a:t>
            </a:r>
            <a:r>
              <a:rPr lang="zh-CN" altLang="en-US" dirty="0"/>
              <a:t>訪問 </a:t>
            </a:r>
            <a:r>
              <a:rPr lang="en-US" altLang="zh-CN" dirty="0" err="1"/>
              <a:t>NodePot</a:t>
            </a:r>
            <a:r>
              <a:rPr lang="en-US" altLang="zh-CN" dirty="0"/>
              <a:t> </a:t>
            </a:r>
            <a:r>
              <a:rPr lang="zh-CN" altLang="en-US" dirty="0"/>
              <a:t>服務</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對於</a:t>
            </a:r>
            <a:r>
              <a:rPr lang="en-US" altLang="zh-TW" dirty="0" smtClean="0"/>
              <a:t>GKE</a:t>
            </a:r>
            <a:r>
              <a:rPr lang="en-US" altLang="zh-CN" dirty="0" smtClean="0"/>
              <a:t>,</a:t>
            </a:r>
            <a:r>
              <a:rPr lang="zh-CN" altLang="en-US" dirty="0"/>
              <a:t>在通過節點埠訪問服務之前</a:t>
            </a:r>
            <a:r>
              <a:rPr lang="en-US" altLang="zh-CN" dirty="0"/>
              <a:t>,</a:t>
            </a:r>
            <a:r>
              <a:rPr lang="zh-CN" altLang="en-US" dirty="0"/>
              <a:t>需要配置</a:t>
            </a:r>
            <a:r>
              <a:rPr lang="zh-TW" altLang="en-US" dirty="0"/>
              <a:t>谷</a:t>
            </a:r>
            <a:r>
              <a:rPr lang="zh-CN" altLang="en-US" dirty="0"/>
              <a:t>歌雲平臺的防火牆</a:t>
            </a:r>
            <a:r>
              <a:rPr lang="en-US" altLang="zh-CN" dirty="0"/>
              <a:t>,</a:t>
            </a:r>
            <a:r>
              <a:rPr lang="zh-CN" altLang="en-US" dirty="0"/>
              <a:t>以允許外部連接到該埠上的節點</a:t>
            </a:r>
            <a:r>
              <a:rPr lang="en-US" altLang="zh-CN" dirty="0"/>
              <a:t>,</a:t>
            </a:r>
            <a:r>
              <a:rPr lang="zh-CN" altLang="en-US" dirty="0"/>
              <a:t>如下所示</a:t>
            </a:r>
            <a:r>
              <a:rPr lang="zh-CN" altLang="en-US" dirty="0" smtClean="0"/>
              <a:t>。</a:t>
            </a:r>
            <a:endParaRPr lang="en-US" altLang="zh-CN" dirty="0" smtClean="0"/>
          </a:p>
          <a:p>
            <a:pPr marL="0" indent="0">
              <a:buNone/>
            </a:pPr>
            <a:r>
              <a:rPr lang="en-US" altLang="zh-TW" dirty="0">
                <a:latin typeface="Source Code Pro" panose="020B0509030403020204" pitchFamily="49" charset="0"/>
              </a:rPr>
              <a:t>$ </a:t>
            </a:r>
            <a:r>
              <a:rPr lang="en-US" altLang="zh-TW" dirty="0" err="1">
                <a:latin typeface="Source Code Pro" panose="020B0509030403020204" pitchFamily="49" charset="0"/>
              </a:rPr>
              <a:t>gcloud</a:t>
            </a:r>
            <a:r>
              <a:rPr lang="en-US" altLang="zh-TW" dirty="0">
                <a:latin typeface="Source Code Pro" panose="020B0509030403020204" pitchFamily="49" charset="0"/>
              </a:rPr>
              <a:t> compute firewall-rules create </a:t>
            </a:r>
            <a:r>
              <a:rPr lang="en-US" altLang="zh-TW" dirty="0" err="1">
                <a:latin typeface="Source Code Pro" panose="020B0509030403020204" pitchFamily="49" charset="0"/>
              </a:rPr>
              <a:t>kubia</a:t>
            </a:r>
            <a:r>
              <a:rPr lang="en-US" altLang="zh-TW" dirty="0">
                <a:latin typeface="Source Code Pro" panose="020B0509030403020204" pitchFamily="49" charset="0"/>
              </a:rPr>
              <a:t>-svc-rule --allow=tcp:30123</a:t>
            </a:r>
          </a:p>
          <a:p>
            <a:pPr marL="0" indent="0">
              <a:buNone/>
            </a:pPr>
            <a:r>
              <a:rPr lang="en-US" altLang="zh-TW" sz="2000" dirty="0">
                <a:latin typeface="Source Code Pro" panose="020B0509030403020204" pitchFamily="49" charset="0"/>
              </a:rPr>
              <a:t>Created [https://www.googleapis.com/compute/v1/projects/kubia-</a:t>
            </a:r>
          </a:p>
          <a:p>
            <a:pPr marL="0" indent="0">
              <a:buNone/>
            </a:pPr>
            <a:r>
              <a:rPr lang="en-US" altLang="zh-TW" sz="2000" dirty="0">
                <a:latin typeface="Source Code Pro" panose="020B0509030403020204" pitchFamily="49" charset="0"/>
              </a:rPr>
              <a:t>1295/global/firewalls/</a:t>
            </a:r>
            <a:r>
              <a:rPr lang="en-US" altLang="zh-TW" sz="2000" dirty="0" err="1">
                <a:latin typeface="Source Code Pro" panose="020B0509030403020204" pitchFamily="49" charset="0"/>
              </a:rPr>
              <a:t>kubia</a:t>
            </a:r>
            <a:r>
              <a:rPr lang="en-US" altLang="zh-TW" sz="2000" dirty="0">
                <a:latin typeface="Source Code Pro" panose="020B0509030403020204" pitchFamily="49" charset="0"/>
              </a:rPr>
              <a:t>-svc-rule].</a:t>
            </a:r>
          </a:p>
          <a:p>
            <a:pPr marL="0" indent="0">
              <a:buNone/>
            </a:pPr>
            <a:r>
              <a:rPr lang="en-US" altLang="zh-TW" sz="2000" dirty="0">
                <a:latin typeface="Source Code Pro" panose="020B0509030403020204" pitchFamily="49" charset="0"/>
              </a:rPr>
              <a:t>NAME </a:t>
            </a:r>
            <a:r>
              <a:rPr lang="en-US" altLang="zh-TW" sz="2000" dirty="0" smtClean="0">
                <a:latin typeface="Source Code Pro" panose="020B0509030403020204" pitchFamily="49" charset="0"/>
              </a:rPr>
              <a:t>          NETWORK </a:t>
            </a:r>
            <a:r>
              <a:rPr lang="en-US" altLang="zh-TW" sz="2000" dirty="0">
                <a:latin typeface="Source Code Pro" panose="020B0509030403020204" pitchFamily="49" charset="0"/>
              </a:rPr>
              <a:t>SRC_RANGES RULES SRC_TAGS TARGET_TAGS</a:t>
            </a:r>
          </a:p>
          <a:p>
            <a:pPr marL="0" indent="0">
              <a:buNone/>
            </a:pPr>
            <a:r>
              <a:rPr lang="en-US" altLang="zh-TW" sz="2000" dirty="0" err="1">
                <a:latin typeface="Source Code Pro" panose="020B0509030403020204" pitchFamily="49" charset="0"/>
              </a:rPr>
              <a:t>kubia</a:t>
            </a:r>
            <a:r>
              <a:rPr lang="en-US" altLang="zh-TW" sz="2000" dirty="0">
                <a:latin typeface="Source Code Pro" panose="020B0509030403020204" pitchFamily="49" charset="0"/>
              </a:rPr>
              <a:t>-svc-rule default 0.0.0.0/0 </a:t>
            </a:r>
            <a:r>
              <a:rPr lang="en-US" altLang="zh-TW" sz="2000" dirty="0" smtClean="0">
                <a:latin typeface="Source Code Pro" panose="020B0509030403020204" pitchFamily="49" charset="0"/>
              </a:rPr>
              <a:t> tcp:30123</a:t>
            </a:r>
            <a:endParaRPr lang="zh-TW" altLang="en-US" sz="2000" dirty="0">
              <a:latin typeface="Source Code Pro" panose="020B0509030403020204" pitchFamily="49" charset="0"/>
            </a:endParaRPr>
          </a:p>
        </p:txBody>
      </p:sp>
    </p:spTree>
    <p:extLst>
      <p:ext uri="{BB962C8B-B14F-4D97-AF65-F5344CB8AC3E}">
        <p14:creationId xmlns:p14="http://schemas.microsoft.com/office/powerpoint/2010/main" val="41114507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a:t>
            </a:r>
            <a:r>
              <a:rPr lang="en-US" altLang="zh-TW" dirty="0" err="1"/>
              <a:t>JSONPath</a:t>
            </a:r>
            <a:r>
              <a:rPr lang="en-US" altLang="zh-TW" dirty="0"/>
              <a:t> </a:t>
            </a:r>
            <a:r>
              <a:rPr lang="zh-TW" altLang="en-US" dirty="0"/>
              <a:t>獲取所有節點的</a:t>
            </a:r>
            <a:r>
              <a:rPr lang="en-US" altLang="zh-TW" dirty="0" smtClean="0"/>
              <a:t>IP</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可以在節點的 </a:t>
            </a:r>
            <a:r>
              <a:rPr lang="en-US" altLang="zh-TW" dirty="0" smtClean="0"/>
              <a:t>JSON </a:t>
            </a:r>
            <a:r>
              <a:rPr lang="zh-TW" altLang="en-US" dirty="0"/>
              <a:t>或 </a:t>
            </a:r>
            <a:r>
              <a:rPr lang="en-US" altLang="zh-TW" dirty="0"/>
              <a:t>YAML </a:t>
            </a:r>
            <a:r>
              <a:rPr lang="zh-TW" altLang="en-US" dirty="0"/>
              <a:t>描述符中找到</a:t>
            </a:r>
            <a:r>
              <a:rPr lang="en-US" altLang="zh-TW" dirty="0" smtClean="0"/>
              <a:t>IP</a:t>
            </a:r>
            <a:r>
              <a:rPr lang="zh-TW" altLang="en-US" dirty="0" smtClean="0"/>
              <a:t>。</a:t>
            </a:r>
            <a:endParaRPr lang="en-US" altLang="zh-TW" dirty="0" smtClean="0"/>
          </a:p>
          <a:p>
            <a:r>
              <a:rPr lang="zh-TW" altLang="en-US" dirty="0" smtClean="0"/>
              <a:t>但並不是在很大的</a:t>
            </a:r>
            <a:r>
              <a:rPr lang="en-US" altLang="zh-TW" dirty="0" smtClean="0"/>
              <a:t>JSON </a:t>
            </a:r>
            <a:r>
              <a:rPr lang="zh-TW" altLang="en-US" dirty="0" smtClean="0"/>
              <a:t>中篩選</a:t>
            </a:r>
            <a:r>
              <a:rPr lang="en-US" altLang="zh-TW" dirty="0" smtClean="0"/>
              <a:t>,</a:t>
            </a:r>
            <a:r>
              <a:rPr lang="zh-TW" altLang="en-US" dirty="0"/>
              <a:t>而是可以利用</a:t>
            </a:r>
            <a:r>
              <a:rPr lang="en-US" altLang="zh-TW" dirty="0" err="1"/>
              <a:t>kubectl</a:t>
            </a:r>
            <a:r>
              <a:rPr lang="en-US" altLang="zh-TW" dirty="0"/>
              <a:t> </a:t>
            </a:r>
            <a:r>
              <a:rPr lang="zh-TW" altLang="en-US" dirty="0" smtClean="0"/>
              <a:t>只列印出節點 </a:t>
            </a:r>
            <a:r>
              <a:rPr lang="en-US" altLang="zh-TW" dirty="0" smtClean="0"/>
              <a:t>IP</a:t>
            </a:r>
            <a:r>
              <a:rPr lang="zh-TW" altLang="en-US" dirty="0" smtClean="0"/>
              <a:t>而不是整個服務的定義。</a:t>
            </a:r>
            <a:endParaRPr lang="zh-TW" altLang="en-US" dirty="0"/>
          </a:p>
          <a:p>
            <a:pPr marL="0" indent="0">
              <a:buNone/>
            </a:pPr>
            <a:r>
              <a:rPr lang="en-US" altLang="zh-TW" dirty="0">
                <a:latin typeface="Source Code Pro" panose="020B0509030403020204" pitchFamily="49" charset="0"/>
              </a:rPr>
              <a:t>$ </a:t>
            </a:r>
            <a:r>
              <a:rPr lang="en-US" altLang="zh-TW" b="1" dirty="0" err="1">
                <a:latin typeface="Source Code Pro" panose="020B0509030403020204" pitchFamily="49" charset="0"/>
              </a:rPr>
              <a:t>kubectl</a:t>
            </a:r>
            <a:r>
              <a:rPr lang="en-US" altLang="zh-TW" b="1" dirty="0">
                <a:latin typeface="Source Code Pro" panose="020B0509030403020204" pitchFamily="49" charset="0"/>
              </a:rPr>
              <a:t> get nodes -o </a:t>
            </a:r>
            <a:r>
              <a:rPr lang="en-US" altLang="zh-TW" b="1" dirty="0" err="1">
                <a:latin typeface="Source Code Pro" panose="020B0509030403020204" pitchFamily="49" charset="0"/>
              </a:rPr>
              <a:t>jsonpath</a:t>
            </a:r>
            <a:r>
              <a:rPr lang="en-US" altLang="zh-TW" b="1" dirty="0">
                <a:latin typeface="Source Code Pro" panose="020B0509030403020204" pitchFamily="49" charset="0"/>
              </a:rPr>
              <a:t>='{.items </a:t>
            </a:r>
            <a:r>
              <a:rPr lang="en-US" altLang="zh-TW" b="1" dirty="0" smtClean="0">
                <a:latin typeface="Source Code Pro" panose="020B0509030403020204" pitchFamily="49" charset="0"/>
              </a:rPr>
              <a:t>[*].</a:t>
            </a:r>
            <a:r>
              <a:rPr lang="en-US" altLang="zh-TW" b="1" dirty="0" err="1" smtClean="0">
                <a:latin typeface="Source Code Pro" panose="020B0509030403020204" pitchFamily="49" charset="0"/>
              </a:rPr>
              <a:t>status.addresses</a:t>
            </a:r>
            <a:r>
              <a:rPr lang="en-US" altLang="zh-TW" b="1" dirty="0" smtClean="0">
                <a:latin typeface="Source Code Pro" panose="020B0509030403020204" pitchFamily="49" charset="0"/>
              </a:rPr>
              <a:t> </a:t>
            </a:r>
            <a:r>
              <a:rPr lang="en-US" altLang="zh-TW" b="1" dirty="0">
                <a:latin typeface="Source Code Pro" panose="020B0509030403020204" pitchFamily="49" charset="0"/>
              </a:rPr>
              <a:t>[? (@.type=="</a:t>
            </a:r>
            <a:r>
              <a:rPr lang="en-US" altLang="zh-TW" b="1" dirty="0" err="1">
                <a:latin typeface="Source Code Pro" panose="020B0509030403020204" pitchFamily="49" charset="0"/>
              </a:rPr>
              <a:t>ExternalIP</a:t>
            </a:r>
            <a:r>
              <a:rPr lang="en-US" altLang="zh-TW" b="1" dirty="0" smtClean="0">
                <a:latin typeface="Source Code Pro" panose="020B0509030403020204" pitchFamily="49" charset="0"/>
              </a:rPr>
              <a:t>")].</a:t>
            </a:r>
            <a:r>
              <a:rPr lang="en-US" altLang="zh-TW" b="1" dirty="0">
                <a:latin typeface="Source Code Pro" panose="020B0509030403020204" pitchFamily="49" charset="0"/>
              </a:rPr>
              <a:t>address)' </a:t>
            </a:r>
            <a:endParaRPr lang="en-US" altLang="zh-TW" b="1" dirty="0" smtClean="0">
              <a:latin typeface="Source Code Pro" panose="020B0509030403020204" pitchFamily="49" charset="0"/>
            </a:endParaRPr>
          </a:p>
          <a:p>
            <a:pPr marL="0" indent="0">
              <a:buNone/>
            </a:pPr>
            <a:r>
              <a:rPr lang="en-US" altLang="zh-TW" dirty="0" smtClean="0">
                <a:latin typeface="Source Code Pro" panose="020B0509030403020204" pitchFamily="49" charset="0"/>
              </a:rPr>
              <a:t>130.211.97.55 </a:t>
            </a:r>
            <a:r>
              <a:rPr lang="en-US" altLang="zh-TW" dirty="0">
                <a:latin typeface="Source Code Pro" panose="020B0509030403020204" pitchFamily="49" charset="0"/>
              </a:rPr>
              <a:t>130.211.99.206</a:t>
            </a:r>
          </a:p>
          <a:p>
            <a:r>
              <a:rPr lang="zh-TW" altLang="en-US" dirty="0" smtClean="0"/>
              <a:t>通過指定 </a:t>
            </a:r>
            <a:r>
              <a:rPr lang="en-US" altLang="zh-TW" dirty="0" err="1" smtClean="0"/>
              <a:t>kubectl</a:t>
            </a:r>
            <a:r>
              <a:rPr lang="en-US" altLang="zh-TW" dirty="0" smtClean="0"/>
              <a:t> </a:t>
            </a:r>
            <a:r>
              <a:rPr lang="zh-TW" altLang="en-US" dirty="0"/>
              <a:t>的 </a:t>
            </a:r>
            <a:r>
              <a:rPr lang="en-US" altLang="zh-TW" dirty="0" err="1"/>
              <a:t>JSONPath</a:t>
            </a:r>
            <a:r>
              <a:rPr lang="en-US" altLang="zh-TW" dirty="0" smtClean="0"/>
              <a:t>,</a:t>
            </a:r>
            <a:r>
              <a:rPr lang="zh-TW" altLang="en-US" dirty="0" smtClean="0"/>
              <a:t>使得其只輸出需要的資訊。</a:t>
            </a:r>
            <a:endParaRPr lang="en-US" altLang="zh-TW" dirty="0" smtClean="0"/>
          </a:p>
        </p:txBody>
      </p:sp>
    </p:spTree>
    <p:extLst>
      <p:ext uri="{BB962C8B-B14F-4D97-AF65-F5344CB8AC3E}">
        <p14:creationId xmlns:p14="http://schemas.microsoft.com/office/powerpoint/2010/main" val="21157471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a:t>
            </a:r>
            <a:r>
              <a:rPr lang="en-US" altLang="zh-TW" dirty="0" err="1"/>
              <a:t>JSONPath</a:t>
            </a:r>
            <a:r>
              <a:rPr lang="en-US" altLang="zh-TW" dirty="0"/>
              <a:t> </a:t>
            </a:r>
            <a:r>
              <a:rPr lang="zh-TW" altLang="en-US" dirty="0"/>
              <a:t>獲取所有節點的</a:t>
            </a:r>
            <a:r>
              <a:rPr lang="en-US" altLang="zh-TW" dirty="0"/>
              <a:t>IP</a:t>
            </a:r>
            <a:endParaRPr lang="zh-TW" altLang="en-US" dirty="0"/>
          </a:p>
        </p:txBody>
      </p:sp>
      <p:sp>
        <p:nvSpPr>
          <p:cNvPr id="3" name="內容版面配置區 2"/>
          <p:cNvSpPr>
            <a:spLocks noGrp="1"/>
          </p:cNvSpPr>
          <p:nvPr>
            <p:ph idx="1"/>
          </p:nvPr>
        </p:nvSpPr>
        <p:spPr/>
        <p:txBody>
          <a:bodyPr/>
          <a:lstStyle/>
          <a:p>
            <a:r>
              <a:rPr lang="zh-TW" altLang="en-US" dirty="0"/>
              <a:t>你可能已經 熟悉 </a:t>
            </a:r>
            <a:r>
              <a:rPr lang="en-US" altLang="zh-TW" dirty="0"/>
              <a:t>XPath,</a:t>
            </a:r>
            <a:r>
              <a:rPr lang="zh-TW" altLang="en-US" dirty="0"/>
              <a:t>並且知道如何使用</a:t>
            </a:r>
            <a:r>
              <a:rPr lang="en-US" altLang="zh-TW" dirty="0" err="1"/>
              <a:t>XML,JSONPath</a:t>
            </a:r>
            <a:r>
              <a:rPr lang="en-US" altLang="zh-TW" dirty="0"/>
              <a:t> </a:t>
            </a:r>
            <a:r>
              <a:rPr lang="zh-TW" altLang="en-US" dirty="0"/>
              <a:t>基本上是</a:t>
            </a:r>
            <a:r>
              <a:rPr lang="en-US" altLang="zh-TW" dirty="0"/>
              <a:t>JSON </a:t>
            </a:r>
            <a:r>
              <a:rPr lang="zh-TW" altLang="en-US" dirty="0"/>
              <a:t>的</a:t>
            </a:r>
            <a:r>
              <a:rPr lang="en-US" altLang="zh-TW" dirty="0"/>
              <a:t>XPath</a:t>
            </a:r>
            <a:r>
              <a:rPr lang="zh-TW" altLang="en-US" dirty="0"/>
              <a:t>。</a:t>
            </a:r>
            <a:endParaRPr lang="en-US" altLang="zh-TW" dirty="0"/>
          </a:p>
          <a:p>
            <a:r>
              <a:rPr lang="zh-TW" altLang="en-US" dirty="0"/>
              <a:t>上例中的</a:t>
            </a:r>
            <a:r>
              <a:rPr lang="en-US" altLang="zh-TW" dirty="0" err="1"/>
              <a:t>JSONPath</a:t>
            </a:r>
            <a:r>
              <a:rPr lang="en-US" altLang="zh-TW" dirty="0"/>
              <a:t> </a:t>
            </a:r>
            <a:r>
              <a:rPr lang="zh-TW" altLang="en-US" dirty="0"/>
              <a:t>指示 </a:t>
            </a:r>
            <a:r>
              <a:rPr lang="en-US" altLang="zh-TW" dirty="0" err="1"/>
              <a:t>kubectl</a:t>
            </a:r>
            <a:r>
              <a:rPr lang="en-US" altLang="zh-TW" dirty="0"/>
              <a:t> </a:t>
            </a:r>
            <a:r>
              <a:rPr lang="zh-TW" altLang="en-US" dirty="0"/>
              <a:t>執行以下操作</a:t>
            </a:r>
            <a:r>
              <a:rPr lang="en-US" altLang="zh-TW" dirty="0"/>
              <a:t>:</a:t>
            </a:r>
            <a:endParaRPr lang="zh-TW" altLang="en-US" dirty="0"/>
          </a:p>
          <a:p>
            <a:pPr lvl="1"/>
            <a:r>
              <a:rPr lang="zh-TW" altLang="en-US" dirty="0" smtClean="0"/>
              <a:t>瀏覽 </a:t>
            </a:r>
            <a:r>
              <a:rPr lang="en-US" altLang="zh-TW" dirty="0"/>
              <a:t>item </a:t>
            </a:r>
            <a:r>
              <a:rPr lang="zh-TW" altLang="en-US" dirty="0"/>
              <a:t>屬性中的所有元素</a:t>
            </a:r>
            <a:r>
              <a:rPr lang="zh-TW" altLang="en-US" dirty="0" smtClean="0"/>
              <a:t>。</a:t>
            </a:r>
            <a:endParaRPr lang="en-US" altLang="zh-TW" dirty="0" smtClean="0"/>
          </a:p>
          <a:p>
            <a:pPr lvl="1"/>
            <a:r>
              <a:rPr lang="zh-TW" altLang="en-US" dirty="0" smtClean="0"/>
              <a:t>對於</a:t>
            </a:r>
            <a:r>
              <a:rPr lang="zh-TW" altLang="en-US" dirty="0"/>
              <a:t>每個元素</a:t>
            </a:r>
            <a:r>
              <a:rPr lang="en-US" altLang="zh-TW" dirty="0"/>
              <a:t>,</a:t>
            </a:r>
            <a:r>
              <a:rPr lang="zh-TW" altLang="en-US" dirty="0"/>
              <a:t>輸入 </a:t>
            </a:r>
            <a:r>
              <a:rPr lang="en-US" altLang="zh-TW" dirty="0"/>
              <a:t>status </a:t>
            </a:r>
            <a:r>
              <a:rPr lang="zh-TW" altLang="en-US" dirty="0"/>
              <a:t>屬性。 </a:t>
            </a:r>
            <a:endParaRPr lang="en-US" altLang="zh-TW" dirty="0" smtClean="0"/>
          </a:p>
          <a:p>
            <a:pPr lvl="1"/>
            <a:r>
              <a:rPr lang="zh-TW" altLang="en-US" dirty="0" smtClean="0"/>
              <a:t>過濾 </a:t>
            </a:r>
            <a:r>
              <a:rPr lang="en-US" altLang="zh-TW" dirty="0"/>
              <a:t>address </a:t>
            </a:r>
            <a:r>
              <a:rPr lang="zh-TW" altLang="en-US" dirty="0"/>
              <a:t>屬性的元素</a:t>
            </a:r>
            <a:r>
              <a:rPr lang="en-US" altLang="zh-TW" dirty="0"/>
              <a:t>,</a:t>
            </a:r>
            <a:r>
              <a:rPr lang="zh-TW" altLang="en-US" dirty="0"/>
              <a:t>僅包含那些具有將</a:t>
            </a:r>
            <a:r>
              <a:rPr lang="en-US" altLang="zh-TW" dirty="0"/>
              <a:t>type </a:t>
            </a:r>
            <a:r>
              <a:rPr lang="zh-TW" altLang="en-US" dirty="0"/>
              <a:t>屬性設置</a:t>
            </a:r>
            <a:r>
              <a:rPr lang="zh-TW" altLang="en-US" dirty="0" smtClean="0"/>
              <a:t>為</a:t>
            </a:r>
            <a:r>
              <a:rPr lang="en-US" altLang="zh-TW" dirty="0" err="1" smtClean="0"/>
              <a:t>ExternalIP</a:t>
            </a:r>
            <a:r>
              <a:rPr lang="en-US" altLang="zh-TW" dirty="0" smtClean="0"/>
              <a:t> </a:t>
            </a:r>
            <a:r>
              <a:rPr lang="zh-TW" altLang="en-US" dirty="0"/>
              <a:t>的元素</a:t>
            </a:r>
            <a:r>
              <a:rPr lang="zh-TW" altLang="en-US" dirty="0" smtClean="0"/>
              <a:t>。</a:t>
            </a:r>
            <a:endParaRPr lang="en-US" altLang="zh-TW" dirty="0" smtClean="0"/>
          </a:p>
          <a:p>
            <a:pPr lvl="1"/>
            <a:r>
              <a:rPr lang="zh-TW" altLang="en-US" dirty="0" smtClean="0"/>
              <a:t>最後</a:t>
            </a:r>
            <a:r>
              <a:rPr lang="en-US" altLang="zh-TW" dirty="0"/>
              <a:t>,</a:t>
            </a:r>
            <a:r>
              <a:rPr lang="zh-TW" altLang="en-US" dirty="0"/>
              <a:t>列印過濾元素的 </a:t>
            </a:r>
            <a:r>
              <a:rPr lang="en-US" altLang="zh-TW" dirty="0"/>
              <a:t>address </a:t>
            </a:r>
            <a:r>
              <a:rPr lang="zh-TW" altLang="en-US" dirty="0"/>
              <a:t>屬性</a:t>
            </a:r>
            <a:r>
              <a:rPr lang="zh-TW" altLang="en-US" dirty="0" smtClean="0"/>
              <a:t>。</a:t>
            </a:r>
            <a:endParaRPr lang="en-US" altLang="zh-TW" dirty="0" smtClean="0"/>
          </a:p>
          <a:p>
            <a:r>
              <a:rPr lang="zh-TW" altLang="en-US" dirty="0"/>
              <a:t>要瞭解有關 </a:t>
            </a:r>
            <a:r>
              <a:rPr lang="en-US" altLang="zh-TW" dirty="0" err="1"/>
              <a:t>kubectl</a:t>
            </a:r>
            <a:r>
              <a:rPr lang="en-US" altLang="zh-TW" dirty="0"/>
              <a:t> </a:t>
            </a:r>
            <a:r>
              <a:rPr lang="zh-TW" altLang="en-US" dirty="0"/>
              <a:t>使用</a:t>
            </a:r>
            <a:r>
              <a:rPr lang="en-US" altLang="zh-TW" dirty="0" err="1"/>
              <a:t>JSONPath</a:t>
            </a:r>
            <a:r>
              <a:rPr lang="en-US" altLang="zh-TW" dirty="0"/>
              <a:t> </a:t>
            </a:r>
            <a:r>
              <a:rPr lang="zh-TW" altLang="en-US" dirty="0"/>
              <a:t>的更多資訊</a:t>
            </a:r>
            <a:r>
              <a:rPr lang="en-US" altLang="zh-TW" dirty="0"/>
              <a:t>,</a:t>
            </a:r>
            <a:r>
              <a:rPr lang="zh-TW" altLang="en-US" dirty="0"/>
              <a:t>請參閱</a:t>
            </a:r>
            <a:r>
              <a:rPr lang="en-US" altLang="zh-TW" dirty="0"/>
              <a:t>http://</a:t>
            </a:r>
            <a:r>
              <a:rPr lang="en-US" altLang="zh-TW" dirty="0" smtClean="0"/>
              <a:t>kubernetes.io/docs/user-guide/jsonpath</a:t>
            </a:r>
            <a:r>
              <a:rPr lang="zh-TW" altLang="en-US" dirty="0"/>
              <a:t>上的文檔</a:t>
            </a:r>
            <a:r>
              <a:rPr lang="zh-TW" altLang="en-US" dirty="0" smtClean="0"/>
              <a:t>。</a:t>
            </a:r>
            <a:endParaRPr lang="zh-TW" altLang="en-US" dirty="0"/>
          </a:p>
        </p:txBody>
      </p:sp>
    </p:spTree>
    <p:extLst>
      <p:ext uri="{BB962C8B-B14F-4D97-AF65-F5344CB8AC3E}">
        <p14:creationId xmlns:p14="http://schemas.microsoft.com/office/powerpoint/2010/main" val="7454681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通過節點訪問</a:t>
            </a:r>
            <a:r>
              <a:rPr lang="zh-TW" altLang="en-US" dirty="0"/>
              <a:t>服務</a:t>
            </a:r>
          </a:p>
        </p:txBody>
      </p:sp>
      <p:sp>
        <p:nvSpPr>
          <p:cNvPr id="3" name="內容版面配置區 2"/>
          <p:cNvSpPr>
            <a:spLocks noGrp="1"/>
          </p:cNvSpPr>
          <p:nvPr>
            <p:ph idx="1"/>
          </p:nvPr>
        </p:nvSpPr>
        <p:spPr/>
        <p:txBody>
          <a:bodyPr>
            <a:normAutofit/>
          </a:bodyPr>
          <a:lstStyle/>
          <a:p>
            <a:r>
              <a:rPr lang="zh-TW" altLang="en-US" dirty="0" smtClean="0"/>
              <a:t>一旦</a:t>
            </a:r>
            <a:r>
              <a:rPr lang="zh-TW" altLang="en-US" dirty="0"/>
              <a:t>知道了節點的 </a:t>
            </a:r>
            <a:r>
              <a:rPr lang="en-US" altLang="zh-TW" dirty="0"/>
              <a:t>IP,</a:t>
            </a:r>
            <a:r>
              <a:rPr lang="zh-TW" altLang="en-US" dirty="0"/>
              <a:t>就可以嘗試通過以下方式訪問服務</a:t>
            </a:r>
            <a:r>
              <a:rPr lang="en-US" altLang="zh-TW" dirty="0"/>
              <a:t>:</a:t>
            </a:r>
            <a:endParaRPr lang="zh-TW" altLang="en-US" dirty="0"/>
          </a:p>
          <a:p>
            <a:pPr marL="0" indent="0">
              <a:buNone/>
            </a:pPr>
            <a:r>
              <a:rPr lang="en-US" altLang="zh-TW" dirty="0">
                <a:latin typeface="Source Code Pro" panose="020B0509030403020204" pitchFamily="49" charset="0"/>
              </a:rPr>
              <a:t>$ curl http://</a:t>
            </a:r>
            <a:r>
              <a:rPr lang="en-US" altLang="zh-TW" dirty="0" smtClean="0">
                <a:latin typeface="Source Code Pro" panose="020B0509030403020204" pitchFamily="49" charset="0"/>
              </a:rPr>
              <a:t>130.211.97.55:30123 </a:t>
            </a:r>
          </a:p>
          <a:p>
            <a:pPr marL="0" indent="0">
              <a:buNone/>
            </a:pPr>
            <a:r>
              <a:rPr lang="en-US" altLang="zh-TW" dirty="0" smtClean="0">
                <a:latin typeface="Source Code Pro" panose="020B0509030403020204" pitchFamily="49" charset="0"/>
              </a:rPr>
              <a:t>You </a:t>
            </a:r>
            <a:r>
              <a:rPr lang="en-US" altLang="zh-TW" dirty="0" err="1">
                <a:latin typeface="Source Code Pro" panose="020B0509030403020204" pitchFamily="49" charset="0"/>
              </a:rPr>
              <a:t>ve</a:t>
            </a:r>
            <a:r>
              <a:rPr lang="en-US" altLang="zh-TW" dirty="0">
                <a:latin typeface="Source Code Pro" panose="020B0509030403020204" pitchFamily="49" charset="0"/>
              </a:rPr>
              <a:t> hit kubia-ym8or </a:t>
            </a:r>
            <a:endParaRPr lang="en-US" altLang="zh-TW" dirty="0" smtClean="0">
              <a:latin typeface="Source Code Pro" panose="020B0509030403020204" pitchFamily="49" charset="0"/>
            </a:endParaRPr>
          </a:p>
          <a:p>
            <a:pPr marL="0" indent="0">
              <a:buNone/>
            </a:pPr>
            <a:r>
              <a:rPr lang="en-US" altLang="zh-TW" dirty="0" smtClean="0">
                <a:latin typeface="Source Code Pro" panose="020B0509030403020204" pitchFamily="49" charset="0"/>
              </a:rPr>
              <a:t>$ </a:t>
            </a:r>
            <a:r>
              <a:rPr lang="en-US" altLang="zh-TW" dirty="0">
                <a:latin typeface="Source Code Pro" panose="020B0509030403020204" pitchFamily="49" charset="0"/>
              </a:rPr>
              <a:t>curl http://</a:t>
            </a:r>
            <a:r>
              <a:rPr lang="en-US" altLang="zh-TW" dirty="0" smtClean="0">
                <a:latin typeface="Source Code Pro" panose="020B0509030403020204" pitchFamily="49" charset="0"/>
              </a:rPr>
              <a:t>130.211.99.206:30123 </a:t>
            </a:r>
          </a:p>
          <a:p>
            <a:pPr marL="0" indent="0">
              <a:buNone/>
            </a:pPr>
            <a:r>
              <a:rPr lang="en-US" altLang="zh-TW" dirty="0" smtClean="0">
                <a:latin typeface="Source Code Pro" panose="020B0509030403020204" pitchFamily="49" charset="0"/>
              </a:rPr>
              <a:t>You </a:t>
            </a:r>
            <a:r>
              <a:rPr lang="en-US" altLang="zh-TW" dirty="0" err="1">
                <a:latin typeface="Source Code Pro" panose="020B0509030403020204" pitchFamily="49" charset="0"/>
              </a:rPr>
              <a:t>ve</a:t>
            </a:r>
            <a:r>
              <a:rPr lang="en-US" altLang="zh-TW" dirty="0">
                <a:latin typeface="Source Code Pro" panose="020B0509030403020204" pitchFamily="49" charset="0"/>
              </a:rPr>
              <a:t> hit </a:t>
            </a:r>
            <a:r>
              <a:rPr lang="en-US" altLang="zh-TW" dirty="0" err="1">
                <a:latin typeface="Source Code Pro" panose="020B0509030403020204" pitchFamily="49" charset="0"/>
              </a:rPr>
              <a:t>kubia-xueqi</a:t>
            </a:r>
            <a:endParaRPr lang="en-US" altLang="zh-TW" dirty="0">
              <a:latin typeface="Source Code Pro" panose="020B0509030403020204" pitchFamily="49" charset="0"/>
            </a:endParaRPr>
          </a:p>
          <a:p>
            <a:endParaRPr lang="zh-TW" altLang="en-US" dirty="0"/>
          </a:p>
        </p:txBody>
      </p:sp>
    </p:spTree>
    <p:extLst>
      <p:ext uri="{BB962C8B-B14F-4D97-AF65-F5344CB8AC3E}">
        <p14:creationId xmlns:p14="http://schemas.microsoft.com/office/powerpoint/2010/main" val="38701859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通過節點訪問服務</a:t>
            </a:r>
          </a:p>
        </p:txBody>
      </p:sp>
      <p:sp>
        <p:nvSpPr>
          <p:cNvPr id="3" name="內容版面配置區 2"/>
          <p:cNvSpPr>
            <a:spLocks noGrp="1"/>
          </p:cNvSpPr>
          <p:nvPr>
            <p:ph idx="1"/>
          </p:nvPr>
        </p:nvSpPr>
        <p:spPr/>
        <p:txBody>
          <a:bodyPr>
            <a:normAutofit fontScale="92500"/>
          </a:bodyPr>
          <a:lstStyle/>
          <a:p>
            <a:r>
              <a:rPr lang="zh-TW" altLang="en-US" dirty="0"/>
              <a:t>提示使用</a:t>
            </a:r>
            <a:r>
              <a:rPr lang="en-US" altLang="zh-TW" dirty="0" err="1"/>
              <a:t>Minikube</a:t>
            </a:r>
            <a:r>
              <a:rPr lang="en-US" altLang="zh-TW" dirty="0"/>
              <a:t> </a:t>
            </a:r>
            <a:r>
              <a:rPr lang="zh-TW" altLang="en-US" dirty="0"/>
              <a:t>時</a:t>
            </a:r>
            <a:r>
              <a:rPr lang="en-US" altLang="zh-TW" dirty="0"/>
              <a:t>,</a:t>
            </a:r>
            <a:r>
              <a:rPr lang="zh-TW" altLang="en-US" dirty="0"/>
              <a:t>可以運行</a:t>
            </a:r>
            <a:r>
              <a:rPr lang="en-US" altLang="zh-TW" dirty="0" err="1"/>
              <a:t>minikube</a:t>
            </a:r>
            <a:r>
              <a:rPr lang="en-US" altLang="zh-TW" dirty="0"/>
              <a:t> </a:t>
            </a:r>
            <a:r>
              <a:rPr lang="en-US" altLang="zh-TW" dirty="0" smtClean="0"/>
              <a:t>service </a:t>
            </a:r>
            <a:r>
              <a:rPr lang="en-US" altLang="zh-TW" dirty="0"/>
              <a:t>&lt;service-name&gt; [-n &lt;namespace&gt;] </a:t>
            </a:r>
            <a:r>
              <a:rPr lang="zh-TW" altLang="en-US" dirty="0"/>
              <a:t>命令</a:t>
            </a:r>
            <a:r>
              <a:rPr lang="en-US" altLang="zh-TW" dirty="0"/>
              <a:t>,</a:t>
            </a:r>
            <a:r>
              <a:rPr lang="zh-TW" altLang="en-US" dirty="0" smtClean="0"/>
              <a:t>通過瀏覽器</a:t>
            </a:r>
            <a:r>
              <a:rPr lang="zh-TW" altLang="en-US" dirty="0"/>
              <a:t>輕鬆訪問 </a:t>
            </a:r>
            <a:r>
              <a:rPr lang="en-US" altLang="zh-TW" dirty="0" err="1"/>
              <a:t>NodePort</a:t>
            </a:r>
            <a:r>
              <a:rPr lang="en-US" altLang="zh-TW" dirty="0"/>
              <a:t> </a:t>
            </a:r>
            <a:r>
              <a:rPr lang="zh-TW" altLang="en-US" dirty="0"/>
              <a:t>服務。</a:t>
            </a:r>
          </a:p>
          <a:p>
            <a:r>
              <a:rPr lang="zh-TW" altLang="en-US" dirty="0"/>
              <a:t>正如所看到的</a:t>
            </a:r>
            <a:r>
              <a:rPr lang="en-US" altLang="zh-TW" dirty="0"/>
              <a:t>,</a:t>
            </a:r>
            <a:r>
              <a:rPr lang="zh-TW" altLang="en-US" dirty="0"/>
              <a:t>現在整個互聯網可以通過任何節點上的</a:t>
            </a:r>
            <a:r>
              <a:rPr lang="en-US" altLang="zh-TW" dirty="0"/>
              <a:t>30123 </a:t>
            </a:r>
            <a:r>
              <a:rPr lang="zh-TW" altLang="en-US" dirty="0"/>
              <a:t>埠訪問到你的 </a:t>
            </a:r>
            <a:r>
              <a:rPr lang="en-US" altLang="zh-TW" dirty="0"/>
              <a:t>pod</a:t>
            </a:r>
            <a:r>
              <a:rPr lang="zh-TW" altLang="en-US" dirty="0" smtClean="0"/>
              <a:t>。</a:t>
            </a:r>
            <a:endParaRPr lang="en-US" altLang="zh-TW" dirty="0" smtClean="0"/>
          </a:p>
          <a:p>
            <a:r>
              <a:rPr lang="zh-TW" altLang="en-US" dirty="0" smtClean="0"/>
              <a:t>用戶</a:t>
            </a:r>
            <a:r>
              <a:rPr lang="zh-TW" altLang="en-US" dirty="0"/>
              <a:t>端發送請求的節點並不重要</a:t>
            </a:r>
            <a:r>
              <a:rPr lang="zh-TW" altLang="en-US" dirty="0" smtClean="0"/>
              <a:t>。</a:t>
            </a:r>
            <a:endParaRPr lang="en-US" altLang="zh-TW" dirty="0" smtClean="0"/>
          </a:p>
          <a:p>
            <a:r>
              <a:rPr lang="zh-TW" altLang="en-US" dirty="0" smtClean="0"/>
              <a:t>但是</a:t>
            </a:r>
            <a:r>
              <a:rPr lang="en-US" altLang="zh-TW" dirty="0"/>
              <a:t>,</a:t>
            </a:r>
            <a:r>
              <a:rPr lang="zh-TW" altLang="en-US" dirty="0"/>
              <a:t>如果只將用戶端指向第一個節點</a:t>
            </a:r>
            <a:r>
              <a:rPr lang="en-US" altLang="zh-TW" dirty="0"/>
              <a:t>,</a:t>
            </a:r>
            <a:r>
              <a:rPr lang="zh-TW" altLang="en-US" dirty="0" smtClean="0"/>
              <a:t>那麼</a:t>
            </a:r>
            <a:r>
              <a:rPr lang="zh-TW" altLang="en-US" dirty="0"/>
              <a:t>當該節點發生故障時</a:t>
            </a:r>
            <a:r>
              <a:rPr lang="en-US" altLang="zh-TW" dirty="0"/>
              <a:t>,</a:t>
            </a:r>
            <a:r>
              <a:rPr lang="zh-TW" altLang="en-US" dirty="0"/>
              <a:t>用戶端無法再訪問該服務</a:t>
            </a:r>
            <a:r>
              <a:rPr lang="zh-TW" altLang="en-US" dirty="0" smtClean="0"/>
              <a:t>。</a:t>
            </a:r>
            <a:endParaRPr lang="en-US" altLang="zh-TW" dirty="0" smtClean="0"/>
          </a:p>
          <a:p>
            <a:r>
              <a:rPr lang="zh-TW" altLang="en-US" dirty="0" smtClean="0"/>
              <a:t>這</a:t>
            </a:r>
            <a:r>
              <a:rPr lang="zh-TW" altLang="en-US" dirty="0"/>
              <a:t>就是為什麼將負載等化器</a:t>
            </a:r>
            <a:r>
              <a:rPr lang="zh-TW" altLang="en-US" dirty="0" smtClean="0"/>
              <a:t>放在</a:t>
            </a:r>
            <a:r>
              <a:rPr lang="zh-TW" altLang="en-US" dirty="0"/>
              <a:t>節點前面以確保發送的請求傳播到所有健康節點</a:t>
            </a:r>
            <a:r>
              <a:rPr lang="en-US" altLang="zh-TW" dirty="0"/>
              <a:t>,</a:t>
            </a:r>
            <a:r>
              <a:rPr lang="zh-TW" altLang="en-US" dirty="0"/>
              <a:t>並且從不將它們發送到當時</a:t>
            </a:r>
            <a:r>
              <a:rPr lang="zh-TW" altLang="en-US" dirty="0" smtClean="0"/>
              <a:t>處</a:t>
            </a:r>
            <a:r>
              <a:rPr lang="zh-CN" altLang="en-US" dirty="0" smtClean="0"/>
              <a:t>於離線狀態的節點的原因。</a:t>
            </a:r>
            <a:r>
              <a:rPr lang="zh-TW" altLang="en-US" dirty="0"/>
              <a:t/>
            </a:r>
            <a:br>
              <a:rPr lang="zh-TW" altLang="en-US" dirty="0"/>
            </a:br>
            <a:endParaRPr lang="zh-TW" altLang="en-US" dirty="0"/>
          </a:p>
          <a:p>
            <a:endParaRPr lang="zh-TW" altLang="en-US" dirty="0"/>
          </a:p>
        </p:txBody>
      </p:sp>
    </p:spTree>
    <p:extLst>
      <p:ext uri="{BB962C8B-B14F-4D97-AF65-F5344CB8AC3E}">
        <p14:creationId xmlns:p14="http://schemas.microsoft.com/office/powerpoint/2010/main" val="35304809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負載等化器</a:t>
            </a:r>
          </a:p>
        </p:txBody>
      </p:sp>
      <p:sp>
        <p:nvSpPr>
          <p:cNvPr id="3" name="內容版面配置區 2"/>
          <p:cNvSpPr>
            <a:spLocks noGrp="1"/>
          </p:cNvSpPr>
          <p:nvPr>
            <p:ph idx="1"/>
          </p:nvPr>
        </p:nvSpPr>
        <p:spPr/>
        <p:txBody>
          <a:bodyPr/>
          <a:lstStyle/>
          <a:p>
            <a:r>
              <a:rPr lang="zh-CN" altLang="en-US" dirty="0"/>
              <a:t>如果</a:t>
            </a:r>
            <a:r>
              <a:rPr lang="en-US" altLang="zh-CN" dirty="0"/>
              <a:t>Kubernetes </a:t>
            </a:r>
            <a:r>
              <a:rPr lang="zh-CN" altLang="en-US" dirty="0"/>
              <a:t>集群</a:t>
            </a:r>
            <a:r>
              <a:rPr lang="zh-CN" altLang="en-US" dirty="0" smtClean="0"/>
              <a:t>支持</a:t>
            </a:r>
            <a:r>
              <a:rPr lang="zh-TW" altLang="en-US" dirty="0"/>
              <a:t>負載等化器</a:t>
            </a:r>
            <a:r>
              <a:rPr lang="en-US" altLang="zh-CN" dirty="0" smtClean="0"/>
              <a:t>(</a:t>
            </a:r>
            <a:r>
              <a:rPr lang="zh-CN" altLang="en-US" dirty="0"/>
              <a:t>當 </a:t>
            </a:r>
            <a:r>
              <a:rPr lang="en-US" altLang="zh-CN" dirty="0"/>
              <a:t>Kubernetes </a:t>
            </a:r>
            <a:r>
              <a:rPr lang="zh-CN" altLang="en-US" dirty="0"/>
              <a:t>部署在雲基礎設施上時</a:t>
            </a:r>
            <a:r>
              <a:rPr lang="en-US" altLang="zh-CN" dirty="0"/>
              <a:t>,</a:t>
            </a:r>
            <a:r>
              <a:rPr lang="zh-CN" altLang="en-US" dirty="0"/>
              <a:t>大多數情 況都是如此</a:t>
            </a:r>
            <a:r>
              <a:rPr lang="en-US" altLang="zh-CN" dirty="0"/>
              <a:t>),</a:t>
            </a:r>
            <a:r>
              <a:rPr lang="zh-CN" altLang="en-US" dirty="0"/>
              <a:t>那麼可以通過創建一個</a:t>
            </a:r>
            <a:r>
              <a:rPr lang="en-US" altLang="zh-CN" dirty="0" err="1" smtClean="0"/>
              <a:t>LoadBadancer</a:t>
            </a:r>
            <a:r>
              <a:rPr lang="en-US" altLang="zh-CN" dirty="0" smtClean="0"/>
              <a:t> </a:t>
            </a:r>
            <a:r>
              <a:rPr lang="zh-CN" altLang="en-US" dirty="0"/>
              <a:t>而不是 </a:t>
            </a:r>
            <a:r>
              <a:rPr lang="en-US" altLang="zh-CN" dirty="0" err="1" smtClean="0"/>
              <a:t>NodePort</a:t>
            </a:r>
            <a:r>
              <a:rPr lang="en-US" altLang="zh-CN" dirty="0" smtClean="0"/>
              <a:t> </a:t>
            </a:r>
            <a:r>
              <a:rPr lang="zh-CN" altLang="en-US" dirty="0"/>
              <a:t>服務自 動生成負載等化器</a:t>
            </a:r>
            <a:r>
              <a:rPr lang="zh-CN" altLang="en-US" dirty="0" smtClean="0"/>
              <a:t>。</a:t>
            </a:r>
            <a:endParaRPr lang="en-US" altLang="zh-CN" dirty="0" smtClean="0"/>
          </a:p>
          <a:p>
            <a:r>
              <a:rPr lang="zh-CN" altLang="en-US" dirty="0" smtClean="0"/>
              <a:t>接下來</a:t>
            </a:r>
            <a:r>
              <a:rPr lang="zh-CN" altLang="en-US" dirty="0"/>
              <a:t>介紹此部分</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417882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圖</a:t>
            </a:r>
            <a:r>
              <a:rPr lang="en-US" altLang="zh-CN" dirty="0" smtClean="0"/>
              <a:t>5.1 </a:t>
            </a:r>
            <a:r>
              <a:rPr lang="zh-CN" altLang="en-US" dirty="0" smtClean="0"/>
              <a:t>內部和外部客戶端通常通過服務連接到 </a:t>
            </a:r>
            <a:r>
              <a:rPr lang="en-US" altLang="zh-CN" dirty="0" smtClean="0"/>
              <a:t>pod</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7661" y="1241516"/>
            <a:ext cx="8364645" cy="5519556"/>
          </a:xfrm>
          <a:prstGeom prst="rect">
            <a:avLst/>
          </a:prstGeom>
        </p:spPr>
      </p:pic>
    </p:spTree>
    <p:extLst>
      <p:ext uri="{BB962C8B-B14F-4D97-AF65-F5344CB8AC3E}">
        <p14:creationId xmlns:p14="http://schemas.microsoft.com/office/powerpoint/2010/main" val="3265579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通過負載等化器將服務暴露出來</a:t>
            </a:r>
          </a:p>
        </p:txBody>
      </p:sp>
      <p:sp>
        <p:nvSpPr>
          <p:cNvPr id="3" name="內容版面配置區 2"/>
          <p:cNvSpPr>
            <a:spLocks noGrp="1"/>
          </p:cNvSpPr>
          <p:nvPr>
            <p:ph idx="1"/>
          </p:nvPr>
        </p:nvSpPr>
        <p:spPr/>
        <p:txBody>
          <a:bodyPr>
            <a:normAutofit/>
          </a:bodyPr>
          <a:lstStyle/>
          <a:p>
            <a:r>
              <a:rPr lang="zh-CN" altLang="en-US" dirty="0" smtClean="0"/>
              <a:t>在雲提供商上運行的</a:t>
            </a:r>
            <a:r>
              <a:rPr lang="en-US" altLang="zh-CN" dirty="0" smtClean="0"/>
              <a:t>Kubernetes </a:t>
            </a:r>
            <a:r>
              <a:rPr lang="zh-CN" altLang="en-US" dirty="0" smtClean="0"/>
              <a:t>集群通常支援從雲基礎架構自動提供負載平衡器。</a:t>
            </a:r>
            <a:endParaRPr lang="en-US" altLang="zh-CN" dirty="0" smtClean="0"/>
          </a:p>
          <a:p>
            <a:r>
              <a:rPr lang="zh-CN" altLang="en-US" dirty="0" smtClean="0"/>
              <a:t>所有需要做的就是設置服務的類型為 </a:t>
            </a:r>
            <a:r>
              <a:rPr lang="en-US" altLang="zh-CN" dirty="0" smtClean="0"/>
              <a:t>Load </a:t>
            </a:r>
            <a:r>
              <a:rPr lang="en-US" altLang="zh-CN" dirty="0" err="1"/>
              <a:t>Badancer</a:t>
            </a:r>
            <a:r>
              <a:rPr lang="en-US" altLang="zh-CN" dirty="0"/>
              <a:t> </a:t>
            </a:r>
            <a:r>
              <a:rPr lang="zh-CN" altLang="en-US" dirty="0"/>
              <a:t>而不是 </a:t>
            </a:r>
            <a:r>
              <a:rPr lang="en-US" altLang="zh-CN" dirty="0" err="1" smtClean="0"/>
              <a:t>NodePort</a:t>
            </a:r>
            <a:r>
              <a:rPr lang="zh-CN" altLang="en-US" dirty="0" smtClean="0"/>
              <a:t>。</a:t>
            </a:r>
            <a:endParaRPr lang="en-US" altLang="zh-CN" dirty="0" smtClean="0"/>
          </a:p>
          <a:p>
            <a:r>
              <a:rPr lang="zh-CN" altLang="en-US" dirty="0" smtClean="0"/>
              <a:t>負載等化器擁有自己獨一無二的可公開訪問的</a:t>
            </a:r>
            <a:r>
              <a:rPr lang="en-US" altLang="zh-CN" dirty="0" smtClean="0"/>
              <a:t>IP </a:t>
            </a:r>
            <a:r>
              <a:rPr lang="zh-CN" altLang="en-US" dirty="0"/>
              <a:t>地址</a:t>
            </a:r>
            <a:r>
              <a:rPr lang="en-US" altLang="zh-CN" dirty="0" smtClean="0"/>
              <a:t>,</a:t>
            </a:r>
            <a:r>
              <a:rPr lang="zh-CN" altLang="en-US" dirty="0" smtClean="0"/>
              <a:t>並將所有連接重定向到服務。</a:t>
            </a:r>
            <a:endParaRPr lang="en-US" altLang="zh-CN" dirty="0" smtClean="0"/>
          </a:p>
          <a:p>
            <a:r>
              <a:rPr lang="zh-CN" altLang="en-US" dirty="0" smtClean="0"/>
              <a:t>可以通過負載等化器的</a:t>
            </a:r>
            <a:r>
              <a:rPr lang="en-US" altLang="zh-CN" dirty="0" smtClean="0"/>
              <a:t>IP </a:t>
            </a:r>
            <a:r>
              <a:rPr lang="zh-CN" altLang="en-US" dirty="0" smtClean="0"/>
              <a:t>位址訪問服務。</a:t>
            </a:r>
            <a:r>
              <a:rPr lang="zh-CN" altLang="en-US" dirty="0"/>
              <a:t/>
            </a:r>
            <a:br>
              <a:rPr lang="zh-CN" altLang="en-US" dirty="0"/>
            </a:br>
            <a:endParaRPr lang="zh-TW" altLang="en-US" dirty="0"/>
          </a:p>
        </p:txBody>
      </p:sp>
    </p:spTree>
    <p:extLst>
      <p:ext uri="{BB962C8B-B14F-4D97-AF65-F5344CB8AC3E}">
        <p14:creationId xmlns:p14="http://schemas.microsoft.com/office/powerpoint/2010/main" val="42102344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在不支持 </a:t>
            </a:r>
            <a:r>
              <a:rPr lang="en-US" altLang="zh-CN" dirty="0"/>
              <a:t>Load </a:t>
            </a:r>
            <a:r>
              <a:rPr lang="en-US" altLang="zh-CN" dirty="0" err="1"/>
              <a:t>Badancer</a:t>
            </a:r>
            <a:r>
              <a:rPr lang="en-US" altLang="zh-CN" dirty="0"/>
              <a:t> </a:t>
            </a:r>
            <a:r>
              <a:rPr lang="zh-CN" altLang="en-US" dirty="0"/>
              <a:t>服務的環境</a:t>
            </a:r>
            <a:endParaRPr lang="zh-TW" altLang="en-US" dirty="0"/>
          </a:p>
        </p:txBody>
      </p:sp>
      <p:sp>
        <p:nvSpPr>
          <p:cNvPr id="3" name="內容版面配置區 2"/>
          <p:cNvSpPr>
            <a:spLocks noGrp="1"/>
          </p:cNvSpPr>
          <p:nvPr>
            <p:ph idx="1"/>
          </p:nvPr>
        </p:nvSpPr>
        <p:spPr/>
        <p:txBody>
          <a:bodyPr/>
          <a:lstStyle/>
          <a:p>
            <a:r>
              <a:rPr lang="zh-CN" altLang="en-US" dirty="0"/>
              <a:t>如果</a:t>
            </a:r>
            <a:r>
              <a:rPr lang="en-US" altLang="zh-CN" dirty="0"/>
              <a:t>Kubernetes </a:t>
            </a:r>
            <a:r>
              <a:rPr lang="zh-CN" altLang="en-US" dirty="0"/>
              <a:t>在不支持 </a:t>
            </a:r>
            <a:r>
              <a:rPr lang="en-US" altLang="zh-CN" dirty="0"/>
              <a:t>Load </a:t>
            </a:r>
            <a:r>
              <a:rPr lang="en-US" altLang="zh-CN" dirty="0" err="1"/>
              <a:t>Badancer</a:t>
            </a:r>
            <a:r>
              <a:rPr lang="en-US" altLang="zh-CN" dirty="0"/>
              <a:t> </a:t>
            </a:r>
            <a:r>
              <a:rPr lang="zh-CN" altLang="en-US" dirty="0"/>
              <a:t>服務的環境中運行</a:t>
            </a:r>
            <a:r>
              <a:rPr lang="en-US" altLang="zh-CN" dirty="0"/>
              <a:t>,</a:t>
            </a:r>
            <a:r>
              <a:rPr lang="zh-CN" altLang="en-US" dirty="0"/>
              <a:t>則不會</a:t>
            </a:r>
            <a:r>
              <a:rPr lang="zh-CN" altLang="en-US" dirty="0" smtClean="0"/>
              <a:t>調配</a:t>
            </a:r>
            <a:r>
              <a:rPr lang="zh-CN" altLang="en-US" dirty="0"/>
              <a:t>負載平衡器</a:t>
            </a:r>
            <a:r>
              <a:rPr lang="en-US" altLang="zh-CN" dirty="0"/>
              <a:t>,</a:t>
            </a:r>
            <a:r>
              <a:rPr lang="zh-CN" altLang="en-US" dirty="0"/>
              <a:t>但該服務仍將表現得像個</a:t>
            </a:r>
            <a:r>
              <a:rPr lang="en-US" altLang="zh-CN" dirty="0" err="1"/>
              <a:t>NodePort</a:t>
            </a:r>
            <a:r>
              <a:rPr lang="en-US" altLang="zh-CN" dirty="0"/>
              <a:t> </a:t>
            </a:r>
            <a:r>
              <a:rPr lang="zh-CN" altLang="en-US" dirty="0"/>
              <a:t>服務</a:t>
            </a:r>
            <a:r>
              <a:rPr lang="zh-CN" altLang="en-US" dirty="0" smtClean="0"/>
              <a:t>。</a:t>
            </a:r>
            <a:endParaRPr lang="en-US" altLang="zh-CN" dirty="0" smtClean="0"/>
          </a:p>
          <a:p>
            <a:r>
              <a:rPr lang="zh-CN" altLang="en-US" dirty="0" smtClean="0"/>
              <a:t>這</a:t>
            </a:r>
            <a:r>
              <a:rPr lang="zh-CN" altLang="en-US" dirty="0"/>
              <a:t>是因為 </a:t>
            </a:r>
            <a:r>
              <a:rPr lang="en-US" altLang="zh-CN" dirty="0"/>
              <a:t>Load </a:t>
            </a:r>
            <a:r>
              <a:rPr lang="en-US" altLang="zh-CN" dirty="0" err="1"/>
              <a:t>Badancer</a:t>
            </a:r>
            <a:r>
              <a:rPr lang="en-US" altLang="zh-CN" dirty="0"/>
              <a:t> </a:t>
            </a:r>
            <a:r>
              <a:rPr lang="zh-CN" altLang="en-US" dirty="0"/>
              <a:t>服務是 </a:t>
            </a:r>
            <a:r>
              <a:rPr lang="en-US" altLang="zh-CN" dirty="0" err="1"/>
              <a:t>NodePort</a:t>
            </a:r>
            <a:r>
              <a:rPr lang="en-US" altLang="zh-CN" dirty="0"/>
              <a:t> </a:t>
            </a:r>
            <a:r>
              <a:rPr lang="zh-CN" altLang="en-US" dirty="0"/>
              <a:t>服務的擴展</a:t>
            </a:r>
            <a:r>
              <a:rPr lang="zh-CN" altLang="en-US" dirty="0" smtClean="0"/>
              <a:t>。</a:t>
            </a:r>
            <a:endParaRPr lang="en-US" altLang="zh-CN" dirty="0" smtClean="0"/>
          </a:p>
          <a:p>
            <a:r>
              <a:rPr lang="zh-CN" altLang="en-US" dirty="0" smtClean="0"/>
              <a:t>可以</a:t>
            </a:r>
            <a:r>
              <a:rPr lang="zh-CN" altLang="en-US" dirty="0"/>
              <a:t>在支援 </a:t>
            </a:r>
            <a:r>
              <a:rPr lang="en-US" altLang="zh-CN" dirty="0"/>
              <a:t>Load </a:t>
            </a:r>
            <a:r>
              <a:rPr lang="en-US" altLang="zh-CN" dirty="0" err="1"/>
              <a:t>Badancer</a:t>
            </a:r>
            <a:r>
              <a:rPr lang="en-US" altLang="zh-CN" dirty="0"/>
              <a:t> </a:t>
            </a:r>
            <a:r>
              <a:rPr lang="zh-CN" altLang="en-US" dirty="0"/>
              <a:t>服務的 </a:t>
            </a:r>
            <a:r>
              <a:rPr lang="en-US" altLang="zh-CN" dirty="0"/>
              <a:t>Google Kubernetes Engine </a:t>
            </a:r>
            <a:r>
              <a:rPr lang="zh-CN" altLang="en-US" dirty="0"/>
              <a:t>上運行此示例</a:t>
            </a:r>
            <a:r>
              <a:rPr lang="zh-CN" altLang="en-US" dirty="0" smtClean="0"/>
              <a:t>。</a:t>
            </a:r>
            <a:endParaRPr lang="en-US" altLang="zh-CN" dirty="0" smtClean="0"/>
          </a:p>
          <a:p>
            <a:pPr lvl="1"/>
            <a:r>
              <a:rPr lang="en-US" altLang="zh-CN" dirty="0" err="1" smtClean="0"/>
              <a:t>Minikube</a:t>
            </a:r>
            <a:r>
              <a:rPr lang="en-US" altLang="zh-CN" dirty="0" smtClean="0"/>
              <a:t> </a:t>
            </a:r>
            <a:r>
              <a:rPr lang="zh-TW" altLang="en-US" dirty="0" smtClean="0"/>
              <a:t>尚未支授援</a:t>
            </a:r>
            <a:r>
              <a:rPr lang="zh-CN" altLang="en-US" dirty="0" smtClean="0"/>
              <a:t>。</a:t>
            </a:r>
            <a:endParaRPr lang="zh-CN" altLang="en-US" dirty="0"/>
          </a:p>
          <a:p>
            <a:r>
              <a:rPr lang="zh-CN" altLang="en-US" dirty="0"/>
              <a:t>創建 </a:t>
            </a:r>
            <a:r>
              <a:rPr lang="en-US" altLang="zh-CN" dirty="0" err="1" smtClean="0"/>
              <a:t>LoadBalancer</a:t>
            </a:r>
            <a:r>
              <a:rPr lang="en-US" altLang="zh-CN" dirty="0" smtClean="0"/>
              <a:t> </a:t>
            </a:r>
            <a:r>
              <a:rPr lang="zh-CN" altLang="en-US" dirty="0" smtClean="0"/>
              <a:t>服務要</a:t>
            </a:r>
            <a:r>
              <a:rPr lang="zh-CN" altLang="en-US" dirty="0"/>
              <a:t>使用服務前面的負載等化器</a:t>
            </a:r>
            <a:r>
              <a:rPr lang="en-US" altLang="zh-CN" dirty="0"/>
              <a:t>,</a:t>
            </a:r>
            <a:r>
              <a:rPr lang="zh-CN" altLang="en-US" dirty="0"/>
              <a:t>請按照</a:t>
            </a:r>
            <a:r>
              <a:rPr lang="zh-CN" altLang="en-US" dirty="0" smtClean="0"/>
              <a:t>以 </a:t>
            </a:r>
            <a:r>
              <a:rPr lang="en-US" altLang="zh-CN" dirty="0"/>
              <a:t>YAML manifest </a:t>
            </a:r>
            <a:r>
              <a:rPr lang="zh-CN" altLang="en-US" dirty="0"/>
              <a:t>創建服務</a:t>
            </a:r>
            <a:r>
              <a:rPr lang="en-US" altLang="zh-CN" dirty="0"/>
              <a:t>,</a:t>
            </a:r>
            <a:r>
              <a:rPr lang="zh-CN" altLang="en-US" dirty="0"/>
              <a:t>代碼</a:t>
            </a:r>
            <a:r>
              <a:rPr lang="zh-CN" altLang="en-US" dirty="0" smtClean="0"/>
              <a:t>清單</a:t>
            </a:r>
            <a:r>
              <a:rPr lang="zh-CN" altLang="en-US" dirty="0"/>
              <a:t>如下所示。</a:t>
            </a:r>
          </a:p>
          <a:p>
            <a:endParaRPr lang="zh-TW" altLang="en-US" dirty="0"/>
          </a:p>
        </p:txBody>
      </p:sp>
    </p:spTree>
    <p:extLst>
      <p:ext uri="{BB962C8B-B14F-4D97-AF65-F5344CB8AC3E}">
        <p14:creationId xmlns:p14="http://schemas.microsoft.com/office/powerpoint/2010/main" val="10456380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kubia</a:t>
            </a:r>
            <a:r>
              <a:rPr lang="en-US" altLang="zh-TW" dirty="0"/>
              <a:t>-svc-</a:t>
            </a:r>
            <a:r>
              <a:rPr lang="en-US" altLang="zh-TW" dirty="0" err="1"/>
              <a:t>loadbalancer.yaml</a:t>
            </a:r>
            <a:endParaRPr lang="zh-TW" altLang="en-US" dirty="0"/>
          </a:p>
        </p:txBody>
      </p:sp>
      <p:sp>
        <p:nvSpPr>
          <p:cNvPr id="5" name="矩形 4"/>
          <p:cNvSpPr/>
          <p:nvPr/>
        </p:nvSpPr>
        <p:spPr>
          <a:xfrm>
            <a:off x="993732" y="1533663"/>
            <a:ext cx="6308942" cy="4154984"/>
          </a:xfrm>
          <a:prstGeom prst="rect">
            <a:avLst/>
          </a:prstGeom>
        </p:spPr>
        <p:txBody>
          <a:bodyPr wrap="square">
            <a:spAutoFit/>
          </a:bodyPr>
          <a:lstStyle/>
          <a:p>
            <a:pPr fontAlgn="t">
              <a:defRPr/>
            </a:pPr>
            <a:r>
              <a:rPr lang="en-US" altLang="zh-TW" sz="2400" dirty="0" err="1">
                <a:solidFill>
                  <a:srgbClr val="22863A"/>
                </a:solidFill>
                <a:latin typeface="Source Code Pro" panose="020B0509030403020204" pitchFamily="49" charset="0"/>
              </a:rPr>
              <a:t>apiVersion</a:t>
            </a:r>
            <a:r>
              <a:rPr lang="en-US" altLang="zh-TW" sz="2400" dirty="0">
                <a:solidFill>
                  <a:srgbClr val="24292E"/>
                </a:solidFill>
                <a:latin typeface="Source Code Pro" panose="020B0509030403020204" pitchFamily="49" charset="0"/>
              </a:rPr>
              <a:t>: </a:t>
            </a:r>
            <a:r>
              <a:rPr lang="en-US" altLang="zh-TW" sz="2400" dirty="0">
                <a:solidFill>
                  <a:srgbClr val="005CC5"/>
                </a:solidFill>
                <a:latin typeface="Source Code Pro" panose="020B0509030403020204" pitchFamily="49" charset="0"/>
              </a:rPr>
              <a:t>v1</a:t>
            </a:r>
            <a:endParaRPr lang="en-US" altLang="zh-TW" sz="2400" dirty="0">
              <a:solidFill>
                <a:srgbClr val="24292E"/>
              </a:solidFill>
              <a:latin typeface="Source Code Pro" panose="020B0509030403020204" pitchFamily="49" charset="0"/>
            </a:endParaRPr>
          </a:p>
          <a:p>
            <a:pPr fontAlgn="t"/>
            <a:r>
              <a:rPr lang="en-US" altLang="zh-TW" sz="2400" dirty="0">
                <a:solidFill>
                  <a:srgbClr val="22863A"/>
                </a:solidFill>
                <a:latin typeface="Source Code Pro" panose="020B0509030403020204" pitchFamily="49" charset="0"/>
              </a:rPr>
              <a:t>kind</a:t>
            </a:r>
            <a:r>
              <a:rPr lang="en-US" altLang="zh-TW" sz="2400" dirty="0">
                <a:solidFill>
                  <a:srgbClr val="24292E"/>
                </a:solidFill>
                <a:latin typeface="Source Code Pro" panose="020B0509030403020204" pitchFamily="49" charset="0"/>
              </a:rPr>
              <a:t>: </a:t>
            </a:r>
            <a:r>
              <a:rPr lang="en-US" altLang="zh-TW" sz="2400" dirty="0">
                <a:solidFill>
                  <a:srgbClr val="032F62"/>
                </a:solidFill>
                <a:latin typeface="Source Code Pro" panose="020B0509030403020204" pitchFamily="49" charset="0"/>
              </a:rPr>
              <a:t>Service</a:t>
            </a:r>
            <a:endParaRPr lang="en-US" altLang="zh-TW" sz="2400" dirty="0">
              <a:solidFill>
                <a:srgbClr val="24292E"/>
              </a:solidFill>
              <a:latin typeface="Source Code Pro" panose="020B0509030403020204" pitchFamily="49" charset="0"/>
            </a:endParaRPr>
          </a:p>
          <a:p>
            <a:pPr fontAlgn="t"/>
            <a:r>
              <a:rPr lang="en-US" altLang="zh-TW" sz="2400" dirty="0">
                <a:solidFill>
                  <a:srgbClr val="22863A"/>
                </a:solidFill>
                <a:latin typeface="Source Code Pro" panose="020B0509030403020204" pitchFamily="49" charset="0"/>
              </a:rPr>
              <a:t>metadata</a:t>
            </a:r>
            <a:r>
              <a:rPr lang="en-US" altLang="zh-TW" sz="2400" dirty="0">
                <a:solidFill>
                  <a:srgbClr val="24292E"/>
                </a:solidFill>
                <a:latin typeface="Source Code Pro" panose="020B0509030403020204" pitchFamily="49" charset="0"/>
              </a:rPr>
              <a:t>:</a:t>
            </a:r>
          </a:p>
          <a:p>
            <a:pPr fontAlgn="t"/>
            <a:r>
              <a:rPr lang="en-US" altLang="zh-TW" sz="2400" dirty="0">
                <a:solidFill>
                  <a:srgbClr val="22863A"/>
                </a:solidFill>
                <a:latin typeface="Source Code Pro" panose="020B0509030403020204" pitchFamily="49" charset="0"/>
              </a:rPr>
              <a:t> </a:t>
            </a:r>
            <a:r>
              <a:rPr lang="en-US" altLang="zh-TW" sz="2400" dirty="0" smtClean="0">
                <a:solidFill>
                  <a:srgbClr val="22863A"/>
                </a:solidFill>
                <a:latin typeface="Source Code Pro" panose="020B0509030403020204" pitchFamily="49" charset="0"/>
              </a:rPr>
              <a:t> name</a:t>
            </a:r>
            <a:r>
              <a:rPr lang="en-US" altLang="zh-TW" sz="2400" dirty="0">
                <a:solidFill>
                  <a:srgbClr val="24292E"/>
                </a:solidFill>
                <a:latin typeface="Source Code Pro" panose="020B0509030403020204" pitchFamily="49" charset="0"/>
              </a:rPr>
              <a:t>: </a:t>
            </a:r>
            <a:r>
              <a:rPr lang="en-US" altLang="zh-TW" sz="2400" dirty="0" err="1">
                <a:solidFill>
                  <a:srgbClr val="032F62"/>
                </a:solidFill>
                <a:latin typeface="Source Code Pro" panose="020B0509030403020204" pitchFamily="49" charset="0"/>
              </a:rPr>
              <a:t>kubia-loadbalancer</a:t>
            </a:r>
            <a:endParaRPr lang="en-US" altLang="zh-TW" sz="2400" dirty="0">
              <a:solidFill>
                <a:srgbClr val="24292E"/>
              </a:solidFill>
              <a:latin typeface="Source Code Pro" panose="020B0509030403020204" pitchFamily="49" charset="0"/>
            </a:endParaRPr>
          </a:p>
          <a:p>
            <a:pPr fontAlgn="t"/>
            <a:r>
              <a:rPr lang="en-US" altLang="zh-TW" sz="2400" dirty="0">
                <a:solidFill>
                  <a:srgbClr val="22863A"/>
                </a:solidFill>
                <a:latin typeface="Source Code Pro" panose="020B0509030403020204" pitchFamily="49" charset="0"/>
              </a:rPr>
              <a:t>spec</a:t>
            </a:r>
            <a:r>
              <a:rPr lang="en-US" altLang="zh-TW" sz="2400" dirty="0">
                <a:solidFill>
                  <a:srgbClr val="24292E"/>
                </a:solidFill>
                <a:latin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rPr>
              <a:t>  type</a:t>
            </a:r>
            <a:r>
              <a:rPr lang="en-US" altLang="zh-TW" sz="2400" dirty="0">
                <a:solidFill>
                  <a:srgbClr val="24292E"/>
                </a:solidFill>
                <a:latin typeface="Source Code Pro" panose="020B0509030403020204" pitchFamily="49" charset="0"/>
              </a:rPr>
              <a:t>: </a:t>
            </a:r>
            <a:r>
              <a:rPr lang="en-US" altLang="zh-TW" sz="2400" dirty="0" err="1">
                <a:solidFill>
                  <a:srgbClr val="032F62"/>
                </a:solidFill>
                <a:latin typeface="Source Code Pro" panose="020B0509030403020204" pitchFamily="49" charset="0"/>
              </a:rPr>
              <a:t>LoadBalancer</a:t>
            </a:r>
            <a:endParaRPr lang="en-US" altLang="zh-TW" sz="2400" dirty="0">
              <a:solidFill>
                <a:srgbClr val="24292E"/>
              </a:solidFill>
              <a:latin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rPr>
              <a:t>  ports</a:t>
            </a:r>
            <a:r>
              <a:rPr lang="en-US" altLang="zh-TW" sz="2400" dirty="0">
                <a:solidFill>
                  <a:srgbClr val="24292E"/>
                </a:solidFill>
                <a:latin typeface="Source Code Pro" panose="020B0509030403020204" pitchFamily="49" charset="0"/>
              </a:rPr>
              <a:t>:</a:t>
            </a:r>
          </a:p>
          <a:p>
            <a:pPr fontAlgn="t"/>
            <a:r>
              <a:rPr lang="en-US" altLang="zh-TW" sz="2400" dirty="0" smtClean="0">
                <a:solidFill>
                  <a:srgbClr val="24292E"/>
                </a:solidFill>
                <a:latin typeface="Source Code Pro" panose="020B0509030403020204" pitchFamily="49" charset="0"/>
              </a:rPr>
              <a:t>  - </a:t>
            </a:r>
            <a:r>
              <a:rPr lang="en-US" altLang="zh-TW" sz="2400" dirty="0">
                <a:solidFill>
                  <a:srgbClr val="22863A"/>
                </a:solidFill>
                <a:latin typeface="Source Code Pro" panose="020B0509030403020204" pitchFamily="49" charset="0"/>
              </a:rPr>
              <a:t>port</a:t>
            </a:r>
            <a:r>
              <a:rPr lang="en-US" altLang="zh-TW" sz="2400" dirty="0">
                <a:solidFill>
                  <a:srgbClr val="24292E"/>
                </a:solidFill>
                <a:latin typeface="Source Code Pro" panose="020B0509030403020204" pitchFamily="49" charset="0"/>
              </a:rPr>
              <a:t>: </a:t>
            </a:r>
            <a:r>
              <a:rPr lang="en-US" altLang="zh-TW" sz="2400" dirty="0">
                <a:solidFill>
                  <a:srgbClr val="005CC5"/>
                </a:solidFill>
                <a:latin typeface="Source Code Pro" panose="020B0509030403020204" pitchFamily="49" charset="0"/>
              </a:rPr>
              <a:t>80</a:t>
            </a:r>
            <a:endParaRPr lang="en-US" altLang="zh-TW" sz="2400" dirty="0">
              <a:solidFill>
                <a:srgbClr val="24292E"/>
              </a:solidFill>
              <a:latin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rPr>
              <a:t>    </a:t>
            </a:r>
            <a:r>
              <a:rPr lang="en-US" altLang="zh-TW" sz="2400" dirty="0" err="1" smtClean="0">
                <a:solidFill>
                  <a:srgbClr val="22863A"/>
                </a:solidFill>
                <a:latin typeface="Source Code Pro" panose="020B0509030403020204" pitchFamily="49" charset="0"/>
              </a:rPr>
              <a:t>targetPort</a:t>
            </a:r>
            <a:r>
              <a:rPr lang="en-US" altLang="zh-TW" sz="2400" dirty="0">
                <a:solidFill>
                  <a:srgbClr val="24292E"/>
                </a:solidFill>
                <a:latin typeface="Source Code Pro" panose="020B0509030403020204" pitchFamily="49" charset="0"/>
              </a:rPr>
              <a:t>: </a:t>
            </a:r>
            <a:r>
              <a:rPr lang="en-US" altLang="zh-TW" sz="2400" dirty="0">
                <a:solidFill>
                  <a:srgbClr val="005CC5"/>
                </a:solidFill>
                <a:latin typeface="Source Code Pro" panose="020B0509030403020204" pitchFamily="49" charset="0"/>
              </a:rPr>
              <a:t>8080</a:t>
            </a:r>
            <a:endParaRPr lang="en-US" altLang="zh-TW" sz="2400" dirty="0">
              <a:solidFill>
                <a:srgbClr val="24292E"/>
              </a:solidFill>
              <a:latin typeface="Source Code Pro" panose="020B0509030403020204" pitchFamily="49" charset="0"/>
            </a:endParaRPr>
          </a:p>
          <a:p>
            <a:pPr fontAlgn="t"/>
            <a:r>
              <a:rPr lang="en-US" altLang="zh-TW" sz="2400" dirty="0" smtClean="0">
                <a:solidFill>
                  <a:srgbClr val="22863A"/>
                </a:solidFill>
                <a:latin typeface="Source Code Pro" panose="020B0509030403020204" pitchFamily="49" charset="0"/>
              </a:rPr>
              <a:t>  selector</a:t>
            </a:r>
            <a:r>
              <a:rPr lang="en-US" altLang="zh-TW" sz="2400" dirty="0">
                <a:solidFill>
                  <a:srgbClr val="24292E"/>
                </a:solidFill>
                <a:latin typeface="Source Code Pro" panose="020B0509030403020204" pitchFamily="49" charset="0"/>
              </a:rPr>
              <a:t>:</a:t>
            </a:r>
          </a:p>
          <a:p>
            <a:pPr fontAlgn="t"/>
            <a:r>
              <a:rPr lang="en-US" altLang="zh-TW" sz="2400" dirty="0" smtClean="0">
                <a:solidFill>
                  <a:srgbClr val="22863A"/>
                </a:solidFill>
                <a:latin typeface="Source Code Pro" panose="020B0509030403020204" pitchFamily="49" charset="0"/>
              </a:rPr>
              <a:t>    app</a:t>
            </a:r>
            <a:r>
              <a:rPr lang="en-US" altLang="zh-TW" sz="2400" dirty="0">
                <a:solidFill>
                  <a:srgbClr val="24292E"/>
                </a:solidFill>
                <a:latin typeface="Source Code Pro" panose="020B0509030403020204" pitchFamily="49" charset="0"/>
              </a:rPr>
              <a:t>: </a:t>
            </a:r>
            <a:r>
              <a:rPr lang="en-US" altLang="zh-TW" sz="2400" dirty="0" err="1">
                <a:solidFill>
                  <a:srgbClr val="032F62"/>
                </a:solidFill>
                <a:latin typeface="Source Code Pro" panose="020B0509030403020204" pitchFamily="49" charset="0"/>
              </a:rPr>
              <a:t>kubia</a:t>
            </a:r>
            <a:endParaRPr lang="en-US" altLang="zh-TW" sz="2400" dirty="0">
              <a:solidFill>
                <a:srgbClr val="24292E"/>
              </a:solidFill>
              <a:latin typeface="Source Code Pro" panose="020B0509030403020204" pitchFamily="49" charset="0"/>
            </a:endParaRPr>
          </a:p>
        </p:txBody>
      </p:sp>
      <p:sp>
        <p:nvSpPr>
          <p:cNvPr id="6" name="矩形 5"/>
          <p:cNvSpPr/>
          <p:nvPr/>
        </p:nvSpPr>
        <p:spPr>
          <a:xfrm>
            <a:off x="5721263" y="3417318"/>
            <a:ext cx="4399767" cy="830997"/>
          </a:xfrm>
          <a:prstGeom prst="rect">
            <a:avLst/>
          </a:prstGeom>
        </p:spPr>
        <p:txBody>
          <a:bodyPr wrap="square">
            <a:spAutoFit/>
          </a:bodyPr>
          <a:lstStyle/>
          <a:p>
            <a:pPr>
              <a:spcAft>
                <a:spcPts val="500"/>
              </a:spcAft>
            </a:pPr>
            <a:r>
              <a:rPr lang="zh-CN" altLang="en-US" sz="2400" dirty="0" smtClean="0">
                <a:solidFill>
                  <a:srgbClr val="193300"/>
                </a:solidFill>
                <a:latin typeface="微軟正黑體" panose="020B0604030504040204" pitchFamily="34" charset="-120"/>
                <a:ea typeface="微軟正黑體" panose="020B0604030504040204" pitchFamily="34" charset="-120"/>
              </a:rPr>
              <a:t>該服務從 </a:t>
            </a:r>
            <a:r>
              <a:rPr lang="en-US" altLang="zh-CN" sz="2400" dirty="0" smtClean="0">
                <a:solidFill>
                  <a:srgbClr val="193300"/>
                </a:solidFill>
                <a:latin typeface="微軟正黑體" panose="020B0604030504040204" pitchFamily="34" charset="-120"/>
                <a:ea typeface="微軟正黑體" panose="020B0604030504040204" pitchFamily="34" charset="-120"/>
              </a:rPr>
              <a:t>Kubernetes </a:t>
            </a:r>
            <a:r>
              <a:rPr lang="zh-CN" altLang="en-US" sz="2400" dirty="0" smtClean="0">
                <a:solidFill>
                  <a:srgbClr val="193300"/>
                </a:solidFill>
                <a:latin typeface="微軟正黑體" panose="020B0604030504040204" pitchFamily="34" charset="-120"/>
                <a:ea typeface="微軟正黑體" panose="020B0604030504040204" pitchFamily="34" charset="-120"/>
              </a:rPr>
              <a:t>集群的基礎架構獲取負載平衡器</a:t>
            </a:r>
            <a:endParaRPr lang="zh-CN" altLang="en-US" sz="2400" dirty="0">
              <a:latin typeface="微軟正黑體" panose="020B0604030504040204" pitchFamily="34" charset="-120"/>
              <a:ea typeface="微軟正黑體" panose="020B0604030504040204" pitchFamily="34" charset="-120"/>
            </a:endParaRPr>
          </a:p>
        </p:txBody>
      </p:sp>
      <p:sp>
        <p:nvSpPr>
          <p:cNvPr id="7" name="矩形 6"/>
          <p:cNvSpPr/>
          <p:nvPr/>
        </p:nvSpPr>
        <p:spPr>
          <a:xfrm>
            <a:off x="5721263" y="3017208"/>
            <a:ext cx="5965521" cy="400110"/>
          </a:xfrm>
          <a:prstGeom prst="rect">
            <a:avLst/>
          </a:prstGeom>
        </p:spPr>
        <p:txBody>
          <a:bodyPr wrap="square">
            <a:spAutoFit/>
          </a:bodyPr>
          <a:lstStyle/>
          <a:p>
            <a:r>
              <a:rPr lang="zh-CN" altLang="en-US" sz="2000" dirty="0">
                <a:latin typeface="微軟正黑體" panose="020B0604030504040204" pitchFamily="34" charset="-120"/>
                <a:ea typeface="微軟正黑體" panose="020B0604030504040204" pitchFamily="34" charset="-120"/>
              </a:rPr>
              <a:t>服務類型設置為 </a:t>
            </a:r>
            <a:r>
              <a:rPr lang="en-US" altLang="zh-CN" sz="2000" dirty="0" err="1">
                <a:latin typeface="微軟正黑體" panose="020B0604030504040204" pitchFamily="34" charset="-120"/>
                <a:ea typeface="微軟正黑體" panose="020B0604030504040204" pitchFamily="34" charset="-120"/>
              </a:rPr>
              <a:t>LoadBalancer</a:t>
            </a:r>
            <a:r>
              <a:rPr lang="en-US" altLang="zh-CN" sz="2000" dirty="0">
                <a:latin typeface="微軟正黑體" panose="020B0604030504040204" pitchFamily="34" charset="-120"/>
                <a:ea typeface="微軟正黑體" panose="020B0604030504040204" pitchFamily="34" charset="-120"/>
              </a:rPr>
              <a:t> </a:t>
            </a:r>
            <a:r>
              <a:rPr lang="zh-CN" altLang="en-US" sz="2000" dirty="0">
                <a:latin typeface="微軟正黑體" panose="020B0604030504040204" pitchFamily="34" charset="-120"/>
                <a:ea typeface="微軟正黑體" panose="020B0604030504040204" pitchFamily="34" charset="-120"/>
              </a:rPr>
              <a:t>而不是 </a:t>
            </a:r>
            <a:r>
              <a:rPr lang="en-US" altLang="zh-CN" sz="2000" dirty="0" err="1">
                <a:latin typeface="微軟正黑體" panose="020B0604030504040204" pitchFamily="34" charset="-120"/>
                <a:ea typeface="微軟正黑體" panose="020B0604030504040204" pitchFamily="34" charset="-120"/>
              </a:rPr>
              <a:t>NodePort</a:t>
            </a:r>
            <a:r>
              <a:rPr lang="zh-CN" altLang="en-US" sz="2000" dirty="0" smtClean="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sp>
        <p:nvSpPr>
          <p:cNvPr id="8" name="矩形 7"/>
          <p:cNvSpPr/>
          <p:nvPr/>
        </p:nvSpPr>
        <p:spPr>
          <a:xfrm>
            <a:off x="5721263" y="4248315"/>
            <a:ext cx="4057606" cy="830997"/>
          </a:xfrm>
          <a:prstGeom prst="rect">
            <a:avLst/>
          </a:prstGeom>
        </p:spPr>
        <p:txBody>
          <a:bodyPr wrap="square">
            <a:spAutoFit/>
          </a:bodyPr>
          <a:lstStyle/>
          <a:p>
            <a:r>
              <a:rPr lang="zh-CN" altLang="en-US" sz="2400" dirty="0">
                <a:latin typeface="微軟正黑體" panose="020B0604030504040204" pitchFamily="34" charset="-120"/>
                <a:ea typeface="微軟正黑體" panose="020B0604030504040204" pitchFamily="34" charset="-120"/>
              </a:rPr>
              <a:t>如果沒有指定特定的節點埠</a:t>
            </a:r>
            <a:r>
              <a:rPr lang="en-US" altLang="zh-CN" sz="2400" dirty="0">
                <a:latin typeface="微軟正黑體" panose="020B0604030504040204" pitchFamily="34" charset="-120"/>
                <a:ea typeface="微軟正黑體" panose="020B0604030504040204" pitchFamily="34" charset="-120"/>
              </a:rPr>
              <a:t>, Kubernetes </a:t>
            </a:r>
            <a:r>
              <a:rPr lang="zh-CN" altLang="en-US" sz="2400" dirty="0">
                <a:latin typeface="微軟正黑體" panose="020B0604030504040204" pitchFamily="34" charset="-120"/>
                <a:ea typeface="微軟正黑體" panose="020B0604030504040204" pitchFamily="34" charset="-120"/>
              </a:rPr>
              <a:t>將會選擇一個埠。</a:t>
            </a:r>
            <a:endParaRPr lang="zh-TW" altLang="en-US" sz="2400" dirty="0"/>
          </a:p>
        </p:txBody>
      </p:sp>
      <p:cxnSp>
        <p:nvCxnSpPr>
          <p:cNvPr id="10" name="直線單箭頭接點 9"/>
          <p:cNvCxnSpPr/>
          <p:nvPr/>
        </p:nvCxnSpPr>
        <p:spPr>
          <a:xfrm flipH="1" flipV="1">
            <a:off x="3720230" y="4396636"/>
            <a:ext cx="2001033" cy="5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6977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通過負載等化器連接</a:t>
            </a:r>
            <a:r>
              <a:rPr lang="zh-CN" altLang="en-US" dirty="0" smtClean="0"/>
              <a:t>服務</a:t>
            </a:r>
            <a:endParaRPr lang="zh-TW" altLang="en-US" dirty="0"/>
          </a:p>
        </p:txBody>
      </p:sp>
      <p:sp>
        <p:nvSpPr>
          <p:cNvPr id="3" name="內容版面配置區 2"/>
          <p:cNvSpPr>
            <a:spLocks noGrp="1"/>
          </p:cNvSpPr>
          <p:nvPr>
            <p:ph idx="1"/>
          </p:nvPr>
        </p:nvSpPr>
        <p:spPr/>
        <p:txBody>
          <a:bodyPr/>
          <a:lstStyle/>
          <a:p>
            <a:r>
              <a:rPr lang="zh-CN" altLang="en-US" dirty="0" smtClean="0"/>
              <a:t>創建</a:t>
            </a:r>
            <a:r>
              <a:rPr lang="zh-CN" altLang="en-US" dirty="0"/>
              <a:t>服務後</a:t>
            </a:r>
            <a:r>
              <a:rPr lang="en-US" altLang="zh-CN" dirty="0"/>
              <a:t>,</a:t>
            </a:r>
            <a:r>
              <a:rPr lang="zh-CN" altLang="en-US" dirty="0"/>
              <a:t>雲基礎架構需要一段時間才能創建負載等化器並將其</a:t>
            </a:r>
            <a:r>
              <a:rPr lang="en-US" altLang="zh-CN" dirty="0"/>
              <a:t>IP </a:t>
            </a:r>
            <a:r>
              <a:rPr lang="zh-CN" altLang="en-US" dirty="0"/>
              <a:t>位址</a:t>
            </a:r>
            <a:r>
              <a:rPr lang="zh-CN" altLang="en-US" dirty="0" smtClean="0"/>
              <a:t>寫入服務</a:t>
            </a:r>
            <a:r>
              <a:rPr lang="zh-CN" altLang="en-US" dirty="0"/>
              <a:t>物件</a:t>
            </a:r>
            <a:r>
              <a:rPr lang="zh-CN" altLang="en-US" dirty="0" smtClean="0"/>
              <a:t>。</a:t>
            </a:r>
            <a:endParaRPr lang="en-US" altLang="zh-CN" dirty="0" smtClean="0"/>
          </a:p>
          <a:p>
            <a:r>
              <a:rPr lang="zh-CN" altLang="en-US" dirty="0" smtClean="0"/>
              <a:t>一旦</a:t>
            </a:r>
            <a:r>
              <a:rPr lang="zh-CN" altLang="en-US" dirty="0"/>
              <a:t>這樣做了</a:t>
            </a:r>
            <a:r>
              <a:rPr lang="en-US" altLang="zh-CN" dirty="0"/>
              <a:t>,IP</a:t>
            </a:r>
            <a:r>
              <a:rPr lang="zh-CN" altLang="en-US" dirty="0"/>
              <a:t>位址將被列為服務的外部</a:t>
            </a:r>
            <a:r>
              <a:rPr lang="en-US" altLang="zh-CN" dirty="0"/>
              <a:t>IP </a:t>
            </a:r>
            <a:r>
              <a:rPr lang="zh-CN" altLang="en-US" dirty="0"/>
              <a:t>地址</a:t>
            </a:r>
            <a:r>
              <a:rPr lang="en-US" altLang="zh-CN" dirty="0"/>
              <a:t>:</a:t>
            </a:r>
            <a:endParaRPr lang="zh-CN" altLang="en-US" dirty="0"/>
          </a:p>
          <a:p>
            <a:endParaRPr lang="zh-TW" altLang="en-US" dirty="0"/>
          </a:p>
        </p:txBody>
      </p:sp>
      <p:sp>
        <p:nvSpPr>
          <p:cNvPr id="4" name="矩形 3"/>
          <p:cNvSpPr/>
          <p:nvPr/>
        </p:nvSpPr>
        <p:spPr>
          <a:xfrm>
            <a:off x="1006256" y="3401129"/>
            <a:ext cx="10104329" cy="1015663"/>
          </a:xfrm>
          <a:prstGeom prst="rect">
            <a:avLst/>
          </a:prstGeom>
        </p:spPr>
        <p:txBody>
          <a:bodyPr wrap="square">
            <a:spAutoFit/>
          </a:bodyPr>
          <a:lstStyle/>
          <a:p>
            <a:r>
              <a:rPr lang="en-US" altLang="zh-TW" sz="2000" b="1" dirty="0">
                <a:solidFill>
                  <a:srgbClr val="262626"/>
                </a:solidFill>
                <a:latin typeface="Source Code Pro" panose="020B0509030403020204" pitchFamily="49" charset="0"/>
              </a:rPr>
              <a:t>$ </a:t>
            </a:r>
            <a:r>
              <a:rPr lang="en-US" altLang="zh-TW" sz="2000" b="1" dirty="0" err="1">
                <a:solidFill>
                  <a:srgbClr val="262626"/>
                </a:solidFill>
                <a:latin typeface="Source Code Pro" panose="020B0509030403020204" pitchFamily="49" charset="0"/>
              </a:rPr>
              <a:t>kubectl</a:t>
            </a:r>
            <a:r>
              <a:rPr lang="en-US" altLang="zh-TW" sz="2000" b="1" dirty="0">
                <a:solidFill>
                  <a:srgbClr val="262626"/>
                </a:solidFill>
                <a:latin typeface="Source Code Pro" panose="020B0509030403020204" pitchFamily="49" charset="0"/>
              </a:rPr>
              <a:t> get svc </a:t>
            </a:r>
            <a:r>
              <a:rPr lang="en-US" altLang="zh-TW" sz="2000" b="1" dirty="0" err="1">
                <a:solidFill>
                  <a:srgbClr val="262626"/>
                </a:solidFill>
                <a:latin typeface="Source Code Pro" panose="020B0509030403020204" pitchFamily="49" charset="0"/>
              </a:rPr>
              <a:t>kubia-loadbalancer</a:t>
            </a:r>
            <a:endParaRPr lang="en-US" altLang="zh-TW" sz="2000" b="1" dirty="0">
              <a:solidFill>
                <a:srgbClr val="262626"/>
              </a:solidFill>
              <a:latin typeface="Source Code Pro" panose="020B0509030403020204" pitchFamily="49" charset="0"/>
            </a:endParaRPr>
          </a:p>
          <a:p>
            <a:r>
              <a:rPr lang="en-US" altLang="zh-TW" sz="2000" dirty="0">
                <a:solidFill>
                  <a:srgbClr val="262626"/>
                </a:solidFill>
                <a:latin typeface="Source Code Pro" panose="020B0509030403020204" pitchFamily="49" charset="0"/>
              </a:rPr>
              <a:t>NAME </a:t>
            </a:r>
            <a:r>
              <a:rPr lang="en-US" altLang="zh-TW" sz="2000" dirty="0" smtClean="0">
                <a:solidFill>
                  <a:srgbClr val="262626"/>
                </a:solidFill>
                <a:latin typeface="Source Code Pro" panose="020B0509030403020204" pitchFamily="49" charset="0"/>
              </a:rPr>
              <a:t>              CLUSTER-IP     EXTERNAL-IP    PORT(S</a:t>
            </a:r>
            <a:r>
              <a:rPr lang="en-US" altLang="zh-TW" sz="2000" dirty="0">
                <a:solidFill>
                  <a:srgbClr val="262626"/>
                </a:solidFill>
                <a:latin typeface="Source Code Pro" panose="020B0509030403020204" pitchFamily="49" charset="0"/>
              </a:rPr>
              <a:t>) </a:t>
            </a:r>
            <a:r>
              <a:rPr lang="en-US" altLang="zh-TW" sz="2000" dirty="0" smtClean="0">
                <a:solidFill>
                  <a:srgbClr val="262626"/>
                </a:solidFill>
                <a:latin typeface="Source Code Pro" panose="020B0509030403020204" pitchFamily="49" charset="0"/>
              </a:rPr>
              <a:t>     AGE</a:t>
            </a:r>
            <a:endParaRPr lang="en-US" altLang="zh-TW" sz="2000" dirty="0">
              <a:solidFill>
                <a:srgbClr val="262626"/>
              </a:solidFill>
              <a:latin typeface="Source Code Pro" panose="020B0509030403020204" pitchFamily="49" charset="0"/>
            </a:endParaRPr>
          </a:p>
          <a:p>
            <a:r>
              <a:rPr lang="en-US" altLang="zh-TW" sz="2000" dirty="0" err="1">
                <a:solidFill>
                  <a:srgbClr val="000000"/>
                </a:solidFill>
                <a:latin typeface="Source Code Pro" panose="020B0509030403020204" pitchFamily="49" charset="0"/>
              </a:rPr>
              <a:t>kubia-loadbalancer</a:t>
            </a:r>
            <a:r>
              <a:rPr lang="en-US" altLang="zh-TW" sz="2000" dirty="0">
                <a:solidFill>
                  <a:srgbClr val="000000"/>
                </a:solidFill>
                <a:latin typeface="Source Code Pro" panose="020B0509030403020204" pitchFamily="49" charset="0"/>
              </a:rPr>
              <a:t> 10.111.241.153 </a:t>
            </a:r>
            <a:r>
              <a:rPr lang="en-US" altLang="zh-TW" sz="2000" b="1" dirty="0">
                <a:solidFill>
                  <a:srgbClr val="000000"/>
                </a:solidFill>
                <a:latin typeface="Source Code Pro" panose="020B0509030403020204" pitchFamily="49" charset="0"/>
              </a:rPr>
              <a:t>130.211.53.173 </a:t>
            </a:r>
            <a:r>
              <a:rPr lang="en-US" altLang="zh-TW" sz="2000" dirty="0">
                <a:solidFill>
                  <a:srgbClr val="000000"/>
                </a:solidFill>
                <a:latin typeface="Source Code Pro" panose="020B0509030403020204" pitchFamily="49" charset="0"/>
              </a:rPr>
              <a:t>80:32143/TCP 1m</a:t>
            </a:r>
            <a:endParaRPr lang="zh-TW" altLang="en-US" sz="2000" dirty="0">
              <a:latin typeface="Source Code Pro" panose="020B0509030403020204" pitchFamily="49" charset="0"/>
            </a:endParaRPr>
          </a:p>
        </p:txBody>
      </p:sp>
    </p:spTree>
    <p:extLst>
      <p:ext uri="{BB962C8B-B14F-4D97-AF65-F5344CB8AC3E}">
        <p14:creationId xmlns:p14="http://schemas.microsoft.com/office/powerpoint/2010/main" val="3696426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smtClean="0"/>
              <a:t>通過</a:t>
            </a:r>
            <a:r>
              <a:rPr lang="zh-TW" altLang="en-US" dirty="0" smtClean="0"/>
              <a:t>負載等化器</a:t>
            </a:r>
            <a:r>
              <a:rPr lang="zh-CN" altLang="en-US" dirty="0" smtClean="0"/>
              <a:t> </a:t>
            </a:r>
            <a:r>
              <a:rPr lang="en-US" altLang="zh-CN" dirty="0"/>
              <a:t>IP</a:t>
            </a:r>
            <a:r>
              <a:rPr lang="zh-CN" altLang="en-US" dirty="0"/>
              <a:t>位址訪問該服務</a:t>
            </a:r>
            <a:endParaRPr lang="zh-TW" altLang="en-US" dirty="0"/>
          </a:p>
        </p:txBody>
      </p:sp>
      <p:sp>
        <p:nvSpPr>
          <p:cNvPr id="4" name="內容版面配置區 3"/>
          <p:cNvSpPr>
            <a:spLocks noGrp="1"/>
          </p:cNvSpPr>
          <p:nvPr>
            <p:ph idx="1"/>
          </p:nvPr>
        </p:nvSpPr>
        <p:spPr/>
        <p:txBody>
          <a:bodyPr>
            <a:normAutofit/>
          </a:bodyPr>
          <a:lstStyle/>
          <a:p>
            <a:r>
              <a:rPr lang="zh-CN" altLang="en-US" dirty="0" smtClean="0"/>
              <a:t>在這種情況下</a:t>
            </a:r>
            <a:r>
              <a:rPr lang="en-US" altLang="zh-CN" dirty="0" smtClean="0"/>
              <a:t>,</a:t>
            </a:r>
            <a:r>
              <a:rPr lang="zh-CN" altLang="en-US" dirty="0" smtClean="0"/>
              <a:t>負載等化器的</a:t>
            </a:r>
            <a:r>
              <a:rPr lang="en-US" altLang="zh-CN" dirty="0" smtClean="0"/>
              <a:t>IP</a:t>
            </a:r>
            <a:r>
              <a:rPr lang="zh-CN" altLang="en-US" dirty="0" smtClean="0"/>
              <a:t>地址為</a:t>
            </a:r>
            <a:r>
              <a:rPr lang="en-US" altLang="zh-CN" dirty="0" smtClean="0"/>
              <a:t>130.211.53.173,</a:t>
            </a:r>
            <a:r>
              <a:rPr lang="zh-CN" altLang="en-US" dirty="0" smtClean="0"/>
              <a:t>因此現在可以通過該 </a:t>
            </a:r>
            <a:r>
              <a:rPr lang="en-US" altLang="zh-CN" dirty="0" smtClean="0"/>
              <a:t>IP</a:t>
            </a:r>
            <a:r>
              <a:rPr lang="zh-CN" altLang="en-US" dirty="0" smtClean="0"/>
              <a:t>位址訪問該服務</a:t>
            </a:r>
            <a:r>
              <a:rPr lang="en-US" altLang="zh-CN" dirty="0" smtClean="0"/>
              <a:t>:</a:t>
            </a:r>
            <a:endParaRPr lang="zh-CN" altLang="en-US" dirty="0"/>
          </a:p>
          <a:p>
            <a:pPr marL="0" indent="0">
              <a:buNone/>
            </a:pPr>
            <a:r>
              <a:rPr lang="en-US" altLang="zh-CN" dirty="0">
                <a:latin typeface="Source Code Pro" panose="020B0509030403020204" pitchFamily="49" charset="0"/>
              </a:rPr>
              <a:t>$ curl http://</a:t>
            </a:r>
            <a:r>
              <a:rPr lang="en-US" altLang="zh-CN" dirty="0" smtClean="0">
                <a:latin typeface="Source Code Pro" panose="020B0509030403020204" pitchFamily="49" charset="0"/>
              </a:rPr>
              <a:t>130.211.53.173 </a:t>
            </a:r>
            <a:endParaRPr lang="en-US" altLang="zh-CN" dirty="0" smtClean="0">
              <a:latin typeface="Source Code Pro" panose="020B0509030403020204" pitchFamily="49" charset="0"/>
            </a:endParaRPr>
          </a:p>
          <a:p>
            <a:pPr marL="0" indent="0">
              <a:buNone/>
            </a:pPr>
            <a:r>
              <a:rPr lang="en-US" altLang="zh-CN" dirty="0" smtClean="0">
                <a:latin typeface="Source Code Pro" panose="020B0509030403020204" pitchFamily="49" charset="0"/>
              </a:rPr>
              <a:t>You've </a:t>
            </a:r>
            <a:r>
              <a:rPr lang="en-US" altLang="zh-CN" dirty="0">
                <a:latin typeface="Source Code Pro" panose="020B0509030403020204" pitchFamily="49" charset="0"/>
              </a:rPr>
              <a:t>hit </a:t>
            </a:r>
            <a:r>
              <a:rPr lang="en-US" altLang="zh-CN" dirty="0" err="1">
                <a:latin typeface="Source Code Pro" panose="020B0509030403020204" pitchFamily="49" charset="0"/>
              </a:rPr>
              <a:t>kubia-xueqi</a:t>
            </a:r>
            <a:endParaRPr lang="zh-CN" altLang="en-US" dirty="0">
              <a:latin typeface="Source Code Pro" panose="020B0509030403020204" pitchFamily="49" charset="0"/>
            </a:endParaRPr>
          </a:p>
          <a:p>
            <a:r>
              <a:rPr lang="zh-CN" altLang="en-US" dirty="0"/>
              <a:t>成功了</a:t>
            </a:r>
            <a:r>
              <a:rPr lang="en-US" altLang="zh-CN" dirty="0" smtClean="0"/>
              <a:t>!</a:t>
            </a:r>
          </a:p>
          <a:p>
            <a:r>
              <a:rPr lang="zh-CN" altLang="en-US" dirty="0" smtClean="0"/>
              <a:t>你</a:t>
            </a:r>
            <a:r>
              <a:rPr lang="zh-CN" altLang="en-US" dirty="0"/>
              <a:t>可能</a:t>
            </a:r>
            <a:r>
              <a:rPr lang="zh-CN" altLang="en-US" dirty="0" smtClean="0"/>
              <a:t>已經注意到</a:t>
            </a:r>
            <a:r>
              <a:rPr lang="zh-TW" altLang="en-US" dirty="0" smtClean="0"/>
              <a:t>：</a:t>
            </a:r>
            <a:r>
              <a:rPr lang="zh-CN" altLang="en-US" dirty="0" smtClean="0"/>
              <a:t>這次不需要像以前使用</a:t>
            </a:r>
            <a:r>
              <a:rPr lang="en-US" altLang="zh-CN" dirty="0" err="1" smtClean="0"/>
              <a:t>NodePort</a:t>
            </a:r>
            <a:r>
              <a:rPr lang="en-US" altLang="zh-CN" dirty="0" smtClean="0"/>
              <a:t> </a:t>
            </a:r>
            <a:r>
              <a:rPr lang="zh-CN" altLang="en-US" dirty="0" smtClean="0"/>
              <a:t>服務那樣來關閉防火牆。</a:t>
            </a:r>
            <a:endParaRPr lang="zh-CN" altLang="en-US" dirty="0"/>
          </a:p>
        </p:txBody>
      </p:sp>
    </p:spTree>
    <p:extLst>
      <p:ext uri="{BB962C8B-B14F-4D97-AF65-F5344CB8AC3E}">
        <p14:creationId xmlns:p14="http://schemas.microsoft.com/office/powerpoint/2010/main" val="37176675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會話親和性和</a:t>
            </a:r>
            <a:r>
              <a:rPr lang="en-US" altLang="zh-CN" dirty="0" smtClean="0"/>
              <a:t>Web</a:t>
            </a:r>
            <a:r>
              <a:rPr lang="zh-TW" altLang="en-US" dirty="0" smtClean="0"/>
              <a:t>瀏</a:t>
            </a:r>
            <a:r>
              <a:rPr lang="zh-CN" altLang="en-US" dirty="0" smtClean="0"/>
              <a:t>覽器</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由於</a:t>
            </a:r>
            <a:r>
              <a:rPr lang="zh-CN" altLang="en-US" dirty="0"/>
              <a:t>服務現在已暴露在外</a:t>
            </a:r>
            <a:r>
              <a:rPr lang="en-US" altLang="zh-CN" dirty="0"/>
              <a:t>,</a:t>
            </a:r>
            <a:r>
              <a:rPr lang="zh-CN" altLang="en-US" dirty="0"/>
              <a:t>因此可以嘗試使用</a:t>
            </a:r>
            <a:r>
              <a:rPr lang="zh-CN" altLang="en-US" dirty="0" smtClean="0"/>
              <a:t>網路</a:t>
            </a:r>
            <a:r>
              <a:rPr lang="zh-TW" altLang="en-US" dirty="0" smtClean="0"/>
              <a:t>瀏</a:t>
            </a:r>
            <a:r>
              <a:rPr lang="zh-CN" altLang="en-US" dirty="0" smtClean="0"/>
              <a:t>覽器</a:t>
            </a:r>
            <a:r>
              <a:rPr lang="zh-CN" altLang="en-US" dirty="0"/>
              <a:t>訪問它</a:t>
            </a:r>
            <a:r>
              <a:rPr lang="zh-CN" altLang="en-US" dirty="0" smtClean="0"/>
              <a:t>。</a:t>
            </a:r>
            <a:endParaRPr lang="en-US" altLang="zh-CN" dirty="0" smtClean="0"/>
          </a:p>
          <a:p>
            <a:r>
              <a:rPr lang="zh-CN" altLang="en-US" dirty="0" smtClean="0"/>
              <a:t>但是會看到</a:t>
            </a:r>
            <a:r>
              <a:rPr lang="zh-CN" altLang="en-US" dirty="0"/>
              <a:t>一些可能覺得奇怪的</a:t>
            </a:r>
            <a:r>
              <a:rPr lang="zh-CN" altLang="en-US" dirty="0" smtClean="0"/>
              <a:t>東西</a:t>
            </a:r>
            <a:r>
              <a:rPr lang="zh-TW" altLang="en-US" dirty="0" smtClean="0"/>
              <a:t>─</a:t>
            </a:r>
            <a:r>
              <a:rPr lang="zh-CN" altLang="en-US" dirty="0" smtClean="0"/>
              <a:t>每次</a:t>
            </a:r>
            <a:r>
              <a:rPr lang="zh-CN" altLang="en-US" dirty="0"/>
              <a:t>流覽器都會碰到同一個</a:t>
            </a:r>
            <a:r>
              <a:rPr lang="en-US" altLang="zh-CN" dirty="0"/>
              <a:t>pod</a:t>
            </a:r>
            <a:r>
              <a:rPr lang="zh-CN" altLang="en-US" dirty="0" smtClean="0"/>
              <a:t>。</a:t>
            </a:r>
            <a:endParaRPr lang="en-US" altLang="zh-CN" dirty="0" smtClean="0"/>
          </a:p>
          <a:p>
            <a:r>
              <a:rPr lang="zh-CN" altLang="en-US" dirty="0" smtClean="0"/>
              <a:t>此時</a:t>
            </a:r>
            <a:r>
              <a:rPr lang="zh-CN" altLang="en-US" dirty="0"/>
              <a:t>服務</a:t>
            </a:r>
            <a:r>
              <a:rPr lang="zh-CN" altLang="en-US" dirty="0" smtClean="0"/>
              <a:t>的會話</a:t>
            </a:r>
            <a:r>
              <a:rPr lang="zh-CN" altLang="en-US" dirty="0"/>
              <a:t>親和性是否發生變化</a:t>
            </a:r>
            <a:r>
              <a:rPr lang="en-US" altLang="zh-CN" dirty="0" smtClean="0"/>
              <a:t>?</a:t>
            </a:r>
          </a:p>
          <a:p>
            <a:r>
              <a:rPr lang="zh-CN" altLang="en-US" dirty="0" smtClean="0"/>
              <a:t>使用</a:t>
            </a:r>
            <a:r>
              <a:rPr lang="en-US" altLang="zh-CN" dirty="0" err="1"/>
              <a:t>kubectl</a:t>
            </a:r>
            <a:r>
              <a:rPr lang="en-US" altLang="zh-CN" dirty="0"/>
              <a:t> explain,</a:t>
            </a:r>
            <a:r>
              <a:rPr lang="zh-CN" altLang="en-US" dirty="0"/>
              <a:t>可以再次檢查服務的</a:t>
            </a:r>
            <a:r>
              <a:rPr lang="zh-CN" altLang="en-US" dirty="0" smtClean="0"/>
              <a:t>會話</a:t>
            </a:r>
            <a:r>
              <a:rPr lang="zh-CN" altLang="en-US" dirty="0"/>
              <a:t>親緣性是否仍然設置為 </a:t>
            </a:r>
            <a:r>
              <a:rPr lang="en-US" altLang="zh-CN" dirty="0" smtClean="0"/>
              <a:t>None</a:t>
            </a:r>
            <a:r>
              <a:rPr lang="zh-TW" altLang="en-US" dirty="0" smtClean="0"/>
              <a:t>。</a:t>
            </a:r>
            <a:endParaRPr lang="en-US" altLang="zh-CN" dirty="0" smtClean="0"/>
          </a:p>
          <a:p>
            <a:r>
              <a:rPr lang="zh-CN" altLang="en-US" dirty="0" smtClean="0"/>
              <a:t>那麼</a:t>
            </a:r>
            <a:r>
              <a:rPr lang="zh-CN" altLang="en-US" dirty="0"/>
              <a:t>為什麼不同</a:t>
            </a:r>
            <a:r>
              <a:rPr lang="zh-CN" altLang="en-US" dirty="0" smtClean="0"/>
              <a:t>的</a:t>
            </a:r>
            <a:r>
              <a:rPr lang="zh-TW" altLang="en-US" dirty="0" smtClean="0"/>
              <a:t>瀏</a:t>
            </a:r>
            <a:r>
              <a:rPr lang="zh-CN" altLang="en-US" dirty="0" smtClean="0"/>
              <a:t>覽器</a:t>
            </a:r>
            <a:r>
              <a:rPr lang="zh-CN" altLang="en-US" dirty="0"/>
              <a:t>請求不會碰到不同的 </a:t>
            </a:r>
            <a:r>
              <a:rPr lang="en-US" altLang="zh-CN" dirty="0"/>
              <a:t>pod, </a:t>
            </a:r>
            <a:r>
              <a:rPr lang="zh-CN" altLang="en-US" dirty="0"/>
              <a:t>就像使用</a:t>
            </a:r>
            <a:r>
              <a:rPr lang="en-US" altLang="zh-CN" dirty="0"/>
              <a:t>curl </a:t>
            </a:r>
            <a:r>
              <a:rPr lang="zh-CN" altLang="en-US" dirty="0"/>
              <a:t>時那樣</a:t>
            </a:r>
            <a:r>
              <a:rPr lang="en-US" altLang="zh-CN"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23181768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為什麼會</a:t>
            </a:r>
            <a:r>
              <a:rPr lang="zh-CN" altLang="en-US" dirty="0" smtClean="0"/>
              <a:t>這樣</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瀏</a:t>
            </a:r>
            <a:r>
              <a:rPr lang="zh-CN" altLang="en-US" dirty="0" smtClean="0"/>
              <a:t>覽器</a:t>
            </a:r>
            <a:r>
              <a:rPr lang="zh-CN" altLang="en-US" dirty="0"/>
              <a:t>使用</a:t>
            </a:r>
            <a:r>
              <a:rPr lang="en-US" altLang="zh-CN" dirty="0"/>
              <a:t>keep-alive </a:t>
            </a:r>
            <a:r>
              <a:rPr lang="zh-CN" altLang="en-US" dirty="0"/>
              <a:t>連接</a:t>
            </a:r>
            <a:r>
              <a:rPr lang="en-US" altLang="zh-CN" dirty="0"/>
              <a:t>,</a:t>
            </a:r>
            <a:r>
              <a:rPr lang="zh-CN" altLang="en-US" dirty="0"/>
              <a:t>並通過單個連接</a:t>
            </a:r>
            <a:r>
              <a:rPr lang="zh-CN" altLang="en-US" dirty="0" smtClean="0"/>
              <a:t>發送所有</a:t>
            </a:r>
            <a:r>
              <a:rPr lang="zh-CN" altLang="en-US" dirty="0"/>
              <a:t>請求</a:t>
            </a:r>
            <a:r>
              <a:rPr lang="en-US" altLang="zh-CN" dirty="0"/>
              <a:t>,</a:t>
            </a:r>
            <a:r>
              <a:rPr lang="zh-CN" altLang="en-US" dirty="0"/>
              <a:t>而 </a:t>
            </a:r>
            <a:r>
              <a:rPr lang="en-US" altLang="zh-CN" dirty="0"/>
              <a:t>curl</a:t>
            </a:r>
            <a:r>
              <a:rPr lang="zh-CN" altLang="en-US" dirty="0"/>
              <a:t>每次都會打開一個新連接</a:t>
            </a:r>
            <a:r>
              <a:rPr lang="zh-CN" altLang="en-US" dirty="0" smtClean="0"/>
              <a:t>。</a:t>
            </a:r>
            <a:endParaRPr lang="en-US" altLang="zh-CN" dirty="0" smtClean="0"/>
          </a:p>
          <a:p>
            <a:r>
              <a:rPr lang="zh-CN" altLang="en-US" dirty="0" smtClean="0"/>
              <a:t>服務</a:t>
            </a:r>
            <a:r>
              <a:rPr lang="zh-CN" altLang="en-US" dirty="0"/>
              <a:t>在連接級別工作</a:t>
            </a:r>
            <a:r>
              <a:rPr lang="en-US" altLang="zh-CN" dirty="0"/>
              <a:t>,</a:t>
            </a:r>
            <a:r>
              <a:rPr lang="zh-CN" altLang="en-US" dirty="0"/>
              <a:t>所以</a:t>
            </a:r>
            <a:r>
              <a:rPr lang="zh-CN" altLang="en-US" dirty="0" smtClean="0"/>
              <a:t>當首次</a:t>
            </a:r>
            <a:r>
              <a:rPr lang="zh-CN" altLang="en-US" dirty="0"/>
              <a:t>打開與服務的連接時</a:t>
            </a:r>
            <a:r>
              <a:rPr lang="en-US" altLang="zh-CN" dirty="0"/>
              <a:t>,</a:t>
            </a:r>
            <a:r>
              <a:rPr lang="zh-CN" altLang="en-US" dirty="0"/>
              <a:t>會選擇一個隨機集群</a:t>
            </a:r>
            <a:r>
              <a:rPr lang="en-US" altLang="zh-CN" dirty="0"/>
              <a:t>,</a:t>
            </a:r>
            <a:r>
              <a:rPr lang="zh-CN" altLang="en-US" dirty="0"/>
              <a:t>然後將屬於該連接的所有</a:t>
            </a:r>
            <a:r>
              <a:rPr lang="zh-CN" altLang="en-US" dirty="0" smtClean="0"/>
              <a:t>網</a:t>
            </a:r>
            <a:r>
              <a:rPr lang="zh-TW" altLang="en-US" dirty="0" smtClean="0"/>
              <a:t>路</a:t>
            </a:r>
            <a:r>
              <a:rPr lang="zh-CN" altLang="en-US" dirty="0" smtClean="0"/>
              <a:t>資料</a:t>
            </a:r>
            <a:r>
              <a:rPr lang="zh-CN" altLang="en-US" dirty="0"/>
              <a:t>包全部發送到單個集群</a:t>
            </a:r>
            <a:r>
              <a:rPr lang="zh-CN" altLang="en-US" dirty="0" smtClean="0"/>
              <a:t>。</a:t>
            </a:r>
            <a:endParaRPr lang="en-US" altLang="zh-CN" dirty="0" smtClean="0"/>
          </a:p>
          <a:p>
            <a:r>
              <a:rPr lang="zh-CN" altLang="en-US" dirty="0" smtClean="0"/>
              <a:t>即使</a:t>
            </a:r>
            <a:r>
              <a:rPr lang="zh-CN" altLang="en-US" dirty="0"/>
              <a:t>會話親和性設置為 </a:t>
            </a:r>
            <a:r>
              <a:rPr lang="en-US" altLang="zh-CN" dirty="0"/>
              <a:t>None,</a:t>
            </a:r>
            <a:r>
              <a:rPr lang="zh-CN" altLang="en-US" dirty="0"/>
              <a:t>用戶也會始終</a:t>
            </a:r>
            <a:r>
              <a:rPr lang="zh-CN" altLang="en-US" dirty="0" smtClean="0"/>
              <a:t>使用</a:t>
            </a:r>
            <a:r>
              <a:rPr lang="zh-CN" altLang="en-US" dirty="0"/>
              <a:t>相同的</a:t>
            </a:r>
            <a:r>
              <a:rPr lang="en-US" altLang="zh-CN" dirty="0"/>
              <a:t>pod (</a:t>
            </a:r>
            <a:r>
              <a:rPr lang="zh-CN" altLang="en-US" dirty="0"/>
              <a:t>直到連接關閉</a:t>
            </a:r>
            <a:r>
              <a:rPr lang="en-US" altLang="zh-CN" dirty="0"/>
              <a:t>)</a:t>
            </a:r>
            <a:r>
              <a:rPr lang="zh-CN" altLang="en-US" dirty="0" smtClean="0"/>
              <a:t>。</a:t>
            </a:r>
            <a:endParaRPr lang="zh-CN" altLang="en-US" dirty="0"/>
          </a:p>
        </p:txBody>
      </p:sp>
    </p:spTree>
    <p:extLst>
      <p:ext uri="{BB962C8B-B14F-4D97-AF65-F5344CB8AC3E}">
        <p14:creationId xmlns:p14="http://schemas.microsoft.com/office/powerpoint/2010/main" val="37997161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CN" altLang="en-US" dirty="0"/>
              <a:t>請參閱圖 </a:t>
            </a:r>
            <a:r>
              <a:rPr lang="en-US" altLang="zh-CN" dirty="0"/>
              <a:t>5.7,</a:t>
            </a:r>
            <a:r>
              <a:rPr lang="zh-CN" altLang="en-US" dirty="0"/>
              <a:t>瞭解 </a:t>
            </a:r>
            <a:r>
              <a:rPr lang="en-US" altLang="zh-CN" dirty="0"/>
              <a:t>HTTP </a:t>
            </a:r>
            <a:r>
              <a:rPr lang="zh-CN" altLang="en-US" dirty="0"/>
              <a:t>請求如何傳遞到該</a:t>
            </a:r>
            <a:r>
              <a:rPr lang="en-US" altLang="zh-CN" dirty="0"/>
              <a:t>pod</a:t>
            </a:r>
            <a:r>
              <a:rPr lang="zh-CN" altLang="en-US" dirty="0" smtClean="0"/>
              <a:t>。</a:t>
            </a:r>
            <a:endParaRPr lang="en-US" altLang="zh-CN" dirty="0" smtClean="0"/>
          </a:p>
          <a:p>
            <a:r>
              <a:rPr lang="zh-CN" altLang="en-US" dirty="0" smtClean="0"/>
              <a:t>外部</a:t>
            </a:r>
            <a:r>
              <a:rPr lang="zh-CN" altLang="en-US" dirty="0"/>
              <a:t>用戶端</a:t>
            </a:r>
            <a:r>
              <a:rPr lang="en-US" altLang="zh-CN" dirty="0"/>
              <a:t>(</a:t>
            </a:r>
            <a:r>
              <a:rPr lang="zh-CN" altLang="en-US" dirty="0"/>
              <a:t>可以使用 </a:t>
            </a:r>
            <a:r>
              <a:rPr lang="en-US" altLang="zh-CN" dirty="0"/>
              <a:t>curl)</a:t>
            </a:r>
            <a:r>
              <a:rPr lang="zh-CN" altLang="en-US" dirty="0"/>
              <a:t>連接到負載等化器的 </a:t>
            </a:r>
            <a:r>
              <a:rPr lang="en-US" altLang="zh-CN" dirty="0"/>
              <a:t>80 </a:t>
            </a:r>
            <a:r>
              <a:rPr lang="zh-CN" altLang="en-US" dirty="0"/>
              <a:t>埠</a:t>
            </a:r>
            <a:r>
              <a:rPr lang="en-US" altLang="zh-CN" dirty="0"/>
              <a:t>,</a:t>
            </a:r>
            <a:r>
              <a:rPr lang="zh-CN" altLang="en-US" dirty="0"/>
              <a:t>並路由到其中一個節點上的隱式分配節點埠。 </a:t>
            </a:r>
            <a:endParaRPr lang="en-US" altLang="zh-CN" dirty="0" smtClean="0"/>
          </a:p>
          <a:p>
            <a:r>
              <a:rPr lang="zh-CN" altLang="en-US" dirty="0" smtClean="0"/>
              <a:t>之後</a:t>
            </a:r>
            <a:r>
              <a:rPr lang="zh-CN" altLang="en-US" dirty="0"/>
              <a:t>該連接被轉發到一個</a:t>
            </a:r>
            <a:r>
              <a:rPr lang="en-US" altLang="zh-CN" dirty="0"/>
              <a:t>pod </a:t>
            </a:r>
            <a:r>
              <a:rPr lang="zh-CN" altLang="en-US" dirty="0"/>
              <a:t>實例。</a:t>
            </a:r>
          </a:p>
          <a:p>
            <a:r>
              <a:rPr lang="zh-CN" altLang="en-US" dirty="0"/>
              <a:t>如前所述</a:t>
            </a:r>
            <a:r>
              <a:rPr lang="en-US" altLang="zh-CN" dirty="0"/>
              <a:t>,</a:t>
            </a:r>
            <a:r>
              <a:rPr lang="en-US" altLang="zh-CN" dirty="0" err="1"/>
              <a:t>LoadBalancer</a:t>
            </a:r>
            <a:r>
              <a:rPr lang="en-US" altLang="zh-CN" dirty="0"/>
              <a:t> </a:t>
            </a:r>
            <a:r>
              <a:rPr lang="zh-CN" altLang="en-US" dirty="0"/>
              <a:t>類型的服務是一個具有額外的基礎設施提供的</a:t>
            </a:r>
            <a:r>
              <a:rPr lang="zh-CN" altLang="en-US" dirty="0" smtClean="0"/>
              <a:t>負載平衡</a:t>
            </a:r>
            <a:r>
              <a:rPr lang="zh-CN" altLang="en-US" dirty="0"/>
              <a:t>器 </a:t>
            </a:r>
            <a:r>
              <a:rPr lang="en-US" altLang="zh-CN" dirty="0" err="1"/>
              <a:t>NodePort</a:t>
            </a:r>
            <a:r>
              <a:rPr lang="en-US" altLang="zh-CN" dirty="0"/>
              <a:t> </a:t>
            </a:r>
            <a:r>
              <a:rPr lang="zh-CN" altLang="en-US" dirty="0"/>
              <a:t>服務</a:t>
            </a:r>
            <a:r>
              <a:rPr lang="zh-CN" altLang="en-US" dirty="0" smtClean="0"/>
              <a:t>。</a:t>
            </a:r>
            <a:endParaRPr lang="en-US" altLang="zh-CN" dirty="0" smtClean="0"/>
          </a:p>
          <a:p>
            <a:r>
              <a:rPr lang="zh-CN" altLang="en-US" dirty="0" smtClean="0"/>
              <a:t>如果使用 </a:t>
            </a:r>
            <a:r>
              <a:rPr lang="en-US" altLang="zh-CN" dirty="0" err="1" smtClean="0">
                <a:latin typeface="Source Code Pro" panose="020B0509030403020204" pitchFamily="49" charset="0"/>
              </a:rPr>
              <a:t>kubectl</a:t>
            </a:r>
            <a:r>
              <a:rPr lang="en-US" altLang="zh-CN" dirty="0" smtClean="0">
                <a:latin typeface="Source Code Pro" panose="020B0509030403020204" pitchFamily="49" charset="0"/>
              </a:rPr>
              <a:t> </a:t>
            </a:r>
            <a:r>
              <a:rPr lang="en-US" altLang="zh-CN" dirty="0">
                <a:latin typeface="Source Code Pro" panose="020B0509030403020204" pitchFamily="49" charset="0"/>
              </a:rPr>
              <a:t>describe </a:t>
            </a:r>
            <a:r>
              <a:rPr lang="zh-CN" altLang="en-US" dirty="0"/>
              <a:t>來顯示有關該服務的</a:t>
            </a:r>
            <a:r>
              <a:rPr lang="zh-CN" altLang="en-US" dirty="0" smtClean="0"/>
              <a:t>其他資訊</a:t>
            </a:r>
            <a:r>
              <a:rPr lang="en-US" altLang="zh-CN" dirty="0"/>
              <a:t>,</a:t>
            </a:r>
            <a:r>
              <a:rPr lang="zh-CN" altLang="en-US" dirty="0"/>
              <a:t>則會看到為該服務選擇了一個節點埠</a:t>
            </a:r>
            <a:r>
              <a:rPr lang="zh-CN" altLang="en-US" dirty="0" smtClean="0"/>
              <a:t>。</a:t>
            </a:r>
            <a:endParaRPr lang="en-US" altLang="zh-CN" dirty="0" smtClean="0"/>
          </a:p>
        </p:txBody>
      </p:sp>
    </p:spTree>
    <p:extLst>
      <p:ext uri="{BB962C8B-B14F-4D97-AF65-F5344CB8AC3E}">
        <p14:creationId xmlns:p14="http://schemas.microsoft.com/office/powerpoint/2010/main" val="10458559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5787025" y="139656"/>
            <a:ext cx="5967608" cy="1325563"/>
          </a:xfrm>
        </p:spPr>
        <p:txBody>
          <a:bodyPr>
            <a:normAutofit fontScale="90000"/>
          </a:bodyPr>
          <a:lstStyle/>
          <a:p>
            <a:r>
              <a:rPr lang="zh-TW" altLang="en-US" dirty="0" smtClean="0"/>
              <a:t>圖 </a:t>
            </a:r>
            <a:r>
              <a:rPr lang="en-US" altLang="zh-TW" dirty="0" smtClean="0"/>
              <a:t>5.7 </a:t>
            </a:r>
            <a:r>
              <a:rPr lang="zh-TW" altLang="en-US" dirty="0" smtClean="0"/>
              <a:t>外部用戶端連接一個 </a:t>
            </a:r>
            <a:r>
              <a:rPr lang="en-US" altLang="zh-TW" dirty="0" err="1" smtClean="0"/>
              <a:t>LoadBalancer</a:t>
            </a:r>
            <a:r>
              <a:rPr lang="en-US" altLang="zh-TW" dirty="0" smtClean="0"/>
              <a:t> </a:t>
            </a:r>
            <a:r>
              <a:rPr lang="zh-TW" altLang="en-US" dirty="0" smtClean="0"/>
              <a:t>服務</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649" y="26922"/>
            <a:ext cx="8076445" cy="6858000"/>
          </a:xfrm>
          <a:prstGeom prst="rect">
            <a:avLst/>
          </a:prstGeom>
        </p:spPr>
      </p:pic>
    </p:spTree>
    <p:extLst>
      <p:ext uri="{BB962C8B-B14F-4D97-AF65-F5344CB8AC3E}">
        <p14:creationId xmlns:p14="http://schemas.microsoft.com/office/powerpoint/2010/main" val="29894835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節點</a:t>
            </a:r>
            <a:r>
              <a:rPr lang="zh-CN" altLang="en-US" dirty="0" smtClean="0"/>
              <a:t>埠</a:t>
            </a:r>
            <a:r>
              <a:rPr lang="zh-TW" altLang="en-US" dirty="0" smtClean="0"/>
              <a:t>也可存取</a:t>
            </a:r>
            <a:r>
              <a:rPr lang="en-US" altLang="zh-TW" dirty="0" smtClean="0"/>
              <a:t>(</a:t>
            </a:r>
            <a:r>
              <a:rPr lang="zh-TW" altLang="en-US" dirty="0" smtClean="0"/>
              <a:t>只要有打開防火牆</a:t>
            </a:r>
            <a:r>
              <a:rPr lang="en-US" altLang="zh-TW" dirty="0" smtClean="0"/>
              <a:t>)</a:t>
            </a:r>
            <a:endParaRPr lang="zh-TW" altLang="en-US" dirty="0"/>
          </a:p>
        </p:txBody>
      </p:sp>
      <p:sp>
        <p:nvSpPr>
          <p:cNvPr id="3" name="內容版面配置區 2"/>
          <p:cNvSpPr>
            <a:spLocks noGrp="1"/>
          </p:cNvSpPr>
          <p:nvPr>
            <p:ph idx="1"/>
          </p:nvPr>
        </p:nvSpPr>
        <p:spPr/>
        <p:txBody>
          <a:bodyPr/>
          <a:lstStyle/>
          <a:p>
            <a:r>
              <a:rPr lang="zh-CN" altLang="en-US" dirty="0"/>
              <a:t>如果要為此埠打開防火牆</a:t>
            </a:r>
            <a:r>
              <a:rPr lang="en-US" altLang="zh-CN" dirty="0"/>
              <a:t>,</a:t>
            </a:r>
            <a:r>
              <a:rPr lang="zh-CN" altLang="en-US" dirty="0"/>
              <a:t>就</a:t>
            </a:r>
            <a:r>
              <a:rPr lang="zh-CN" altLang="en-US" dirty="0" smtClean="0"/>
              <a:t>像在</a:t>
            </a:r>
            <a:r>
              <a:rPr lang="zh-CN" altLang="en-US" dirty="0"/>
              <a:t>上節中對 </a:t>
            </a:r>
            <a:r>
              <a:rPr lang="en-US" altLang="zh-CN" dirty="0" err="1"/>
              <a:t>NodePort</a:t>
            </a:r>
            <a:r>
              <a:rPr lang="en-US" altLang="zh-CN" dirty="0"/>
              <a:t> </a:t>
            </a:r>
            <a:r>
              <a:rPr lang="zh-CN" altLang="en-US" dirty="0"/>
              <a:t>服務所做的那樣</a:t>
            </a:r>
            <a:r>
              <a:rPr lang="en-US" altLang="zh-CN" dirty="0"/>
              <a:t>,</a:t>
            </a:r>
            <a:r>
              <a:rPr lang="zh-CN" altLang="en-US" dirty="0"/>
              <a:t>也可以通過節點 </a:t>
            </a:r>
            <a:r>
              <a:rPr lang="en-US" altLang="zh-CN" dirty="0" smtClean="0"/>
              <a:t>IP </a:t>
            </a:r>
            <a:r>
              <a:rPr lang="zh-CN" altLang="en-US" dirty="0" smtClean="0"/>
              <a:t>訪問</a:t>
            </a:r>
            <a:r>
              <a:rPr lang="zh-CN" altLang="en-US" dirty="0"/>
              <a:t>服務。</a:t>
            </a:r>
          </a:p>
          <a:p>
            <a:r>
              <a:rPr lang="zh-CN" altLang="en-US" dirty="0"/>
              <a:t>提示如果</a:t>
            </a:r>
            <a:r>
              <a:rPr lang="zh-CN" altLang="en-US" dirty="0" smtClean="0"/>
              <a:t>使用的</a:t>
            </a:r>
            <a:r>
              <a:rPr lang="zh-CN" altLang="en-US" dirty="0"/>
              <a:t>是</a:t>
            </a:r>
            <a:r>
              <a:rPr lang="en-US" altLang="zh-CN" dirty="0" err="1"/>
              <a:t>Minikube</a:t>
            </a:r>
            <a:r>
              <a:rPr lang="en-US" altLang="zh-CN" dirty="0"/>
              <a:t>,</a:t>
            </a:r>
            <a:r>
              <a:rPr lang="zh-CN" altLang="en-US" dirty="0"/>
              <a:t>儘管負載平衡器不會被分配</a:t>
            </a:r>
            <a:r>
              <a:rPr lang="en-US" altLang="zh-CN" dirty="0"/>
              <a:t>,</a:t>
            </a:r>
            <a:r>
              <a:rPr lang="zh-CN" altLang="en-US" dirty="0"/>
              <a:t>仍然可以通過</a:t>
            </a:r>
            <a:r>
              <a:rPr lang="zh-CN" altLang="en-US" dirty="0" smtClean="0"/>
              <a:t>節點埠</a:t>
            </a:r>
            <a:r>
              <a:rPr lang="en-US" altLang="zh-CN" dirty="0"/>
              <a:t>(</a:t>
            </a:r>
            <a:r>
              <a:rPr lang="zh-CN" altLang="en-US" dirty="0"/>
              <a:t>位於</a:t>
            </a:r>
            <a:r>
              <a:rPr lang="en-US" altLang="zh-CN" dirty="0" err="1"/>
              <a:t>Minikube</a:t>
            </a:r>
            <a:r>
              <a:rPr lang="en-US" altLang="zh-CN" dirty="0"/>
              <a:t> VM </a:t>
            </a:r>
            <a:r>
              <a:rPr lang="zh-CN" altLang="en-US" dirty="0"/>
              <a:t>的 </a:t>
            </a:r>
            <a:r>
              <a:rPr lang="en-US" altLang="zh-CN" dirty="0"/>
              <a:t>IP </a:t>
            </a:r>
            <a:r>
              <a:rPr lang="zh-CN" altLang="en-US" dirty="0"/>
              <a:t>地址</a:t>
            </a:r>
            <a:r>
              <a:rPr lang="en-US" altLang="zh-CN" dirty="0"/>
              <a:t>)</a:t>
            </a:r>
            <a:r>
              <a:rPr lang="zh-CN" altLang="en-US" dirty="0"/>
              <a:t>訪問該服務</a:t>
            </a:r>
            <a:r>
              <a:rPr lang="zh-CN" altLang="en-US" dirty="0" smtClean="0"/>
              <a:t>。</a:t>
            </a:r>
            <a:endParaRPr lang="zh-CN" altLang="en-US" dirty="0"/>
          </a:p>
        </p:txBody>
      </p:sp>
    </p:spTree>
    <p:extLst>
      <p:ext uri="{BB962C8B-B14F-4D97-AF65-F5344CB8AC3E}">
        <p14:creationId xmlns:p14="http://schemas.microsoft.com/office/powerpoint/2010/main" val="259389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創建服務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服務的後端可以有不止一個</a:t>
            </a:r>
            <a:r>
              <a:rPr lang="en-US" altLang="zh-CN" dirty="0" smtClean="0"/>
              <a:t>pod</a:t>
            </a:r>
            <a:r>
              <a:rPr lang="zh-CN" altLang="en-US" dirty="0" smtClean="0"/>
              <a:t>。</a:t>
            </a:r>
            <a:endParaRPr lang="en-US" altLang="zh-CN" dirty="0" smtClean="0"/>
          </a:p>
          <a:p>
            <a:r>
              <a:rPr lang="zh-CN" altLang="en-US" dirty="0" smtClean="0"/>
              <a:t>服務的連接對所有的後端 </a:t>
            </a:r>
            <a:r>
              <a:rPr lang="en-US" altLang="zh-CN" dirty="0" smtClean="0"/>
              <a:t>pod </a:t>
            </a:r>
            <a:r>
              <a:rPr lang="zh-CN" altLang="en-US" dirty="0" smtClean="0"/>
              <a:t>是負載均衡的。</a:t>
            </a:r>
            <a:endParaRPr lang="en-US" altLang="zh-CN" dirty="0" smtClean="0"/>
          </a:p>
          <a:p>
            <a:r>
              <a:rPr lang="zh-CN" altLang="en-US" dirty="0" smtClean="0"/>
              <a:t>但是要如何準確地定義哪些 </a:t>
            </a:r>
            <a:r>
              <a:rPr lang="en-US" altLang="zh-CN" dirty="0" smtClean="0"/>
              <a:t>pod </a:t>
            </a:r>
            <a:r>
              <a:rPr lang="zh-CN" altLang="en-US" dirty="0" smtClean="0"/>
              <a:t>屬於服務</a:t>
            </a:r>
            <a:r>
              <a:rPr lang="zh-TW" altLang="en-US" dirty="0" smtClean="0"/>
              <a:t>，</a:t>
            </a:r>
            <a:r>
              <a:rPr lang="zh-CN" altLang="en-US" dirty="0" smtClean="0"/>
              <a:t>哪些不屬於呢</a:t>
            </a:r>
            <a:r>
              <a:rPr lang="en-US" altLang="zh-CN" dirty="0" smtClean="0"/>
              <a:t>?</a:t>
            </a:r>
            <a:endParaRPr lang="zh-CN" altLang="en-US" dirty="0"/>
          </a:p>
          <a:p>
            <a:r>
              <a:rPr lang="zh-CN" altLang="en-US" dirty="0"/>
              <a:t>服務</a:t>
            </a:r>
            <a:r>
              <a:rPr lang="zh-CN" altLang="en-US" dirty="0" smtClean="0"/>
              <a:t>使用</a:t>
            </a:r>
            <a:r>
              <a:rPr lang="zh-TW" altLang="en-US" dirty="0" smtClean="0"/>
              <a:t>與</a:t>
            </a:r>
            <a:r>
              <a:rPr lang="zh-CN" altLang="en-US" dirty="0" smtClean="0"/>
              <a:t>標籤選擇器來指定哪些 </a:t>
            </a:r>
            <a:r>
              <a:rPr lang="en-US" altLang="zh-CN" dirty="0" smtClean="0"/>
              <a:t>pod </a:t>
            </a:r>
            <a:r>
              <a:rPr lang="zh-CN" altLang="en-US" dirty="0" smtClean="0"/>
              <a:t>屬於同一組</a:t>
            </a:r>
            <a:r>
              <a:rPr lang="zh-TW" altLang="en-US" dirty="0" smtClean="0"/>
              <a:t>的</a:t>
            </a:r>
            <a:r>
              <a:rPr lang="zh-CN" altLang="en-US" dirty="0" smtClean="0"/>
              <a:t>相同機制</a:t>
            </a:r>
            <a:r>
              <a:rPr lang="zh-CN" altLang="en-US" dirty="0"/>
              <a:t>。</a:t>
            </a:r>
            <a:r>
              <a:rPr lang="zh-TW" altLang="en-US" dirty="0" smtClean="0"/>
              <a:t>（</a:t>
            </a:r>
            <a:r>
              <a:rPr lang="zh-CN" altLang="en-US" dirty="0" smtClean="0"/>
              <a:t>參考</a:t>
            </a:r>
            <a:r>
              <a:rPr lang="zh-TW" altLang="en-US" dirty="0" smtClean="0"/>
              <a:t>下頁</a:t>
            </a:r>
            <a:r>
              <a:rPr lang="zh-CN" altLang="en-US" dirty="0" smtClean="0"/>
              <a:t>圖 </a:t>
            </a:r>
            <a:r>
              <a:rPr lang="en-US" altLang="zh-CN" dirty="0" smtClean="0"/>
              <a:t>9.2</a:t>
            </a:r>
            <a:r>
              <a:rPr lang="zh-TW" altLang="en-US" dirty="0" smtClean="0"/>
              <a:t>）</a:t>
            </a:r>
            <a:endParaRPr lang="en-US" altLang="zh-CN" dirty="0" smtClean="0"/>
          </a:p>
        </p:txBody>
      </p:sp>
    </p:spTree>
    <p:extLst>
      <p:ext uri="{BB962C8B-B14F-4D97-AF65-F5344CB8AC3E}">
        <p14:creationId xmlns:p14="http://schemas.microsoft.com/office/powerpoint/2010/main" val="38539701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瞭解外部連接的</a:t>
            </a:r>
            <a:r>
              <a:rPr lang="zh-CN" altLang="en-US" dirty="0" smtClean="0"/>
              <a:t>特性</a:t>
            </a:r>
            <a:endParaRPr lang="zh-TW" altLang="en-US" dirty="0"/>
          </a:p>
        </p:txBody>
      </p:sp>
      <p:sp>
        <p:nvSpPr>
          <p:cNvPr id="4" name="內容版面配置區 3"/>
          <p:cNvSpPr>
            <a:spLocks noGrp="1"/>
          </p:cNvSpPr>
          <p:nvPr>
            <p:ph idx="1"/>
          </p:nvPr>
        </p:nvSpPr>
        <p:spPr/>
        <p:txBody>
          <a:bodyPr>
            <a:normAutofit/>
          </a:bodyPr>
          <a:lstStyle/>
          <a:p>
            <a:r>
              <a:rPr lang="zh-CN" altLang="en-US" dirty="0" smtClean="0"/>
              <a:t>瞭解並防止不必要的網路跳數</a:t>
            </a:r>
            <a:endParaRPr lang="en-US" altLang="zh-CN" dirty="0" smtClean="0"/>
          </a:p>
          <a:p>
            <a:pPr lvl="1"/>
            <a:r>
              <a:rPr lang="zh-CN" altLang="en-US" dirty="0" smtClean="0"/>
              <a:t>當外部用戶端通過節點埠連接到服務時</a:t>
            </a:r>
            <a:r>
              <a:rPr lang="en-US" altLang="zh-CN" dirty="0" smtClean="0"/>
              <a:t>(</a:t>
            </a:r>
            <a:r>
              <a:rPr lang="zh-CN" altLang="en-US" dirty="0" smtClean="0"/>
              <a:t>這也包括先通過負載等化器時的情 況</a:t>
            </a:r>
            <a:r>
              <a:rPr lang="en-US" altLang="zh-CN" dirty="0" smtClean="0"/>
              <a:t>),</a:t>
            </a:r>
            <a:r>
              <a:rPr lang="zh-CN" altLang="en-US" dirty="0" smtClean="0"/>
              <a:t>隨機選擇的</a:t>
            </a:r>
            <a:r>
              <a:rPr lang="en-US" altLang="zh-CN" dirty="0" smtClean="0"/>
              <a:t>pod </a:t>
            </a:r>
            <a:r>
              <a:rPr lang="zh-CN" altLang="en-US" dirty="0" smtClean="0"/>
              <a:t>並不一定在接收連接的同節點上運行。</a:t>
            </a:r>
            <a:endParaRPr lang="en-US" altLang="zh-CN" dirty="0" smtClean="0"/>
          </a:p>
          <a:p>
            <a:pPr lvl="1"/>
            <a:r>
              <a:rPr lang="zh-CN" altLang="en-US" dirty="0" smtClean="0"/>
              <a:t>可能需要額外的網</a:t>
            </a:r>
            <a:r>
              <a:rPr lang="zh-TW" altLang="en-US" dirty="0" smtClean="0"/>
              <a:t>路</a:t>
            </a:r>
            <a:r>
              <a:rPr lang="zh-CN" altLang="en-US" dirty="0" smtClean="0"/>
              <a:t>跳轉才能到達 </a:t>
            </a:r>
            <a:r>
              <a:rPr lang="en-US" altLang="zh-CN" dirty="0" smtClean="0"/>
              <a:t>pod,</a:t>
            </a:r>
            <a:r>
              <a:rPr lang="zh-CN" altLang="en-US" dirty="0" smtClean="0"/>
              <a:t>但這種行為並不符合期望。</a:t>
            </a:r>
            <a:endParaRPr lang="zh-CN" altLang="en-US" dirty="0"/>
          </a:p>
          <a:p>
            <a:r>
              <a:rPr lang="zh-CN" altLang="en-US" dirty="0" smtClean="0"/>
              <a:t>可以通過將服務配置為僅將外部通信重定向到接收連接的節點上運行的</a:t>
            </a:r>
            <a:r>
              <a:rPr lang="en-US" altLang="zh-CN" dirty="0" smtClean="0"/>
              <a:t>pod </a:t>
            </a:r>
            <a:r>
              <a:rPr lang="zh-CN" altLang="en-US" dirty="0" smtClean="0"/>
              <a:t>來阻止此額外跳數。</a:t>
            </a:r>
            <a:endParaRPr lang="en-US" altLang="zh-CN" dirty="0" smtClean="0"/>
          </a:p>
          <a:p>
            <a:r>
              <a:rPr lang="zh-CN" altLang="en-US" dirty="0" smtClean="0"/>
              <a:t>這是通過在服務的 </a:t>
            </a:r>
            <a:r>
              <a:rPr lang="en-US" altLang="zh-CN" dirty="0" smtClean="0">
                <a:latin typeface="Source Code Pro" panose="020B0509030403020204" pitchFamily="49" charset="0"/>
              </a:rPr>
              <a:t>spec </a:t>
            </a:r>
            <a:r>
              <a:rPr lang="zh-CN" altLang="en-US" dirty="0" smtClean="0"/>
              <a:t>部分中設置</a:t>
            </a:r>
            <a:r>
              <a:rPr lang="en-US" altLang="zh-CN" dirty="0" err="1" smtClean="0">
                <a:latin typeface="Source Code Pro" panose="020B0509030403020204" pitchFamily="49" charset="0"/>
              </a:rPr>
              <a:t>externalTrafficPolicy</a:t>
            </a:r>
            <a:r>
              <a:rPr lang="en-US" altLang="zh-CN" dirty="0" smtClean="0"/>
              <a:t> </a:t>
            </a:r>
            <a:r>
              <a:rPr lang="zh-CN" altLang="en-US" dirty="0" smtClean="0"/>
              <a:t>欄位來完成的</a:t>
            </a:r>
            <a:r>
              <a:rPr lang="en-US" altLang="zh-CN" dirty="0" smtClean="0"/>
              <a:t>:</a:t>
            </a:r>
          </a:p>
          <a:p>
            <a:pPr marL="0" indent="0">
              <a:buNone/>
            </a:pPr>
            <a:r>
              <a:rPr lang="en-US" altLang="zh-TW" sz="2600" dirty="0">
                <a:latin typeface="Source Code Pro" panose="020B0509030403020204" pitchFamily="49" charset="0"/>
              </a:rPr>
              <a:t>spec:</a:t>
            </a:r>
          </a:p>
          <a:p>
            <a:pPr marL="0" indent="0">
              <a:buNone/>
            </a:pPr>
            <a:r>
              <a:rPr lang="en-US" altLang="zh-TW" sz="2600" dirty="0" smtClean="0">
                <a:latin typeface="Source Code Pro" panose="020B0509030403020204" pitchFamily="49" charset="0"/>
              </a:rPr>
              <a:t>  </a:t>
            </a:r>
            <a:r>
              <a:rPr lang="en-US" altLang="zh-TW" sz="2600" dirty="0" err="1" smtClean="0">
                <a:latin typeface="Source Code Pro" panose="020B0509030403020204" pitchFamily="49" charset="0"/>
              </a:rPr>
              <a:t>externalTrafficPolicy</a:t>
            </a:r>
            <a:r>
              <a:rPr lang="en-US" altLang="zh-TW" sz="2600" dirty="0">
                <a:latin typeface="Source Code Pro" panose="020B0509030403020204" pitchFamily="49" charset="0"/>
              </a:rPr>
              <a:t>: </a:t>
            </a:r>
            <a:r>
              <a:rPr lang="en-US" altLang="zh-TW" sz="2600" dirty="0" smtClean="0">
                <a:latin typeface="Source Code Pro" panose="020B0509030403020204" pitchFamily="49" charset="0"/>
              </a:rPr>
              <a:t>Local</a:t>
            </a:r>
            <a:endParaRPr lang="zh-TW" altLang="en-US" dirty="0"/>
          </a:p>
        </p:txBody>
      </p:sp>
    </p:spTree>
    <p:extLst>
      <p:ext uri="{BB962C8B-B14F-4D97-AF65-F5344CB8AC3E}">
        <p14:creationId xmlns:p14="http://schemas.microsoft.com/office/powerpoint/2010/main" val="23941738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如果沒有本地 </a:t>
            </a:r>
            <a:r>
              <a:rPr lang="en-US" altLang="zh-CN" dirty="0"/>
              <a:t>pod </a:t>
            </a:r>
            <a:r>
              <a:rPr lang="zh-CN" altLang="en-US" dirty="0"/>
              <a:t>存在</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如果服務定義包含此設置</a:t>
            </a:r>
            <a:r>
              <a:rPr lang="en-US" altLang="zh-CN" dirty="0" smtClean="0"/>
              <a:t>,</a:t>
            </a:r>
            <a:r>
              <a:rPr lang="zh-CN" altLang="en-US" dirty="0" smtClean="0"/>
              <a:t>並且通過服務的節點埠打開外部連接</a:t>
            </a:r>
            <a:r>
              <a:rPr lang="en-US" altLang="zh-CN" dirty="0" smtClean="0"/>
              <a:t>,</a:t>
            </a:r>
            <a:r>
              <a:rPr lang="zh-CN" altLang="en-US" dirty="0" smtClean="0"/>
              <a:t>則服務代理將選擇本地運行的</a:t>
            </a:r>
            <a:r>
              <a:rPr lang="en-US" altLang="zh-CN" dirty="0" smtClean="0"/>
              <a:t>pod</a:t>
            </a:r>
            <a:r>
              <a:rPr lang="zh-CN" altLang="en-US" dirty="0" smtClean="0"/>
              <a:t>。</a:t>
            </a:r>
            <a:endParaRPr lang="en-US" altLang="zh-CN" dirty="0" smtClean="0"/>
          </a:p>
          <a:p>
            <a:r>
              <a:rPr lang="zh-CN" altLang="en-US" dirty="0" smtClean="0"/>
              <a:t>如果沒有本地 </a:t>
            </a:r>
            <a:r>
              <a:rPr lang="en-US" altLang="zh-CN" dirty="0" smtClean="0"/>
              <a:t>pod </a:t>
            </a:r>
            <a:r>
              <a:rPr lang="zh-CN" altLang="en-US" dirty="0"/>
              <a:t>存在</a:t>
            </a:r>
            <a:r>
              <a:rPr lang="en-US" altLang="zh-CN" dirty="0" smtClean="0"/>
              <a:t>,</a:t>
            </a:r>
            <a:r>
              <a:rPr lang="zh-CN" altLang="en-US" dirty="0" smtClean="0"/>
              <a:t>則連接將掛起</a:t>
            </a:r>
            <a:r>
              <a:rPr lang="en-US" altLang="zh-CN" dirty="0" smtClean="0"/>
              <a:t>(</a:t>
            </a:r>
            <a:r>
              <a:rPr lang="zh-CN" altLang="en-US" dirty="0" smtClean="0"/>
              <a:t>它不會像不使用注解那樣</a:t>
            </a:r>
            <a:r>
              <a:rPr lang="en-US" altLang="zh-CN" dirty="0" smtClean="0"/>
              <a:t>,</a:t>
            </a:r>
            <a:r>
              <a:rPr lang="zh-CN" altLang="en-US" dirty="0" smtClean="0"/>
              <a:t>將其轉發到隨機的全域 </a:t>
            </a:r>
            <a:r>
              <a:rPr lang="en-US" altLang="zh-CN" dirty="0" smtClean="0"/>
              <a:t>pod</a:t>
            </a:r>
            <a:r>
              <a:rPr lang="en-US" altLang="zh-CN" dirty="0"/>
              <a:t>)</a:t>
            </a:r>
            <a:r>
              <a:rPr lang="zh-CN" altLang="en-US" dirty="0" smtClean="0"/>
              <a:t>。</a:t>
            </a:r>
            <a:endParaRPr lang="en-US" altLang="zh-CN" dirty="0" smtClean="0"/>
          </a:p>
          <a:p>
            <a:r>
              <a:rPr lang="zh-CN" altLang="en-US" dirty="0" smtClean="0"/>
              <a:t>因此</a:t>
            </a:r>
            <a:r>
              <a:rPr lang="en-US" altLang="zh-CN" dirty="0" smtClean="0"/>
              <a:t>,</a:t>
            </a:r>
            <a:r>
              <a:rPr lang="zh-CN" altLang="en-US" dirty="0" smtClean="0"/>
              <a:t>需要確保負載平衡器將連接轉發給至少具有一個</a:t>
            </a:r>
            <a:r>
              <a:rPr lang="en-US" altLang="zh-CN" dirty="0" smtClean="0"/>
              <a:t>pod </a:t>
            </a:r>
            <a:r>
              <a:rPr lang="zh-CN" altLang="en-US" dirty="0" smtClean="0"/>
              <a:t>的節點。</a:t>
            </a:r>
            <a:r>
              <a:rPr lang="zh-CN" altLang="en-US" dirty="0"/>
              <a:t/>
            </a:r>
            <a:br>
              <a:rPr lang="zh-CN" altLang="en-US" dirty="0"/>
            </a:br>
            <a:endParaRPr lang="zh-TW" altLang="en-US" dirty="0"/>
          </a:p>
        </p:txBody>
      </p:sp>
    </p:spTree>
    <p:extLst>
      <p:ext uri="{BB962C8B-B14F-4D97-AF65-F5344CB8AC3E}">
        <p14:creationId xmlns:p14="http://schemas.microsoft.com/office/powerpoint/2010/main" val="33847089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使用這個注解還有其他</a:t>
            </a:r>
            <a:r>
              <a:rPr lang="zh-CN" altLang="en-US" dirty="0" smtClean="0"/>
              <a:t>缺點</a:t>
            </a:r>
            <a:endParaRPr lang="zh-TW" altLang="en-US" dirty="0"/>
          </a:p>
        </p:txBody>
      </p:sp>
      <p:sp>
        <p:nvSpPr>
          <p:cNvPr id="3" name="內容版面配置區 2"/>
          <p:cNvSpPr>
            <a:spLocks noGrp="1"/>
          </p:cNvSpPr>
          <p:nvPr>
            <p:ph idx="1"/>
          </p:nvPr>
        </p:nvSpPr>
        <p:spPr/>
        <p:txBody>
          <a:bodyPr/>
          <a:lstStyle/>
          <a:p>
            <a:r>
              <a:rPr lang="zh-CN" altLang="en-US" dirty="0" smtClean="0"/>
              <a:t>通常</a:t>
            </a:r>
            <a:r>
              <a:rPr lang="zh-CN" altLang="en-US" dirty="0"/>
              <a:t>情況下</a:t>
            </a:r>
            <a:r>
              <a:rPr lang="en-US" altLang="zh-CN" dirty="0"/>
              <a:t>,</a:t>
            </a:r>
            <a:r>
              <a:rPr lang="zh-CN" altLang="en-US" dirty="0"/>
              <a:t>連接均勻分佈在所有的</a:t>
            </a:r>
            <a:r>
              <a:rPr lang="en-US" altLang="zh-CN" dirty="0"/>
              <a:t>pod </a:t>
            </a:r>
            <a:r>
              <a:rPr lang="zh-CN" altLang="en-US" dirty="0"/>
              <a:t>上</a:t>
            </a:r>
            <a:r>
              <a:rPr lang="en-US" altLang="zh-CN" dirty="0"/>
              <a:t>,</a:t>
            </a:r>
            <a:r>
              <a:rPr lang="zh-CN" altLang="en-US" dirty="0" smtClean="0"/>
              <a:t>但使用</a:t>
            </a:r>
            <a:r>
              <a:rPr lang="zh-CN" altLang="en-US" dirty="0"/>
              <a:t>此注解時</a:t>
            </a:r>
            <a:r>
              <a:rPr lang="en-US" altLang="zh-CN" dirty="0"/>
              <a:t>,</a:t>
            </a:r>
            <a:r>
              <a:rPr lang="zh-CN" altLang="en-US" dirty="0"/>
              <a:t>情況就不再一樣了。</a:t>
            </a:r>
          </a:p>
          <a:p>
            <a:r>
              <a:rPr lang="zh-CN" altLang="en-US" dirty="0" smtClean="0"/>
              <a:t>想像下兩個節點有一個</a:t>
            </a:r>
            <a:r>
              <a:rPr lang="en-US" altLang="zh-CN" dirty="0" smtClean="0"/>
              <a:t>pod</a:t>
            </a:r>
            <a:r>
              <a:rPr lang="zh-CN" altLang="en-US" dirty="0"/>
              <a:t>。假設節點</a:t>
            </a:r>
            <a:r>
              <a:rPr lang="en-US" altLang="zh-CN" dirty="0"/>
              <a:t>A</a:t>
            </a:r>
            <a:r>
              <a:rPr lang="zh-CN" altLang="en-US" dirty="0"/>
              <a:t>運行一個</a:t>
            </a:r>
            <a:r>
              <a:rPr lang="en-US" altLang="zh-CN" dirty="0"/>
              <a:t>pod,</a:t>
            </a:r>
            <a:r>
              <a:rPr lang="zh-CN" altLang="en-US" dirty="0"/>
              <a:t>節點</a:t>
            </a:r>
            <a:r>
              <a:rPr lang="en-US" altLang="zh-CN" dirty="0"/>
              <a:t>B</a:t>
            </a:r>
            <a:r>
              <a:rPr lang="zh-CN" altLang="en-US" dirty="0"/>
              <a:t>運行另外</a:t>
            </a:r>
            <a:r>
              <a:rPr lang="zh-CN" altLang="en-US" dirty="0" smtClean="0"/>
              <a:t>兩個 </a:t>
            </a:r>
            <a:r>
              <a:rPr lang="en-US" altLang="zh-CN" dirty="0"/>
              <a:t>pod</a:t>
            </a:r>
            <a:r>
              <a:rPr lang="zh-CN" altLang="en-US" dirty="0" smtClean="0"/>
              <a:t>。</a:t>
            </a:r>
            <a:endParaRPr lang="en-US" altLang="zh-CN" dirty="0" smtClean="0"/>
          </a:p>
          <a:p>
            <a:r>
              <a:rPr lang="zh-CN" altLang="en-US" dirty="0" smtClean="0"/>
              <a:t>如果</a:t>
            </a:r>
            <a:r>
              <a:rPr lang="zh-CN" altLang="en-US" dirty="0"/>
              <a:t>負載平衡器在兩個</a:t>
            </a:r>
            <a:r>
              <a:rPr lang="zh-CN" altLang="en-US" b="1" dirty="0"/>
              <a:t>節點</a:t>
            </a:r>
            <a:r>
              <a:rPr lang="zh-CN" altLang="en-US" dirty="0"/>
              <a:t>間均勻分佈連接</a:t>
            </a:r>
            <a:r>
              <a:rPr lang="en-US" altLang="zh-CN" dirty="0"/>
              <a:t>,</a:t>
            </a:r>
            <a:r>
              <a:rPr lang="zh-CN" altLang="en-US" dirty="0"/>
              <a:t>則節點</a:t>
            </a:r>
            <a:r>
              <a:rPr lang="en-US" altLang="zh-CN" dirty="0"/>
              <a:t>A</a:t>
            </a:r>
            <a:r>
              <a:rPr lang="zh-CN" altLang="en-US" dirty="0"/>
              <a:t>上的</a:t>
            </a:r>
            <a:r>
              <a:rPr lang="en-US" altLang="zh-CN" dirty="0"/>
              <a:t>pod </a:t>
            </a:r>
            <a:r>
              <a:rPr lang="zh-CN" altLang="en-US" dirty="0"/>
              <a:t>將接收</a:t>
            </a:r>
            <a:r>
              <a:rPr lang="zh-CN" altLang="en-US" dirty="0" smtClean="0"/>
              <a:t>所有</a:t>
            </a:r>
            <a:r>
              <a:rPr lang="zh-CN" altLang="en-US" dirty="0"/>
              <a:t>連接的</a:t>
            </a:r>
            <a:r>
              <a:rPr lang="en-US" altLang="zh-CN" dirty="0"/>
              <a:t>50%,</a:t>
            </a:r>
            <a:r>
              <a:rPr lang="zh-CN" altLang="en-US" dirty="0"/>
              <a:t>但節點上的兩個 </a:t>
            </a:r>
            <a:r>
              <a:rPr lang="en-US" altLang="zh-CN" dirty="0"/>
              <a:t>pod </a:t>
            </a:r>
            <a:r>
              <a:rPr lang="zh-CN" altLang="en-US" dirty="0"/>
              <a:t>每個只能接收</a:t>
            </a:r>
            <a:r>
              <a:rPr lang="en-US" altLang="zh-CN" dirty="0"/>
              <a:t>25%,</a:t>
            </a:r>
            <a:r>
              <a:rPr lang="zh-CN" altLang="en-US" dirty="0"/>
              <a:t>如圖</a:t>
            </a:r>
            <a:r>
              <a:rPr lang="en-US" altLang="zh-CN" dirty="0"/>
              <a:t>5.8 </a:t>
            </a:r>
            <a:r>
              <a:rPr lang="zh-CN" altLang="en-US" dirty="0"/>
              <a:t>所示</a:t>
            </a:r>
            <a:r>
              <a:rPr lang="zh-CN" altLang="en-US" dirty="0" smtClean="0"/>
              <a:t>。</a:t>
            </a:r>
            <a:endParaRPr lang="zh-CN" altLang="en-US" dirty="0"/>
          </a:p>
        </p:txBody>
      </p:sp>
    </p:spTree>
    <p:extLst>
      <p:ext uri="{BB962C8B-B14F-4D97-AF65-F5344CB8AC3E}">
        <p14:creationId xmlns:p14="http://schemas.microsoft.com/office/powerpoint/2010/main" val="3146284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dirty="0"/>
              <a:t>使用</a:t>
            </a:r>
            <a:r>
              <a:rPr lang="en-US" altLang="zh-CN"/>
              <a:t>local </a:t>
            </a:r>
            <a:r>
              <a:rPr lang="zh-CN" altLang="en-US" smtClean="0"/>
              <a:t>外部流量策略的服務可能會導致跨 </a:t>
            </a:r>
            <a:r>
              <a:rPr lang="en-US" altLang="zh-CN" smtClean="0"/>
              <a:t>pod </a:t>
            </a:r>
            <a:r>
              <a:rPr lang="zh-CN" altLang="en-US" smtClean="0"/>
              <a:t>的負載分佈不均衡</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08420"/>
            <a:ext cx="10058400" cy="5071095"/>
          </a:xfrm>
          <a:prstGeom prst="rect">
            <a:avLst/>
          </a:prstGeom>
        </p:spPr>
      </p:pic>
    </p:spTree>
    <p:extLst>
      <p:ext uri="{BB962C8B-B14F-4D97-AF65-F5344CB8AC3E}">
        <p14:creationId xmlns:p14="http://schemas.microsoft.com/office/powerpoint/2010/main" val="32683410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記住用戶端 </a:t>
            </a:r>
            <a:r>
              <a:rPr lang="en-US" altLang="zh-CN" dirty="0"/>
              <a:t>IP </a:t>
            </a:r>
            <a:r>
              <a:rPr lang="zh-CN" altLang="en-US" dirty="0"/>
              <a:t>是不記錄的</a:t>
            </a:r>
            <a:endParaRPr lang="zh-TW" altLang="en-US" dirty="0"/>
          </a:p>
        </p:txBody>
      </p:sp>
      <p:sp>
        <p:nvSpPr>
          <p:cNvPr id="4" name="內容版面配置區 3"/>
          <p:cNvSpPr>
            <a:spLocks noGrp="1"/>
          </p:cNvSpPr>
          <p:nvPr>
            <p:ph idx="1"/>
          </p:nvPr>
        </p:nvSpPr>
        <p:spPr/>
        <p:txBody>
          <a:bodyPr>
            <a:normAutofit/>
          </a:bodyPr>
          <a:lstStyle/>
          <a:p>
            <a:r>
              <a:rPr lang="zh-CN" altLang="en-US" dirty="0" smtClean="0"/>
              <a:t>通常</a:t>
            </a:r>
            <a:r>
              <a:rPr lang="en-US" altLang="zh-CN" dirty="0" smtClean="0"/>
              <a:t>,</a:t>
            </a:r>
            <a:r>
              <a:rPr lang="zh-CN" altLang="en-US" dirty="0" smtClean="0"/>
              <a:t>當集群內的用戶端連接到服務時</a:t>
            </a:r>
            <a:r>
              <a:rPr lang="en-US" altLang="zh-CN" dirty="0" smtClean="0"/>
              <a:t>,</a:t>
            </a:r>
            <a:r>
              <a:rPr lang="zh-CN" altLang="en-US" dirty="0" smtClean="0"/>
              <a:t>支援服務的</a:t>
            </a:r>
            <a:r>
              <a:rPr lang="en-US" altLang="zh-CN" dirty="0" smtClean="0"/>
              <a:t>pod </a:t>
            </a:r>
            <a:r>
              <a:rPr lang="zh-CN" altLang="en-US" dirty="0" smtClean="0"/>
              <a:t>可以獲取用戶端的</a:t>
            </a:r>
            <a:r>
              <a:rPr lang="en-US" altLang="zh-CN" dirty="0" smtClean="0"/>
              <a:t>IP </a:t>
            </a:r>
            <a:r>
              <a:rPr lang="zh-CN" altLang="en-US" dirty="0"/>
              <a:t>地址</a:t>
            </a:r>
            <a:r>
              <a:rPr lang="zh-CN" altLang="en-US" dirty="0" smtClean="0"/>
              <a:t>。</a:t>
            </a:r>
            <a:endParaRPr lang="en-US" altLang="zh-CN" dirty="0" smtClean="0"/>
          </a:p>
          <a:p>
            <a:r>
              <a:rPr lang="zh-CN" altLang="en-US" dirty="0" smtClean="0"/>
              <a:t>但是</a:t>
            </a:r>
            <a:r>
              <a:rPr lang="en-US" altLang="zh-CN" dirty="0" smtClean="0"/>
              <a:t>,</a:t>
            </a:r>
            <a:r>
              <a:rPr lang="zh-CN" altLang="en-US" dirty="0" smtClean="0"/>
              <a:t>當通過節點埠接收到連接時</a:t>
            </a:r>
            <a:r>
              <a:rPr lang="en-US" altLang="zh-CN" dirty="0" smtClean="0"/>
              <a:t>,</a:t>
            </a:r>
            <a:r>
              <a:rPr lang="zh-CN" altLang="en-US" dirty="0" smtClean="0"/>
              <a:t>由於對資料包執行了源網路位址轉譯 </a:t>
            </a:r>
            <a:r>
              <a:rPr lang="en-US" altLang="zh-CN" dirty="0" smtClean="0"/>
              <a:t>(</a:t>
            </a:r>
            <a:r>
              <a:rPr lang="en-US" altLang="zh-CN" dirty="0"/>
              <a:t>SNAT</a:t>
            </a:r>
            <a:r>
              <a:rPr lang="en-US" altLang="zh-CN" dirty="0" smtClean="0"/>
              <a:t>),</a:t>
            </a:r>
            <a:r>
              <a:rPr lang="zh-CN" altLang="en-US" dirty="0" smtClean="0"/>
              <a:t>因此資料包的源</a:t>
            </a:r>
            <a:r>
              <a:rPr lang="en-US" altLang="zh-CN" dirty="0" smtClean="0"/>
              <a:t>IP </a:t>
            </a:r>
            <a:r>
              <a:rPr lang="zh-CN" altLang="en-US" dirty="0" smtClean="0"/>
              <a:t>將發生更改。</a:t>
            </a:r>
            <a:endParaRPr lang="zh-CN" altLang="en-US" dirty="0"/>
          </a:p>
          <a:p>
            <a:r>
              <a:rPr lang="zh-CN" altLang="en-US" dirty="0" smtClean="0"/>
              <a:t>後端的</a:t>
            </a:r>
            <a:r>
              <a:rPr lang="en-US" altLang="zh-CN" dirty="0" smtClean="0"/>
              <a:t>pod </a:t>
            </a:r>
            <a:r>
              <a:rPr lang="zh-CN" altLang="en-US" dirty="0" smtClean="0"/>
              <a:t>無法看到實際的用戶端 </a:t>
            </a:r>
            <a:r>
              <a:rPr lang="en-US" altLang="zh-CN" dirty="0" smtClean="0"/>
              <a:t>IP,</a:t>
            </a:r>
            <a:r>
              <a:rPr lang="zh-CN" altLang="en-US" dirty="0" smtClean="0"/>
              <a:t>這對於某些需要瞭解用戶端 </a:t>
            </a:r>
            <a:r>
              <a:rPr lang="en-US" altLang="zh-CN" dirty="0" smtClean="0"/>
              <a:t>IP </a:t>
            </a:r>
            <a:r>
              <a:rPr lang="zh-CN" altLang="en-US" dirty="0" smtClean="0"/>
              <a:t>的應用程式來說可能是個問題。</a:t>
            </a:r>
            <a:endParaRPr lang="en-US" altLang="zh-CN" dirty="0" smtClean="0"/>
          </a:p>
          <a:p>
            <a:r>
              <a:rPr lang="zh-CN" altLang="en-US" dirty="0" smtClean="0"/>
              <a:t>例如</a:t>
            </a:r>
            <a:r>
              <a:rPr lang="en-US" altLang="zh-CN" dirty="0" smtClean="0"/>
              <a:t>,</a:t>
            </a:r>
            <a:r>
              <a:rPr lang="zh-CN" altLang="en-US" dirty="0" smtClean="0"/>
              <a:t>對於</a:t>
            </a:r>
            <a:r>
              <a:rPr lang="en-US" altLang="zh-CN" dirty="0" smtClean="0"/>
              <a:t>Web </a:t>
            </a:r>
            <a:r>
              <a:rPr lang="zh-CN" altLang="en-US" dirty="0" smtClean="0"/>
              <a:t>伺服器</a:t>
            </a:r>
            <a:r>
              <a:rPr lang="en-US" altLang="zh-CN" dirty="0" smtClean="0"/>
              <a:t>,</a:t>
            </a:r>
            <a:r>
              <a:rPr lang="zh-CN" altLang="en-US" dirty="0" smtClean="0"/>
              <a:t>這意味著訪問日誌無法顯示</a:t>
            </a:r>
            <a:r>
              <a:rPr lang="zh-TW" altLang="en-US" dirty="0" smtClean="0"/>
              <a:t>瀏</a:t>
            </a:r>
            <a:r>
              <a:rPr lang="zh-CN" altLang="en-US" dirty="0" smtClean="0"/>
              <a:t>覽器的</a:t>
            </a:r>
            <a:r>
              <a:rPr lang="en-US" altLang="zh-CN" dirty="0" smtClean="0"/>
              <a:t>IP</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3737054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CN" altLang="en-US" dirty="0"/>
              <a:t>上節中描述</a:t>
            </a:r>
            <a:r>
              <a:rPr lang="zh-CN" altLang="en-US" dirty="0" smtClean="0"/>
              <a:t>的 </a:t>
            </a:r>
            <a:r>
              <a:rPr lang="en-US" altLang="zh-CN" dirty="0" smtClean="0"/>
              <a:t>local </a:t>
            </a:r>
            <a:r>
              <a:rPr lang="zh-CN" altLang="en-US" dirty="0"/>
              <a:t>外部流量策略會影響用戶端 </a:t>
            </a:r>
            <a:r>
              <a:rPr lang="en-US" altLang="zh-CN" dirty="0"/>
              <a:t>IP </a:t>
            </a:r>
            <a:r>
              <a:rPr lang="zh-CN" altLang="en-US" dirty="0"/>
              <a:t>的保留</a:t>
            </a:r>
            <a:r>
              <a:rPr lang="en-US" altLang="zh-CN" dirty="0"/>
              <a:t>,</a:t>
            </a:r>
            <a:r>
              <a:rPr lang="zh-CN" altLang="en-US" dirty="0"/>
              <a:t>因為在接收</a:t>
            </a:r>
            <a:r>
              <a:rPr lang="zh-CN" altLang="en-US" dirty="0" smtClean="0"/>
              <a:t>連接</a:t>
            </a:r>
            <a:r>
              <a:rPr lang="zh-CN" altLang="en-US" dirty="0"/>
              <a:t>的節點和託管目標 </a:t>
            </a:r>
            <a:r>
              <a:rPr lang="en-US" altLang="zh-CN" dirty="0"/>
              <a:t>pod </a:t>
            </a:r>
            <a:r>
              <a:rPr lang="zh-CN" altLang="en-US" dirty="0"/>
              <a:t>的節點之間沒有額外的跳躍</a:t>
            </a:r>
            <a:r>
              <a:rPr lang="en-US" altLang="zh-CN" dirty="0"/>
              <a:t>(</a:t>
            </a:r>
            <a:r>
              <a:rPr lang="zh-CN" altLang="en-US" dirty="0"/>
              <a:t>不執行 </a:t>
            </a:r>
            <a:r>
              <a:rPr lang="en-US" altLang="zh-CN" dirty="0"/>
              <a:t>SNAT)</a:t>
            </a:r>
            <a:r>
              <a:rPr lang="zh-CN" altLang="en-US" dirty="0" smtClean="0"/>
              <a:t>。</a:t>
            </a:r>
            <a:endParaRPr lang="zh-CN" altLang="en-US" dirty="0"/>
          </a:p>
        </p:txBody>
      </p:sp>
    </p:spTree>
    <p:extLst>
      <p:ext uri="{BB962C8B-B14F-4D97-AF65-F5344CB8AC3E}">
        <p14:creationId xmlns:p14="http://schemas.microsoft.com/office/powerpoint/2010/main" val="5200671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通過</a:t>
            </a:r>
            <a:r>
              <a:rPr lang="en-US" altLang="zh-CN" dirty="0"/>
              <a:t>Ingress</a:t>
            </a:r>
            <a:r>
              <a:rPr lang="zh-CN" altLang="en-US" dirty="0"/>
              <a:t>暴露</a:t>
            </a:r>
            <a:r>
              <a:rPr lang="zh-CN" altLang="en-US" dirty="0" smtClean="0"/>
              <a:t>服務</a:t>
            </a:r>
            <a:endParaRPr lang="zh-TW" altLang="en-US" dirty="0"/>
          </a:p>
        </p:txBody>
      </p:sp>
      <p:sp>
        <p:nvSpPr>
          <p:cNvPr id="3" name="內容版面配置區 2"/>
          <p:cNvSpPr>
            <a:spLocks noGrp="1"/>
          </p:cNvSpPr>
          <p:nvPr>
            <p:ph idx="1"/>
          </p:nvPr>
        </p:nvSpPr>
        <p:spPr/>
        <p:txBody>
          <a:bodyPr/>
          <a:lstStyle/>
          <a:p>
            <a:r>
              <a:rPr lang="zh-CN" altLang="en-US" dirty="0" smtClean="0"/>
              <a:t>現在</a:t>
            </a:r>
            <a:r>
              <a:rPr lang="zh-CN" altLang="en-US" dirty="0"/>
              <a:t>已經介紹了向集群外部的用戶端公開服務的兩種</a:t>
            </a:r>
            <a:r>
              <a:rPr lang="zh-CN" altLang="en-US" dirty="0" smtClean="0"/>
              <a:t>方法</a:t>
            </a:r>
            <a:r>
              <a:rPr lang="zh-TW" altLang="en-US" dirty="0" smtClean="0"/>
              <a:t>。</a:t>
            </a:r>
            <a:endParaRPr lang="en-US" altLang="zh-TW" dirty="0" smtClean="0"/>
          </a:p>
          <a:p>
            <a:r>
              <a:rPr lang="zh-TW" altLang="en-US" dirty="0" smtClean="0"/>
              <a:t>然而，</a:t>
            </a:r>
            <a:r>
              <a:rPr lang="zh-CN" altLang="en-US" dirty="0" smtClean="0"/>
              <a:t>還有</a:t>
            </a:r>
            <a:r>
              <a:rPr lang="zh-CN" altLang="en-US" dirty="0"/>
              <a:t>另一種</a:t>
            </a:r>
            <a:r>
              <a:rPr lang="zh-CN" altLang="en-US" dirty="0" smtClean="0"/>
              <a:t>方法</a:t>
            </a:r>
            <a:r>
              <a:rPr lang="zh-TW" altLang="en-US" dirty="0" smtClean="0"/>
              <a:t>─</a:t>
            </a:r>
            <a:r>
              <a:rPr lang="zh-CN" altLang="en-US" dirty="0" smtClean="0"/>
              <a:t>創建 </a:t>
            </a:r>
            <a:r>
              <a:rPr lang="en-US" altLang="zh-CN" dirty="0"/>
              <a:t>Ingress </a:t>
            </a:r>
            <a:r>
              <a:rPr lang="zh-CN" altLang="en-US" dirty="0"/>
              <a:t>資源</a:t>
            </a:r>
            <a:r>
              <a:rPr lang="zh-CN" altLang="en-US" dirty="0" smtClean="0"/>
              <a:t>。</a:t>
            </a:r>
            <a:endParaRPr lang="en-US" altLang="zh-CN" dirty="0" smtClean="0"/>
          </a:p>
          <a:p>
            <a:r>
              <a:rPr lang="zh-CN" altLang="en-US" dirty="0" smtClean="0"/>
              <a:t>定義 </a:t>
            </a:r>
            <a:r>
              <a:rPr lang="en-US" altLang="zh-CN" dirty="0" smtClean="0"/>
              <a:t>Ingress (</a:t>
            </a:r>
            <a:r>
              <a:rPr lang="zh-CN" altLang="en-US" dirty="0" smtClean="0"/>
              <a:t>名詞</a:t>
            </a:r>
            <a:r>
              <a:rPr lang="en-US" altLang="zh-CN" dirty="0" smtClean="0"/>
              <a:t>)</a:t>
            </a:r>
          </a:p>
          <a:p>
            <a:pPr lvl="1"/>
            <a:r>
              <a:rPr lang="zh-CN" altLang="en-US" dirty="0" smtClean="0"/>
              <a:t>進入或進入的行為</a:t>
            </a:r>
            <a:r>
              <a:rPr lang="en-US" altLang="zh-CN" dirty="0" smtClean="0"/>
              <a:t>;</a:t>
            </a:r>
            <a:r>
              <a:rPr lang="zh-CN" altLang="en-US" dirty="0" smtClean="0"/>
              <a:t>進入的權利</a:t>
            </a:r>
            <a:r>
              <a:rPr lang="en-US" altLang="zh-CN" dirty="0" smtClean="0"/>
              <a:t>;</a:t>
            </a:r>
            <a:r>
              <a:rPr lang="zh-CN" altLang="en-US" dirty="0" smtClean="0"/>
              <a:t>進入的手段或地點</a:t>
            </a:r>
            <a:r>
              <a:rPr lang="en-US" altLang="zh-CN" dirty="0" smtClean="0"/>
              <a:t>;</a:t>
            </a:r>
            <a:r>
              <a:rPr lang="zh-CN" altLang="en-US" dirty="0" smtClean="0"/>
              <a:t>入口。</a:t>
            </a:r>
            <a:r>
              <a:rPr lang="zh-CN" altLang="en-US" dirty="0"/>
              <a:t/>
            </a:r>
            <a:br>
              <a:rPr lang="zh-CN" altLang="en-US" dirty="0"/>
            </a:br>
            <a:endParaRPr lang="zh-CN" altLang="en-US" dirty="0"/>
          </a:p>
          <a:p>
            <a:endParaRPr lang="zh-TW" altLang="en-US" dirty="0"/>
          </a:p>
        </p:txBody>
      </p:sp>
    </p:spTree>
    <p:extLst>
      <p:ext uri="{BB962C8B-B14F-4D97-AF65-F5344CB8AC3E}">
        <p14:creationId xmlns:p14="http://schemas.microsoft.com/office/powerpoint/2010/main" val="31067739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為什麼</a:t>
            </a:r>
            <a:r>
              <a:rPr lang="zh-CN" altLang="en-US" dirty="0" smtClean="0"/>
              <a:t>需要 </a:t>
            </a:r>
            <a:r>
              <a:rPr lang="en-US" altLang="zh-CN" dirty="0" smtClean="0"/>
              <a:t>Ingress</a:t>
            </a:r>
            <a:r>
              <a:rPr lang="zh-CN" altLang="en-US" dirty="0"/>
              <a:t/>
            </a:r>
            <a:br>
              <a:rPr lang="zh-CN" altLang="en-US" dirty="0"/>
            </a:br>
            <a:r>
              <a:rPr lang="zh-TW" altLang="en-US" dirty="0" smtClean="0"/>
              <a:t>這</a:t>
            </a:r>
            <a:r>
              <a:rPr lang="zh-CN" altLang="en-US" dirty="0" smtClean="0"/>
              <a:t>種</a:t>
            </a:r>
            <a:r>
              <a:rPr lang="zh-CN" altLang="en-US" dirty="0"/>
              <a:t>方式從外部訪問 </a:t>
            </a:r>
            <a:r>
              <a:rPr lang="en-US" altLang="zh-CN" dirty="0"/>
              <a:t>Kubernetes </a:t>
            </a:r>
            <a:r>
              <a:rPr lang="zh-CN" altLang="en-US" dirty="0" smtClean="0"/>
              <a:t>服務</a:t>
            </a:r>
            <a:r>
              <a:rPr lang="en-US" altLang="zh-CN" dirty="0" smtClean="0"/>
              <a:t>?</a:t>
            </a:r>
            <a:endParaRPr lang="zh-TW" altLang="en-US" dirty="0"/>
          </a:p>
        </p:txBody>
      </p:sp>
      <p:sp>
        <p:nvSpPr>
          <p:cNvPr id="3" name="內容版面配置區 2"/>
          <p:cNvSpPr>
            <a:spLocks noGrp="1"/>
          </p:cNvSpPr>
          <p:nvPr>
            <p:ph idx="1"/>
          </p:nvPr>
        </p:nvSpPr>
        <p:spPr/>
        <p:txBody>
          <a:bodyPr/>
          <a:lstStyle/>
          <a:p>
            <a:r>
              <a:rPr lang="zh-CN" altLang="en-US" dirty="0" smtClean="0"/>
              <a:t>一個重要的原因是每個 </a:t>
            </a:r>
            <a:r>
              <a:rPr lang="en-US" altLang="zh-CN" dirty="0" err="1" smtClean="0"/>
              <a:t>LoadBalancer</a:t>
            </a:r>
            <a:r>
              <a:rPr lang="en-US" altLang="zh-CN" dirty="0" smtClean="0"/>
              <a:t> </a:t>
            </a:r>
            <a:r>
              <a:rPr lang="zh-CN" altLang="en-US" dirty="0" smtClean="0"/>
              <a:t>服務都需要自己的負載等化器</a:t>
            </a:r>
            <a:r>
              <a:rPr lang="en-US" altLang="zh-CN" dirty="0" smtClean="0"/>
              <a:t>,</a:t>
            </a:r>
            <a:r>
              <a:rPr lang="zh-CN" altLang="en-US" dirty="0" smtClean="0"/>
              <a:t>以及獨有的公有</a:t>
            </a:r>
            <a:r>
              <a:rPr lang="en-US" altLang="zh-CN" dirty="0" smtClean="0"/>
              <a:t>IP</a:t>
            </a:r>
            <a:r>
              <a:rPr lang="zh-CN" altLang="en-US" dirty="0"/>
              <a:t>地址</a:t>
            </a:r>
            <a:r>
              <a:rPr lang="en-US" altLang="zh-CN" dirty="0" smtClean="0"/>
              <a:t>, </a:t>
            </a:r>
            <a:r>
              <a:rPr lang="zh-CN" altLang="en-US" dirty="0" smtClean="0"/>
              <a:t>而 </a:t>
            </a:r>
            <a:r>
              <a:rPr lang="en-US" altLang="zh-CN" dirty="0"/>
              <a:t>Ingress </a:t>
            </a:r>
            <a:r>
              <a:rPr lang="zh-CN" altLang="en-US" dirty="0" smtClean="0"/>
              <a:t>只需要一個公網</a:t>
            </a:r>
            <a:r>
              <a:rPr lang="en-US" altLang="zh-CN" dirty="0" smtClean="0"/>
              <a:t>IP </a:t>
            </a:r>
            <a:r>
              <a:rPr lang="zh-CN" altLang="en-US" dirty="0" smtClean="0"/>
              <a:t>就能為許多服務提供訪問。</a:t>
            </a:r>
            <a:endParaRPr lang="en-US" altLang="zh-CN" dirty="0" smtClean="0"/>
          </a:p>
          <a:p>
            <a:r>
              <a:rPr lang="zh-CN" altLang="en-US" dirty="0" smtClean="0"/>
              <a:t>當客 戶端向 </a:t>
            </a:r>
            <a:r>
              <a:rPr lang="en-US" altLang="zh-CN" dirty="0" smtClean="0"/>
              <a:t>Ingress </a:t>
            </a:r>
            <a:r>
              <a:rPr lang="zh-CN" altLang="en-US" dirty="0" smtClean="0"/>
              <a:t>發送</a:t>
            </a:r>
            <a:r>
              <a:rPr lang="en-US" altLang="zh-CN" dirty="0" smtClean="0"/>
              <a:t>HTTP </a:t>
            </a:r>
            <a:r>
              <a:rPr lang="zh-CN" altLang="en-US" dirty="0" smtClean="0"/>
              <a:t>請求時</a:t>
            </a:r>
            <a:r>
              <a:rPr lang="en-US" altLang="zh-CN" dirty="0" smtClean="0"/>
              <a:t>, Ingress </a:t>
            </a:r>
            <a:r>
              <a:rPr lang="zh-CN" altLang="en-US" dirty="0" smtClean="0"/>
              <a:t>會根據請求的主機名稱和路徑決定請求轉發到的服務</a:t>
            </a:r>
            <a:r>
              <a:rPr lang="en-US" altLang="zh-CN" dirty="0" smtClean="0"/>
              <a:t>,</a:t>
            </a:r>
            <a:r>
              <a:rPr lang="zh-CN" altLang="en-US" dirty="0" smtClean="0"/>
              <a:t>如圖 </a:t>
            </a:r>
            <a:r>
              <a:rPr lang="en-US" altLang="zh-CN" dirty="0" smtClean="0"/>
              <a:t>5.9 </a:t>
            </a:r>
            <a:r>
              <a:rPr lang="zh-CN" altLang="en-US" dirty="0"/>
              <a:t>所示</a:t>
            </a:r>
            <a:r>
              <a:rPr lang="zh-CN" altLang="en-US" dirty="0" smtClean="0"/>
              <a:t>。</a:t>
            </a:r>
            <a:r>
              <a:rPr lang="zh-CN" altLang="en-US" dirty="0"/>
              <a:t/>
            </a:r>
            <a:br>
              <a:rPr lang="zh-CN" altLang="en-US" dirty="0"/>
            </a:br>
            <a:endParaRPr lang="zh-TW" altLang="en-US" dirty="0"/>
          </a:p>
        </p:txBody>
      </p:sp>
    </p:spTree>
    <p:extLst>
      <p:ext uri="{BB962C8B-B14F-4D97-AF65-F5344CB8AC3E}">
        <p14:creationId xmlns:p14="http://schemas.microsoft.com/office/powerpoint/2010/main" val="18177639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圖 </a:t>
            </a:r>
            <a:r>
              <a:rPr lang="en-US" altLang="zh-CN" smtClean="0"/>
              <a:t>5.9 </a:t>
            </a:r>
            <a:r>
              <a:rPr lang="zh-CN" altLang="en-US" smtClean="0"/>
              <a:t>通過一個 </a:t>
            </a:r>
            <a:r>
              <a:rPr lang="en-US" altLang="zh-CN" smtClean="0"/>
              <a:t>Ingress </a:t>
            </a:r>
            <a:r>
              <a:rPr lang="zh-CN" altLang="en-US" smtClean="0"/>
              <a:t>暴露多個服務</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978" y="2027513"/>
            <a:ext cx="10058400" cy="3056498"/>
          </a:xfrm>
          <a:prstGeom prst="rect">
            <a:avLst/>
          </a:prstGeom>
        </p:spPr>
      </p:pic>
    </p:spTree>
    <p:extLst>
      <p:ext uri="{BB962C8B-B14F-4D97-AF65-F5344CB8AC3E}">
        <p14:creationId xmlns:p14="http://schemas.microsoft.com/office/powerpoint/2010/main" val="26211391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Ingress </a:t>
            </a:r>
            <a:r>
              <a:rPr lang="zh-TW" altLang="en-US" dirty="0"/>
              <a:t>在網路</a:t>
            </a:r>
            <a:r>
              <a:rPr lang="zh-TW" altLang="en-US" dirty="0" smtClean="0"/>
              <a:t>堆疊的層級</a:t>
            </a:r>
            <a:endParaRPr lang="zh-TW" altLang="en-US" dirty="0"/>
          </a:p>
        </p:txBody>
      </p:sp>
      <p:sp>
        <p:nvSpPr>
          <p:cNvPr id="4" name="內容版面配置區 3"/>
          <p:cNvSpPr>
            <a:spLocks noGrp="1"/>
          </p:cNvSpPr>
          <p:nvPr>
            <p:ph idx="1"/>
          </p:nvPr>
        </p:nvSpPr>
        <p:spPr/>
        <p:txBody>
          <a:bodyPr>
            <a:normAutofit/>
          </a:bodyPr>
          <a:lstStyle/>
          <a:p>
            <a:r>
              <a:rPr lang="en-US" altLang="zh-TW" dirty="0"/>
              <a:t>Ingress </a:t>
            </a:r>
            <a:r>
              <a:rPr lang="zh-TW" altLang="en-US" dirty="0" smtClean="0"/>
              <a:t>在網路堆疊</a:t>
            </a:r>
            <a:r>
              <a:rPr lang="en-US" altLang="zh-TW" dirty="0" smtClean="0"/>
              <a:t>(</a:t>
            </a:r>
            <a:r>
              <a:rPr lang="en-US" altLang="zh-TW" dirty="0"/>
              <a:t>HTTP</a:t>
            </a:r>
            <a:r>
              <a:rPr lang="en-US" altLang="zh-TW" dirty="0" smtClean="0"/>
              <a:t>)</a:t>
            </a:r>
            <a:r>
              <a:rPr lang="zh-TW" altLang="en-US" dirty="0" smtClean="0"/>
              <a:t>的應用層操作</a:t>
            </a:r>
            <a:r>
              <a:rPr lang="en-US" altLang="zh-TW" dirty="0" smtClean="0"/>
              <a:t>,</a:t>
            </a:r>
            <a:r>
              <a:rPr lang="zh-TW" altLang="en-US" dirty="0" smtClean="0"/>
              <a:t>並且可以提供一些服務不能實現的功能</a:t>
            </a:r>
            <a:r>
              <a:rPr lang="en-US" altLang="zh-TW" dirty="0" smtClean="0"/>
              <a:t>,</a:t>
            </a:r>
            <a:r>
              <a:rPr lang="zh-TW" altLang="en-US" dirty="0" smtClean="0"/>
              <a:t>諸如基於 </a:t>
            </a:r>
            <a:r>
              <a:rPr lang="en-US" altLang="zh-TW" dirty="0" smtClean="0"/>
              <a:t>cookie </a:t>
            </a:r>
            <a:r>
              <a:rPr lang="zh-TW" altLang="en-US" dirty="0" smtClean="0"/>
              <a:t>的會話親和性</a:t>
            </a:r>
            <a:r>
              <a:rPr lang="en-US" altLang="zh-TW" dirty="0" smtClean="0"/>
              <a:t>(</a:t>
            </a:r>
            <a:r>
              <a:rPr lang="en-US" altLang="zh-TW" dirty="0"/>
              <a:t>session affinity)</a:t>
            </a:r>
            <a:r>
              <a:rPr lang="zh-TW" altLang="en-US" dirty="0"/>
              <a:t>等功能</a:t>
            </a:r>
            <a:r>
              <a:rPr lang="zh-TW" altLang="en-US" dirty="0" smtClean="0"/>
              <a:t>。</a:t>
            </a:r>
            <a:endParaRPr lang="zh-TW" altLang="en-US" dirty="0"/>
          </a:p>
        </p:txBody>
      </p:sp>
    </p:spTree>
    <p:extLst>
      <p:ext uri="{BB962C8B-B14F-4D97-AF65-F5344CB8AC3E}">
        <p14:creationId xmlns:p14="http://schemas.microsoft.com/office/powerpoint/2010/main" val="2975587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11973</TotalTime>
  <Words>14696</Words>
  <Application>Microsoft Office PowerPoint</Application>
  <PresentationFormat>自訂</PresentationFormat>
  <Paragraphs>1149</Paragraphs>
  <Slides>164</Slides>
  <Notes>0</Notes>
  <HiddenSlides>0</HiddenSlides>
  <MMClips>0</MMClips>
  <ScaleCrop>false</ScaleCrop>
  <HeadingPairs>
    <vt:vector size="4" baseType="variant">
      <vt:variant>
        <vt:lpstr>佈景主題</vt:lpstr>
      </vt:variant>
      <vt:variant>
        <vt:i4>1</vt:i4>
      </vt:variant>
      <vt:variant>
        <vt:lpstr>投影片標題</vt:lpstr>
      </vt:variant>
      <vt:variant>
        <vt:i4>164</vt:i4>
      </vt:variant>
    </vt:vector>
  </HeadingPairs>
  <TitlesOfParts>
    <vt:vector size="165" baseType="lpstr">
      <vt:lpstr>Office 佈景主題</vt:lpstr>
      <vt:lpstr>第9章服務:讓用戶端發現 pod並與之通信</vt:lpstr>
      <vt:lpstr>學習目標</vt:lpstr>
      <vt:lpstr>pod尋找其他pod的服務</vt:lpstr>
      <vt:lpstr>無法指出pod精確IP位址的原因</vt:lpstr>
      <vt:lpstr>介紹「服務」</vt:lpstr>
      <vt:lpstr>前端 web 伺服器和後端資料庫伺服器例子</vt:lpstr>
      <vt:lpstr>服務的IP 地址固定不變</vt:lpstr>
      <vt:lpstr>圖5.1 內部和外部客戶端通常通過服務連接到 pod</vt:lpstr>
      <vt:lpstr>創建服務</vt:lpstr>
      <vt:lpstr>標籤選擇器決定哪些 pod 屬於服務</vt:lpstr>
      <vt:lpstr>實例</vt:lpstr>
      <vt:lpstr>標籤為app=kubia的pods</vt:lpstr>
      <vt:lpstr>通過 kubectl expose 創建服務</vt:lpstr>
      <vt:lpstr>通過 YAML描述檔來創建服務</vt:lpstr>
      <vt:lpstr>通過 YAML描述檔來創建服務</vt:lpstr>
      <vt:lpstr>檢測新的服務</vt:lpstr>
      <vt:lpstr>從內部集群測試服務</vt:lpstr>
      <vt:lpstr>在運行的容器中遠端執行命令</vt:lpstr>
      <vt:lpstr>在運行的容器中遠端執行命令</vt:lpstr>
      <vt:lpstr>為什麼是雙橫杠?</vt:lpstr>
      <vt:lpstr>上例中的事件發生的順序</vt:lpstr>
      <vt:lpstr>配置服務上的會話親和性</vt:lpstr>
      <vt:lpstr>修改服務的會話親和性</vt:lpstr>
      <vt:lpstr>服務的會話親和性</vt:lpstr>
      <vt:lpstr>同一個服務暴露多個埠</vt:lpstr>
      <vt:lpstr>多埠服務例子</vt:lpstr>
      <vt:lpstr>多埠的服務</vt:lpstr>
      <vt:lpstr>使用命名的端口</vt:lpstr>
      <vt:lpstr>在服務中引用pod的命名端口</vt:lpstr>
      <vt:lpstr>爲什麽要采用命名端口的方式?</vt:lpstr>
      <vt:lpstr>服務發現</vt:lpstr>
      <vt:lpstr>通過環境變數發現服務</vt:lpstr>
      <vt:lpstr>實作範例</vt:lpstr>
      <vt:lpstr>查看環境變數</vt:lpstr>
      <vt:lpstr>PowerPoint 簡報</vt:lpstr>
      <vt:lpstr>已創建服務的環變數</vt:lpstr>
      <vt:lpstr>環境變數是獲得服務 IP地址和端口號的一種方式</vt:lpstr>
      <vt:lpstr>通過 DNS 發現服務</vt:lpstr>
      <vt:lpstr>通過 DNS 發現服務</vt:lpstr>
      <vt:lpstr>通過 DNS 發現服務</vt:lpstr>
      <vt:lpstr>通過FQDN 連接服務─前端 - 後端的例子</vt:lpstr>
      <vt:lpstr>獲得端口號</vt:lpstr>
      <vt:lpstr>使用FQDN 來代替 IP 去訪問 kubia 服務</vt:lpstr>
      <vt:lpstr>在 pod 容器中運行 Shell</vt:lpstr>
      <vt:lpstr>在 pod 容器中運行 Shell</vt:lpstr>
      <vt:lpstr>查看pod容器的DNS解析</vt:lpstr>
      <vt:lpstr>無法 ping 通服務 IP 的原因</vt:lpstr>
      <vt:lpstr>無法 ping 通服務 IP 的原因</vt:lpstr>
      <vt:lpstr>連接集群外部的服務</vt:lpstr>
      <vt:lpstr>介紹服務 endpoint</vt:lpstr>
      <vt:lpstr>介紹服務 endpoint</vt:lpstr>
      <vt:lpstr>pod 選擇器用於構建 IP 位址和端口列表</vt:lpstr>
      <vt:lpstr>手動配置服務的 endpoint</vt:lpstr>
      <vt:lpstr>創建不含pod選擇器的服務</vt:lpstr>
      <vt:lpstr>爲沒有選擇器的服務創建 Endpoint 資源</vt:lpstr>
      <vt:lpstr>手動配置服務的 endpoint</vt:lpstr>
      <vt:lpstr>pod關聯到具有兩個外部endpoint的服務上</vt:lpstr>
      <vt:lpstr>遷移與移除選擇器</vt:lpstr>
      <vt:lpstr>為外部服務創建別名</vt:lpstr>
      <vt:lpstr>創建 ExternalName 類型的服務 </vt:lpstr>
      <vt:lpstr>不使用FQDN來連接外部服務</vt:lpstr>
      <vt:lpstr>ExternalName 服務只是創建CNAME</vt:lpstr>
      <vt:lpstr>將服務暴露給外部客戶端</vt:lpstr>
      <vt:lpstr>可以讓外部訪問服務的方式 (1)</vt:lpstr>
      <vt:lpstr>可以讓外部訪問服務的方式 (2)</vt:lpstr>
      <vt:lpstr>可以讓外部訪問服務的方式 (3)</vt:lpstr>
      <vt:lpstr>使用NodePort類型的服務</vt:lpstr>
      <vt:lpstr>創建NodePort 類型的服務</vt:lpstr>
      <vt:lpstr>創建NodePort 類型的服務</vt:lpstr>
      <vt:lpstr>查看 NodePort 類型的服務</vt:lpstr>
      <vt:lpstr>查看 NodePort 類型的服務</vt:lpstr>
      <vt:lpstr>外部客戶端通過節點1或節點2連接到 Nodeport 服務</vt:lpstr>
      <vt:lpstr>PowerPoint 簡報</vt:lpstr>
      <vt:lpstr>更改防火牆規則,讓外部用戶端能訪問 NodePot 服務</vt:lpstr>
      <vt:lpstr>使用JSONPath 獲取所有節點的IP</vt:lpstr>
      <vt:lpstr>使用JSONPath 獲取所有節點的IP</vt:lpstr>
      <vt:lpstr>通過節點訪問服務</vt:lpstr>
      <vt:lpstr>通過節點訪問服務</vt:lpstr>
      <vt:lpstr>負載等化器</vt:lpstr>
      <vt:lpstr>通過負載等化器將服務暴露出來</vt:lpstr>
      <vt:lpstr>在不支持 Load Badancer 服務的環境</vt:lpstr>
      <vt:lpstr>kubia-svc-loadbalancer.yaml</vt:lpstr>
      <vt:lpstr>通過負載等化器連接服務</vt:lpstr>
      <vt:lpstr>通過負載等化器 IP位址訪問該服務</vt:lpstr>
      <vt:lpstr>會話親和性和Web瀏覽器</vt:lpstr>
      <vt:lpstr>為什麼會這樣？</vt:lpstr>
      <vt:lpstr>PowerPoint 簡報</vt:lpstr>
      <vt:lpstr>圖 5.7 外部用戶端連接一個 LoadBalancer 服務</vt:lpstr>
      <vt:lpstr>節點埠也可存取(只要有打開防火牆)</vt:lpstr>
      <vt:lpstr>瞭解外部連接的特性</vt:lpstr>
      <vt:lpstr>如果沒有本地 pod 存在</vt:lpstr>
      <vt:lpstr>使用這個注解還有其他缺點</vt:lpstr>
      <vt:lpstr>使用local 外部流量策略的服務可能會導致跨 pod 的負載分佈不均衡</vt:lpstr>
      <vt:lpstr>記住用戶端 IP 是不記錄的</vt:lpstr>
      <vt:lpstr>PowerPoint 簡報</vt:lpstr>
      <vt:lpstr>通過Ingress暴露服務</vt:lpstr>
      <vt:lpstr>為什麼需要 Ingress 這種方式從外部訪問 Kubernetes 服務?</vt:lpstr>
      <vt:lpstr>圖 5.9 通過一個 Ingress 暴露多個服務</vt:lpstr>
      <vt:lpstr>Ingress 在網路堆疊的層級</vt:lpstr>
      <vt:lpstr>Ingress 控制器是必不可少的</vt:lpstr>
      <vt:lpstr>PowerPoint 簡報</vt:lpstr>
      <vt:lpstr>在 minikube 上啟動 Ingress 的擴展功能</vt:lpstr>
      <vt:lpstr>在 minikube 上啟動 Ingress 的擴展功能</vt:lpstr>
      <vt:lpstr>在 minikube 上啟動 Ingress 的擴展功能</vt:lpstr>
      <vt:lpstr>創建Ingress 資源</vt:lpstr>
      <vt:lpstr>創建Ingress 資源</vt:lpstr>
      <vt:lpstr>通過 Ingress 訪問服務</vt:lpstr>
      <vt:lpstr>確保在 Ingress 中配置的 Host 指向 Ingress 的 IP 地址</vt:lpstr>
      <vt:lpstr>通過 Ingress 訪問 pod</vt:lpstr>
      <vt:lpstr>瞭解 Ingress 的工作原理</vt:lpstr>
      <vt:lpstr>瞭解 Ingress 的工作原理</vt:lpstr>
      <vt:lpstr>通過相同的 Ingress 暴露多個服務</vt:lpstr>
      <vt:lpstr>將不同的服務映射到相同主機的不同路徑</vt:lpstr>
      <vt:lpstr>PowerPoint 簡報</vt:lpstr>
      <vt:lpstr>將不同的服務映射到不同的主機上</vt:lpstr>
      <vt:lpstr>PowerPoint 簡報</vt:lpstr>
      <vt:lpstr>配置 Ingress 處理 TLS 傳輸</vt:lpstr>
      <vt:lpstr>為Ingress 創建TLS認證</vt:lpstr>
      <vt:lpstr>創建私密金鑰和證書:</vt:lpstr>
      <vt:lpstr>通過 CertificateSigningRequest 資源簽署證書</vt:lpstr>
      <vt:lpstr>代碼清單5.16：Ingress處理TL傳輸</vt:lpstr>
      <vt:lpstr>使用 HTTPS 通過 Ingress 訪問服務</vt:lpstr>
      <vt:lpstr>Ingress實現</vt:lpstr>
      <vt:lpstr>pod就緒後發出信號</vt:lpstr>
      <vt:lpstr>不要將請求轉發到正在啟動的pod</vt:lpstr>
      <vt:lpstr>介紹就緒探針</vt:lpstr>
      <vt:lpstr>就緒探針的類型</vt:lpstr>
      <vt:lpstr>瞭解就緒探針的操作</vt:lpstr>
      <vt:lpstr>存活探針與就緒探針之間的重要區別</vt:lpstr>
      <vt:lpstr>就緒探測失敗情形</vt:lpstr>
      <vt:lpstr>瞭解就緒探針的重要性</vt:lpstr>
      <vt:lpstr>向 pod 添加就緒探針</vt:lpstr>
      <vt:lpstr>代碼清單5.17 RC 創建帶有就緒探針的pod : kubia-rc-readlinessprobe.yaml</vt:lpstr>
      <vt:lpstr>PowerPoint 簡報</vt:lpstr>
      <vt:lpstr>刪除pod令其重新創建</vt:lpstr>
      <vt:lpstr>觀察並修改 pod 就緒狀態</vt:lpstr>
      <vt:lpstr>PowerPoint 簡報</vt:lpstr>
      <vt:lpstr>查看 pod 狀態</vt:lpstr>
      <vt:lpstr>查看endpoints</vt:lpstr>
      <vt:lpstr>服務打向單獨的pod</vt:lpstr>
      <vt:lpstr>瞭解就緒探針的實際作用</vt:lpstr>
      <vt:lpstr>務必定義就緒探針</vt:lpstr>
      <vt:lpstr>不要將停止 pod 的邏輯納入就緒探針中</vt:lpstr>
      <vt:lpstr>使用headless服務來發現獨立的pod</vt:lpstr>
      <vt:lpstr>使用 API服務器並不理想</vt:lpstr>
      <vt:lpstr>通過DNS 查找發現 pod IP</vt:lpstr>
      <vt:lpstr>DNS 服務器會爲服務返回多個A記錄</vt:lpstr>
      <vt:lpstr>創建 headless 服務</vt:lpstr>
      <vt:lpstr>代碼清單5.18 一個headless 服務</vt:lpstr>
      <vt:lpstr>PowerPoint 簡報</vt:lpstr>
      <vt:lpstr>通過 DNS 發現 pod</vt:lpstr>
      <vt:lpstr>PowerPoint 簡報</vt:lpstr>
      <vt:lpstr>不通過 YAML 文件運行 pod</vt:lpstr>
      <vt:lpstr>理解 headless 服務的 DNS A記錄解析</vt:lpstr>
      <vt:lpstr>DNS 服務器</vt:lpstr>
      <vt:lpstr>headless 服務</vt:lpstr>
      <vt:lpstr>發現所有的pod—包括未就緒的 pod</vt:lpstr>
      <vt:lpstr>PowerPoint 簡報</vt:lpstr>
      <vt:lpstr>排除服務故障</vt:lpstr>
      <vt:lpstr>排除服務故障</vt:lpstr>
      <vt:lpstr>故障排除</vt:lpstr>
      <vt:lpstr>本章小結</vt:lpstr>
      <vt:lpstr>本章小結</vt:lpstr>
      <vt:lpstr>本章小結</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Chin-Tsai Lin</dc:creator>
  <cp:lastModifiedBy>KSUIE</cp:lastModifiedBy>
  <cp:revision>770</cp:revision>
  <dcterms:created xsi:type="dcterms:W3CDTF">2018-09-25T13:34:55Z</dcterms:created>
  <dcterms:modified xsi:type="dcterms:W3CDTF">2019-06-03T08:24:07Z</dcterms:modified>
</cp:coreProperties>
</file>