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7A32-0A22-4B28-92D2-67E3256CC2C2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10B7-8790-45FC-9EB6-978AF8F0E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71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7A32-0A22-4B28-92D2-67E3256CC2C2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10B7-8790-45FC-9EB6-978AF8F0E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4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7A32-0A22-4B28-92D2-67E3256CC2C2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10B7-8790-45FC-9EB6-978AF8F0E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23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7A32-0A22-4B28-92D2-67E3256CC2C2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10B7-8790-45FC-9EB6-978AF8F0E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13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7A32-0A22-4B28-92D2-67E3256CC2C2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10B7-8790-45FC-9EB6-978AF8F0E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74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7A32-0A22-4B28-92D2-67E3256CC2C2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10B7-8790-45FC-9EB6-978AF8F0E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89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7A32-0A22-4B28-92D2-67E3256CC2C2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10B7-8790-45FC-9EB6-978AF8F0E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45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7A32-0A22-4B28-92D2-67E3256CC2C2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10B7-8790-45FC-9EB6-978AF8F0E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36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7A32-0A22-4B28-92D2-67E3256CC2C2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10B7-8790-45FC-9EB6-978AF8F0E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67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7A32-0A22-4B28-92D2-67E3256CC2C2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10B7-8790-45FC-9EB6-978AF8F0E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87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7A32-0A22-4B28-92D2-67E3256CC2C2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10B7-8790-45FC-9EB6-978AF8F0E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34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57A32-0A22-4B28-92D2-67E3256CC2C2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310B7-8790-45FC-9EB6-978AF8F0E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29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20888" y="724591"/>
            <a:ext cx="7647112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</a:rPr>
              <a:t>新型態資安實務課程計畫</a:t>
            </a:r>
          </a:p>
        </p:txBody>
      </p:sp>
      <p:sp>
        <p:nvSpPr>
          <p:cNvPr id="6" name="矩形 5"/>
          <p:cNvSpPr/>
          <p:nvPr/>
        </p:nvSpPr>
        <p:spPr>
          <a:xfrm>
            <a:off x="1523999" y="727729"/>
            <a:ext cx="1107996" cy="46166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教育部</a:t>
            </a:r>
          </a:p>
        </p:txBody>
      </p:sp>
      <p:sp>
        <p:nvSpPr>
          <p:cNvPr id="10" name="副標題 9"/>
          <p:cNvSpPr>
            <a:spLocks noGrp="1"/>
          </p:cNvSpPr>
          <p:nvPr>
            <p:ph type="subTitle" idx="1"/>
          </p:nvPr>
        </p:nvSpPr>
        <p:spPr>
          <a:xfrm>
            <a:off x="2816902" y="5032302"/>
            <a:ext cx="6858000" cy="862781"/>
          </a:xfrm>
        </p:spPr>
        <p:txBody>
          <a:bodyPr/>
          <a:lstStyle/>
          <a:p>
            <a:pPr algn="l"/>
            <a:r>
              <a:rPr lang="zh-TW" altLang="en-US" b="1" dirty="0" smtClean="0"/>
              <a:t>授課教師</a:t>
            </a:r>
            <a:r>
              <a:rPr lang="en-US" altLang="zh-TW" b="1" dirty="0" smtClean="0"/>
              <a:t>:</a:t>
            </a:r>
            <a:endParaRPr lang="zh-TW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1524000" y="5970440"/>
            <a:ext cx="9144000" cy="4154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100" dirty="0">
                <a:latin typeface="華康康楷體W5(P)" panose="03000500000000000000" pitchFamily="66" charset="-120"/>
                <a:ea typeface="華康康楷體W5(P)" panose="03000500000000000000" pitchFamily="66" charset="-120"/>
              </a:rPr>
              <a:t>資訊安全基礎實務課程                           </a:t>
            </a:r>
            <a:r>
              <a:rPr lang="en-US" altLang="zh-TW" dirty="0">
                <a:latin typeface="Adobe Gothic Std B" pitchFamily="34" charset="-128"/>
                <a:ea typeface="Adobe Gothic Std B" pitchFamily="34" charset="-128"/>
              </a:rPr>
              <a:t>A practical introduction to security</a:t>
            </a:r>
            <a:endParaRPr lang="zh-TW" altLang="en-US" dirty="0">
              <a:latin typeface="Adobe Gothic Std B" pitchFamily="34" charset="-128"/>
              <a:ea typeface="華康康楷體W5(P)" panose="03000500000000000000" pitchFamily="66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3212" y="1623384"/>
            <a:ext cx="3262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/>
              <a:t>模組三</a:t>
            </a:r>
            <a:r>
              <a:rPr lang="en-US" altLang="zh-TW" sz="3200" b="1" dirty="0"/>
              <a:t>_</a:t>
            </a:r>
            <a:r>
              <a:rPr lang="zh-TW" altLang="en-US" sz="3200" b="1" dirty="0"/>
              <a:t>網路安全</a:t>
            </a:r>
            <a:endParaRPr lang="zh-TW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2194456" y="3022781"/>
            <a:ext cx="74804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smtClean="0"/>
              <a:t>TCP/IP</a:t>
            </a:r>
            <a:r>
              <a:rPr lang="zh-TW" altLang="en-US" sz="6600" dirty="0" smtClean="0"/>
              <a:t>網路協定分析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35963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0EA3-8FC9-42B8-BF39-85F0C3169F8F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650" y="1131095"/>
            <a:ext cx="7886700" cy="53260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TCP </a:t>
            </a:r>
            <a:r>
              <a:rPr lang="zh-TW" altLang="en-US" dirty="0"/>
              <a:t>封包結構</a:t>
            </a: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7704" y="1846382"/>
            <a:ext cx="6865492" cy="405197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843483" y="3735000"/>
            <a:ext cx="47481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Flag</a:t>
            </a:r>
            <a:endParaRPr lang="zh-TW" altLang="en-US" sz="135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16744" y="2904003"/>
            <a:ext cx="10963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通知對方表頭中記錄了哪些有用的資訊</a:t>
            </a:r>
          </a:p>
        </p:txBody>
      </p:sp>
      <p:cxnSp>
        <p:nvCxnSpPr>
          <p:cNvPr id="8" name="直線單箭頭接點 7"/>
          <p:cNvCxnSpPr/>
          <p:nvPr/>
        </p:nvCxnSpPr>
        <p:spPr>
          <a:xfrm>
            <a:off x="2755900" y="3308350"/>
            <a:ext cx="2247900" cy="4266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52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516" y="995749"/>
            <a:ext cx="6091230" cy="486648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69127" y="857250"/>
            <a:ext cx="1226618" cy="30008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135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編號</a:t>
            </a:r>
            <a:r>
              <a:rPr lang="en-US" altLang="zh-TW" sz="135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93</a:t>
            </a:r>
            <a:r>
              <a:rPr lang="zh-TW" altLang="en-US" sz="135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的封包</a:t>
            </a:r>
            <a:endParaRPr lang="zh-TW" altLang="en-US" sz="135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72" y="1955144"/>
            <a:ext cx="5534572" cy="3563007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3130550" y="2527301"/>
            <a:ext cx="2438400" cy="9016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3130551" y="2616200"/>
            <a:ext cx="3860800" cy="7493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7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4002" y="1619997"/>
            <a:ext cx="9135731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1200" dirty="0"/>
              <a:t>http://120.105.184.250/peiyuli/network-3/%E7%B6%B2%E8%B7%AF%E7%B0%A1%E4%BB%8B%E8%88%87%E6%8C%87%E4%BB%A4.htm</a:t>
            </a:r>
            <a:endParaRPr lang="zh-TW" altLang="en-US" sz="1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04941" y="1004121"/>
            <a:ext cx="4316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TW" sz="3600" dirty="0"/>
              <a:t>Three-way Handshake</a:t>
            </a:r>
          </a:p>
        </p:txBody>
      </p:sp>
      <p:sp>
        <p:nvSpPr>
          <p:cNvPr id="3" name="矩形 2"/>
          <p:cNvSpPr/>
          <p:nvPr/>
        </p:nvSpPr>
        <p:spPr>
          <a:xfrm>
            <a:off x="1828800" y="2341433"/>
            <a:ext cx="285307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350" dirty="0"/>
              <a:t>TCP</a:t>
            </a:r>
            <a:r>
              <a:rPr lang="zh-TW" altLang="en-US" sz="1350" dirty="0"/>
              <a:t>通訊協定實際</a:t>
            </a:r>
            <a:r>
              <a:rPr lang="zh-TW" altLang="en-US" sz="1350" dirty="0"/>
              <a:t>資料傳送前，會在來源端與目的端主機以三向交握 </a:t>
            </a:r>
            <a:r>
              <a:rPr lang="en-US" altLang="zh-TW" sz="1350" dirty="0"/>
              <a:t>(three-way handshake) </a:t>
            </a:r>
            <a:r>
              <a:rPr lang="zh-TW" altLang="en-US" sz="1350" dirty="0"/>
              <a:t>的方式先建立連線，所有屬於相同訊息的 </a:t>
            </a:r>
            <a:r>
              <a:rPr lang="en-US" altLang="zh-TW" sz="1350" dirty="0"/>
              <a:t>TCP </a:t>
            </a:r>
            <a:r>
              <a:rPr lang="zh-TW" altLang="en-US" sz="1350" dirty="0"/>
              <a:t>封包，就利用此連線傳送，此種作法有助於資料傳輸的正確性。</a:t>
            </a:r>
          </a:p>
        </p:txBody>
      </p:sp>
      <p:pic>
        <p:nvPicPr>
          <p:cNvPr id="2" name="Picture 2" descr="「tcp three-way handshake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033" y="2341434"/>
            <a:ext cx="5478163" cy="308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2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14898" y="348448"/>
            <a:ext cx="1191912" cy="672842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UDP</a:t>
            </a:r>
            <a:r>
              <a:rPr lang="en-US" altLang="zh-TW" dirty="0" smtClean="0"/>
              <a:t> </a:t>
            </a:r>
            <a:endParaRPr lang="en-US" altLang="zh-TW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7278" y="2408452"/>
            <a:ext cx="8367068" cy="398020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UDP</a:t>
            </a:r>
            <a:r>
              <a:rPr lang="zh-TW" altLang="en-US" dirty="0"/>
              <a:t>的工作是負責將封包分送給不同的應用程式，就如同</a:t>
            </a:r>
            <a:r>
              <a:rPr lang="en-US" altLang="zh-TW" dirty="0"/>
              <a:t>IP</a:t>
            </a:r>
            <a:r>
              <a:rPr lang="zh-TW" altLang="en-US" dirty="0"/>
              <a:t>將封包送給遠端機器一樣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90000"/>
              </a:lnSpc>
            </a:pPr>
            <a:r>
              <a:rPr lang="en-US" altLang="zh-TW" dirty="0" smtClean="0"/>
              <a:t>UDP</a:t>
            </a:r>
            <a:r>
              <a:rPr lang="zh-TW" altLang="en-US" dirty="0"/>
              <a:t>是一種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不可靠且非連接性</a:t>
            </a:r>
            <a:r>
              <a:rPr lang="zh-TW" altLang="en-US" dirty="0"/>
              <a:t>的</a:t>
            </a:r>
            <a:r>
              <a:rPr lang="zh-TW" altLang="en-US" dirty="0" smtClean="0"/>
              <a:t>通訊協定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</a:t>
            </a:r>
            <a:r>
              <a:rPr lang="zh-TW" altLang="en-US" dirty="0" smtClean="0"/>
              <a:t>沒有</a:t>
            </a:r>
            <a:r>
              <a:rPr lang="zh-TW" altLang="en-US" dirty="0"/>
              <a:t>檢驗封包是否正確到達遠端的功能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90000"/>
              </a:lnSpc>
            </a:pPr>
            <a:r>
              <a:rPr lang="en-US" altLang="zh-TW" dirty="0" smtClean="0"/>
              <a:t>UDP</a:t>
            </a:r>
            <a:r>
              <a:rPr lang="zh-TW" altLang="en-US" dirty="0"/>
              <a:t>和</a:t>
            </a:r>
            <a:r>
              <a:rPr lang="en-US" altLang="zh-TW" dirty="0"/>
              <a:t>TCP</a:t>
            </a:r>
            <a:r>
              <a:rPr lang="zh-TW" altLang="en-US" dirty="0"/>
              <a:t>最大的分</a:t>
            </a:r>
            <a:r>
              <a:rPr lang="zh-TW" altLang="en-US" dirty="0" smtClean="0"/>
              <a:t>別是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sz="2600" dirty="0"/>
              <a:t>   </a:t>
            </a:r>
            <a:r>
              <a:rPr lang="en-US" altLang="zh-TW" sz="2600" dirty="0"/>
              <a:t>UDP</a:t>
            </a:r>
            <a:r>
              <a:rPr lang="zh-TW" altLang="en-US" sz="2600" dirty="0"/>
              <a:t>不</a:t>
            </a:r>
            <a:r>
              <a:rPr lang="zh-TW" altLang="en-US" sz="2600" dirty="0"/>
              <a:t>偵測對方的存在就直接將資料送給對方，而假設</a:t>
            </a:r>
            <a:r>
              <a:rPr lang="zh-TW" altLang="en-US" sz="2600" dirty="0"/>
              <a:t>對方 </a:t>
            </a:r>
            <a:endParaRPr lang="en-US" altLang="zh-TW" sz="2600" dirty="0"/>
          </a:p>
          <a:p>
            <a:pPr marL="0" indent="0">
              <a:buNone/>
            </a:pPr>
            <a:r>
              <a:rPr lang="zh-TW" altLang="en-US" sz="2600" dirty="0"/>
              <a:t>   會</a:t>
            </a:r>
            <a:r>
              <a:rPr lang="zh-TW" altLang="en-US" sz="2600" dirty="0"/>
              <a:t>自行接收。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UDP</a:t>
            </a:r>
            <a:r>
              <a:rPr lang="zh-TW" altLang="en-US" dirty="0" smtClean="0"/>
              <a:t>應用時機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sz="2200" dirty="0"/>
              <a:t>    對</a:t>
            </a:r>
            <a:r>
              <a:rPr lang="zh-TW" altLang="en-US" sz="2200" dirty="0"/>
              <a:t>那些需要</a:t>
            </a:r>
            <a:r>
              <a:rPr lang="zh-TW" altLang="en-US" sz="2200" dirty="0"/>
              <a:t>大量資料</a:t>
            </a:r>
            <a:r>
              <a:rPr lang="zh-TW" altLang="en-US" sz="2200" dirty="0"/>
              <a:t>存取而又不要求可靠傳輸的程式</a:t>
            </a:r>
            <a:r>
              <a:rPr lang="zh-TW" altLang="en-US" sz="2200" dirty="0"/>
              <a:t>，如</a:t>
            </a:r>
            <a:r>
              <a:rPr lang="en-US" altLang="zh-TW" sz="2200" dirty="0"/>
              <a:t>﹕</a:t>
            </a:r>
            <a:r>
              <a:rPr lang="zh-TW" altLang="en-US" sz="2200" dirty="0"/>
              <a:t>聲音傳遞</a:t>
            </a:r>
            <a:r>
              <a:rPr lang="en-US" altLang="zh-TW" sz="2200" dirty="0"/>
              <a:t>﹐</a:t>
            </a:r>
            <a:r>
              <a:rPr lang="zh-TW" altLang="en-US" sz="2200" dirty="0"/>
              <a:t>可以省卻雙方的溝通和確認時間，進而提高資料傳輸量。 </a:t>
            </a:r>
          </a:p>
        </p:txBody>
      </p:sp>
      <p:sp>
        <p:nvSpPr>
          <p:cNvPr id="2" name="矩形 1"/>
          <p:cNvSpPr/>
          <p:nvPr/>
        </p:nvSpPr>
        <p:spPr>
          <a:xfrm>
            <a:off x="1814899" y="1876423"/>
            <a:ext cx="53731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https://en.wikipedia.org/wiki/User_Datagram_Protocol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378" y="224913"/>
            <a:ext cx="4762500" cy="16859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814899" y="846062"/>
            <a:ext cx="36647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User Datagram Protocol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63475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83323" y="1360988"/>
            <a:ext cx="9135731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730036" y="857252"/>
            <a:ext cx="100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TW" sz="3600" dirty="0"/>
              <a:t>UDP</a:t>
            </a:r>
            <a:endParaRPr lang="en-US" altLang="zh-TW" sz="3600" dirty="0"/>
          </a:p>
        </p:txBody>
      </p:sp>
      <p:pic>
        <p:nvPicPr>
          <p:cNvPr id="5" name="Picture 2" descr="「tcp udp」的圖片搜尋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32" b="-1956"/>
          <a:stretch/>
        </p:blipFill>
        <p:spPr bwMode="auto">
          <a:xfrm>
            <a:off x="1707268" y="3408840"/>
            <a:ext cx="8687554" cy="177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753920" y="5637816"/>
            <a:ext cx="8501956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350" dirty="0"/>
              <a:t>https://www.quora.com/What-are-the-pros-and-cons-of-UDP-versus-TCP-as-transport-mechanisms-in-IP-networks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50" y="2506488"/>
            <a:ext cx="4781550" cy="64615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1" y="1338924"/>
            <a:ext cx="5410453" cy="555897"/>
          </a:xfrm>
          <a:prstGeom prst="rect">
            <a:avLst/>
          </a:prstGeom>
        </p:spPr>
      </p:pic>
      <p:sp>
        <p:nvSpPr>
          <p:cNvPr id="10" name="右大括弧 9"/>
          <p:cNvSpPr/>
          <p:nvPr/>
        </p:nvSpPr>
        <p:spPr>
          <a:xfrm rot="16200000">
            <a:off x="6133191" y="104633"/>
            <a:ext cx="381000" cy="4357922"/>
          </a:xfrm>
          <a:prstGeom prst="rightBrace">
            <a:avLst>
              <a:gd name="adj1" fmla="val 8333"/>
              <a:gd name="adj2" fmla="val 449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6910657" y="909298"/>
            <a:ext cx="385504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350" dirty="0"/>
              <a:t>載送應用層 </a:t>
            </a:r>
            <a:r>
              <a:rPr lang="en-US" altLang="zh-TW" sz="1350" dirty="0"/>
              <a:t>(Application Layer) </a:t>
            </a:r>
            <a:r>
              <a:rPr lang="zh-TW" altLang="en-US" sz="1350" dirty="0"/>
              <a:t>的資訊</a:t>
            </a:r>
            <a:r>
              <a:rPr lang="zh-TW" altLang="en-US" sz="1350" dirty="0"/>
              <a:t>。</a:t>
            </a:r>
            <a:endParaRPr lang="en-US" altLang="zh-TW" sz="1350" dirty="0"/>
          </a:p>
          <a:p>
            <a:r>
              <a:rPr lang="zh-TW" altLang="en-US" sz="1350" dirty="0"/>
              <a:t>可</a:t>
            </a:r>
            <a:r>
              <a:rPr lang="zh-TW" altLang="en-US" sz="1350" dirty="0"/>
              <a:t>視為 </a:t>
            </a:r>
            <a:r>
              <a:rPr lang="en-US" altLang="zh-TW" sz="1350" dirty="0"/>
              <a:t>UDP </a:t>
            </a:r>
            <a:r>
              <a:rPr lang="en-US" altLang="zh-TW" sz="135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Payload</a:t>
            </a:r>
            <a:r>
              <a:rPr lang="en-US" altLang="zh-TW" sz="1350" dirty="0"/>
              <a:t>, </a:t>
            </a:r>
            <a:r>
              <a:rPr lang="zh-TW" altLang="en-US" sz="900" dirty="0"/>
              <a:t>一般</a:t>
            </a:r>
            <a:r>
              <a:rPr lang="zh-TW" altLang="en-US" sz="900" dirty="0"/>
              <a:t>都稱為 </a:t>
            </a:r>
            <a:r>
              <a:rPr lang="en-US" altLang="zh-TW" sz="900" dirty="0"/>
              <a:t>UDP Data </a:t>
            </a:r>
            <a:r>
              <a:rPr lang="zh-TW" altLang="en-US" sz="900" dirty="0"/>
              <a:t>或 </a:t>
            </a:r>
            <a:r>
              <a:rPr lang="en-US" altLang="zh-TW" sz="900" dirty="0"/>
              <a:t>UDP Message</a:t>
            </a:r>
            <a:endParaRPr lang="zh-TW" altLang="en-US" sz="9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5"/>
          <a:srcRect r="34249"/>
          <a:stretch/>
        </p:blipFill>
        <p:spPr>
          <a:xfrm>
            <a:off x="1707268" y="1461841"/>
            <a:ext cx="2042954" cy="19470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91376" y="5110445"/>
            <a:ext cx="80645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zh-TW" altLang="en-US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封包長度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用來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記錄 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UDP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封包的總長度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 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Byte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為單位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TW" sz="13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此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欄位值最小為 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8,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也就是整個封包只有 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UDP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表頭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沒有任何 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UDP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資料；最大值則受限於 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Payload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的長度</a:t>
            </a:r>
            <a:r>
              <a:rPr lang="zh-TW" altLang="en-US" sz="1350" dirty="0"/>
              <a:t>。</a:t>
            </a:r>
          </a:p>
        </p:txBody>
      </p:sp>
      <p:sp>
        <p:nvSpPr>
          <p:cNvPr id="14" name="矩形 13"/>
          <p:cNvSpPr/>
          <p:nvPr/>
        </p:nvSpPr>
        <p:spPr>
          <a:xfrm>
            <a:off x="8712201" y="2390260"/>
            <a:ext cx="1627418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350" dirty="0"/>
              <a:t>錯誤檢查碼</a:t>
            </a:r>
          </a:p>
          <a:p>
            <a:r>
              <a:rPr lang="en-US" altLang="zh-TW" sz="900" dirty="0"/>
              <a:t>UDP </a:t>
            </a:r>
            <a:r>
              <a:rPr lang="zh-TW" altLang="en-US" sz="900" dirty="0"/>
              <a:t>不一定要執行錯誤檢查</a:t>
            </a:r>
            <a:r>
              <a:rPr lang="en-US" altLang="zh-TW" sz="900" dirty="0"/>
              <a:t>, </a:t>
            </a:r>
            <a:r>
              <a:rPr lang="zh-TW" altLang="en-US" sz="900" dirty="0"/>
              <a:t>若是為了降低運算資源的需求等</a:t>
            </a:r>
            <a:r>
              <a:rPr lang="en-US" altLang="zh-TW" sz="900" dirty="0"/>
              <a:t>, </a:t>
            </a:r>
            <a:r>
              <a:rPr lang="zh-TW" altLang="en-US" sz="900" dirty="0"/>
              <a:t>可以不用執行錯誤檢查</a:t>
            </a:r>
            <a:r>
              <a:rPr lang="en-US" altLang="zh-TW" sz="900" dirty="0"/>
              <a:t>, </a:t>
            </a:r>
            <a:r>
              <a:rPr lang="zh-TW" altLang="en-US" sz="900" dirty="0"/>
              <a:t>此時本欄位填入 </a:t>
            </a:r>
            <a:r>
              <a:rPr lang="en-US" altLang="zh-TW" sz="900" dirty="0"/>
              <a:t>0 </a:t>
            </a:r>
            <a:r>
              <a:rPr lang="zh-TW" altLang="en-US" sz="900" dirty="0"/>
              <a:t>即可。</a:t>
            </a:r>
          </a:p>
        </p:txBody>
      </p:sp>
      <p:sp>
        <p:nvSpPr>
          <p:cNvPr id="15" name="矩形 14"/>
          <p:cNvSpPr/>
          <p:nvPr/>
        </p:nvSpPr>
        <p:spPr>
          <a:xfrm>
            <a:off x="3335676" y="1930832"/>
            <a:ext cx="7503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/>
              <a:t>UDP </a:t>
            </a:r>
            <a:endParaRPr lang="en-US" altLang="zh-TW" sz="1350" dirty="0"/>
          </a:p>
          <a:p>
            <a:r>
              <a:rPr lang="en-US" altLang="zh-TW" sz="135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Payload</a:t>
            </a:r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432444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51678" y="1302553"/>
            <a:ext cx="1314784" cy="30008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135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編號</a:t>
            </a:r>
            <a:r>
              <a:rPr lang="en-US" altLang="zh-TW" sz="135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149</a:t>
            </a:r>
            <a:r>
              <a:rPr lang="zh-TW" altLang="en-US" sz="135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的封包</a:t>
            </a:r>
            <a:endParaRPr lang="zh-TW" altLang="en-US" sz="135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027" y="1682354"/>
            <a:ext cx="7591716" cy="424219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193" y="2874789"/>
            <a:ext cx="4781550" cy="64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8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494"/>
          <a:stretch/>
        </p:blipFill>
        <p:spPr>
          <a:xfrm>
            <a:off x="2051050" y="1860550"/>
            <a:ext cx="8207096" cy="381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5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772" y="852224"/>
            <a:ext cx="8362950" cy="5210175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692" y="5545665"/>
            <a:ext cx="1323763" cy="73316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377" y="4766467"/>
            <a:ext cx="1405290" cy="1050395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1233259" y="5427134"/>
            <a:ext cx="753533" cy="48511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104" y="2035039"/>
            <a:ext cx="2619375" cy="1743075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H="1" flipV="1">
            <a:off x="2674670" y="3730225"/>
            <a:ext cx="38408" cy="103624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271" y="1719657"/>
            <a:ext cx="1258824" cy="100806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2157" y="1348596"/>
            <a:ext cx="1503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168.95.1.1</a:t>
            </a:r>
            <a:endParaRPr lang="zh-TW" altLang="en-US" sz="24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4861" y="566339"/>
            <a:ext cx="4674995" cy="237291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6589" y="3963368"/>
            <a:ext cx="5304085" cy="289463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14230" y="429255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網路硬體設備</a:t>
            </a:r>
            <a:endParaRPr lang="zh-TW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8590" y="246472"/>
            <a:ext cx="2776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Cennection2Google.pcapng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709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00" y="2891482"/>
            <a:ext cx="9144000" cy="28008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/>
              <a:t>網路協定</a:t>
            </a:r>
            <a:r>
              <a:rPr lang="en-US" altLang="zh-TW" sz="5400" dirty="0"/>
              <a:t>(</a:t>
            </a:r>
            <a:r>
              <a:rPr lang="zh-TW" altLang="en-US" sz="5400" dirty="0"/>
              <a:t>封包</a:t>
            </a:r>
            <a:r>
              <a:rPr lang="en-US" altLang="zh-TW" sz="5400" dirty="0"/>
              <a:t>)</a:t>
            </a:r>
            <a:r>
              <a:rPr lang="zh-TW" altLang="en-US" sz="5400" dirty="0"/>
              <a:t>分析</a:t>
            </a:r>
            <a:endParaRPr lang="en-US" altLang="zh-TW" sz="5400" dirty="0"/>
          </a:p>
          <a:p>
            <a:pPr algn="ctr"/>
            <a:r>
              <a:rPr lang="zh-TW" altLang="en-US" sz="5400" dirty="0"/>
              <a:t>使用</a:t>
            </a:r>
            <a:r>
              <a:rPr lang="en-US" altLang="zh-TW" sz="5400" dirty="0"/>
              <a:t>Wireshark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50853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8670" y="2784388"/>
            <a:ext cx="9144000" cy="206769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b="1" dirty="0"/>
              <a:t>ARP</a:t>
            </a:r>
            <a:r>
              <a:rPr lang="zh-TW" altLang="en-US" sz="8000" dirty="0"/>
              <a:t>網路協定</a:t>
            </a:r>
            <a:endParaRPr lang="en-US" altLang="zh-TW" sz="8000" dirty="0"/>
          </a:p>
        </p:txBody>
      </p:sp>
    </p:spTree>
    <p:extLst>
      <p:ext uri="{BB962C8B-B14F-4D97-AF65-F5344CB8AC3E}">
        <p14:creationId xmlns:p14="http://schemas.microsoft.com/office/powerpoint/2010/main" val="244687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651" y="365127"/>
            <a:ext cx="1752085" cy="1325563"/>
          </a:xfrm>
        </p:spPr>
        <p:txBody>
          <a:bodyPr/>
          <a:lstStyle/>
          <a:p>
            <a:r>
              <a:rPr lang="en-US" altLang="zh-TW" b="1" dirty="0" smtClean="0"/>
              <a:t>ARP</a:t>
            </a:r>
            <a:endParaRPr lang="en-US" altLang="zh-TW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7291" y="2246870"/>
            <a:ext cx="8596184" cy="4611130"/>
          </a:xfrm>
        </p:spPr>
        <p:txBody>
          <a:bodyPr/>
          <a:lstStyle/>
          <a:p>
            <a:r>
              <a:rPr lang="zh-TW" altLang="en-US" dirty="0"/>
              <a:t>位了在乙太網路上通信，源站必須知道目的站的</a:t>
            </a:r>
            <a:r>
              <a:rPr lang="en-US" altLang="zh-TW" dirty="0"/>
              <a:t>IP</a:t>
            </a:r>
            <a:r>
              <a:rPr lang="zh-TW" altLang="en-US" dirty="0"/>
              <a:t>和</a:t>
            </a:r>
            <a:r>
              <a:rPr lang="en-US" altLang="zh-TW" dirty="0"/>
              <a:t>MAC</a:t>
            </a:r>
            <a:r>
              <a:rPr lang="zh-TW" altLang="en-US" dirty="0"/>
              <a:t>位址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zh-TW" altLang="en-US" dirty="0"/>
              <a:t>源站點確定了目的站點的</a:t>
            </a:r>
            <a:r>
              <a:rPr lang="en-US" altLang="zh-TW" dirty="0"/>
              <a:t>IP</a:t>
            </a:r>
            <a:r>
              <a:rPr lang="zh-TW" altLang="en-US" dirty="0"/>
              <a:t>位址後，源站點的網際網路協定會查看它的</a:t>
            </a:r>
            <a:r>
              <a:rPr lang="en-US" altLang="zh-TW" dirty="0"/>
              <a:t>ARP(</a:t>
            </a:r>
            <a:r>
              <a:rPr lang="zh-TW" altLang="en-US" dirty="0"/>
              <a:t>位址解析協定</a:t>
            </a:r>
            <a:r>
              <a:rPr lang="en-US" altLang="zh-TW" dirty="0"/>
              <a:t>)</a:t>
            </a:r>
            <a:r>
              <a:rPr lang="zh-TW" altLang="en-US" dirty="0"/>
              <a:t>表來查尋目的站點的</a:t>
            </a:r>
            <a:r>
              <a:rPr lang="en-US" altLang="zh-TW" dirty="0"/>
              <a:t>MAC</a:t>
            </a:r>
            <a:r>
              <a:rPr lang="zh-TW" altLang="en-US" dirty="0"/>
              <a:t>位址。</a:t>
            </a:r>
          </a:p>
          <a:p>
            <a:r>
              <a:rPr lang="zh-TW" altLang="en-US" dirty="0"/>
              <a:t>如果目的站點不知道</a:t>
            </a:r>
            <a:r>
              <a:rPr lang="en-US" altLang="zh-TW" dirty="0"/>
              <a:t>MAC</a:t>
            </a:r>
            <a:r>
              <a:rPr lang="zh-TW" altLang="en-US" dirty="0"/>
              <a:t>位址，源必需發送</a:t>
            </a:r>
            <a:r>
              <a:rPr lang="en-US" altLang="zh-TW" dirty="0"/>
              <a:t>ARP</a:t>
            </a:r>
            <a:r>
              <a:rPr lang="zh-TW" altLang="en-US" dirty="0"/>
              <a:t>請求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為了</a:t>
            </a:r>
            <a:r>
              <a:rPr lang="zh-TW" altLang="en-US" dirty="0"/>
              <a:t>確定資料封包的目的位址，它會檢查路由器上的</a:t>
            </a:r>
            <a:r>
              <a:rPr lang="en-US" altLang="zh-TW" dirty="0"/>
              <a:t>ARP</a:t>
            </a:r>
            <a:r>
              <a:rPr lang="zh-TW" altLang="en-US" dirty="0"/>
              <a:t>表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如果</a:t>
            </a:r>
            <a:r>
              <a:rPr lang="zh-TW" altLang="en-US" dirty="0"/>
              <a:t>位址不在這個表中，</a:t>
            </a:r>
            <a:r>
              <a:rPr lang="en-US" altLang="zh-TW" dirty="0"/>
              <a:t>ARP</a:t>
            </a:r>
            <a:r>
              <a:rPr lang="zh-TW" altLang="en-US" dirty="0"/>
              <a:t>發送一個廣播查找目的站點。  </a:t>
            </a:r>
          </a:p>
        </p:txBody>
      </p:sp>
      <p:sp>
        <p:nvSpPr>
          <p:cNvPr id="2" name="矩形 1"/>
          <p:cNvSpPr/>
          <p:nvPr/>
        </p:nvSpPr>
        <p:spPr>
          <a:xfrm>
            <a:off x="4599493" y="1375778"/>
            <a:ext cx="52691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MAC</a:t>
            </a:r>
            <a:r>
              <a:rPr lang="zh-TW" altLang="en-US" sz="2800" dirty="0"/>
              <a:t>位址</a:t>
            </a:r>
            <a:r>
              <a:rPr lang="en-US" altLang="zh-TW" sz="2800" dirty="0"/>
              <a:t>(Hardware </a:t>
            </a:r>
            <a:r>
              <a:rPr lang="en-US" altLang="zh-TW" sz="2800" dirty="0" err="1"/>
              <a:t>adress</a:t>
            </a:r>
            <a:r>
              <a:rPr lang="en-US" altLang="zh-TW" sz="2800" dirty="0"/>
              <a:t>):48bits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4599492" y="443133"/>
            <a:ext cx="49932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IP</a:t>
            </a:r>
            <a:r>
              <a:rPr lang="zh-TW" altLang="en-US" sz="3200" dirty="0"/>
              <a:t>位址</a:t>
            </a:r>
            <a:r>
              <a:rPr lang="en-US" altLang="zh-TW" sz="3200" dirty="0"/>
              <a:t>:32 bits(IPV6:128 bits)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1103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8670" y="2784388"/>
            <a:ext cx="9144000" cy="206769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dirty="0"/>
              <a:t>ICMP</a:t>
            </a:r>
            <a:r>
              <a:rPr lang="zh-TW" altLang="en-US" sz="8000" dirty="0"/>
              <a:t>網路協定</a:t>
            </a:r>
            <a:endParaRPr lang="en-US" altLang="zh-TW" sz="8000" dirty="0"/>
          </a:p>
        </p:txBody>
      </p:sp>
    </p:spTree>
    <p:extLst>
      <p:ext uri="{BB962C8B-B14F-4D97-AF65-F5344CB8AC3E}">
        <p14:creationId xmlns:p14="http://schemas.microsoft.com/office/powerpoint/2010/main" val="1337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7958" y="2076447"/>
            <a:ext cx="9984315" cy="31500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ICMP</a:t>
            </a:r>
            <a:r>
              <a:rPr lang="zh-TW" altLang="en-US" dirty="0" smtClean="0"/>
              <a:t>是</a:t>
            </a:r>
            <a:r>
              <a:rPr lang="zh-TW" altLang="en-US" dirty="0"/>
              <a:t>一個用來左右</a:t>
            </a:r>
            <a:r>
              <a:rPr lang="en-US" altLang="zh-TW" dirty="0"/>
              <a:t>TCP</a:t>
            </a:r>
            <a:r>
              <a:rPr lang="zh-TW" altLang="en-US" dirty="0"/>
              <a:t>和</a:t>
            </a:r>
            <a:r>
              <a:rPr lang="en-US" altLang="zh-TW" dirty="0"/>
              <a:t>UDP</a:t>
            </a:r>
            <a:r>
              <a:rPr lang="zh-TW" altLang="en-US" dirty="0"/>
              <a:t>連接行爲的低層機制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它</a:t>
            </a:r>
            <a:r>
              <a:rPr lang="zh-TW" altLang="en-US" dirty="0"/>
              <a:t>可通知主機一條到達目的地的較好路徑，報告路由中出現的問題，或者在網路出現故障時終止連接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它</a:t>
            </a:r>
            <a:r>
              <a:rPr lang="zh-TW" altLang="en-US" dirty="0"/>
              <a:t>給系統和網路管理員提供了一個最重要的低層監視工具：</a:t>
            </a:r>
            <a:r>
              <a:rPr lang="en-US" altLang="zh-TW" dirty="0"/>
              <a:t>ping</a:t>
            </a:r>
            <a:r>
              <a:rPr lang="zh-TW" altLang="en-US" dirty="0"/>
              <a:t>程式。 </a:t>
            </a:r>
          </a:p>
        </p:txBody>
      </p:sp>
      <p:sp>
        <p:nvSpPr>
          <p:cNvPr id="2" name="矩形 1"/>
          <p:cNvSpPr/>
          <p:nvPr/>
        </p:nvSpPr>
        <p:spPr>
          <a:xfrm>
            <a:off x="679838" y="449783"/>
            <a:ext cx="799482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網際網路控制訊息協定</a:t>
            </a:r>
            <a:endParaRPr lang="en-US" altLang="zh-TW" sz="3200" dirty="0"/>
          </a:p>
          <a:p>
            <a:r>
              <a:rPr lang="en-US" altLang="zh-TW" sz="3200" dirty="0"/>
              <a:t>(Internet Control Message Protocol</a:t>
            </a:r>
            <a:r>
              <a:rPr lang="zh-TW" altLang="en-US" sz="3200" dirty="0"/>
              <a:t>，</a:t>
            </a:r>
            <a:r>
              <a:rPr lang="en-US" altLang="zh-TW" sz="3200" dirty="0"/>
              <a:t>ICMP)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13599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00" y="2784388"/>
            <a:ext cx="9144000" cy="247135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0" dirty="0">
                <a:solidFill>
                  <a:srgbClr val="FFFF00"/>
                </a:solidFill>
              </a:rPr>
              <a:t>傳輸層</a:t>
            </a:r>
            <a:r>
              <a:rPr lang="zh-TW" altLang="en-US" sz="8000" dirty="0"/>
              <a:t>網路協定</a:t>
            </a:r>
            <a:endParaRPr lang="en-US" altLang="zh-TW" sz="8000" dirty="0"/>
          </a:p>
          <a:p>
            <a:pPr algn="ctr"/>
            <a:r>
              <a:rPr lang="en-US" altLang="zh-TW" sz="8000" dirty="0"/>
              <a:t>TCP</a:t>
            </a:r>
            <a:r>
              <a:rPr lang="zh-TW" altLang="en-US" sz="8000" dirty="0"/>
              <a:t> </a:t>
            </a:r>
            <a:r>
              <a:rPr lang="en-US" altLang="zh-TW" sz="8000" dirty="0"/>
              <a:t>vs UDP</a:t>
            </a:r>
          </a:p>
        </p:txBody>
      </p:sp>
    </p:spTree>
    <p:extLst>
      <p:ext uri="{BB962C8B-B14F-4D97-AF65-F5344CB8AC3E}">
        <p14:creationId xmlns:p14="http://schemas.microsoft.com/office/powerpoint/2010/main" val="309583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17992"/>
            <a:ext cx="7886700" cy="1325563"/>
          </a:xfrm>
        </p:spPr>
        <p:txBody>
          <a:bodyPr/>
          <a:lstStyle/>
          <a:p>
            <a:r>
              <a:rPr lang="en-US" altLang="zh-TW" b="1" dirty="0" smtClean="0"/>
              <a:t>TCP</a:t>
            </a:r>
            <a:r>
              <a:rPr lang="en-US" altLang="zh-TW" dirty="0" smtClean="0"/>
              <a:t> </a:t>
            </a:r>
            <a:endParaRPr lang="en-US" altLang="zh-TW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4021" y="1371302"/>
            <a:ext cx="5387546" cy="453072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TCP</a:t>
            </a:r>
            <a:r>
              <a:rPr lang="zh-TW" altLang="en-US" dirty="0"/>
              <a:t>是一種傳輸協定，它可以在網路用戶啓動的軟體應用過程之間建立通信會談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TCP</a:t>
            </a:r>
            <a:r>
              <a:rPr lang="zh-TW" altLang="en-US" dirty="0"/>
              <a:t>通過控制資料流量可以提供可靠的端到端資料傳送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網路</a:t>
            </a:r>
            <a:r>
              <a:rPr lang="zh-TW" altLang="en-US" dirty="0"/>
              <a:t>節點可以就資料傳輸的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“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窗口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”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[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滑動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視窗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(Sliding Window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)]</a:t>
            </a:r>
            <a:r>
              <a:rPr lang="zh-TW" altLang="en-US" dirty="0" smtClean="0"/>
              <a:t>大小</a:t>
            </a:r>
            <a:r>
              <a:rPr lang="zh-TW" altLang="en-US" dirty="0"/>
              <a:t>達成一個協定，該窗口大小規定了將要發送的資料位元組數。傳輸視窗可以根據當前的網路流量進行即時調整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568" y="678084"/>
            <a:ext cx="3332411" cy="347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70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765</Words>
  <Application>Microsoft Office PowerPoint</Application>
  <PresentationFormat>寬螢幕</PresentationFormat>
  <Paragraphs>62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Adobe Gothic Std B</vt:lpstr>
      <vt:lpstr>華康康楷體W5(P)</vt:lpstr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ARP</vt:lpstr>
      <vt:lpstr>PowerPoint 簡報</vt:lpstr>
      <vt:lpstr>PowerPoint 簡報</vt:lpstr>
      <vt:lpstr>PowerPoint 簡報</vt:lpstr>
      <vt:lpstr>TCP </vt:lpstr>
      <vt:lpstr>TCP 封包結構</vt:lpstr>
      <vt:lpstr>PowerPoint 簡報</vt:lpstr>
      <vt:lpstr>PowerPoint 簡報</vt:lpstr>
      <vt:lpstr>UDP 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TCP/IP網路協定分析</dc:title>
  <dc:creator>BREAKALLCTF{Letmeseesee}</dc:creator>
  <cp:lastModifiedBy>BREAKALLCTF{Letmeseesee}</cp:lastModifiedBy>
  <cp:revision>4</cp:revision>
  <dcterms:created xsi:type="dcterms:W3CDTF">2019-10-01T08:20:58Z</dcterms:created>
  <dcterms:modified xsi:type="dcterms:W3CDTF">2019-10-01T09:22:28Z</dcterms:modified>
</cp:coreProperties>
</file>