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474D2-9D07-E5AE-88A9-1BA4F9E0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1AD69B-51DC-5EAF-270A-C05ABEBFB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1C47A-7276-FB4C-B7A2-9FEBDF24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A51B3-AA71-1CE5-7553-3B0422E9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9D3672-6D90-0083-7FD2-E06DE22F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9ACD-41AB-CF6F-C340-5C399891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7DA98A-0F34-7EDB-ADEC-1670C175B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AE67B-D635-EDED-8926-367FDC75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A892C-F2BA-4F00-24D3-5C3D0633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0C2D83-8507-310E-E8E5-26D0AA91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7C273B-6C3C-C120-7D83-4A59CCDD3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11952A-9D79-B86A-D3CB-28D213BA1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E198EB-BAE0-5CDE-B3EE-14D76559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B1C13-7E49-6D41-C58C-601DA090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B31EC-32CF-4D8B-5EDE-66A0B74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A721A-D419-186E-1BB2-EEA28218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9D76F-0B93-5DCA-4C3A-3E3ED770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44473-CB42-A897-9585-2EA4A1EC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D2884-6854-2C42-B9CD-6C11B3AB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B7050B-8DA4-EBA6-78EC-FD7FAC2C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AFF03-A39E-6868-EC64-2458F31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D71FE6-EA0C-D958-0742-F661DBC94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DEE4A7-0F4A-2F62-962C-08A3E293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E6443-8B6D-EB07-5627-7FE05D00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6C522-B1B0-A9E0-A781-C592642E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C4C24-419C-CC8A-6065-CB6C69A4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49398-6742-028F-BE92-87C3F03A6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A9460B-D442-2D23-C5C0-66D9644C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2D0D26-2726-6A05-1005-76A695FB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52A418-754B-F583-EB5C-179F19B1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3537E-B360-3A3C-46EC-86F4B2B1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17F9E-06BE-5052-51C4-6E45EE01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22690-6DE4-61A5-EA8A-D648D53E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ABBB8F-8F1D-7856-BDAF-55091B03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DBA1D0-77C3-8171-6222-0F11E9604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643012-5FC3-24A3-643F-7F21419D7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38B648-6D42-96BB-EEDF-FB86EFB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F637E0-0BDA-356E-5EE8-2D8DB535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6C48E6-2ACC-DFFC-4F8A-3B344E51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8BF4-0163-51D5-91D5-D9208C62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0583E3-8F9C-2D21-10D5-602DD0C0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5EB2FB-8D8C-00A0-4392-DC936C5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09F3F7-8820-FA32-7F6D-9DC09A6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A54C43-7628-5731-9910-CDE9BE94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98B426-D343-4C66-01ED-0BD183AB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A5A04B-2F5B-832B-EDFC-D0C16EB8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D75B0-25B9-023E-1FDF-D59CB3E2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728051-3E6A-7BB7-5CEC-FBE93AE6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EBED4B-5D92-0BAD-905D-495A95EE9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4BF84F-A521-67CF-BE59-1FEBE08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03D44F-0CEC-7058-3B85-FD7E98F3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FCC3F4-D5E1-0D93-A31B-5DB1D653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68285-37EE-B430-897B-00F5F346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7FEFF0-0B86-E3B7-31B5-6D9BF5138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0E53F2-1C2B-4FBF-4E90-6D291448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4314A-23C9-3E6B-C434-63506135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DDD67B-4891-2AE9-D720-0D3BE59B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F1F366-0BAC-91A0-D69D-E3A94E42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17106F-AB2C-38EA-407D-C9BE2EA1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2DAD5C-D096-698C-DACE-18C73B73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8F00D-5217-124C-6A26-AF06D861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B1B0-5985-433D-BF88-74303B590E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B1FDF-6CAF-CE83-CBAF-5C73B2ECB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C31A8-7F9E-D47A-5D65-B31E417C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D2FD-519F-40D5-8C4D-5187663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coordinate_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ctor_graphics" TargetMode="External"/><Relationship Id="rId2" Type="http://schemas.openxmlformats.org/officeDocument/2006/relationships/hyperlink" Target="https://en.wikipedia.org/wiki/Raster_graph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pulse/raster-vector-pros-cons-usage-markus-vortkamp#:~:text=Vector%20graphics%201%20Pro%20The%20main%20advantage%20is,different%20shapes%20and%20colours.%20...%203%20Usage%20" TargetMode="External"/><Relationship Id="rId4" Type="http://schemas.openxmlformats.org/officeDocument/2006/relationships/hyperlink" Target="https://developer.mozilla.org/en-US/docs/Learn/HTML/Multimedia_and_embedding/Adding_vector_graphics_to_the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E87C-396E-51EF-E494-46C94ECE3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</p:spTree>
    <p:extLst>
      <p:ext uri="{BB962C8B-B14F-4D97-AF65-F5344CB8AC3E}">
        <p14:creationId xmlns:p14="http://schemas.microsoft.com/office/powerpoint/2010/main" val="231755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08A67-E0B9-C6B7-B3E3-DD61B05C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type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BFE07D-14C9-CE26-6973-4523478A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075411"/>
              </p:ext>
            </p:extLst>
          </p:nvPr>
        </p:nvGraphicFramePr>
        <p:xfrm>
          <a:off x="838200" y="1825625"/>
          <a:ext cx="10515597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305246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28004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6156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Raster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Vector 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9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Consist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grid of 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2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on/by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grid of pixels.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 Cartesian plane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Such 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Contone</a:t>
                      </a:r>
                      <a:r>
                        <a:rPr lang="en-US" dirty="0"/>
                        <a:t> (</a:t>
                      </a:r>
                      <a:r>
                        <a:rPr lang="en-US"/>
                        <a:t>alias of continuous </a:t>
                      </a:r>
                      <a:r>
                        <a:rPr lang="en-US" dirty="0"/>
                        <a:t>tone)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  <a:p>
                      <a:r>
                        <a:rPr lang="en-US" dirty="0"/>
                        <a:t>Lines</a:t>
                      </a:r>
                    </a:p>
                    <a:p>
                      <a:r>
                        <a:rPr lang="en-US" dirty="0"/>
                        <a:t>Curves</a:t>
                      </a:r>
                    </a:p>
                    <a:p>
                      <a:r>
                        <a:rPr lang="en-US" dirty="0"/>
                        <a:t>Polygons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.jpeg</a:t>
                      </a:r>
                    </a:p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png</a:t>
                      </a:r>
                      <a:endParaRPr lang="en-US" dirty="0"/>
                    </a:p>
                    <a:p>
                      <a:r>
                        <a:rPr lang="en-US" dirty="0"/>
                        <a:t>.gif</a:t>
                      </a:r>
                    </a:p>
                    <a:p>
                      <a:r>
                        <a:rPr lang="en-US" dirty="0"/>
                        <a:t>.mpeg4</a:t>
                      </a:r>
                    </a:p>
                    <a:p>
                      <a:r>
                        <a:rPr lang="en-US" dirty="0"/>
                        <a:t>.bmp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svg</a:t>
                      </a:r>
                      <a:endParaRPr lang="en-US" dirty="0"/>
                    </a:p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wmf</a:t>
                      </a:r>
                      <a:endParaRPr lang="en-US" dirty="0"/>
                    </a:p>
                    <a:p>
                      <a:r>
                        <a:rPr lang="en-US" dirty="0"/>
                        <a:t>.pdf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5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08A67-E0B9-C6B7-B3E3-DD61B05C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34" y="382555"/>
            <a:ext cx="10515600" cy="916247"/>
          </a:xfrm>
        </p:spPr>
        <p:txBody>
          <a:bodyPr/>
          <a:lstStyle/>
          <a:p>
            <a:r>
              <a:rPr lang="en-US" dirty="0"/>
              <a:t>Graphic type (cont.)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BFE07D-14C9-CE26-6973-4523478A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564329"/>
              </p:ext>
            </p:extLst>
          </p:nvPr>
        </p:nvGraphicFramePr>
        <p:xfrm>
          <a:off x="447870" y="1408923"/>
          <a:ext cx="10905928" cy="422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01">
                  <a:extLst>
                    <a:ext uri="{9D8B030D-6E8A-4147-A177-3AD203B41FA5}">
                      <a16:colId xmlns:a16="http://schemas.microsoft.com/office/drawing/2014/main" val="2430524606"/>
                    </a:ext>
                  </a:extLst>
                </a:gridCol>
                <a:gridCol w="3688051">
                  <a:extLst>
                    <a:ext uri="{9D8B030D-6E8A-4147-A177-3AD203B41FA5}">
                      <a16:colId xmlns:a16="http://schemas.microsoft.com/office/drawing/2014/main" val="362800445"/>
                    </a:ext>
                  </a:extLst>
                </a:gridCol>
                <a:gridCol w="6287276">
                  <a:extLst>
                    <a:ext uri="{9D8B030D-6E8A-4147-A177-3AD203B41FA5}">
                      <a16:colId xmlns:a16="http://schemas.microsoft.com/office/drawing/2014/main" val="3161562897"/>
                    </a:ext>
                  </a:extLst>
                </a:gridCol>
              </a:tblGrid>
              <a:tr h="653930">
                <a:tc>
                  <a:txBody>
                    <a:bodyPr/>
                    <a:lstStyle/>
                    <a:p>
                      <a:r>
                        <a:rPr lang="en-US" sz="1200" dirty="0"/>
                        <a:t>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Raster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Vector 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97543"/>
                  </a:ext>
                </a:extLst>
              </a:tr>
              <a:tr h="946244">
                <a:tc>
                  <a:txBody>
                    <a:bodyPr/>
                    <a:lstStyle/>
                    <a:p>
                      <a:r>
                        <a:rPr lang="en-US" sz="1200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Richness in details and color gradations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thus, high quality.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pixel can be edited and adjusted individually.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Widespread.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and thus more lossless scalability.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(i.e.  easier to change size either scale up and scale down the graphics.)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Not only as above mentioned, but also more flexible (i.e. easier to change size, color, position)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28112"/>
                  </a:ext>
                </a:extLst>
              </a:tr>
              <a:tr h="1214442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arbitrarily scalability, especially to enlarge.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Larger size: The higher the quality, the larger the file size.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Subsequently conversion into vector graphics often leads to reduced quality.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It is difficult to display a detailed image as vector graphics since lots of different shapes and colors.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Harder to learn: To get high-quality results, special knowledge and skills are necessary.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596"/>
                  </a:ext>
                </a:extLst>
              </a:tr>
              <a:tr h="1346049">
                <a:tc>
                  <a:txBody>
                    <a:bodyPr/>
                    <a:lstStyle/>
                    <a:p>
                      <a:r>
                        <a:rPr lang="en-US" sz="12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 for complex, highly detailed and true-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 and graphics with lots of information, such as photographs online monitors, digital cameras.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Displaying: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geometric designs, figures, logos, icons, pictograms, technical illustrations, product illustrations, fonts and the creation of layouts.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3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57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08A67-E0B9-C6B7-B3E3-DD61B05C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34" y="382555"/>
            <a:ext cx="10515600" cy="916247"/>
          </a:xfrm>
        </p:spPr>
        <p:txBody>
          <a:bodyPr/>
          <a:lstStyle/>
          <a:p>
            <a:r>
              <a:rPr lang="en-US" dirty="0"/>
              <a:t>Graphic type (cont.)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BFE07D-14C9-CE26-6973-4523478A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944147"/>
              </p:ext>
            </p:extLst>
          </p:nvPr>
        </p:nvGraphicFramePr>
        <p:xfrm>
          <a:off x="447870" y="1408923"/>
          <a:ext cx="10905928" cy="281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01">
                  <a:extLst>
                    <a:ext uri="{9D8B030D-6E8A-4147-A177-3AD203B41FA5}">
                      <a16:colId xmlns:a16="http://schemas.microsoft.com/office/drawing/2014/main" val="2430524606"/>
                    </a:ext>
                  </a:extLst>
                </a:gridCol>
                <a:gridCol w="3688051">
                  <a:extLst>
                    <a:ext uri="{9D8B030D-6E8A-4147-A177-3AD203B41FA5}">
                      <a16:colId xmlns:a16="http://schemas.microsoft.com/office/drawing/2014/main" val="362800445"/>
                    </a:ext>
                  </a:extLst>
                </a:gridCol>
                <a:gridCol w="6287276">
                  <a:extLst>
                    <a:ext uri="{9D8B030D-6E8A-4147-A177-3AD203B41FA5}">
                      <a16:colId xmlns:a16="http://schemas.microsoft.com/office/drawing/2014/main" val="3161562897"/>
                    </a:ext>
                  </a:extLst>
                </a:gridCol>
              </a:tblGrid>
              <a:tr h="653930">
                <a:tc>
                  <a:txBody>
                    <a:bodyPr/>
                    <a:lstStyle/>
                    <a:p>
                      <a:r>
                        <a:rPr lang="en-US" sz="1200" dirty="0"/>
                        <a:t>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Raster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Vector 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97543"/>
                  </a:ext>
                </a:extLst>
              </a:tr>
              <a:tr h="946244">
                <a:tc>
                  <a:txBody>
                    <a:bodyPr/>
                    <a:lstStyle/>
                    <a:p>
                      <a:r>
                        <a:rPr lang="en-US" sz="12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/>
                        </a:rPr>
                        <a:t>Raster graphics - Wikipedia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hlinkClick r:id="rId3"/>
                        </a:rPr>
                        <a:t>Vector graphics - Wikipedia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28112"/>
                  </a:ext>
                </a:extLst>
              </a:tr>
              <a:tr h="1214442">
                <a:tc>
                  <a:txBody>
                    <a:bodyPr/>
                    <a:lstStyle/>
                    <a:p>
                      <a:r>
                        <a:rPr lang="en-US" sz="1200" dirty="0"/>
                        <a:t>Ref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hlinkClick r:id="rId4"/>
                        </a:rPr>
                        <a:t>Adding vector graphics to the web - Learn web development | MDN (mozilla.org)</a:t>
                      </a:r>
                      <a:endParaRPr lang="en-US" sz="1200" dirty="0"/>
                    </a:p>
                    <a:p>
                      <a:pPr marL="0" indent="0">
                        <a:buNone/>
                      </a:pPr>
                      <a:endParaRPr lang="en-US" sz="1200" dirty="0">
                        <a:hlinkClick r:id="rId5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 dirty="0">
                          <a:hlinkClick r:id="rId5"/>
                        </a:rPr>
                        <a:t>Raster or vector? The pros, the cons, the usage (linkedin.com)</a:t>
                      </a:r>
                      <a:endParaRPr lang="en-US" sz="1200" dirty="0"/>
                    </a:p>
                    <a:p>
                      <a:pPr marL="0" indent="0">
                        <a:buNone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320</Words>
  <Application>Microsoft Office PowerPoint</Application>
  <PresentationFormat>寬螢幕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Graphics</vt:lpstr>
      <vt:lpstr>Graphic type</vt:lpstr>
      <vt:lpstr>Graphic type (cont.)</vt:lpstr>
      <vt:lpstr>Graphic type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 奕捷</dc:creator>
  <cp:lastModifiedBy>黃 奕捷</cp:lastModifiedBy>
  <cp:revision>40</cp:revision>
  <dcterms:created xsi:type="dcterms:W3CDTF">2023-05-05T04:38:34Z</dcterms:created>
  <dcterms:modified xsi:type="dcterms:W3CDTF">2023-05-05T05:13:46Z</dcterms:modified>
</cp:coreProperties>
</file>