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2" r:id="rId3"/>
    <p:sldId id="258" r:id="rId4"/>
    <p:sldId id="259" r:id="rId5"/>
    <p:sldId id="274"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44" y="-2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8" name="日期版面配置區 27"/>
          <p:cNvSpPr>
            <a:spLocks noGrp="1"/>
          </p:cNvSpPr>
          <p:nvPr>
            <p:ph type="dt" sz="half" idx="10"/>
          </p:nvPr>
        </p:nvSpPr>
        <p:spPr/>
        <p:txBody>
          <a:bodyPr/>
          <a:lstStyle>
            <a:extLst/>
          </a:lstStyle>
          <a:p>
            <a:fld id="{5BBEAD13-0566-4C6C-97E7-55F17F24B09F}" type="datetimeFigureOut">
              <a:rPr lang="zh-TW" altLang="en-US" smtClean="0"/>
              <a:t>2022/12/16</a:t>
            </a:fld>
            <a:endParaRPr lang="zh-TW" altLang="en-US"/>
          </a:p>
        </p:txBody>
      </p:sp>
      <p:sp>
        <p:nvSpPr>
          <p:cNvPr id="17" name="頁尾版面配置區 16"/>
          <p:cNvSpPr>
            <a:spLocks noGrp="1"/>
          </p:cNvSpPr>
          <p:nvPr>
            <p:ph type="ftr" sz="quarter" idx="11"/>
          </p:nvPr>
        </p:nvSpPr>
        <p:spPr/>
        <p:txBody>
          <a:bodyPr/>
          <a:lstStyle>
            <a:extLst/>
          </a:lstStyle>
          <a:p>
            <a:endParaRPr lang="zh-TW" altLang="en-US"/>
          </a:p>
        </p:txBody>
      </p:sp>
      <p:sp>
        <p:nvSpPr>
          <p:cNvPr id="29" name="投影片編號版面配置區 28"/>
          <p:cNvSpPr>
            <a:spLocks noGrp="1"/>
          </p:cNvSpPr>
          <p:nvPr>
            <p:ph type="sldNum" sz="quarter" idx="12"/>
          </p:nvPr>
        </p:nvSpPr>
        <p:spPr/>
        <p:txBody>
          <a:bodyPr/>
          <a:lstStyle>
            <a:extLst/>
          </a:lstStyle>
          <a:p>
            <a:fld id="{73DA0BB7-265A-403C-9275-D587AB510EDC}" type="slidenum">
              <a:rPr lang="zh-TW" altLang="en-US" smtClean="0"/>
              <a:t>‹#›</a:t>
            </a:fld>
            <a:endParaRPr lang="zh-TW" altLang="en-US"/>
          </a:p>
        </p:txBody>
      </p:sp>
      <p:sp>
        <p:nvSpPr>
          <p:cNvPr id="32" name="矩形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矩形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矩形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矩形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矩形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標題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zh-TW" altLang="en-US" smtClean="0"/>
              <a:t>按一下以編輯母片標題樣式</a:t>
            </a:r>
            <a:endParaRPr kumimoji="0" lang="en-US"/>
          </a:p>
        </p:txBody>
      </p:sp>
      <p:sp>
        <p:nvSpPr>
          <p:cNvPr id="9" name="副標題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smtClean="0"/>
              <a:t>按一下以編輯母片副標題樣式</a:t>
            </a:r>
            <a:endParaRPr kumimoji="0" lang="en-US"/>
          </a:p>
        </p:txBody>
      </p:sp>
      <p:sp>
        <p:nvSpPr>
          <p:cNvPr id="56" name="矩形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矩形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矩形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矩形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5BBEAD13-0566-4C6C-97E7-55F17F24B09F}" type="datetimeFigureOut">
              <a:rPr lang="zh-TW" altLang="en-US" smtClean="0"/>
              <a:t>2022/12/16</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73DA0BB7-265A-403C-9275-D587AB510EDC}"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9"/>
            <a:ext cx="1981200" cy="5851525"/>
          </a:xfrm>
        </p:spPr>
        <p:txBody>
          <a:bodyPr vert="eaVert" anchor="ct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609600" y="274639"/>
            <a:ext cx="5867400" cy="5851525"/>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5BBEAD13-0566-4C6C-97E7-55F17F24B09F}" type="datetimeFigureOut">
              <a:rPr lang="zh-TW" altLang="en-US" smtClean="0"/>
              <a:t>2022/12/16</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73DA0BB7-265A-403C-9275-D587AB510EDC}"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5BBEAD13-0566-4C6C-97E7-55F17F24B09F}" type="datetimeFigureOut">
              <a:rPr lang="zh-TW" altLang="en-US" smtClean="0"/>
              <a:t>2022/12/16</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73DA0BB7-265A-403C-9275-D587AB510EDC}"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14" name="手繪多邊形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手繪多邊形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手繪多邊形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手繪多邊形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手繪多邊形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手繪多邊形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手繪多邊形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手繪多邊形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手繪多邊形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手繪多邊形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手繪多邊形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手繪多邊形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手繪多邊形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手繪多邊形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手繪多邊形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文字版面配置區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extLst/>
          </a:lstStyle>
          <a:p>
            <a:fld id="{5BBEAD13-0566-4C6C-97E7-55F17F24B09F}" type="datetimeFigureOut">
              <a:rPr lang="zh-TW" altLang="en-US" smtClean="0"/>
              <a:t>2022/12/16</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73DA0BB7-265A-403C-9275-D587AB510EDC}" type="slidenum">
              <a:rPr lang="zh-TW" altLang="en-US" smtClean="0"/>
              <a:t>‹#›</a:t>
            </a:fld>
            <a:endParaRPr lang="zh-TW" altLang="en-US"/>
          </a:p>
        </p:txBody>
      </p:sp>
      <p:sp>
        <p:nvSpPr>
          <p:cNvPr id="7" name="矩形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標題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zh-TW" altLang="en-US" smtClean="0"/>
              <a:t>按一下以編輯母片標題樣式</a:t>
            </a:r>
            <a:endParaRPr kumimoji="0" lang="en-US"/>
          </a:p>
        </p:txBody>
      </p:sp>
      <p:sp>
        <p:nvSpPr>
          <p:cNvPr id="8" name="矩形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矩形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矩形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矩形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矩形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512064"/>
            <a:ext cx="8229600" cy="914400"/>
          </a:xfrm>
        </p:spPr>
        <p:txBody>
          <a:bodyPr/>
          <a:lstStyle>
            <a:extLst/>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5BBEAD13-0566-4C6C-97E7-55F17F24B09F}" type="datetimeFigureOut">
              <a:rPr lang="zh-TW" altLang="en-US" smtClean="0"/>
              <a:t>2022/12/16</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73DA0BB7-265A-403C-9275-D587AB510EDC}"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spTree>
      <p:nvGrpSpPr>
        <p:cNvPr id="1" name=""/>
        <p:cNvGrpSpPr/>
        <p:nvPr/>
      </p:nvGrpSpPr>
      <p:grpSpPr>
        <a:xfrm>
          <a:off x="0" y="0"/>
          <a:ext cx="0" cy="0"/>
          <a:chOff x="0" y="0"/>
          <a:chExt cx="0" cy="0"/>
        </a:xfrm>
      </p:grpSpPr>
      <p:sp>
        <p:nvSpPr>
          <p:cNvPr id="25" name="矩形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標題 1"/>
          <p:cNvSpPr>
            <a:spLocks noGrp="1"/>
          </p:cNvSpPr>
          <p:nvPr>
            <p:ph type="title"/>
          </p:nvPr>
        </p:nvSpPr>
        <p:spPr>
          <a:xfrm>
            <a:off x="504824" y="512064"/>
            <a:ext cx="7772400" cy="914400"/>
          </a:xfrm>
        </p:spPr>
        <p:txBody>
          <a:bodyPr anchor="t"/>
          <a:lstStyle>
            <a:lvl1pPr>
              <a:defRPr sz="4000"/>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extLst/>
          </a:lstStyle>
          <a:p>
            <a:fld id="{5BBEAD13-0566-4C6C-97E7-55F17F24B09F}" type="datetimeFigureOut">
              <a:rPr lang="zh-TW" altLang="en-US" smtClean="0"/>
              <a:t>2022/12/16</a:t>
            </a:fld>
            <a:endParaRPr lang="zh-TW" altLang="en-US"/>
          </a:p>
        </p:txBody>
      </p:sp>
      <p:sp>
        <p:nvSpPr>
          <p:cNvPr id="8" name="頁尾版面配置區 7"/>
          <p:cNvSpPr>
            <a:spLocks noGrp="1"/>
          </p:cNvSpPr>
          <p:nvPr>
            <p:ph type="ftr" sz="quarter" idx="11"/>
          </p:nvPr>
        </p:nvSpPr>
        <p:spPr/>
        <p:txBody>
          <a:bodyPr/>
          <a:lstStyle>
            <a:extLst/>
          </a:lstStyle>
          <a:p>
            <a:endParaRPr lang="zh-TW" altLang="en-US"/>
          </a:p>
        </p:txBody>
      </p:sp>
      <p:sp>
        <p:nvSpPr>
          <p:cNvPr id="9" name="投影片編號版面配置區 8"/>
          <p:cNvSpPr>
            <a:spLocks noGrp="1"/>
          </p:cNvSpPr>
          <p:nvPr>
            <p:ph type="sldNum" sz="quarter" idx="12"/>
          </p:nvPr>
        </p:nvSpPr>
        <p:spPr/>
        <p:txBody>
          <a:bodyPr/>
          <a:lstStyle>
            <a:extLst/>
          </a:lstStyle>
          <a:p>
            <a:fld id="{73DA0BB7-265A-403C-9275-D587AB510EDC}" type="slidenum">
              <a:rPr lang="zh-TW" altLang="en-US" smtClean="0"/>
              <a:t>‹#›</a:t>
            </a:fld>
            <a:endParaRPr lang="zh-TW" altLang="en-US"/>
          </a:p>
        </p:txBody>
      </p:sp>
      <p:sp>
        <p:nvSpPr>
          <p:cNvPr id="16" name="矩形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矩形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矩形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矩形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矩形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矩形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矩形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矩形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矩形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914400" y="512064"/>
            <a:ext cx="7772400" cy="914400"/>
          </a:xfrm>
        </p:spPr>
        <p:txBody>
          <a:bodyPr/>
          <a:lstStyle>
            <a:lvl1pPr>
              <a:defRPr sz="4000" cap="none" baseline="0"/>
            </a:lvl1pPr>
            <a:extLst/>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extLst/>
          </a:lstStyle>
          <a:p>
            <a:fld id="{5BBEAD13-0566-4C6C-97E7-55F17F24B09F}" type="datetimeFigureOut">
              <a:rPr lang="zh-TW" altLang="en-US" smtClean="0"/>
              <a:t>2022/12/16</a:t>
            </a:fld>
            <a:endParaRPr lang="zh-TW" altLang="en-US"/>
          </a:p>
        </p:txBody>
      </p:sp>
      <p:sp>
        <p:nvSpPr>
          <p:cNvPr id="4" name="頁尾版面配置區 3"/>
          <p:cNvSpPr>
            <a:spLocks noGrp="1"/>
          </p:cNvSpPr>
          <p:nvPr>
            <p:ph type="ftr" sz="quarter" idx="11"/>
          </p:nvPr>
        </p:nvSpPr>
        <p:spPr/>
        <p:txBody>
          <a:bodyPr/>
          <a:lstStyle>
            <a:extLst/>
          </a:lstStyle>
          <a:p>
            <a:endParaRPr lang="zh-TW" altLang="en-US"/>
          </a:p>
        </p:txBody>
      </p:sp>
      <p:sp>
        <p:nvSpPr>
          <p:cNvPr id="5" name="投影片編號版面配置區 4"/>
          <p:cNvSpPr>
            <a:spLocks noGrp="1"/>
          </p:cNvSpPr>
          <p:nvPr>
            <p:ph type="sldNum" sz="quarter" idx="12"/>
          </p:nvPr>
        </p:nvSpPr>
        <p:spPr/>
        <p:txBody>
          <a:bodyPr/>
          <a:lstStyle>
            <a:extLst/>
          </a:lstStyle>
          <a:p>
            <a:fld id="{73DA0BB7-265A-403C-9275-D587AB510EDC}"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extLst/>
          </a:lstStyle>
          <a:p>
            <a:fld id="{5BBEAD13-0566-4C6C-97E7-55F17F24B09F}" type="datetimeFigureOut">
              <a:rPr lang="zh-TW" altLang="en-US" smtClean="0"/>
              <a:t>2022/12/16</a:t>
            </a:fld>
            <a:endParaRPr lang="zh-TW" altLang="en-US"/>
          </a:p>
        </p:txBody>
      </p:sp>
      <p:sp>
        <p:nvSpPr>
          <p:cNvPr id="3" name="頁尾版面配置區 2"/>
          <p:cNvSpPr>
            <a:spLocks noGrp="1"/>
          </p:cNvSpPr>
          <p:nvPr>
            <p:ph type="ftr" sz="quarter" idx="11"/>
          </p:nvPr>
        </p:nvSpPr>
        <p:spPr/>
        <p:txBody>
          <a:bodyPr/>
          <a:lstStyle>
            <a:extLst/>
          </a:lstStyle>
          <a:p>
            <a:endParaRPr lang="zh-TW" altLang="en-US"/>
          </a:p>
        </p:txBody>
      </p:sp>
      <p:sp>
        <p:nvSpPr>
          <p:cNvPr id="4" name="投影片編號版面配置區 3"/>
          <p:cNvSpPr>
            <a:spLocks noGrp="1"/>
          </p:cNvSpPr>
          <p:nvPr>
            <p:ph type="sldNum" sz="quarter" idx="12"/>
          </p:nvPr>
        </p:nvSpPr>
        <p:spPr/>
        <p:txBody>
          <a:bodyPr/>
          <a:lstStyle>
            <a:extLst/>
          </a:lstStyle>
          <a:p>
            <a:fld id="{73DA0BB7-265A-403C-9275-D587AB510EDC}"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85800" y="273050"/>
            <a:ext cx="8229600" cy="1162050"/>
          </a:xfrm>
        </p:spPr>
        <p:txBody>
          <a:bodyPr anchor="ctr"/>
          <a:lstStyle>
            <a:lvl1pPr algn="l">
              <a:buNone/>
              <a:defRPr sz="3600" b="0"/>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5BBEAD13-0566-4C6C-97E7-55F17F24B09F}" type="datetimeFigureOut">
              <a:rPr lang="zh-TW" altLang="en-US" smtClean="0"/>
              <a:t>2022/12/16</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73DA0BB7-265A-403C-9275-D587AB510EDC}"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8" name="矩形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直線接點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群組 9"/>
          <p:cNvGrpSpPr/>
          <p:nvPr/>
        </p:nvGrpSpPr>
        <p:grpSpPr>
          <a:xfrm rot="5400000">
            <a:off x="8514581" y="1219200"/>
            <a:ext cx="132763" cy="128466"/>
            <a:chOff x="6668087" y="1297746"/>
            <a:chExt cx="161840" cy="156602"/>
          </a:xfrm>
        </p:grpSpPr>
        <p:cxnSp>
          <p:nvCxnSpPr>
            <p:cNvPr id="15" name="直線接點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直線接點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直線接點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標題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zh-TW" altLang="en-US" smtClean="0"/>
              <a:t>按一下圖示以新增圖片</a:t>
            </a:r>
            <a:endParaRPr kumimoji="0" lang="en-US"/>
          </a:p>
        </p:txBody>
      </p:sp>
      <p:sp>
        <p:nvSpPr>
          <p:cNvPr id="4" name="文字版面配置區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zh-TW" altLang="en-US" smtClean="0"/>
              <a:t>按一下以編輯母片文字樣式</a:t>
            </a:r>
          </a:p>
        </p:txBody>
      </p:sp>
      <p:grpSp>
        <p:nvGrpSpPr>
          <p:cNvPr id="14" name="群組 13"/>
          <p:cNvGrpSpPr/>
          <p:nvPr/>
        </p:nvGrpSpPr>
        <p:grpSpPr>
          <a:xfrm rot="5400000">
            <a:off x="8666981" y="1371600"/>
            <a:ext cx="132763" cy="128466"/>
            <a:chOff x="6668087" y="1297746"/>
            <a:chExt cx="161840" cy="156602"/>
          </a:xfrm>
        </p:grpSpPr>
        <p:cxnSp>
          <p:nvCxnSpPr>
            <p:cNvPr id="11" name="直線接點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直線接點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直線接點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群組 17"/>
          <p:cNvGrpSpPr/>
          <p:nvPr/>
        </p:nvGrpSpPr>
        <p:grpSpPr>
          <a:xfrm rot="5400000">
            <a:off x="8320088" y="1474763"/>
            <a:ext cx="132763" cy="128466"/>
            <a:chOff x="6668087" y="1297746"/>
            <a:chExt cx="161840" cy="156602"/>
          </a:xfrm>
        </p:grpSpPr>
        <p:cxnSp>
          <p:nvCxnSpPr>
            <p:cNvPr id="19" name="直線接點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直線接點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直線接點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日期版面配置區 4"/>
          <p:cNvSpPr>
            <a:spLocks noGrp="1"/>
          </p:cNvSpPr>
          <p:nvPr>
            <p:ph type="dt" sz="half" idx="10"/>
          </p:nvPr>
        </p:nvSpPr>
        <p:spPr>
          <a:xfrm>
            <a:off x="6477000" y="55499"/>
            <a:ext cx="2133600" cy="365125"/>
          </a:xfrm>
        </p:spPr>
        <p:txBody>
          <a:bodyPr/>
          <a:lstStyle>
            <a:extLst/>
          </a:lstStyle>
          <a:p>
            <a:fld id="{5BBEAD13-0566-4C6C-97E7-55F17F24B09F}" type="datetimeFigureOut">
              <a:rPr lang="zh-TW" altLang="en-US" smtClean="0"/>
              <a:t>2022/12/16</a:t>
            </a:fld>
            <a:endParaRPr lang="zh-TW" altLang="en-US"/>
          </a:p>
        </p:txBody>
      </p:sp>
      <p:sp>
        <p:nvSpPr>
          <p:cNvPr id="6" name="頁尾版面配置區 5"/>
          <p:cNvSpPr>
            <a:spLocks noGrp="1"/>
          </p:cNvSpPr>
          <p:nvPr>
            <p:ph type="ftr" sz="quarter" idx="11"/>
          </p:nvPr>
        </p:nvSpPr>
        <p:spPr>
          <a:xfrm>
            <a:off x="914400" y="55499"/>
            <a:ext cx="5562600" cy="365125"/>
          </a:xfrm>
        </p:spPr>
        <p:txBody>
          <a:bodyPr/>
          <a:lstStyle>
            <a:extLst/>
          </a:lstStyle>
          <a:p>
            <a:endParaRPr lang="zh-TW" altLang="en-US"/>
          </a:p>
        </p:txBody>
      </p:sp>
      <p:sp>
        <p:nvSpPr>
          <p:cNvPr id="7" name="投影片編號版面配置區 6"/>
          <p:cNvSpPr>
            <a:spLocks noGrp="1"/>
          </p:cNvSpPr>
          <p:nvPr>
            <p:ph type="sldNum" sz="quarter" idx="12"/>
          </p:nvPr>
        </p:nvSpPr>
        <p:spPr>
          <a:xfrm>
            <a:off x="8610600" y="55499"/>
            <a:ext cx="457200" cy="365125"/>
          </a:xfrm>
        </p:spPr>
        <p:txBody>
          <a:bodyPr/>
          <a:lstStyle>
            <a:extLst/>
          </a:lstStyle>
          <a:p>
            <a:fld id="{73DA0BB7-265A-403C-9275-D587AB510EDC}"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矩形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矩形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矩形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矩形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矩形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矩形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矩形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矩形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矩形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標題版面配置區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zh-TW" altLang="en-US" smtClean="0"/>
              <a:t>按一下以編輯母片標題樣式</a:t>
            </a:r>
            <a:endParaRPr kumimoji="0" lang="en-US"/>
          </a:p>
        </p:txBody>
      </p:sp>
      <p:sp>
        <p:nvSpPr>
          <p:cNvPr id="13" name="文字版面配置區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4" name="日期版面配置區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5BBEAD13-0566-4C6C-97E7-55F17F24B09F}" type="datetimeFigureOut">
              <a:rPr lang="zh-TW" altLang="en-US" smtClean="0"/>
              <a:t>2022/12/16</a:t>
            </a:fld>
            <a:endParaRPr lang="zh-TW" altLang="en-US"/>
          </a:p>
        </p:txBody>
      </p:sp>
      <p:sp>
        <p:nvSpPr>
          <p:cNvPr id="3" name="頁尾版面配置區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zh-TW" altLang="en-US"/>
          </a:p>
        </p:txBody>
      </p:sp>
      <p:sp>
        <p:nvSpPr>
          <p:cNvPr id="23" name="投影片編號版面配置區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73DA0BB7-265A-403C-9275-D587AB510EDC}" type="slidenum">
              <a:rPr lang="zh-TW" altLang="en-US" smtClean="0"/>
              <a:t>‹#›</a:t>
            </a:fld>
            <a:endParaRPr lang="zh-TW" alt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medium.com/%E4%B8%80%E8%B5%B7%E8%AE%80%E6%9B%B8%E5%90%A7/%E8%AE%80%E5%BE%8C%E5%BF%83%E5%BE%97-way-of-the-peaceful-warrior%E6%B7%B1%E5%A4%9C%E5%8A%A0%E6%B2%B9%E7%AB%99%E9%81%87%E8%A6%8B%E8%98%87%E6%A0%BC%E6%8B%89%E5%BA%95-eccb8281abd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1Z7ZSMPAX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5220072" y="3501008"/>
            <a:ext cx="3729608" cy="1975104"/>
          </a:xfrm>
        </p:spPr>
        <p:txBody>
          <a:bodyPr/>
          <a:lstStyle/>
          <a:p>
            <a:r>
              <a:rPr lang="zh-TW" altLang="en-US" sz="2400" dirty="0" smtClean="0"/>
              <a:t>第</a:t>
            </a:r>
            <a:r>
              <a:rPr lang="en-US" altLang="zh-TW" sz="2400" dirty="0" smtClean="0"/>
              <a:t>12</a:t>
            </a:r>
            <a:r>
              <a:rPr lang="zh-TW" altLang="en-US" sz="2400" dirty="0" smtClean="0"/>
              <a:t>組</a:t>
            </a:r>
            <a:r>
              <a:rPr lang="en-US" altLang="zh-TW" sz="2400" dirty="0" smtClean="0"/>
              <a:t/>
            </a:r>
            <a:br>
              <a:rPr lang="en-US" altLang="zh-TW" sz="2400" dirty="0" smtClean="0"/>
            </a:br>
            <a:r>
              <a:rPr lang="en-US" altLang="zh-TW" sz="2400" dirty="0" smtClean="0"/>
              <a:t>40943155</a:t>
            </a:r>
            <a:r>
              <a:rPr lang="zh-TW" altLang="en-US" sz="2400" dirty="0" smtClean="0"/>
              <a:t>許銘隆</a:t>
            </a:r>
            <a:r>
              <a:rPr lang="en-US" altLang="zh-TW" sz="2400" dirty="0" smtClean="0"/>
              <a:t/>
            </a:r>
            <a:br>
              <a:rPr lang="en-US" altLang="zh-TW" sz="2400" dirty="0" smtClean="0"/>
            </a:br>
            <a:r>
              <a:rPr lang="en-US" altLang="zh-TW" sz="2400" dirty="0" smtClean="0"/>
              <a:t>40943158</a:t>
            </a:r>
            <a:r>
              <a:rPr lang="zh-TW" altLang="en-US" sz="2400" dirty="0" smtClean="0"/>
              <a:t>張其樂</a:t>
            </a:r>
            <a:r>
              <a:rPr lang="en-US" altLang="zh-TW" sz="2400" dirty="0"/>
              <a:t/>
            </a:r>
            <a:br>
              <a:rPr lang="en-US" altLang="zh-TW" sz="2400" dirty="0"/>
            </a:br>
            <a:r>
              <a:rPr lang="en-US" altLang="zh-TW" sz="2400" dirty="0"/>
              <a:t>40843245</a:t>
            </a:r>
            <a:r>
              <a:rPr lang="zh-TW" altLang="en-US" sz="2400" dirty="0"/>
              <a:t>黃奕捷</a:t>
            </a:r>
          </a:p>
        </p:txBody>
      </p:sp>
      <p:sp>
        <p:nvSpPr>
          <p:cNvPr id="3" name="副標題 2"/>
          <p:cNvSpPr>
            <a:spLocks noGrp="1"/>
          </p:cNvSpPr>
          <p:nvPr>
            <p:ph type="subTitle" idx="1"/>
          </p:nvPr>
        </p:nvSpPr>
        <p:spPr>
          <a:xfrm>
            <a:off x="3347864" y="764704"/>
            <a:ext cx="5940152" cy="1436752"/>
          </a:xfrm>
        </p:spPr>
        <p:txBody>
          <a:bodyPr>
            <a:noAutofit/>
          </a:bodyPr>
          <a:lstStyle/>
          <a:p>
            <a:pPr algn="ctr"/>
            <a:r>
              <a:rPr lang="zh-TW" altLang="en-US" sz="4000" b="1" dirty="0">
                <a:solidFill>
                  <a:schemeClr val="accent6">
                    <a:lumMod val="60000"/>
                    <a:lumOff val="40000"/>
                  </a:schemeClr>
                </a:solidFill>
              </a:rPr>
              <a:t>深夜加油站</a:t>
            </a:r>
            <a:r>
              <a:rPr lang="zh-TW" altLang="en-US" sz="4000" b="1" dirty="0" smtClean="0">
                <a:solidFill>
                  <a:schemeClr val="accent6">
                    <a:lumMod val="60000"/>
                    <a:lumOff val="40000"/>
                  </a:schemeClr>
                </a:solidFill>
              </a:rPr>
              <a:t>遇見蘇格拉底</a:t>
            </a:r>
            <a:r>
              <a:rPr lang="zh-TW" altLang="en-US" sz="4000" b="1" dirty="0">
                <a:solidFill>
                  <a:schemeClr val="accent6">
                    <a:lumMod val="60000"/>
                    <a:lumOff val="40000"/>
                  </a:schemeClr>
                </a:solidFill>
              </a:rPr>
              <a:t/>
            </a:r>
            <a:br>
              <a:rPr lang="zh-TW" altLang="en-US" sz="4000" b="1" dirty="0">
                <a:solidFill>
                  <a:schemeClr val="accent6">
                    <a:lumMod val="60000"/>
                    <a:lumOff val="40000"/>
                  </a:schemeClr>
                </a:solidFill>
              </a:rPr>
            </a:br>
            <a:r>
              <a:rPr lang="zh-TW" altLang="en-US" sz="2800" dirty="0">
                <a:solidFill>
                  <a:schemeClr val="accent6">
                    <a:lumMod val="60000"/>
                    <a:lumOff val="40000"/>
                  </a:schemeClr>
                </a:solidFill>
              </a:rPr>
              <a:t>人生意義、目標與價值</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689135"/>
            <a:ext cx="3384376" cy="5168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03841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值得反思的問題</a:t>
            </a:r>
            <a:r>
              <a:rPr lang="en-US" altLang="zh-TW" dirty="0"/>
              <a:t>(</a:t>
            </a:r>
            <a:r>
              <a:rPr lang="zh-TW" altLang="en-US" dirty="0"/>
              <a:t>我的看法</a:t>
            </a:r>
            <a:r>
              <a:rPr lang="en-US" altLang="zh-TW" dirty="0"/>
              <a:t>)</a:t>
            </a:r>
            <a:endParaRPr lang="zh-TW" altLang="en-US" dirty="0"/>
          </a:p>
        </p:txBody>
      </p:sp>
      <p:sp>
        <p:nvSpPr>
          <p:cNvPr id="3" name="內容版面配置區 2"/>
          <p:cNvSpPr>
            <a:spLocks noGrp="1"/>
          </p:cNvSpPr>
          <p:nvPr>
            <p:ph idx="1"/>
          </p:nvPr>
        </p:nvSpPr>
        <p:spPr/>
        <p:txBody>
          <a:bodyPr>
            <a:normAutofit/>
          </a:bodyPr>
          <a:lstStyle/>
          <a:p>
            <a:pPr marL="68580" indent="0">
              <a:buNone/>
            </a:pPr>
            <a:r>
              <a:rPr lang="en-US" altLang="zh-TW" sz="2000" b="0" i="0" dirty="0">
                <a:solidFill>
                  <a:schemeClr val="accent6">
                    <a:lumMod val="20000"/>
                    <a:lumOff val="80000"/>
                  </a:schemeClr>
                </a:solidFill>
                <a:effectLst/>
                <a:latin typeface="PMingLiU (Headings)"/>
              </a:rPr>
              <a:t>1.</a:t>
            </a:r>
            <a:r>
              <a:rPr lang="zh-TW" altLang="en-US" sz="2000" b="0" i="0" dirty="0">
                <a:solidFill>
                  <a:schemeClr val="accent6">
                    <a:lumMod val="20000"/>
                    <a:lumOff val="80000"/>
                  </a:schemeClr>
                </a:solidFill>
                <a:effectLst/>
                <a:latin typeface="PMingLiU (Headings)"/>
              </a:rPr>
              <a:t>為什麼擁有了越多，卻沒有更快樂？</a:t>
            </a:r>
            <a:endParaRPr lang="en-US" altLang="zh-TW" sz="2000" b="0" i="0" dirty="0">
              <a:solidFill>
                <a:schemeClr val="accent6">
                  <a:lumMod val="20000"/>
                  <a:lumOff val="80000"/>
                </a:schemeClr>
              </a:solidFill>
              <a:effectLst/>
              <a:latin typeface="PMingLiU (Headings)"/>
            </a:endParaRPr>
          </a:p>
          <a:p>
            <a:pPr marL="68580" indent="0">
              <a:buNone/>
            </a:pPr>
            <a:r>
              <a:rPr lang="en-US" altLang="zh-TW" sz="2000" dirty="0">
                <a:solidFill>
                  <a:schemeClr val="accent6">
                    <a:lumMod val="20000"/>
                    <a:lumOff val="80000"/>
                  </a:schemeClr>
                </a:solidFill>
                <a:latin typeface="PMingLiU (Headings)"/>
              </a:rPr>
              <a:t>A:</a:t>
            </a:r>
            <a:r>
              <a:rPr lang="zh-TW" altLang="en-US" sz="2000" dirty="0">
                <a:solidFill>
                  <a:schemeClr val="accent6">
                    <a:lumMod val="20000"/>
                    <a:lumOff val="80000"/>
                  </a:schemeClr>
                </a:solidFill>
                <a:latin typeface="PMingLiU (Headings)"/>
              </a:rPr>
              <a:t>因為擁有東西多寡和快樂沒有高度正相關，或說直接關係。</a:t>
            </a:r>
            <a:endParaRPr lang="en-US" altLang="zh-TW" sz="2000" dirty="0">
              <a:solidFill>
                <a:schemeClr val="accent6">
                  <a:lumMod val="20000"/>
                  <a:lumOff val="80000"/>
                </a:schemeClr>
              </a:solidFill>
              <a:latin typeface="PMingLiU (Headings)"/>
            </a:endParaRPr>
          </a:p>
          <a:p>
            <a:pPr marL="68580" indent="0">
              <a:buNone/>
            </a:pPr>
            <a:endParaRPr lang="en-US" altLang="zh-TW" sz="2000" b="0" i="0" dirty="0">
              <a:solidFill>
                <a:schemeClr val="accent6">
                  <a:lumMod val="20000"/>
                  <a:lumOff val="80000"/>
                </a:schemeClr>
              </a:solidFill>
              <a:effectLst/>
              <a:latin typeface="PMingLiU (Headings)"/>
            </a:endParaRPr>
          </a:p>
          <a:p>
            <a:pPr marL="68580" indent="0">
              <a:buNone/>
            </a:pPr>
            <a:r>
              <a:rPr lang="en-US" altLang="zh-TW" sz="2000" b="0" dirty="0">
                <a:solidFill>
                  <a:schemeClr val="accent6">
                    <a:lumMod val="20000"/>
                    <a:lumOff val="80000"/>
                  </a:schemeClr>
                </a:solidFill>
                <a:effectLst/>
                <a:latin typeface="source-serif-pro"/>
              </a:rPr>
              <a:t>2.</a:t>
            </a:r>
            <a:r>
              <a:rPr lang="zh-TW" altLang="en-US" sz="2000" b="0" dirty="0">
                <a:solidFill>
                  <a:schemeClr val="accent6">
                    <a:lumMod val="20000"/>
                    <a:lumOff val="80000"/>
                  </a:schemeClr>
                </a:solidFill>
                <a:effectLst/>
                <a:latin typeface="source-serif-pro"/>
              </a:rPr>
              <a:t>想像自己在一個平衡木上，會想什麼？</a:t>
            </a:r>
            <a:endParaRPr lang="en-US" altLang="zh-TW" sz="2000" b="0" dirty="0">
              <a:solidFill>
                <a:schemeClr val="accent6">
                  <a:lumMod val="20000"/>
                  <a:lumOff val="80000"/>
                </a:schemeClr>
              </a:solidFill>
              <a:effectLst/>
              <a:latin typeface="source-serif-pro"/>
            </a:endParaRPr>
          </a:p>
          <a:p>
            <a:pPr marL="68580" indent="0">
              <a:buNone/>
            </a:pPr>
            <a:r>
              <a:rPr lang="en-US" altLang="zh-TW" sz="2000" dirty="0">
                <a:solidFill>
                  <a:schemeClr val="accent6">
                    <a:lumMod val="20000"/>
                    <a:lumOff val="80000"/>
                  </a:schemeClr>
                </a:solidFill>
                <a:latin typeface="source-serif-pro"/>
              </a:rPr>
              <a:t>A:</a:t>
            </a:r>
            <a:r>
              <a:rPr lang="zh-TW" altLang="en-US" sz="2000" dirty="0">
                <a:solidFill>
                  <a:schemeClr val="accent6">
                    <a:lumMod val="20000"/>
                    <a:lumOff val="80000"/>
                  </a:schemeClr>
                </a:solidFill>
                <a:latin typeface="source-serif-pro"/>
              </a:rPr>
              <a:t>如果我在平衡木上，</a:t>
            </a:r>
            <a:endParaRPr lang="en-US" altLang="zh-TW" sz="2000" dirty="0">
              <a:solidFill>
                <a:schemeClr val="accent6">
                  <a:lumMod val="20000"/>
                  <a:lumOff val="80000"/>
                </a:schemeClr>
              </a:solidFill>
              <a:latin typeface="source-serif-pro"/>
            </a:endParaRPr>
          </a:p>
          <a:p>
            <a:pPr marL="68580" indent="0">
              <a:buNone/>
            </a:pPr>
            <a:r>
              <a:rPr lang="zh-TW" altLang="en-US" sz="2000" dirty="0">
                <a:solidFill>
                  <a:schemeClr val="accent6">
                    <a:lumMod val="20000"/>
                    <a:lumOff val="80000"/>
                  </a:schemeClr>
                </a:solidFill>
                <a:latin typeface="source-serif-pro"/>
              </a:rPr>
              <a:t>我會思考要如何長期地達到或界盡人生目標，</a:t>
            </a:r>
            <a:endParaRPr lang="en-US" altLang="zh-TW" sz="2000" dirty="0">
              <a:solidFill>
                <a:schemeClr val="accent6">
                  <a:lumMod val="20000"/>
                  <a:lumOff val="80000"/>
                </a:schemeClr>
              </a:solidFill>
              <a:latin typeface="source-serif-pro"/>
            </a:endParaRPr>
          </a:p>
          <a:p>
            <a:pPr marL="68580" indent="0">
              <a:buNone/>
            </a:pPr>
            <a:r>
              <a:rPr lang="zh-TW" altLang="en-US" sz="2000" b="0" dirty="0">
                <a:solidFill>
                  <a:schemeClr val="accent6">
                    <a:lumMod val="20000"/>
                    <a:lumOff val="80000"/>
                  </a:schemeClr>
                </a:solidFill>
                <a:effectLst/>
                <a:latin typeface="source-serif-pro"/>
              </a:rPr>
              <a:t>還有如何平衡自己的生活。</a:t>
            </a:r>
            <a:endParaRPr lang="en-US" altLang="zh-TW" sz="2000" b="0" dirty="0">
              <a:solidFill>
                <a:schemeClr val="accent6">
                  <a:lumMod val="20000"/>
                  <a:lumOff val="80000"/>
                </a:schemeClr>
              </a:solidFill>
              <a:effectLst/>
              <a:latin typeface="source-serif-pro"/>
            </a:endParaRPr>
          </a:p>
          <a:p>
            <a:pPr marL="68580" indent="0">
              <a:buNone/>
            </a:pPr>
            <a:r>
              <a:rPr lang="zh-TW" altLang="en-US" sz="2000" dirty="0">
                <a:solidFill>
                  <a:schemeClr val="accent6">
                    <a:lumMod val="20000"/>
                    <a:lumOff val="80000"/>
                  </a:schemeClr>
                </a:solidFill>
                <a:latin typeface="source-serif-pro"/>
              </a:rPr>
              <a:t>我認為我們要以多個面向看待一件事情。但也要有自己的想法。</a:t>
            </a:r>
            <a:endParaRPr lang="en-US" altLang="zh-TW" sz="2000" dirty="0">
              <a:solidFill>
                <a:schemeClr val="accent6">
                  <a:lumMod val="20000"/>
                  <a:lumOff val="80000"/>
                </a:schemeClr>
              </a:solidFill>
              <a:latin typeface="source-serif-pro"/>
            </a:endParaRPr>
          </a:p>
          <a:p>
            <a:pPr marL="68580" indent="0">
              <a:buNone/>
            </a:pPr>
            <a:r>
              <a:rPr lang="zh-TW" altLang="en-US" sz="2000" b="0" dirty="0">
                <a:solidFill>
                  <a:schemeClr val="accent6">
                    <a:lumMod val="20000"/>
                    <a:lumOff val="80000"/>
                  </a:schemeClr>
                </a:solidFill>
                <a:effectLst/>
                <a:latin typeface="source-serif-pro"/>
              </a:rPr>
              <a:t>我不認同人云亦云和持續侷限在一個框架太久。</a:t>
            </a:r>
            <a:endParaRPr lang="en-US" altLang="zh-TW" sz="2000" b="0" dirty="0">
              <a:solidFill>
                <a:schemeClr val="accent6">
                  <a:lumMod val="20000"/>
                  <a:lumOff val="80000"/>
                </a:schemeClr>
              </a:solidFill>
              <a:effectLst/>
              <a:latin typeface="source-serif-pro"/>
            </a:endParaRPr>
          </a:p>
          <a:p>
            <a:pPr marL="68580" indent="0">
              <a:buNone/>
            </a:pPr>
            <a:r>
              <a:rPr lang="en-US" altLang="zh-TW" sz="2000" dirty="0">
                <a:solidFill>
                  <a:schemeClr val="accent6">
                    <a:lumMod val="20000"/>
                    <a:lumOff val="80000"/>
                  </a:schemeClr>
                </a:solidFill>
                <a:latin typeface="source-serif-pro"/>
              </a:rPr>
              <a:t>(</a:t>
            </a:r>
            <a:r>
              <a:rPr lang="zh-TW" altLang="en-US" sz="2000" dirty="0">
                <a:solidFill>
                  <a:schemeClr val="accent6">
                    <a:lumMod val="20000"/>
                    <a:lumOff val="80000"/>
                  </a:schemeClr>
                </a:solidFill>
                <a:latin typeface="source-serif-pro"/>
              </a:rPr>
              <a:t>雖然大部分的人都會這樣，我有時也會。</a:t>
            </a:r>
            <a:r>
              <a:rPr lang="en-US" altLang="zh-TW" sz="2000" dirty="0">
                <a:solidFill>
                  <a:schemeClr val="accent6">
                    <a:lumMod val="20000"/>
                    <a:lumOff val="80000"/>
                  </a:schemeClr>
                </a:solidFill>
                <a:latin typeface="source-serif-pro"/>
              </a:rPr>
              <a:t>)</a:t>
            </a:r>
            <a:endParaRPr lang="en-US" altLang="zh-TW" sz="2000" b="0" dirty="0">
              <a:solidFill>
                <a:schemeClr val="accent6">
                  <a:lumMod val="20000"/>
                  <a:lumOff val="80000"/>
                </a:schemeClr>
              </a:solidFill>
              <a:effectLst/>
              <a:latin typeface="source-serif-pro"/>
            </a:endParaRPr>
          </a:p>
          <a:p>
            <a:pPr marL="68580" indent="0">
              <a:buNone/>
            </a:pPr>
            <a:endParaRPr lang="en-US" altLang="zh-TW" sz="2000" b="0" dirty="0">
              <a:solidFill>
                <a:schemeClr val="accent6">
                  <a:lumMod val="20000"/>
                  <a:lumOff val="80000"/>
                </a:schemeClr>
              </a:solidFill>
              <a:effectLst/>
              <a:latin typeface="source-serif-pro"/>
            </a:endParaRPr>
          </a:p>
          <a:p>
            <a:endParaRPr lang="en-US" altLang="zh-TW" sz="2000" b="0" dirty="0">
              <a:solidFill>
                <a:schemeClr val="accent6">
                  <a:lumMod val="20000"/>
                  <a:lumOff val="80000"/>
                </a:schemeClr>
              </a:solidFill>
              <a:effectLst/>
              <a:latin typeface="source-serif-pro"/>
            </a:endParaRPr>
          </a:p>
        </p:txBody>
      </p:sp>
    </p:spTree>
    <p:extLst>
      <p:ext uri="{BB962C8B-B14F-4D97-AF65-F5344CB8AC3E}">
        <p14:creationId xmlns:p14="http://schemas.microsoft.com/office/powerpoint/2010/main" val="9862208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值得反思的問題</a:t>
            </a:r>
            <a:r>
              <a:rPr lang="en-US" altLang="zh-TW" dirty="0"/>
              <a:t>(</a:t>
            </a:r>
            <a:r>
              <a:rPr lang="zh-TW" altLang="en-US" dirty="0"/>
              <a:t>我的看法</a:t>
            </a:r>
            <a:r>
              <a:rPr lang="en-US" altLang="zh-TW" dirty="0"/>
              <a:t>)(cont.)</a:t>
            </a:r>
            <a:endParaRPr lang="zh-TW" altLang="en-US" dirty="0"/>
          </a:p>
        </p:txBody>
      </p:sp>
      <p:sp>
        <p:nvSpPr>
          <p:cNvPr id="3" name="內容版面配置區 2"/>
          <p:cNvSpPr>
            <a:spLocks noGrp="1"/>
          </p:cNvSpPr>
          <p:nvPr>
            <p:ph idx="1"/>
          </p:nvPr>
        </p:nvSpPr>
        <p:spPr/>
        <p:txBody>
          <a:bodyPr>
            <a:normAutofit/>
          </a:bodyPr>
          <a:lstStyle/>
          <a:p>
            <a:pPr marL="68580" indent="0">
              <a:buNone/>
            </a:pPr>
            <a:r>
              <a:rPr lang="en-US" altLang="zh-TW" sz="2000" b="0" dirty="0">
                <a:solidFill>
                  <a:schemeClr val="accent6">
                    <a:lumMod val="20000"/>
                    <a:lumOff val="80000"/>
                  </a:schemeClr>
                </a:solidFill>
                <a:effectLst/>
                <a:latin typeface="source-serif-pro"/>
              </a:rPr>
              <a:t>3.</a:t>
            </a:r>
            <a:r>
              <a:rPr lang="zh-TW" altLang="en-US" sz="2000" b="0" dirty="0">
                <a:solidFill>
                  <a:schemeClr val="accent6">
                    <a:lumMod val="20000"/>
                    <a:lumOff val="80000"/>
                  </a:schemeClr>
                </a:solidFill>
                <a:effectLst/>
                <a:latin typeface="source-serif-pro"/>
              </a:rPr>
              <a:t>為何有些人只想要用快速方法得到自己想要的東西</a:t>
            </a:r>
            <a:r>
              <a:rPr lang="en-US" altLang="zh-TW" sz="2000" b="0" dirty="0">
                <a:solidFill>
                  <a:schemeClr val="accent6">
                    <a:lumMod val="20000"/>
                    <a:lumOff val="80000"/>
                  </a:schemeClr>
                </a:solidFill>
                <a:effectLst/>
                <a:latin typeface="source-serif-pro"/>
              </a:rPr>
              <a:t>?</a:t>
            </a:r>
          </a:p>
          <a:p>
            <a:pPr marL="68580" indent="0">
              <a:buNone/>
            </a:pPr>
            <a:r>
              <a:rPr lang="en-US" altLang="zh-TW" sz="2000" dirty="0">
                <a:solidFill>
                  <a:schemeClr val="accent6">
                    <a:lumMod val="20000"/>
                    <a:lumOff val="80000"/>
                  </a:schemeClr>
                </a:solidFill>
                <a:latin typeface="source-serif-pro"/>
              </a:rPr>
              <a:t>A:</a:t>
            </a:r>
            <a:r>
              <a:rPr lang="zh-TW" altLang="en-US" sz="2000" dirty="0">
                <a:solidFill>
                  <a:schemeClr val="accent6">
                    <a:lumMod val="20000"/>
                    <a:lumOff val="80000"/>
                  </a:schemeClr>
                </a:solidFill>
                <a:latin typeface="source-serif-pro"/>
              </a:rPr>
              <a:t>我認為因為他很渴望得到這些東西。</a:t>
            </a:r>
            <a:endParaRPr lang="en-US" altLang="zh-TW" sz="2000" dirty="0">
              <a:solidFill>
                <a:schemeClr val="accent6">
                  <a:lumMod val="20000"/>
                  <a:lumOff val="80000"/>
                </a:schemeClr>
              </a:solidFill>
              <a:latin typeface="source-serif-pro"/>
            </a:endParaRPr>
          </a:p>
          <a:p>
            <a:pPr marL="68580" indent="0">
              <a:buNone/>
            </a:pPr>
            <a:endParaRPr lang="en-US" altLang="zh-TW" sz="2000" b="0" dirty="0">
              <a:solidFill>
                <a:schemeClr val="accent6">
                  <a:lumMod val="20000"/>
                  <a:lumOff val="80000"/>
                </a:schemeClr>
              </a:solidFill>
              <a:effectLst/>
              <a:latin typeface="source-serif-pro"/>
            </a:endParaRPr>
          </a:p>
          <a:p>
            <a:pPr marL="68580" indent="0">
              <a:buNone/>
            </a:pPr>
            <a:r>
              <a:rPr lang="en-US" altLang="zh-TW" sz="2000" dirty="0">
                <a:solidFill>
                  <a:schemeClr val="accent6">
                    <a:lumMod val="20000"/>
                    <a:lumOff val="80000"/>
                  </a:schemeClr>
                </a:solidFill>
                <a:latin typeface="source-serif-pro"/>
              </a:rPr>
              <a:t>4.</a:t>
            </a:r>
            <a:r>
              <a:rPr lang="zh-TW" altLang="en-US" sz="2000" dirty="0">
                <a:solidFill>
                  <a:schemeClr val="accent6">
                    <a:lumMod val="20000"/>
                    <a:lumOff val="80000"/>
                  </a:schemeClr>
                </a:solidFill>
                <a:latin typeface="source-serif-pro"/>
              </a:rPr>
              <a:t>為何人類的思考模式容易受他人的眼光影響</a:t>
            </a:r>
            <a:r>
              <a:rPr lang="en-US" altLang="zh-TW" sz="2000" dirty="0">
                <a:solidFill>
                  <a:schemeClr val="accent6">
                    <a:lumMod val="20000"/>
                    <a:lumOff val="80000"/>
                  </a:schemeClr>
                </a:solidFill>
                <a:latin typeface="source-serif-pro"/>
              </a:rPr>
              <a:t>?</a:t>
            </a:r>
          </a:p>
          <a:p>
            <a:pPr marL="68580" indent="0">
              <a:buNone/>
            </a:pPr>
            <a:r>
              <a:rPr lang="en-US" altLang="zh-TW" sz="2000" dirty="0">
                <a:solidFill>
                  <a:schemeClr val="accent6">
                    <a:lumMod val="20000"/>
                    <a:lumOff val="80000"/>
                  </a:schemeClr>
                </a:solidFill>
                <a:latin typeface="source-serif-pro"/>
              </a:rPr>
              <a:t>A:</a:t>
            </a:r>
            <a:r>
              <a:rPr lang="zh-TW" altLang="en-US" sz="2000" dirty="0">
                <a:solidFill>
                  <a:schemeClr val="accent6">
                    <a:lumMod val="20000"/>
                    <a:lumOff val="80000"/>
                  </a:schemeClr>
                </a:solidFill>
                <a:latin typeface="source-serif-pro"/>
              </a:rPr>
              <a:t>從演化學角度來看，人類是群居動物，人類需要交流</a:t>
            </a:r>
            <a:r>
              <a:rPr lang="en-US" altLang="zh-TW" sz="2000" dirty="0">
                <a:solidFill>
                  <a:schemeClr val="accent6">
                    <a:lumMod val="20000"/>
                    <a:lumOff val="80000"/>
                  </a:schemeClr>
                </a:solidFill>
                <a:latin typeface="source-serif-pro"/>
              </a:rPr>
              <a:t>(</a:t>
            </a:r>
            <a:r>
              <a:rPr lang="zh-TW" altLang="en-US" sz="2000" dirty="0">
                <a:solidFill>
                  <a:schemeClr val="accent6">
                    <a:lumMod val="20000"/>
                    <a:lumOff val="80000"/>
                  </a:schemeClr>
                </a:solidFill>
                <a:latin typeface="source-serif-pro"/>
              </a:rPr>
              <a:t>原古時代的人還需要一起打獵並不被其他動物活吞</a:t>
            </a:r>
            <a:r>
              <a:rPr lang="en-US" altLang="zh-TW" sz="2000" dirty="0">
                <a:solidFill>
                  <a:schemeClr val="accent6">
                    <a:lumMod val="20000"/>
                    <a:lumOff val="80000"/>
                  </a:schemeClr>
                </a:solidFill>
                <a:latin typeface="source-serif-pro"/>
              </a:rPr>
              <a:t>)</a:t>
            </a:r>
            <a:r>
              <a:rPr lang="zh-TW" altLang="en-US" sz="2000" dirty="0">
                <a:solidFill>
                  <a:schemeClr val="accent6">
                    <a:lumMod val="20000"/>
                    <a:lumOff val="80000"/>
                  </a:schemeClr>
                </a:solidFill>
                <a:latin typeface="source-serif-pro"/>
              </a:rPr>
              <a:t>，所以一個人需要在乎他人眼光。</a:t>
            </a:r>
            <a:endParaRPr lang="en-US" altLang="zh-TW" sz="2000" dirty="0">
              <a:solidFill>
                <a:schemeClr val="accent6">
                  <a:lumMod val="20000"/>
                  <a:lumOff val="80000"/>
                </a:schemeClr>
              </a:solidFill>
              <a:latin typeface="source-serif-pro"/>
            </a:endParaRPr>
          </a:p>
          <a:p>
            <a:pPr marL="68580" indent="0">
              <a:buNone/>
            </a:pPr>
            <a:r>
              <a:rPr lang="zh-TW" altLang="en-US" sz="2000" b="0" dirty="0">
                <a:solidFill>
                  <a:schemeClr val="accent6">
                    <a:lumMod val="20000"/>
                    <a:lumOff val="80000"/>
                  </a:schemeClr>
                </a:solidFill>
                <a:effectLst/>
                <a:latin typeface="source-serif-pro"/>
              </a:rPr>
              <a:t>我的看法</a:t>
            </a:r>
            <a:r>
              <a:rPr lang="en-US" altLang="zh-TW" sz="2000" b="0" dirty="0">
                <a:solidFill>
                  <a:schemeClr val="accent6">
                    <a:lumMod val="20000"/>
                    <a:lumOff val="80000"/>
                  </a:schemeClr>
                </a:solidFill>
                <a:effectLst/>
                <a:latin typeface="source-serif-pro"/>
              </a:rPr>
              <a:t>:</a:t>
            </a:r>
            <a:r>
              <a:rPr lang="zh-TW" altLang="en-US" sz="2000" b="0" dirty="0">
                <a:solidFill>
                  <a:schemeClr val="accent6">
                    <a:lumMod val="20000"/>
                    <a:lumOff val="80000"/>
                  </a:schemeClr>
                </a:solidFill>
                <a:effectLst/>
                <a:latin typeface="source-serif-pro"/>
              </a:rPr>
              <a:t>非常認同演化學。</a:t>
            </a:r>
            <a:endParaRPr lang="en-US" altLang="zh-TW" sz="2000" b="0" dirty="0">
              <a:solidFill>
                <a:schemeClr val="accent6">
                  <a:lumMod val="20000"/>
                  <a:lumOff val="80000"/>
                </a:schemeClr>
              </a:solidFill>
              <a:effectLst/>
              <a:latin typeface="source-serif-pro"/>
            </a:endParaRPr>
          </a:p>
          <a:p>
            <a:pPr marL="68580" indent="0">
              <a:buNone/>
            </a:pPr>
            <a:endParaRPr lang="en-US" altLang="zh-TW" sz="2000" b="0" dirty="0">
              <a:solidFill>
                <a:schemeClr val="accent6">
                  <a:lumMod val="20000"/>
                  <a:lumOff val="80000"/>
                </a:schemeClr>
              </a:solidFill>
              <a:effectLst/>
              <a:latin typeface="source-serif-pro"/>
            </a:endParaRPr>
          </a:p>
          <a:p>
            <a:endParaRPr lang="en-US" altLang="zh-TW" sz="2000" b="0" dirty="0">
              <a:solidFill>
                <a:schemeClr val="accent6">
                  <a:lumMod val="20000"/>
                  <a:lumOff val="80000"/>
                </a:schemeClr>
              </a:solidFill>
              <a:effectLst/>
              <a:latin typeface="source-serif-pro"/>
            </a:endParaRPr>
          </a:p>
        </p:txBody>
      </p:sp>
    </p:spTree>
    <p:extLst>
      <p:ext uri="{BB962C8B-B14F-4D97-AF65-F5344CB8AC3E}">
        <p14:creationId xmlns:p14="http://schemas.microsoft.com/office/powerpoint/2010/main" val="2888178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電影中對話與金句</a:t>
            </a:r>
            <a:r>
              <a:rPr lang="en-US" altLang="zh-TW" dirty="0"/>
              <a:t>(cont.)</a:t>
            </a:r>
            <a:endParaRPr lang="zh-TW" altLang="en-US" dirty="0"/>
          </a:p>
        </p:txBody>
      </p:sp>
      <p:sp>
        <p:nvSpPr>
          <p:cNvPr id="3" name="內容版面配置區 2"/>
          <p:cNvSpPr>
            <a:spLocks noGrp="1"/>
          </p:cNvSpPr>
          <p:nvPr>
            <p:ph idx="1"/>
          </p:nvPr>
        </p:nvSpPr>
        <p:spPr/>
        <p:txBody>
          <a:bodyPr>
            <a:normAutofit lnSpcReduction="10000"/>
          </a:bodyPr>
          <a:lstStyle/>
          <a:p>
            <a:pPr marL="68580" indent="0">
              <a:buNone/>
            </a:pPr>
            <a:r>
              <a:rPr lang="en-US" altLang="zh-TW" sz="2000" dirty="0">
                <a:solidFill>
                  <a:schemeClr val="accent6">
                    <a:lumMod val="20000"/>
                    <a:lumOff val="80000"/>
                  </a:schemeClr>
                </a:solidFill>
                <a:latin typeface="PMingLiU (Headings)"/>
              </a:rPr>
              <a:t>1.</a:t>
            </a:r>
            <a:r>
              <a:rPr lang="zh-TW" altLang="en-US" sz="2000" dirty="0">
                <a:solidFill>
                  <a:schemeClr val="accent6">
                    <a:lumMod val="20000"/>
                    <a:lumOff val="80000"/>
                  </a:schemeClr>
                </a:solidFill>
                <a:latin typeface="PMingLiU (Headings)"/>
              </a:rPr>
              <a:t>蘇格拉底問</a:t>
            </a:r>
            <a:r>
              <a:rPr lang="en-US" altLang="zh-TW" sz="2000" dirty="0">
                <a:solidFill>
                  <a:schemeClr val="accent6">
                    <a:lumMod val="20000"/>
                    <a:lumOff val="80000"/>
                  </a:schemeClr>
                </a:solidFill>
                <a:latin typeface="PMingLiU (Headings)"/>
              </a:rPr>
              <a:t>:</a:t>
            </a:r>
            <a:r>
              <a:rPr lang="zh-TW" altLang="en-US" sz="2000" dirty="0">
                <a:solidFill>
                  <a:schemeClr val="accent6">
                    <a:lumMod val="20000"/>
                    <a:lumOff val="80000"/>
                  </a:schemeClr>
                </a:solidFill>
                <a:latin typeface="PMingLiU (Headings)"/>
              </a:rPr>
              <a:t> </a:t>
            </a:r>
            <a:r>
              <a:rPr lang="en-US" altLang="zh-TW" sz="2000" dirty="0">
                <a:solidFill>
                  <a:schemeClr val="accent6">
                    <a:lumMod val="20000"/>
                    <a:lumOff val="80000"/>
                  </a:schemeClr>
                </a:solidFill>
                <a:latin typeface="PMingLiU (Headings)"/>
              </a:rPr>
              <a:t>(14:04)</a:t>
            </a:r>
          </a:p>
          <a:p>
            <a:pPr marL="68580" indent="0">
              <a:buNone/>
            </a:pPr>
            <a:r>
              <a:rPr lang="zh-TW" altLang="en-US" sz="2000" b="0" dirty="0">
                <a:solidFill>
                  <a:schemeClr val="accent6">
                    <a:lumMod val="20000"/>
                    <a:lumOff val="80000"/>
                  </a:schemeClr>
                </a:solidFill>
                <a:effectLst/>
                <a:latin typeface="PMingLiU (Headings)"/>
              </a:rPr>
              <a:t>如果你沒有加入奧林匹克國家代表隊。</a:t>
            </a:r>
            <a:endParaRPr lang="en-US" altLang="zh-TW" sz="2000" b="0" dirty="0">
              <a:solidFill>
                <a:schemeClr val="accent6">
                  <a:lumMod val="20000"/>
                  <a:lumOff val="80000"/>
                </a:schemeClr>
              </a:solidFill>
              <a:effectLst/>
              <a:latin typeface="PMingLiU (Headings)"/>
            </a:endParaRPr>
          </a:p>
          <a:p>
            <a:pPr marL="68580" indent="0">
              <a:buNone/>
            </a:pPr>
            <a:r>
              <a:rPr lang="zh-TW" altLang="en-US" sz="2000" b="0" dirty="0">
                <a:solidFill>
                  <a:schemeClr val="accent6">
                    <a:lumMod val="20000"/>
                    <a:lumOff val="80000"/>
                  </a:schemeClr>
                </a:solidFill>
                <a:effectLst/>
                <a:latin typeface="PMingLiU (Headings)"/>
              </a:rPr>
              <a:t>你會怎麼做？</a:t>
            </a:r>
            <a:endParaRPr lang="en-US" altLang="zh-TW" sz="2000" b="0" dirty="0">
              <a:solidFill>
                <a:schemeClr val="accent6">
                  <a:lumMod val="20000"/>
                  <a:lumOff val="80000"/>
                </a:schemeClr>
              </a:solidFill>
              <a:effectLst/>
              <a:latin typeface="PMingLiU (Headings)"/>
            </a:endParaRPr>
          </a:p>
          <a:p>
            <a:pPr marL="68580" indent="0">
              <a:buNone/>
            </a:pPr>
            <a:r>
              <a:rPr lang="zh-TW" altLang="en-US" sz="2000" dirty="0">
                <a:solidFill>
                  <a:schemeClr val="accent6">
                    <a:lumMod val="20000"/>
                    <a:lumOff val="80000"/>
                  </a:schemeClr>
                </a:solidFill>
                <a:latin typeface="PMingLiU (Headings)"/>
              </a:rPr>
              <a:t>丹回答</a:t>
            </a:r>
            <a:r>
              <a:rPr lang="en-US" altLang="zh-TW" sz="2000" dirty="0">
                <a:solidFill>
                  <a:schemeClr val="accent6">
                    <a:lumMod val="20000"/>
                    <a:lumOff val="80000"/>
                  </a:schemeClr>
                </a:solidFill>
                <a:latin typeface="PMingLiU (Headings)"/>
              </a:rPr>
              <a:t>:</a:t>
            </a:r>
            <a:r>
              <a:rPr lang="zh-TW" altLang="en-US" sz="2000" dirty="0">
                <a:solidFill>
                  <a:schemeClr val="accent6">
                    <a:lumMod val="20000"/>
                    <a:lumOff val="80000"/>
                  </a:schemeClr>
                </a:solidFill>
                <a:latin typeface="PMingLiU (Headings)"/>
              </a:rPr>
              <a:t>如果都沒有呢</a:t>
            </a:r>
            <a:r>
              <a:rPr lang="en-US" altLang="zh-TW" sz="2000" dirty="0">
                <a:solidFill>
                  <a:schemeClr val="accent6">
                    <a:lumMod val="20000"/>
                    <a:lumOff val="80000"/>
                  </a:schemeClr>
                </a:solidFill>
                <a:latin typeface="PMingLiU (Headings)"/>
              </a:rPr>
              <a:t>?</a:t>
            </a:r>
          </a:p>
          <a:p>
            <a:pPr marL="68580" indent="0">
              <a:buNone/>
            </a:pPr>
            <a:endParaRPr lang="en-US" altLang="zh-TW" sz="2000" dirty="0">
              <a:solidFill>
                <a:schemeClr val="accent6">
                  <a:lumMod val="20000"/>
                  <a:lumOff val="80000"/>
                </a:schemeClr>
              </a:solidFill>
              <a:latin typeface="PMingLiU (Headings)"/>
            </a:endParaRPr>
          </a:p>
          <a:p>
            <a:pPr marL="68580" indent="0">
              <a:buNone/>
            </a:pPr>
            <a:r>
              <a:rPr lang="en-US" altLang="zh-TW" sz="2000" dirty="0">
                <a:solidFill>
                  <a:schemeClr val="accent6">
                    <a:lumMod val="20000"/>
                    <a:lumOff val="80000"/>
                  </a:schemeClr>
                </a:solidFill>
                <a:latin typeface="PMingLiU (Headings)"/>
              </a:rPr>
              <a:t>2.</a:t>
            </a:r>
            <a:r>
              <a:rPr lang="zh-TW" altLang="en-US" sz="2000" dirty="0">
                <a:solidFill>
                  <a:schemeClr val="accent6">
                    <a:lumMod val="20000"/>
                    <a:lumOff val="80000"/>
                  </a:schemeClr>
                </a:solidFill>
                <a:latin typeface="PMingLiU (Headings)"/>
              </a:rPr>
              <a:t>蘇格拉底說</a:t>
            </a:r>
            <a:r>
              <a:rPr lang="en-US" altLang="zh-TW" sz="2000" dirty="0">
                <a:solidFill>
                  <a:schemeClr val="accent6">
                    <a:lumMod val="20000"/>
                    <a:lumOff val="80000"/>
                  </a:schemeClr>
                </a:solidFill>
                <a:latin typeface="PMingLiU (Headings)"/>
              </a:rPr>
              <a:t>:(42:58)</a:t>
            </a:r>
          </a:p>
          <a:p>
            <a:pPr marL="68580" indent="0">
              <a:buNone/>
            </a:pPr>
            <a:r>
              <a:rPr lang="zh-TW" altLang="en-US" sz="2000" dirty="0">
                <a:solidFill>
                  <a:schemeClr val="accent6">
                    <a:lumMod val="20000"/>
                    <a:lumOff val="80000"/>
                  </a:schemeClr>
                </a:solidFill>
                <a:latin typeface="PMingLiU (Headings)"/>
              </a:rPr>
              <a:t>有時要發瘋才會變得比較理智。</a:t>
            </a:r>
            <a:endParaRPr lang="en-US" altLang="zh-TW" sz="2000" dirty="0">
              <a:solidFill>
                <a:schemeClr val="accent6">
                  <a:lumMod val="20000"/>
                  <a:lumOff val="80000"/>
                </a:schemeClr>
              </a:solidFill>
              <a:latin typeface="PMingLiU (Headings)"/>
            </a:endParaRPr>
          </a:p>
          <a:p>
            <a:pPr marL="68580" indent="0">
              <a:buNone/>
            </a:pPr>
            <a:endParaRPr lang="en-US" altLang="zh-TW" sz="2000" dirty="0">
              <a:solidFill>
                <a:schemeClr val="accent6">
                  <a:lumMod val="20000"/>
                  <a:lumOff val="80000"/>
                </a:schemeClr>
              </a:solidFill>
              <a:latin typeface="PMingLiU (Headings)"/>
            </a:endParaRPr>
          </a:p>
          <a:p>
            <a:pPr marL="68580" indent="0">
              <a:buNone/>
            </a:pPr>
            <a:r>
              <a:rPr lang="en-US" altLang="zh-TW" sz="2000" dirty="0">
                <a:solidFill>
                  <a:schemeClr val="accent6">
                    <a:lumMod val="20000"/>
                    <a:lumOff val="80000"/>
                  </a:schemeClr>
                </a:solidFill>
                <a:latin typeface="PMingLiU (Headings)"/>
              </a:rPr>
              <a:t>3.</a:t>
            </a:r>
            <a:r>
              <a:rPr lang="zh-TW" altLang="en-US" sz="2000" dirty="0">
                <a:solidFill>
                  <a:schemeClr val="accent6">
                    <a:lumMod val="20000"/>
                    <a:lumOff val="80000"/>
                  </a:schemeClr>
                </a:solidFill>
                <a:latin typeface="PMingLiU (Headings)"/>
              </a:rPr>
              <a:t>丹說</a:t>
            </a:r>
            <a:r>
              <a:rPr lang="en-US" altLang="zh-TW" sz="2000" dirty="0">
                <a:solidFill>
                  <a:schemeClr val="accent6">
                    <a:lumMod val="20000"/>
                    <a:lumOff val="80000"/>
                  </a:schemeClr>
                </a:solidFill>
                <a:latin typeface="PMingLiU (Headings)"/>
              </a:rPr>
              <a:t>:</a:t>
            </a:r>
            <a:r>
              <a:rPr lang="en-US" altLang="zh-TW" sz="2000" dirty="0">
                <a:solidFill>
                  <a:schemeClr val="accent6">
                    <a:lumMod val="20000"/>
                    <a:lumOff val="80000"/>
                  </a:schemeClr>
                </a:solidFill>
                <a:latin typeface="PMingLiU (Headings)"/>
                <a:sym typeface="Wingdings" panose="05000000000000000000" pitchFamily="2" charset="2"/>
              </a:rPr>
              <a:t>(51:02)</a:t>
            </a:r>
          </a:p>
          <a:p>
            <a:pPr marL="68580" indent="0">
              <a:buNone/>
            </a:pPr>
            <a:r>
              <a:rPr lang="zh-TW" altLang="en-US" sz="2000" dirty="0">
                <a:solidFill>
                  <a:schemeClr val="accent6">
                    <a:lumMod val="20000"/>
                    <a:lumOff val="80000"/>
                  </a:schemeClr>
                </a:solidFill>
                <a:latin typeface="PMingLiU (Headings)"/>
                <a:sym typeface="Wingdings" panose="05000000000000000000" pitchFamily="2" charset="2"/>
              </a:rPr>
              <a:t>當我得到我想要的，我就快樂。因為這是我努力得來的結果。</a:t>
            </a:r>
            <a:endParaRPr lang="en-US" altLang="zh-TW" sz="2000" dirty="0">
              <a:solidFill>
                <a:schemeClr val="accent6">
                  <a:lumMod val="20000"/>
                  <a:lumOff val="80000"/>
                </a:schemeClr>
              </a:solidFill>
              <a:latin typeface="PMingLiU (Headings)"/>
              <a:sym typeface="Wingdings" panose="05000000000000000000" pitchFamily="2" charset="2"/>
            </a:endParaRPr>
          </a:p>
          <a:p>
            <a:pPr marL="68580" indent="0">
              <a:buNone/>
            </a:pPr>
            <a:r>
              <a:rPr lang="en-US" altLang="zh-TW" sz="2000" dirty="0">
                <a:solidFill>
                  <a:schemeClr val="accent6">
                    <a:lumMod val="20000"/>
                    <a:lumOff val="80000"/>
                  </a:schemeClr>
                </a:solidFill>
                <a:latin typeface="PMingLiU (Headings)"/>
                <a:sym typeface="Wingdings" panose="05000000000000000000" pitchFamily="2" charset="2"/>
              </a:rPr>
              <a:t>4.</a:t>
            </a:r>
            <a:r>
              <a:rPr lang="zh-TW" altLang="en-US" sz="2000" dirty="0">
                <a:solidFill>
                  <a:schemeClr val="accent6">
                    <a:lumMod val="20000"/>
                    <a:lumOff val="80000"/>
                  </a:schemeClr>
                </a:solidFill>
                <a:latin typeface="PMingLiU (Headings)"/>
              </a:rPr>
              <a:t>蘇格拉底說</a:t>
            </a:r>
            <a:r>
              <a:rPr lang="en-US" altLang="zh-TW" sz="2000" dirty="0">
                <a:solidFill>
                  <a:schemeClr val="accent6">
                    <a:lumMod val="20000"/>
                    <a:lumOff val="80000"/>
                  </a:schemeClr>
                </a:solidFill>
                <a:latin typeface="PMingLiU (Headings)"/>
                <a:sym typeface="Wingdings" panose="05000000000000000000" pitchFamily="2" charset="2"/>
              </a:rPr>
              <a:t>:(73:30)</a:t>
            </a:r>
            <a:endParaRPr lang="en-US" altLang="zh-TW" sz="2000" dirty="0">
              <a:solidFill>
                <a:schemeClr val="accent6">
                  <a:lumMod val="20000"/>
                  <a:lumOff val="80000"/>
                </a:schemeClr>
              </a:solidFill>
              <a:latin typeface="PMingLiU (Headings)"/>
            </a:endParaRPr>
          </a:p>
          <a:p>
            <a:pPr marL="68580" indent="0">
              <a:buNone/>
            </a:pPr>
            <a:r>
              <a:rPr lang="zh-TW" altLang="en-US" sz="2000" dirty="0">
                <a:solidFill>
                  <a:schemeClr val="accent6">
                    <a:lumMod val="20000"/>
                    <a:lumOff val="80000"/>
                  </a:schemeClr>
                </a:solidFill>
                <a:latin typeface="PMingLiU (Headings)"/>
              </a:rPr>
              <a:t>凡事具有意義。</a:t>
            </a:r>
            <a:endParaRPr lang="en-US" altLang="zh-TW" sz="2000" dirty="0">
              <a:solidFill>
                <a:schemeClr val="accent6">
                  <a:lumMod val="20000"/>
                  <a:lumOff val="80000"/>
                </a:schemeClr>
              </a:solidFill>
              <a:latin typeface="PMingLiU (Headings)"/>
            </a:endParaRPr>
          </a:p>
          <a:p>
            <a:pPr marL="68580" indent="0">
              <a:buNone/>
            </a:pPr>
            <a:endParaRPr lang="en-US" altLang="zh-TW" sz="2000" dirty="0">
              <a:solidFill>
                <a:schemeClr val="accent6">
                  <a:lumMod val="20000"/>
                  <a:lumOff val="80000"/>
                </a:schemeClr>
              </a:solidFill>
              <a:latin typeface="PMingLiU (Headings)"/>
            </a:endParaRPr>
          </a:p>
          <a:p>
            <a:pPr marL="68580" indent="0">
              <a:buNone/>
            </a:pPr>
            <a:endParaRPr lang="en-US" altLang="zh-TW" sz="2000" b="0" dirty="0">
              <a:solidFill>
                <a:schemeClr val="accent6">
                  <a:lumMod val="20000"/>
                  <a:lumOff val="80000"/>
                </a:schemeClr>
              </a:solidFill>
              <a:effectLst/>
              <a:latin typeface="PMingLiU (Headings)"/>
            </a:endParaRPr>
          </a:p>
        </p:txBody>
      </p:sp>
    </p:spTree>
    <p:extLst>
      <p:ext uri="{BB962C8B-B14F-4D97-AF65-F5344CB8AC3E}">
        <p14:creationId xmlns:p14="http://schemas.microsoft.com/office/powerpoint/2010/main" val="1917341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電影中對話與金句</a:t>
            </a:r>
            <a:r>
              <a:rPr lang="en-US" altLang="zh-TW" dirty="0"/>
              <a:t>(cont.)</a:t>
            </a:r>
            <a:endParaRPr lang="zh-TW" altLang="en-US" dirty="0"/>
          </a:p>
        </p:txBody>
      </p:sp>
      <p:sp>
        <p:nvSpPr>
          <p:cNvPr id="3" name="內容版面配置區 2"/>
          <p:cNvSpPr>
            <a:spLocks noGrp="1"/>
          </p:cNvSpPr>
          <p:nvPr>
            <p:ph idx="1"/>
          </p:nvPr>
        </p:nvSpPr>
        <p:spPr/>
        <p:txBody>
          <a:bodyPr>
            <a:normAutofit fontScale="92500" lnSpcReduction="10000"/>
          </a:bodyPr>
          <a:lstStyle/>
          <a:p>
            <a:pPr marL="68580" indent="0">
              <a:buNone/>
            </a:pPr>
            <a:r>
              <a:rPr lang="en-US" altLang="zh-TW" sz="2000" dirty="0">
                <a:solidFill>
                  <a:schemeClr val="accent6">
                    <a:lumMod val="20000"/>
                    <a:lumOff val="80000"/>
                  </a:schemeClr>
                </a:solidFill>
                <a:latin typeface="PMingLiU (Headings)"/>
                <a:sym typeface="Wingdings" panose="05000000000000000000" pitchFamily="2" charset="2"/>
              </a:rPr>
              <a:t>5.</a:t>
            </a:r>
            <a:r>
              <a:rPr lang="zh-TW" altLang="en-US" sz="2000" dirty="0">
                <a:solidFill>
                  <a:schemeClr val="accent6">
                    <a:lumMod val="20000"/>
                    <a:lumOff val="80000"/>
                  </a:schemeClr>
                </a:solidFill>
                <a:latin typeface="PMingLiU (Headings)"/>
              </a:rPr>
              <a:t>蘇格拉底說</a:t>
            </a:r>
            <a:r>
              <a:rPr lang="en-US" altLang="zh-TW" sz="2000" dirty="0">
                <a:solidFill>
                  <a:schemeClr val="accent6">
                    <a:lumMod val="20000"/>
                    <a:lumOff val="80000"/>
                  </a:schemeClr>
                </a:solidFill>
                <a:latin typeface="PMingLiU (Headings)"/>
                <a:sym typeface="Wingdings" panose="05000000000000000000" pitchFamily="2" charset="2"/>
              </a:rPr>
              <a:t>:(74:10)</a:t>
            </a:r>
            <a:endParaRPr lang="en-US" altLang="zh-TW" sz="2000" dirty="0">
              <a:solidFill>
                <a:schemeClr val="accent6">
                  <a:lumMod val="20000"/>
                  <a:lumOff val="80000"/>
                </a:schemeClr>
              </a:solidFill>
              <a:latin typeface="PMingLiU (Headings)"/>
            </a:endParaRPr>
          </a:p>
          <a:p>
            <a:pPr marL="68580" indent="0">
              <a:buNone/>
            </a:pPr>
            <a:r>
              <a:rPr lang="zh-TW" altLang="en-US" sz="2000" dirty="0">
                <a:solidFill>
                  <a:schemeClr val="accent6">
                    <a:lumMod val="20000"/>
                    <a:lumOff val="80000"/>
                  </a:schemeClr>
                </a:solidFill>
                <a:latin typeface="PMingLiU (Headings)"/>
              </a:rPr>
              <a:t>在你領悟到道理之前，我是不會理會你的。</a:t>
            </a:r>
            <a:endParaRPr lang="en-US" altLang="zh-TW" sz="2000" dirty="0">
              <a:solidFill>
                <a:schemeClr val="accent6">
                  <a:lumMod val="20000"/>
                  <a:lumOff val="80000"/>
                </a:schemeClr>
              </a:solidFill>
              <a:latin typeface="PMingLiU (Headings)"/>
            </a:endParaRPr>
          </a:p>
          <a:p>
            <a:pPr marL="68580" indent="0">
              <a:buNone/>
            </a:pPr>
            <a:endParaRPr lang="en-US" altLang="zh-TW" sz="2000" dirty="0">
              <a:solidFill>
                <a:schemeClr val="accent6">
                  <a:lumMod val="20000"/>
                  <a:lumOff val="80000"/>
                </a:schemeClr>
              </a:solidFill>
              <a:latin typeface="PMingLiU (Headings)"/>
            </a:endParaRPr>
          </a:p>
          <a:p>
            <a:pPr marL="68580" indent="0">
              <a:buNone/>
            </a:pPr>
            <a:r>
              <a:rPr lang="en-US" altLang="zh-TW" sz="2000" dirty="0">
                <a:solidFill>
                  <a:schemeClr val="accent6">
                    <a:lumMod val="20000"/>
                    <a:lumOff val="80000"/>
                  </a:schemeClr>
                </a:solidFill>
                <a:latin typeface="PMingLiU (Headings)"/>
              </a:rPr>
              <a:t>6.</a:t>
            </a:r>
            <a:r>
              <a:rPr lang="zh-TW" altLang="en-US" sz="2000" dirty="0">
                <a:solidFill>
                  <a:schemeClr val="accent6">
                    <a:lumMod val="20000"/>
                    <a:lumOff val="80000"/>
                  </a:schemeClr>
                </a:solidFill>
                <a:latin typeface="PMingLiU (Headings)"/>
              </a:rPr>
              <a:t>丹說</a:t>
            </a:r>
            <a:r>
              <a:rPr lang="en-US" altLang="zh-TW" sz="2000" dirty="0">
                <a:solidFill>
                  <a:schemeClr val="accent6">
                    <a:lumMod val="20000"/>
                    <a:lumOff val="80000"/>
                  </a:schemeClr>
                </a:solidFill>
                <a:latin typeface="PMingLiU (Headings)"/>
                <a:sym typeface="Wingdings" panose="05000000000000000000" pitchFamily="2" charset="2"/>
              </a:rPr>
              <a:t>:(76:50)</a:t>
            </a:r>
          </a:p>
          <a:p>
            <a:pPr marL="68580" indent="0">
              <a:buNone/>
            </a:pPr>
            <a:r>
              <a:rPr lang="zh-TW" altLang="en-US" sz="2000" dirty="0">
                <a:solidFill>
                  <a:schemeClr val="accent6">
                    <a:lumMod val="20000"/>
                    <a:lumOff val="80000"/>
                  </a:schemeClr>
                </a:solidFill>
                <a:latin typeface="PMingLiU (Headings)"/>
                <a:sym typeface="Wingdings" panose="05000000000000000000" pitchFamily="2" charset="2"/>
              </a:rPr>
              <a:t>從來不可能沒有事情發生。</a:t>
            </a:r>
            <a:endParaRPr lang="en-US" altLang="zh-TW" sz="2000" dirty="0">
              <a:solidFill>
                <a:schemeClr val="accent6">
                  <a:lumMod val="20000"/>
                  <a:lumOff val="80000"/>
                </a:schemeClr>
              </a:solidFill>
              <a:latin typeface="PMingLiU (Headings)"/>
              <a:sym typeface="Wingdings" panose="05000000000000000000" pitchFamily="2" charset="2"/>
            </a:endParaRPr>
          </a:p>
          <a:p>
            <a:pPr marL="68580" indent="0">
              <a:buNone/>
            </a:pPr>
            <a:r>
              <a:rPr lang="zh-TW" altLang="en-US" sz="2000" dirty="0">
                <a:solidFill>
                  <a:schemeClr val="accent6">
                    <a:lumMod val="20000"/>
                    <a:lumOff val="80000"/>
                  </a:schemeClr>
                </a:solidFill>
                <a:latin typeface="PMingLiU (Headings)"/>
                <a:sym typeface="Wingdings" panose="05000000000000000000" pitchFamily="2" charset="2"/>
              </a:rPr>
              <a:t>從來不是平凡的。</a:t>
            </a:r>
            <a:endParaRPr lang="en-US" altLang="zh-TW" sz="2000" dirty="0">
              <a:solidFill>
                <a:schemeClr val="accent6">
                  <a:lumMod val="20000"/>
                  <a:lumOff val="80000"/>
                </a:schemeClr>
              </a:solidFill>
              <a:latin typeface="PMingLiU (Headings)"/>
              <a:sym typeface="Wingdings" panose="05000000000000000000" pitchFamily="2" charset="2"/>
            </a:endParaRPr>
          </a:p>
          <a:p>
            <a:pPr marL="68580" indent="0">
              <a:buNone/>
            </a:pPr>
            <a:endParaRPr lang="en-US" altLang="zh-TW" sz="2000" dirty="0">
              <a:solidFill>
                <a:schemeClr val="accent6">
                  <a:lumMod val="20000"/>
                  <a:lumOff val="80000"/>
                </a:schemeClr>
              </a:solidFill>
              <a:latin typeface="PMingLiU (Headings)"/>
              <a:sym typeface="Wingdings" panose="05000000000000000000" pitchFamily="2" charset="2"/>
            </a:endParaRPr>
          </a:p>
          <a:p>
            <a:pPr marL="68580" indent="0">
              <a:buNone/>
            </a:pPr>
            <a:r>
              <a:rPr lang="en-US" altLang="zh-TW" sz="2000" dirty="0">
                <a:solidFill>
                  <a:schemeClr val="accent6">
                    <a:lumMod val="20000"/>
                    <a:lumOff val="80000"/>
                  </a:schemeClr>
                </a:solidFill>
                <a:latin typeface="PMingLiU (Headings)"/>
                <a:sym typeface="Wingdings" panose="05000000000000000000" pitchFamily="2" charset="2"/>
              </a:rPr>
              <a:t>7.</a:t>
            </a:r>
            <a:r>
              <a:rPr lang="zh-TW" altLang="en-US" sz="2000" dirty="0">
                <a:solidFill>
                  <a:schemeClr val="accent6">
                    <a:lumMod val="20000"/>
                    <a:lumOff val="80000"/>
                  </a:schemeClr>
                </a:solidFill>
                <a:latin typeface="PMingLiU (Headings)"/>
              </a:rPr>
              <a:t>蘇格拉底說</a:t>
            </a:r>
            <a:r>
              <a:rPr lang="en-US" altLang="zh-TW" sz="2000" dirty="0">
                <a:solidFill>
                  <a:schemeClr val="accent6">
                    <a:lumMod val="20000"/>
                    <a:lumOff val="80000"/>
                  </a:schemeClr>
                </a:solidFill>
                <a:latin typeface="PMingLiU (Headings)"/>
                <a:sym typeface="Wingdings" panose="05000000000000000000" pitchFamily="2" charset="2"/>
              </a:rPr>
              <a:t>:(78:30)</a:t>
            </a:r>
            <a:endParaRPr lang="en-US" altLang="zh-TW" sz="2000" dirty="0">
              <a:solidFill>
                <a:schemeClr val="accent6">
                  <a:lumMod val="20000"/>
                  <a:lumOff val="80000"/>
                </a:schemeClr>
              </a:solidFill>
              <a:latin typeface="PMingLiU (Headings)"/>
            </a:endParaRPr>
          </a:p>
          <a:p>
            <a:pPr marL="68580" indent="0">
              <a:buNone/>
            </a:pPr>
            <a:r>
              <a:rPr lang="zh-TW" altLang="en-US" sz="2000" dirty="0">
                <a:solidFill>
                  <a:schemeClr val="accent6">
                    <a:lumMod val="20000"/>
                    <a:lumOff val="80000"/>
                  </a:schemeClr>
                </a:solidFill>
                <a:latin typeface="PMingLiU (Headings)"/>
              </a:rPr>
              <a:t>世界上沒有更好，同樣地，你也永遠不比誰更差。</a:t>
            </a:r>
            <a:endParaRPr lang="en-US" altLang="zh-TW" sz="2000" dirty="0">
              <a:solidFill>
                <a:schemeClr val="accent6">
                  <a:lumMod val="20000"/>
                  <a:lumOff val="80000"/>
                </a:schemeClr>
              </a:solidFill>
              <a:latin typeface="PMingLiU (Headings)"/>
            </a:endParaRPr>
          </a:p>
          <a:p>
            <a:pPr marL="68580" indent="0">
              <a:buNone/>
            </a:pPr>
            <a:endParaRPr lang="en-US" altLang="zh-TW" sz="2000" dirty="0">
              <a:solidFill>
                <a:schemeClr val="accent6">
                  <a:lumMod val="20000"/>
                  <a:lumOff val="80000"/>
                </a:schemeClr>
              </a:solidFill>
              <a:latin typeface="PMingLiU (Headings)"/>
            </a:endParaRPr>
          </a:p>
          <a:p>
            <a:pPr marL="68580" indent="0">
              <a:buNone/>
            </a:pPr>
            <a:r>
              <a:rPr lang="en-US" altLang="zh-TW" sz="2000" dirty="0">
                <a:solidFill>
                  <a:schemeClr val="accent6">
                    <a:lumMod val="20000"/>
                    <a:lumOff val="80000"/>
                  </a:schemeClr>
                </a:solidFill>
                <a:latin typeface="PMingLiU (Headings)"/>
              </a:rPr>
              <a:t>8</a:t>
            </a:r>
            <a:r>
              <a:rPr lang="en-US" altLang="zh-TW" sz="2000" dirty="0">
                <a:solidFill>
                  <a:schemeClr val="accent6">
                    <a:lumMod val="20000"/>
                    <a:lumOff val="80000"/>
                  </a:schemeClr>
                </a:solidFill>
                <a:latin typeface="PMingLiU (Headings)"/>
                <a:sym typeface="Wingdings" panose="05000000000000000000" pitchFamily="2" charset="2"/>
              </a:rPr>
              <a:t>.</a:t>
            </a:r>
            <a:r>
              <a:rPr lang="zh-TW" altLang="en-US" sz="2000" dirty="0">
                <a:solidFill>
                  <a:schemeClr val="accent6">
                    <a:lumMod val="20000"/>
                    <a:lumOff val="80000"/>
                  </a:schemeClr>
                </a:solidFill>
                <a:latin typeface="PMingLiU (Headings)"/>
              </a:rPr>
              <a:t>蘇格拉底說</a:t>
            </a:r>
            <a:r>
              <a:rPr lang="en-US" altLang="zh-TW" sz="2000" dirty="0">
                <a:solidFill>
                  <a:schemeClr val="accent6">
                    <a:lumMod val="20000"/>
                    <a:lumOff val="80000"/>
                  </a:schemeClr>
                </a:solidFill>
                <a:latin typeface="PMingLiU (Headings)"/>
                <a:sym typeface="Wingdings" panose="05000000000000000000" pitchFamily="2" charset="2"/>
              </a:rPr>
              <a:t>:(78:34)</a:t>
            </a:r>
          </a:p>
          <a:p>
            <a:pPr marL="68580" indent="0">
              <a:buNone/>
            </a:pPr>
            <a:r>
              <a:rPr lang="zh-TW" altLang="en-US" sz="2000" dirty="0">
                <a:solidFill>
                  <a:schemeClr val="accent6">
                    <a:lumMod val="20000"/>
                    <a:lumOff val="80000"/>
                  </a:schemeClr>
                </a:solidFill>
                <a:latin typeface="PMingLiU (Headings)"/>
              </a:rPr>
              <a:t>習慣是個問題。</a:t>
            </a:r>
            <a:endParaRPr lang="en-US" altLang="zh-TW" sz="2000" dirty="0">
              <a:solidFill>
                <a:schemeClr val="accent6">
                  <a:lumMod val="20000"/>
                  <a:lumOff val="80000"/>
                </a:schemeClr>
              </a:solidFill>
              <a:latin typeface="PMingLiU (Headings)"/>
            </a:endParaRPr>
          </a:p>
          <a:p>
            <a:pPr marL="68580" indent="0">
              <a:buNone/>
            </a:pPr>
            <a:r>
              <a:rPr lang="zh-TW" altLang="en-US" sz="2000" dirty="0">
                <a:solidFill>
                  <a:schemeClr val="accent6">
                    <a:lumMod val="20000"/>
                    <a:lumOff val="80000"/>
                  </a:schemeClr>
                </a:solidFill>
                <a:latin typeface="PMingLiU (Headings)"/>
              </a:rPr>
              <a:t>你要做得就是對自己的知覺有所選擇並未自己的行為負責。</a:t>
            </a:r>
            <a:r>
              <a:rPr lang="en-US" altLang="zh-TW" sz="2000" dirty="0">
                <a:solidFill>
                  <a:schemeClr val="accent6">
                    <a:lumMod val="20000"/>
                    <a:lumOff val="80000"/>
                  </a:schemeClr>
                </a:solidFill>
                <a:latin typeface="PMingLiU (Headings)"/>
              </a:rPr>
              <a:t>	</a:t>
            </a:r>
          </a:p>
          <a:p>
            <a:pPr marL="68580" indent="0">
              <a:buNone/>
            </a:pPr>
            <a:endParaRPr lang="en-US" altLang="zh-TW" sz="2000" dirty="0">
              <a:solidFill>
                <a:schemeClr val="accent6">
                  <a:lumMod val="20000"/>
                  <a:lumOff val="80000"/>
                </a:schemeClr>
              </a:solidFill>
              <a:latin typeface="PMingLiU (Headings)"/>
            </a:endParaRPr>
          </a:p>
          <a:p>
            <a:pPr marL="68580" indent="0">
              <a:buNone/>
            </a:pPr>
            <a:endParaRPr lang="en-US" altLang="zh-TW" sz="2000" b="0" dirty="0">
              <a:solidFill>
                <a:schemeClr val="accent6">
                  <a:lumMod val="20000"/>
                  <a:lumOff val="80000"/>
                </a:schemeClr>
              </a:solidFill>
              <a:effectLst/>
              <a:latin typeface="PMingLiU (Headings)"/>
            </a:endParaRPr>
          </a:p>
        </p:txBody>
      </p:sp>
    </p:spTree>
    <p:extLst>
      <p:ext uri="{BB962C8B-B14F-4D97-AF65-F5344CB8AC3E}">
        <p14:creationId xmlns:p14="http://schemas.microsoft.com/office/powerpoint/2010/main" val="1146757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電影中對話與金句</a:t>
            </a:r>
            <a:r>
              <a:rPr lang="en-US" altLang="zh-TW" dirty="0"/>
              <a:t>(cont.)</a:t>
            </a:r>
            <a:endParaRPr lang="zh-TW" altLang="en-US" dirty="0"/>
          </a:p>
        </p:txBody>
      </p:sp>
      <p:sp>
        <p:nvSpPr>
          <p:cNvPr id="3" name="內容版面配置區 2"/>
          <p:cNvSpPr>
            <a:spLocks noGrp="1"/>
          </p:cNvSpPr>
          <p:nvPr>
            <p:ph idx="1"/>
          </p:nvPr>
        </p:nvSpPr>
        <p:spPr/>
        <p:txBody>
          <a:bodyPr>
            <a:normAutofit/>
          </a:bodyPr>
          <a:lstStyle/>
          <a:p>
            <a:pPr marL="68580" indent="0">
              <a:buNone/>
            </a:pPr>
            <a:r>
              <a:rPr lang="en-US" altLang="zh-TW" sz="2000" dirty="0">
                <a:solidFill>
                  <a:schemeClr val="accent6">
                    <a:lumMod val="20000"/>
                    <a:lumOff val="80000"/>
                  </a:schemeClr>
                </a:solidFill>
                <a:latin typeface="PMingLiU (Headings)"/>
                <a:sym typeface="Wingdings" panose="05000000000000000000" pitchFamily="2" charset="2"/>
              </a:rPr>
              <a:t>10:</a:t>
            </a:r>
            <a:r>
              <a:rPr lang="zh-TW" altLang="en-US" sz="2000" dirty="0">
                <a:solidFill>
                  <a:schemeClr val="accent6">
                    <a:lumMod val="20000"/>
                    <a:lumOff val="80000"/>
                  </a:schemeClr>
                </a:solidFill>
                <a:latin typeface="PMingLiU (Headings)"/>
                <a:sym typeface="Wingdings" panose="05000000000000000000" pitchFamily="2" charset="2"/>
              </a:rPr>
              <a:t>蘇格拉底說</a:t>
            </a:r>
            <a:r>
              <a:rPr lang="en-US" altLang="zh-TW" sz="2000" dirty="0">
                <a:solidFill>
                  <a:schemeClr val="accent6">
                    <a:lumMod val="20000"/>
                    <a:lumOff val="80000"/>
                  </a:schemeClr>
                </a:solidFill>
                <a:latin typeface="PMingLiU (Headings)"/>
                <a:sym typeface="Wingdings" panose="05000000000000000000" pitchFamily="2" charset="2"/>
              </a:rPr>
              <a:t>:(82:22)</a:t>
            </a:r>
          </a:p>
          <a:p>
            <a:pPr marL="68580" indent="0">
              <a:buNone/>
            </a:pPr>
            <a:r>
              <a:rPr lang="zh-TW" altLang="en-US" sz="2000" dirty="0">
                <a:solidFill>
                  <a:schemeClr val="accent6">
                    <a:lumMod val="20000"/>
                    <a:lumOff val="80000"/>
                  </a:schemeClr>
                </a:solidFill>
                <a:latin typeface="PMingLiU (Headings)"/>
                <a:sym typeface="Wingdings" panose="05000000000000000000" pitchFamily="2" charset="2"/>
              </a:rPr>
              <a:t>好不容易被愛上的人通常是最需要被愛。</a:t>
            </a:r>
            <a:endParaRPr lang="en-US" altLang="zh-TW" sz="2000" dirty="0">
              <a:solidFill>
                <a:schemeClr val="accent6">
                  <a:lumMod val="20000"/>
                  <a:lumOff val="80000"/>
                </a:schemeClr>
              </a:solidFill>
              <a:latin typeface="PMingLiU (Headings)"/>
              <a:sym typeface="Wingdings" panose="05000000000000000000" pitchFamily="2" charset="2"/>
            </a:endParaRPr>
          </a:p>
          <a:p>
            <a:pPr marL="68580" indent="0">
              <a:buNone/>
            </a:pPr>
            <a:r>
              <a:rPr lang="zh-TW" altLang="en-US" sz="2000" dirty="0">
                <a:solidFill>
                  <a:schemeClr val="accent6">
                    <a:lumMod val="20000"/>
                    <a:lumOff val="80000"/>
                  </a:schemeClr>
                </a:solidFill>
                <a:latin typeface="PMingLiU (Headings)"/>
              </a:rPr>
              <a:t>知識和智慧是兩回事。</a:t>
            </a:r>
            <a:endParaRPr lang="en-US" altLang="zh-TW" sz="2000" dirty="0">
              <a:solidFill>
                <a:schemeClr val="accent6">
                  <a:lumMod val="20000"/>
                  <a:lumOff val="80000"/>
                </a:schemeClr>
              </a:solidFill>
              <a:latin typeface="PMingLiU (Headings)"/>
            </a:endParaRPr>
          </a:p>
          <a:p>
            <a:pPr marL="68580" indent="0">
              <a:buNone/>
            </a:pPr>
            <a:r>
              <a:rPr lang="zh-TW" altLang="en-US" sz="2000" dirty="0">
                <a:solidFill>
                  <a:schemeClr val="accent6">
                    <a:lumMod val="20000"/>
                    <a:lumOff val="80000"/>
                  </a:schemeClr>
                </a:solidFill>
                <a:latin typeface="PMingLiU (Headings)"/>
              </a:rPr>
              <a:t>智慧是去實踐。</a:t>
            </a:r>
            <a:endParaRPr lang="en-US" altLang="zh-TW" sz="2000" dirty="0">
              <a:solidFill>
                <a:schemeClr val="accent6">
                  <a:lumMod val="20000"/>
                  <a:lumOff val="80000"/>
                </a:schemeClr>
              </a:solidFill>
              <a:latin typeface="PMingLiU (Headings)"/>
            </a:endParaRPr>
          </a:p>
          <a:p>
            <a:pPr marL="68580" indent="0">
              <a:buNone/>
            </a:pPr>
            <a:endParaRPr lang="en-US" altLang="zh-TW" sz="2000" dirty="0">
              <a:solidFill>
                <a:schemeClr val="accent6">
                  <a:lumMod val="20000"/>
                  <a:lumOff val="80000"/>
                </a:schemeClr>
              </a:solidFill>
              <a:latin typeface="PMingLiU (Headings)"/>
            </a:endParaRPr>
          </a:p>
          <a:p>
            <a:pPr marL="68580" indent="0">
              <a:buNone/>
            </a:pPr>
            <a:r>
              <a:rPr lang="en-US" altLang="zh-TW" sz="2000" dirty="0">
                <a:solidFill>
                  <a:schemeClr val="accent6">
                    <a:lumMod val="20000"/>
                    <a:lumOff val="80000"/>
                  </a:schemeClr>
                </a:solidFill>
                <a:latin typeface="PMingLiU (Headings)"/>
                <a:sym typeface="Wingdings" panose="05000000000000000000" pitchFamily="2" charset="2"/>
              </a:rPr>
              <a:t>11:</a:t>
            </a:r>
            <a:r>
              <a:rPr lang="zh-TW" altLang="en-US" sz="2000" dirty="0">
                <a:solidFill>
                  <a:schemeClr val="accent6">
                    <a:lumMod val="20000"/>
                    <a:lumOff val="80000"/>
                  </a:schemeClr>
                </a:solidFill>
                <a:latin typeface="PMingLiU (Headings)"/>
                <a:sym typeface="Wingdings" panose="05000000000000000000" pitchFamily="2" charset="2"/>
              </a:rPr>
              <a:t>蘇格拉底說</a:t>
            </a:r>
            <a:r>
              <a:rPr lang="en-US" altLang="zh-TW" sz="2000" dirty="0">
                <a:solidFill>
                  <a:schemeClr val="accent6">
                    <a:lumMod val="20000"/>
                    <a:lumOff val="80000"/>
                  </a:schemeClr>
                </a:solidFill>
                <a:latin typeface="PMingLiU (Headings)"/>
                <a:sym typeface="Wingdings" panose="05000000000000000000" pitchFamily="2" charset="2"/>
              </a:rPr>
              <a:t>:(82:47)</a:t>
            </a:r>
          </a:p>
          <a:p>
            <a:pPr marL="68580" indent="0">
              <a:buNone/>
            </a:pPr>
            <a:r>
              <a:rPr lang="zh-TW" altLang="en-US" sz="2000" dirty="0">
                <a:solidFill>
                  <a:schemeClr val="accent6">
                    <a:lumMod val="20000"/>
                    <a:lumOff val="80000"/>
                  </a:schemeClr>
                </a:solidFill>
                <a:latin typeface="PMingLiU (Headings)"/>
                <a:sym typeface="Wingdings" panose="05000000000000000000" pitchFamily="2" charset="2"/>
              </a:rPr>
              <a:t>死亡並不是悲慘的事。</a:t>
            </a:r>
            <a:endParaRPr lang="en-US" altLang="zh-TW" sz="2000" dirty="0">
              <a:solidFill>
                <a:schemeClr val="accent6">
                  <a:lumMod val="20000"/>
                  <a:lumOff val="80000"/>
                </a:schemeClr>
              </a:solidFill>
              <a:latin typeface="PMingLiU (Headings)"/>
              <a:sym typeface="Wingdings" panose="05000000000000000000" pitchFamily="2" charset="2"/>
            </a:endParaRPr>
          </a:p>
          <a:p>
            <a:pPr marL="68580" indent="0">
              <a:buNone/>
            </a:pPr>
            <a:r>
              <a:rPr lang="zh-TW" altLang="en-US" sz="2000" dirty="0">
                <a:solidFill>
                  <a:schemeClr val="accent6">
                    <a:lumMod val="20000"/>
                    <a:lumOff val="80000"/>
                  </a:schemeClr>
                </a:solidFill>
                <a:latin typeface="PMingLiU (Headings)"/>
                <a:sym typeface="Wingdings" panose="05000000000000000000" pitchFamily="2" charset="2"/>
              </a:rPr>
              <a:t>更悲慘的事，大多數人都沒有活過。</a:t>
            </a:r>
            <a:endParaRPr lang="en-US" altLang="zh-TW" sz="2000" dirty="0">
              <a:solidFill>
                <a:schemeClr val="accent6">
                  <a:lumMod val="20000"/>
                  <a:lumOff val="80000"/>
                </a:schemeClr>
              </a:solidFill>
              <a:latin typeface="PMingLiU (Headings)"/>
              <a:sym typeface="Wingdings" panose="05000000000000000000" pitchFamily="2" charset="2"/>
            </a:endParaRPr>
          </a:p>
          <a:p>
            <a:pPr marL="68580" indent="0">
              <a:buNone/>
            </a:pPr>
            <a:endParaRPr lang="en-US" altLang="zh-TW" sz="2000" dirty="0">
              <a:solidFill>
                <a:schemeClr val="accent6">
                  <a:lumMod val="20000"/>
                  <a:lumOff val="80000"/>
                </a:schemeClr>
              </a:solidFill>
              <a:latin typeface="PMingLiU (Headings)"/>
            </a:endParaRPr>
          </a:p>
          <a:p>
            <a:pPr marL="68580" indent="0">
              <a:buNone/>
            </a:pPr>
            <a:r>
              <a:rPr lang="en-US" altLang="zh-TW" sz="2000" dirty="0">
                <a:solidFill>
                  <a:schemeClr val="accent6">
                    <a:lumMod val="20000"/>
                    <a:lumOff val="80000"/>
                  </a:schemeClr>
                </a:solidFill>
                <a:latin typeface="PMingLiU (Headings)"/>
              </a:rPr>
              <a:t>	</a:t>
            </a:r>
          </a:p>
          <a:p>
            <a:pPr marL="68580" indent="0">
              <a:buNone/>
            </a:pPr>
            <a:endParaRPr lang="en-US" altLang="zh-TW" sz="2000" dirty="0">
              <a:solidFill>
                <a:schemeClr val="accent6">
                  <a:lumMod val="20000"/>
                  <a:lumOff val="80000"/>
                </a:schemeClr>
              </a:solidFill>
              <a:latin typeface="PMingLiU (Headings)"/>
            </a:endParaRPr>
          </a:p>
          <a:p>
            <a:pPr marL="68580" indent="0">
              <a:buNone/>
            </a:pPr>
            <a:endParaRPr lang="en-US" altLang="zh-TW" sz="2000" b="0" dirty="0">
              <a:solidFill>
                <a:schemeClr val="accent6">
                  <a:lumMod val="20000"/>
                  <a:lumOff val="80000"/>
                </a:schemeClr>
              </a:solidFill>
              <a:effectLst/>
              <a:latin typeface="PMingLiU (Headings)"/>
            </a:endParaRPr>
          </a:p>
        </p:txBody>
      </p:sp>
    </p:spTree>
    <p:extLst>
      <p:ext uri="{BB962C8B-B14F-4D97-AF65-F5344CB8AC3E}">
        <p14:creationId xmlns:p14="http://schemas.microsoft.com/office/powerpoint/2010/main" val="550062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電影中對話與金句</a:t>
            </a:r>
            <a:r>
              <a:rPr lang="en-US" altLang="zh-TW" dirty="0"/>
              <a:t>(cont.)</a:t>
            </a:r>
            <a:endParaRPr lang="zh-TW" altLang="en-US" dirty="0"/>
          </a:p>
        </p:txBody>
      </p:sp>
      <p:sp>
        <p:nvSpPr>
          <p:cNvPr id="3" name="內容版面配置區 2"/>
          <p:cNvSpPr>
            <a:spLocks noGrp="1"/>
          </p:cNvSpPr>
          <p:nvPr>
            <p:ph idx="1"/>
          </p:nvPr>
        </p:nvSpPr>
        <p:spPr/>
        <p:txBody>
          <a:bodyPr>
            <a:normAutofit fontScale="92500" lnSpcReduction="10000"/>
          </a:bodyPr>
          <a:lstStyle/>
          <a:p>
            <a:pPr marL="68580" indent="0">
              <a:buNone/>
            </a:pPr>
            <a:r>
              <a:rPr lang="en-US" altLang="zh-TW" sz="2000" dirty="0">
                <a:solidFill>
                  <a:schemeClr val="accent6">
                    <a:lumMod val="20000"/>
                    <a:lumOff val="80000"/>
                  </a:schemeClr>
                </a:solidFill>
                <a:latin typeface="+mn-ea"/>
              </a:rPr>
              <a:t>12.</a:t>
            </a:r>
            <a:r>
              <a:rPr lang="zh-TW" altLang="en-US" sz="2000" dirty="0">
                <a:solidFill>
                  <a:schemeClr val="accent6">
                    <a:lumMod val="20000"/>
                    <a:lumOff val="80000"/>
                  </a:schemeClr>
                </a:solidFill>
                <a:latin typeface="+mn-ea"/>
              </a:rPr>
              <a:t>丹對別人說</a:t>
            </a:r>
            <a:r>
              <a:rPr lang="en-US" altLang="zh-TW" sz="2000" dirty="0">
                <a:solidFill>
                  <a:schemeClr val="accent6">
                    <a:lumMod val="20000"/>
                    <a:lumOff val="80000"/>
                  </a:schemeClr>
                </a:solidFill>
                <a:latin typeface="+mn-ea"/>
                <a:sym typeface="Wingdings" panose="05000000000000000000" pitchFamily="2" charset="2"/>
              </a:rPr>
              <a:t>:(83:30)</a:t>
            </a:r>
          </a:p>
          <a:p>
            <a:pPr marL="68580" indent="0">
              <a:buNone/>
            </a:pPr>
            <a:r>
              <a:rPr lang="zh-TW" altLang="en-US" sz="2000" dirty="0">
                <a:solidFill>
                  <a:schemeClr val="accent6">
                    <a:lumMod val="20000"/>
                    <a:lumOff val="80000"/>
                  </a:schemeClr>
                </a:solidFill>
                <a:latin typeface="+mn-ea"/>
                <a:sym typeface="Wingdings" panose="05000000000000000000" pitchFamily="2" charset="2"/>
              </a:rPr>
              <a:t>事實上，我都不記得自己做過別人的好朋友。</a:t>
            </a:r>
            <a:endParaRPr lang="en-US" altLang="zh-TW" sz="2000" dirty="0">
              <a:solidFill>
                <a:schemeClr val="accent6">
                  <a:lumMod val="20000"/>
                  <a:lumOff val="80000"/>
                </a:schemeClr>
              </a:solidFill>
              <a:latin typeface="+mn-ea"/>
              <a:sym typeface="Wingdings" panose="05000000000000000000" pitchFamily="2" charset="2"/>
            </a:endParaRPr>
          </a:p>
          <a:p>
            <a:pPr marL="68580" indent="0">
              <a:buNone/>
            </a:pPr>
            <a:endParaRPr lang="en-US" altLang="zh-TW" sz="2000" dirty="0">
              <a:solidFill>
                <a:schemeClr val="accent6">
                  <a:lumMod val="20000"/>
                  <a:lumOff val="80000"/>
                </a:schemeClr>
              </a:solidFill>
              <a:latin typeface="+mn-ea"/>
              <a:sym typeface="Wingdings" panose="05000000000000000000" pitchFamily="2" charset="2"/>
            </a:endParaRPr>
          </a:p>
          <a:p>
            <a:pPr marL="68580" indent="0">
              <a:buNone/>
            </a:pPr>
            <a:r>
              <a:rPr lang="en-US" altLang="zh-TW" sz="2000" dirty="0">
                <a:solidFill>
                  <a:schemeClr val="accent6">
                    <a:lumMod val="20000"/>
                    <a:lumOff val="80000"/>
                  </a:schemeClr>
                </a:solidFill>
                <a:latin typeface="+mn-ea"/>
                <a:sym typeface="Wingdings" panose="05000000000000000000" pitchFamily="2" charset="2"/>
              </a:rPr>
              <a:t>13.</a:t>
            </a:r>
            <a:r>
              <a:rPr lang="zh-TW" altLang="en-US" sz="2000" dirty="0">
                <a:solidFill>
                  <a:schemeClr val="accent6">
                    <a:lumMod val="20000"/>
                    <a:lumOff val="80000"/>
                  </a:schemeClr>
                </a:solidFill>
                <a:latin typeface="+mn-ea"/>
                <a:sym typeface="Wingdings" panose="05000000000000000000" pitchFamily="2" charset="2"/>
              </a:rPr>
              <a:t>蘇格拉底說</a:t>
            </a:r>
            <a:r>
              <a:rPr lang="en-US" altLang="zh-TW" sz="2000" dirty="0">
                <a:solidFill>
                  <a:schemeClr val="accent6">
                    <a:lumMod val="20000"/>
                    <a:lumOff val="80000"/>
                  </a:schemeClr>
                </a:solidFill>
                <a:latin typeface="+mn-ea"/>
                <a:sym typeface="Wingdings" panose="05000000000000000000" pitchFamily="2" charset="2"/>
              </a:rPr>
              <a:t>:(85:37)</a:t>
            </a:r>
          </a:p>
          <a:p>
            <a:pPr marL="68580" indent="0">
              <a:buNone/>
            </a:pPr>
            <a:r>
              <a:rPr lang="zh-TW" altLang="en-US" sz="2000" dirty="0">
                <a:solidFill>
                  <a:schemeClr val="accent6">
                    <a:lumMod val="20000"/>
                    <a:lumOff val="80000"/>
                  </a:schemeClr>
                </a:solidFill>
                <a:latin typeface="+mn-ea"/>
                <a:sym typeface="Wingdings" panose="05000000000000000000" pitchFamily="2" charset="2"/>
              </a:rPr>
              <a:t>戰士不會放棄他的所愛。</a:t>
            </a:r>
            <a:endParaRPr lang="en-US" altLang="zh-TW" sz="2000" dirty="0">
              <a:solidFill>
                <a:schemeClr val="accent6">
                  <a:lumMod val="20000"/>
                  <a:lumOff val="80000"/>
                </a:schemeClr>
              </a:solidFill>
              <a:latin typeface="+mn-ea"/>
              <a:sym typeface="Wingdings" panose="05000000000000000000" pitchFamily="2" charset="2"/>
            </a:endParaRPr>
          </a:p>
          <a:p>
            <a:pPr marL="68580" indent="0">
              <a:buNone/>
            </a:pPr>
            <a:r>
              <a:rPr lang="zh-TW" altLang="en-US" sz="2000" dirty="0">
                <a:solidFill>
                  <a:schemeClr val="accent6">
                    <a:lumMod val="20000"/>
                    <a:lumOff val="80000"/>
                  </a:schemeClr>
                </a:solidFill>
                <a:latin typeface="+mn-ea"/>
                <a:sym typeface="Wingdings" panose="05000000000000000000" pitchFamily="2" charset="2"/>
              </a:rPr>
              <a:t>他會在他所做的是找到愛。</a:t>
            </a:r>
            <a:endParaRPr lang="en-US" altLang="zh-TW" sz="2000" dirty="0">
              <a:solidFill>
                <a:schemeClr val="accent6">
                  <a:lumMod val="20000"/>
                  <a:lumOff val="80000"/>
                </a:schemeClr>
              </a:solidFill>
              <a:latin typeface="+mn-ea"/>
              <a:sym typeface="Wingdings" panose="05000000000000000000" pitchFamily="2" charset="2"/>
            </a:endParaRPr>
          </a:p>
          <a:p>
            <a:pPr marL="68580" indent="0">
              <a:buNone/>
            </a:pPr>
            <a:endParaRPr lang="en-US" altLang="zh-TW" sz="2000" dirty="0">
              <a:solidFill>
                <a:schemeClr val="accent6">
                  <a:lumMod val="20000"/>
                  <a:lumOff val="80000"/>
                </a:schemeClr>
              </a:solidFill>
              <a:latin typeface="+mn-ea"/>
              <a:sym typeface="Wingdings" panose="05000000000000000000" pitchFamily="2" charset="2"/>
            </a:endParaRPr>
          </a:p>
          <a:p>
            <a:pPr marL="68580" indent="0">
              <a:buNone/>
            </a:pPr>
            <a:r>
              <a:rPr lang="en-US" altLang="zh-TW" sz="2000" dirty="0">
                <a:solidFill>
                  <a:schemeClr val="accent6">
                    <a:lumMod val="20000"/>
                    <a:lumOff val="80000"/>
                  </a:schemeClr>
                </a:solidFill>
                <a:latin typeface="+mn-ea"/>
                <a:sym typeface="Wingdings" panose="05000000000000000000" pitchFamily="2" charset="2"/>
              </a:rPr>
              <a:t>14.</a:t>
            </a:r>
            <a:r>
              <a:rPr lang="zh-TW" altLang="en-US" sz="2000" dirty="0">
                <a:solidFill>
                  <a:schemeClr val="accent6">
                    <a:lumMod val="20000"/>
                    <a:lumOff val="80000"/>
                  </a:schemeClr>
                </a:solidFill>
                <a:latin typeface="+mn-ea"/>
                <a:sym typeface="Wingdings" panose="05000000000000000000" pitchFamily="2" charset="2"/>
              </a:rPr>
              <a:t>蘇格拉底說</a:t>
            </a:r>
            <a:r>
              <a:rPr lang="en-US" altLang="zh-TW" sz="2000" dirty="0">
                <a:solidFill>
                  <a:schemeClr val="accent6">
                    <a:lumMod val="20000"/>
                    <a:lumOff val="80000"/>
                  </a:schemeClr>
                </a:solidFill>
                <a:latin typeface="+mn-ea"/>
                <a:sym typeface="Wingdings" panose="05000000000000000000" pitchFamily="2" charset="2"/>
              </a:rPr>
              <a:t>:(94:15)</a:t>
            </a:r>
          </a:p>
          <a:p>
            <a:pPr marL="68580" indent="0">
              <a:buNone/>
            </a:pPr>
            <a:r>
              <a:rPr lang="zh-TW" altLang="en-US" sz="2000" dirty="0">
                <a:solidFill>
                  <a:schemeClr val="accent6">
                    <a:lumMod val="20000"/>
                    <a:lumOff val="80000"/>
                  </a:schemeClr>
                </a:solidFill>
                <a:latin typeface="+mn-ea"/>
              </a:rPr>
              <a:t>大部分人都有這樣的困境。</a:t>
            </a:r>
            <a:endParaRPr lang="en-US" altLang="zh-TW" sz="2000" dirty="0">
              <a:solidFill>
                <a:schemeClr val="accent6">
                  <a:lumMod val="20000"/>
                  <a:lumOff val="80000"/>
                </a:schemeClr>
              </a:solidFill>
              <a:latin typeface="+mn-ea"/>
            </a:endParaRPr>
          </a:p>
          <a:p>
            <a:pPr marL="68580" indent="0">
              <a:buNone/>
            </a:pPr>
            <a:r>
              <a:rPr lang="zh-TW" altLang="en-US" sz="2000" dirty="0">
                <a:solidFill>
                  <a:schemeClr val="accent6">
                    <a:lumMod val="20000"/>
                    <a:lumOff val="80000"/>
                  </a:schemeClr>
                </a:solidFill>
                <a:latin typeface="+mn-ea"/>
              </a:rPr>
              <a:t>如果你得不到你的東西，你就難受。</a:t>
            </a:r>
            <a:endParaRPr lang="en-US" altLang="zh-TW" sz="2000" dirty="0">
              <a:solidFill>
                <a:schemeClr val="accent6">
                  <a:lumMod val="20000"/>
                  <a:lumOff val="80000"/>
                </a:schemeClr>
              </a:solidFill>
              <a:latin typeface="+mn-ea"/>
            </a:endParaRPr>
          </a:p>
          <a:p>
            <a:pPr marL="68580" indent="0">
              <a:buNone/>
            </a:pPr>
            <a:r>
              <a:rPr lang="zh-TW" altLang="en-US" sz="2000" dirty="0">
                <a:solidFill>
                  <a:schemeClr val="accent6">
                    <a:lumMod val="20000"/>
                    <a:lumOff val="80000"/>
                  </a:schemeClr>
                </a:solidFill>
                <a:latin typeface="+mn-ea"/>
              </a:rPr>
              <a:t>甚至當你得到想要的東西時，你還是難受。</a:t>
            </a:r>
            <a:endParaRPr lang="en-US" altLang="zh-TW" sz="2000" dirty="0">
              <a:solidFill>
                <a:schemeClr val="accent6">
                  <a:lumMod val="20000"/>
                  <a:lumOff val="80000"/>
                </a:schemeClr>
              </a:solidFill>
              <a:latin typeface="+mn-ea"/>
            </a:endParaRPr>
          </a:p>
          <a:p>
            <a:pPr marL="68580" indent="0">
              <a:buNone/>
            </a:pPr>
            <a:r>
              <a:rPr lang="zh-TW" altLang="en-US" sz="2000" dirty="0">
                <a:solidFill>
                  <a:schemeClr val="accent6">
                    <a:lumMod val="20000"/>
                    <a:lumOff val="80000"/>
                  </a:schemeClr>
                </a:solidFill>
                <a:latin typeface="+mn-ea"/>
              </a:rPr>
              <a:t>因為你不能永遠擁有它</a:t>
            </a:r>
            <a:r>
              <a:rPr lang="zh-TW" altLang="en-US" sz="2000" dirty="0">
                <a:solidFill>
                  <a:schemeClr val="accent6">
                    <a:lumMod val="20000"/>
                    <a:lumOff val="80000"/>
                  </a:schemeClr>
                </a:solidFill>
                <a:latin typeface="PMingLiU (Headings)"/>
              </a:rPr>
              <a:t>。</a:t>
            </a:r>
            <a:endParaRPr lang="en-US" altLang="zh-TW" sz="2000" dirty="0">
              <a:solidFill>
                <a:schemeClr val="accent6">
                  <a:lumMod val="20000"/>
                  <a:lumOff val="80000"/>
                </a:schemeClr>
              </a:solidFill>
              <a:latin typeface="PMingLiU (Headings)"/>
            </a:endParaRPr>
          </a:p>
          <a:p>
            <a:pPr marL="68580" indent="0">
              <a:buNone/>
            </a:pPr>
            <a:r>
              <a:rPr lang="en-US" altLang="zh-TW" sz="2000" dirty="0">
                <a:solidFill>
                  <a:schemeClr val="accent6">
                    <a:lumMod val="20000"/>
                    <a:lumOff val="80000"/>
                  </a:schemeClr>
                </a:solidFill>
                <a:latin typeface="PMingLiU (Headings)"/>
              </a:rPr>
              <a:t>	</a:t>
            </a:r>
          </a:p>
          <a:p>
            <a:pPr marL="68580" indent="0">
              <a:buNone/>
            </a:pPr>
            <a:endParaRPr lang="en-US" altLang="zh-TW" sz="2000" dirty="0">
              <a:solidFill>
                <a:schemeClr val="accent6">
                  <a:lumMod val="20000"/>
                  <a:lumOff val="80000"/>
                </a:schemeClr>
              </a:solidFill>
              <a:latin typeface="PMingLiU (Headings)"/>
            </a:endParaRPr>
          </a:p>
          <a:p>
            <a:pPr marL="68580" indent="0">
              <a:buNone/>
            </a:pPr>
            <a:endParaRPr lang="en-US" altLang="zh-TW" sz="2000" b="0" dirty="0">
              <a:solidFill>
                <a:schemeClr val="accent6">
                  <a:lumMod val="20000"/>
                  <a:lumOff val="80000"/>
                </a:schemeClr>
              </a:solidFill>
              <a:effectLst/>
              <a:latin typeface="PMingLiU (Headings)"/>
            </a:endParaRPr>
          </a:p>
        </p:txBody>
      </p:sp>
    </p:spTree>
    <p:extLst>
      <p:ext uri="{BB962C8B-B14F-4D97-AF65-F5344CB8AC3E}">
        <p14:creationId xmlns:p14="http://schemas.microsoft.com/office/powerpoint/2010/main" val="3908459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電影中對話與金句</a:t>
            </a:r>
            <a:r>
              <a:rPr lang="en-US" altLang="zh-TW" dirty="0"/>
              <a:t>(cont.)</a:t>
            </a:r>
            <a:endParaRPr lang="zh-TW" altLang="en-US" dirty="0"/>
          </a:p>
        </p:txBody>
      </p:sp>
      <p:sp>
        <p:nvSpPr>
          <p:cNvPr id="3" name="內容版面配置區 2"/>
          <p:cNvSpPr>
            <a:spLocks noGrp="1"/>
          </p:cNvSpPr>
          <p:nvPr>
            <p:ph idx="1"/>
          </p:nvPr>
        </p:nvSpPr>
        <p:spPr/>
        <p:txBody>
          <a:bodyPr>
            <a:normAutofit/>
          </a:bodyPr>
          <a:lstStyle/>
          <a:p>
            <a:pPr marL="68580" indent="0">
              <a:buNone/>
            </a:pPr>
            <a:r>
              <a:rPr lang="en-US" altLang="zh-TW" sz="2000" dirty="0">
                <a:solidFill>
                  <a:schemeClr val="accent6">
                    <a:lumMod val="20000"/>
                    <a:lumOff val="80000"/>
                  </a:schemeClr>
                </a:solidFill>
                <a:latin typeface="PMingLiU (Headings)"/>
              </a:rPr>
              <a:t>15.</a:t>
            </a:r>
            <a:r>
              <a:rPr lang="zh-TW" altLang="en-US" sz="2000" dirty="0">
                <a:solidFill>
                  <a:schemeClr val="accent6">
                    <a:lumMod val="20000"/>
                    <a:lumOff val="80000"/>
                  </a:schemeClr>
                </a:solidFill>
                <a:latin typeface="PMingLiU (Headings)"/>
              </a:rPr>
              <a:t>蘇格拉底說</a:t>
            </a:r>
            <a:r>
              <a:rPr lang="en-US" altLang="zh-TW" sz="2000" dirty="0">
                <a:solidFill>
                  <a:schemeClr val="accent6">
                    <a:lumMod val="20000"/>
                    <a:lumOff val="80000"/>
                  </a:schemeClr>
                </a:solidFill>
                <a:latin typeface="PMingLiU (Headings)"/>
              </a:rPr>
              <a:t>:</a:t>
            </a:r>
          </a:p>
          <a:p>
            <a:pPr marL="68580" indent="0">
              <a:buNone/>
            </a:pPr>
            <a:r>
              <a:rPr lang="zh-TW" altLang="en-US" sz="2000" dirty="0">
                <a:solidFill>
                  <a:schemeClr val="accent6">
                    <a:lumMod val="20000"/>
                    <a:lumOff val="80000"/>
                  </a:schemeClr>
                </a:solidFill>
                <a:latin typeface="PMingLiU (Headings)"/>
              </a:rPr>
              <a:t>生存三大法則。矛盾，自我幽默，變化。</a:t>
            </a:r>
            <a:endParaRPr lang="en-US" altLang="zh-TW" sz="2000" dirty="0">
              <a:solidFill>
                <a:schemeClr val="accent6">
                  <a:lumMod val="20000"/>
                  <a:lumOff val="80000"/>
                </a:schemeClr>
              </a:solidFill>
              <a:latin typeface="PMingLiU (Headings)"/>
            </a:endParaRPr>
          </a:p>
          <a:p>
            <a:pPr marL="68580" indent="0">
              <a:buNone/>
            </a:pPr>
            <a:endParaRPr lang="en-US" altLang="zh-TW" sz="2000" dirty="0">
              <a:solidFill>
                <a:schemeClr val="accent6">
                  <a:lumMod val="20000"/>
                  <a:lumOff val="80000"/>
                </a:schemeClr>
              </a:solidFill>
              <a:latin typeface="PMingLiU (Headings)"/>
            </a:endParaRPr>
          </a:p>
          <a:p>
            <a:pPr marL="68580" indent="0">
              <a:buNone/>
            </a:pPr>
            <a:r>
              <a:rPr lang="en-US" altLang="zh-TW" sz="2000" dirty="0">
                <a:solidFill>
                  <a:schemeClr val="accent6">
                    <a:lumMod val="20000"/>
                    <a:lumOff val="80000"/>
                  </a:schemeClr>
                </a:solidFill>
                <a:latin typeface="PMingLiU (Headings)"/>
              </a:rPr>
              <a:t>	</a:t>
            </a:r>
          </a:p>
          <a:p>
            <a:pPr marL="68580" indent="0">
              <a:buNone/>
            </a:pPr>
            <a:endParaRPr lang="en-US" altLang="zh-TW" sz="2000" dirty="0">
              <a:solidFill>
                <a:schemeClr val="accent6">
                  <a:lumMod val="20000"/>
                  <a:lumOff val="80000"/>
                </a:schemeClr>
              </a:solidFill>
              <a:latin typeface="PMingLiU (Headings)"/>
            </a:endParaRPr>
          </a:p>
          <a:p>
            <a:pPr marL="68580" indent="0">
              <a:buNone/>
            </a:pPr>
            <a:endParaRPr lang="en-US" altLang="zh-TW" sz="2000" b="0" dirty="0">
              <a:solidFill>
                <a:schemeClr val="accent6">
                  <a:lumMod val="20000"/>
                  <a:lumOff val="80000"/>
                </a:schemeClr>
              </a:solidFill>
              <a:effectLst/>
              <a:latin typeface="PMingLiU (Headings)"/>
            </a:endParaRPr>
          </a:p>
        </p:txBody>
      </p:sp>
    </p:spTree>
    <p:extLst>
      <p:ext uri="{BB962C8B-B14F-4D97-AF65-F5344CB8AC3E}">
        <p14:creationId xmlns:p14="http://schemas.microsoft.com/office/powerpoint/2010/main" val="43721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參考資料</a:t>
            </a:r>
          </a:p>
        </p:txBody>
      </p:sp>
      <p:sp>
        <p:nvSpPr>
          <p:cNvPr id="3" name="內容版面配置區 2"/>
          <p:cNvSpPr>
            <a:spLocks noGrp="1"/>
          </p:cNvSpPr>
          <p:nvPr>
            <p:ph idx="1"/>
          </p:nvPr>
        </p:nvSpPr>
        <p:spPr/>
        <p:txBody>
          <a:bodyPr/>
          <a:lstStyle/>
          <a:p>
            <a:r>
              <a:rPr lang="en-US" altLang="zh-TW" dirty="0">
                <a:hlinkClick r:id="rId2"/>
              </a:rPr>
              <a:t>[</a:t>
            </a:r>
            <a:r>
              <a:rPr lang="zh-TW" altLang="en-US" dirty="0">
                <a:hlinkClick r:id="rId2"/>
              </a:rPr>
              <a:t>讀書心得</a:t>
            </a:r>
            <a:r>
              <a:rPr lang="en-US" altLang="zh-TW" dirty="0">
                <a:hlinkClick r:id="rId2"/>
              </a:rPr>
              <a:t>]</a:t>
            </a:r>
            <a:r>
              <a:rPr lang="zh-TW" altLang="en-US" dirty="0">
                <a:hlinkClick r:id="rId2"/>
              </a:rPr>
              <a:t>深夜加油站遇見蘇格拉底</a:t>
            </a:r>
            <a:r>
              <a:rPr lang="en-US" altLang="zh-TW" dirty="0">
                <a:hlinkClick r:id="rId2"/>
              </a:rPr>
              <a:t>. </a:t>
            </a:r>
            <a:r>
              <a:rPr lang="zh-TW" altLang="en-US" dirty="0">
                <a:hlinkClick r:id="rId2"/>
              </a:rPr>
              <a:t>書名：</a:t>
            </a:r>
            <a:r>
              <a:rPr lang="en-US" dirty="0">
                <a:hlinkClick r:id="rId2"/>
              </a:rPr>
              <a:t>Way of the peaceful warrior: a book… | by </a:t>
            </a:r>
            <a:r>
              <a:rPr lang="zh-TW" altLang="en-US" dirty="0">
                <a:hlinkClick r:id="rId2"/>
              </a:rPr>
              <a:t>阿家</a:t>
            </a:r>
            <a:r>
              <a:rPr lang="en-US" dirty="0">
                <a:hlinkClick r:id="rId2"/>
              </a:rPr>
              <a:t>AGA | </a:t>
            </a:r>
            <a:r>
              <a:rPr lang="zh-TW" altLang="en-US" dirty="0">
                <a:hlinkClick r:id="rId2"/>
              </a:rPr>
              <a:t>一起讀書吧！ </a:t>
            </a:r>
            <a:r>
              <a:rPr lang="en-US" altLang="zh-TW" dirty="0">
                <a:hlinkClick r:id="rId2"/>
              </a:rPr>
              <a:t>| </a:t>
            </a:r>
            <a:r>
              <a:rPr lang="en-US" dirty="0">
                <a:hlinkClick r:id="rId2"/>
              </a:rPr>
              <a:t>Medium</a:t>
            </a:r>
            <a:endParaRPr lang="zh-TW" altLang="en-US" dirty="0"/>
          </a:p>
        </p:txBody>
      </p:sp>
    </p:spTree>
    <p:extLst>
      <p:ext uri="{BB962C8B-B14F-4D97-AF65-F5344CB8AC3E}">
        <p14:creationId xmlns:p14="http://schemas.microsoft.com/office/powerpoint/2010/main" val="1661452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solidFill>
                  <a:schemeClr val="accent6">
                    <a:lumMod val="20000"/>
                    <a:lumOff val="80000"/>
                  </a:schemeClr>
                </a:solidFill>
              </a:rPr>
              <a:t>電影連結</a:t>
            </a:r>
          </a:p>
        </p:txBody>
      </p:sp>
      <p:sp>
        <p:nvSpPr>
          <p:cNvPr id="3" name="內容版面配置區 2"/>
          <p:cNvSpPr>
            <a:spLocks noGrp="1"/>
          </p:cNvSpPr>
          <p:nvPr>
            <p:ph idx="1"/>
          </p:nvPr>
        </p:nvSpPr>
        <p:spPr>
          <a:xfrm>
            <a:off x="914400" y="4769968"/>
            <a:ext cx="7772400" cy="1342384"/>
          </a:xfrm>
        </p:spPr>
        <p:txBody>
          <a:bodyPr/>
          <a:lstStyle/>
          <a:p>
            <a:pPr marL="68580" indent="0">
              <a:buNone/>
            </a:pPr>
            <a:r>
              <a:rPr lang="zh-TW" altLang="en-US" sz="3200" dirty="0">
                <a:hlinkClick r:id="rId2"/>
              </a:rPr>
              <a:t>深夜加油站遇見蘇格拉底 </a:t>
            </a:r>
            <a:r>
              <a:rPr lang="en-US" altLang="zh-TW" sz="3200" dirty="0">
                <a:hlinkClick r:id="rId2"/>
              </a:rPr>
              <a:t>(</a:t>
            </a:r>
            <a:r>
              <a:rPr lang="zh-TW" altLang="en-US" sz="3200" dirty="0">
                <a:hlinkClick r:id="rId2"/>
              </a:rPr>
              <a:t>和平戰士</a:t>
            </a:r>
            <a:r>
              <a:rPr lang="en-US" altLang="zh-TW" sz="3200" dirty="0">
                <a:hlinkClick r:id="rId2"/>
              </a:rPr>
              <a:t>) </a:t>
            </a:r>
            <a:r>
              <a:rPr lang="en-US" sz="3200" dirty="0">
                <a:hlinkClick r:id="rId2"/>
              </a:rPr>
              <a:t>Peaceful Warrior HD (</a:t>
            </a:r>
            <a:r>
              <a:rPr lang="zh-TW" altLang="en-US" sz="3200" dirty="0">
                <a:hlinkClick r:id="rId2"/>
              </a:rPr>
              <a:t>中文字幕</a:t>
            </a:r>
            <a:r>
              <a:rPr lang="en-US" altLang="zh-TW" sz="3200" dirty="0">
                <a:hlinkClick r:id="rId2"/>
              </a:rPr>
              <a:t>) - </a:t>
            </a:r>
            <a:r>
              <a:rPr lang="en-US" sz="3200" dirty="0">
                <a:hlinkClick r:id="rId2"/>
              </a:rPr>
              <a:t>YouTube</a:t>
            </a:r>
            <a:endParaRPr lang="en-US" altLang="zh-TW" sz="4800" b="0" dirty="0">
              <a:solidFill>
                <a:srgbClr val="757575"/>
              </a:solidFill>
              <a:effectLst/>
              <a:latin typeface="PMingLiU (Headings)"/>
            </a:endParaRPr>
          </a:p>
        </p:txBody>
      </p:sp>
      <p:sp>
        <p:nvSpPr>
          <p:cNvPr id="4" name="內容版面配置區 2">
            <a:extLst>
              <a:ext uri="{FF2B5EF4-FFF2-40B4-BE49-F238E27FC236}">
                <a16:creationId xmlns="" xmlns:a16="http://schemas.microsoft.com/office/drawing/2014/main" id="{4352BA72-BFC6-3E42-FD8D-5FA2B43D8FC8}"/>
              </a:ext>
            </a:extLst>
          </p:cNvPr>
          <p:cNvSpPr txBox="1">
            <a:spLocks/>
          </p:cNvSpPr>
          <p:nvPr/>
        </p:nvSpPr>
        <p:spPr>
          <a:xfrm>
            <a:off x="898243" y="1484784"/>
            <a:ext cx="7772400" cy="1342384"/>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a:buFont typeface="Wingdings"/>
              <a:buNone/>
            </a:pPr>
            <a:r>
              <a:rPr lang="zh-TW" altLang="en-US" sz="2000" dirty="0">
                <a:solidFill>
                  <a:schemeClr val="accent6">
                    <a:lumMod val="20000"/>
                    <a:lumOff val="80000"/>
                  </a:schemeClr>
                </a:solidFill>
                <a:latin typeface="PMingLiU (Headings)"/>
              </a:rPr>
              <a:t>來自</a:t>
            </a:r>
            <a:r>
              <a:rPr lang="en-US" altLang="zh-TW" sz="2000" dirty="0">
                <a:solidFill>
                  <a:schemeClr val="accent6">
                    <a:lumMod val="20000"/>
                    <a:lumOff val="80000"/>
                  </a:schemeClr>
                </a:solidFill>
                <a:latin typeface="PMingLiU (Headings)"/>
              </a:rPr>
              <a:t>YT</a:t>
            </a:r>
            <a:r>
              <a:rPr lang="zh-TW" altLang="en-US" sz="2000" dirty="0">
                <a:solidFill>
                  <a:schemeClr val="accent6">
                    <a:lumMod val="20000"/>
                    <a:lumOff val="80000"/>
                  </a:schemeClr>
                </a:solidFill>
                <a:latin typeface="PMingLiU (Headings)"/>
              </a:rPr>
              <a:t>。</a:t>
            </a:r>
            <a:endParaRPr lang="en-US" altLang="zh-TW" sz="2000" dirty="0">
              <a:solidFill>
                <a:schemeClr val="accent6">
                  <a:lumMod val="20000"/>
                  <a:lumOff val="80000"/>
                </a:schemeClr>
              </a:solidFill>
              <a:latin typeface="PMingLiU (Headings)"/>
            </a:endParaRPr>
          </a:p>
        </p:txBody>
      </p:sp>
    </p:spTree>
    <p:extLst>
      <p:ext uri="{BB962C8B-B14F-4D97-AF65-F5344CB8AC3E}">
        <p14:creationId xmlns:p14="http://schemas.microsoft.com/office/powerpoint/2010/main" val="1942716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4800" b="1" dirty="0"/>
              <a:t>目錄</a:t>
            </a:r>
          </a:p>
        </p:txBody>
      </p:sp>
      <p:sp>
        <p:nvSpPr>
          <p:cNvPr id="3" name="內容版面配置區 2"/>
          <p:cNvSpPr>
            <a:spLocks noGrp="1"/>
          </p:cNvSpPr>
          <p:nvPr>
            <p:ph idx="1"/>
          </p:nvPr>
        </p:nvSpPr>
        <p:spPr/>
        <p:txBody>
          <a:bodyPr>
            <a:normAutofit/>
          </a:bodyPr>
          <a:lstStyle/>
          <a:p>
            <a:pPr marL="720000" indent="-514350">
              <a:spcBef>
                <a:spcPts val="1800"/>
              </a:spcBef>
              <a:buFont typeface="+mj-lt"/>
              <a:buAutoNum type="arabicPeriod"/>
            </a:pPr>
            <a:r>
              <a:rPr lang="zh-TW" altLang="en-US" sz="3200" dirty="0">
                <a:solidFill>
                  <a:schemeClr val="accent6">
                    <a:lumMod val="20000"/>
                    <a:lumOff val="80000"/>
                  </a:schemeClr>
                </a:solidFill>
              </a:rPr>
              <a:t>劇情介紹</a:t>
            </a:r>
            <a:endParaRPr lang="en-US" altLang="zh-TW" sz="3200" dirty="0">
              <a:solidFill>
                <a:schemeClr val="accent6">
                  <a:lumMod val="20000"/>
                  <a:lumOff val="80000"/>
                </a:schemeClr>
              </a:solidFill>
            </a:endParaRPr>
          </a:p>
          <a:p>
            <a:pPr marL="720000" indent="-514350">
              <a:spcBef>
                <a:spcPts val="1800"/>
              </a:spcBef>
              <a:buFont typeface="+mj-lt"/>
              <a:buAutoNum type="arabicPeriod"/>
            </a:pPr>
            <a:r>
              <a:rPr lang="zh-TW" altLang="en-US" sz="3200" dirty="0">
                <a:solidFill>
                  <a:schemeClr val="accent6">
                    <a:lumMod val="20000"/>
                    <a:lumOff val="80000"/>
                  </a:schemeClr>
                </a:solidFill>
              </a:rPr>
              <a:t>哲學議題</a:t>
            </a:r>
            <a:endParaRPr lang="en-US" altLang="zh-TW" sz="3200" dirty="0">
              <a:solidFill>
                <a:schemeClr val="accent6">
                  <a:lumMod val="20000"/>
                  <a:lumOff val="80000"/>
                </a:schemeClr>
              </a:solidFill>
            </a:endParaRPr>
          </a:p>
          <a:p>
            <a:pPr marL="720000" indent="-514350">
              <a:spcBef>
                <a:spcPts val="1800"/>
              </a:spcBef>
              <a:buFont typeface="+mj-lt"/>
              <a:buAutoNum type="arabicPeriod"/>
            </a:pPr>
            <a:r>
              <a:rPr lang="zh-TW" altLang="en-US" sz="3200" dirty="0">
                <a:solidFill>
                  <a:schemeClr val="accent6">
                    <a:lumMod val="20000"/>
                    <a:lumOff val="80000"/>
                  </a:schemeClr>
                </a:solidFill>
              </a:rPr>
              <a:t>個人觀點</a:t>
            </a:r>
            <a:endParaRPr lang="en-US" altLang="zh-TW" sz="3200" dirty="0">
              <a:solidFill>
                <a:schemeClr val="accent6">
                  <a:lumMod val="20000"/>
                  <a:lumOff val="80000"/>
                </a:schemeClr>
              </a:solidFill>
            </a:endParaRPr>
          </a:p>
          <a:p>
            <a:pPr marL="720000" indent="-514350">
              <a:spcBef>
                <a:spcPts val="1800"/>
              </a:spcBef>
              <a:buFont typeface="+mj-lt"/>
              <a:buAutoNum type="arabicPeriod"/>
            </a:pPr>
            <a:r>
              <a:rPr lang="zh-TW" altLang="en-US" sz="3200" dirty="0">
                <a:solidFill>
                  <a:schemeClr val="accent6">
                    <a:lumMod val="20000"/>
                    <a:lumOff val="80000"/>
                  </a:schemeClr>
                </a:solidFill>
              </a:rPr>
              <a:t>值得反思的問題</a:t>
            </a:r>
            <a:endParaRPr lang="en-US" altLang="zh-TW" sz="3200" dirty="0">
              <a:solidFill>
                <a:schemeClr val="accent6">
                  <a:lumMod val="20000"/>
                  <a:lumOff val="80000"/>
                </a:schemeClr>
              </a:solidFill>
            </a:endParaRPr>
          </a:p>
          <a:p>
            <a:pPr marL="720000" indent="-514350">
              <a:spcBef>
                <a:spcPts val="1800"/>
              </a:spcBef>
              <a:buFont typeface="+mj-lt"/>
              <a:buAutoNum type="arabicPeriod"/>
            </a:pPr>
            <a:r>
              <a:rPr lang="zh-TW" altLang="en-US" sz="3200" dirty="0">
                <a:solidFill>
                  <a:schemeClr val="accent6">
                    <a:lumMod val="20000"/>
                    <a:lumOff val="80000"/>
                  </a:schemeClr>
                </a:solidFill>
              </a:rPr>
              <a:t>值得反思的問題</a:t>
            </a:r>
            <a:r>
              <a:rPr lang="en-US" altLang="zh-TW" sz="3200" dirty="0" smtClean="0">
                <a:solidFill>
                  <a:schemeClr val="accent6">
                    <a:lumMod val="20000"/>
                    <a:lumOff val="80000"/>
                  </a:schemeClr>
                </a:solidFill>
              </a:rPr>
              <a:t>(</a:t>
            </a:r>
            <a:r>
              <a:rPr lang="zh-TW" altLang="en-US" sz="3200" dirty="0" smtClean="0">
                <a:solidFill>
                  <a:schemeClr val="accent6">
                    <a:lumMod val="20000"/>
                    <a:lumOff val="80000"/>
                  </a:schemeClr>
                </a:solidFill>
              </a:rPr>
              <a:t>我的</a:t>
            </a:r>
            <a:r>
              <a:rPr lang="zh-TW" altLang="en-US" sz="3200" dirty="0">
                <a:solidFill>
                  <a:schemeClr val="accent6">
                    <a:lumMod val="20000"/>
                    <a:lumOff val="80000"/>
                  </a:schemeClr>
                </a:solidFill>
              </a:rPr>
              <a:t>看法</a:t>
            </a:r>
            <a:r>
              <a:rPr lang="en-US" altLang="zh-TW" sz="3200" dirty="0">
                <a:solidFill>
                  <a:schemeClr val="accent6">
                    <a:lumMod val="20000"/>
                    <a:lumOff val="80000"/>
                  </a:schemeClr>
                </a:solidFill>
              </a:rPr>
              <a:t>)</a:t>
            </a:r>
          </a:p>
          <a:p>
            <a:pPr marL="720000" indent="-514350">
              <a:spcBef>
                <a:spcPts val="1800"/>
              </a:spcBef>
              <a:buFont typeface="+mj-lt"/>
              <a:buAutoNum type="arabicPeriod"/>
            </a:pPr>
            <a:r>
              <a:rPr lang="zh-TW" altLang="en-US" sz="3200" dirty="0">
                <a:solidFill>
                  <a:schemeClr val="accent6">
                    <a:lumMod val="20000"/>
                    <a:lumOff val="80000"/>
                  </a:schemeClr>
                </a:solidFill>
              </a:rPr>
              <a:t>電影中對話與金句</a:t>
            </a:r>
            <a:endParaRPr lang="en-US" altLang="zh-TW" sz="3200" dirty="0">
              <a:solidFill>
                <a:schemeClr val="accent6">
                  <a:lumMod val="20000"/>
                  <a:lumOff val="80000"/>
                </a:schemeClr>
              </a:solidFill>
            </a:endParaRPr>
          </a:p>
          <a:p>
            <a:pPr marL="720000" indent="-514350">
              <a:spcBef>
                <a:spcPts val="1800"/>
              </a:spcBef>
              <a:buFont typeface="+mj-lt"/>
              <a:buAutoNum type="arabicPeriod"/>
            </a:pPr>
            <a:endParaRPr lang="zh-TW" altLang="en-US" sz="3200" dirty="0"/>
          </a:p>
        </p:txBody>
      </p:sp>
    </p:spTree>
    <p:extLst>
      <p:ext uri="{BB962C8B-B14F-4D97-AF65-F5344CB8AC3E}">
        <p14:creationId xmlns:p14="http://schemas.microsoft.com/office/powerpoint/2010/main" val="2197546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劇情介紹</a:t>
            </a:r>
            <a:endParaRPr lang="zh-TW" altLang="en-US" dirty="0"/>
          </a:p>
        </p:txBody>
      </p:sp>
      <p:sp>
        <p:nvSpPr>
          <p:cNvPr id="3" name="內容版面配置區 2"/>
          <p:cNvSpPr>
            <a:spLocks noGrp="1"/>
          </p:cNvSpPr>
          <p:nvPr>
            <p:ph idx="1"/>
          </p:nvPr>
        </p:nvSpPr>
        <p:spPr>
          <a:xfrm>
            <a:off x="914400" y="1412776"/>
            <a:ext cx="7772400" cy="4942784"/>
          </a:xfrm>
        </p:spPr>
        <p:txBody>
          <a:bodyPr>
            <a:normAutofit fontScale="92500" lnSpcReduction="10000"/>
          </a:bodyPr>
          <a:lstStyle/>
          <a:p>
            <a:r>
              <a:rPr lang="zh-TW" altLang="en-US" sz="2400" dirty="0" smtClean="0">
                <a:solidFill>
                  <a:schemeClr val="accent6">
                    <a:lumMod val="20000"/>
                    <a:lumOff val="80000"/>
                  </a:schemeClr>
                </a:solidFill>
                <a:latin typeface="+mn-ea"/>
              </a:rPr>
              <a:t>主角</a:t>
            </a:r>
            <a:r>
              <a:rPr lang="zh-TW" altLang="en-US" sz="2400" dirty="0">
                <a:solidFill>
                  <a:schemeClr val="accent6">
                    <a:lumMod val="20000"/>
                    <a:lumOff val="80000"/>
                  </a:schemeClr>
                </a:solidFill>
                <a:latin typeface="+mn-ea"/>
              </a:rPr>
              <a:t>丹米爾</a:t>
            </a:r>
            <a:r>
              <a:rPr lang="zh-TW" altLang="en-US" sz="2400" dirty="0" smtClean="0">
                <a:solidFill>
                  <a:schemeClr val="accent6">
                    <a:lumMod val="20000"/>
                    <a:lumOff val="80000"/>
                  </a:schemeClr>
                </a:solidFill>
                <a:latin typeface="+mn-ea"/>
              </a:rPr>
              <a:t>曼</a:t>
            </a:r>
            <a:r>
              <a:rPr lang="zh-TW" altLang="en-US" sz="2400" dirty="0">
                <a:solidFill>
                  <a:schemeClr val="accent6">
                    <a:lumMod val="20000"/>
                    <a:lumOff val="80000"/>
                  </a:schemeClr>
                </a:solidFill>
                <a:latin typeface="+mn-ea"/>
              </a:rPr>
              <a:t>是一名優秀的體操明星選手，也是奧運體壇界的明日之</a:t>
            </a:r>
            <a:r>
              <a:rPr lang="zh-TW" altLang="en-US" sz="2400" dirty="0" smtClean="0">
                <a:solidFill>
                  <a:schemeClr val="accent6">
                    <a:lumMod val="20000"/>
                    <a:lumOff val="80000"/>
                  </a:schemeClr>
                </a:solidFill>
                <a:latin typeface="+mn-ea"/>
              </a:rPr>
              <a:t>星，卻時常在夜晚夢見自己比賽出意外</a:t>
            </a:r>
            <a:r>
              <a:rPr lang="zh-TW" altLang="en-US" sz="2400" dirty="0">
                <a:solidFill>
                  <a:schemeClr val="accent6">
                    <a:lumMod val="20000"/>
                    <a:lumOff val="80000"/>
                  </a:schemeClr>
                </a:solidFill>
                <a:latin typeface="+mn-ea"/>
              </a:rPr>
              <a:t>而</a:t>
            </a:r>
            <a:r>
              <a:rPr lang="zh-TW" altLang="en-US" sz="2400" dirty="0" smtClean="0">
                <a:solidFill>
                  <a:schemeClr val="accent6">
                    <a:lumMod val="20000"/>
                    <a:lumOff val="80000"/>
                  </a:schemeClr>
                </a:solidFill>
                <a:latin typeface="+mn-ea"/>
              </a:rPr>
              <a:t>驚醒，這也引導他遇見了加油站的老人，因為老人充滿</a:t>
            </a:r>
            <a:r>
              <a:rPr lang="zh-TW" altLang="en-US" sz="2400" dirty="0">
                <a:solidFill>
                  <a:schemeClr val="accent6">
                    <a:lumMod val="20000"/>
                    <a:lumOff val="80000"/>
                  </a:schemeClr>
                </a:solidFill>
                <a:latin typeface="+mn-ea"/>
              </a:rPr>
              <a:t>哲理的</a:t>
            </a:r>
            <a:r>
              <a:rPr lang="zh-TW" altLang="en-US" sz="2400" dirty="0" smtClean="0">
                <a:solidFill>
                  <a:schemeClr val="accent6">
                    <a:lumMod val="20000"/>
                    <a:lumOff val="80000"/>
                  </a:schemeClr>
                </a:solidFill>
                <a:latin typeface="+mn-ea"/>
              </a:rPr>
              <a:t>話語和神秘</a:t>
            </a:r>
            <a:r>
              <a:rPr lang="zh-TW" altLang="en-US" sz="2400" dirty="0">
                <a:solidFill>
                  <a:schemeClr val="accent6">
                    <a:lumMod val="20000"/>
                    <a:lumOff val="80000"/>
                  </a:schemeClr>
                </a:solidFill>
                <a:latin typeface="+mn-ea"/>
              </a:rPr>
              <a:t>的行事作風</a:t>
            </a:r>
            <a:r>
              <a:rPr lang="zh-TW" altLang="en-US" sz="2400" dirty="0" smtClean="0">
                <a:solidFill>
                  <a:schemeClr val="accent6">
                    <a:lumMod val="20000"/>
                    <a:lumOff val="80000"/>
                  </a:schemeClr>
                </a:solidFill>
                <a:latin typeface="+mn-ea"/>
              </a:rPr>
              <a:t>，丹</a:t>
            </a:r>
            <a:r>
              <a:rPr lang="zh-TW" altLang="en-US" sz="2400" dirty="0">
                <a:solidFill>
                  <a:schemeClr val="accent6">
                    <a:lumMod val="20000"/>
                    <a:lumOff val="80000"/>
                  </a:schemeClr>
                </a:solidFill>
                <a:latin typeface="+mn-ea"/>
              </a:rPr>
              <a:t>將他</a:t>
            </a:r>
            <a:r>
              <a:rPr lang="zh-TW" altLang="en-US" sz="2400" dirty="0" smtClean="0">
                <a:solidFill>
                  <a:schemeClr val="accent6">
                    <a:lumMod val="20000"/>
                    <a:lumOff val="80000"/>
                  </a:schemeClr>
                </a:solidFill>
                <a:latin typeface="+mn-ea"/>
              </a:rPr>
              <a:t>稱為</a:t>
            </a:r>
            <a:r>
              <a:rPr lang="zh-TW" altLang="en-US" sz="2400" dirty="0">
                <a:solidFill>
                  <a:schemeClr val="accent6">
                    <a:lumMod val="20000"/>
                    <a:lumOff val="80000"/>
                  </a:schemeClr>
                </a:solidFill>
                <a:latin typeface="+mn-ea"/>
              </a:rPr>
              <a:t>「蘇格拉底</a:t>
            </a:r>
            <a:r>
              <a:rPr lang="zh-TW" altLang="en-US" sz="2400" dirty="0" smtClean="0">
                <a:solidFill>
                  <a:schemeClr val="accent6">
                    <a:lumMod val="20000"/>
                    <a:lumOff val="80000"/>
                  </a:schemeClr>
                </a:solidFill>
                <a:latin typeface="+mn-ea"/>
              </a:rPr>
              <a:t>」。</a:t>
            </a:r>
            <a:r>
              <a:rPr lang="zh-TW" altLang="en-US" sz="2400" dirty="0">
                <a:solidFill>
                  <a:schemeClr val="accent6">
                    <a:lumMod val="20000"/>
                    <a:lumOff val="80000"/>
                  </a:schemeClr>
                </a:solidFill>
                <a:latin typeface="+mn-ea"/>
              </a:rPr>
              <a:t>蘇格拉底教丹</a:t>
            </a:r>
            <a:r>
              <a:rPr lang="zh-TW" altLang="en-US" sz="2400" dirty="0" smtClean="0">
                <a:solidFill>
                  <a:schemeClr val="accent6">
                    <a:lumMod val="20000"/>
                    <a:lumOff val="80000"/>
                  </a:schemeClr>
                </a:solidFill>
                <a:latin typeface="+mn-ea"/>
              </a:rPr>
              <a:t>一個</a:t>
            </a:r>
            <a:r>
              <a:rPr lang="zh-TW" altLang="en-US" sz="2400" dirty="0">
                <a:solidFill>
                  <a:schemeClr val="accent6">
                    <a:lumMod val="20000"/>
                    <a:lumOff val="80000"/>
                  </a:schemeClr>
                </a:solidFill>
                <a:latin typeface="+mn-ea"/>
              </a:rPr>
              <a:t>完全不同</a:t>
            </a:r>
            <a:r>
              <a:rPr lang="zh-TW" altLang="en-US" sz="2400" dirty="0" smtClean="0">
                <a:solidFill>
                  <a:schemeClr val="accent6">
                    <a:lumMod val="20000"/>
                    <a:lumOff val="80000"/>
                  </a:schemeClr>
                </a:solidFill>
                <a:latin typeface="+mn-ea"/>
              </a:rPr>
              <a:t>的</a:t>
            </a:r>
            <a:r>
              <a:rPr lang="zh-TW" altLang="en-US" sz="2400" dirty="0">
                <a:solidFill>
                  <a:schemeClr val="accent6">
                    <a:lumMod val="20000"/>
                    <a:lumOff val="80000"/>
                  </a:schemeClr>
                </a:solidFill>
                <a:latin typeface="+mn-ea"/>
              </a:rPr>
              <a:t>訓練</a:t>
            </a:r>
            <a:r>
              <a:rPr lang="zh-TW" altLang="en-US" sz="2400" dirty="0" smtClean="0">
                <a:solidFill>
                  <a:schemeClr val="accent6">
                    <a:lumMod val="20000"/>
                    <a:lumOff val="80000"/>
                  </a:schemeClr>
                </a:solidFill>
                <a:latin typeface="+mn-ea"/>
              </a:rPr>
              <a:t>方式，他要丹先改變他的飲食方式和生活模式，因為蘇格拉底</a:t>
            </a:r>
            <a:r>
              <a:rPr lang="zh-TW" altLang="en-US" sz="2400" dirty="0">
                <a:solidFill>
                  <a:schemeClr val="accent6">
                    <a:lumMod val="20000"/>
                    <a:lumOff val="80000"/>
                  </a:schemeClr>
                </a:solidFill>
                <a:latin typeface="+mn-ea"/>
              </a:rPr>
              <a:t>認為</a:t>
            </a:r>
            <a:r>
              <a:rPr lang="zh-TW" altLang="en-US" sz="2400" dirty="0" smtClean="0">
                <a:solidFill>
                  <a:schemeClr val="accent6">
                    <a:lumMod val="20000"/>
                    <a:lumOff val="80000"/>
                  </a:schemeClr>
                </a:solidFill>
                <a:latin typeface="+mn-ea"/>
              </a:rPr>
              <a:t>丹</a:t>
            </a:r>
            <a:r>
              <a:rPr lang="zh-TW" altLang="en-US" sz="2400" dirty="0">
                <a:solidFill>
                  <a:schemeClr val="accent6">
                    <a:lumMod val="20000"/>
                    <a:lumOff val="80000"/>
                  </a:schemeClr>
                </a:solidFill>
                <a:latin typeface="+mn-ea"/>
              </a:rPr>
              <a:t>一直</a:t>
            </a:r>
            <a:r>
              <a:rPr lang="zh-TW" altLang="en-US" sz="2400" dirty="0" smtClean="0">
                <a:solidFill>
                  <a:schemeClr val="accent6">
                    <a:lumMod val="20000"/>
                    <a:lumOff val="80000"/>
                  </a:schemeClr>
                </a:solidFill>
                <a:latin typeface="+mn-ea"/>
              </a:rPr>
              <a:t>以來的生活</a:t>
            </a:r>
            <a:r>
              <a:rPr lang="zh-TW" altLang="en-US" sz="2400" dirty="0">
                <a:solidFill>
                  <a:schemeClr val="accent6">
                    <a:lumMod val="20000"/>
                    <a:lumOff val="80000"/>
                  </a:schemeClr>
                </a:solidFill>
                <a:latin typeface="+mn-ea"/>
              </a:rPr>
              <a:t>型態，</a:t>
            </a:r>
            <a:r>
              <a:rPr lang="zh-TW" altLang="en-US" sz="2400" dirty="0" smtClean="0">
                <a:solidFill>
                  <a:schemeClr val="accent6">
                    <a:lumMod val="20000"/>
                    <a:lumOff val="80000"/>
                  </a:schemeClr>
                </a:solidFill>
                <a:latin typeface="+mn-ea"/>
              </a:rPr>
              <a:t>已經嚴重</a:t>
            </a:r>
            <a:r>
              <a:rPr lang="zh-TW" altLang="en-US" sz="2400" dirty="0">
                <a:solidFill>
                  <a:schemeClr val="accent6">
                    <a:lumMod val="20000"/>
                    <a:lumOff val="80000"/>
                  </a:schemeClr>
                </a:solidFill>
                <a:latin typeface="+mn-ea"/>
              </a:rPr>
              <a:t>毀壞了他的</a:t>
            </a:r>
            <a:r>
              <a:rPr lang="zh-TW" altLang="en-US" sz="2400" dirty="0" smtClean="0">
                <a:solidFill>
                  <a:schemeClr val="accent6">
                    <a:lumMod val="20000"/>
                    <a:lumOff val="80000"/>
                  </a:schemeClr>
                </a:solidFill>
                <a:latin typeface="+mn-ea"/>
              </a:rPr>
              <a:t>生活，</a:t>
            </a:r>
            <a:r>
              <a:rPr lang="zh-TW" altLang="en-US" sz="2400" dirty="0">
                <a:solidFill>
                  <a:schemeClr val="accent6">
                    <a:lumMod val="20000"/>
                    <a:lumOff val="80000"/>
                  </a:schemeClr>
                </a:solidFill>
                <a:latin typeface="+mn-ea"/>
              </a:rPr>
              <a:t>並且危害到他的體操生涯</a:t>
            </a:r>
            <a:r>
              <a:rPr lang="zh-TW" altLang="en-US" sz="2400" dirty="0" smtClean="0">
                <a:solidFill>
                  <a:schemeClr val="accent6">
                    <a:lumMod val="20000"/>
                    <a:lumOff val="80000"/>
                  </a:schemeClr>
                </a:solidFill>
                <a:latin typeface="+mn-ea"/>
              </a:rPr>
              <a:t>。</a:t>
            </a:r>
            <a:endParaRPr lang="en-US" altLang="zh-TW" sz="2400" dirty="0" smtClean="0">
              <a:solidFill>
                <a:schemeClr val="accent6">
                  <a:lumMod val="20000"/>
                  <a:lumOff val="80000"/>
                </a:schemeClr>
              </a:solidFill>
              <a:latin typeface="+mn-ea"/>
            </a:endParaRPr>
          </a:p>
          <a:p>
            <a:r>
              <a:rPr lang="zh-TW" altLang="en-US" sz="2400" dirty="0">
                <a:solidFill>
                  <a:schemeClr val="accent6">
                    <a:lumMod val="20000"/>
                    <a:lumOff val="80000"/>
                  </a:schemeClr>
                </a:solidFill>
                <a:latin typeface="+mn-ea"/>
              </a:rPr>
              <a:t>就</a:t>
            </a:r>
            <a:r>
              <a:rPr lang="zh-TW" altLang="en-US" sz="2400" dirty="0" smtClean="0">
                <a:solidFill>
                  <a:schemeClr val="accent6">
                    <a:lumMod val="20000"/>
                    <a:lumOff val="80000"/>
                  </a:schemeClr>
                </a:solidFill>
                <a:latin typeface="+mn-ea"/>
              </a:rPr>
              <a:t>在丹</a:t>
            </a:r>
            <a:r>
              <a:rPr lang="zh-TW" altLang="en-US" sz="2400" dirty="0">
                <a:solidFill>
                  <a:schemeClr val="accent6">
                    <a:lumMod val="20000"/>
                    <a:lumOff val="80000"/>
                  </a:schemeClr>
                </a:solidFill>
                <a:latin typeface="+mn-ea"/>
              </a:rPr>
              <a:t>學會「心無旁騖， 專注當下</a:t>
            </a:r>
            <a:r>
              <a:rPr lang="zh-TW" altLang="en-US" sz="2400" dirty="0" smtClean="0">
                <a:solidFill>
                  <a:schemeClr val="accent6">
                    <a:lumMod val="20000"/>
                    <a:lumOff val="80000"/>
                  </a:schemeClr>
                </a:solidFill>
                <a:latin typeface="+mn-ea"/>
              </a:rPr>
              <a:t>」， 就讓</a:t>
            </a:r>
            <a:r>
              <a:rPr lang="zh-TW" altLang="en-US" sz="2400" dirty="0">
                <a:solidFill>
                  <a:schemeClr val="accent6">
                    <a:lumMod val="20000"/>
                    <a:lumOff val="80000"/>
                  </a:schemeClr>
                </a:solidFill>
                <a:latin typeface="+mn-ea"/>
              </a:rPr>
              <a:t>他在體操場上隨心所欲地做出他想做的</a:t>
            </a:r>
            <a:r>
              <a:rPr lang="zh-TW" altLang="en-US" sz="2400" dirty="0" smtClean="0">
                <a:solidFill>
                  <a:schemeClr val="accent6">
                    <a:lumMod val="20000"/>
                    <a:lumOff val="80000"/>
                  </a:schemeClr>
                </a:solidFill>
                <a:latin typeface="+mn-ea"/>
              </a:rPr>
              <a:t>動作，</a:t>
            </a:r>
            <a:r>
              <a:rPr lang="zh-TW" altLang="en-US" sz="2400" dirty="0">
                <a:solidFill>
                  <a:schemeClr val="accent6">
                    <a:lumMod val="20000"/>
                    <a:lumOff val="80000"/>
                  </a:schemeClr>
                </a:solidFill>
                <a:latin typeface="+mn-ea"/>
              </a:rPr>
              <a:t>而</a:t>
            </a:r>
            <a:r>
              <a:rPr lang="zh-TW" altLang="en-US" sz="2400" dirty="0" smtClean="0">
                <a:solidFill>
                  <a:schemeClr val="accent6">
                    <a:lumMod val="20000"/>
                    <a:lumOff val="80000"/>
                  </a:schemeClr>
                </a:solidFill>
                <a:latin typeface="+mn-ea"/>
              </a:rPr>
              <a:t>蘇格拉底想教不只</a:t>
            </a:r>
            <a:r>
              <a:rPr lang="zh-TW" altLang="en-US" sz="2400" dirty="0">
                <a:solidFill>
                  <a:schemeClr val="accent6">
                    <a:lumMod val="20000"/>
                    <a:lumOff val="80000"/>
                  </a:schemeClr>
                </a:solidFill>
                <a:latin typeface="+mn-ea"/>
              </a:rPr>
              <a:t>有這些， </a:t>
            </a:r>
            <a:r>
              <a:rPr lang="zh-TW" altLang="en-US" sz="2400" dirty="0" smtClean="0">
                <a:solidFill>
                  <a:schemeClr val="accent6">
                    <a:lumMod val="20000"/>
                    <a:lumOff val="80000"/>
                  </a:schemeClr>
                </a:solidFill>
                <a:latin typeface="+mn-ea"/>
              </a:rPr>
              <a:t>但是丹只想要</a:t>
            </a:r>
            <a:r>
              <a:rPr lang="zh-TW" altLang="en-US" sz="2400" dirty="0">
                <a:solidFill>
                  <a:schemeClr val="accent6">
                    <a:lumMod val="20000"/>
                    <a:lumOff val="80000"/>
                  </a:schemeClr>
                </a:solidFill>
                <a:latin typeface="+mn-ea"/>
              </a:rPr>
              <a:t>成功的速成法， </a:t>
            </a:r>
            <a:r>
              <a:rPr lang="zh-TW" altLang="en-US" sz="2400" dirty="0" smtClean="0">
                <a:solidFill>
                  <a:schemeClr val="accent6">
                    <a:lumMod val="20000"/>
                    <a:lumOff val="80000"/>
                  </a:schemeClr>
                </a:solidFill>
                <a:latin typeface="+mn-ea"/>
              </a:rPr>
              <a:t>而不是重覆</a:t>
            </a:r>
            <a:r>
              <a:rPr lang="zh-TW" altLang="en-US" sz="2400" dirty="0">
                <a:solidFill>
                  <a:schemeClr val="accent6">
                    <a:lumMod val="20000"/>
                    <a:lumOff val="80000"/>
                  </a:schemeClr>
                </a:solidFill>
                <a:latin typeface="+mn-ea"/>
              </a:rPr>
              <a:t>的</a:t>
            </a:r>
            <a:r>
              <a:rPr lang="zh-TW" altLang="en-US" sz="2400" dirty="0" smtClean="0">
                <a:solidFill>
                  <a:schemeClr val="accent6">
                    <a:lumMod val="20000"/>
                    <a:lumOff val="80000"/>
                  </a:schemeClr>
                </a:solidFill>
                <a:latin typeface="+mn-ea"/>
              </a:rPr>
              <a:t>說教，</a:t>
            </a:r>
            <a:r>
              <a:rPr lang="zh-TW" altLang="en-US" sz="2400" dirty="0">
                <a:solidFill>
                  <a:schemeClr val="accent6">
                    <a:lumMod val="20000"/>
                    <a:lumOff val="80000"/>
                  </a:schemeClr>
                </a:solidFill>
                <a:latin typeface="+mn-ea"/>
              </a:rPr>
              <a:t>於是丹又變回過去那個急躁、生活毫無節制</a:t>
            </a:r>
            <a:r>
              <a:rPr lang="zh-TW" altLang="en-US" sz="2400" dirty="0" smtClean="0">
                <a:solidFill>
                  <a:schemeClr val="accent6">
                    <a:lumMod val="20000"/>
                    <a:lumOff val="80000"/>
                  </a:schemeClr>
                </a:solidFill>
                <a:latin typeface="+mn-ea"/>
              </a:rPr>
              <a:t>的樣子，直到一場車禍導致他右大腿嚴重骨頭碎裂，</a:t>
            </a:r>
            <a:r>
              <a:rPr lang="zh-TW" altLang="en-US" sz="2400" dirty="0">
                <a:solidFill>
                  <a:schemeClr val="accent6">
                    <a:lumMod val="20000"/>
                    <a:lumOff val="80000"/>
                  </a:schemeClr>
                </a:solidFill>
                <a:latin typeface="+mn-ea"/>
              </a:rPr>
              <a:t>失去一切的他</a:t>
            </a:r>
            <a:r>
              <a:rPr lang="zh-TW" altLang="en-US" sz="2400" dirty="0" smtClean="0">
                <a:solidFill>
                  <a:schemeClr val="accent6">
                    <a:lumMod val="20000"/>
                    <a:lumOff val="80000"/>
                  </a:schemeClr>
                </a:solidFill>
                <a:latin typeface="+mn-ea"/>
              </a:rPr>
              <a:t>才真正</a:t>
            </a:r>
            <a:r>
              <a:rPr lang="zh-TW" altLang="en-US" sz="2400" dirty="0">
                <a:solidFill>
                  <a:schemeClr val="accent6">
                    <a:lumMod val="20000"/>
                    <a:lumOff val="80000"/>
                  </a:schemeClr>
                </a:solidFill>
                <a:latin typeface="+mn-ea"/>
              </a:rPr>
              <a:t>停下來， 接受蘇格拉底的教誨。 心無旁鶩的</a:t>
            </a:r>
            <a:r>
              <a:rPr lang="zh-TW" altLang="en-US" sz="2400" dirty="0" smtClean="0">
                <a:solidFill>
                  <a:schemeClr val="accent6">
                    <a:lumMod val="20000"/>
                    <a:lumOff val="80000"/>
                  </a:schemeClr>
                </a:solidFill>
                <a:latin typeface="+mn-ea"/>
              </a:rPr>
              <a:t>丹慢慢地改變</a:t>
            </a:r>
            <a:r>
              <a:rPr lang="zh-TW" altLang="en-US" sz="2400" dirty="0">
                <a:solidFill>
                  <a:schemeClr val="accent6">
                    <a:lumMod val="20000"/>
                    <a:lumOff val="80000"/>
                  </a:schemeClr>
                </a:solidFill>
                <a:latin typeface="+mn-ea"/>
              </a:rPr>
              <a:t>自己， </a:t>
            </a:r>
            <a:r>
              <a:rPr lang="zh-TW" altLang="en-US" sz="2400" dirty="0" smtClean="0">
                <a:solidFill>
                  <a:schemeClr val="accent6">
                    <a:lumMod val="20000"/>
                    <a:lumOff val="80000"/>
                  </a:schemeClr>
                </a:solidFill>
                <a:latin typeface="+mn-ea"/>
              </a:rPr>
              <a:t>用</a:t>
            </a:r>
            <a:r>
              <a:rPr lang="zh-TW" altLang="en-US" sz="2400" dirty="0">
                <a:solidFill>
                  <a:schemeClr val="accent6">
                    <a:lumMod val="20000"/>
                    <a:lumOff val="80000"/>
                  </a:schemeClr>
                </a:solidFill>
                <a:latin typeface="+mn-ea"/>
              </a:rPr>
              <a:t>堅強的意志力和永不放棄的毅力， 經過漫長的復健和訓練， 終於又重返體操場， 也</a:t>
            </a:r>
            <a:r>
              <a:rPr lang="zh-TW" altLang="en-US" sz="2400" dirty="0" smtClean="0">
                <a:solidFill>
                  <a:schemeClr val="accent6">
                    <a:lumMod val="20000"/>
                    <a:lumOff val="80000"/>
                  </a:schemeClr>
                </a:solidFill>
                <a:latin typeface="+mn-ea"/>
              </a:rPr>
              <a:t>替</a:t>
            </a:r>
            <a:r>
              <a:rPr lang="zh-TW" altLang="en-US" sz="2400" dirty="0">
                <a:solidFill>
                  <a:schemeClr val="accent6">
                    <a:lumMod val="20000"/>
                    <a:lumOff val="80000"/>
                  </a:schemeClr>
                </a:solidFill>
                <a:latin typeface="+mn-ea"/>
              </a:rPr>
              <a:t>學校</a:t>
            </a:r>
            <a:r>
              <a:rPr lang="zh-TW" altLang="en-US" sz="2400" dirty="0" smtClean="0">
                <a:solidFill>
                  <a:schemeClr val="accent6">
                    <a:lumMod val="20000"/>
                    <a:lumOff val="80000"/>
                  </a:schemeClr>
                </a:solidFill>
                <a:latin typeface="+mn-ea"/>
              </a:rPr>
              <a:t>奪得</a:t>
            </a:r>
            <a:r>
              <a:rPr lang="zh-TW" altLang="en-US" sz="2400" dirty="0">
                <a:solidFill>
                  <a:schemeClr val="accent6">
                    <a:lumMod val="20000"/>
                    <a:lumOff val="80000"/>
                  </a:schemeClr>
                </a:solidFill>
                <a:latin typeface="+mn-ea"/>
              </a:rPr>
              <a:t>冠軍</a:t>
            </a:r>
            <a:r>
              <a:rPr lang="zh-TW" altLang="en-US" sz="2400" dirty="0" smtClean="0">
                <a:solidFill>
                  <a:schemeClr val="accent6">
                    <a:lumMod val="20000"/>
                    <a:lumOff val="80000"/>
                  </a:schemeClr>
                </a:solidFill>
                <a:latin typeface="+mn-ea"/>
              </a:rPr>
              <a:t>。</a:t>
            </a:r>
            <a:endParaRPr lang="zh-TW" altLang="en-US" sz="2400" dirty="0">
              <a:solidFill>
                <a:schemeClr val="accent6">
                  <a:lumMod val="20000"/>
                  <a:lumOff val="80000"/>
                </a:schemeClr>
              </a:solidFill>
              <a:latin typeface="+mn-ea"/>
            </a:endParaRPr>
          </a:p>
        </p:txBody>
      </p:sp>
    </p:spTree>
    <p:extLst>
      <p:ext uri="{BB962C8B-B14F-4D97-AF65-F5344CB8AC3E}">
        <p14:creationId xmlns:p14="http://schemas.microsoft.com/office/powerpoint/2010/main" val="30412089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人生意義、目標與價值</a:t>
            </a:r>
          </a:p>
        </p:txBody>
      </p:sp>
      <p:sp>
        <p:nvSpPr>
          <p:cNvPr id="3" name="內容版面配置區 2"/>
          <p:cNvSpPr>
            <a:spLocks noGrp="1"/>
          </p:cNvSpPr>
          <p:nvPr>
            <p:ph idx="1"/>
          </p:nvPr>
        </p:nvSpPr>
        <p:spPr/>
        <p:txBody>
          <a:bodyPr/>
          <a:lstStyle/>
          <a:p>
            <a:r>
              <a:rPr lang="zh-TW" altLang="en-US" sz="2000" dirty="0">
                <a:solidFill>
                  <a:schemeClr val="accent6">
                    <a:lumMod val="20000"/>
                    <a:lumOff val="80000"/>
                  </a:schemeClr>
                </a:solidFill>
              </a:rPr>
              <a:t>每個人一生裡，遇到很多人都告訴你應該怎麼做，甚麼對你有益，這是錯誤的我們不應該從外部接收訊息，而是從自己的內心去思考找出答案</a:t>
            </a:r>
            <a:r>
              <a:rPr lang="zh-TW" altLang="en-US" sz="2000" dirty="0" smtClean="0">
                <a:solidFill>
                  <a:schemeClr val="accent6">
                    <a:lumMod val="20000"/>
                    <a:lumOff val="80000"/>
                  </a:schemeClr>
                </a:solidFill>
              </a:rPr>
              <a:t>。</a:t>
            </a:r>
            <a:endParaRPr lang="en-US" altLang="zh-TW" sz="2000" dirty="0" smtClean="0">
              <a:solidFill>
                <a:schemeClr val="accent6">
                  <a:lumMod val="20000"/>
                  <a:lumOff val="80000"/>
                </a:schemeClr>
              </a:solidFill>
            </a:endParaRPr>
          </a:p>
          <a:p>
            <a:r>
              <a:rPr lang="zh-TW" altLang="en-US" sz="2000" dirty="0" smtClean="0">
                <a:solidFill>
                  <a:schemeClr val="accent6">
                    <a:lumMod val="20000"/>
                    <a:lumOff val="80000"/>
                  </a:schemeClr>
                </a:solidFill>
              </a:rPr>
              <a:t>從來</a:t>
            </a:r>
            <a:r>
              <a:rPr lang="zh-TW" altLang="en-US" sz="2000" dirty="0">
                <a:solidFill>
                  <a:schemeClr val="accent6">
                    <a:lumMod val="20000"/>
                    <a:lumOff val="80000"/>
                  </a:schemeClr>
                </a:solidFill>
              </a:rPr>
              <a:t>都不可能沒有事情發生，也沒有不平凡的時刻</a:t>
            </a:r>
            <a:r>
              <a:rPr lang="zh-TW" altLang="en-US" sz="2000" dirty="0" smtClean="0">
                <a:solidFill>
                  <a:schemeClr val="accent6">
                    <a:lumMod val="20000"/>
                    <a:lumOff val="80000"/>
                  </a:schemeClr>
                </a:solidFill>
              </a:rPr>
              <a:t>。</a:t>
            </a:r>
            <a:endParaRPr lang="en-US" altLang="zh-TW" sz="2000" dirty="0">
              <a:solidFill>
                <a:schemeClr val="accent6">
                  <a:lumMod val="20000"/>
                  <a:lumOff val="80000"/>
                </a:schemeClr>
              </a:solidFill>
            </a:endParaRPr>
          </a:p>
          <a:p>
            <a:r>
              <a:rPr lang="zh-TW" altLang="en-US" sz="2000" dirty="0" smtClean="0">
                <a:solidFill>
                  <a:schemeClr val="accent6">
                    <a:lumMod val="20000"/>
                    <a:lumOff val="80000"/>
                  </a:schemeClr>
                </a:solidFill>
              </a:rPr>
              <a:t>人生</a:t>
            </a:r>
            <a:r>
              <a:rPr lang="zh-TW" altLang="en-US" sz="2000" dirty="0">
                <a:solidFill>
                  <a:schemeClr val="accent6">
                    <a:lumMod val="20000"/>
                    <a:lumOff val="80000"/>
                  </a:schemeClr>
                </a:solidFill>
              </a:rPr>
              <a:t>永遠不嫌慢，真正的勇士只採取行動，傻瓜才做反應</a:t>
            </a:r>
            <a:r>
              <a:rPr lang="zh-TW" altLang="en-US" sz="2000" dirty="0" smtClean="0">
                <a:solidFill>
                  <a:schemeClr val="accent6">
                    <a:lumMod val="20000"/>
                    <a:lumOff val="80000"/>
                  </a:schemeClr>
                </a:solidFill>
              </a:rPr>
              <a:t>。</a:t>
            </a:r>
            <a:endParaRPr lang="en-US" altLang="zh-TW" sz="2000" dirty="0" smtClean="0">
              <a:solidFill>
                <a:schemeClr val="accent6">
                  <a:lumMod val="20000"/>
                  <a:lumOff val="80000"/>
                </a:schemeClr>
              </a:solidFill>
            </a:endParaRPr>
          </a:p>
          <a:p>
            <a:r>
              <a:rPr lang="zh-TW" altLang="en-US" sz="2000" dirty="0">
                <a:solidFill>
                  <a:schemeClr val="accent6">
                    <a:lumMod val="20000"/>
                    <a:lumOff val="80000"/>
                  </a:schemeClr>
                </a:solidFill>
              </a:rPr>
              <a:t>不需要去</a:t>
            </a:r>
            <a:r>
              <a:rPr lang="zh-TW" altLang="en-US" sz="2000" dirty="0" smtClean="0">
                <a:solidFill>
                  <a:schemeClr val="accent6">
                    <a:lumMod val="20000"/>
                    <a:lumOff val="80000"/>
                  </a:schemeClr>
                </a:solidFill>
              </a:rPr>
              <a:t>追尋，</a:t>
            </a:r>
            <a:r>
              <a:rPr lang="zh-TW" altLang="en-US" sz="2000" dirty="0">
                <a:solidFill>
                  <a:schemeClr val="accent6">
                    <a:lumMod val="20000"/>
                    <a:lumOff val="80000"/>
                  </a:schemeClr>
                </a:solidFill>
              </a:rPr>
              <a:t>只需放下內心的掙扎，放開你的心智丟掉不堪重負的憂慮，放鬆進入這個世界，不需要抗拒生命，一切都盡力而為就好</a:t>
            </a:r>
            <a:endParaRPr lang="en-US" altLang="zh-TW" sz="2000" dirty="0">
              <a:solidFill>
                <a:schemeClr val="accent6">
                  <a:lumMod val="20000"/>
                  <a:lumOff val="80000"/>
                </a:schemeClr>
              </a:solidFill>
            </a:endParaRPr>
          </a:p>
          <a:p>
            <a:endParaRPr lang="en-US" altLang="zh-TW" sz="2000" dirty="0"/>
          </a:p>
          <a:p>
            <a:endParaRPr lang="zh-TW" altLang="en-US" dirty="0"/>
          </a:p>
        </p:txBody>
      </p:sp>
    </p:spTree>
    <p:extLst>
      <p:ext uri="{BB962C8B-B14F-4D97-AF65-F5344CB8AC3E}">
        <p14:creationId xmlns:p14="http://schemas.microsoft.com/office/powerpoint/2010/main" val="5042523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人生</a:t>
            </a:r>
            <a:r>
              <a:rPr lang="zh-TW" altLang="en-US" dirty="0"/>
              <a:t>意義、目標與價值</a:t>
            </a:r>
          </a:p>
        </p:txBody>
      </p:sp>
      <p:sp>
        <p:nvSpPr>
          <p:cNvPr id="3" name="內容版面配置區 2"/>
          <p:cNvSpPr>
            <a:spLocks noGrp="1"/>
          </p:cNvSpPr>
          <p:nvPr>
            <p:ph idx="1"/>
          </p:nvPr>
        </p:nvSpPr>
        <p:spPr/>
        <p:txBody>
          <a:bodyPr>
            <a:normAutofit/>
          </a:bodyPr>
          <a:lstStyle/>
          <a:p>
            <a:pPr marL="68580" indent="0">
              <a:buNone/>
            </a:pPr>
            <a:r>
              <a:rPr lang="zh-TW" altLang="en-US" sz="2000" dirty="0"/>
              <a:t>每個人都有標準答案。</a:t>
            </a:r>
            <a:endParaRPr lang="en-US" altLang="zh-TW" sz="2000" dirty="0"/>
          </a:p>
          <a:p>
            <a:pPr marL="68580" indent="0">
              <a:buNone/>
            </a:pPr>
            <a:endParaRPr lang="en-US" altLang="zh-TW" sz="2000" dirty="0"/>
          </a:p>
          <a:p>
            <a:pPr marL="68580" indent="0">
              <a:buNone/>
            </a:pPr>
            <a:r>
              <a:rPr lang="zh-TW" altLang="en-US" sz="2000" dirty="0"/>
              <a:t>我的人生意義和目標。</a:t>
            </a:r>
            <a:endParaRPr lang="en-US" altLang="zh-TW" sz="2000" dirty="0"/>
          </a:p>
          <a:p>
            <a:pPr marL="68580" indent="0">
              <a:buNone/>
            </a:pPr>
            <a:r>
              <a:rPr lang="zh-TW" altLang="en-US" sz="2000" dirty="0">
                <a:highlight>
                  <a:srgbClr val="800080"/>
                </a:highlight>
              </a:rPr>
              <a:t>健康</a:t>
            </a:r>
            <a:r>
              <a:rPr lang="zh-TW" altLang="en-US" sz="2000" dirty="0"/>
              <a:t>，</a:t>
            </a:r>
            <a:r>
              <a:rPr lang="zh-TW" altLang="en-US" sz="2000" dirty="0">
                <a:highlight>
                  <a:srgbClr val="800080"/>
                </a:highlight>
              </a:rPr>
              <a:t>安全</a:t>
            </a:r>
            <a:r>
              <a:rPr lang="zh-TW" altLang="en-US" sz="2000" dirty="0"/>
              <a:t>，</a:t>
            </a:r>
            <a:r>
              <a:rPr lang="zh-TW" altLang="en-US" sz="2000" dirty="0">
                <a:highlight>
                  <a:srgbClr val="800080"/>
                </a:highlight>
              </a:rPr>
              <a:t>和平</a:t>
            </a:r>
            <a:r>
              <a:rPr lang="zh-TW" altLang="en-US" sz="2000" dirty="0"/>
              <a:t>，</a:t>
            </a:r>
            <a:r>
              <a:rPr lang="zh-TW" altLang="en-US" sz="2000" dirty="0">
                <a:highlight>
                  <a:srgbClr val="800080"/>
                </a:highlight>
              </a:rPr>
              <a:t>進步</a:t>
            </a:r>
            <a:r>
              <a:rPr lang="zh-TW" altLang="en-US" sz="2000" dirty="0"/>
              <a:t>。</a:t>
            </a:r>
            <a:endParaRPr lang="en-US" altLang="zh-TW" sz="2000" dirty="0"/>
          </a:p>
          <a:p>
            <a:pPr marL="68580" indent="0">
              <a:buNone/>
            </a:pPr>
            <a:r>
              <a:rPr lang="zh-TW" altLang="en-US" sz="2000" dirty="0"/>
              <a:t>除了，能吃飽賺錢外。希望能保持健康</a:t>
            </a:r>
            <a:r>
              <a:rPr lang="en-US" altLang="zh-TW" sz="2000" dirty="0"/>
              <a:t>(</a:t>
            </a:r>
            <a:r>
              <a:rPr lang="zh-TW" altLang="en-US" sz="2000" dirty="0"/>
              <a:t>至少到</a:t>
            </a:r>
            <a:r>
              <a:rPr lang="en-US" altLang="zh-TW" sz="2000" dirty="0"/>
              <a:t>70</a:t>
            </a:r>
            <a:r>
              <a:rPr lang="zh-TW" altLang="en-US" sz="2000" dirty="0"/>
              <a:t>歲時能自行走路和擁有自主生活能力</a:t>
            </a:r>
            <a:r>
              <a:rPr lang="en-US" altLang="zh-TW" sz="2000" dirty="0"/>
              <a:t>)</a:t>
            </a:r>
            <a:r>
              <a:rPr lang="zh-TW" altLang="en-US" sz="2000" dirty="0"/>
              <a:t>，希望家人和好友能平安。</a:t>
            </a:r>
            <a:endParaRPr lang="en-US" altLang="zh-TW" sz="2000" dirty="0"/>
          </a:p>
          <a:p>
            <a:pPr marL="68580" indent="0">
              <a:buNone/>
            </a:pPr>
            <a:r>
              <a:rPr lang="zh-TW" altLang="en-US" sz="2000" dirty="0"/>
              <a:t>希望能夠透過發明物件或改良物件或改善制度等方法讓社會更加和平，甚至一天比一天更好。還有，盡心盡力達到我的目標或接近目標。</a:t>
            </a:r>
          </a:p>
        </p:txBody>
      </p:sp>
    </p:spTree>
    <p:extLst>
      <p:ext uri="{BB962C8B-B14F-4D97-AF65-F5344CB8AC3E}">
        <p14:creationId xmlns:p14="http://schemas.microsoft.com/office/powerpoint/2010/main" val="3059281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mj-ea"/>
              </a:rPr>
              <a:t>許銘隆  </a:t>
            </a:r>
            <a:r>
              <a:rPr lang="zh-TW" altLang="en-US" dirty="0" smtClean="0">
                <a:solidFill>
                  <a:schemeClr val="accent6">
                    <a:lumMod val="20000"/>
                    <a:lumOff val="80000"/>
                  </a:schemeClr>
                </a:solidFill>
                <a:latin typeface="+mj-ea"/>
              </a:rPr>
              <a:t>個人觀點</a:t>
            </a:r>
            <a:endParaRPr lang="zh-TW" altLang="en-US" dirty="0">
              <a:latin typeface="+mj-ea"/>
            </a:endParaRPr>
          </a:p>
        </p:txBody>
      </p:sp>
      <p:sp>
        <p:nvSpPr>
          <p:cNvPr id="3" name="內容版面配置區 2"/>
          <p:cNvSpPr>
            <a:spLocks noGrp="1"/>
          </p:cNvSpPr>
          <p:nvPr>
            <p:ph idx="1"/>
          </p:nvPr>
        </p:nvSpPr>
        <p:spPr/>
        <p:txBody>
          <a:bodyPr>
            <a:normAutofit/>
          </a:bodyPr>
          <a:lstStyle/>
          <a:p>
            <a:r>
              <a:rPr lang="zh-TW" altLang="en-US" sz="2000" dirty="0" smtClean="0">
                <a:solidFill>
                  <a:schemeClr val="accent6">
                    <a:lumMod val="20000"/>
                    <a:lumOff val="80000"/>
                  </a:schemeClr>
                </a:solidFill>
                <a:latin typeface="+mn-ea"/>
              </a:rPr>
              <a:t>當我們遇到困境時可選擇自暴自棄的放任它，或是去迎接挑戰，當醫生跟丹說他努力復健的話至少還能走路，教練也認為丹已經沒辦法再比賽了，但在困難的復健和訓練下，丹又重新回到了賽場上。</a:t>
            </a:r>
            <a:endParaRPr lang="en-US" altLang="zh-TW" sz="2000" dirty="0" smtClean="0">
              <a:solidFill>
                <a:schemeClr val="accent6">
                  <a:lumMod val="20000"/>
                  <a:lumOff val="80000"/>
                </a:schemeClr>
              </a:solidFill>
              <a:latin typeface="+mn-ea"/>
            </a:endParaRPr>
          </a:p>
          <a:p>
            <a:r>
              <a:rPr lang="zh-TW" altLang="en-US" sz="2000" dirty="0">
                <a:solidFill>
                  <a:schemeClr val="accent6">
                    <a:lumMod val="20000"/>
                    <a:lumOff val="80000"/>
                  </a:schemeClr>
                </a:solidFill>
                <a:latin typeface="+mn-ea"/>
              </a:rPr>
              <a:t>有些人</a:t>
            </a:r>
            <a:r>
              <a:rPr lang="zh-TW" altLang="en-US" sz="2000" dirty="0" smtClean="0">
                <a:solidFill>
                  <a:schemeClr val="accent6">
                    <a:lumMod val="20000"/>
                    <a:lumOff val="80000"/>
                  </a:schemeClr>
                </a:solidFill>
                <a:latin typeface="+mn-ea"/>
              </a:rPr>
              <a:t>往往會過於在意過去，不斷地後悔著做過的事或沉浸在過去的美好，又或是期待和害怕著未來，現在做的事都是為了未來而做準備，但都不是為了現在而活，也許是要沒有任何顧慮之後才能夠活在</a:t>
            </a:r>
            <a:r>
              <a:rPr lang="zh-TW" altLang="en-US" sz="2000" dirty="0" smtClean="0">
                <a:solidFill>
                  <a:schemeClr val="accent6">
                    <a:lumMod val="20000"/>
                    <a:lumOff val="80000"/>
                  </a:schemeClr>
                </a:solidFill>
                <a:latin typeface="+mn-ea"/>
              </a:rPr>
              <a:t>當下</a:t>
            </a:r>
            <a:endParaRPr lang="zh-TW" altLang="en-US" sz="2000" dirty="0">
              <a:solidFill>
                <a:schemeClr val="accent6">
                  <a:lumMod val="20000"/>
                  <a:lumOff val="80000"/>
                </a:schemeClr>
              </a:solidFill>
              <a:latin typeface="+mn-ea"/>
            </a:endParaRPr>
          </a:p>
        </p:txBody>
      </p:sp>
    </p:spTree>
    <p:extLst>
      <p:ext uri="{BB962C8B-B14F-4D97-AF65-F5344CB8AC3E}">
        <p14:creationId xmlns:p14="http://schemas.microsoft.com/office/powerpoint/2010/main" val="1752846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80BE331D-6DDD-4E3D-8FC2-2DDA1DFE561F}"/>
              </a:ext>
            </a:extLst>
          </p:cNvPr>
          <p:cNvSpPr>
            <a:spLocks noGrp="1"/>
          </p:cNvSpPr>
          <p:nvPr>
            <p:ph type="title"/>
          </p:nvPr>
        </p:nvSpPr>
        <p:spPr/>
        <p:txBody>
          <a:bodyPr/>
          <a:lstStyle/>
          <a:p>
            <a:r>
              <a:rPr lang="zh-TW" altLang="en-US" dirty="0"/>
              <a:t>張其樂的觀後心得</a:t>
            </a:r>
          </a:p>
        </p:txBody>
      </p:sp>
      <p:sp>
        <p:nvSpPr>
          <p:cNvPr id="3" name="內容版面配置區 2">
            <a:extLst>
              <a:ext uri="{FF2B5EF4-FFF2-40B4-BE49-F238E27FC236}">
                <a16:creationId xmlns="" xmlns:a16="http://schemas.microsoft.com/office/drawing/2014/main" id="{E76CCE29-E952-4F32-B9AE-CA948EF7853C}"/>
              </a:ext>
            </a:extLst>
          </p:cNvPr>
          <p:cNvSpPr>
            <a:spLocks noGrp="1"/>
          </p:cNvSpPr>
          <p:nvPr>
            <p:ph idx="1"/>
          </p:nvPr>
        </p:nvSpPr>
        <p:spPr/>
        <p:txBody>
          <a:bodyPr>
            <a:noAutofit/>
          </a:bodyPr>
          <a:lstStyle/>
          <a:p>
            <a:pPr marL="68580" indent="0">
              <a:buNone/>
            </a:pPr>
            <a:r>
              <a:rPr lang="zh-TW" altLang="en-US" sz="2000" dirty="0" smtClean="0">
                <a:solidFill>
                  <a:schemeClr val="accent6">
                    <a:lumMod val="20000"/>
                    <a:lumOff val="80000"/>
                  </a:schemeClr>
                </a:solidFill>
                <a:latin typeface="+mn-ea"/>
              </a:rPr>
              <a:t>我</a:t>
            </a:r>
            <a:r>
              <a:rPr lang="zh-TW" altLang="en-US" sz="2000" dirty="0">
                <a:solidFill>
                  <a:schemeClr val="accent6">
                    <a:lumMod val="20000"/>
                    <a:lumOff val="80000"/>
                  </a:schemeClr>
                </a:solidFill>
                <a:latin typeface="+mn-ea"/>
              </a:rPr>
              <a:t>很喜歡電影中蘇格拉底將丹丟進水裡的那幕，因為那時的丹非常擔心，腦中有許多雜念，但被拋進水裡的那個過程，丹什麼都沒</a:t>
            </a:r>
            <a:r>
              <a:rPr lang="zh-TW" altLang="en-US" sz="2000" dirty="0" smtClean="0">
                <a:solidFill>
                  <a:schemeClr val="accent6">
                    <a:lumMod val="20000"/>
                    <a:lumOff val="80000"/>
                  </a:schemeClr>
                </a:solidFill>
                <a:latin typeface="+mn-ea"/>
              </a:rPr>
              <a:t>想，</a:t>
            </a:r>
            <a:r>
              <a:rPr lang="zh-TW" altLang="en-US" sz="2000" dirty="0">
                <a:solidFill>
                  <a:schemeClr val="accent6">
                    <a:lumMod val="20000"/>
                    <a:lumOff val="80000"/>
                  </a:schemeClr>
                </a:solidFill>
                <a:latin typeface="+mn-ea"/>
              </a:rPr>
              <a:t>甚至在後面的鞍馬測驗表現很好，我們在做一件事的時候應該心無旁鶩，而不是一直想其他的東西</a:t>
            </a:r>
            <a:r>
              <a:rPr lang="zh-TW" altLang="en-US" sz="2000" dirty="0" smtClean="0">
                <a:solidFill>
                  <a:schemeClr val="accent6">
                    <a:lumMod val="20000"/>
                    <a:lumOff val="80000"/>
                  </a:schemeClr>
                </a:solidFill>
                <a:latin typeface="+mn-ea"/>
              </a:rPr>
              <a:t>。</a:t>
            </a:r>
            <a:endParaRPr lang="en-US" altLang="zh-TW" sz="2000" dirty="0" smtClean="0">
              <a:solidFill>
                <a:schemeClr val="accent6">
                  <a:lumMod val="20000"/>
                  <a:lumOff val="80000"/>
                </a:schemeClr>
              </a:solidFill>
              <a:latin typeface="+mn-ea"/>
            </a:endParaRPr>
          </a:p>
          <a:p>
            <a:pPr marL="68580" indent="0">
              <a:buNone/>
            </a:pPr>
            <a:r>
              <a:rPr lang="zh-TW" altLang="en-US" sz="2000" dirty="0" smtClean="0">
                <a:solidFill>
                  <a:schemeClr val="accent6">
                    <a:lumMod val="20000"/>
                    <a:lumOff val="80000"/>
                  </a:schemeClr>
                </a:solidFill>
                <a:latin typeface="+mn-ea"/>
              </a:rPr>
              <a:t>電影</a:t>
            </a:r>
            <a:r>
              <a:rPr lang="zh-TW" altLang="en-US" sz="2000" dirty="0">
                <a:solidFill>
                  <a:schemeClr val="accent6">
                    <a:lumMod val="20000"/>
                    <a:lumOff val="80000"/>
                  </a:schemeClr>
                </a:solidFill>
                <a:latin typeface="+mn-ea"/>
              </a:rPr>
              <a:t>最後丹做出了非常厲害的吊環動作過程中他在心中對自己說了三句話</a:t>
            </a:r>
            <a:endParaRPr lang="en-US" altLang="zh-TW" sz="2000" dirty="0">
              <a:solidFill>
                <a:schemeClr val="accent6">
                  <a:lumMod val="20000"/>
                  <a:lumOff val="80000"/>
                </a:schemeClr>
              </a:solidFill>
              <a:latin typeface="+mn-ea"/>
            </a:endParaRPr>
          </a:p>
          <a:p>
            <a:pPr marL="68580" indent="0">
              <a:buNone/>
            </a:pPr>
            <a:r>
              <a:rPr lang="zh-TW" altLang="en-US" sz="2000" dirty="0">
                <a:solidFill>
                  <a:schemeClr val="accent6">
                    <a:lumMod val="20000"/>
                    <a:lumOff val="80000"/>
                  </a:schemeClr>
                </a:solidFill>
                <a:latin typeface="+mn-ea"/>
              </a:rPr>
              <a:t>你在哪</a:t>
            </a:r>
            <a:r>
              <a:rPr lang="en-US" altLang="zh-TW" sz="2000" dirty="0">
                <a:solidFill>
                  <a:schemeClr val="accent6">
                    <a:lumMod val="20000"/>
                    <a:lumOff val="80000"/>
                  </a:schemeClr>
                </a:solidFill>
                <a:latin typeface="+mn-ea"/>
              </a:rPr>
              <a:t>?</a:t>
            </a:r>
            <a:r>
              <a:rPr lang="zh-TW" altLang="en-US" sz="2000" dirty="0">
                <a:solidFill>
                  <a:schemeClr val="accent6">
                    <a:lumMod val="20000"/>
                    <a:lumOff val="80000"/>
                  </a:schemeClr>
                </a:solidFill>
                <a:latin typeface="+mn-ea"/>
              </a:rPr>
              <a:t>此地</a:t>
            </a:r>
            <a:endParaRPr lang="en-US" altLang="zh-TW" sz="2000" dirty="0">
              <a:solidFill>
                <a:schemeClr val="accent6">
                  <a:lumMod val="20000"/>
                  <a:lumOff val="80000"/>
                </a:schemeClr>
              </a:solidFill>
              <a:latin typeface="+mn-ea"/>
            </a:endParaRPr>
          </a:p>
          <a:p>
            <a:pPr marL="68580" indent="0">
              <a:buNone/>
            </a:pPr>
            <a:r>
              <a:rPr lang="zh-TW" altLang="en-US" sz="2000" dirty="0">
                <a:solidFill>
                  <a:schemeClr val="accent6">
                    <a:lumMod val="20000"/>
                    <a:lumOff val="80000"/>
                  </a:schemeClr>
                </a:solidFill>
                <a:latin typeface="+mn-ea"/>
              </a:rPr>
              <a:t>現在何時</a:t>
            </a:r>
            <a:r>
              <a:rPr lang="en-US" altLang="zh-TW" sz="2000" dirty="0">
                <a:solidFill>
                  <a:schemeClr val="accent6">
                    <a:lumMod val="20000"/>
                    <a:lumOff val="80000"/>
                  </a:schemeClr>
                </a:solidFill>
                <a:latin typeface="+mn-ea"/>
              </a:rPr>
              <a:t>?</a:t>
            </a:r>
            <a:r>
              <a:rPr lang="zh-TW" altLang="en-US" sz="2000" dirty="0">
                <a:solidFill>
                  <a:schemeClr val="accent6">
                    <a:lumMod val="20000"/>
                    <a:lumOff val="80000"/>
                  </a:schemeClr>
                </a:solidFill>
                <a:latin typeface="+mn-ea"/>
              </a:rPr>
              <a:t>此時此刻</a:t>
            </a:r>
            <a:endParaRPr lang="en-US" altLang="zh-TW" sz="2000" dirty="0">
              <a:solidFill>
                <a:schemeClr val="accent6">
                  <a:lumMod val="20000"/>
                  <a:lumOff val="80000"/>
                </a:schemeClr>
              </a:solidFill>
              <a:latin typeface="+mn-ea"/>
            </a:endParaRPr>
          </a:p>
          <a:p>
            <a:pPr marL="68580" indent="0">
              <a:buNone/>
            </a:pPr>
            <a:r>
              <a:rPr lang="zh-TW" altLang="en-US" sz="2000" dirty="0">
                <a:solidFill>
                  <a:schemeClr val="accent6">
                    <a:lumMod val="20000"/>
                    <a:lumOff val="80000"/>
                  </a:schemeClr>
                </a:solidFill>
                <a:latin typeface="+mn-ea"/>
              </a:rPr>
              <a:t>你在做什麼</a:t>
            </a:r>
            <a:r>
              <a:rPr lang="en-US" altLang="zh-TW" sz="2000" dirty="0">
                <a:solidFill>
                  <a:schemeClr val="accent6">
                    <a:lumMod val="20000"/>
                    <a:lumOff val="80000"/>
                  </a:schemeClr>
                </a:solidFill>
                <a:latin typeface="+mn-ea"/>
              </a:rPr>
              <a:t>?</a:t>
            </a:r>
            <a:r>
              <a:rPr lang="zh-TW" altLang="en-US" sz="2000" dirty="0">
                <a:solidFill>
                  <a:schemeClr val="accent6">
                    <a:lumMod val="20000"/>
                    <a:lumOff val="80000"/>
                  </a:schemeClr>
                </a:solidFill>
                <a:latin typeface="+mn-ea"/>
              </a:rPr>
              <a:t>活在當下</a:t>
            </a:r>
            <a:endParaRPr lang="en-US" altLang="zh-TW" sz="2000" dirty="0">
              <a:solidFill>
                <a:schemeClr val="accent6">
                  <a:lumMod val="20000"/>
                  <a:lumOff val="80000"/>
                </a:schemeClr>
              </a:solidFill>
              <a:latin typeface="+mn-ea"/>
            </a:endParaRPr>
          </a:p>
          <a:p>
            <a:pPr marL="68580" indent="0">
              <a:buNone/>
            </a:pPr>
            <a:r>
              <a:rPr lang="zh-TW" altLang="en-US" sz="2000" dirty="0">
                <a:solidFill>
                  <a:schemeClr val="accent6">
                    <a:lumMod val="20000"/>
                    <a:lumOff val="80000"/>
                  </a:schemeClr>
                </a:solidFill>
                <a:latin typeface="+mn-ea"/>
              </a:rPr>
              <a:t>我們不應該拘泥於過去，而是活在當下。</a:t>
            </a:r>
          </a:p>
        </p:txBody>
      </p:sp>
    </p:spTree>
    <p:extLst>
      <p:ext uri="{BB962C8B-B14F-4D97-AF65-F5344CB8AC3E}">
        <p14:creationId xmlns:p14="http://schemas.microsoft.com/office/powerpoint/2010/main" val="24113175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黃奕</a:t>
            </a:r>
            <a:r>
              <a:rPr lang="zh-TW" altLang="en-US" dirty="0" smtClean="0"/>
              <a:t>捷  個人觀點</a:t>
            </a:r>
            <a:endParaRPr lang="zh-TW" altLang="en-US" dirty="0"/>
          </a:p>
        </p:txBody>
      </p:sp>
      <p:sp>
        <p:nvSpPr>
          <p:cNvPr id="3" name="內容版面配置區 2"/>
          <p:cNvSpPr>
            <a:spLocks noGrp="1"/>
          </p:cNvSpPr>
          <p:nvPr>
            <p:ph idx="1"/>
          </p:nvPr>
        </p:nvSpPr>
        <p:spPr/>
        <p:txBody>
          <a:bodyPr/>
          <a:lstStyle/>
          <a:p>
            <a:pPr marL="68580" indent="0">
              <a:buNone/>
            </a:pPr>
            <a:r>
              <a:rPr lang="zh-TW" altLang="en-US" sz="2000" dirty="0">
                <a:solidFill>
                  <a:schemeClr val="accent6">
                    <a:lumMod val="20000"/>
                    <a:lumOff val="80000"/>
                  </a:schemeClr>
                </a:solidFill>
                <a:latin typeface="+mn-ea"/>
              </a:rPr>
              <a:t>我的個人心得</a:t>
            </a:r>
            <a:r>
              <a:rPr lang="en-US" altLang="zh-TW" sz="2000" dirty="0">
                <a:solidFill>
                  <a:schemeClr val="accent6">
                    <a:lumMod val="20000"/>
                    <a:lumOff val="80000"/>
                  </a:schemeClr>
                </a:solidFill>
                <a:latin typeface="+mn-ea"/>
              </a:rPr>
              <a:t>:</a:t>
            </a:r>
          </a:p>
          <a:p>
            <a:pPr marL="68580" indent="0">
              <a:buNone/>
            </a:pPr>
            <a:r>
              <a:rPr lang="en-US" altLang="zh-TW" sz="2000" dirty="0">
                <a:solidFill>
                  <a:schemeClr val="accent6">
                    <a:lumMod val="20000"/>
                    <a:lumOff val="80000"/>
                  </a:schemeClr>
                </a:solidFill>
                <a:latin typeface="+mn-ea"/>
              </a:rPr>
              <a:t>(1)</a:t>
            </a:r>
            <a:r>
              <a:rPr lang="zh-TW" altLang="en-US" sz="2000" dirty="0">
                <a:solidFill>
                  <a:schemeClr val="accent6">
                    <a:lumMod val="20000"/>
                    <a:lumOff val="80000"/>
                  </a:schemeClr>
                </a:solidFill>
                <a:latin typeface="+mn-ea"/>
              </a:rPr>
              <a:t>感觸</a:t>
            </a:r>
            <a:r>
              <a:rPr lang="en-US" altLang="zh-TW" sz="2000" dirty="0">
                <a:solidFill>
                  <a:schemeClr val="accent6">
                    <a:lumMod val="20000"/>
                    <a:lumOff val="80000"/>
                  </a:schemeClr>
                </a:solidFill>
                <a:latin typeface="+mn-ea"/>
              </a:rPr>
              <a:t>:</a:t>
            </a:r>
            <a:r>
              <a:rPr lang="zh-TW" altLang="en-US" sz="2000" dirty="0">
                <a:solidFill>
                  <a:schemeClr val="accent6">
                    <a:lumMod val="20000"/>
                    <a:lumOff val="80000"/>
                  </a:schemeClr>
                </a:solidFill>
                <a:latin typeface="+mn-ea"/>
              </a:rPr>
              <a:t>這輩子看過第三部非常感觸的電影。</a:t>
            </a:r>
            <a:endParaRPr lang="en-US" altLang="zh-TW" sz="2000" dirty="0">
              <a:solidFill>
                <a:schemeClr val="accent6">
                  <a:lumMod val="20000"/>
                  <a:lumOff val="80000"/>
                </a:schemeClr>
              </a:solidFill>
              <a:latin typeface="+mn-ea"/>
            </a:endParaRPr>
          </a:p>
          <a:p>
            <a:pPr marL="68580" indent="0">
              <a:buNone/>
            </a:pPr>
            <a:r>
              <a:rPr lang="en-US" altLang="zh-TW" sz="2000" dirty="0">
                <a:solidFill>
                  <a:schemeClr val="accent6">
                    <a:lumMod val="20000"/>
                    <a:lumOff val="80000"/>
                  </a:schemeClr>
                </a:solidFill>
                <a:latin typeface="+mn-ea"/>
              </a:rPr>
              <a:t>(2)</a:t>
            </a:r>
            <a:r>
              <a:rPr lang="zh-TW" altLang="en-US" sz="2000" dirty="0">
                <a:solidFill>
                  <a:schemeClr val="accent6">
                    <a:lumMod val="20000"/>
                    <a:lumOff val="80000"/>
                  </a:schemeClr>
                </a:solidFill>
                <a:latin typeface="+mn-ea"/>
              </a:rPr>
              <a:t>激勵</a:t>
            </a:r>
            <a:r>
              <a:rPr lang="en-US" altLang="zh-TW" sz="2000" dirty="0">
                <a:solidFill>
                  <a:schemeClr val="accent6">
                    <a:lumMod val="20000"/>
                    <a:lumOff val="80000"/>
                  </a:schemeClr>
                </a:solidFill>
                <a:latin typeface="+mn-ea"/>
              </a:rPr>
              <a:t>:</a:t>
            </a:r>
            <a:r>
              <a:rPr lang="zh-TW" altLang="en-US" sz="2000" dirty="0">
                <a:solidFill>
                  <a:schemeClr val="accent6">
                    <a:lumMod val="20000"/>
                    <a:lumOff val="80000"/>
                  </a:schemeClr>
                </a:solidFill>
                <a:latin typeface="+mn-ea"/>
              </a:rPr>
              <a:t>激勵了我，讓我再次想起一段話。</a:t>
            </a:r>
            <a:endParaRPr lang="en-US" altLang="zh-TW" sz="2000" dirty="0">
              <a:solidFill>
                <a:schemeClr val="accent6">
                  <a:lumMod val="20000"/>
                  <a:lumOff val="80000"/>
                </a:schemeClr>
              </a:solidFill>
              <a:latin typeface="+mn-ea"/>
            </a:endParaRPr>
          </a:p>
          <a:p>
            <a:pPr marL="68580" indent="0">
              <a:buNone/>
            </a:pPr>
            <a:r>
              <a:rPr lang="zh-TW" altLang="en-US" sz="2000" dirty="0">
                <a:solidFill>
                  <a:schemeClr val="accent6">
                    <a:lumMod val="20000"/>
                    <a:lumOff val="80000"/>
                  </a:schemeClr>
                </a:solidFill>
                <a:latin typeface="+mn-ea"/>
              </a:rPr>
              <a:t>只要努力就有機會成功，不努力一定不會成功。</a:t>
            </a:r>
            <a:endParaRPr lang="en-US" altLang="zh-TW" sz="2000" dirty="0">
              <a:solidFill>
                <a:schemeClr val="accent6">
                  <a:lumMod val="20000"/>
                  <a:lumOff val="80000"/>
                </a:schemeClr>
              </a:solidFill>
              <a:latin typeface="+mn-ea"/>
            </a:endParaRPr>
          </a:p>
          <a:p>
            <a:pPr marL="68580" indent="0">
              <a:buNone/>
            </a:pPr>
            <a:r>
              <a:rPr lang="zh-TW" altLang="en-US" sz="2000" dirty="0">
                <a:solidFill>
                  <a:schemeClr val="accent6">
                    <a:lumMod val="20000"/>
                    <a:lumOff val="80000"/>
                  </a:schemeClr>
                </a:solidFill>
                <a:latin typeface="+mn-ea"/>
              </a:rPr>
              <a:t>努力是成功的必要條件之一。</a:t>
            </a:r>
            <a:endParaRPr lang="en-US" altLang="zh-TW" sz="2000" dirty="0">
              <a:solidFill>
                <a:schemeClr val="accent6">
                  <a:lumMod val="20000"/>
                  <a:lumOff val="80000"/>
                </a:schemeClr>
              </a:solidFill>
              <a:latin typeface="+mn-ea"/>
            </a:endParaRPr>
          </a:p>
          <a:p>
            <a:pPr marL="68580" indent="0">
              <a:buNone/>
            </a:pPr>
            <a:r>
              <a:rPr lang="en-US" altLang="zh-TW" sz="2000" dirty="0">
                <a:solidFill>
                  <a:schemeClr val="accent6">
                    <a:lumMod val="20000"/>
                    <a:lumOff val="80000"/>
                  </a:schemeClr>
                </a:solidFill>
                <a:latin typeface="+mn-ea"/>
              </a:rPr>
              <a:t>(3)</a:t>
            </a:r>
            <a:r>
              <a:rPr lang="zh-TW" altLang="en-US" sz="2000" dirty="0">
                <a:solidFill>
                  <a:schemeClr val="accent6">
                    <a:lumMod val="20000"/>
                    <a:lumOff val="80000"/>
                  </a:schemeClr>
                </a:solidFill>
                <a:latin typeface="+mn-ea"/>
              </a:rPr>
              <a:t>危機就是轉機。</a:t>
            </a:r>
            <a:endParaRPr lang="en-US" altLang="zh-TW" sz="2000" dirty="0">
              <a:solidFill>
                <a:schemeClr val="accent6">
                  <a:lumMod val="20000"/>
                  <a:lumOff val="80000"/>
                </a:schemeClr>
              </a:solidFill>
              <a:latin typeface="+mn-ea"/>
            </a:endParaRPr>
          </a:p>
          <a:p>
            <a:pPr marL="68580" indent="0">
              <a:buNone/>
            </a:pPr>
            <a:r>
              <a:rPr lang="zh-TW" altLang="en-US" sz="2000" dirty="0">
                <a:solidFill>
                  <a:schemeClr val="accent6">
                    <a:lumMod val="20000"/>
                    <a:lumOff val="80000"/>
                  </a:schemeClr>
                </a:solidFill>
                <a:latin typeface="+mn-ea"/>
              </a:rPr>
              <a:t>我認為危機很有可能是轉機。但也有其他因素要考慮。如</a:t>
            </a:r>
            <a:r>
              <a:rPr lang="en-US" altLang="zh-TW" sz="2000" dirty="0">
                <a:solidFill>
                  <a:schemeClr val="accent6">
                    <a:lumMod val="20000"/>
                    <a:lumOff val="80000"/>
                  </a:schemeClr>
                </a:solidFill>
                <a:latin typeface="+mn-ea"/>
              </a:rPr>
              <a:t>:</a:t>
            </a:r>
            <a:r>
              <a:rPr lang="zh-TW" altLang="en-US" sz="2000" dirty="0">
                <a:solidFill>
                  <a:schemeClr val="accent6">
                    <a:lumMod val="20000"/>
                    <a:lumOff val="80000"/>
                  </a:schemeClr>
                </a:solidFill>
                <a:latin typeface="+mn-ea"/>
              </a:rPr>
              <a:t>運氣。</a:t>
            </a:r>
            <a:endParaRPr lang="en-US" altLang="zh-TW" sz="2000" dirty="0">
              <a:solidFill>
                <a:schemeClr val="accent6">
                  <a:lumMod val="20000"/>
                  <a:lumOff val="80000"/>
                </a:schemeClr>
              </a:solidFill>
              <a:latin typeface="+mn-ea"/>
            </a:endParaRPr>
          </a:p>
          <a:p>
            <a:pPr marL="68580" indent="0">
              <a:buNone/>
            </a:pPr>
            <a:r>
              <a:rPr lang="en-US" altLang="zh-TW" sz="2000" dirty="0">
                <a:solidFill>
                  <a:schemeClr val="accent6">
                    <a:lumMod val="20000"/>
                    <a:lumOff val="80000"/>
                  </a:schemeClr>
                </a:solidFill>
                <a:latin typeface="+mn-ea"/>
              </a:rPr>
              <a:t>(5)</a:t>
            </a:r>
            <a:r>
              <a:rPr lang="zh-TW" altLang="en-US" sz="2000" dirty="0">
                <a:solidFill>
                  <a:schemeClr val="accent6">
                    <a:lumMod val="20000"/>
                    <a:lumOff val="80000"/>
                  </a:schemeClr>
                </a:solidFill>
                <a:latin typeface="+mn-ea"/>
              </a:rPr>
              <a:t>許多有深層含意對話。</a:t>
            </a:r>
            <a:endParaRPr lang="en-US" altLang="zh-TW" sz="2000" dirty="0">
              <a:solidFill>
                <a:schemeClr val="accent6">
                  <a:lumMod val="20000"/>
                  <a:lumOff val="80000"/>
                </a:schemeClr>
              </a:solidFill>
              <a:latin typeface="+mn-ea"/>
            </a:endParaRPr>
          </a:p>
          <a:p>
            <a:pPr marL="68580" indent="0">
              <a:buNone/>
            </a:pPr>
            <a:r>
              <a:rPr lang="en-US" altLang="zh-TW" sz="2000" dirty="0">
                <a:solidFill>
                  <a:schemeClr val="accent6">
                    <a:lumMod val="20000"/>
                    <a:lumOff val="80000"/>
                  </a:schemeClr>
                </a:solidFill>
                <a:latin typeface="+mn-ea"/>
              </a:rPr>
              <a:t>(6)</a:t>
            </a:r>
            <a:r>
              <a:rPr lang="zh-TW" altLang="en-US" sz="2000" dirty="0">
                <a:solidFill>
                  <a:schemeClr val="accent6">
                    <a:lumMod val="20000"/>
                    <a:lumOff val="80000"/>
                  </a:schemeClr>
                </a:solidFill>
                <a:latin typeface="+mn-ea"/>
              </a:rPr>
              <a:t>這部電影中有許多蘇格拉底說過的人生道理。</a:t>
            </a:r>
            <a:r>
              <a:rPr lang="en-US" altLang="zh-TW" sz="2000" dirty="0">
                <a:solidFill>
                  <a:schemeClr val="accent6">
                    <a:lumMod val="20000"/>
                    <a:lumOff val="80000"/>
                  </a:schemeClr>
                </a:solidFill>
                <a:latin typeface="+mn-ea"/>
              </a:rPr>
              <a:t>(</a:t>
            </a:r>
            <a:r>
              <a:rPr lang="zh-TW" altLang="en-US" sz="2000" dirty="0">
                <a:solidFill>
                  <a:schemeClr val="accent6">
                    <a:lumMod val="20000"/>
                    <a:lumOff val="80000"/>
                  </a:schemeClr>
                </a:solidFill>
                <a:latin typeface="+mn-ea"/>
              </a:rPr>
              <a:t>詳見投影片最後一部分。</a:t>
            </a:r>
            <a:r>
              <a:rPr lang="en-US" altLang="zh-TW" sz="2000" dirty="0">
                <a:solidFill>
                  <a:schemeClr val="accent6">
                    <a:lumMod val="20000"/>
                    <a:lumOff val="80000"/>
                  </a:schemeClr>
                </a:solidFill>
                <a:latin typeface="+mn-ea"/>
              </a:rPr>
              <a:t>)</a:t>
            </a:r>
          </a:p>
          <a:p>
            <a:pPr marL="68580" indent="0">
              <a:buNone/>
            </a:pPr>
            <a:endParaRPr lang="en-US" altLang="zh-TW" sz="2000" dirty="0"/>
          </a:p>
          <a:p>
            <a:pPr marL="68580" indent="0">
              <a:buNone/>
            </a:pPr>
            <a:endParaRPr lang="zh-TW" altLang="en-US" dirty="0"/>
          </a:p>
        </p:txBody>
      </p:sp>
    </p:spTree>
    <p:extLst>
      <p:ext uri="{BB962C8B-B14F-4D97-AF65-F5344CB8AC3E}">
        <p14:creationId xmlns:p14="http://schemas.microsoft.com/office/powerpoint/2010/main" val="4243466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值得反思的問題</a:t>
            </a:r>
          </a:p>
        </p:txBody>
      </p:sp>
      <p:sp>
        <p:nvSpPr>
          <p:cNvPr id="3" name="內容版面配置區 2"/>
          <p:cNvSpPr>
            <a:spLocks noGrp="1"/>
          </p:cNvSpPr>
          <p:nvPr>
            <p:ph idx="1"/>
          </p:nvPr>
        </p:nvSpPr>
        <p:spPr/>
        <p:txBody>
          <a:bodyPr>
            <a:normAutofit/>
          </a:bodyPr>
          <a:lstStyle/>
          <a:p>
            <a:pPr marL="68580" indent="0">
              <a:buNone/>
            </a:pPr>
            <a:r>
              <a:rPr lang="zh-TW" altLang="en-US" sz="2000" dirty="0">
                <a:solidFill>
                  <a:schemeClr val="accent6">
                    <a:lumMod val="20000"/>
                    <a:lumOff val="80000"/>
                  </a:schemeClr>
                </a:solidFill>
                <a:latin typeface="PMingLiU (Headings)"/>
              </a:rPr>
              <a:t>來自</a:t>
            </a:r>
            <a:r>
              <a:rPr lang="en-US" altLang="zh-TW" sz="2000" dirty="0">
                <a:solidFill>
                  <a:schemeClr val="accent6">
                    <a:lumMod val="20000"/>
                    <a:lumOff val="80000"/>
                  </a:schemeClr>
                </a:solidFill>
                <a:latin typeface="PMingLiU (Headings)"/>
              </a:rPr>
              <a:t>medium</a:t>
            </a:r>
            <a:r>
              <a:rPr lang="zh-TW" altLang="en-US" sz="2000" dirty="0">
                <a:solidFill>
                  <a:schemeClr val="accent6">
                    <a:lumMod val="20000"/>
                    <a:lumOff val="80000"/>
                  </a:schemeClr>
                </a:solidFill>
                <a:latin typeface="PMingLiU (Headings)"/>
              </a:rPr>
              <a:t>文章。</a:t>
            </a:r>
            <a:r>
              <a:rPr lang="en-US" altLang="zh-TW" sz="2000" dirty="0">
                <a:solidFill>
                  <a:schemeClr val="accent6">
                    <a:lumMod val="20000"/>
                    <a:lumOff val="80000"/>
                  </a:schemeClr>
                </a:solidFill>
                <a:latin typeface="PMingLiU (Headings)"/>
              </a:rPr>
              <a:t>(</a:t>
            </a:r>
            <a:r>
              <a:rPr lang="zh-TW" altLang="en-US" sz="2000" dirty="0">
                <a:solidFill>
                  <a:schemeClr val="accent6">
                    <a:lumMod val="20000"/>
                    <a:lumOff val="80000"/>
                  </a:schemeClr>
                </a:solidFill>
                <a:latin typeface="PMingLiU (Headings)"/>
              </a:rPr>
              <a:t>詳見參考資料區的網址</a:t>
            </a:r>
            <a:r>
              <a:rPr lang="en-US" altLang="zh-TW" sz="2000" dirty="0">
                <a:solidFill>
                  <a:schemeClr val="accent6">
                    <a:lumMod val="20000"/>
                    <a:lumOff val="80000"/>
                  </a:schemeClr>
                </a:solidFill>
                <a:latin typeface="PMingLiU (Headings)"/>
              </a:rPr>
              <a:t>)</a:t>
            </a:r>
            <a:endParaRPr lang="en-US" altLang="zh-TW" sz="2000" b="0" i="0" dirty="0">
              <a:solidFill>
                <a:schemeClr val="accent6">
                  <a:lumMod val="20000"/>
                  <a:lumOff val="80000"/>
                </a:schemeClr>
              </a:solidFill>
              <a:effectLst/>
              <a:latin typeface="PMingLiU (Headings)"/>
            </a:endParaRPr>
          </a:p>
          <a:p>
            <a:pPr marL="68580" indent="0">
              <a:buNone/>
            </a:pPr>
            <a:r>
              <a:rPr lang="en-US" altLang="zh-TW" sz="2000" b="0" i="0" dirty="0">
                <a:solidFill>
                  <a:schemeClr val="accent6">
                    <a:lumMod val="20000"/>
                    <a:lumOff val="80000"/>
                  </a:schemeClr>
                </a:solidFill>
                <a:effectLst/>
                <a:latin typeface="PMingLiU (Headings)"/>
              </a:rPr>
              <a:t>1.</a:t>
            </a:r>
            <a:r>
              <a:rPr lang="zh-TW" altLang="en-US" sz="2000" b="0" i="0" dirty="0">
                <a:solidFill>
                  <a:schemeClr val="accent6">
                    <a:lumMod val="20000"/>
                    <a:lumOff val="80000"/>
                  </a:schemeClr>
                </a:solidFill>
                <a:effectLst/>
                <a:latin typeface="PMingLiU (Headings)"/>
              </a:rPr>
              <a:t>為什麼擁有了越多，卻沒有更快樂？</a:t>
            </a:r>
            <a:endParaRPr lang="en-US" altLang="zh-TW" sz="2000" b="0" i="0" dirty="0">
              <a:solidFill>
                <a:schemeClr val="accent6">
                  <a:lumMod val="20000"/>
                  <a:lumOff val="80000"/>
                </a:schemeClr>
              </a:solidFill>
              <a:effectLst/>
              <a:latin typeface="PMingLiU (Headings)"/>
            </a:endParaRPr>
          </a:p>
          <a:p>
            <a:pPr marL="68580" indent="0">
              <a:buNone/>
            </a:pPr>
            <a:r>
              <a:rPr lang="en-US" altLang="zh-TW" sz="2000" b="0" dirty="0">
                <a:solidFill>
                  <a:schemeClr val="accent6">
                    <a:lumMod val="20000"/>
                    <a:lumOff val="80000"/>
                  </a:schemeClr>
                </a:solidFill>
                <a:effectLst/>
                <a:latin typeface="source-serif-pro"/>
              </a:rPr>
              <a:t>2.</a:t>
            </a:r>
            <a:r>
              <a:rPr lang="zh-TW" altLang="en-US" sz="2000" b="0" dirty="0">
                <a:solidFill>
                  <a:schemeClr val="accent6">
                    <a:lumMod val="20000"/>
                    <a:lumOff val="80000"/>
                  </a:schemeClr>
                </a:solidFill>
                <a:effectLst/>
                <a:latin typeface="source-serif-pro"/>
              </a:rPr>
              <a:t>想像自己在一個平衡木上，會想什麼？</a:t>
            </a:r>
            <a:endParaRPr lang="en-US" altLang="zh-TW" sz="2000" b="0" dirty="0">
              <a:solidFill>
                <a:schemeClr val="accent6">
                  <a:lumMod val="20000"/>
                  <a:lumOff val="80000"/>
                </a:schemeClr>
              </a:solidFill>
              <a:effectLst/>
              <a:latin typeface="source-serif-pro"/>
            </a:endParaRPr>
          </a:p>
          <a:p>
            <a:pPr marL="68580" indent="0">
              <a:buNone/>
            </a:pPr>
            <a:endParaRPr lang="en-US" altLang="zh-TW" sz="2000" dirty="0">
              <a:solidFill>
                <a:schemeClr val="accent6">
                  <a:lumMod val="20000"/>
                  <a:lumOff val="80000"/>
                </a:schemeClr>
              </a:solidFill>
              <a:latin typeface="source-serif-pro"/>
            </a:endParaRPr>
          </a:p>
          <a:p>
            <a:pPr marL="68580" indent="0">
              <a:buNone/>
            </a:pPr>
            <a:r>
              <a:rPr lang="zh-TW" altLang="en-US" sz="2000" b="0" dirty="0">
                <a:solidFill>
                  <a:schemeClr val="accent6">
                    <a:lumMod val="20000"/>
                    <a:lumOff val="80000"/>
                  </a:schemeClr>
                </a:solidFill>
                <a:effectLst/>
                <a:latin typeface="source-serif-pro"/>
              </a:rPr>
              <a:t>自己想到的</a:t>
            </a:r>
            <a:r>
              <a:rPr lang="en-US" altLang="zh-TW" sz="2000" b="0" dirty="0">
                <a:solidFill>
                  <a:schemeClr val="accent6">
                    <a:lumMod val="20000"/>
                    <a:lumOff val="80000"/>
                  </a:schemeClr>
                </a:solidFill>
                <a:effectLst/>
                <a:latin typeface="source-serif-pro"/>
              </a:rPr>
              <a:t>:</a:t>
            </a:r>
          </a:p>
          <a:p>
            <a:pPr marL="68580" indent="0">
              <a:buNone/>
            </a:pPr>
            <a:r>
              <a:rPr lang="en-US" altLang="zh-TW" sz="2000" b="0" dirty="0">
                <a:solidFill>
                  <a:schemeClr val="accent6">
                    <a:lumMod val="20000"/>
                    <a:lumOff val="80000"/>
                  </a:schemeClr>
                </a:solidFill>
                <a:effectLst/>
                <a:latin typeface="source-serif-pro"/>
              </a:rPr>
              <a:t>3.</a:t>
            </a:r>
            <a:r>
              <a:rPr lang="zh-TW" altLang="en-US" sz="2000" b="0" dirty="0">
                <a:solidFill>
                  <a:schemeClr val="accent6">
                    <a:lumMod val="20000"/>
                    <a:lumOff val="80000"/>
                  </a:schemeClr>
                </a:solidFill>
                <a:effectLst/>
                <a:latin typeface="source-serif-pro"/>
              </a:rPr>
              <a:t>為何有些人只想要用快速方法得到自己想要的東西</a:t>
            </a:r>
            <a:r>
              <a:rPr lang="en-US" altLang="zh-TW" sz="2000" b="0" dirty="0">
                <a:solidFill>
                  <a:schemeClr val="accent6">
                    <a:lumMod val="20000"/>
                    <a:lumOff val="80000"/>
                  </a:schemeClr>
                </a:solidFill>
                <a:effectLst/>
                <a:latin typeface="source-serif-pro"/>
              </a:rPr>
              <a:t>?</a:t>
            </a:r>
          </a:p>
          <a:p>
            <a:pPr marL="68580" indent="0">
              <a:buNone/>
            </a:pPr>
            <a:r>
              <a:rPr lang="en-US" altLang="zh-TW" sz="2000" dirty="0">
                <a:solidFill>
                  <a:schemeClr val="accent6">
                    <a:lumMod val="20000"/>
                    <a:lumOff val="80000"/>
                  </a:schemeClr>
                </a:solidFill>
                <a:latin typeface="source-serif-pro"/>
              </a:rPr>
              <a:t>4.</a:t>
            </a:r>
            <a:r>
              <a:rPr lang="zh-TW" altLang="en-US" sz="2000" dirty="0">
                <a:solidFill>
                  <a:schemeClr val="accent6">
                    <a:lumMod val="20000"/>
                    <a:lumOff val="80000"/>
                  </a:schemeClr>
                </a:solidFill>
                <a:latin typeface="source-serif-pro"/>
              </a:rPr>
              <a:t>為何人類的思考模式容易受他人的眼光影響</a:t>
            </a:r>
            <a:r>
              <a:rPr lang="en-US" altLang="zh-TW" sz="2000" dirty="0">
                <a:solidFill>
                  <a:schemeClr val="accent6">
                    <a:lumMod val="20000"/>
                    <a:lumOff val="80000"/>
                  </a:schemeClr>
                </a:solidFill>
                <a:latin typeface="source-serif-pro"/>
              </a:rPr>
              <a:t>?</a:t>
            </a:r>
            <a:endParaRPr lang="en-US" altLang="zh-TW" sz="2000" b="0" dirty="0">
              <a:solidFill>
                <a:schemeClr val="accent6">
                  <a:lumMod val="20000"/>
                  <a:lumOff val="80000"/>
                </a:schemeClr>
              </a:solidFill>
              <a:effectLst/>
              <a:latin typeface="source-serif-pro"/>
            </a:endParaRPr>
          </a:p>
          <a:p>
            <a:pPr marL="68580" indent="0">
              <a:buNone/>
            </a:pPr>
            <a:endParaRPr lang="en-US" altLang="zh-TW" sz="2000" b="0" dirty="0">
              <a:solidFill>
                <a:schemeClr val="accent6">
                  <a:lumMod val="20000"/>
                  <a:lumOff val="80000"/>
                </a:schemeClr>
              </a:solidFill>
              <a:effectLst/>
              <a:latin typeface="source-serif-pro"/>
            </a:endParaRPr>
          </a:p>
          <a:p>
            <a:endParaRPr lang="en-US" altLang="zh-TW" sz="2000" b="0" dirty="0">
              <a:solidFill>
                <a:schemeClr val="accent6">
                  <a:lumMod val="20000"/>
                  <a:lumOff val="80000"/>
                </a:schemeClr>
              </a:solidFill>
              <a:effectLst/>
              <a:latin typeface="source-serif-pro"/>
            </a:endParaRPr>
          </a:p>
        </p:txBody>
      </p:sp>
    </p:spTree>
    <p:extLst>
      <p:ext uri="{BB962C8B-B14F-4D97-AF65-F5344CB8AC3E}">
        <p14:creationId xmlns:p14="http://schemas.microsoft.com/office/powerpoint/2010/main" val="35713692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地鐵">
  <a:themeElements>
    <a:clrScheme name="地鐵">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地鐵">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地鐵">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86</TotalTime>
  <Words>1634</Words>
  <Application>Microsoft Office PowerPoint</Application>
  <PresentationFormat>如螢幕大小 (4:3)</PresentationFormat>
  <Paragraphs>132</Paragraphs>
  <Slides>18</Slides>
  <Notes>0</Notes>
  <HiddenSlides>0</HiddenSlides>
  <MMClips>0</MMClips>
  <ScaleCrop>false</ScaleCrop>
  <HeadingPairs>
    <vt:vector size="4" baseType="variant">
      <vt:variant>
        <vt:lpstr>佈景主題</vt:lpstr>
      </vt:variant>
      <vt:variant>
        <vt:i4>1</vt:i4>
      </vt:variant>
      <vt:variant>
        <vt:lpstr>投影片標題</vt:lpstr>
      </vt:variant>
      <vt:variant>
        <vt:i4>18</vt:i4>
      </vt:variant>
    </vt:vector>
  </HeadingPairs>
  <TitlesOfParts>
    <vt:vector size="19" baseType="lpstr">
      <vt:lpstr>地鐵</vt:lpstr>
      <vt:lpstr>第12組 40943155許銘隆 40943158張其樂 40843245黃奕捷</vt:lpstr>
      <vt:lpstr>目錄</vt:lpstr>
      <vt:lpstr>劇情介紹</vt:lpstr>
      <vt:lpstr>人生意義、目標與價值</vt:lpstr>
      <vt:lpstr>人生意義、目標與價值</vt:lpstr>
      <vt:lpstr>許銘隆  個人觀點</vt:lpstr>
      <vt:lpstr>張其樂的觀後心得</vt:lpstr>
      <vt:lpstr>黃奕捷  個人觀點</vt:lpstr>
      <vt:lpstr>值得反思的問題</vt:lpstr>
      <vt:lpstr>值得反思的問題(我的看法)</vt:lpstr>
      <vt:lpstr>值得反思的問題(我的看法)(cont.)</vt:lpstr>
      <vt:lpstr>電影中對話與金句(cont.)</vt:lpstr>
      <vt:lpstr>電影中對話與金句(cont.)</vt:lpstr>
      <vt:lpstr>電影中對話與金句(cont.)</vt:lpstr>
      <vt:lpstr>電影中對話與金句(cont.)</vt:lpstr>
      <vt:lpstr>電影中對話與金句(cont.)</vt:lpstr>
      <vt:lpstr>參考資料</vt:lpstr>
      <vt:lpstr>電影連結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第12組 40943155許銘隆 40943158張其樂</dc:title>
  <dc:creator>OPZIE</dc:creator>
  <cp:lastModifiedBy>OPZIE</cp:lastModifiedBy>
  <cp:revision>17</cp:revision>
  <dcterms:created xsi:type="dcterms:W3CDTF">2022-12-14T01:00:27Z</dcterms:created>
  <dcterms:modified xsi:type="dcterms:W3CDTF">2022-12-16T04:16:09Z</dcterms:modified>
</cp:coreProperties>
</file>