
<file path=[Content_Types].xml><?xml version="1.0" encoding="utf-8"?>
<Types xmlns="http://schemas.openxmlformats.org/package/2006/content-types"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8" r:id="rId6"/>
    <p:sldId id="289" r:id="rId7"/>
    <p:sldId id="297" r:id="rId8"/>
    <p:sldId id="290" r:id="rId9"/>
    <p:sldId id="298" r:id="rId10"/>
    <p:sldId id="291" r:id="rId11"/>
    <p:sldId id="292" r:id="rId12"/>
    <p:sldId id="294" r:id="rId13"/>
    <p:sldId id="296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6" autoAdjust="0"/>
    <p:restoredTop sz="95274" autoAdjust="0"/>
  </p:normalViewPr>
  <p:slideViewPr>
    <p:cSldViewPr snapToGrid="0">
      <p:cViewPr varScale="1">
        <p:scale>
          <a:sx n="69" d="100"/>
          <a:sy n="69" d="100"/>
        </p:scale>
        <p:origin x="320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4A7886-E69C-4D0A-8675-3A27E2D379DF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2024年4月11日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en-US" altLang="zh-TW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027572A-0634-4A80-9420-2A9C479FA489}" type="datetime2">
              <a:rPr lang="zh-TW" altLang="en-US" smtClean="0"/>
              <a:pPr/>
              <a:t>2024年4月11日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7FB667E1-E601-4AAF-B95C-B25720D70A60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4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17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58902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29715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2735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425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4483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9967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手繪多邊形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" name="手繪多邊形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" name="手繪多邊形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" name="手繪多邊形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" name="手繪多邊形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" name="手繪多邊形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" name="手繪多邊形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" name="手繪多邊形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" name="手繪多邊形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" name="手繪多邊形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" name="手繪多邊形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" name="手繪多邊形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" name="手繪多邊形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" name="手繪多邊形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" name="手繪多邊形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" name="手繪多邊形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" name="手繪多邊形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" name="手繪多邊形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" name="手繪多邊形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" name="手繪多邊形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" name="手繪多邊形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" name="手繪多邊形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" name="手繪多邊形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" name="手繪多邊形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" name="手繪多邊形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" name="手繪多邊形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" name="手繪多邊形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" name="手繪多邊形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" name="手繪多邊形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" name="手繪多邊形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5" name="手繪多邊形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6" name="手繪多邊形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7" name="手繪多邊形​​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8" name="手繪多邊形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9" name="手繪多邊形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5" name="手繪多邊形​​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6" name="手繪多邊形​​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7" name="手繪多邊形​​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8" name="手繪多邊形​​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49" name="手繪多邊形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手繪多邊形​​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2" name="手繪多邊形​​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3" name="手繪多邊形​​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4" name="手繪多邊形​​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5" name="手繪多邊形​​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6" name="手繪多邊形​​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7" name="手繪多邊形​​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8" name="手繪多邊形​​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59" name="手繪多邊形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60" name="手繪多邊形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grpSp>
        <p:nvGrpSpPr>
          <p:cNvPr id="61" name="群組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手繪多邊形​​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3" name="手繪多邊形​​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4" name="手繪多邊形​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5" name="手繪多邊形​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6" name="手繪多邊形​​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7" name="手繪多邊形​​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8" name="手繪多邊形​​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9" name="手繪多邊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0" name="手繪多邊形​​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1" name="手繪多邊形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2" name="手繪多邊形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3" name="手繪多邊形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4" name="手繪多邊形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5" name="手繪多邊形​​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6" name="手繪多邊形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7" name="手繪多邊形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8" name="手繪多邊形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9" name="手繪多邊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0" name="手繪多邊形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81" name="群組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手繪多邊形​​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3" name="手繪多邊形​​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4" name="手繪多邊形​​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5" name="手繪多邊形​​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6" name="手繪多邊形​​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87" name="群組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手繪多邊形​​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9" name="手繪多邊形​​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0" name="手繪多邊形​​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1" name="手繪多邊形​​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2" name="手繪多邊形​​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3" name="手繪多邊形​​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94" name="群組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手繪多邊形​​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6" name="手繪多邊形​​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7" name="手繪多邊形​​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8" name="手繪多邊形​​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99" name="群組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手繪多邊形​​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1" name="手繪多邊形​​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2" name="手繪多邊形​​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3" name="手繪多邊形​​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4" name="手繪多邊形​​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5" name="手繪多邊形​​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8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9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0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1" name="手繪多邊形​​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2" name="手繪多邊形​​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3" name="手繪多邊形​​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4" name="手繪多邊形​​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115" name="手繪多邊形​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16" name="手繪多邊形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grpSp>
        <p:nvGrpSpPr>
          <p:cNvPr id="117" name="群組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手繪多邊形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9" name="手繪多邊形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0" name="手繪多邊形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1" name="手繪多邊形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2" name="手繪多邊形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3" name="手繪多邊形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4" name="手繪多邊形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5" name="手繪多邊形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6" name="手繪多邊形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7" name="手繪多邊形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8" name="手繪多邊形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9" name="手繪多邊形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0" name="手繪多邊形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1" name="手繪多邊形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2" name="手繪多邊形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3" name="手繪多邊形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4" name="手繪多邊形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5" name="手繪多邊形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6" name="手繪多邊形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7" name="手繪多邊形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8" name="手繪多邊形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9" name="手繪多邊形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0" name="手繪多邊形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1" name="手繪多邊形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2" name="手繪多邊形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3" name="手繪多邊形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4" name="手繪多邊形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5" name="手繪多邊形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146" name="群組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手繪多邊形​​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8" name="手繪多邊形​​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9" name="手繪多邊形​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0" name="手繪多邊形​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1" name="手繪多邊形​​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2" name="手繪多邊形​​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3" name="手繪多邊形​​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4" name="手繪多邊形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5" name="手繪多邊形​​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6" name="手繪多邊形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7" name="手繪多邊形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8" name="手繪多邊形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9" name="手繪多邊形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0" name="手繪多邊形​​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1" name="手繪多邊形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2" name="手繪多邊形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3" name="手繪多邊形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4" name="手繪多邊形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5" name="手繪多邊形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6" name="手繪多邊形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7" name="手繪多邊形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8" name="手繪多邊形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9" name="手繪多邊形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0" name="手繪多邊形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171" name="群組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6" name="手繪多邊形​​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7" name="手繪多邊形​​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8" name="手繪多邊形​​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9" name="手繪多邊形​​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rtlCol="0" anchor="b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6F7EF6-5B78-4C88-BD29-BCC8F9074FCA}" type="datetime2">
              <a:rPr lang="zh-TW" altLang="en-US" smtClean="0"/>
              <a:pPr/>
              <a:t>2024年4月11日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128358-86BF-4BE1-AE44-D087FAA2D3C0}" type="datetime2">
              <a:rPr lang="zh-TW" altLang="en-US" smtClean="0"/>
              <a:pPr/>
              <a:t>2024年4月11日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1B9076-0067-4F32-B6D1-9C31E42ECC73}" type="datetime2">
              <a:rPr lang="zh-TW" altLang="en-US" smtClean="0"/>
              <a:pPr/>
              <a:t>2024年4月11日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rtlCol="0" anchor="b">
            <a:normAutofit/>
          </a:bodyPr>
          <a:lstStyle>
            <a:lvl1pPr algn="l">
              <a:defRPr sz="52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rtlCol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3E40E8-A7AC-40A6-B203-C51F50516F94}" type="datetime2">
              <a:rPr lang="zh-TW" altLang="en-US" smtClean="0"/>
              <a:pPr/>
              <a:t>2024年4月11日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22E5CE-50DE-4091-87FA-1AC56BE031B7}" type="datetime2">
              <a:rPr lang="zh-TW" altLang="en-US" smtClean="0"/>
              <a:pPr/>
              <a:t>2024年4月11日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18DC7A5-D8FB-4063-B028-D6E3FB48D178}" type="datetime2">
              <a:rPr lang="zh-TW" altLang="en-US" smtClean="0"/>
              <a:pPr/>
              <a:t>2024年4月11日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​​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7" name="手繪多邊形​​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手繪多邊形​​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grpSp>
        <p:nvGrpSpPr>
          <p:cNvPr id="9" name="群組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" name="手繪多邊形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" name="手繪多邊形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" name="手繪多邊形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5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6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7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8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9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0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1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5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6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7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8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9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0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1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2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3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4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5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6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7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8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9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0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1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2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3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4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5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6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7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8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9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0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1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2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3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4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5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6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7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8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9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0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1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2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3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4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5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6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7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8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9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0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1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2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93" name="群組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手繪多邊形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5" name="手繪多邊形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6" name="手繪多邊形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7" name="手繪多邊形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8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9" name="手繪多邊形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0" name="手繪多邊形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1" name="手繪多邊形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2" name="手繪多邊形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3" name="手繪多邊形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4" name="手繪多邊形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5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6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7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8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9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0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1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2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3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4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5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6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7" name="手繪多邊形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8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9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0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1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2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3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4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5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6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7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8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9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0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1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2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3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4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5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6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7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8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9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0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1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2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3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4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5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6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7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8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9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0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1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2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3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4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5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6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7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8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9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0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1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2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3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4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5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6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7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8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9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0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1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2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3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4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5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6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177" name="群組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9" name="手繪多邊形​​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0" name="手繪多邊形​​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1" name="手繪多邊形​​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2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3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4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5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6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7" name="手繪多邊形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8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9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0" name="手繪多邊形​​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1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2" name="手繪多邊形​​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3" name="手繪多邊形​​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4" name="手繪多邊形​​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5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6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7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8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9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0" name="手繪多邊形​​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1" name="手繪多邊形​​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2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3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4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5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6" name="手繪多邊形​​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7" name="手繪多邊形​​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8" name="手繪多邊形​​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9" name="手繪多邊形​​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0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1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2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3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4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5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6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7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8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9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0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1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2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3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4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5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6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7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8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9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0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1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2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3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4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5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6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7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8" name="手繪多邊形​​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9" name="手繪多邊形​​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0" name="手繪多邊形​​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1" name="手繪多邊形​​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2" name="手繪多邊形​​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3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4" name="手繪多邊形​​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5" name="手繪多邊形​​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6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7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8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9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0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1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2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3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4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5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6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7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8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9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260" name="群組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手繪多邊形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2" name="手繪多邊形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3" name="手繪多邊形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4" name="手繪多邊形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5" name="手繪多邊形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6" name="手繪多邊形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7" name="手繪多邊形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8" name="手繪多邊形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9" name="手繪多邊形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0" name="手繪多邊形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1" name="手繪多邊形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2" name="手繪多邊形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3" name="手繪多邊形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solidFill>
                  <a:schemeClr val="accent6"/>
                </a:solidFill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4" name="手繪多邊形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5" name="手繪多邊形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6" name="手繪多邊形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7" name="手繪多邊形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solidFill>
                  <a:schemeClr val="accent6"/>
                </a:solidFill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8" name="手繪多邊形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9" name="手繪多邊形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0" name="手繪多邊形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1" name="手繪多邊形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2" name="手繪多邊形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3" name="手繪多邊形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4" name="手繪多邊形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5" name="手繪多邊形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6" name="手繪多邊形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7" name="手繪多邊形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8" name="手繪多邊形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289" name="群組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手繪多邊形​​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1" name="橢圓​​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2" name="手繪多邊形​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3" name="手繪多邊形​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4" name="手繪多邊形​​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5" name="手繪多邊形​​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6" name="手繪多邊形​​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7" name="手繪多邊形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8" name="手繪多邊形​​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9" name="手繪多邊形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0" name="手繪多邊形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1" name="手繪多邊形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2" name="手繪多邊形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3" name="手繪多邊形​​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4" name="手繪多邊形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5" name="手繪多邊形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6" name="手繪多邊形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7" name="手繪多邊形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8" name="手繪多邊形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9" name="手繪多邊形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310" name="手繪多邊形​​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grpSp>
        <p:nvGrpSpPr>
          <p:cNvPr id="311" name="群組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手繪多邊形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3" name="手繪多邊形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4" name="手繪多邊形​​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5" name="手繪多邊形​​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6" name="手繪多邊形​​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7" name="手繪多邊形​​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8" name="手繪多邊形​​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9" name="手繪多邊形​​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0" name="手繪多邊形​​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1" name="手繪多邊形​​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2" name="手繪多邊形​​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3" name="手繪多邊形​​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4" name="手繪多邊形​​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5" name="手繪多邊形​​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6" name="手繪多邊形​​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7" name="手繪多邊形​​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8" name="手繪多邊形​​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9" name="手繪多邊形​​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0" name="手繪多邊形​​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1" name="手繪多邊形​​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2" name="手繪多邊形​​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3" name="手繪多邊形​​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4" name="手繪多邊形​​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5" name="手繪多邊形​​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6" name="手繪多邊形​​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7" name="手繪多邊形​​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8" name="手繪多邊形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9" name="手繪多邊形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0" name="手繪多邊形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1" name="手繪多邊形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2" name="手繪多邊形​​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3" name="手繪多邊形​​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4" name="手繪多邊形​​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5" name="手繪多邊形​​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6" name="手繪多邊形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7" name="手繪多邊形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348" name="群組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群組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手繪多邊形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6" name="手繪多邊形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7" name="手繪多邊形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8" name="手繪多邊形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9" name="手繪多邊形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0" name="手繪多邊形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1" name="手繪多邊形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2" name="手繪多邊形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3" name="手繪多邊形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4" name="手繪多邊形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5" name="手繪多邊形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6" name="手繪多邊形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7" name="手繪多邊形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8" name="手繪多邊形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9" name="手繪多邊形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0" name="手繪多邊形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1" name="手繪多邊形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2" name="手繪多邊形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3" name="手繪多邊形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4" name="手繪多邊形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5" name="手繪多邊形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6" name="手繪多邊形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7" name="手繪多邊形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8" name="手繪多邊形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9" name="手繪多邊形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0" name="手繪多邊形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1" name="手繪多邊形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2" name="手繪多邊形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3" name="手繪多邊形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4" name="手繪多邊形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5" name="手繪多邊形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6" name="手繪多邊形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7" name="手繪多邊形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8" name="手繪多邊形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9" name="手繪多邊形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0" name="手繪多邊形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1" name="手繪多邊形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2" name="手繪多邊形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3" name="手繪多邊形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4" name="手繪多邊形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5" name="手繪多邊形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6" name="手繪多邊形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7" name="手繪多邊形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8" name="手繪多邊形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9" name="手繪多邊形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20" name="手繪多邊形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21" name="手繪多邊形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</p:grpSp>
        <p:grpSp>
          <p:nvGrpSpPr>
            <p:cNvPr id="350" name="群組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手繪多邊形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7" name="手繪多邊形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8" name="手繪多邊形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9" name="手繪多邊形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0" name="手繪多邊形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1" name="手繪多邊形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2" name="手繪多邊形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3" name="手繪多邊形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4" name="手繪多邊形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</p:grpSp>
        <p:grpSp>
          <p:nvGrpSpPr>
            <p:cNvPr id="351" name="群組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手繪多邊形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0" name="手繪多邊形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1" name="手繪多邊形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2" name="手繪多邊形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3" name="手繪多邊形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4" name="手繪多邊形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5" name="手繪多邊形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</p:grpSp>
        <p:grpSp>
          <p:nvGrpSpPr>
            <p:cNvPr id="352" name="群組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手繪多邊形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54" name="手繪多邊形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55" name="手繪多邊形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56" name="手繪多邊形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57" name="手繪多邊形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58" name="手繪多邊形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</p:grpSp>
      </p:grpSp>
      <p:grpSp>
        <p:nvGrpSpPr>
          <p:cNvPr id="422" name="群組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4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5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6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7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8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9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0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431" name="群組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3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4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5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6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7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8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9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440" name="群組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2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3" name="手繪多邊形​​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4" name="手繪多邊形​​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5" name="手繪多邊形​​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6" name="手繪多邊形​​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7" name="手繪多邊形​​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8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rtlCol="0" anchor="ctr">
            <a:normAutofit/>
          </a:bodyPr>
          <a:lstStyle>
            <a:lvl1pPr algn="ctr">
              <a:defRPr sz="60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7FB326-09BA-4C4B-85DC-25848ABE508E}" type="datetime2">
              <a:rPr lang="zh-TW" altLang="en-US" smtClean="0"/>
              <a:pPr/>
              <a:t>2024年4月11日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2AA930-071B-4D31-942E-248AE87D3587}" type="datetime2">
              <a:rPr lang="zh-TW" altLang="en-US" smtClean="0"/>
              <a:pPr/>
              <a:t>2024年4月11日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BFAAA-1205-491F-95F1-844FB0E38A2B}" type="datetime2">
              <a:rPr lang="zh-TW" altLang="en-US" smtClean="0"/>
              <a:pPr/>
              <a:t>2024年4月11日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FF3C93-EEA5-4646-BDA0-2DCD844B8D7B}" type="datetime2">
              <a:rPr lang="zh-TW" altLang="en-US" smtClean="0"/>
              <a:pPr/>
              <a:t>2024年4月11日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手繪多邊形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9" name="手繪多邊形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grpSp>
        <p:nvGrpSpPr>
          <p:cNvPr id="10" name="群組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手繪多邊形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" name="手繪多邊形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" name="手繪多邊形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" name="手繪多邊形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" name="手繪多邊形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" name="手繪多邊形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26" name="群組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手繪多邊形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" name="手繪多邊形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" name="手繪多邊形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" name="手繪多邊形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" name="手繪多邊形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" name="手繪多邊形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" name="手繪多邊形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34" name="群組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手繪多邊形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6" name="手繪多邊形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7" name="手繪多邊形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8" name="手繪多邊形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9" name="手繪多邊形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0" name="手繪多邊形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1" name="手繪多邊形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" name="手繪多邊形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43" name="群組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手繪多邊形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5" name="手繪多邊形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6" name="手繪多邊形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7" name="手繪多邊形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8" name="手繪多邊形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9" name="手繪多邊形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0" name="手繪多邊形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1" name="手繪多邊形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52" name="群組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4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5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6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7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8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9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0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61" name="群組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6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7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8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9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baseline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751297" y="6601968"/>
            <a:ext cx="1266278" cy="193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3D97914-47BC-412D-AA3F-505857C493CE}" type="datetime2">
              <a:rPr lang="zh-TW" altLang="en-US" smtClean="0"/>
              <a:pPr/>
              <a:t>2024年4月11日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CA8D9AD5-F248-4919-864A-CFD76CC027D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6KBpavXHz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8DJ5FV-ED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Vh_5mpx8LM&amp;t=158s" TargetMode="External"/><Relationship Id="rId2" Type="http://schemas.openxmlformats.org/officeDocument/2006/relationships/hyperlink" Target="https://www.youtube.com/watch?v=1ctBTHk-rN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fun.cn/v/ac4188720_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watch?v=Bhdm0GBWrrU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xu0xJGAVA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ywMMplA_Gg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>
                <a:latin typeface="+mj-ea"/>
                <a:ea typeface="+mj-ea"/>
              </a:rPr>
              <a:t>彌生時代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3903329" y="3279227"/>
            <a:ext cx="6916336" cy="969289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2800" dirty="0" smtClean="0"/>
              <a:t>                 日本人口大量增加</a:t>
            </a:r>
            <a:endParaRPr lang="en-US" altLang="zh-TW" sz="2800" dirty="0" smtClean="0"/>
          </a:p>
          <a:p>
            <a:r>
              <a:rPr lang="zh-TW" altLang="en-US" sz="1800" b="1" dirty="0" smtClean="0">
                <a:latin typeface="+mj-ea"/>
              </a:rPr>
              <a:t>（西元前</a:t>
            </a:r>
            <a:r>
              <a:rPr lang="en-US" altLang="zh-TW" sz="1800" b="1" dirty="0" smtClean="0">
                <a:latin typeface="+mj-ea"/>
              </a:rPr>
              <a:t>300</a:t>
            </a:r>
            <a:r>
              <a:rPr lang="zh-TW" altLang="en-US" sz="1800" b="1" dirty="0" smtClean="0">
                <a:latin typeface="+mj-ea"/>
              </a:rPr>
              <a:t>年～西元</a:t>
            </a:r>
            <a:r>
              <a:rPr lang="en-US" altLang="zh-TW" sz="1800" b="1" dirty="0" smtClean="0">
                <a:latin typeface="+mj-ea"/>
              </a:rPr>
              <a:t>250</a:t>
            </a:r>
            <a:r>
              <a:rPr lang="zh-TW" altLang="en-US" sz="1800" b="1" smtClean="0">
                <a:latin typeface="+mj-ea"/>
              </a:rPr>
              <a:t>年）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21794" cy="1153427"/>
          </a:xfrm>
        </p:spPr>
        <p:txBody>
          <a:bodyPr rtlCol="0">
            <a:norm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中國史書</a:t>
            </a:r>
            <a:r>
              <a:rPr lang="zh-TW" altLang="en-US" b="1" dirty="0">
                <a:latin typeface="+mj-ea"/>
                <a:ea typeface="+mj-ea"/>
              </a:rPr>
              <a:t>記載不</a:t>
            </a:r>
            <a:r>
              <a:rPr lang="zh-TW" altLang="en-US" b="1" dirty="0" smtClean="0">
                <a:latin typeface="+mj-ea"/>
                <a:ea typeface="+mj-ea"/>
              </a:rPr>
              <a:t>多的公孫淵</a:t>
            </a:r>
            <a:endParaRPr lang="en-US" altLang="zh-TW" b="1" dirty="0">
              <a:latin typeface="+mj-ea"/>
              <a:ea typeface="+mj-ea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480560" y="457199"/>
            <a:ext cx="6675120" cy="4082717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日本天皇家與所謂的「騎馬民族征服說」。</a:t>
            </a:r>
            <a:endParaRPr lang="en-US" altLang="zh-TW" sz="24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" indent="0">
              <a:buNone/>
            </a:pPr>
            <a:r>
              <a:rPr lang="en-US" altLang="zh-TW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疑問：為何直到</a:t>
            </a:r>
            <a:r>
              <a:rPr lang="en-US" altLang="zh-TW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17</a:t>
            </a: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世紀日本才出現閹割技術？）</a:t>
            </a:r>
            <a:endParaRPr lang="en-US" altLang="zh-TW" sz="24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TW" altLang="en-US" dirty="0" smtClean="0"/>
              <a:t>古墳時代出現大量的馬型土偶、馬具裝飾品。</a:t>
            </a:r>
            <a:endParaRPr lang="en-US" altLang="zh-TW" dirty="0" smtClean="0"/>
          </a:p>
          <a:p>
            <a:pPr rtl="0"/>
            <a:r>
              <a:rPr lang="zh-TW" altLang="en-US" dirty="0" smtClean="0"/>
              <a:t>宮崎縣出土日本最古老的馬的埋葬墳（</a:t>
            </a:r>
            <a:r>
              <a:rPr lang="en-US" altLang="zh-TW" dirty="0" smtClean="0"/>
              <a:t>5</a:t>
            </a:r>
            <a:r>
              <a:rPr lang="zh-TW" altLang="en-US" dirty="0" smtClean="0"/>
              <a:t>世紀）。</a:t>
            </a:r>
            <a:endParaRPr lang="en-US" altLang="zh-TW" dirty="0" smtClean="0"/>
          </a:p>
          <a:p>
            <a:r>
              <a:rPr lang="zh-TW" altLang="en-US" dirty="0" smtClean="0"/>
              <a:t>日本地形</a:t>
            </a:r>
            <a:r>
              <a:rPr lang="zh-TW" altLang="en-US" dirty="0"/>
              <a:t>多山，</a:t>
            </a:r>
            <a:r>
              <a:rPr lang="zh-TW" altLang="en-US" dirty="0" smtClean="0"/>
              <a:t>「神武東征」的交通工具至為關鍵。</a:t>
            </a:r>
            <a:endParaRPr lang="en-US" altLang="zh-TW" dirty="0" smtClean="0"/>
          </a:p>
          <a:p>
            <a:pPr rtl="0"/>
            <a:r>
              <a:rPr lang="zh-TW" altLang="en-US" dirty="0" smtClean="0"/>
              <a:t>日本史書記載的「海人族」，協助東征的神武天皇，由三重縣登陸，進入奈良盆地。</a:t>
            </a:r>
            <a:endParaRPr lang="en-US" altLang="zh-TW" dirty="0" smtClean="0"/>
          </a:p>
          <a:p>
            <a:pPr marL="45720" indent="0" rtl="0">
              <a:buNone/>
            </a:pPr>
            <a:endParaRPr lang="en-US" altLang="zh-TW" dirty="0" smtClean="0"/>
          </a:p>
          <a:p>
            <a:pPr rtl="0"/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423512"/>
          </a:xfrm>
        </p:spPr>
        <p:txBody>
          <a:bodyPr rtlCol="0"/>
          <a:lstStyle/>
          <a:p>
            <a:pPr rtl="0"/>
            <a:r>
              <a:rPr lang="zh-TW" altLang="en-US" smtClean="0"/>
              <a:t>日、韓</a:t>
            </a:r>
            <a:r>
              <a:rPr lang="zh-TW" altLang="en-US" dirty="0" smtClean="0"/>
              <a:t>民族形成的重要線索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1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>
                <a:latin typeface="+mj-ea"/>
                <a:ea typeface="+mj-ea"/>
              </a:rPr>
              <a:t>關於「日本文化」課程中的時代劃分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528572" y="1485900"/>
            <a:ext cx="9134856" cy="4410403"/>
          </a:xfrm>
        </p:spPr>
        <p:txBody>
          <a:bodyPr rtlCol="0">
            <a:normAutofit/>
          </a:bodyPr>
          <a:lstStyle/>
          <a:p>
            <a:r>
              <a:rPr lang="zh-TW" altLang="en-US" dirty="0" smtClean="0"/>
              <a:t>舊石器時代後期（西元前</a:t>
            </a:r>
            <a:r>
              <a:rPr lang="en-US" altLang="zh-TW" dirty="0" smtClean="0"/>
              <a:t>40000</a:t>
            </a:r>
            <a:r>
              <a:rPr lang="zh-TW" altLang="en-US" dirty="0"/>
              <a:t>年～</a:t>
            </a:r>
            <a:r>
              <a:rPr lang="zh-TW" altLang="en-US" dirty="0" smtClean="0"/>
              <a:t>前</a:t>
            </a:r>
            <a:r>
              <a:rPr lang="en-US" altLang="zh-TW" dirty="0" smtClean="0"/>
              <a:t>12000</a:t>
            </a:r>
            <a:r>
              <a:rPr lang="zh-TW" altLang="en-US" dirty="0"/>
              <a:t>年）</a:t>
            </a:r>
            <a:endParaRPr lang="en-US" altLang="zh-TW" dirty="0"/>
          </a:p>
          <a:p>
            <a:r>
              <a:rPr lang="zh-TW" altLang="en-US" dirty="0" smtClean="0"/>
              <a:t>繩文</a:t>
            </a:r>
            <a:r>
              <a:rPr lang="zh-TW" altLang="en-US" dirty="0"/>
              <a:t>時代（</a:t>
            </a:r>
            <a:r>
              <a:rPr lang="zh-TW" altLang="en-US" dirty="0" smtClean="0"/>
              <a:t>西元前</a:t>
            </a:r>
            <a:r>
              <a:rPr lang="en-US" altLang="zh-TW" dirty="0" smtClean="0"/>
              <a:t>12000</a:t>
            </a:r>
            <a:r>
              <a:rPr lang="zh-TW" altLang="en-US" dirty="0" smtClean="0"/>
              <a:t>年～前</a:t>
            </a:r>
            <a:r>
              <a:rPr lang="en-US" altLang="zh-TW" dirty="0" smtClean="0"/>
              <a:t>300</a:t>
            </a:r>
            <a:r>
              <a:rPr lang="zh-TW" altLang="en-US" dirty="0" smtClean="0"/>
              <a:t>年）</a:t>
            </a:r>
            <a:endParaRPr lang="en-US" altLang="zh-TW" dirty="0" smtClean="0"/>
          </a:p>
          <a:p>
            <a:r>
              <a:rPr lang="zh-TW" altLang="en-US" dirty="0" smtClean="0"/>
              <a:t>彌生</a:t>
            </a:r>
            <a:r>
              <a:rPr lang="zh-TW" altLang="en-US" dirty="0"/>
              <a:t>時代（</a:t>
            </a:r>
            <a:r>
              <a:rPr lang="zh-TW" altLang="en-US" dirty="0" smtClean="0"/>
              <a:t>西元前</a:t>
            </a:r>
            <a:r>
              <a:rPr lang="en-US" altLang="zh-TW" dirty="0" smtClean="0"/>
              <a:t>300</a:t>
            </a:r>
            <a:r>
              <a:rPr lang="zh-TW" altLang="en-US" dirty="0" smtClean="0"/>
              <a:t>年～西元</a:t>
            </a:r>
            <a:r>
              <a:rPr lang="en-US" altLang="zh-TW" dirty="0" smtClean="0"/>
              <a:t>250</a:t>
            </a:r>
            <a:r>
              <a:rPr lang="zh-TW" altLang="en-US" dirty="0" smtClean="0"/>
              <a:t>年）</a:t>
            </a:r>
            <a:endParaRPr lang="en-US" altLang="zh-TW" dirty="0" smtClean="0"/>
          </a:p>
          <a:p>
            <a:r>
              <a:rPr lang="zh-TW" altLang="en-US" dirty="0" smtClean="0"/>
              <a:t>古墳</a:t>
            </a:r>
            <a:r>
              <a:rPr lang="zh-TW" altLang="en-US" dirty="0"/>
              <a:t>時代</a:t>
            </a:r>
            <a:r>
              <a:rPr lang="zh-TW" altLang="en-US" dirty="0" smtClean="0"/>
              <a:t>（</a:t>
            </a:r>
            <a:r>
              <a:rPr lang="zh-TW" altLang="en-US" dirty="0"/>
              <a:t>西元</a:t>
            </a:r>
            <a:r>
              <a:rPr lang="en-US" altLang="zh-TW" dirty="0" smtClean="0"/>
              <a:t>250</a:t>
            </a:r>
            <a:r>
              <a:rPr lang="zh-TW" altLang="en-US" dirty="0" smtClean="0"/>
              <a:t>～</a:t>
            </a:r>
            <a:r>
              <a:rPr lang="en-US" altLang="zh-TW" dirty="0" smtClean="0"/>
              <a:t>592</a:t>
            </a:r>
            <a:r>
              <a:rPr lang="zh-TW" altLang="en-US" dirty="0" smtClean="0"/>
              <a:t>年）</a:t>
            </a:r>
            <a:endParaRPr lang="en-US" altLang="zh-TW" dirty="0" smtClean="0"/>
          </a:p>
          <a:p>
            <a:r>
              <a:rPr lang="zh-TW" altLang="en-US" dirty="0"/>
              <a:t>飛鳥時代</a:t>
            </a:r>
            <a:r>
              <a:rPr lang="zh-TW" altLang="en-US" dirty="0" smtClean="0"/>
              <a:t>（</a:t>
            </a:r>
            <a:r>
              <a:rPr lang="zh-TW" altLang="en-US" dirty="0"/>
              <a:t>西元</a:t>
            </a:r>
            <a:r>
              <a:rPr lang="en-US" altLang="zh-TW" dirty="0" smtClean="0"/>
              <a:t>592</a:t>
            </a:r>
            <a:r>
              <a:rPr lang="zh-TW" altLang="en-US" dirty="0" smtClean="0"/>
              <a:t>～</a:t>
            </a:r>
            <a:r>
              <a:rPr lang="en-US" altLang="zh-TW" dirty="0" smtClean="0"/>
              <a:t>710</a:t>
            </a:r>
            <a:r>
              <a:rPr lang="zh-TW" altLang="en-US" dirty="0" smtClean="0"/>
              <a:t>年）</a:t>
            </a:r>
            <a:endParaRPr lang="en-US" altLang="zh-TW" dirty="0"/>
          </a:p>
          <a:p>
            <a:r>
              <a:rPr lang="zh-TW" altLang="en-US" dirty="0" smtClean="0"/>
              <a:t>奈良</a:t>
            </a:r>
            <a:r>
              <a:rPr lang="zh-TW" altLang="en-US" dirty="0"/>
              <a:t>時代</a:t>
            </a:r>
            <a:r>
              <a:rPr lang="zh-TW" altLang="en-US" dirty="0" smtClean="0"/>
              <a:t>（西元</a:t>
            </a:r>
            <a:r>
              <a:rPr lang="en-US" altLang="zh-TW" dirty="0" smtClean="0"/>
              <a:t>710</a:t>
            </a:r>
            <a:r>
              <a:rPr lang="zh-TW" altLang="en-US" dirty="0" smtClean="0"/>
              <a:t>～</a:t>
            </a:r>
            <a:r>
              <a:rPr lang="en-US" altLang="zh-TW" dirty="0" smtClean="0"/>
              <a:t>794</a:t>
            </a:r>
            <a:r>
              <a:rPr lang="zh-TW" altLang="en-US" dirty="0" smtClean="0"/>
              <a:t>年）</a:t>
            </a:r>
            <a:endParaRPr lang="en-US" altLang="zh-TW" dirty="0" smtClean="0"/>
          </a:p>
          <a:p>
            <a:r>
              <a:rPr lang="zh-TW" altLang="en-US" dirty="0"/>
              <a:t>平安時代</a:t>
            </a:r>
            <a:r>
              <a:rPr lang="zh-TW" altLang="en-US" dirty="0" smtClean="0"/>
              <a:t>（西元</a:t>
            </a:r>
            <a:r>
              <a:rPr lang="en-US" altLang="zh-TW" dirty="0" smtClean="0"/>
              <a:t>794</a:t>
            </a:r>
            <a:r>
              <a:rPr lang="zh-TW" altLang="en-US" dirty="0" smtClean="0"/>
              <a:t>～</a:t>
            </a:r>
            <a:r>
              <a:rPr lang="en-US" altLang="zh-TW" dirty="0" smtClean="0"/>
              <a:t>1185</a:t>
            </a:r>
            <a:r>
              <a:rPr lang="zh-TW" altLang="en-US" dirty="0"/>
              <a:t>年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鎌</a:t>
            </a:r>
            <a:r>
              <a:rPr lang="zh-TW" altLang="en-US" dirty="0"/>
              <a:t>倉時代</a:t>
            </a:r>
            <a:r>
              <a:rPr lang="zh-TW" altLang="en-US" dirty="0" smtClean="0"/>
              <a:t>（西元</a:t>
            </a:r>
            <a:r>
              <a:rPr lang="en-US" altLang="zh-TW" dirty="0" smtClean="0"/>
              <a:t>1185</a:t>
            </a:r>
            <a:r>
              <a:rPr lang="zh-TW" altLang="en-US" dirty="0" smtClean="0"/>
              <a:t>～</a:t>
            </a:r>
            <a:r>
              <a:rPr lang="en-US" altLang="zh-TW" dirty="0" smtClean="0"/>
              <a:t>1333</a:t>
            </a:r>
            <a:r>
              <a:rPr lang="zh-TW" altLang="en-US" dirty="0" smtClean="0"/>
              <a:t>年）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38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346840"/>
            <a:ext cx="9133730" cy="740981"/>
          </a:xfrm>
        </p:spPr>
        <p:txBody>
          <a:bodyPr rtlCol="0"/>
          <a:lstStyle/>
          <a:p>
            <a:pPr rtl="0"/>
            <a:r>
              <a:rPr lang="zh-TW" altLang="en-US" b="1" dirty="0" smtClean="0">
                <a:latin typeface="+mj-ea"/>
                <a:ea typeface="+mj-ea"/>
              </a:rPr>
              <a:t>讓日本貽笑大方的「舊石器偽造」事件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www.youtube.com/watch?v=y6KBpavXHzY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www.youtube.com/watch?v=s8DJ5FV-ED0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46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8572" y="182880"/>
            <a:ext cx="9133730" cy="1111166"/>
          </a:xfrm>
        </p:spPr>
        <p:txBody>
          <a:bodyPr>
            <a:normAutofit/>
          </a:bodyPr>
          <a:lstStyle/>
          <a:p>
            <a:r>
              <a:rPr lang="zh-TW" altLang="en-US" sz="4000" b="1" dirty="0" smtClean="0">
                <a:latin typeface="+mj-ea"/>
                <a:ea typeface="+mj-ea"/>
              </a:rPr>
              <a:t>有科學佐證的「日本人起源」</a:t>
            </a:r>
            <a:endParaRPr lang="zh-TW" altLang="en-US" sz="4000" b="1" dirty="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8572" y="1458191"/>
            <a:ext cx="9619719" cy="3215409"/>
          </a:xfrm>
        </p:spPr>
        <p:txBody>
          <a:bodyPr/>
          <a:lstStyle/>
          <a:p>
            <a:pPr marL="4572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www.youtube.com/watch?v=1ctBTHk-rNI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日本人的</a:t>
            </a:r>
            <a:r>
              <a:rPr lang="en-US" altLang="zh-TW" dirty="0" smtClean="0"/>
              <a:t>Y</a:t>
            </a:r>
            <a:r>
              <a:rPr lang="zh-TW" altLang="en-US" dirty="0" smtClean="0"/>
              <a:t>染色體與西藏人最接近？可能跟「丹尼索瓦人」有關。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中國古代文獻中的「倭國」，地理位置由最初的廣州一帶，漸漸往北移動到長江三角洲，到了魏晉南北朝時，已經被記錄「位處於朝鮮半島南部，包括日本群島」。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日本政府撥經費，進行台灣到琉球群島的古代獨木舟航行試驗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www.youtube.com/watch?v=6Vh_5mpx8LM&amp;t=158s</a:t>
            </a:r>
            <a:endParaRPr lang="en-US" altLang="zh-TW" dirty="0" smtClean="0"/>
          </a:p>
          <a:p>
            <a:pPr marL="4572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8289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57654"/>
            <a:ext cx="9133730" cy="993229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b="1" dirty="0" smtClean="0">
                <a:latin typeface="+mj-ea"/>
                <a:ea typeface="+mj-ea"/>
              </a:rPr>
              <a:t>彌生時代文物</a:t>
            </a:r>
            <a:endParaRPr lang="zh-TW" altLang="en-US" sz="4000" b="1" dirty="0">
              <a:latin typeface="+mj-ea"/>
              <a:ea typeface="+mj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606296" y="1655064"/>
            <a:ext cx="723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www.acfun.cn/v/ac4188720_2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270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92506"/>
            <a:ext cx="9133730" cy="657726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現代日本人的長相</a:t>
            </a:r>
            <a:endParaRPr lang="zh-TW" altLang="en-US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9129158" cy="268705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日本男性的長相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 smtClean="0"/>
              <a:t>阿部寬                                中井貴一                            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625600" y="4756484"/>
            <a:ext cx="7652084" cy="102781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日本女性的長相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www.youtube.com/watch?v=Bhdm0GBWrrU</a:t>
            </a:r>
            <a:endParaRPr lang="en-US" altLang="zh-TW" dirty="0" smtClean="0"/>
          </a:p>
          <a:p>
            <a:pPr marL="4572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90" y="2165685"/>
            <a:ext cx="2776637" cy="230471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321" y="2165684"/>
            <a:ext cx="1905000" cy="229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7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03406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繩文土器與彌生土器</a:t>
            </a:r>
            <a:endParaRPr lang="zh-TW" altLang="en-US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731" y="1312333"/>
            <a:ext cx="2695904" cy="4294792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634" y="1312334"/>
            <a:ext cx="2901096" cy="41528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5" y="1312335"/>
            <a:ext cx="2828192" cy="429479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299411" y="5823283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遮光器土偶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793386" y="5823283"/>
            <a:ext cx="22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日本國寶火焰型土器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758989" y="5598921"/>
            <a:ext cx="118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彌生土器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40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>
                <a:latin typeface="+mj-ea"/>
                <a:ea typeface="+mj-ea"/>
              </a:rPr>
              <a:t>關於「邪馬台國」與卑彌呼</a:t>
            </a:r>
            <a:r>
              <a:rPr lang="zh-TW" altLang="en-US" b="1" dirty="0" smtClean="0">
                <a:latin typeface="+mj-ea"/>
                <a:ea typeface="+mj-ea"/>
              </a:rPr>
              <a:t>（</a:t>
            </a:r>
            <a:r>
              <a:rPr lang="ja-JP" altLang="en-US" b="1" dirty="0" smtClean="0">
                <a:latin typeface="+mj-ea"/>
                <a:ea typeface="+mj-ea"/>
              </a:rPr>
              <a:t>ひみこ、</a:t>
            </a:r>
            <a:r>
              <a:rPr lang="en-US" altLang="zh-TW" b="1" dirty="0" err="1" smtClean="0">
                <a:latin typeface="+mj-ea"/>
                <a:ea typeface="+mj-ea"/>
              </a:rPr>
              <a:t>Himiko</a:t>
            </a:r>
            <a:r>
              <a:rPr lang="zh-TW" altLang="en-US" b="1" dirty="0" smtClean="0">
                <a:latin typeface="+mj-ea"/>
                <a:ea typeface="+mj-ea"/>
              </a:rPr>
              <a:t>）</a:t>
            </a:r>
            <a:endParaRPr lang="en-US" altLang="zh-TW" b="1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65115" y="1507958"/>
            <a:ext cx="754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https://www.youtube.com/watch?v=-</a:t>
            </a:r>
            <a:r>
              <a:rPr lang="en-US" altLang="zh-TW" dirty="0" smtClean="0">
                <a:hlinkClick r:id="rId3"/>
              </a:rPr>
              <a:t>xu0xJGAVAA</a:t>
            </a:r>
            <a:endParaRPr lang="en-US" altLang="zh-TW" dirty="0" smtClean="0"/>
          </a:p>
          <a:p>
            <a:r>
              <a:rPr lang="zh-TW" altLang="en-US" dirty="0" smtClean="0"/>
              <a:t>（</a:t>
            </a:r>
            <a:r>
              <a:rPr lang="zh-TW" altLang="en-US" dirty="0">
                <a:sym typeface="Salesforce Sans"/>
              </a:rPr>
              <a:t>出自</a:t>
            </a:r>
            <a:r>
              <a:rPr lang="zh-TW" altLang="en-US" dirty="0" smtClean="0">
                <a:sym typeface="Salesforce Sans"/>
              </a:rPr>
              <a:t>：「說書人柳豫」頻道）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23999" y="2859323"/>
            <a:ext cx="5983705" cy="54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電影</a:t>
            </a:r>
            <a:r>
              <a:rPr lang="en-US" altLang="zh-TW" sz="2800" dirty="0" smtClean="0">
                <a:latin typeface="+mj-ea"/>
                <a:ea typeface="+mj-ea"/>
              </a:rPr>
              <a:t>『</a:t>
            </a:r>
            <a:r>
              <a:rPr lang="zh-TW" altLang="en-US" sz="2800" dirty="0" smtClean="0">
                <a:latin typeface="+mj-ea"/>
                <a:ea typeface="+mj-ea"/>
              </a:rPr>
              <a:t>古墓奇兵</a:t>
            </a:r>
            <a:r>
              <a:rPr lang="en-US" altLang="zh-TW" sz="2800" dirty="0" smtClean="0">
                <a:latin typeface="+mj-ea"/>
                <a:ea typeface="+mj-ea"/>
              </a:rPr>
              <a:t>』</a:t>
            </a:r>
            <a:r>
              <a:rPr lang="zh-TW" altLang="en-US" sz="2800" dirty="0" smtClean="0">
                <a:latin typeface="+mj-ea"/>
                <a:ea typeface="+mj-ea"/>
              </a:rPr>
              <a:t>中的</a:t>
            </a:r>
            <a:r>
              <a:rPr lang="zh-TW" altLang="en-US" sz="2800" dirty="0">
                <a:latin typeface="+mj-ea"/>
                <a:ea typeface="+mj-ea"/>
              </a:rPr>
              <a:t>卑彌呼</a:t>
            </a:r>
          </a:p>
        </p:txBody>
      </p:sp>
      <p:sp>
        <p:nvSpPr>
          <p:cNvPr id="10" name="矩形 9"/>
          <p:cNvSpPr/>
          <p:nvPr/>
        </p:nvSpPr>
        <p:spPr>
          <a:xfrm>
            <a:off x="1700463" y="3701278"/>
            <a:ext cx="5352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www.youtube.com/watch?v=ywMMplA_GgY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0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875" y="828877"/>
            <a:ext cx="8101262" cy="935756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8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『</a:t>
            </a:r>
            <a:r>
              <a:rPr lang="zh-TW" altLang="en-US" sz="48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三國志</a:t>
            </a:r>
            <a:r>
              <a:rPr lang="en-US" altLang="zh-TW" sz="48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』</a:t>
            </a:r>
            <a:r>
              <a:rPr lang="zh-TW" altLang="en-US" sz="48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裡的公孫淵</a:t>
            </a:r>
            <a:endParaRPr lang="en-US" altLang="zh-TW" sz="4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294021" y="2358188"/>
            <a:ext cx="636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曹魏與孫吳競相拉攏的遼東太守（樂浪公），娶高句麗王室公主為妻。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406315" y="3092206"/>
            <a:ext cx="502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西元</a:t>
            </a:r>
            <a:r>
              <a:rPr lang="en-US" altLang="zh-TW" dirty="0" smtClean="0"/>
              <a:t>238</a:t>
            </a:r>
            <a:r>
              <a:rPr lang="zh-TW" altLang="en-US" dirty="0" smtClean="0"/>
              <a:t>年</a:t>
            </a:r>
            <a:r>
              <a:rPr lang="zh-TW" altLang="en-US" u="sng" dirty="0" smtClean="0"/>
              <a:t>司馬懿</a:t>
            </a:r>
            <a:r>
              <a:rPr lang="zh-TW" altLang="en-US" dirty="0" smtClean="0"/>
              <a:t>與高句麗王</a:t>
            </a:r>
            <a:r>
              <a:rPr lang="zh-TW" altLang="en-US" u="sng" dirty="0" smtClean="0"/>
              <a:t>高位宮</a:t>
            </a:r>
            <a:r>
              <a:rPr lang="zh-TW" altLang="en-US" dirty="0" smtClean="0"/>
              <a:t>合擊而亡。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06316" y="3641559"/>
            <a:ext cx="625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公孫淵之死，讓卑彌呼得以派使前往洛陽朝貢。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30904" y="40985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公</a:t>
            </a:r>
            <a:r>
              <a:rPr lang="zh-TW" altLang="en-US" dirty="0"/>
              <a:t>孫淵之死</a:t>
            </a:r>
            <a:r>
              <a:rPr lang="zh-TW" altLang="en-US" dirty="0" smtClean="0"/>
              <a:t>，導致遊牧民族大舉南下。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014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返校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1771_TF02895269.potx" id="{E520B431-7946-410B-823A-4C608060E591}" vid="{BBCC4DC1-3964-466B-9C8B-212AB5EB7615}"/>
    </a:ext>
  </a:extLst>
</a:theme>
</file>

<file path=ppt/theme/theme2.xml><?xml version="1.0" encoding="utf-8"?>
<a:theme xmlns:a="http://schemas.openxmlformats.org/drawingml/2006/main" name="Office 佈景主題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9B8A7B-DB68-4625-86A7-7FECB4C2A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F5AFAE-B80F-42D3-94B4-729362BC1BC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40262f94-9f35-4ac3-9a90-690165a166b7"/>
    <ds:schemaRef ds:uri="a4f35948-e619-41b3-aa29-22878b09cfd2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秋季歡樂教育簡報 (寬螢幕)</Template>
  <TotalTime>390</TotalTime>
  <Words>523</Words>
  <Application>Microsoft Office PowerPoint</Application>
  <PresentationFormat>寬螢幕</PresentationFormat>
  <Paragraphs>58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MS Gothic</vt:lpstr>
      <vt:lpstr>MS Gothic</vt:lpstr>
      <vt:lpstr>Salesforce Sans</vt:lpstr>
      <vt:lpstr>細明體</vt:lpstr>
      <vt:lpstr>微軟正黑體</vt:lpstr>
      <vt:lpstr>Arial</vt:lpstr>
      <vt:lpstr>Cambria</vt:lpstr>
      <vt:lpstr>返校 16x9</vt:lpstr>
      <vt:lpstr>彌生時代</vt:lpstr>
      <vt:lpstr>關於「日本文化」課程中的時代劃分</vt:lpstr>
      <vt:lpstr>讓日本貽笑大方的「舊石器偽造」事件</vt:lpstr>
      <vt:lpstr>有科學佐證的「日本人起源」</vt:lpstr>
      <vt:lpstr>彌生時代文物</vt:lpstr>
      <vt:lpstr>現代日本人的長相</vt:lpstr>
      <vt:lpstr>繩文土器與彌生土器</vt:lpstr>
      <vt:lpstr>關於「邪馬台國」與卑彌呼（ひみこ、Himiko）</vt:lpstr>
      <vt:lpstr>『三國志』裡的公孫淵</vt:lpstr>
      <vt:lpstr>中國史書記載不多的公孫淵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彌生時代</dc:title>
  <dc:creator>user</dc:creator>
  <cp:lastModifiedBy>Microsoft 帳戶</cp:lastModifiedBy>
  <cp:revision>43</cp:revision>
  <dcterms:created xsi:type="dcterms:W3CDTF">2021-10-13T00:20:15Z</dcterms:created>
  <dcterms:modified xsi:type="dcterms:W3CDTF">2024-04-11T15:37:37Z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