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5" r:id="rId3"/>
    <p:sldId id="272" r:id="rId4"/>
    <p:sldId id="279" r:id="rId5"/>
    <p:sldId id="274" r:id="rId6"/>
    <p:sldId id="258" r:id="rId7"/>
    <p:sldId id="260" r:id="rId8"/>
    <p:sldId id="276" r:id="rId9"/>
    <p:sldId id="271" r:id="rId10"/>
    <p:sldId id="277" r:id="rId11"/>
    <p:sldId id="273" r:id="rId12"/>
    <p:sldId id="278" r:id="rId13"/>
    <p:sldId id="263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88355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94C59FB-3E13-4307-9ECC-5E39E1BA9EC0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2024/4/16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94C59FB-3E13-4307-9ECC-5E39E1BA9EC0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2024/4/16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160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477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21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37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三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grpSp>
        <p:nvGrpSpPr>
          <p:cNvPr id="84" name="群組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手繪多邊形​​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手繪多邊形​​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手繪多邊形​​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手繪多邊形​​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手繪多邊形​​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手繪多邊形​​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手繪多邊形​​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" name="手繪多邊形​​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手繪多邊形​​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4" name="手繪多邊形​​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手繪多邊形​​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6" name="手繪多邊形​​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7" name="圖片預留位置 33" descr="要新增影像的空白預留位置。按一下預留位置，然後選取您想要新增的影像。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grpSp>
        <p:nvGrpSpPr>
          <p:cNvPr id="98" name="群組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手繪多邊形​​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0" name="手繪多邊形​​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1" name="手繪多邊形​​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2" name="手繪多邊形​​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3" name="手繪多邊形​​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4" name="手繪多邊形​​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5" name="手繪多邊形​​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6" name="手繪多邊形​​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7" name="手繪多邊形​​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8" name="手繪多邊形​​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9" name="手繪多邊形​​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0" name="手繪多邊形​​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1" name="圖片預留位置 33" descr="要新增影像的空白預留位置。按一下預留位置，然後選取您想要新增的影像。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lIns="144000" tIns="144000" rIns="144000" rtlCol="0"/>
          <a:lstStyle>
            <a:lvl1pPr marL="0" indent="0" algn="ctr" rt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grpSp>
        <p:nvGrpSpPr>
          <p:cNvPr id="112" name="群組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手繪多邊形​​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4" name="手繪多邊形​​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5" name="手繪多邊形​​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6" name="手繪多邊形​​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7" name="手繪多邊形​​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手繪多邊形​​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手繪多邊形​​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" name="手繪多邊形​​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" name="手繪多邊形​​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" name="手繪多邊形​​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" name="手繪多邊形​​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" name="手繪多邊形​​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5" name="圖片預留位置 33" descr="要新增影像的空白預留位置。按一下預留位置，然後選取您想要新增的影像。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lIns="144000" tIns="144000" rIns="144000" rtlCol="0"/>
          <a:lstStyle>
            <a:lvl1pPr marL="0" indent="0" algn="ctr" rt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126" name="文字預留位置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22B156B-59AE-415F-B24B-8756D48BB97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7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9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8" name="日期預留位置 3"/>
          <p:cNvSpPr>
            <a:spLocks noGrp="1"/>
          </p:cNvSpPr>
          <p:nvPr>
            <p:ph type="dt" sz="half" idx="13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手繪多邊形​​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手繪多邊形​​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手繪多邊形​​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手繪多邊形​​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2" name="手繪多邊形​​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手繪多邊形​​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手繪多邊形​​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手繪多邊形​​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手繪多邊形​​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手繪多邊形​​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手繪多邊形​​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手繪多邊形​​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22B156B-59AE-415F-B24B-8756D48BB97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22" name="日期預留位置 3"/>
          <p:cNvSpPr>
            <a:spLocks noGrp="1"/>
          </p:cNvSpPr>
          <p:nvPr>
            <p:ph type="dt" sz="half" idx="13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TW"/>
              <a:t>‹#›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8" name="日期預留位置 3"/>
          <p:cNvSpPr>
            <a:spLocks noGrp="1"/>
          </p:cNvSpPr>
          <p:nvPr>
            <p:ph type="dt" sz="half" idx="13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10" name="日期預留位置 3"/>
          <p:cNvSpPr>
            <a:spLocks noGrp="1"/>
          </p:cNvSpPr>
          <p:nvPr>
            <p:ph type="dt" sz="half" idx="13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grpSp>
        <p:nvGrpSpPr>
          <p:cNvPr id="9" name="群組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手繪多邊形​​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手繪多邊形​​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手繪多邊形​​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手繪多邊形​​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手繪多邊形​​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手繪多邊形​​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手繪多邊形​​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手繪多邊形​​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手繪多邊形​​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手繪多邊形​​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手繪多邊形​​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手繪多邊形​​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6" name="圖片預留位置 33" descr="要新增影像的空白預留位置。按一下預留位置，然後選取您想要新增的影像。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39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手繪多邊形​​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手繪多邊形​​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手繪多邊形​​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手繪多邊形​​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手繪多邊形​​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手繪多邊形​​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手繪多邊形​​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手繪多邊形​​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手繪多邊形​​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手繪多邊形​​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手繪多邊形​​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手繪多邊形​​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noProof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" name="圖片預留位置 33" descr="要新增影像的空白預留位置。按一下預留位置，然後選取您想要新增的影像。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0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22B156B-59AE-415F-B24B-8756D48BB97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7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8" name="日期預留位置 3"/>
          <p:cNvSpPr>
            <a:spLocks noGrp="1"/>
          </p:cNvSpPr>
          <p:nvPr>
            <p:ph type="dt" sz="half" idx="20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三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52" name="群組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手繪多邊形​​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手繪多邊形​​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手繪多邊形​​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手繪多邊形​​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手繪多邊形​​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手繪多邊形​​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手繪多邊形​​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手繪多邊形​​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手繪多邊形​​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手繪多邊形​​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手繪多邊形​​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手繪多邊形​​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圖片預留位置 33" descr="要新增影像的空白預留位置。按一下預留位置，然後選取您想要新增的影像。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81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84" name="群組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手繪多邊形​​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手繪多邊形​​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手繪多邊形​​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手繪多邊形​​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手繪多邊形​​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手繪多邊形​​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手繪多邊形​​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" name="手繪多邊形​​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手繪多邊形​​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4" name="手繪多邊形​​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手繪多邊形​​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6" name="手繪多邊形​​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8" name="圖片預留位置 33" descr="要新增影像的空白預留位置。按一下預留位置，然後選取您想要新增的影像。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82" name="文字預留位置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97" name="群組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手繪多邊形​​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手繪多邊形​​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0" name="手繪多邊形​​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1" name="手繪多邊形​​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2" name="手繪多邊形​​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3" name="手繪多邊形​​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4" name="手繪多邊形​​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5" name="手繪多邊形​​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6" name="手繪多邊形​​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7" name="手繪多邊形​​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8" name="手繪多邊形​​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9" name="手繪多邊形​​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0" name="圖片預留位置 33" descr="要新增影像的空白預留位置。按一下預留位置，然後選取您想要新增的影像。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83" name="文字預留位置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22B156B-59AE-415F-B24B-8756D48BB97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7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1" name="日期預留位置 3"/>
          <p:cNvSpPr>
            <a:spLocks noGrp="1"/>
          </p:cNvSpPr>
          <p:nvPr>
            <p:ph type="dt" sz="half" idx="23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73B64ED-7636-48DD-A9E8-28CC68014574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22B156B-59AE-415F-B24B-8756D48BB97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3FFC781-C024-4161-AC86-AF3317DE2A35}" type="datetime1">
              <a:rPr lang="zh-TW" altLang="en-US" smtClean="0"/>
              <a:pPr/>
              <a:t>2024/4/16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eWK1ABc_kg" TargetMode="External"/><Relationship Id="rId2" Type="http://schemas.openxmlformats.org/officeDocument/2006/relationships/hyperlink" Target="https://www.youtube.com/watch?v=yi1ptRoKPck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Z4HPgL3Zln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ByVdPIRy8s" TargetMode="External"/><Relationship Id="rId2" Type="http://schemas.openxmlformats.org/officeDocument/2006/relationships/hyperlink" Target="https://drive.google.com/file/d/1EwEYwbExUXYR0pGW1KVfyBtmrDso-_vA/view?usp=share_link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cKI3wtsc1w" TargetMode="External"/><Relationship Id="rId2" Type="http://schemas.openxmlformats.org/officeDocument/2006/relationships/hyperlink" Target="https://www.youtube.com/watch?v=CnDOsRjbwxc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watch?v=tpTa5uCSJeA" TargetMode="External"/><Relationship Id="rId4" Type="http://schemas.openxmlformats.org/officeDocument/2006/relationships/hyperlink" Target="https://www.youtube.com/watch?v=ELI5nNjv8_k&amp;t=1019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wxkYbkwxk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lS4atI_cBPzwMUaHB50PTnb0GUKA9ch2/view?usp=sharing" TargetMode="External"/><Relationship Id="rId4" Type="http://schemas.openxmlformats.org/officeDocument/2006/relationships/hyperlink" Target="https://youtu.be/JYW7vuBJzvs?si=RUMGbEmWTXhFexej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fun.cn/v/ac4188720_6" TargetMode="External"/><Relationship Id="rId2" Type="http://schemas.openxmlformats.org/officeDocument/2006/relationships/hyperlink" Target="https://www.acfun.cn/v/ac4188720_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8fGUc3tV5_iFkjxPiuSZFTxfNfPD7-O/view?usp=share_link" TargetMode="External"/><Relationship Id="rId2" Type="http://schemas.openxmlformats.org/officeDocument/2006/relationships/hyperlink" Target="https://www.youtube.com/watch?v=HybYK0L47g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y0-0AuHQdYapKhQxE-rpwmHjb5S8Zst/view?usp=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BhjESLTV_w" TargetMode="External"/><Relationship Id="rId2" Type="http://schemas.openxmlformats.org/officeDocument/2006/relationships/hyperlink" Target="https://www.youtube.com/watch?v=uyZzgcyFwq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InDpycg_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asMEf4OUn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zT544YogKLg0jNZHFkHMsVaCMTXnLbt/view?usp=shar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Wq2BexlTJI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OxTLcqp8I&amp;t=412s" TargetMode="External"/><Relationship Id="rId2" Type="http://schemas.openxmlformats.org/officeDocument/2006/relationships/hyperlink" Target="https://www.youtube.com/watch?v=4Car77J6Cag&amp;t=5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hQZDX02m2P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日本的古代文化</a:t>
            </a:r>
            <a:endParaRPr lang="zh-TW" altLang="en-US" dirty="0">
              <a:latin typeface="Salesforce Sans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5610" y="3731491"/>
            <a:ext cx="6858001" cy="916709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天皇與貴族共治的王朝文化</a:t>
            </a:r>
            <a:endParaRPr lang="zh-TW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物哀文學巨作</a:t>
            </a:r>
            <a:r>
              <a:rPr lang="en-US" altLang="zh-TW" sz="4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『</a:t>
            </a:r>
            <a:r>
              <a:rPr lang="zh-TW" altLang="en-US" sz="40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源氏物語</a:t>
            </a:r>
            <a:r>
              <a:rPr lang="en-US" altLang="zh-TW" sz="4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』</a:t>
            </a:r>
            <a:endParaRPr lang="zh-TW" altLang="en-US" sz="4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10058402" cy="3651539"/>
          </a:xfrm>
        </p:spPr>
        <p:txBody>
          <a:bodyPr>
            <a:normAutofit/>
          </a:bodyPr>
          <a:lstStyle/>
          <a:p>
            <a:r>
              <a:rPr lang="zh-TW" altLang="en-US" b="1" dirty="0"/>
              <a:t>日本史上最濫情的皇</a:t>
            </a:r>
            <a:r>
              <a:rPr lang="zh-TW" altLang="en-US" b="1" dirty="0" smtClean="0"/>
              <a:t>子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www.youtube.com/watch?v=yi1ptRoKPck</a:t>
            </a:r>
            <a:r>
              <a:rPr lang="zh-TW" altLang="en-US" b="1" dirty="0"/>
              <a:t>（出自：爆辣電影）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www.youtube.com/watch?v=feWK1ABc_kg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/>
              <a:t>（出自</a:t>
            </a:r>
            <a:r>
              <a:rPr lang="zh-TW" altLang="en-US" b="1" dirty="0" smtClean="0"/>
              <a:t>：</a:t>
            </a:r>
            <a:r>
              <a:rPr lang="zh-TW" altLang="en-US" b="1" dirty="0"/>
              <a:t>巫女花散里</a:t>
            </a:r>
            <a:r>
              <a:rPr lang="en-US" altLang="zh-TW" b="1" dirty="0"/>
              <a:t>-</a:t>
            </a:r>
            <a:r>
              <a:rPr lang="en-US" altLang="zh-TW" b="1" dirty="0" err="1"/>
              <a:t>miko.hanachirusato</a:t>
            </a:r>
            <a:r>
              <a:rPr lang="zh-TW" altLang="en-US" b="1" dirty="0" smtClean="0"/>
              <a:t>）</a:t>
            </a:r>
            <a:endParaRPr lang="zh-TW" altLang="en-US" b="1" dirty="0"/>
          </a:p>
          <a:p>
            <a:r>
              <a:rPr lang="zh-CN" altLang="en-US" b="1" dirty="0" smtClean="0"/>
              <a:t>最</a:t>
            </a:r>
            <a:r>
              <a:rPr lang="zh-CN" altLang="en-US" b="1" dirty="0"/>
              <a:t>最最最最最最最美版本源氏物语，没有之一</a:t>
            </a:r>
            <a:r>
              <a:rPr lang="zh-CN" altLang="en-US" b="1" dirty="0" smtClean="0"/>
              <a:t>！</a:t>
            </a:r>
            <a:r>
              <a:rPr lang="zh-TW" altLang="en-US" b="1" dirty="0" smtClean="0"/>
              <a:t>（出自：馬克白蘭地）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www.youtube.com/watch?v=Z4HPgL3Zlno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6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為何日本皇室執著於「男系子孫繼承」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8291224" cy="4187952"/>
          </a:xfrm>
        </p:spPr>
        <p:txBody>
          <a:bodyPr/>
          <a:lstStyle/>
          <a:p>
            <a:r>
              <a:rPr lang="zh-TW" altLang="en-US" dirty="0" smtClean="0"/>
              <a:t>差點毀了「萬世一系」的奈良時代的女天皇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https://drive.google.com/file/d/1EwEYwbExUXYR0pGW1KVfyBtmrDso-_</a:t>
            </a:r>
            <a:r>
              <a:rPr lang="en-US" altLang="zh-TW" dirty="0" smtClean="0">
                <a:hlinkClick r:id="rId2"/>
              </a:rPr>
              <a:t>vA/view?usp=share_link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（</a:t>
            </a:r>
            <a:r>
              <a:rPr lang="zh-TW" altLang="en-US" u="sng" dirty="0" smtClean="0"/>
              <a:t>天武</a:t>
            </a:r>
            <a:r>
              <a:rPr lang="zh-TW" altLang="en-US" dirty="0" smtClean="0"/>
              <a:t>系皇族滅絕的前因）</a:t>
            </a:r>
            <a:endParaRPr lang="en-US" altLang="zh-TW" dirty="0" smtClean="0"/>
          </a:p>
          <a:p>
            <a:r>
              <a:rPr lang="zh-TW" altLang="en-US" dirty="0" smtClean="0"/>
              <a:t>世界史上另一個「妖僧」導致沙俄「羅曼諾夫王朝」滅亡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www.youtube.com/watch?v=SByVdPIRy8s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4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803564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zh-TW" altLang="en-US" sz="4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成為「平安京」之前的京都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7430" y="1440872"/>
            <a:ext cx="9602788" cy="500611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王朝文化下的世界文化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遺產</a:t>
            </a:r>
            <a:r>
              <a:rPr lang="zh-TW" altLang="en-US" dirty="0"/>
              <a:t>（出自：工頭堅</a:t>
            </a:r>
            <a:r>
              <a:rPr lang="ja-JP" altLang="en-US" dirty="0"/>
              <a:t>・</a:t>
            </a:r>
            <a:r>
              <a:rPr lang="zh-TW" altLang="en-US" dirty="0"/>
              <a:t>旅行長）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www.youtube.com/watch?v=CnDOsRjbwxc</a:t>
            </a:r>
            <a:endParaRPr lang="en-US" altLang="zh-TW" dirty="0" smtClean="0"/>
          </a:p>
          <a:p>
            <a:r>
              <a:rPr lang="zh-TW" altLang="en-US" dirty="0" smtClean="0"/>
              <a:t>「宇治金時」是什麼？（出自：巧兒灶咖）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www.youtube.com/watch?v=ScKI3wtsc1w</a:t>
            </a:r>
            <a:endParaRPr lang="en-US" altLang="zh-TW" dirty="0" smtClean="0"/>
          </a:p>
          <a:p>
            <a:r>
              <a:rPr lang="zh-TW" altLang="en-US" dirty="0"/>
              <a:t>宇</a:t>
            </a:r>
            <a:r>
              <a:rPr lang="zh-TW" altLang="en-US" dirty="0" smtClean="0"/>
              <a:t>治一日遊（出自：</a:t>
            </a:r>
            <a:r>
              <a:rPr lang="en-US" altLang="zh-TW" dirty="0" err="1" smtClean="0"/>
              <a:t>MaoMao</a:t>
            </a:r>
            <a:r>
              <a:rPr lang="en-US" altLang="zh-TW" dirty="0" smtClean="0"/>
              <a:t> TV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</a:t>
            </a:r>
            <a:r>
              <a:rPr lang="en-US" altLang="zh-TW">
                <a:hlinkClick r:id="rId4"/>
              </a:rPr>
              <a:t>://</a:t>
            </a:r>
            <a:r>
              <a:rPr lang="en-US" altLang="zh-TW" smtClean="0">
                <a:hlinkClick r:id="rId4"/>
              </a:rPr>
              <a:t>www.youtube.com/watch?v=ELI5nNjv8_k&amp;t=1019s</a:t>
            </a:r>
            <a:endParaRPr lang="en-US" altLang="zh-TW" smtClean="0"/>
          </a:p>
          <a:p>
            <a:r>
              <a:rPr lang="zh-TW" altLang="en-US" smtClean="0"/>
              <a:t>聖</a:t>
            </a:r>
            <a:r>
              <a:rPr lang="zh-TW" altLang="en-US" dirty="0" smtClean="0"/>
              <a:t>德太子身後的「秦氏」（出自：工頭堅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旅行長）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www.youtube.com/watch?v=tpTa5uCSJeA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7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6400" y="508000"/>
            <a:ext cx="8158743" cy="84050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b="1" dirty="0" smtClean="0">
                <a:sym typeface="Salesforce Sans"/>
              </a:rPr>
              <a:t>關於「和服」的簡介</a:t>
            </a:r>
            <a:endParaRPr lang="zh-TW" altLang="en-US" b="1" dirty="0">
              <a:sym typeface="Salesforce Sans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946400" y="1468581"/>
            <a:ext cx="8894618" cy="3722256"/>
          </a:xfrm>
        </p:spPr>
        <p:txBody>
          <a:bodyPr rtlCol="0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ym typeface="Salesforce Sans"/>
              </a:rPr>
              <a:t>日本人介紹和服（出自：</a:t>
            </a:r>
            <a:r>
              <a:rPr lang="zh-TW" altLang="en-US" dirty="0"/>
              <a:t>峯岸千尋 </a:t>
            </a:r>
            <a:r>
              <a:rPr lang="en-US" altLang="zh-TW" dirty="0" err="1" smtClean="0"/>
              <a:t>Chihiro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>
                <a:sym typeface="Salesforce Sans"/>
                <a:hlinkClick r:id="rId3"/>
              </a:rPr>
              <a:t>https</a:t>
            </a:r>
            <a:r>
              <a:rPr lang="en-US" altLang="zh-TW" dirty="0">
                <a:sym typeface="Salesforce Sans"/>
                <a:hlinkClick r:id="rId3"/>
              </a:rPr>
              <a:t>://</a:t>
            </a:r>
            <a:r>
              <a:rPr lang="en-US" altLang="zh-TW" dirty="0" smtClean="0">
                <a:sym typeface="Salesforce Sans"/>
                <a:hlinkClick r:id="rId3"/>
              </a:rPr>
              <a:t>www.youtube.com/watch?v=5wxkYbkwxko</a:t>
            </a:r>
            <a:endParaRPr lang="en-US" altLang="zh-TW" dirty="0" smtClean="0">
              <a:sym typeface="Salesforce Sans"/>
            </a:endParaRPr>
          </a:p>
          <a:p>
            <a:endParaRPr lang="en-US" altLang="zh-TW" dirty="0" smtClean="0">
              <a:sym typeface="Salesforc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台灣</a:t>
            </a:r>
            <a:r>
              <a:rPr lang="en-US" altLang="zh-TW" dirty="0"/>
              <a:t>KIMONO</a:t>
            </a:r>
            <a:r>
              <a:rPr lang="zh-TW" altLang="en-US" dirty="0"/>
              <a:t>達人教你一些和服小知識</a:t>
            </a:r>
          </a:p>
          <a:p>
            <a:r>
              <a:rPr lang="zh-TW" altLang="en-US" dirty="0" smtClean="0"/>
              <a:t>（出自：台灣</a:t>
            </a:r>
            <a:r>
              <a:rPr lang="zh-TW" altLang="en-US" dirty="0"/>
              <a:t>太太 </a:t>
            </a:r>
            <a:r>
              <a:rPr lang="en-US" altLang="zh-TW" dirty="0"/>
              <a:t>in </a:t>
            </a:r>
            <a:r>
              <a:rPr lang="en-US" altLang="zh-TW" dirty="0" smtClean="0"/>
              <a:t>JAPAN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>
                <a:sym typeface="Salesforce Sans"/>
                <a:hlinkClick r:id="rId4"/>
              </a:rPr>
              <a:t>https://</a:t>
            </a:r>
            <a:r>
              <a:rPr lang="en-US" altLang="zh-TW" dirty="0" smtClean="0">
                <a:sym typeface="Salesforce Sans"/>
                <a:hlinkClick r:id="rId4"/>
              </a:rPr>
              <a:t>youtu.be/JYW7vuBJzvs?si=RUMGbEmWTXhFexej</a:t>
            </a:r>
            <a:endParaRPr lang="en-US" altLang="zh-TW" dirty="0" smtClean="0">
              <a:sym typeface="Salesforc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>
              <a:sym typeface="Salesforc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日本女大生畢業典禮的穿著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drive.google.com/file/d/1lS4atI_cBPzwMUaHB50PTnb0GUKA9ch2/view?usp=sharing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889819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從奈良到京都</a:t>
            </a:r>
            <a:endParaRPr lang="zh-TW" altLang="en-US" sz="4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興建「平城京」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www.acfun.cn/v/ac4188720_5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接二連三的遷都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www.acfun.cn/v/ac4188720_6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5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日本天皇即位必備的「三種神器」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9935297" cy="4187952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www.youtube.com/watch?v=HybYK0L47gE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代</a:t>
            </a:r>
            <a:r>
              <a:rPr lang="zh-TW" altLang="en-US" dirty="0" smtClean="0"/>
              <a:t>天皇「神武天皇」在奈良縣南部即位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drive.google.com/file/d/1-8fGUc3tV5_iFkjxPiuSZFTxfNfPD7-O/view?usp=share_link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早期日本天皇的傳承</a:t>
            </a:r>
            <a:endParaRPr lang="zh-TW" altLang="en-US" sz="4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繼體天皇（第</a:t>
            </a:r>
            <a:r>
              <a:rPr lang="en-US" altLang="zh-TW" dirty="0" smtClean="0"/>
              <a:t>26</a:t>
            </a:r>
            <a:r>
              <a:rPr lang="zh-TW" altLang="en-US" dirty="0" smtClean="0"/>
              <a:t>代，在位</a:t>
            </a:r>
            <a:r>
              <a:rPr lang="en-US" altLang="zh-TW" dirty="0" smtClean="0"/>
              <a:t>507</a:t>
            </a:r>
            <a:r>
              <a:rPr lang="zh-TW" altLang="en-US" dirty="0" smtClean="0"/>
              <a:t>～</a:t>
            </a:r>
            <a:r>
              <a:rPr lang="en-US" altLang="zh-TW" dirty="0" smtClean="0"/>
              <a:t>531</a:t>
            </a:r>
            <a:r>
              <a:rPr lang="zh-TW" altLang="en-US" dirty="0" smtClean="0"/>
              <a:t>年）從日本海側</a:t>
            </a:r>
            <a:r>
              <a:rPr lang="zh-TW" altLang="en-US" u="sng" dirty="0" smtClean="0"/>
              <a:t>越前</a:t>
            </a:r>
            <a:r>
              <a:rPr lang="zh-TW" altLang="en-US" dirty="0" smtClean="0"/>
              <a:t>國（現福井縣）入主皇位，但是花了近二十年才進入奈良，九州也發生了「磐井之亂」（</a:t>
            </a:r>
            <a:r>
              <a:rPr lang="en-US" altLang="zh-TW" dirty="0" smtClean="0"/>
              <a:t>527</a:t>
            </a:r>
            <a:r>
              <a:rPr lang="zh-TW" altLang="en-US" dirty="0" smtClean="0"/>
              <a:t>年）。（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日本書記</a:t>
            </a:r>
            <a:r>
              <a:rPr lang="en-US" altLang="zh-TW" dirty="0" smtClean="0"/>
              <a:t>』</a:t>
            </a:r>
            <a:r>
              <a:rPr lang="zh-TW" altLang="en-US" dirty="0" smtClean="0"/>
              <a:t>記載</a:t>
            </a:r>
            <a:r>
              <a:rPr lang="zh-TW" altLang="en-US" dirty="0"/>
              <a:t>繼體</a:t>
            </a:r>
            <a:r>
              <a:rPr lang="zh-TW" altLang="en-US" dirty="0" smtClean="0"/>
              <a:t>天皇父親是</a:t>
            </a:r>
            <a:r>
              <a:rPr lang="zh-TW" altLang="en-US" u="sng" dirty="0" smtClean="0"/>
              <a:t>應神</a:t>
            </a:r>
            <a:r>
              <a:rPr lang="zh-TW" altLang="en-US" dirty="0" smtClean="0"/>
              <a:t>天皇＜第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代</a:t>
            </a:r>
            <a:r>
              <a:rPr lang="en-US" altLang="zh-TW" dirty="0" smtClean="0"/>
              <a:t>&gt;5</a:t>
            </a:r>
            <a:r>
              <a:rPr lang="zh-TW" altLang="en-US" dirty="0" smtClean="0"/>
              <a:t>世孫，母親是</a:t>
            </a:r>
            <a:r>
              <a:rPr lang="zh-TW" altLang="en-US" u="sng" dirty="0" smtClean="0"/>
              <a:t>垂仁</a:t>
            </a:r>
            <a:r>
              <a:rPr lang="zh-TW" altLang="en-US" dirty="0" smtClean="0"/>
              <a:t>天皇</a:t>
            </a:r>
            <a:r>
              <a:rPr lang="zh-TW" altLang="en-US" dirty="0"/>
              <a:t>＜第</a:t>
            </a:r>
            <a:r>
              <a:rPr lang="en-US" altLang="zh-TW" dirty="0"/>
              <a:t>11</a:t>
            </a:r>
            <a:r>
              <a:rPr lang="zh-TW" altLang="en-US" dirty="0"/>
              <a:t>代</a:t>
            </a:r>
            <a:r>
              <a:rPr lang="en-US" altLang="zh-TW" dirty="0"/>
              <a:t>&gt; </a:t>
            </a:r>
            <a:r>
              <a:rPr lang="en-US" altLang="zh-TW" dirty="0" smtClean="0"/>
              <a:t>7</a:t>
            </a:r>
            <a:r>
              <a:rPr lang="zh-TW" altLang="en-US" dirty="0" smtClean="0"/>
              <a:t>世孫）</a:t>
            </a:r>
            <a:endParaRPr lang="en-US" altLang="zh-TW" dirty="0" smtClean="0"/>
          </a:p>
          <a:p>
            <a:r>
              <a:rPr lang="zh-TW" altLang="en-US" dirty="0" smtClean="0"/>
              <a:t>聖</a:t>
            </a:r>
            <a:r>
              <a:rPr lang="zh-TW" altLang="en-US" dirty="0"/>
              <a:t>德太子家遭滅門，與藤原氏之前最大貴族勢力「蘇我氏宗家」滅亡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drive.google.com/file/d/1qy0-0AuHQdYapKhQxE-rpwmHjb5S8Zst/view?usp=share_link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4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sym typeface="Salesforce Sans"/>
              </a:rPr>
              <a:t>王朝文化中最古老的「物語文學」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u="sng" dirty="0">
                <a:sym typeface="Salesforce Sans"/>
              </a:rPr>
              <a:t>宮崎駿</a:t>
            </a:r>
            <a:r>
              <a:rPr lang="zh-TW" altLang="en-US" dirty="0">
                <a:sym typeface="Salesforce Sans"/>
              </a:rPr>
              <a:t>的</a:t>
            </a:r>
            <a:r>
              <a:rPr lang="zh-TW" altLang="en-US" dirty="0" smtClean="0">
                <a:sym typeface="Salesforce Sans"/>
              </a:rPr>
              <a:t>學長、</a:t>
            </a:r>
            <a:r>
              <a:rPr lang="ja-JP" altLang="en-US" u="sng" dirty="0" smtClean="0">
                <a:sym typeface="Salesforce Sans"/>
              </a:rPr>
              <a:t>高</a:t>
            </a:r>
            <a:r>
              <a:rPr lang="ja-JP" altLang="en-US" u="sng" dirty="0">
                <a:sym typeface="Salesforce Sans"/>
              </a:rPr>
              <a:t>畑勲</a:t>
            </a:r>
            <a:r>
              <a:rPr lang="ja-JP" altLang="en-US" dirty="0">
                <a:sym typeface="Salesforce Sans"/>
              </a:rPr>
              <a:t>傑作</a:t>
            </a:r>
            <a:r>
              <a:rPr lang="en-US" altLang="zh-TW" dirty="0">
                <a:sym typeface="Salesforce Sans"/>
              </a:rPr>
              <a:t>『</a:t>
            </a:r>
            <a:r>
              <a:rPr lang="zh-TW" altLang="en-US" dirty="0">
                <a:sym typeface="Salesforce Sans"/>
              </a:rPr>
              <a:t>輝耀</a:t>
            </a:r>
            <a:r>
              <a:rPr lang="zh-TW" altLang="en-US" dirty="0" smtClean="0">
                <a:sym typeface="Salesforce Sans"/>
              </a:rPr>
              <a:t>姫（陸譯：輝夜</a:t>
            </a:r>
            <a:r>
              <a:rPr lang="zh-TW" altLang="en-US" dirty="0">
                <a:sym typeface="Salesforce Sans"/>
              </a:rPr>
              <a:t>姫</a:t>
            </a:r>
            <a:r>
              <a:rPr lang="en-US" altLang="zh-TW" dirty="0" smtClean="0">
                <a:sym typeface="Salesforce Sans"/>
              </a:rPr>
              <a:t>』</a:t>
            </a:r>
            <a:r>
              <a:rPr lang="zh-TW" altLang="en-US" dirty="0" smtClean="0">
                <a:sym typeface="Salesforce Sans"/>
              </a:rPr>
              <a:t>簡介</a:t>
            </a:r>
            <a:endParaRPr lang="en-US" altLang="zh-TW" dirty="0" smtClean="0"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ym typeface="Salesforce Sans"/>
              </a:rPr>
              <a:t>（</a:t>
            </a:r>
            <a:r>
              <a:rPr lang="en-US" altLang="zh-TW" dirty="0" smtClean="0">
                <a:sym typeface="Salesforce Sans"/>
              </a:rPr>
              <a:t>『</a:t>
            </a:r>
            <a:r>
              <a:rPr lang="zh-TW" altLang="en-US" dirty="0" smtClean="0">
                <a:sym typeface="Salesforce Sans"/>
              </a:rPr>
              <a:t>竹</a:t>
            </a:r>
            <a:r>
              <a:rPr lang="zh-TW" altLang="en-US" dirty="0">
                <a:sym typeface="Salesforce Sans"/>
              </a:rPr>
              <a:t>取物</a:t>
            </a:r>
            <a:r>
              <a:rPr lang="zh-TW" altLang="en-US" dirty="0" smtClean="0">
                <a:sym typeface="Salesforce Sans"/>
              </a:rPr>
              <a:t>語</a:t>
            </a:r>
            <a:r>
              <a:rPr lang="en-US" altLang="zh-TW" dirty="0" smtClean="0">
                <a:sym typeface="Salesforce Sans"/>
              </a:rPr>
              <a:t>』</a:t>
            </a:r>
            <a:r>
              <a:rPr lang="zh-TW" altLang="en-US" dirty="0" smtClean="0">
                <a:sym typeface="Salesforce Sans"/>
              </a:rPr>
              <a:t>二次創作）</a:t>
            </a:r>
            <a:endParaRPr lang="en-US" altLang="zh-TW" dirty="0">
              <a:sym typeface="Salesforce Sans"/>
            </a:endParaRPr>
          </a:p>
          <a:p>
            <a:pPr marL="0" indent="0">
              <a:buNone/>
            </a:pPr>
            <a:r>
              <a:rPr lang="en-US" altLang="zh-TW" dirty="0" smtClean="0">
                <a:sym typeface="Salesforce Sans"/>
                <a:hlinkClick r:id="rId2"/>
              </a:rPr>
              <a:t>https</a:t>
            </a:r>
            <a:r>
              <a:rPr lang="en-US" altLang="zh-TW" dirty="0">
                <a:sym typeface="Salesforce Sans"/>
                <a:hlinkClick r:id="rId2"/>
              </a:rPr>
              <a:t>://</a:t>
            </a:r>
            <a:r>
              <a:rPr lang="en-US" altLang="zh-TW" dirty="0" smtClean="0">
                <a:sym typeface="Salesforce Sans"/>
                <a:hlinkClick r:id="rId2"/>
              </a:rPr>
              <a:t>www.youtube.com/watch?v=uyZzgcyFwqo</a:t>
            </a:r>
            <a:endParaRPr lang="en-US" altLang="zh-TW" dirty="0" smtClean="0">
              <a:sym typeface="Salesforce Sans"/>
            </a:endParaRPr>
          </a:p>
          <a:p>
            <a:pPr marL="0" indent="0">
              <a:buNone/>
            </a:pPr>
            <a:endParaRPr lang="en-US" altLang="zh-TW" dirty="0" smtClean="0">
              <a:sym typeface="Salesforce Sans"/>
            </a:endParaRPr>
          </a:p>
          <a:p>
            <a:r>
              <a:rPr lang="zh-TW" altLang="en-US" dirty="0" smtClean="0">
                <a:sym typeface="Salesforce Sans"/>
              </a:rPr>
              <a:t>最接近原版故事的說書（</a:t>
            </a:r>
            <a:r>
              <a:rPr lang="zh-TW" altLang="en-US" smtClean="0">
                <a:sym typeface="Salesforce Sans"/>
              </a:rPr>
              <a:t>出自：「鏟</a:t>
            </a:r>
            <a:r>
              <a:rPr lang="zh-TW" altLang="en-US" dirty="0" smtClean="0">
                <a:sym typeface="Salesforce Sans"/>
              </a:rPr>
              <a:t>屎官</a:t>
            </a:r>
            <a:r>
              <a:rPr lang="zh-TW" altLang="en-US" smtClean="0">
                <a:sym typeface="Salesforce Sans"/>
              </a:rPr>
              <a:t>蘭爸爸」頻道）</a:t>
            </a:r>
            <a:endParaRPr lang="en-US" altLang="zh-TW" dirty="0" smtClean="0">
              <a:sym typeface="Salesforce Sans"/>
            </a:endParaRPr>
          </a:p>
          <a:p>
            <a:pPr marL="0" indent="0">
              <a:buNone/>
            </a:pPr>
            <a:r>
              <a:rPr lang="en-US" altLang="zh-TW" dirty="0">
                <a:sym typeface="Salesforce Sans"/>
                <a:hlinkClick r:id="rId3"/>
              </a:rPr>
              <a:t>https://</a:t>
            </a:r>
            <a:r>
              <a:rPr lang="en-US" altLang="zh-TW" dirty="0" smtClean="0">
                <a:sym typeface="Salesforce Sans"/>
                <a:hlinkClick r:id="rId3"/>
              </a:rPr>
              <a:t>www.youtube.com/watch?v=aBhjESLTV_w</a:t>
            </a:r>
            <a:endParaRPr lang="en-US" altLang="zh-TW" dirty="0" smtClean="0"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ym typeface="Salesforce Sans"/>
              </a:rPr>
              <a:t>（學者研究跟中國西南少數民族故事極為相似）</a:t>
            </a:r>
            <a:endParaRPr lang="zh-TW" altLang="en-US" dirty="0">
              <a:sym typeface="Salesforce San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065214" y="295563"/>
            <a:ext cx="10058402" cy="12192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 smtClean="0">
                <a:latin typeface="Salesforce Sans"/>
                <a:sym typeface="Salesforce Sans"/>
              </a:rPr>
              <a:t>重要的文學作品「萬葉集」</a:t>
            </a:r>
            <a:endParaRPr lang="zh-TW" altLang="en-US" sz="4400" dirty="0">
              <a:latin typeface="Salesforce Sans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當今的日本年號來源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en-US" altLang="zh-TW" dirty="0">
                <a:latin typeface="Salesforce Sans"/>
                <a:sym typeface="Salesforce Sans"/>
                <a:hlinkClick r:id="rId3"/>
              </a:rPr>
              <a:t>https://</a:t>
            </a:r>
            <a:r>
              <a:rPr lang="en-US" altLang="zh-TW" dirty="0" smtClean="0">
                <a:latin typeface="Salesforce Sans"/>
                <a:sym typeface="Salesforce Sans"/>
                <a:hlinkClick r:id="rId3"/>
              </a:rPr>
              <a:t>www.youtube.com/watch?v=CFInDpycg_E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年輕一輩中的翹楚「新海誠」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marL="0" indent="0" rtl="0">
              <a:buNone/>
            </a:pPr>
            <a:r>
              <a:rPr lang="zh-TW" altLang="en-US" dirty="0" smtClean="0">
                <a:latin typeface="Salesforce Sans"/>
                <a:sym typeface="Salesforce Sans"/>
              </a:rPr>
              <a:t>打響世界級名號的</a:t>
            </a:r>
            <a:r>
              <a:rPr lang="en-US" altLang="zh-TW" dirty="0" smtClean="0">
                <a:latin typeface="Salesforce Sans"/>
                <a:sym typeface="Salesforce Sans"/>
              </a:rPr>
              <a:t>『</a:t>
            </a:r>
            <a:r>
              <a:rPr lang="zh-TW" altLang="en-US" dirty="0" smtClean="0">
                <a:latin typeface="Salesforce Sans"/>
                <a:sym typeface="Salesforce Sans"/>
              </a:rPr>
              <a:t>你的名字</a:t>
            </a:r>
            <a:r>
              <a:rPr lang="en-US" altLang="zh-TW" dirty="0">
                <a:latin typeface="Salesforce Sans"/>
                <a:sym typeface="Salesforce Sans"/>
              </a:rPr>
              <a:t>』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en-US" altLang="zh-TW" dirty="0">
                <a:latin typeface="Salesforce Sans"/>
                <a:sym typeface="Salesforce Sans"/>
                <a:hlinkClick r:id="rId4"/>
              </a:rPr>
              <a:t>https://</a:t>
            </a:r>
            <a:r>
              <a:rPr lang="en-US" altLang="zh-TW" dirty="0" smtClean="0">
                <a:latin typeface="Salesforce Sans"/>
                <a:sym typeface="Salesforce Sans"/>
                <a:hlinkClick r:id="rId4"/>
              </a:rPr>
              <a:t>www.youtube.com/watch?v=3asMEf4OUnQ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marL="0" indent="0">
              <a:buNone/>
            </a:pPr>
            <a:endParaRPr lang="en-US" altLang="zh-TW" dirty="0" smtClean="0">
              <a:latin typeface="Salesforce Sans"/>
              <a:sym typeface="Salesforce Sans"/>
            </a:endParaRPr>
          </a:p>
          <a:p>
            <a:pPr marL="0" indent="0">
              <a:buNone/>
            </a:pPr>
            <a:endParaRPr lang="zh-TW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新海誠的短篇小品</a:t>
            </a:r>
            <a:r>
              <a:rPr lang="en-US" altLang="zh-TW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『</a:t>
            </a:r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言葉之庭</a:t>
            </a:r>
            <a:r>
              <a:rPr lang="en-US" altLang="zh-TW" b="1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』</a:t>
            </a:r>
            <a:endParaRPr lang="zh-TW" altLang="en-US" b="1" dirty="0">
              <a:latin typeface="MS Gothic" panose="020B0609070205080204" pitchFamily="49" charset="-128"/>
              <a:ea typeface="MS Gothic" panose="020B0609070205080204" pitchFamily="49" charset="-128"/>
              <a:sym typeface="Salesforce San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065211" y="1825625"/>
            <a:ext cx="9879879" cy="4187952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drive.google.com/file/d/18zT544YogKLg0jNZHFkHMsVaCMTXnLbt/view?usp=share_link</a:t>
            </a:r>
            <a:endParaRPr lang="en-US" altLang="zh-TW" dirty="0" smtClean="0"/>
          </a:p>
          <a:p>
            <a:r>
              <a:rPr lang="zh-TW" altLang="en-US" dirty="0"/>
              <a:t>創作靈感來自</a:t>
            </a:r>
            <a:r>
              <a:rPr lang="zh-TW" altLang="en-US" dirty="0" smtClean="0"/>
              <a:t>於</a:t>
            </a:r>
            <a:r>
              <a:rPr lang="en-US" altLang="zh-TW" dirty="0" smtClean="0"/>
              <a:t>『</a:t>
            </a:r>
            <a:r>
              <a:rPr lang="zh-TW" altLang="en-US" dirty="0" smtClean="0"/>
              <a:t>萬葉集</a:t>
            </a:r>
            <a:r>
              <a:rPr lang="en-US" altLang="zh-TW" dirty="0" smtClean="0"/>
              <a:t>』</a:t>
            </a:r>
            <a:r>
              <a:rPr lang="zh-TW" altLang="en-US" dirty="0" smtClean="0"/>
              <a:t>。</a:t>
            </a:r>
            <a:r>
              <a:rPr lang="en-US" altLang="zh-TW" dirty="0"/>
              <a:t> 『</a:t>
            </a:r>
            <a:r>
              <a:rPr lang="zh-TW" altLang="en-US" dirty="0"/>
              <a:t>萬葉集</a:t>
            </a:r>
            <a:r>
              <a:rPr lang="en-US" altLang="zh-TW" dirty="0" smtClean="0"/>
              <a:t>』</a:t>
            </a:r>
            <a:r>
              <a:rPr lang="zh-TW" altLang="en-US" dirty="0" smtClean="0"/>
              <a:t>原始版本使用中文漢字書寫，但是文法是日文文法。「萬葉假名」也記錄下古代日本人簡化漢字的過程。直到平安時代（西元</a:t>
            </a:r>
            <a:r>
              <a:rPr lang="en-US" altLang="zh-TW" dirty="0" smtClean="0"/>
              <a:t>794</a:t>
            </a:r>
            <a:r>
              <a:rPr lang="zh-TW" altLang="en-US" dirty="0" smtClean="0"/>
              <a:t>年～</a:t>
            </a:r>
            <a:r>
              <a:rPr lang="en-US" altLang="zh-TW" dirty="0" smtClean="0"/>
              <a:t>1185</a:t>
            </a:r>
            <a:r>
              <a:rPr lang="zh-TW" altLang="en-US" dirty="0" smtClean="0"/>
              <a:t>年），才出現「平假名」及「片假名」。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www.youtube.com/watch?v=Wq2BexlTJIk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923636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動畫「言葉之庭」</a:t>
            </a:r>
            <a:r>
              <a:rPr lang="zh-TW" altLang="en-US" sz="4000" b="1" dirty="0" smtClean="0"/>
              <a:t>中的</a:t>
            </a:r>
            <a:r>
              <a:rPr lang="zh-TW" altLang="en-US" sz="4000" b="1" dirty="0"/>
              <a:t>萬</a:t>
            </a:r>
            <a:r>
              <a:rPr lang="zh-TW" altLang="en-US" sz="4000" b="1" dirty="0" smtClean="0"/>
              <a:t>葉集</a:t>
            </a:r>
            <a:r>
              <a:rPr lang="zh-TW" altLang="en-US" sz="4000" b="1" dirty="0" smtClean="0"/>
              <a:t>「</a:t>
            </a:r>
            <a:r>
              <a:rPr lang="zh-TW" altLang="en-US" sz="4000" b="1" dirty="0" smtClean="0"/>
              <a:t>和歌」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82084" y="1483880"/>
            <a:ext cx="9916824" cy="492615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雷</a:t>
            </a:r>
            <a:r>
              <a:rPr lang="ja-JP" altLang="en-US" dirty="0"/>
              <a:t>神    小動   刺雲   雨零耶   君將</a:t>
            </a:r>
            <a:r>
              <a:rPr lang="ja-JP" altLang="en-US" dirty="0" smtClean="0"/>
              <a:t>留</a:t>
            </a:r>
            <a:r>
              <a:rPr lang="zh-TW" altLang="en-US" dirty="0" smtClean="0"/>
              <a:t>   （</a:t>
            </a:r>
            <a:r>
              <a:rPr lang="zh-TW" altLang="en-US" dirty="0"/>
              <a:t>第</a:t>
            </a:r>
            <a:r>
              <a:rPr lang="en-US" altLang="ja-JP" dirty="0" smtClean="0"/>
              <a:t>2513</a:t>
            </a:r>
            <a:r>
              <a:rPr lang="zh-TW" altLang="en-US" dirty="0"/>
              <a:t>首； </a:t>
            </a:r>
            <a:r>
              <a:rPr lang="zh-TW" altLang="en-US" dirty="0" smtClean="0"/>
              <a:t>「萬葉假名」原始版本）</a:t>
            </a:r>
            <a:endParaRPr lang="ja-JP" altLang="en-US" dirty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ja-JP" altLang="en-US" dirty="0" smtClean="0"/>
              <a:t>なるかみの　すこしとよみて</a:t>
            </a:r>
            <a:r>
              <a:rPr lang="zh-TW" altLang="en-US" dirty="0" smtClean="0"/>
              <a:t>       中譯：</a:t>
            </a:r>
            <a:r>
              <a:rPr lang="zh-TW" altLang="en-US" dirty="0" smtClean="0"/>
              <a:t>隱隱</a:t>
            </a:r>
            <a:r>
              <a:rPr lang="zh-TW" altLang="en-US" dirty="0"/>
              <a:t>雷神動，約約聞其聲，</a:t>
            </a:r>
            <a:endParaRPr lang="ja-JP" altLang="en-US" dirty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ja-JP" altLang="en-US" dirty="0" smtClean="0"/>
              <a:t>さしくもり　あめもふらぬか　きみをとどめむ</a:t>
            </a:r>
            <a:endParaRPr lang="ja-JP" altLang="en-US" dirty="0"/>
          </a:p>
          <a:p>
            <a:pPr marL="0" indent="0">
              <a:buNone/>
            </a:pPr>
            <a:r>
              <a:rPr lang="zh-TW" altLang="en-US" dirty="0" smtClean="0"/>
              <a:t>      中</a:t>
            </a:r>
            <a:r>
              <a:rPr lang="zh-TW" altLang="en-US" dirty="0"/>
              <a:t>譯：霾</a:t>
            </a:r>
            <a:r>
              <a:rPr lang="zh-TW" altLang="en-US" dirty="0" smtClean="0"/>
              <a:t>霾天之空，零零雨若至</a:t>
            </a:r>
            <a:r>
              <a:rPr lang="zh-TW" altLang="en-US" dirty="0"/>
              <a:t>，</a:t>
            </a:r>
            <a:r>
              <a:rPr lang="zh-TW" altLang="en-US" dirty="0" smtClean="0"/>
              <a:t>戚戚君將留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/>
              <a:t>雷</a:t>
            </a:r>
            <a:r>
              <a:rPr lang="ja-JP" altLang="en-US" dirty="0"/>
              <a:t>神  </a:t>
            </a:r>
            <a:r>
              <a:rPr lang="ja-JP" altLang="en-US" dirty="0" smtClean="0"/>
              <a:t>小</a:t>
            </a:r>
            <a:r>
              <a:rPr lang="ja-JP" altLang="en-US" dirty="0"/>
              <a:t>動 </a:t>
            </a:r>
            <a:r>
              <a:rPr lang="ja-JP" altLang="en-US" dirty="0" smtClean="0"/>
              <a:t> </a:t>
            </a:r>
            <a:r>
              <a:rPr lang="ja-JP" altLang="en-US" dirty="0"/>
              <a:t>雖不零   吾將留 </a:t>
            </a:r>
            <a:r>
              <a:rPr lang="ja-JP" altLang="en-US" dirty="0" smtClean="0"/>
              <a:t> </a:t>
            </a:r>
            <a:r>
              <a:rPr lang="ja-JP" altLang="en-US" dirty="0"/>
              <a:t>妹留</a:t>
            </a:r>
            <a:r>
              <a:rPr lang="ja-JP" altLang="en-US" dirty="0" smtClean="0"/>
              <a:t>者</a:t>
            </a:r>
            <a:r>
              <a:rPr lang="zh-TW" altLang="en-US" dirty="0" smtClean="0"/>
              <a:t>（</a:t>
            </a:r>
            <a:r>
              <a:rPr lang="zh-TW" altLang="en-US" dirty="0"/>
              <a:t>第</a:t>
            </a:r>
            <a:r>
              <a:rPr lang="en-US" altLang="ja-JP" dirty="0" smtClean="0"/>
              <a:t>2514</a:t>
            </a:r>
            <a:r>
              <a:rPr lang="zh-TW" altLang="en-US" dirty="0" smtClean="0"/>
              <a:t>首；「</a:t>
            </a:r>
            <a:r>
              <a:rPr lang="zh-TW" altLang="en-US" dirty="0"/>
              <a:t>萬葉假名」</a:t>
            </a:r>
            <a:r>
              <a:rPr lang="zh-TW" altLang="en-US" dirty="0" smtClean="0"/>
              <a:t>原始</a:t>
            </a:r>
            <a:r>
              <a:rPr lang="zh-TW" altLang="en-US" dirty="0"/>
              <a:t>版本）</a:t>
            </a:r>
            <a:endParaRPr lang="ja-JP" altLang="en-US" dirty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ja-JP" altLang="en-US" dirty="0" smtClean="0"/>
              <a:t>なるかみの　すこしとよみて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ja-JP" altLang="en-US" dirty="0" smtClean="0"/>
              <a:t>ふらずとも　わはとどらまむ　いもしとどめば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40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只有台灣還在使用的「注音符號」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9547370" cy="4187952"/>
          </a:xfrm>
        </p:spPr>
        <p:txBody>
          <a:bodyPr/>
          <a:lstStyle/>
          <a:p>
            <a:r>
              <a:rPr lang="zh-TW" altLang="en-US" dirty="0" smtClean="0"/>
              <a:t>章太炎由日文假名獲得靈感，創造了「注音符號」。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www.youtube.com/watch?v=4Car77J6Cag&amp;t=5s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www.youtube.com/watch?v=FCOxTLcqp8I&amp;t=412s</a:t>
            </a:r>
            <a:endParaRPr lang="en-US" altLang="zh-TW" dirty="0" smtClean="0"/>
          </a:p>
          <a:p>
            <a:r>
              <a:rPr lang="zh-TW" altLang="en-US" dirty="0" smtClean="0"/>
              <a:t>古代人的拼音方式「反切」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www.youtube.com/watch?v=hQZDX02m2P8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9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大自然插畫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29_TF03431377.potx" id="{5F11E0DD-30B8-4A83-86E1-3832B0A07BB5}" vid="{756EBAC3-D534-49DF-AED1-697ACE8B1B09}"/>
    </a:ext>
  </a:extLst>
</a:theme>
</file>

<file path=ppt/theme/theme2.xml><?xml version="1.0" encoding="utf-8"?>
<a:theme xmlns:a="http://schemas.openxmlformats.org/drawingml/2006/main" name="Office 佈景主題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彩虹簡報</Template>
  <TotalTime>180</TotalTime>
  <Words>794</Words>
  <Application>Microsoft Office PowerPoint</Application>
  <PresentationFormat>寬螢幕</PresentationFormat>
  <Paragraphs>90</Paragraphs>
  <Slides>13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MS Gothic</vt:lpstr>
      <vt:lpstr>Salesforce Sans</vt:lpstr>
      <vt:lpstr>微軟正黑體</vt:lpstr>
      <vt:lpstr>Arial</vt:lpstr>
      <vt:lpstr>大自然插畫 16X9</vt:lpstr>
      <vt:lpstr>日本的古代文化</vt:lpstr>
      <vt:lpstr>從奈良到京都</vt:lpstr>
      <vt:lpstr>日本天皇即位必備的「三種神器」</vt:lpstr>
      <vt:lpstr>早期日本天皇的傳承</vt:lpstr>
      <vt:lpstr>王朝文化中最古老的「物語文學」</vt:lpstr>
      <vt:lpstr>重要的文學作品「萬葉集」</vt:lpstr>
      <vt:lpstr>新海誠的短篇小品『言葉之庭』</vt:lpstr>
      <vt:lpstr>動畫「言葉之庭」中的萬葉集「和歌」</vt:lpstr>
      <vt:lpstr>只有台灣還在使用的「注音符號」</vt:lpstr>
      <vt:lpstr>物哀文學巨作『源氏物語』</vt:lpstr>
      <vt:lpstr>為何日本皇室執著於「男系子孫繼承」</vt:lpstr>
      <vt:lpstr> 成為「平安京」之前的京都</vt:lpstr>
      <vt:lpstr>關於「和服」的簡介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日本的古代文化</dc:title>
  <dc:creator>Microsoft 帳戶</dc:creator>
  <cp:lastModifiedBy>Microsoft 帳戶</cp:lastModifiedBy>
  <cp:revision>37</cp:revision>
  <dcterms:created xsi:type="dcterms:W3CDTF">2023-04-18T15:41:25Z</dcterms:created>
  <dcterms:modified xsi:type="dcterms:W3CDTF">2024-04-16T01:20:20Z</dcterms:modified>
</cp:coreProperties>
</file>