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269" r:id="rId4"/>
    <p:sldId id="289" r:id="rId5"/>
    <p:sldId id="287" r:id="rId6"/>
    <p:sldId id="270" r:id="rId7"/>
    <p:sldId id="271" r:id="rId8"/>
    <p:sldId id="288" r:id="rId9"/>
    <p:sldId id="272" r:id="rId10"/>
    <p:sldId id="273" r:id="rId11"/>
    <p:sldId id="274" r:id="rId12"/>
    <p:sldId id="275" r:id="rId13"/>
    <p:sldId id="276" r:id="rId14"/>
    <p:sldId id="285" r:id="rId15"/>
    <p:sldId id="286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DB7A0-0269-41AB-AE25-E28073A59632}" type="datetime1">
              <a:rPr lang="zh-TW" altLang="en-US" smtClean="0">
                <a:latin typeface="Mingliu" panose="02020509000000000000" pitchFamily="49" charset="-120"/>
                <a:ea typeface="Mingliu" panose="02020509000000000000" pitchFamily="49" charset="-120"/>
              </a:rPr>
              <a:t>2024/4/15</a:t>
            </a:fld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zh-TW" smtClean="0">
                <a:latin typeface="Mingliu" panose="02020509000000000000" pitchFamily="49" charset="-120"/>
                <a:ea typeface="Mingliu" panose="02020509000000000000" pitchFamily="49" charset="-120"/>
              </a:rPr>
              <a:t>‹#›</a:t>
            </a:fld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99E5EF02-2F51-4D4D-B654-1E69F98DE978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smtClean="0"/>
              <a:t>編輯</a:t>
            </a:r>
            <a:r>
              <a:rPr lang="zh-TW" altLang="en-US" dirty="0"/>
              <a:t>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7FB667E1-E601-4AAF-B95C-B25720D70A60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072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387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300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76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44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555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31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69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16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394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13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7" name="手繪多邊形​​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5" name="手繪多邊形​​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6" name="手繪多邊形​​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7" name="手繪多邊形​​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8" name="手繪多邊形​​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手繪多邊形​​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2" name="手繪多邊形​​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3" name="手繪多邊形​​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4" name="手繪多邊形​​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5" name="手繪多邊形​​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6" name="手繪多邊形​​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7" name="手繪多邊形​​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8" name="手繪多邊形​​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grpSp>
        <p:nvGrpSpPr>
          <p:cNvPr id="61" name="群組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手繪多邊形​​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3" name="手繪多邊形​​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4" name="手繪多邊形​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5" name="手繪多邊形​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6" name="手繪多邊形​​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7" name="手繪多邊形​​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8" name="手繪多邊形​​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0" name="手繪多邊形​​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5" name="手繪多邊形​​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81" name="群組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手繪多邊形​​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3" name="手繪多邊形​​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4" name="手繪多邊形​​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5" name="手繪多邊形​​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6" name="手繪多邊形​​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87" name="群組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手繪多邊形​​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9" name="手繪多邊形​​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0" name="手繪多邊形​​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1" name="手繪多邊形​​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2" name="手繪多邊形​​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3" name="手繪多邊形​​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手繪多邊形​​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6" name="手繪多邊形​​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7" name="手繪多邊形​​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8" name="手繪多邊形​​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99" name="群組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手繪多邊形​​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1" name="手繪多邊形​​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2" name="手繪多邊形​​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3" name="手繪多邊形​​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4" name="手繪多邊形​​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5" name="手繪多邊形​​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1" name="手繪多邊形​​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2" name="手繪多邊形​​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3" name="手繪多邊形​​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4" name="手繪多邊形​​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sp>
        <p:nvSpPr>
          <p:cNvPr id="115" name="手繪多邊形​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116" name="手繪多邊形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grpSp>
        <p:nvGrpSpPr>
          <p:cNvPr id="117" name="群組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146" name="群組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手繪多邊形​​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8" name="手繪多邊形​​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9" name="手繪多邊形​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0" name="手繪多邊形​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1" name="手繪多邊形​​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2" name="手繪多邊形​​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3" name="手繪多邊形​​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5" name="手繪多邊形​​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0" name="手繪多邊形​​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171" name="群組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6" name="手繪多邊形​​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7" name="手繪多邊形​​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8" name="手繪多邊形​​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9" name="手繪多邊形​​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4DC62-3F32-4708-8CA2-36746D929780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DD6C64C-D6C2-4F3D-991E-4D5541EB03E8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D0866-942B-4EE6-924F-744A16C100BE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B614EF-0FF2-444F-9BC2-9EE9FC26A0C2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87C9DA-D465-4914-81C1-1B2DD615DD00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E17F25-822D-467A-AE89-5E04B127518A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​​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7" name="手繪多邊形​​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8" name="手繪多邊形​​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grpSp>
        <p:nvGrpSpPr>
          <p:cNvPr id="9" name="群組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手繪多邊形​​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" name="手繪多邊形​​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" name="手繪多邊形​​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" name="手繪多邊形​​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" name="手繪多邊形​​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" name="手繪多邊形​​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" name="手繪多邊形​​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" name="手繪多邊形​​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" name="手繪多邊形​​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" name="手繪多邊形​​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" name="手繪多邊形​​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6" name="手繪多邊形​​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" name="手繪多邊形​​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" name="手繪多邊形​​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" name="手繪多邊形​​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" name="手繪多邊形​​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1" name="手繪多邊形​​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" name="手繪多邊形​​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" name="手繪多邊形​​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4" name="手繪多邊形​​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5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6" name="手繪多邊形​​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7" name="手繪多邊形​​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8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9" name="手繪多邊形​​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0" name="手繪多邊形​​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1" name="手繪多邊形​​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2" name="手繪多邊形​​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3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4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5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6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7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8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9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0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1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2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3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4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5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6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7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8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9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0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1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2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3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4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5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6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7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8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9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0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1" name="手繪多邊形​​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2" name="手繪多邊形​​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3" name="手繪多邊形​​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4" name="手繪多邊形​​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5" name="手繪多邊形​​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6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7" name="手繪多邊形​​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8" name="手繪多邊形​​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79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0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1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2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3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4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5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6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7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8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89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0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1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2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93" name="群組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手繪多邊形​​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5" name="手繪多邊形​​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6" name="手繪多邊形​​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7" name="手繪多邊形​​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8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99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0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1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2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3" name="手繪多邊形​​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4" name="手繪多邊形​​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5" name="手繪多邊形​​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6" name="手繪多邊形​​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7" name="手繪多邊形​​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8" name="手繪多邊形​​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09" name="手繪多邊形​​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0" name="手繪多邊形​​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1" name="手繪多邊形​​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2" name="手繪多邊形​​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3" name="手繪多邊形​​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4" name="手繪多邊形​​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5" name="手繪多邊形​​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6" name="手繪多邊形​​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7" name="手繪多邊形​​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8" name="手繪多邊形​​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19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0" name="手繪多邊形​​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1" name="手繪多邊形​​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2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3" name="手繪多邊形​​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4" name="手繪多邊形​​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5" name="手繪多邊形​​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6" name="手繪多邊形​​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7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8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9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0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1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2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3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4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5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6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7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8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9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0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1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2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3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4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5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6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7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8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9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0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1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2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3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4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5" name="手繪多邊形​​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6" name="手繪多邊形​​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7" name="手繪多邊形​​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8" name="手繪多邊形​​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9" name="手繪多邊形​​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0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1" name="手繪多邊形​​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2" name="手繪多邊形​​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3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4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5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6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7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8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9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0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1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2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3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4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5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6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177" name="群組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手繪多邊形​​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9" name="手繪多邊形​​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0" name="手繪多邊形​​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1" name="手繪多邊形​​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7" name="手繪多邊形​​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8" name="手繪多邊形​​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9" name="手繪多邊形​​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0" name="手繪多邊形​​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1" name="手繪多邊形​​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2" name="手繪多邊形​​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3" name="手繪多邊形​​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4" name="手繪多邊形​​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5" name="手繪多邊形​​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6" name="手繪多邊形​​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7" name="手繪多邊形​​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8" name="手繪多邊形​​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99" name="手繪多邊形​​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0" name="手繪多邊形​​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1" name="手繪多邊形​​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2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3" name="手繪多邊形​​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4" name="手繪多邊形​​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5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6" name="手繪多邊形​​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7" name="手繪多邊形​​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8" name="手繪多邊形​​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09" name="手繪多邊形​​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0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1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2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3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4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5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6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7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8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9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0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1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2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3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4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5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6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7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8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9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0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1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2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3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4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5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6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7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8" name="手繪多邊形​​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9" name="手繪多邊形​​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0" name="手繪多邊形​​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1" name="手繪多邊形​​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2" name="手繪多邊形​​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3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4" name="手繪多邊形​​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5" name="手繪多邊形​​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6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7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8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9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0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1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2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3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4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5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6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7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8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9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260" name="群組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手繪多邊形​​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62" name="手繪多邊形​​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63" name="手繪多邊形​​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64" name="手繪多邊形​​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65" name="手繪多邊形​​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66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67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68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69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0" name="手繪多邊形​​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1" name="手繪多邊形​​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2" name="手繪多邊形​​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3" name="手繪多邊形​​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/>
                </a:solidFill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4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5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6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7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/>
                </a:solidFill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8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79" name="手繪多邊形​​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0" name="手繪多邊形​​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1" name="手繪多邊形​​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2" name="手繪多邊形​​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3" name="手繪多邊形​​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4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>
                    <a:lumMod val="75000"/>
                  </a:schemeClr>
                </a:solidFill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5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>
                    <a:lumMod val="75000"/>
                  </a:schemeClr>
                </a:solidFill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6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7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8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289" name="群組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手繪多邊形​​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1" name="橢圓​​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2" name="手繪多邊形​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3" name="手繪多邊形​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4" name="手繪多邊形​​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5" name="手繪多邊形​​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6" name="手繪多邊形​​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7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8" name="手繪多邊形​​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9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0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1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2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3" name="手繪多邊形​​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4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5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6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7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8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9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sp>
        <p:nvSpPr>
          <p:cNvPr id="310" name="手繪多邊形​​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grpSp>
        <p:nvGrpSpPr>
          <p:cNvPr id="311" name="群組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13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14" name="手繪多邊形​​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15" name="手繪多邊形​​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16" name="手繪多邊形​​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17" name="手繪多邊形​​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18" name="手繪多邊形​​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19" name="手繪多邊形​​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0" name="手繪多邊形​​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1" name="手繪多邊形​​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2" name="手繪多邊形​​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3" name="手繪多邊形​​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4" name="手繪多邊形​​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5" name="手繪多邊形​​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6" name="手繪多邊形​​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7" name="手繪多邊形​​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8" name="手繪多邊形​​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9" name="手繪多邊形​​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0" name="手繪多邊形​​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1" name="手繪多邊形​​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2" name="手繪多邊形​​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3" name="手繪多邊形​​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4" name="手繪多邊形​​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5" name="手繪多邊形​​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6" name="手繪多邊形​​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7" name="手繪多邊形​​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8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9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40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41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42" name="手繪多邊形​​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43" name="手繪多邊形​​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44" name="手繪多邊形​​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45" name="手繪多邊形​​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46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47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348" name="群組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群組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76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77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78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79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80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81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82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83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84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85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86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87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88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89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90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91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92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93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94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95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96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97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98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99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00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01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02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03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04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05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06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07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08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09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10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11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12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13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14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15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16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17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18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19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20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421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</p:grpSp>
        <p:grpSp>
          <p:nvGrpSpPr>
            <p:cNvPr id="350" name="群組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67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68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69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70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71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72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73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74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</p:grpSp>
        <p:grpSp>
          <p:nvGrpSpPr>
            <p:cNvPr id="351" name="群組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60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61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62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63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64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65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</p:grpSp>
        <p:grpSp>
          <p:nvGrpSpPr>
            <p:cNvPr id="352" name="群組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54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55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56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57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  <p:sp>
            <p:nvSpPr>
              <p:cNvPr id="358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Mingliu" panose="02020509000000000000" pitchFamily="49" charset="-120"/>
                  <a:ea typeface="Mingliu" panose="02020509000000000000" pitchFamily="49" charset="-120"/>
                </a:endParaRPr>
              </a:p>
            </p:txBody>
          </p:sp>
        </p:grpSp>
      </p:grpSp>
      <p:grpSp>
        <p:nvGrpSpPr>
          <p:cNvPr id="422" name="群組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手繪多邊形​​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24" name="手繪多邊形​​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25" name="手繪多邊形​​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26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27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28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29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30" name="手繪多邊形​​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431" name="群組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手繪多邊形​​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33" name="手繪多邊形​​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34" name="手繪多邊形​​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35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36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37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38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39" name="手繪多邊形​​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440" name="群組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42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43" name="手繪多邊形​​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44" name="手繪多邊形​​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45" name="手繪多邊形​​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46" name="手繪多邊形​​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47" name="手繪多邊形​​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48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318697-5C67-403F-9723-385C8FC8E0C0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EDC97-839F-4D08-A5FB-4C7FA4EA9400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E64077B-98F0-4516-89BC-14A201E4175E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8C65D0-C15D-412D-A9E3-56BFA1933B37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​​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8" name="手繪多邊形​​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9" name="手繪多邊形​​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grpSp>
        <p:nvGrpSpPr>
          <p:cNvPr id="10" name="群組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2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3" name="手繪多邊形​​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4" name="手繪多邊形​​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5" name="手繪多邊形​​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6" name="手繪多邊形​​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7" name="手繪多邊形​​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18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手繪多邊形​​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1" name="手繪多邊形​​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2" name="手繪多邊形​​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3" name="手繪多邊形​​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4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5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26" name="群組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手繪多邊形​​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8" name="手繪多邊形​​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29" name="手繪多邊形​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0" name="手繪多邊形​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1" name="手繪多邊形​​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2" name="手繪多邊形​​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3" name="手繪多邊形​​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34" name="群組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手繪多邊形​​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6" name="手繪多邊形​​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7" name="手繪多邊形​​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8" name="手繪多邊形​​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39" name="手繪多邊形​​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0" name="手繪多邊形​​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1" name="手繪多邊形​​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2" name="手繪多邊形​​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43" name="群組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5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6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7" name="手繪多邊形​​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8" name="手繪多邊形​​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49" name="手繪多邊形​​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0" name="手繪多邊形​​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1" name="手繪多邊形​​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52" name="群組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手繪多邊形​​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4" name="手繪多邊形​​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5" name="手繪多邊形​​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6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7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8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59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0" name="手繪多邊形​​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grpSp>
        <p:nvGrpSpPr>
          <p:cNvPr id="61" name="群組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6" name="手繪多邊形​​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7" name="手繪多邊形​​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8" name="手繪多邊形​​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sp>
          <p:nvSpPr>
            <p:cNvPr id="69" name="手繪多邊形​​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編輯</a:t>
            </a:r>
            <a:r>
              <a:rPr lang="zh-TW" altLang="en-US" dirty="0"/>
              <a:t>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baseline="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916999F3-C4AC-40F7-A9C9-29911130B27F}" type="datetime1">
              <a:rPr lang="zh-TW" altLang="en-US" smtClean="0"/>
              <a:pPr/>
              <a:t>2024/4/15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CA8D9AD5-F248-4919-864A-CFD76CC027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mrS8zEWqNthXq5WNlMlBA" TargetMode="External"/><Relationship Id="rId2" Type="http://schemas.openxmlformats.org/officeDocument/2006/relationships/hyperlink" Target="https://fishdb.sinica.edu.tw/chi/species.php?id=3818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nhR4uyaedA" TargetMode="External"/><Relationship Id="rId2" Type="http://schemas.openxmlformats.org/officeDocument/2006/relationships/hyperlink" Target="https://www.youtube.com/watch?v=ZOvkO1EVcz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7%A5%E6%9C%AC%E4%B8%96%E7%95%8C%E9%81%BA%E7%94%A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ppon.com/hk/features/h00234/" TargetMode="External"/><Relationship Id="rId4" Type="http://schemas.openxmlformats.org/officeDocument/2006/relationships/hyperlink" Target="https://www.youtube.com/watch?v=39Keiz-UkD0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8D%B0%E5%BA%A6" TargetMode="External"/><Relationship Id="rId3" Type="http://schemas.openxmlformats.org/officeDocument/2006/relationships/hyperlink" Target="https://zh.wikipedia.org/wiki/%E6%B3%95%E5%9B%BD" TargetMode="External"/><Relationship Id="rId7" Type="http://schemas.openxmlformats.org/officeDocument/2006/relationships/hyperlink" Target="https://zh.wikipedia.org/wiki/%E9%98%BF%E6%A0%B9%E5%BB%B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BE%B7%E5%9B%BD" TargetMode="External"/><Relationship Id="rId5" Type="http://schemas.openxmlformats.org/officeDocument/2006/relationships/hyperlink" Target="https://zh.wikipedia.org/wiki/%E6%AF%94%E5%88%A9%E6%97%B6" TargetMode="External"/><Relationship Id="rId4" Type="http://schemas.openxmlformats.org/officeDocument/2006/relationships/hyperlink" Target="https://zh.wikipedia.org/wiki/%E7%91%9E%E5%A3%AB" TargetMode="External"/><Relationship Id="rId9" Type="http://schemas.openxmlformats.org/officeDocument/2006/relationships/hyperlink" Target="https://www.youtube.com/watch?v=WM51Bpku9J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7%85%A7%E8%91%89%E6%A8%B9%E6%9E%97%E6%96%87%E5%8C%96" TargetMode="External"/><Relationship Id="rId2" Type="http://schemas.openxmlformats.org/officeDocument/2006/relationships/hyperlink" Target="https://www.youtube.com/watch?v=bZFB61j98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日本文化</a:t>
            </a:r>
            <a:endParaRPr lang="zh-TW" altLang="en-US" dirty="0">
              <a:latin typeface="MS Gothic" panose="020B0609070205080204" pitchFamily="49" charset="-128"/>
              <a:ea typeface="MS Gothic" panose="020B0609070205080204" pitchFamily="49" charset="-128"/>
              <a:sym typeface="Microsoft JhengHei UI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Microsoft JhengHei UI" panose="020B0604030504040204" pitchFamily="34" charset="-120"/>
              </a:rPr>
              <a:t>         </a:t>
            </a:r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  <a:sym typeface="Microsoft JhengHei UI" panose="020B0604030504040204" pitchFamily="34" charset="-120"/>
              </a:rPr>
              <a:t>林高德</a:t>
            </a:r>
            <a:endParaRPr lang="zh-TW" altLang="en-US" sz="3600" dirty="0">
              <a:latin typeface="Meiryo UI" panose="020B0604030504040204" pitchFamily="34" charset="-128"/>
              <a:ea typeface="Meiryo UI" panose="020B0604030504040204" pitchFamily="34" charset="-128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32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日本的世界文化遺產－與天皇、武士有關</a:t>
            </a:r>
            <a:endParaRPr lang="zh-TW" altLang="en-US" sz="3200" b="1" dirty="0">
              <a:latin typeface="MS Gothic" panose="020B0609070205080204" pitchFamily="49" charset="-128"/>
              <a:ea typeface="MS Gothic" panose="020B0609070205080204" pitchFamily="49" charset="-128"/>
              <a:sym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 rtlCol="0"/>
          <a:lstStyle/>
          <a:p>
            <a:r>
              <a:rPr lang="zh-TW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白川鄉與五箇山的合掌構造</a:t>
            </a:r>
            <a:r>
              <a:rPr lang="zh-TW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村落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（</a:t>
            </a:r>
            <a:r>
              <a:rPr lang="en-US" altLang="zh-TW" dirty="0" smtClean="0"/>
              <a:t>1995</a:t>
            </a:r>
            <a:r>
              <a:rPr lang="zh-TW" altLang="en-US" dirty="0" smtClean="0"/>
              <a:t>年）</a:t>
            </a:r>
            <a:endParaRPr lang="en-US" altLang="zh-TW" dirty="0" smtClean="0"/>
          </a:p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嚴島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神社（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1996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年）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0"/>
            <a:r>
              <a:rPr lang="zh-TW" altLang="en-US" dirty="0"/>
              <a:t>日光的神社與</a:t>
            </a:r>
            <a:r>
              <a:rPr lang="zh-TW" altLang="en-US" dirty="0" smtClean="0"/>
              <a:t>寺院（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年）</a:t>
            </a:r>
            <a:endParaRPr lang="en-US" altLang="zh-TW" dirty="0" smtClean="0"/>
          </a:p>
          <a:p>
            <a:pPr lvl="0"/>
            <a:r>
              <a:rPr lang="zh-TW" altLang="en-US" dirty="0"/>
              <a:t>琉球王國的城堡以及相關遺產</a:t>
            </a:r>
            <a:r>
              <a:rPr lang="zh-TW" altLang="en-US" dirty="0" smtClean="0"/>
              <a:t>群（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年）</a:t>
            </a:r>
            <a:endParaRPr lang="en-US" altLang="zh-TW" dirty="0" smtClean="0"/>
          </a:p>
          <a:p>
            <a:pPr lvl="0"/>
            <a:r>
              <a:rPr lang="zh-TW" altLang="en-US" dirty="0"/>
              <a:t>石見銀</a:t>
            </a:r>
            <a:r>
              <a:rPr lang="zh-TW" altLang="en-US" dirty="0" smtClean="0"/>
              <a:t>山（</a:t>
            </a:r>
            <a:r>
              <a:rPr lang="en-US" altLang="zh-TW" dirty="0" smtClean="0"/>
              <a:t>2007</a:t>
            </a:r>
            <a:r>
              <a:rPr lang="zh-TW" altLang="en-US" dirty="0" smtClean="0"/>
              <a:t>年）</a:t>
            </a:r>
            <a:endParaRPr lang="en-US" altLang="zh-TW" dirty="0" smtClean="0"/>
          </a:p>
          <a:p>
            <a:pPr lvl="0"/>
            <a:r>
              <a:rPr lang="zh-TW" altLang="en-US" dirty="0"/>
              <a:t>「神宿之島」宗像</a:t>
            </a:r>
            <a:r>
              <a:rPr lang="en-US" altLang="zh-TW" dirty="0"/>
              <a:t>·</a:t>
            </a:r>
            <a:r>
              <a:rPr lang="zh-TW" altLang="en-US" dirty="0"/>
              <a:t>沖之島及相關遺產</a:t>
            </a:r>
            <a:r>
              <a:rPr lang="zh-TW" altLang="en-US" dirty="0" smtClean="0"/>
              <a:t>群（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年）</a:t>
            </a:r>
            <a:endParaRPr lang="en-US" altLang="zh-TW" dirty="0" smtClean="0"/>
          </a:p>
          <a:p>
            <a:pPr lvl="0"/>
            <a:r>
              <a:rPr lang="zh-TW" altLang="en-US" dirty="0"/>
              <a:t>百舌鳥</a:t>
            </a:r>
            <a:r>
              <a:rPr lang="en-US" altLang="zh-TW" dirty="0"/>
              <a:t>-</a:t>
            </a:r>
            <a:r>
              <a:rPr lang="zh-TW" altLang="en-US" dirty="0"/>
              <a:t>古市古墳群，古老的丘陵</a:t>
            </a:r>
            <a:r>
              <a:rPr lang="zh-TW" altLang="en-US" dirty="0" smtClean="0"/>
              <a:t>群（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年）</a:t>
            </a:r>
            <a:endParaRPr lang="zh-TW" altLang="en-US" dirty="0">
              <a:sym typeface="Microsoft JhengHei UI" panose="020B0604030504040204" pitchFamily="34" charset="-12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534271" y="402336"/>
            <a:ext cx="9133730" cy="754550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日本的世界文化遺產－繩紋時代</a:t>
            </a: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/>
            </a:r>
            <a:b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</a:b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（西元</a:t>
            </a: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15000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年前～</a:t>
            </a: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3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世紀）相關</a:t>
            </a:r>
            <a:endParaRPr lang="zh-TW" altLang="en-US" dirty="0">
              <a:latin typeface="MS Gothic" panose="020B0609070205080204" pitchFamily="49" charset="-128"/>
              <a:ea typeface="MS Gothic" panose="020B0609070205080204" pitchFamily="49" charset="-128"/>
              <a:sym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060872" cy="4690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TW" altLang="en-US" dirty="0"/>
              <a:t>日本北部</a:t>
            </a:r>
            <a:r>
              <a:rPr lang="zh-TW" altLang="en-US" dirty="0" smtClean="0"/>
              <a:t>的繩</a:t>
            </a:r>
            <a:r>
              <a:rPr lang="zh-TW" altLang="en-US" dirty="0"/>
              <a:t>紋史前遺址</a:t>
            </a:r>
            <a:r>
              <a:rPr lang="zh-TW" altLang="en-US" dirty="0" smtClean="0"/>
              <a:t>群（</a:t>
            </a:r>
            <a:r>
              <a:rPr lang="en-US" altLang="zh-TW" dirty="0" smtClean="0"/>
              <a:t>2021</a:t>
            </a:r>
            <a:r>
              <a:rPr lang="zh-TW" altLang="en-US" dirty="0" smtClean="0"/>
              <a:t>年登錄世界文化遺產），日本最早的文明</a:t>
            </a:r>
            <a:endParaRPr lang="en-US" altLang="zh-TW" dirty="0" smtClean="0"/>
          </a:p>
          <a:p>
            <a:pPr marL="45720" lvl="0" indent="0">
              <a:buNone/>
            </a:pPr>
            <a:endParaRPr lang="zh-TW" altLang="en-US" dirty="0">
              <a:sym typeface="Microsoft JhengHei UI" panose="020B0604030504040204" pitchFamily="34" charset="-120"/>
            </a:endParaRPr>
          </a:p>
        </p:txBody>
      </p:sp>
      <p:pic>
        <p:nvPicPr>
          <p:cNvPr id="1026" name="Picture 2" descr="青森県つがる市木造亀ヶ岡出土 遮光器土偶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55" y="2002537"/>
            <a:ext cx="5349240" cy="437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428113" y="2459120"/>
            <a:ext cx="2492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遮光器土偶（龜</a:t>
            </a:r>
            <a:r>
              <a:rPr lang="zh-TW" altLang="en-US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岡石器時代遺跡</a:t>
            </a:r>
            <a:r>
              <a:rPr lang="zh-TW" altLang="en-US" dirty="0" smtClean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出土，繩文時代晚期）</a:t>
            </a:r>
            <a:endParaRPr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524000" y="484632"/>
            <a:ext cx="9133730" cy="827702"/>
          </a:xfrm>
        </p:spPr>
        <p:txBody>
          <a:bodyPr rtlCol="0"/>
          <a:lstStyle/>
          <a:p>
            <a:pPr rtl="0"/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繩文時代日本最大的聚落遺址</a:t>
            </a:r>
            <a:endParaRPr lang="zh-TW" altLang="en-US" b="1" dirty="0">
              <a:latin typeface="MS Gothic" panose="020B0609070205080204" pitchFamily="49" charset="-128"/>
              <a:ea typeface="MS Gothic" panose="020B0609070205080204" pitchFamily="49" charset="-128"/>
              <a:sym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4294967295"/>
          </p:nvPr>
        </p:nvSpPr>
        <p:spPr>
          <a:xfrm>
            <a:off x="1524001" y="1533527"/>
            <a:ext cx="9144000" cy="65189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zh-TW" altLang="en-US" dirty="0" smtClean="0">
                <a:sym typeface="Microsoft JhengHei UI" panose="020B0604030504040204" pitchFamily="34" charset="-120"/>
              </a:rPr>
              <a:t>三內丸山遺址（距今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5900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年至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4200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年前）</a:t>
            </a:r>
            <a:endParaRPr lang="zh-TW" altLang="en-US" dirty="0">
              <a:sym typeface="Microsoft JhengHei UI" panose="020B0604030504040204" pitchFamily="34" charset="-120"/>
            </a:endParaRPr>
          </a:p>
        </p:txBody>
      </p:sp>
      <p:pic>
        <p:nvPicPr>
          <p:cNvPr id="4" name="Picture 4" descr="140913 Sannai-Maruyama site Aomori Japan01bs6bs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1" y="2086570"/>
            <a:ext cx="1030528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524000" y="384048"/>
            <a:ext cx="9133730" cy="928286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注意事項</a:t>
            </a:r>
            <a:endParaRPr lang="zh-TW" altLang="en-US" sz="4000" dirty="0">
              <a:latin typeface="MS Gothic" panose="020B0609070205080204" pitchFamily="49" charset="-128"/>
              <a:ea typeface="MS Gothic" panose="020B0609070205080204" pitchFamily="49" charset="-128"/>
              <a:sym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zh-TW" altLang="en-US" dirty="0" smtClean="0">
                <a:sym typeface="Microsoft JhengHei UI" panose="020B0604030504040204" pitchFamily="34" charset="-120"/>
              </a:rPr>
              <a:t>不買教科書。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lvl="0"/>
            <a:r>
              <a:rPr lang="zh-TW" altLang="en-US" dirty="0">
                <a:sym typeface="Microsoft JhengHei UI" panose="020B0604030504040204" pitchFamily="34" charset="-120"/>
              </a:rPr>
              <a:t>有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期中考（佔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30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％）及期末考</a:t>
            </a:r>
            <a:r>
              <a:rPr lang="zh-TW" altLang="en-US" dirty="0">
                <a:sym typeface="Microsoft JhengHei UI" panose="020B0604030504040204" pitchFamily="34" charset="-120"/>
              </a:rPr>
              <a:t>（佔</a:t>
            </a:r>
            <a:r>
              <a:rPr lang="en-US" altLang="zh-TW" dirty="0">
                <a:sym typeface="Microsoft JhengHei UI" panose="020B0604030504040204" pitchFamily="34" charset="-120"/>
              </a:rPr>
              <a:t>30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％），都是筆試。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r>
              <a:rPr lang="zh-TW" altLang="en-US" dirty="0">
                <a:sym typeface="Microsoft JhengHei UI" panose="020B0604030504040204" pitchFamily="34" charset="-120"/>
              </a:rPr>
              <a:t>出缺席（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佔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20</a:t>
            </a:r>
            <a:r>
              <a:rPr lang="zh-TW" altLang="en-US" dirty="0">
                <a:sym typeface="Microsoft JhengHei UI" panose="020B0604030504040204" pitchFamily="34" charset="-120"/>
              </a:rPr>
              <a:t>％），使用「新版數位學習</a:t>
            </a:r>
            <a:r>
              <a:rPr lang="zh-TW" altLang="en-US">
                <a:sym typeface="Microsoft JhengHei UI" panose="020B0604030504040204" pitchFamily="34" charset="-120"/>
              </a:rPr>
              <a:t>網</a:t>
            </a:r>
            <a:r>
              <a:rPr lang="zh-TW" altLang="en-US" smtClean="0">
                <a:sym typeface="Microsoft JhengHei UI" panose="020B0604030504040204" pitchFamily="34" charset="-120"/>
              </a:rPr>
              <a:t>」進行點名，計算成績。</a:t>
            </a:r>
            <a:endParaRPr lang="en-US" altLang="zh-TW" dirty="0">
              <a:sym typeface="Microsoft JhengHei UI" panose="020B0604030504040204" pitchFamily="34" charset="-120"/>
            </a:endParaRPr>
          </a:p>
          <a:p>
            <a:pPr lvl="0"/>
            <a:r>
              <a:rPr lang="zh-TW" altLang="en-US" dirty="0" smtClean="0">
                <a:sym typeface="Microsoft JhengHei UI" panose="020B0604030504040204" pitchFamily="34" charset="-120"/>
              </a:rPr>
              <a:t>小考</a:t>
            </a:r>
            <a:r>
              <a:rPr lang="zh-TW" altLang="en-US" dirty="0">
                <a:sym typeface="Microsoft JhengHei UI" panose="020B0604030504040204" pitchFamily="34" charset="-120"/>
              </a:rPr>
              <a:t>（佔</a:t>
            </a:r>
            <a:r>
              <a:rPr lang="en-US" altLang="zh-TW" dirty="0">
                <a:sym typeface="Microsoft JhengHei UI" panose="020B0604030504040204" pitchFamily="34" charset="-120"/>
              </a:rPr>
              <a:t>20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％）。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lvl="0"/>
            <a:r>
              <a:rPr lang="zh-TW" altLang="en-US" dirty="0" smtClean="0">
                <a:sym typeface="Microsoft JhengHei UI" panose="020B0604030504040204" pitchFamily="34" charset="-120"/>
              </a:rPr>
              <a:t>上課以影片為主，輔以書面資料。期末考前公布期中考及平常成績（出缺席及小考成績）。</a:t>
            </a:r>
            <a:endParaRPr lang="zh-TW" altLang="en-US" dirty="0">
              <a:sym typeface="Microsoft JhengHei UI" panose="020B0604030504040204" pitchFamily="34" charset="-12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Microsoft JhengHei UI" panose="020B0604030504040204" pitchFamily="34" charset="-120"/>
              </a:rPr>
              <a:t>有問題嗎？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Microsoft JhengHei UI" panose="020B0604030504040204" pitchFamily="34" charset="-120"/>
              </a:rPr>
              <a:t>讓我們好好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Microsoft JhengHei UI" panose="020B0604030504040204" pitchFamily="34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Microsoft JhengHei UI" panose="020B0604030504040204" pitchFamily="34" charset="-120"/>
              </a:rPr>
              <a:t>享受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Microsoft JhengHei UI" panose="020B0604030504040204" pitchFamily="34" charset="-120"/>
              </a:rPr>
              <a:t>這一學期！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600" dirty="0" smtClean="0">
                <a:latin typeface="Meiryo UI" panose="020B0604030504040204" pitchFamily="34" charset="-128"/>
                <a:ea typeface="Meiryo UI" panose="020B0604030504040204" pitchFamily="34" charset="-128"/>
                <a:sym typeface="Microsoft JhengHei UI" panose="020B0604030504040204" pitchFamily="34" charset="-120"/>
              </a:rPr>
              <a:t>概論</a:t>
            </a:r>
            <a:endParaRPr lang="zh-TW" altLang="en-US" sz="6600" dirty="0">
              <a:latin typeface="Meiryo UI" panose="020B0604030504040204" pitchFamily="34" charset="-128"/>
              <a:ea typeface="Meiryo UI" panose="020B0604030504040204" pitchFamily="34" charset="-128"/>
              <a:sym typeface="Microsoft JhengHei UI" panose="020B0604030504040204" pitchFamily="34" charset="-120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457200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Microsoft JhengHei UI" panose="020B0604030504040204" pitchFamily="34" charset="-120"/>
              </a:rPr>
              <a:t>         課程簡介</a:t>
            </a:r>
            <a:endParaRPr lang="zh-TW" altLang="en-US" dirty="0">
              <a:sym typeface="Microsoft JhengHei UI" panose="020B0604030504040204" pitchFamily="34" charset="-120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4319"/>
              </p:ext>
            </p:extLst>
          </p:nvPr>
        </p:nvGraphicFramePr>
        <p:xfrm>
          <a:off x="4479925" y="457200"/>
          <a:ext cx="6675438" cy="50749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7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21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8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cs typeface="+mn-cs"/>
                          <a:sym typeface="Microsoft JhengHei UI" panose="020B0604030504040204" pitchFamily="34" charset="-120"/>
                        </a:rPr>
                        <a:t>時間</a:t>
                      </a:r>
                      <a:endParaRPr lang="zh-TW" altLang="en-US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+mn-cs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cs typeface="Times New Roman"/>
                          <a:sym typeface="Microsoft JhengHei UI" panose="020B0604030504040204" pitchFamily="34" charset="-120"/>
                        </a:rPr>
                        <a:t>活動</a:t>
                      </a:r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2434102545"/>
                  </a:ext>
                </a:extLst>
              </a:tr>
              <a:tr h="4208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kern="12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10:10 </a:t>
                      </a:r>
                      <a:r>
                        <a:rPr lang="en-US" altLang="zh-TW" sz="1600" kern="1200" noProof="0" dirty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- </a:t>
                      </a:r>
                      <a:r>
                        <a:rPr lang="en-US" altLang="zh-TW" sz="1600" kern="12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10:40</a:t>
                      </a:r>
                      <a:endParaRPr lang="zh-TW" altLang="en-US" sz="1600" b="1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+mn-cs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noProof="0" dirty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學校開始上課、點名</a:t>
                      </a: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88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10:40 </a:t>
                      </a:r>
                      <a:r>
                        <a:rPr lang="en-US" altLang="zh-TW" sz="1600" noProof="0" dirty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- </a:t>
                      </a: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10:50</a:t>
                      </a:r>
                      <a:endParaRPr lang="zh-TW" altLang="en-US" sz="1600" b="1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日本的地理位置</a:t>
                      </a: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88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10:50 </a:t>
                      </a:r>
                      <a:r>
                        <a:rPr lang="en-US" altLang="zh-TW" sz="1600" noProof="0" dirty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- </a:t>
                      </a: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11:00</a:t>
                      </a:r>
                      <a:endParaRPr lang="zh-TW" altLang="en-US" sz="1600" b="1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altLang="en-US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現代人（智人）的出現與播遷</a:t>
                      </a: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088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11:00 </a:t>
                      </a:r>
                      <a:r>
                        <a:rPr lang="en-US" altLang="zh-TW" sz="1600" noProof="0" dirty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- </a:t>
                      </a: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11:10</a:t>
                      </a:r>
                      <a:endParaRPr lang="zh-TW" altLang="en-US" sz="1600" b="1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altLang="en-US" sz="1600" b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cs typeface="Times New Roman"/>
                          <a:sym typeface="Microsoft JhengHei UI" panose="020B0604030504040204" pitchFamily="34" charset="-120"/>
                        </a:rPr>
                        <a:t>休息時間</a:t>
                      </a: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88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11:10 </a:t>
                      </a:r>
                      <a:r>
                        <a:rPr lang="en-US" altLang="zh-TW" sz="1600" noProof="0" dirty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- </a:t>
                      </a: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11:20</a:t>
                      </a:r>
                      <a:endParaRPr lang="zh-TW" altLang="en-US" sz="1600" b="1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cs typeface="Times New Roman"/>
                          <a:sym typeface="Microsoft JhengHei UI" panose="020B0604030504040204" pitchFamily="34" charset="-120"/>
                        </a:rPr>
                        <a:t>本課程對於文化的定義</a:t>
                      </a: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088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11:20 </a:t>
                      </a:r>
                      <a:r>
                        <a:rPr lang="en-US" altLang="zh-TW" sz="1600" noProof="0" dirty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- </a:t>
                      </a: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11:30</a:t>
                      </a:r>
                      <a:endParaRPr lang="zh-TW" altLang="en-US" sz="1600" b="1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altLang="en-US" sz="1600" b="0" noProof="0" dirty="0" smtClean="0">
                          <a:solidFill>
                            <a:schemeClr val="dk1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cs typeface="+mn-cs"/>
                          <a:sym typeface="Microsoft JhengHei UI" panose="020B0604030504040204" pitchFamily="34" charset="-120"/>
                        </a:rPr>
                        <a:t>日本人的緣起</a:t>
                      </a: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088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11:30 </a:t>
                      </a:r>
                      <a:r>
                        <a:rPr lang="en-US" altLang="zh-TW" sz="1600" noProof="0" dirty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- </a:t>
                      </a:r>
                      <a:r>
                        <a:rPr lang="en-US" altLang="zh-TW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12:00</a:t>
                      </a:r>
                      <a:endParaRPr lang="zh-TW" altLang="en-US" sz="1600" b="1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noProof="0" dirty="0" smtClean="0"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  <a:sym typeface="Microsoft JhengHei UI" panose="020B0604030504040204" pitchFamily="34" charset="-120"/>
                        </a:rPr>
                        <a:t>日本登錄的世界遺產</a:t>
                      </a: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0887">
                <a:tc gridSpan="2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Times New Roman"/>
                          <a:sym typeface="Microsoft JhengHei UI" panose="020B0604030504040204" pitchFamily="34" charset="-120"/>
                        </a:rPr>
                        <a:t>課程重點：日本的神話與天皇家</a:t>
                      </a:r>
                      <a:endParaRPr lang="en-US" altLang="zh-TW" sz="1600" b="1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 hMerge="1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5164">
                <a:tc gridSpan="2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Times New Roman"/>
                          <a:sym typeface="Microsoft JhengHei UI" panose="020B0604030504040204" pitchFamily="34" charset="-120"/>
                        </a:rPr>
                        <a:t>               佛教與日本文化</a:t>
                      </a:r>
                      <a:endParaRPr lang="zh-TW" altLang="en-US" sz="1600" b="1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 hMerge="1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20887">
                <a:tc gridSpan="2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Times New Roman"/>
                          <a:sym typeface="Microsoft JhengHei UI" panose="020B0604030504040204" pitchFamily="34" charset="-120"/>
                        </a:rPr>
                        <a:t>               武士崛起與衰敗</a:t>
                      </a:r>
                      <a:endParaRPr lang="zh-TW" altLang="en-US" sz="1600" b="1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 hMerge="1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0887">
                <a:tc gridSpan="2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Times New Roman"/>
                          <a:sym typeface="Microsoft JhengHei UI" panose="020B0604030504040204" pitchFamily="34" charset="-120"/>
                        </a:rPr>
                        <a:t>               日本的現代化</a:t>
                      </a:r>
                      <a:endParaRPr lang="zh-TW" altLang="en-US" sz="1600" b="1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tc hMerge="1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  <a:cs typeface="Times New Roman"/>
                        <a:sym typeface="Microsoft JhengHei UI" panose="020B0604030504040204" pitchFamily="34" charset="-120"/>
                      </a:endParaRPr>
                    </a:p>
                  </a:txBody>
                  <a:tcPr marL="182880" marR="57150" marT="57150" marB="5715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524001" y="368852"/>
            <a:ext cx="9133730" cy="1128098"/>
          </a:xfrm>
        </p:spPr>
        <p:txBody>
          <a:bodyPr rtlCol="0">
            <a:normAutofit fontScale="90000"/>
          </a:bodyPr>
          <a:lstStyle/>
          <a:p>
            <a:r>
              <a:rPr lang="en-US" altLang="zh-TW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/>
            </a:r>
            <a:br>
              <a:rPr lang="en-US" altLang="zh-TW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</a:b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/>
            </a:r>
            <a:b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</a:br>
            <a:r>
              <a:rPr lang="en-US" altLang="zh-TW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/>
            </a:r>
            <a:br>
              <a:rPr lang="en-US" altLang="zh-TW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</a:b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/>
            </a:r>
            <a:b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</a:br>
            <a:r>
              <a:rPr lang="zh-TW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/>
                <a:sym typeface="Microsoft JhengHei UI" panose="020B0604030504040204" pitchFamily="34" charset="-120"/>
              </a:rPr>
              <a:t>本</a:t>
            </a:r>
            <a:r>
              <a:rPr lang="zh-TW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/>
                <a:sym typeface="Microsoft JhengHei UI" panose="020B0604030504040204" pitchFamily="34" charset="-120"/>
              </a:rPr>
              <a:t>課程對於文化的定義</a:t>
            </a: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/>
            </a:r>
            <a:b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</a:br>
            <a:endParaRPr lang="zh-TW" altLang="en-US" dirty="0">
              <a:sym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4294967295"/>
          </p:nvPr>
        </p:nvSpPr>
        <p:spPr>
          <a:xfrm>
            <a:off x="1524001" y="1615822"/>
            <a:ext cx="9476508" cy="4068763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學術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上對於文化的定義：多元且分歧</a:t>
            </a:r>
          </a:p>
          <a:p>
            <a:pPr lv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/>
                <a:sym typeface="Microsoft JhengHei UI" panose="020B0604030504040204" pitchFamily="34" charset="-120"/>
              </a:rPr>
              <a:t>本課程對於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/>
                <a:sym typeface="Microsoft JhengHei UI" panose="020B0604030504040204" pitchFamily="34" charset="-120"/>
              </a:rPr>
              <a:t>文化的定義：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/>
              <a:sym typeface="Microsoft JhengHei UI" panose="020B0604030504040204" pitchFamily="34" charset="-120"/>
            </a:endParaRPr>
          </a:p>
          <a:p>
            <a:pPr marL="45720" lvl="0" indent="0">
              <a:buNone/>
            </a:pP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/>
                <a:sym typeface="Microsoft JhengHei UI" panose="020B0604030504040204" pitchFamily="34" charset="-120"/>
              </a:rPr>
              <a:t>在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/>
                <a:sym typeface="Microsoft JhengHei UI" panose="020B0604030504040204" pitchFamily="34" charset="-120"/>
              </a:rPr>
              <a:t>日本這個地域上，從古至今人們所累積的生活形式。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/>
              <a:sym typeface="Microsoft JhengHei UI" panose="020B0604030504040204" pitchFamily="34" charset="-120"/>
            </a:endParaRPr>
          </a:p>
          <a:p>
            <a:pPr marL="45720" lvl="0" indent="0">
              <a:buNone/>
            </a:pP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>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>現代漢語中的文「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>文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>化」一詞，事實上是借用日語漢字詞「文化」。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/>
              <a:sym typeface="Microsoft JhengHei UI" panose="020B0604030504040204" pitchFamily="34" charset="-120"/>
            </a:endParaRPr>
          </a:p>
          <a:p>
            <a:pPr marL="45720" lvl="0" indent="0">
              <a:buNone/>
            </a:pP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>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>日語對於「文化」一詞，有著時代背景的影響。或多或少與「文明」一詞混淆。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/>
              <a:sym typeface="Microsoft JhengHei UI" panose="020B0604030504040204" pitchFamily="34" charset="-120"/>
            </a:endParaRPr>
          </a:p>
          <a:p>
            <a:pPr marL="45720" lvl="0" indent="0">
              <a:buNone/>
            </a:pP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>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Microsoft JhengHei UI" panose="020B0604030504040204" pitchFamily="34" charset="-120"/>
              </a:rPr>
              <a:t>清朝末年梁啟超提出「四大文明古國，只有中國延續至今」的說法，希望能提高中國人的自尊心。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/>
              <a:sym typeface="Microsoft JhengHei UI" panose="020B0604030504040204" pitchFamily="34" charset="-120"/>
            </a:endParaRPr>
          </a:p>
          <a:p>
            <a:pPr marL="45720" lvl="0" indent="0">
              <a:buNone/>
            </a:pP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/>
              <a:sym typeface="Microsoft JhengHei UI" panose="020B0604030504040204" pitchFamily="34" charset="-12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415636"/>
            <a:ext cx="9133730" cy="896698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非本「日本文化」課討論的對象</a:t>
            </a:r>
            <a:endParaRPr lang="zh-TW" altLang="en-US" sz="4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8572" y="1485901"/>
            <a:ext cx="9134856" cy="226406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石黑一雄（日裔英國籍作家，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年諾貝爾文學獎得主）的作品。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   （理由</a:t>
            </a:r>
            <a:r>
              <a:rPr lang="zh-TW" altLang="en-US" dirty="0" smtClean="0"/>
              <a:t>：作品內容與</a:t>
            </a:r>
            <a:r>
              <a:rPr lang="zh-TW" altLang="en-US" dirty="0" smtClean="0"/>
              <a:t>日本文化關聯不高。）</a:t>
            </a:r>
            <a:endParaRPr lang="en-US" altLang="zh-TW" dirty="0" smtClean="0"/>
          </a:p>
          <a:p>
            <a:r>
              <a:rPr lang="zh-TW" altLang="en-US" dirty="0" smtClean="0"/>
              <a:t>日本蝦虎（</a:t>
            </a:r>
            <a:r>
              <a:rPr lang="zh-TW" altLang="en-US" dirty="0"/>
              <a:t>當今</a:t>
            </a:r>
            <a:r>
              <a:rPr lang="zh-TW" altLang="en-US" u="sng" dirty="0"/>
              <a:t>日本上皇明</a:t>
            </a:r>
            <a:r>
              <a:rPr lang="zh-TW" altLang="en-US" u="sng" dirty="0" smtClean="0"/>
              <a:t>仁</a:t>
            </a:r>
            <a:r>
              <a:rPr lang="zh-TW" altLang="en-US" dirty="0"/>
              <a:t>學術</a:t>
            </a:r>
            <a:r>
              <a:rPr lang="zh-TW" altLang="en-US" dirty="0" smtClean="0"/>
              <a:t>研究的</a:t>
            </a:r>
            <a:r>
              <a:rPr lang="zh-TW" altLang="en-US" dirty="0" smtClean="0"/>
              <a:t>就是蝦</a:t>
            </a:r>
            <a:r>
              <a:rPr lang="zh-TW" altLang="en-US" dirty="0"/>
              <a:t>虎</a:t>
            </a:r>
            <a:r>
              <a:rPr lang="zh-TW" altLang="en-US" dirty="0" smtClean="0"/>
              <a:t>魚。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4572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fishdb.sinica.edu.tw/chi/species.php?id=381850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524000" y="4036291"/>
            <a:ext cx="875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只有日文語音、字幕，無法在課堂上分享的「日本文化頻道」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TW" dirty="0" smtClean="0">
                <a:hlinkClick r:id="rId3"/>
              </a:rPr>
              <a:t>youtube.com/channel/UCjmrS8zEWqNthXq5WNlMlBA</a:t>
            </a:r>
            <a:endParaRPr lang="en-US" altLang="zh-TW" dirty="0"/>
          </a:p>
          <a:p>
            <a:r>
              <a:rPr lang="en-US" altLang="zh-TW" dirty="0" smtClean="0"/>
              <a:t>(from </a:t>
            </a:r>
            <a:r>
              <a:rPr lang="zh-TW" altLang="en-US" dirty="0" smtClean="0"/>
              <a:t>「</a:t>
            </a:r>
            <a:r>
              <a:rPr lang="ja-JP" altLang="en-US" b="1" dirty="0" smtClean="0"/>
              <a:t>スキマにイストリヤ</a:t>
            </a:r>
            <a:r>
              <a:rPr lang="zh-TW" altLang="en-US" b="1" dirty="0" smtClean="0"/>
              <a:t>」，</a:t>
            </a:r>
            <a:r>
              <a:rPr lang="zh-TW" altLang="en-US" b="1" dirty="0" smtClean="0"/>
              <a:t>頻道主是</a:t>
            </a:r>
            <a:r>
              <a:rPr lang="zh-TW" altLang="en-US" b="1" dirty="0" smtClean="0"/>
              <a:t>居住在日本的烏克蘭人）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7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現代人（智人）的崛起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101</a:t>
            </a:r>
            <a:r>
              <a:rPr lang="zh-TW" altLang="en-US" b="1" dirty="0"/>
              <a:t>史前教室：人類起源</a:t>
            </a:r>
            <a:r>
              <a:rPr lang="en-US" altLang="zh-TW" b="1" dirty="0"/>
              <a:t>《</a:t>
            </a:r>
            <a:r>
              <a:rPr lang="zh-TW" altLang="en-US" b="1" dirty="0"/>
              <a:t>國家地理</a:t>
            </a:r>
            <a:r>
              <a:rPr lang="en-US" altLang="zh-TW" b="1" dirty="0"/>
              <a:t>》</a:t>
            </a:r>
            <a:r>
              <a:rPr lang="zh-TW" altLang="en-US" b="1" dirty="0" smtClean="0"/>
              <a:t>雜誌</a:t>
            </a:r>
            <a:endParaRPr lang="en-US" altLang="zh-TW" b="1" dirty="0" smtClean="0"/>
          </a:p>
          <a:p>
            <a:pPr marL="4572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www.youtube.com/watch?v=ZOvkO1EVczI</a:t>
            </a:r>
            <a:endParaRPr lang="en-US" altLang="zh-TW" dirty="0" smtClean="0"/>
          </a:p>
          <a:p>
            <a:r>
              <a:rPr lang="zh-TW" altLang="en-US" b="1" dirty="0" smtClean="0"/>
              <a:t>地球</a:t>
            </a:r>
            <a:r>
              <a:rPr lang="zh-TW" altLang="en-US" b="1" dirty="0"/>
              <a:t>上 除了智人 還有其他人類</a:t>
            </a:r>
            <a:r>
              <a:rPr lang="en-US" altLang="zh-TW" b="1" dirty="0" smtClean="0"/>
              <a:t>!!!|</a:t>
            </a:r>
            <a:r>
              <a:rPr lang="zh-TW" altLang="en-US" b="1" dirty="0" smtClean="0"/>
              <a:t>（難得的台灣繁體中文解說）</a:t>
            </a:r>
            <a:endParaRPr lang="en-US" altLang="zh-TW" b="1" dirty="0" smtClean="0"/>
          </a:p>
          <a:p>
            <a:pPr marL="4572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www.youtube.com/watch?v=cnhR4uyaedA</a:t>
            </a: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0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524000" y="722670"/>
            <a:ext cx="9133730" cy="630641"/>
          </a:xfrm>
        </p:spPr>
        <p:txBody>
          <a:bodyPr rtlCol="0"/>
          <a:lstStyle/>
          <a:p>
            <a:r>
              <a:rPr lang="zh-TW" altLang="en-US" sz="36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日本地理與登錄</a:t>
            </a:r>
            <a:r>
              <a:rPr lang="zh-TW" altLang="en-US" sz="3600" b="1" dirty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的世界</a:t>
            </a:r>
            <a:r>
              <a:rPr lang="zh-TW" altLang="en-US" sz="36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遺產</a:t>
            </a:r>
            <a:endParaRPr lang="zh-TW" altLang="en-US" dirty="0">
              <a:sym typeface="Microsoft JhengHei UI" panose="020B0604030504040204" pitchFamily="34" charset="-120"/>
            </a:endParaRPr>
          </a:p>
        </p:txBody>
      </p:sp>
      <p:sp>
        <p:nvSpPr>
          <p:cNvPr id="5" name="內容預留位置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 rtlCol="0"/>
          <a:lstStyle/>
          <a:p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Wikipedia 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對日本的世界遺產，記述於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  <a:sym typeface="Microsoft JhengHei UI" panose="020B0604030504040204" pitchFamily="34" charset="-120"/>
            </a:endParaRPr>
          </a:p>
          <a:p>
            <a:pPr marL="45720" lvl="0" indent="0">
              <a:buNone/>
            </a:pPr>
            <a:r>
              <a:rPr lang="en-US" altLang="zh-TW" dirty="0">
                <a:sym typeface="Microsoft JhengHei UI" panose="020B0604030504040204" pitchFamily="34" charset="-120"/>
                <a:hlinkClick r:id="rId3"/>
              </a:rPr>
              <a:t>https://zh.wikipedia.org/wiki/%E6%97%A5%E6%9C%AC%E4%B8%96%E7%95%8C%E9%81%BA%E7%94%A2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r>
              <a:rPr lang="zh-TW" altLang="en-US" dirty="0" smtClean="0">
                <a:sym typeface="Microsoft JhengHei UI" panose="020B0604030504040204" pitchFamily="34" charset="-120"/>
              </a:rPr>
              <a:t>基本的日本地理（小日本？ 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from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「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Ben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桑日本漫談」頻道）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sym typeface="Microsoft JhengHei UI" panose="020B0604030504040204" pitchFamily="34" charset="-120"/>
                <a:hlinkClick r:id="rId4"/>
              </a:rPr>
              <a:t>https://</a:t>
            </a:r>
            <a:r>
              <a:rPr lang="en-US" altLang="zh-TW" dirty="0" smtClean="0">
                <a:sym typeface="Microsoft JhengHei UI" panose="020B0604030504040204" pitchFamily="34" charset="-120"/>
                <a:hlinkClick r:id="rId4"/>
              </a:rPr>
              <a:t>www.youtube.com/watch?v=39Keiz-UkD0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marL="45720" indent="0">
              <a:buNone/>
            </a:pPr>
            <a:r>
              <a:rPr lang="zh-TW" altLang="en-US" dirty="0" smtClean="0">
                <a:sym typeface="Microsoft JhengHei UI" panose="020B0604030504040204" pitchFamily="34" charset="-120"/>
              </a:rPr>
              <a:t>日本國土橫跨四大板塊（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from 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「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Nippon.com 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走進日本）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sym typeface="Microsoft JhengHei UI" panose="020B0604030504040204" pitchFamily="34" charset="-120"/>
                <a:hlinkClick r:id="rId5"/>
              </a:rPr>
              <a:t>https://www.nippon.com/hk/features/h00234</a:t>
            </a:r>
            <a:r>
              <a:rPr lang="en-US" altLang="zh-TW" dirty="0" smtClean="0">
                <a:sym typeface="Microsoft JhengHei UI" panose="020B0604030504040204" pitchFamily="34" charset="-120"/>
                <a:hlinkClick r:id="rId5"/>
              </a:rPr>
              <a:t>/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marL="45720" indent="0">
              <a:buNone/>
            </a:pPr>
            <a:endParaRPr lang="zh-TW" altLang="en-US" dirty="0">
              <a:sym typeface="Microsoft JhengHei UI" panose="020B0604030504040204" pitchFamily="34" charset="-12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3200" b="1" dirty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日本登錄的世界遺產</a:t>
            </a:r>
            <a:endParaRPr lang="zh-TW" altLang="en-US" dirty="0">
              <a:sym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44240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TW" altLang="en-US" dirty="0" smtClean="0">
                <a:sym typeface="Microsoft JhengHei UI" panose="020B0604030504040204" pitchFamily="34" charset="-120"/>
              </a:rPr>
              <a:t>截止至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2021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年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7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月為止，日本成功登錄了</a:t>
            </a:r>
            <a:r>
              <a:rPr lang="en-US" altLang="zh-TW" dirty="0"/>
              <a:t>20</a:t>
            </a:r>
            <a:r>
              <a:rPr lang="zh-TW" altLang="en-US" dirty="0"/>
              <a:t>項文化遺產，</a:t>
            </a:r>
            <a:r>
              <a:rPr lang="en-US" altLang="zh-TW" dirty="0"/>
              <a:t>5</a:t>
            </a:r>
            <a:r>
              <a:rPr lang="zh-TW" altLang="en-US" dirty="0"/>
              <a:t>項自然遺產（其中</a:t>
            </a:r>
            <a:r>
              <a:rPr lang="en-US" altLang="zh-TW" dirty="0"/>
              <a:t>1</a:t>
            </a:r>
            <a:r>
              <a:rPr lang="zh-TW" altLang="en-US" dirty="0"/>
              <a:t>項與</a:t>
            </a:r>
            <a:r>
              <a:rPr lang="zh-TW" altLang="en-US" dirty="0">
                <a:hlinkClick r:id="rId3" tooltip="法國"/>
              </a:rPr>
              <a:t>法國</a:t>
            </a:r>
            <a:r>
              <a:rPr lang="zh-TW" altLang="en-US" dirty="0"/>
              <a:t>、</a:t>
            </a:r>
            <a:r>
              <a:rPr lang="zh-TW" altLang="en-US" dirty="0">
                <a:hlinkClick r:id="rId4" tooltip="瑞士"/>
              </a:rPr>
              <a:t>瑞士</a:t>
            </a:r>
            <a:r>
              <a:rPr lang="zh-TW" altLang="en-US" dirty="0"/>
              <a:t>、</a:t>
            </a:r>
            <a:r>
              <a:rPr lang="zh-TW" altLang="en-US" dirty="0">
                <a:hlinkClick r:id="rId5" tooltip="比利時"/>
              </a:rPr>
              <a:t>比利時</a:t>
            </a:r>
            <a:r>
              <a:rPr lang="zh-TW" altLang="en-US" dirty="0"/>
              <a:t>、</a:t>
            </a:r>
            <a:r>
              <a:rPr lang="zh-TW" altLang="en-US" dirty="0">
                <a:hlinkClick r:id="rId6" tooltip="德國"/>
              </a:rPr>
              <a:t>德國</a:t>
            </a:r>
            <a:r>
              <a:rPr lang="zh-TW" altLang="en-US" dirty="0"/>
              <a:t>、</a:t>
            </a:r>
            <a:r>
              <a:rPr lang="zh-TW" altLang="en-US" u="sng" dirty="0">
                <a:hlinkClick r:id="rId7"/>
              </a:rPr>
              <a:t>阿根廷</a:t>
            </a:r>
            <a:r>
              <a:rPr lang="zh-TW" altLang="en-US" dirty="0"/>
              <a:t>、</a:t>
            </a:r>
            <a:r>
              <a:rPr lang="zh-TW" altLang="en-US" dirty="0">
                <a:hlinkClick r:id="rId8" tooltip="印度"/>
              </a:rPr>
              <a:t>印度</a:t>
            </a:r>
            <a:r>
              <a:rPr lang="zh-TW" altLang="en-US" dirty="0"/>
              <a:t>共有）</a:t>
            </a:r>
            <a:r>
              <a:rPr lang="zh-TW" altLang="en-US" dirty="0" smtClean="0"/>
              <a:t>。</a:t>
            </a:r>
            <a:endParaRPr lang="zh-TW" altLang="en-US" dirty="0" smtClean="0">
              <a:sym typeface="Microsoft JhengHei UI" panose="020B0604030504040204" pitchFamily="34" charset="-120"/>
            </a:endParaRPr>
          </a:p>
          <a:p>
            <a:pPr lvl="1"/>
            <a:r>
              <a:rPr lang="zh-TW" altLang="en-US" dirty="0" smtClean="0">
                <a:sym typeface="Microsoft JhengHei UI" panose="020B0604030504040204" pitchFamily="34" charset="-120"/>
              </a:rPr>
              <a:t>屋久</a:t>
            </a:r>
            <a:r>
              <a:rPr lang="zh-TW" altLang="en-US" dirty="0">
                <a:sym typeface="Microsoft JhengHei UI" panose="020B0604030504040204" pitchFamily="34" charset="-120"/>
              </a:rPr>
              <a:t>島。 （自然遺產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、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1993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年）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marL="365760" lvl="1" indent="0">
              <a:buNone/>
            </a:pPr>
            <a:r>
              <a:rPr lang="zh-TW" altLang="en-US" b="1" dirty="0" smtClean="0"/>
              <a:t> 世界</a:t>
            </a:r>
            <a:r>
              <a:rPr lang="zh-TW" altLang="en-US" b="1" dirty="0"/>
              <a:t>遺產屋久島</a:t>
            </a:r>
            <a:r>
              <a:rPr lang="en-US" altLang="zh-TW" b="1" dirty="0"/>
              <a:t>vlog </a:t>
            </a:r>
            <a:r>
              <a:rPr lang="zh-TW" altLang="en-US" b="1" dirty="0"/>
              <a:t>造訪宮崎駿</a:t>
            </a:r>
            <a:r>
              <a:rPr lang="en-US" altLang="zh-TW" b="1" dirty="0"/>
              <a:t>《</a:t>
            </a:r>
            <a:r>
              <a:rPr lang="zh-TW" altLang="en-US" b="1" dirty="0"/>
              <a:t>幽靈公主</a:t>
            </a:r>
            <a:r>
              <a:rPr lang="en-US" altLang="zh-TW" b="1" dirty="0"/>
              <a:t>》</a:t>
            </a:r>
            <a:r>
              <a:rPr lang="zh-TW" altLang="en-US" b="1" dirty="0"/>
              <a:t>夢幻秘</a:t>
            </a:r>
            <a:r>
              <a:rPr lang="zh-TW" altLang="en-US" b="1" dirty="0" smtClean="0"/>
              <a:t>境</a:t>
            </a:r>
            <a:endParaRPr lang="en-US" altLang="zh-TW" b="1" dirty="0" smtClean="0"/>
          </a:p>
          <a:p>
            <a:pPr marL="365760" lvl="1" indent="0">
              <a:buNone/>
            </a:pPr>
            <a:r>
              <a:rPr lang="zh-TW" altLang="en-US" dirty="0" smtClean="0">
                <a:sym typeface="Microsoft JhengHei UI" panose="020B0604030504040204" pitchFamily="34" charset="-120"/>
              </a:rPr>
              <a:t>  </a:t>
            </a:r>
            <a:r>
              <a:rPr lang="en-US" altLang="zh-TW" dirty="0" smtClean="0">
                <a:sym typeface="Microsoft JhengHei UI" panose="020B0604030504040204" pitchFamily="34" charset="-120"/>
                <a:hlinkClick r:id="rId9"/>
              </a:rPr>
              <a:t>https</a:t>
            </a:r>
            <a:r>
              <a:rPr lang="en-US" altLang="zh-TW" dirty="0">
                <a:sym typeface="Microsoft JhengHei UI" panose="020B0604030504040204" pitchFamily="34" charset="-120"/>
                <a:hlinkClick r:id="rId9"/>
              </a:rPr>
              <a:t>://</a:t>
            </a:r>
            <a:r>
              <a:rPr lang="en-US" altLang="zh-TW" dirty="0" smtClean="0">
                <a:sym typeface="Microsoft JhengHei UI" panose="020B0604030504040204" pitchFamily="34" charset="-120"/>
                <a:hlinkClick r:id="rId9"/>
              </a:rPr>
              <a:t>www.youtube.com/watch?v=WM51Bpku9J8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lvl="1"/>
            <a:r>
              <a:rPr lang="zh-TW" altLang="en-US" dirty="0" smtClean="0">
                <a:sym typeface="Microsoft JhengHei UI" panose="020B0604030504040204" pitchFamily="34" charset="-120"/>
              </a:rPr>
              <a:t>白神</a:t>
            </a:r>
            <a:r>
              <a:rPr lang="zh-TW" altLang="en-US" dirty="0">
                <a:sym typeface="Microsoft JhengHei UI" panose="020B0604030504040204" pitchFamily="34" charset="-120"/>
              </a:rPr>
              <a:t>山地。 （自然遺產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、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1993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年</a:t>
            </a:r>
            <a:r>
              <a:rPr lang="zh-TW" altLang="en-US" dirty="0">
                <a:sym typeface="Microsoft JhengHei UI" panose="020B0604030504040204" pitchFamily="34" charset="-120"/>
              </a:rPr>
              <a:t>）</a:t>
            </a:r>
            <a:endParaRPr lang="zh-TW" altLang="en-US" dirty="0" smtClean="0">
              <a:sym typeface="Microsoft JhengHei UI" panose="020B0604030504040204" pitchFamily="34" charset="-120"/>
            </a:endParaRPr>
          </a:p>
          <a:p>
            <a:pPr lvl="1"/>
            <a:r>
              <a:rPr lang="zh-TW" altLang="en-US" dirty="0" smtClean="0">
                <a:sym typeface="Microsoft JhengHei UI" panose="020B0604030504040204" pitchFamily="34" charset="-120"/>
              </a:rPr>
              <a:t>知床</a:t>
            </a:r>
            <a:r>
              <a:rPr lang="zh-TW" altLang="en-US" dirty="0">
                <a:sym typeface="Microsoft JhengHei UI" panose="020B0604030504040204" pitchFamily="34" charset="-120"/>
              </a:rPr>
              <a:t>半島。 （自然遺產、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2005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年</a:t>
            </a:r>
            <a:r>
              <a:rPr lang="zh-TW" altLang="en-US" dirty="0">
                <a:sym typeface="Microsoft JhengHei UI" panose="020B0604030504040204" pitchFamily="34" charset="-120"/>
              </a:rPr>
              <a:t>）</a:t>
            </a:r>
            <a:endParaRPr lang="zh-TW" altLang="en-US" dirty="0" smtClean="0">
              <a:sym typeface="Microsoft JhengHei UI" panose="020B0604030504040204" pitchFamily="34" charset="-120"/>
            </a:endParaRPr>
          </a:p>
          <a:p>
            <a:pPr lvl="1"/>
            <a:r>
              <a:rPr lang="zh-TW" altLang="en-US" dirty="0" smtClean="0">
                <a:sym typeface="Microsoft JhengHei UI" panose="020B0604030504040204" pitchFamily="34" charset="-120"/>
              </a:rPr>
              <a:t>小笠原</a:t>
            </a:r>
            <a:r>
              <a:rPr lang="zh-TW" altLang="en-US" dirty="0">
                <a:sym typeface="Microsoft JhengHei UI" panose="020B0604030504040204" pitchFamily="34" charset="-120"/>
              </a:rPr>
              <a:t>群島。 （自然遺產、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2011</a:t>
            </a:r>
            <a:r>
              <a:rPr lang="zh-TW" altLang="en-US" dirty="0">
                <a:sym typeface="Microsoft JhengHei UI" panose="020B0604030504040204" pitchFamily="34" charset="-120"/>
              </a:rPr>
              <a:t>年）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lvl="1" rtl="0"/>
            <a:r>
              <a:rPr lang="zh-TW" altLang="en-US" dirty="0" smtClean="0">
                <a:sym typeface="Microsoft JhengHei UI" panose="020B0604030504040204" pitchFamily="34" charset="-120"/>
              </a:rPr>
              <a:t>庵美大島、德之島、沖繩島北部及西表島（自然遺產、</a:t>
            </a:r>
            <a:r>
              <a:rPr lang="en-US" altLang="zh-TW" dirty="0" smtClean="0">
                <a:sym typeface="Microsoft JhengHei UI" panose="020B0604030504040204" pitchFamily="34" charset="-120"/>
              </a:rPr>
              <a:t>2021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年）。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marL="365760" lvl="1" indent="0" rtl="0">
              <a:buNone/>
            </a:pPr>
            <a:r>
              <a:rPr lang="zh-TW" altLang="en-US" sz="4000" dirty="0" smtClean="0">
                <a:latin typeface="+mj-ea"/>
                <a:ea typeface="+mj-ea"/>
                <a:sym typeface="Microsoft JhengHei UI" panose="020B0604030504040204" pitchFamily="34" charset="-120"/>
              </a:rPr>
              <a:t>富士山沒列入自然遺產，為什麼？？？</a:t>
            </a:r>
            <a:endParaRPr lang="en-US" altLang="zh-TW" sz="4000" dirty="0" smtClean="0">
              <a:latin typeface="+mj-ea"/>
              <a:ea typeface="+mj-ea"/>
              <a:sym typeface="Microsoft JhengHei UI" panose="020B0604030504040204" pitchFamily="34" charset="-120"/>
            </a:endParaRPr>
          </a:p>
          <a:p>
            <a:pPr marL="365760" lvl="1" indent="0" rtl="0">
              <a:buNone/>
            </a:pPr>
            <a:endParaRPr lang="zh-TW" altLang="en-US" dirty="0">
              <a:sym typeface="Microsoft JhengHei UI" panose="020B0604030504040204" pitchFamily="34" charset="-12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日本文化的南方源頭</a:t>
            </a:r>
            <a:endParaRPr lang="zh-TW" altLang="en-US" sz="4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蚩尤戰敗後去往日本建國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？（「自說自語的總裁」頻道）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www.youtube.com/watch?v=bZFB61j98Pg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照葉森林文化：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://zh.wikipedia.org/zh-tw</a:t>
            </a:r>
            <a:r>
              <a:rPr lang="en-US" altLang="zh-TW">
                <a:hlinkClick r:id="rId3"/>
              </a:rPr>
              <a:t>/%</a:t>
            </a:r>
            <a:r>
              <a:rPr lang="en-US" altLang="zh-TW" smtClean="0">
                <a:hlinkClick r:id="rId3"/>
              </a:rPr>
              <a:t>E7%85%A7%E8%91%89%E6%A8%B9%E6%9E%97%E6%96%87%E5%8C%96</a:t>
            </a:r>
            <a:endParaRPr lang="en-US" altLang="zh-TW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6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59991" y="1088136"/>
            <a:ext cx="7738873" cy="653966"/>
          </a:xfrm>
        </p:spPr>
        <p:txBody>
          <a:bodyPr rtlCol="0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/>
            </a:r>
            <a:br>
              <a:rPr lang="en-US" altLang="zh-TW" sz="36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</a:br>
            <a:r>
              <a:rPr lang="en-US" altLang="zh-TW" sz="36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/>
            </a:r>
            <a:br>
              <a:rPr lang="en-US" altLang="zh-TW" sz="36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</a:br>
            <a:r>
              <a:rPr lang="zh-TW" altLang="en-US" sz="36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日本</a:t>
            </a:r>
            <a:r>
              <a:rPr lang="zh-TW" altLang="en-US" sz="3600" b="1" dirty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登錄的世界文化</a:t>
            </a:r>
            <a:r>
              <a:rPr lang="zh-TW" altLang="en-US" sz="36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Microsoft JhengHei UI" panose="020B0604030504040204" pitchFamily="34" charset="-120"/>
              </a:rPr>
              <a:t>遺產－與佛教有關的</a:t>
            </a:r>
            <a:endParaRPr lang="zh-TW" altLang="en-US" dirty="0">
              <a:sym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4294967295"/>
          </p:nvPr>
        </p:nvSpPr>
        <p:spPr>
          <a:xfrm>
            <a:off x="1524001" y="2084833"/>
            <a:ext cx="9144000" cy="2752344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zh-TW" altLang="en-US" dirty="0"/>
              <a:t>法隆寺地區的佛教</a:t>
            </a:r>
            <a:r>
              <a:rPr lang="zh-TW" altLang="en-US" dirty="0" smtClean="0"/>
              <a:t>古跡（</a:t>
            </a:r>
            <a:r>
              <a:rPr lang="en-US" altLang="zh-TW" dirty="0" smtClean="0"/>
              <a:t>1993</a:t>
            </a:r>
            <a:r>
              <a:rPr lang="zh-TW" altLang="en-US" dirty="0" smtClean="0"/>
              <a:t>年）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。</a:t>
            </a:r>
          </a:p>
          <a:p>
            <a:pPr lvl="0"/>
            <a:r>
              <a:rPr lang="zh-TW" altLang="en-US" dirty="0"/>
              <a:t>古京都遺址（京都、宇治和大津市</a:t>
            </a:r>
            <a:r>
              <a:rPr lang="zh-TW" altLang="en-US" dirty="0" smtClean="0"/>
              <a:t>）（</a:t>
            </a:r>
            <a:r>
              <a:rPr lang="en-US" altLang="zh-TW" dirty="0" smtClean="0"/>
              <a:t>1994</a:t>
            </a:r>
            <a:r>
              <a:rPr lang="zh-TW" altLang="en-US" dirty="0" smtClean="0"/>
              <a:t>年）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。</a:t>
            </a:r>
            <a:endParaRPr lang="zh-TW" altLang="en-US" dirty="0">
              <a:sym typeface="Microsoft JhengHei UI" panose="020B0604030504040204" pitchFamily="34" charset="-120"/>
            </a:endParaRPr>
          </a:p>
          <a:p>
            <a:pPr lvl="0"/>
            <a:r>
              <a:rPr lang="zh-TW" altLang="en-US" dirty="0"/>
              <a:t>古奈良的歷史</a:t>
            </a:r>
            <a:r>
              <a:rPr lang="zh-TW" altLang="en-US" dirty="0" smtClean="0"/>
              <a:t>遺跡（</a:t>
            </a:r>
            <a:r>
              <a:rPr lang="en-US" altLang="zh-TW" dirty="0" smtClean="0"/>
              <a:t>1998</a:t>
            </a:r>
            <a:r>
              <a:rPr lang="zh-TW" altLang="en-US" dirty="0" smtClean="0"/>
              <a:t>年）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。</a:t>
            </a:r>
            <a:endParaRPr lang="zh-TW" altLang="en-US" dirty="0">
              <a:sym typeface="Microsoft JhengHei UI" panose="020B0604030504040204" pitchFamily="34" charset="-120"/>
            </a:endParaRPr>
          </a:p>
          <a:p>
            <a:pPr lvl="0"/>
            <a:r>
              <a:rPr lang="zh-TW" altLang="en-US" dirty="0"/>
              <a:t>紀伊山地的靈場和參拜</a:t>
            </a:r>
            <a:r>
              <a:rPr lang="zh-TW" altLang="en-US" dirty="0" smtClean="0"/>
              <a:t>道（</a:t>
            </a:r>
            <a:r>
              <a:rPr lang="en-US" altLang="zh-TW" dirty="0" smtClean="0"/>
              <a:t>2004</a:t>
            </a:r>
            <a:r>
              <a:rPr lang="zh-TW" altLang="en-US" dirty="0" smtClean="0"/>
              <a:t>年）</a:t>
            </a:r>
            <a:r>
              <a:rPr lang="zh-TW" altLang="en-US" dirty="0" smtClean="0">
                <a:sym typeface="Microsoft JhengHei UI" panose="020B0604030504040204" pitchFamily="34" charset="-120"/>
              </a:rPr>
              <a:t>。</a:t>
            </a:r>
            <a:endParaRPr lang="en-US" altLang="zh-TW" dirty="0" smtClean="0">
              <a:sym typeface="Microsoft JhengHei UI" panose="020B0604030504040204" pitchFamily="34" charset="-120"/>
            </a:endParaRPr>
          </a:p>
          <a:p>
            <a:pPr lvl="0"/>
            <a:r>
              <a:rPr lang="zh-TW" altLang="en-US" dirty="0"/>
              <a:t>平泉</a:t>
            </a:r>
            <a:r>
              <a:rPr lang="en-US" altLang="zh-TW" dirty="0"/>
              <a:t>-</a:t>
            </a:r>
            <a:r>
              <a:rPr lang="zh-TW" altLang="en-US" dirty="0"/>
              <a:t>象徵著佛教淨土的廟宇、園林與考古</a:t>
            </a:r>
            <a:r>
              <a:rPr lang="zh-TW" altLang="en-US" dirty="0" smtClean="0"/>
              <a:t>遺址（</a:t>
            </a:r>
            <a:r>
              <a:rPr lang="en-US" altLang="zh-TW" dirty="0" smtClean="0"/>
              <a:t>2011</a:t>
            </a:r>
            <a:r>
              <a:rPr lang="zh-TW" altLang="en-US" dirty="0" smtClean="0"/>
              <a:t>年）。</a:t>
            </a:r>
            <a:endParaRPr lang="zh-TW" altLang="en-US" dirty="0">
              <a:sym typeface="Microsoft JhengHei UI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04872" y="1339766"/>
            <a:ext cx="3986784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返校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894880_TF02895270_TF02895270.potx" id="{15BD8E58-BE37-41A7-BD41-6203C8D260CA}" vid="{1F1D5BD3-1C6E-4CC7-BFD3-42C79E72E174}"/>
    </a:ext>
  </a:extLst>
</a:theme>
</file>

<file path=ppt/theme/theme2.xml><?xml version="1.0" encoding="utf-8"?>
<a:theme xmlns:a="http://schemas.openxmlformats.org/drawingml/2006/main" name="Office 佈景主題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小學返校簡報 (寬螢幕)</Template>
  <TotalTime>694</TotalTime>
  <Words>897</Words>
  <Application>Microsoft Office PowerPoint</Application>
  <PresentationFormat>寬螢幕</PresentationFormat>
  <Paragraphs>105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Meiryo UI</vt:lpstr>
      <vt:lpstr>Microsoft JhengHei UI</vt:lpstr>
      <vt:lpstr>Mingliu</vt:lpstr>
      <vt:lpstr>ＭＳ ゴシック</vt:lpstr>
      <vt:lpstr>ＭＳ ゴシック</vt:lpstr>
      <vt:lpstr>微軟正黑體</vt:lpstr>
      <vt:lpstr>新細明體</vt:lpstr>
      <vt:lpstr>標楷體</vt:lpstr>
      <vt:lpstr>Arial</vt:lpstr>
      <vt:lpstr>Cambria</vt:lpstr>
      <vt:lpstr>Times New Roman</vt:lpstr>
      <vt:lpstr>返校 16x9</vt:lpstr>
      <vt:lpstr>日本文化</vt:lpstr>
      <vt:lpstr>概論</vt:lpstr>
      <vt:lpstr>    本課程對於文化的定義 </vt:lpstr>
      <vt:lpstr>非本「日本文化」課討論的對象</vt:lpstr>
      <vt:lpstr>現代人（智人）的崛起</vt:lpstr>
      <vt:lpstr>日本地理與登錄的世界遺產</vt:lpstr>
      <vt:lpstr>日本登錄的世界遺產</vt:lpstr>
      <vt:lpstr>日本文化的南方源頭</vt:lpstr>
      <vt:lpstr>  日本登錄的世界文化遺產－與佛教有關的</vt:lpstr>
      <vt:lpstr>日本的世界文化遺產－與天皇、武士有關</vt:lpstr>
      <vt:lpstr>日本的世界文化遺產－繩紋時代 （西元15000年前～3世紀）相關</vt:lpstr>
      <vt:lpstr>繩文時代日本最大的聚落遺址</vt:lpstr>
      <vt:lpstr>注意事項</vt:lpstr>
      <vt:lpstr>有問題嗎？</vt:lpstr>
      <vt:lpstr>讓我們好好 享受這一學期！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日本文化</dc:title>
  <dc:creator>Microsoft 帳戶</dc:creator>
  <cp:lastModifiedBy>Microsoft 帳戶</cp:lastModifiedBy>
  <cp:revision>65</cp:revision>
  <dcterms:created xsi:type="dcterms:W3CDTF">2021-09-29T00:37:38Z</dcterms:created>
  <dcterms:modified xsi:type="dcterms:W3CDTF">2024-04-15T14:16:39Z</dcterms:modified>
</cp:coreProperties>
</file>