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7640" autoAdjust="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CC41EA7-2139-4E9D-AF99-8F454BB27995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2024/6/17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3F7AA83-DE31-4E93-AB07-EF7FB05F6670}" type="slidenum"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‹#›</a:t>
            </a:fld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8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4CC41EA7-2139-4E9D-AF99-8F454BB27995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2024/6/17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頁尾預留位置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投影片編號預留位置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3F7AA83-DE31-4E93-AB07-EF7FB05F6670}" type="slidenum"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‹#›</a:t>
            </a:fld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/>
          <a:p>
            <a:pPr algn="r" rtl="0"/>
            <a:fld id="{935E2820-AFE1-45FA-949E-17BDB534E1DC}" type="slidenum">
              <a:rPr 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1</a:t>
            </a:fld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預留位置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/>
          <a:p>
            <a:pPr algn="r" rtl="0"/>
            <a:fld id="{935E2820-AFE1-45FA-949E-17BDB534E1DC}" type="slidenum">
              <a:rPr 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rtl="0"/>
              <a:t>2</a:t>
            </a:fld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/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TW" altLang="en-US" noProof="0" smtClean="0"/>
              <a:t>按一下以編輯母片副標題樣式</a:t>
            </a:r>
            <a:endParaRPr lang="zh-TW" altLang="en-US" noProof="0" dirty="0"/>
          </a:p>
        </p:txBody>
      </p:sp>
      <p:sp>
        <p:nvSpPr>
          <p:cNvPr id="8" name="日期預留位置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C8858E-052F-46F7-8A67-01067E1B6633}" type="datetime1">
              <a:rPr lang="zh-TW" altLang="en-US" smtClean="0"/>
              <a:pPr/>
              <a:t>2024/6/17</a:t>
            </a:fld>
            <a:endParaRPr lang="zh-TW" altLang="en-US" dirty="0"/>
          </a:p>
        </p:txBody>
      </p:sp>
      <p:sp>
        <p:nvSpPr>
          <p:cNvPr id="9" name="頁尾預留位置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10" name="投影片編號預留位置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CB3B4DE-620A-4586-AEA6-16BE28D6AA01}" type="datetime1">
              <a:rPr lang="zh-TW" altLang="en-US" smtClean="0"/>
              <a:pPr/>
              <a:t>2024/6/17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CB3B4DE-620A-4586-AEA6-16BE28D6AA01}" type="datetime1">
              <a:rPr lang="zh-TW" altLang="en-US" smtClean="0"/>
              <a:pPr/>
              <a:t>2024/6/17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66B22E-3CC6-4BEC-81AE-67F1D78B7B77}" type="datetime1">
              <a:rPr lang="zh-TW" altLang="en-US" smtClean="0"/>
              <a:pPr/>
              <a:t>2024/6/17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rtlCol="0" anchor="b">
            <a:normAutofit/>
          </a:bodyPr>
          <a:lstStyle>
            <a:lvl1pPr algn="l" rtl="0">
              <a:defRPr sz="52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>
                <a:solidFill>
                  <a:schemeClr val="accent2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54D69F2-8A86-4A80-84A1-8F66630EEFA9}" type="datetime1">
              <a:rPr lang="zh-TW" altLang="en-US" smtClean="0"/>
              <a:pPr/>
              <a:t>2024/6/17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 rtlCol="0"/>
          <a:lstStyle/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 rtlCol="0"/>
          <a:lstStyle/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CB3B4DE-620A-4586-AEA6-16BE28D6AA01}" type="datetime1">
              <a:rPr lang="zh-TW" altLang="en-US" smtClean="0"/>
              <a:pPr/>
              <a:t>2024/6/17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CB3B4DE-620A-4586-AEA6-16BE28D6AA01}" type="datetime1">
              <a:rPr lang="zh-TW" altLang="en-US" smtClean="0"/>
              <a:pPr/>
              <a:t>2024/6/17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FDBFFB2-86D9-4B8F-A59A-553A60B94BBE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CB3B4DE-620A-4586-AEA6-16BE28D6AA01}" type="datetime1">
              <a:rPr lang="zh-TW" altLang="en-US" smtClean="0"/>
              <a:pPr/>
              <a:t>2024/6/17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CB3B4DE-620A-4586-AEA6-16BE28D6AA01}" type="datetime1">
              <a:rPr lang="zh-TW" altLang="en-US" smtClean="0"/>
              <a:pPr/>
              <a:t>2024/6/17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CB3B4DE-620A-4586-AEA6-16BE28D6AA01}" type="datetime1">
              <a:rPr lang="zh-TW" altLang="en-US" smtClean="0"/>
              <a:pPr/>
              <a:t>2024/6/17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FDBFFB2-86D9-4B8F-A59A-553A60B94BBE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rtlCol="0" anchor="b">
            <a:normAutofit/>
          </a:bodyPr>
          <a:lstStyle>
            <a:lvl1pPr algn="l" rtl="0">
              <a:defRPr sz="260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圖片預留位置 2" descr="要新增影像的空白預留位置。按一下預留位置，然後選取您想要新增的影像。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000"/>
              </a:spcBef>
              <a:buNone/>
              <a:defRPr sz="1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CB3B4DE-620A-4586-AEA6-16BE28D6AA01}" type="datetime1">
              <a:rPr lang="zh-TW" altLang="en-US" smtClean="0"/>
              <a:pPr/>
              <a:t>2024/6/17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FDBFFB2-86D9-4B8F-A59A-553A60B94BBE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B8288638-A9D7-4AA9-B33E-D9A764F8FD84}" type="datetime1">
              <a:rPr lang="zh-TW" altLang="en-US" smtClean="0"/>
              <a:pPr/>
              <a:t>2024/6/17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100" b="1">
                <a:solidFill>
                  <a:srgbClr val="AB3C1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FDBFFB2-86D9-4B8F-A59A-553A60B94BBE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stIxQx1Jxc&amp;t=423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hJZ8vdQnSU" TargetMode="External"/><Relationship Id="rId2" Type="http://schemas.openxmlformats.org/officeDocument/2006/relationships/hyperlink" Target="https://www.youtube.com/watch?v=_I1bI60l6VI&amp;t=57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-4u51hUtG0" TargetMode="External"/><Relationship Id="rId2" Type="http://schemas.openxmlformats.org/officeDocument/2006/relationships/hyperlink" Target="https://www.youtube.com/watch?v=jy-u2CDpOv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uA_NHZcif7o" TargetMode="External"/><Relationship Id="rId4" Type="http://schemas.openxmlformats.org/officeDocument/2006/relationships/hyperlink" Target="https://www.youtube.com/watch?v=E15Y8s-KF88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-muvUdXV9Y&amp;t=94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D1v4M7OyiNXIh8S2EEXFJ1G1ljJ0bzSe/view?usp=sharing" TargetMode="External"/><Relationship Id="rId2" Type="http://schemas.openxmlformats.org/officeDocument/2006/relationships/hyperlink" Target="https://www.youtube.com/watch?v=-i7V3WBPgy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K5d3MufmNYTOAEOFhOzXjkKUK7i3i_Hf/view?usp=shar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OQIK-qUzPU" TargetMode="External"/><Relationship Id="rId2" Type="http://schemas.openxmlformats.org/officeDocument/2006/relationships/hyperlink" Target="https://www.youtube.com/watch?v=Re4d34271kQ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OpvNIcXegE" TargetMode="External"/><Relationship Id="rId2" Type="http://schemas.openxmlformats.org/officeDocument/2006/relationships/hyperlink" Target="https://www.youtube.com/watch?v=nQeMOd2GGD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1478280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800" dirty="0" smtClean="0">
                <a:latin typeface="MS Gothic" panose="020B0609070205080204" pitchFamily="49" charset="-128"/>
                <a:ea typeface="MS Gothic" panose="020B0609070205080204" pitchFamily="49" charset="-128"/>
                <a:sym typeface="Salesforce Sans"/>
              </a:rPr>
              <a:t>日本繪畫的前生後世</a:t>
            </a:r>
            <a:endParaRPr lang="zh-TW" altLang="en-US" sz="4800" dirty="0">
              <a:latin typeface="MS Gothic" panose="020B0609070205080204" pitchFamily="49" charset="-128"/>
              <a:ea typeface="MS Gothic" panose="020B0609070205080204" pitchFamily="49" charset="-128"/>
              <a:sym typeface="Salesforce San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4000" dirty="0" smtClean="0">
                <a:latin typeface="Salesforce Sans"/>
                <a:sym typeface="Salesforce Sans"/>
              </a:rPr>
              <a:t>浮世繪大師葛飾北齋與女兒</a:t>
            </a:r>
            <a:endParaRPr lang="zh-TW" altLang="en-US" sz="4000" dirty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911352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400" dirty="0" smtClean="0">
                <a:latin typeface="MS Gothic" panose="020B0609070205080204" pitchFamily="49" charset="-128"/>
                <a:ea typeface="MS Gothic" panose="020B0609070205080204" pitchFamily="49" charset="-128"/>
                <a:sym typeface="Salesforce Sans"/>
              </a:rPr>
              <a:t>日本最古老的漫畫</a:t>
            </a:r>
            <a:endParaRPr lang="zh-TW" altLang="en-US" sz="4400" dirty="0">
              <a:latin typeface="MS Gothic" panose="020B0609070205080204" pitchFamily="49" charset="-128"/>
              <a:ea typeface="MS Gothic" panose="020B0609070205080204" pitchFamily="49" charset="-128"/>
              <a:sym typeface="Salesforce Sans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2208213" y="1600200"/>
            <a:ext cx="9372600" cy="2185416"/>
          </a:xfrm>
        </p:spPr>
        <p:txBody>
          <a:bodyPr rtlCol="0"/>
          <a:lstStyle/>
          <a:p>
            <a:pPr rtl="0"/>
            <a:r>
              <a:rPr lang="zh-TW" altLang="en-US" dirty="0" smtClean="0">
                <a:latin typeface="Salesforce Sans"/>
                <a:sym typeface="Salesforce Sans"/>
              </a:rPr>
              <a:t>日本國寶「鳥獸戲畫」（完成於平安時代至鐮倉</a:t>
            </a:r>
            <a:r>
              <a:rPr lang="zh-TW" altLang="en-US" dirty="0" smtClean="0">
                <a:latin typeface="Salesforce Sans"/>
                <a:sym typeface="Salesforce Sans"/>
              </a:rPr>
              <a:t>時代）</a:t>
            </a:r>
            <a:endParaRPr lang="en-US" altLang="zh-TW" dirty="0" smtClean="0">
              <a:latin typeface="Salesforce Sans"/>
              <a:sym typeface="Salesforce Sans"/>
            </a:endParaRPr>
          </a:p>
          <a:p>
            <a:pPr marL="45720" indent="0" rtl="0">
              <a:buNone/>
            </a:pPr>
            <a:r>
              <a:rPr lang="en-US" altLang="zh-TW" dirty="0" smtClean="0">
                <a:latin typeface="Salesforce Sans"/>
                <a:sym typeface="Salesforce Sans"/>
                <a:hlinkClick r:id="rId3"/>
              </a:rPr>
              <a:t>https</a:t>
            </a:r>
            <a:r>
              <a:rPr lang="en-US" altLang="zh-TW" dirty="0">
                <a:latin typeface="Salesforce Sans"/>
                <a:sym typeface="Salesforce Sans"/>
                <a:hlinkClick r:id="rId3"/>
              </a:rPr>
              <a:t>://</a:t>
            </a:r>
            <a:r>
              <a:rPr lang="en-US" altLang="zh-TW" dirty="0" smtClean="0">
                <a:latin typeface="Salesforce Sans"/>
                <a:sym typeface="Salesforce Sans"/>
                <a:hlinkClick r:id="rId3"/>
              </a:rPr>
              <a:t>www.youtube.com/watch?v=LstIxQx1Jxc&amp;t=423s</a:t>
            </a:r>
            <a:endParaRPr lang="en-US" altLang="zh-TW" dirty="0" smtClean="0">
              <a:latin typeface="Salesforce Sans"/>
              <a:sym typeface="Salesforce Sans"/>
            </a:endParaRPr>
          </a:p>
          <a:p>
            <a:pPr marL="45720" indent="0">
              <a:buNone/>
            </a:pPr>
            <a:r>
              <a:rPr lang="zh-TW" altLang="en-US" dirty="0" smtClean="0">
                <a:latin typeface="Salesforce Sans"/>
                <a:sym typeface="Salesforce Sans"/>
              </a:rPr>
              <a:t>作者未確定，擬人化的動物反映出當時「佛教」的特殊地位，佛教儀式交錯在各種生活百態</a:t>
            </a:r>
            <a:r>
              <a:rPr lang="zh-TW" altLang="en-US" dirty="0" smtClean="0">
                <a:latin typeface="Salesforce Sans"/>
                <a:sym typeface="Salesforce Sans"/>
              </a:rPr>
              <a:t>中，也可以看到日本由古代轉化到中世紀，社會上產生的種種變化。</a:t>
            </a:r>
            <a:endParaRPr lang="en-US" altLang="zh-TW" dirty="0" smtClean="0">
              <a:latin typeface="Salesforce Sans"/>
              <a:sym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208392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狩野派</a:t>
            </a:r>
            <a:endParaRPr lang="zh-TW" altLang="en-US" sz="4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61909" y="1505216"/>
            <a:ext cx="9372600" cy="4114800"/>
          </a:xfrm>
        </p:spPr>
        <p:txBody>
          <a:bodyPr/>
          <a:lstStyle/>
          <a:p>
            <a:r>
              <a:rPr lang="zh-TW" altLang="en-US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狩野永德的</a:t>
            </a:r>
            <a:r>
              <a:rPr lang="en-US" altLang="zh-TW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『</a:t>
            </a:r>
            <a:r>
              <a:rPr lang="zh-TW" altLang="en-US" b="1" dirty="0">
                <a:latin typeface="MS Gothic" panose="020B0609070205080204" pitchFamily="49" charset="-128"/>
                <a:ea typeface="MS Gothic" panose="020B0609070205080204" pitchFamily="49" charset="-128"/>
              </a:rPr>
              <a:t>唐獅子圖屏風</a:t>
            </a:r>
            <a:r>
              <a:rPr lang="en-US" altLang="zh-TW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』</a:t>
            </a:r>
          </a:p>
          <a:p>
            <a:pPr marL="45720" indent="0">
              <a:buNone/>
            </a:pPr>
            <a:r>
              <a:rPr lang="en-US" altLang="zh-TW" dirty="0"/>
              <a:t> </a:t>
            </a:r>
            <a:r>
              <a:rPr lang="en-US" altLang="zh-TW" dirty="0">
                <a:hlinkClick r:id="rId2"/>
              </a:rPr>
              <a:t>https://www.youtube.com/watch?v=_</a:t>
            </a:r>
            <a:r>
              <a:rPr lang="en-US" altLang="zh-TW" dirty="0" smtClean="0">
                <a:hlinkClick r:id="rId2"/>
              </a:rPr>
              <a:t>I1bI60l6VI&amp;t=57s</a:t>
            </a:r>
            <a:endParaRPr lang="en-US" altLang="zh-TW" dirty="0" smtClean="0"/>
          </a:p>
          <a:p>
            <a:pPr marL="45720" indent="0">
              <a:buNone/>
            </a:pPr>
            <a:r>
              <a:rPr lang="zh-TW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狩野</a:t>
            </a:r>
            <a:r>
              <a:rPr lang="zh-TW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派在室町時代中期（</a:t>
            </a:r>
            <a:r>
              <a:rPr lang="en-US" altLang="zh-TW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15</a:t>
            </a:r>
            <a:r>
              <a:rPr lang="zh-TW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世紀）至江戶時代末期（</a:t>
            </a:r>
            <a:r>
              <a:rPr lang="en-US" altLang="zh-TW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19</a:t>
            </a:r>
            <a:r>
              <a:rPr lang="zh-TW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世紀），或為父子、或為兄弟血緣，身居日本畫壇中心地位的職業畫家集團。</a:t>
            </a:r>
            <a:endParaRPr lang="en-US" altLang="zh-TW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zh-TW" altLang="en-US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狩野派名作欣賞</a:t>
            </a:r>
            <a:endParaRPr lang="en-US" altLang="zh-TW" b="1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" indent="0">
              <a:buNone/>
            </a:pPr>
            <a:r>
              <a:rPr lang="en-US" altLang="zh-TW" b="1" dirty="0">
                <a:latin typeface="MS Gothic" panose="020B0609070205080204" pitchFamily="49" charset="-128"/>
                <a:ea typeface="MS Gothic" panose="020B0609070205080204" pitchFamily="49" charset="-128"/>
                <a:hlinkClick r:id="rId3"/>
              </a:rPr>
              <a:t>https://</a:t>
            </a:r>
            <a:r>
              <a:rPr lang="en-US" altLang="zh-TW" b="1" dirty="0" smtClean="0">
                <a:latin typeface="MS Gothic" panose="020B0609070205080204" pitchFamily="49" charset="-128"/>
                <a:ea typeface="MS Gothic" panose="020B0609070205080204" pitchFamily="49" charset="-128"/>
                <a:hlinkClick r:id="rId3"/>
              </a:rPr>
              <a:t>www.youtube.com/watch?v=AhJZ8vdQnSU</a:t>
            </a:r>
            <a:endParaRPr lang="en-US" altLang="zh-TW" b="1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" indent="0">
              <a:buNone/>
            </a:pPr>
            <a:endParaRPr lang="en-US" altLang="zh-TW" b="1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" indent="0">
              <a:buNone/>
            </a:pPr>
            <a:endParaRPr lang="en-US" altLang="zh-TW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516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MS Gothic" panose="020B0609070205080204" pitchFamily="49" charset="-128"/>
                <a:ea typeface="MS Gothic" panose="020B0609070205080204" pitchFamily="49" charset="-128"/>
              </a:rPr>
              <a:t>琳派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裱屋宗達的</a:t>
            </a:r>
            <a:r>
              <a:rPr lang="en-US" altLang="zh-TW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『</a:t>
            </a:r>
            <a:r>
              <a:rPr lang="zh-TW" altLang="en-US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風神</a:t>
            </a:r>
            <a:r>
              <a:rPr lang="zh-TW" altLang="en-US" b="1" dirty="0">
                <a:latin typeface="MS Gothic" panose="020B0609070205080204" pitchFamily="49" charset="-128"/>
                <a:ea typeface="MS Gothic" panose="020B0609070205080204" pitchFamily="49" charset="-128"/>
              </a:rPr>
              <a:t>雷</a:t>
            </a:r>
            <a:r>
              <a:rPr lang="zh-TW" altLang="en-US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神」</a:t>
            </a:r>
            <a:endParaRPr lang="zh-TW" altLang="en-US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" indent="0">
              <a:buNone/>
            </a:pP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www.youtube.com/watch?v=jy-u2CDpOvo</a:t>
            </a:r>
            <a:endParaRPr lang="en-US" altLang="zh-TW" dirty="0" smtClean="0"/>
          </a:p>
          <a:p>
            <a:pPr marL="45720" indent="0">
              <a:buNone/>
            </a:pPr>
            <a:r>
              <a:rPr lang="zh-TW" altLang="en-US" dirty="0" smtClean="0"/>
              <a:t>鍵陀羅佛教藝術（阿富汗「巴米揚大佛」）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www.youtube.com/watch?v=Z-4u51hUtG0</a:t>
            </a:r>
            <a:endParaRPr lang="en-US" altLang="zh-TW" dirty="0" smtClean="0"/>
          </a:p>
          <a:p>
            <a:r>
              <a:rPr lang="zh-TW" altLang="en-US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尾形光琳「燕子花圖屏風」</a:t>
            </a:r>
            <a:endParaRPr lang="en-US" altLang="zh-TW" b="1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www.youtube.com/watch?v=E15Y8s-KF88</a:t>
            </a:r>
            <a:endParaRPr lang="en-US" altLang="zh-TW" dirty="0" smtClean="0"/>
          </a:p>
          <a:p>
            <a:r>
              <a:rPr lang="zh-TW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琳</a:t>
            </a:r>
            <a:r>
              <a:rPr lang="zh-TW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派名作欣賞</a:t>
            </a:r>
            <a:endParaRPr lang="en-US" altLang="zh-TW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" indent="0">
              <a:buNone/>
            </a:pP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www.youtube.com/watch?v=uA_NHZcif7o</a:t>
            </a:r>
            <a:endParaRPr lang="en-US" altLang="zh-TW" dirty="0" smtClean="0"/>
          </a:p>
          <a:p>
            <a:pPr marL="45720" indent="0">
              <a:buNone/>
            </a:pPr>
            <a:endParaRPr lang="en-US" altLang="zh-TW" dirty="0" smtClean="0"/>
          </a:p>
          <a:p>
            <a:pPr marL="4572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507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08213" y="182880"/>
            <a:ext cx="9372600" cy="115214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sz="4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葛</a:t>
            </a:r>
            <a:r>
              <a:rPr lang="zh-TW" altLang="en-US" sz="4400" dirty="0">
                <a:latin typeface="MS Gothic" panose="020B0609070205080204" pitchFamily="49" charset="-128"/>
                <a:ea typeface="MS Gothic" panose="020B0609070205080204" pitchFamily="49" charset="-128"/>
              </a:rPr>
              <a:t>飾北齋 </a:t>
            </a:r>
            <a:r>
              <a:rPr lang="en-US" altLang="zh-TW" sz="4400" dirty="0">
                <a:latin typeface="MS Gothic" panose="020B0609070205080204" pitchFamily="49" charset="-128"/>
                <a:ea typeface="MS Gothic" panose="020B0609070205080204" pitchFamily="49" charset="-128"/>
              </a:rPr>
              <a:t>Katsushika Hokusai </a:t>
            </a:r>
            <a:r>
              <a:rPr lang="en-US" altLang="zh-TW" sz="4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/>
            </a:r>
            <a:br>
              <a:rPr lang="en-US" altLang="zh-TW" sz="4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</a:br>
            <a:r>
              <a:rPr lang="zh-TW" altLang="en-US" sz="4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         </a:t>
            </a:r>
            <a:r>
              <a:rPr lang="ja-JP" altLang="en-US" sz="44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かつしか ほくさい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MS Gothic" panose="020B0609070205080204" pitchFamily="49" charset="-128"/>
                <a:ea typeface="MS Gothic" panose="020B0609070205080204" pitchFamily="49" charset="-128"/>
              </a:rPr>
              <a:t>藝術大師的</a:t>
            </a:r>
            <a:r>
              <a:rPr lang="zh-TW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故事</a:t>
            </a:r>
            <a:endParaRPr lang="en-US" altLang="zh-TW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45720" indent="0">
              <a:buNone/>
            </a:pP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www.youtube.com/watch?v=5-muvUdXV9Y&amp;t=94s</a:t>
            </a:r>
            <a:endParaRPr lang="en-US" altLang="zh-TW" dirty="0" smtClean="0"/>
          </a:p>
          <a:p>
            <a:pPr marL="45720" indent="0">
              <a:buNone/>
            </a:pPr>
            <a:r>
              <a:rPr lang="zh-TW" altLang="zh-TW" b="1" dirty="0"/>
              <a:t>葛飾北</a:t>
            </a:r>
            <a:r>
              <a:rPr lang="zh-TW" altLang="zh-TW" b="1" dirty="0" smtClean="0"/>
              <a:t>齋</a:t>
            </a:r>
            <a:r>
              <a:rPr lang="zh-TW" altLang="en-US" b="1" dirty="0" smtClean="0"/>
              <a:t>（</a:t>
            </a:r>
            <a:r>
              <a:rPr lang="en-US" altLang="zh-TW" b="1" dirty="0" smtClean="0"/>
              <a:t>1760</a:t>
            </a:r>
            <a:r>
              <a:rPr lang="zh-TW" altLang="en-US" b="1" dirty="0" smtClean="0"/>
              <a:t>～</a:t>
            </a:r>
            <a:r>
              <a:rPr lang="en-US" altLang="zh-TW" b="1" dirty="0" smtClean="0"/>
              <a:t>1849</a:t>
            </a:r>
            <a:r>
              <a:rPr lang="zh-TW" altLang="en-US" b="1" dirty="0" smtClean="0"/>
              <a:t>）</a:t>
            </a:r>
            <a:endParaRPr lang="en-US" altLang="zh-TW" b="1" dirty="0" smtClean="0"/>
          </a:p>
          <a:p>
            <a:r>
              <a:rPr lang="zh-TW" altLang="en-US" smtClean="0">
                <a:latin typeface="MS Gothic" panose="020B0609070205080204" pitchFamily="49" charset="-128"/>
                <a:ea typeface="MS Gothic" panose="020B0609070205080204" pitchFamily="49" charset="-128"/>
              </a:rPr>
              <a:t>德川幕府</a:t>
            </a:r>
            <a:r>
              <a:rPr lang="zh-TW" altLang="en-US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御用磨鏡師中島伊勢養子。</a:t>
            </a:r>
            <a:endParaRPr lang="en-US" altLang="zh-TW" dirty="0" smtClean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zh-TW" altLang="en-US" b="1" dirty="0" smtClean="0"/>
              <a:t>後師事勝川春章，學習狩野派及西洋畫作，但被逐出師門。</a:t>
            </a:r>
            <a:endParaRPr lang="en-US" altLang="zh-TW" b="1" dirty="0" smtClean="0"/>
          </a:p>
          <a:p>
            <a:r>
              <a:rPr lang="zh-TW" altLang="en-US" b="1" dirty="0" smtClean="0"/>
              <a:t>與日本首位職業作家瀧</a:t>
            </a:r>
            <a:r>
              <a:rPr lang="zh-TW" altLang="en-US" b="1" dirty="0"/>
              <a:t>澤</a:t>
            </a:r>
            <a:r>
              <a:rPr lang="zh-TW" altLang="en-US" b="1" dirty="0" smtClean="0"/>
              <a:t>馬琴合作，為</a:t>
            </a:r>
            <a:r>
              <a:rPr lang="en-US" altLang="zh-TW" b="1" dirty="0" smtClean="0"/>
              <a:t>『</a:t>
            </a:r>
            <a:r>
              <a:rPr lang="zh-TW" altLang="en-US" b="1" dirty="0" smtClean="0"/>
              <a:t>椿</a:t>
            </a:r>
            <a:r>
              <a:rPr lang="zh-TW" altLang="en-US" b="1" dirty="0"/>
              <a:t>說弓張</a:t>
            </a:r>
            <a:r>
              <a:rPr lang="zh-TW" altLang="en-US" b="1" dirty="0" smtClean="0"/>
              <a:t>月</a:t>
            </a:r>
            <a:r>
              <a:rPr lang="en-US" altLang="zh-TW" b="1" dirty="0" smtClean="0"/>
              <a:t>』</a:t>
            </a:r>
            <a:r>
              <a:rPr lang="zh-TW" altLang="en-US" b="1" dirty="0" smtClean="0"/>
              <a:t>（</a:t>
            </a:r>
            <a:r>
              <a:rPr lang="zh-TW" altLang="en-US" u="sng" dirty="0" smtClean="0"/>
              <a:t>源</a:t>
            </a:r>
            <a:r>
              <a:rPr lang="zh-TW" altLang="en-US" u="sng" dirty="0"/>
              <a:t>為朝</a:t>
            </a:r>
            <a:r>
              <a:rPr lang="zh-TW" altLang="en-US" dirty="0"/>
              <a:t>前往琉球、開創</a:t>
            </a:r>
            <a:r>
              <a:rPr lang="zh-TW" altLang="en-US" u="sng" dirty="0"/>
              <a:t>琉球王朝</a:t>
            </a:r>
            <a:r>
              <a:rPr lang="zh-TW" altLang="en-US" dirty="0"/>
              <a:t>的故事</a:t>
            </a:r>
            <a:r>
              <a:rPr lang="en-US" altLang="zh-TW" b="1" dirty="0" smtClean="0"/>
              <a:t>)</a:t>
            </a:r>
            <a:r>
              <a:rPr lang="zh-TW" altLang="en-US" b="1" dirty="0" smtClean="0"/>
              <a:t>畫插畫。</a:t>
            </a:r>
            <a:endParaRPr lang="en-US" altLang="zh-TW" b="1" dirty="0" smtClean="0"/>
          </a:p>
          <a:p>
            <a:pPr marL="45720" indent="0">
              <a:buNone/>
            </a:pPr>
            <a:endParaRPr lang="en-US" altLang="zh-TW" b="1" dirty="0" smtClean="0"/>
          </a:p>
          <a:p>
            <a:pPr marL="45720" indent="0">
              <a:buNone/>
            </a:pPr>
            <a:endParaRPr lang="en-US" altLang="zh-TW" b="1" dirty="0" smtClean="0"/>
          </a:p>
          <a:p>
            <a:pPr marL="4572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878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>
                <a:latin typeface="MS Gothic" panose="020B0609070205080204" pitchFamily="49" charset="-128"/>
                <a:ea typeface="MS Gothic" panose="020B0609070205080204" pitchFamily="49" charset="-128"/>
              </a:rPr>
              <a:t>葛</a:t>
            </a:r>
            <a:r>
              <a:rPr lang="zh-TW" altLang="en-US" sz="36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飾</a:t>
            </a:r>
            <a:r>
              <a:rPr lang="zh-TW" altLang="en-US" sz="3600" dirty="0">
                <a:latin typeface="MS Gothic" panose="020B0609070205080204" pitchFamily="49" charset="-128"/>
                <a:ea typeface="MS Gothic" panose="020B0609070205080204" pitchFamily="49" charset="-128"/>
              </a:rPr>
              <a:t>應</a:t>
            </a:r>
            <a:r>
              <a:rPr lang="zh-TW" altLang="en-US" sz="36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為－被譽為日本的「林布蘭」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林布蘭（荷蘭</a:t>
            </a:r>
            <a:r>
              <a:rPr lang="en-US" altLang="zh-TW" dirty="0" smtClean="0"/>
              <a:t>1606</a:t>
            </a:r>
            <a:r>
              <a:rPr lang="zh-TW" altLang="en-US" dirty="0" smtClean="0"/>
              <a:t>年～</a:t>
            </a:r>
            <a:r>
              <a:rPr lang="en-US" altLang="zh-TW" dirty="0" smtClean="0"/>
              <a:t>1669</a:t>
            </a:r>
            <a:r>
              <a:rPr lang="zh-TW" altLang="en-US" dirty="0" smtClean="0"/>
              <a:t>年）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>
                <a:hlinkClick r:id="rId2"/>
              </a:rPr>
              <a:t>https://www.youtube.com/watch?v=-</a:t>
            </a:r>
            <a:r>
              <a:rPr lang="en-US" altLang="zh-TW" dirty="0" smtClean="0">
                <a:hlinkClick r:id="rId2"/>
              </a:rPr>
              <a:t>i7V3WBPgyY</a:t>
            </a:r>
            <a:endParaRPr lang="en-US" altLang="zh-TW" dirty="0" smtClean="0"/>
          </a:p>
          <a:p>
            <a:pPr marL="45720" indent="0">
              <a:buNone/>
            </a:pPr>
            <a:endParaRPr lang="en-US" altLang="zh-TW" dirty="0"/>
          </a:p>
          <a:p>
            <a:pPr marL="45720" indent="0">
              <a:buNone/>
            </a:pPr>
            <a:r>
              <a:rPr lang="zh-TW" altLang="en-US" dirty="0" smtClean="0"/>
              <a:t>請在家中收看</a:t>
            </a:r>
            <a:r>
              <a:rPr lang="en-US" altLang="zh-TW" dirty="0" smtClean="0"/>
              <a:t>『</a:t>
            </a:r>
            <a:r>
              <a:rPr lang="zh-TW" altLang="en-US" dirty="0" smtClean="0"/>
              <a:t>眩－北齋之女（</a:t>
            </a:r>
            <a:r>
              <a:rPr lang="en-US" altLang="zh-TW" dirty="0" smtClean="0"/>
              <a:t>2017</a:t>
            </a:r>
            <a:r>
              <a:rPr lang="zh-TW" altLang="en-US" dirty="0" smtClean="0"/>
              <a:t>年）</a:t>
            </a:r>
            <a:r>
              <a:rPr lang="en-US" altLang="zh-TW" dirty="0" smtClean="0"/>
              <a:t>』</a:t>
            </a:r>
          </a:p>
          <a:p>
            <a:pPr marL="45720" indent="0">
              <a:buNone/>
            </a:pPr>
            <a:r>
              <a:rPr lang="zh-TW" altLang="en-US" dirty="0" smtClean="0"/>
              <a:t>上集  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drive.google.com/file/d/1D1v4M7OyiNXIh8S2EEXFJ1G1ljJ0bzSe/view?usp=sharing</a:t>
            </a:r>
            <a:endParaRPr lang="en-US" altLang="zh-TW" dirty="0" smtClean="0"/>
          </a:p>
          <a:p>
            <a:pPr marL="45720" indent="0">
              <a:buNone/>
            </a:pPr>
            <a:r>
              <a:rPr lang="zh-TW" altLang="en-US" dirty="0" smtClean="0"/>
              <a:t>下集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drive.google.com/file/d/1K5d3MufmNYTOAEOFhOzXjkKUK7i3i_Hf/view?usp=sharing</a:t>
            </a:r>
            <a:endParaRPr lang="en-US" altLang="zh-TW" dirty="0" smtClean="0"/>
          </a:p>
          <a:p>
            <a:pPr marL="45720" indent="0">
              <a:buNone/>
            </a:pPr>
            <a:endParaRPr lang="en-US" altLang="zh-TW" dirty="0" smtClean="0"/>
          </a:p>
          <a:p>
            <a:pPr marL="4572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0704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905164"/>
          </a:xfrm>
        </p:spPr>
        <p:txBody>
          <a:bodyPr>
            <a:noAutofit/>
          </a:bodyPr>
          <a:lstStyle/>
          <a:p>
            <a:r>
              <a:rPr lang="zh-TW" altLang="en-US" sz="36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番外篇：</a:t>
            </a:r>
            <a:r>
              <a:rPr lang="en-US" altLang="zh-TW" sz="36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/>
            </a:r>
            <a:br>
              <a:rPr lang="en-US" altLang="zh-TW" sz="36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</a:br>
            <a:r>
              <a:rPr lang="zh-TW" altLang="en-US" sz="36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藝妓（</a:t>
            </a:r>
            <a:r>
              <a:rPr lang="ja-JP" altLang="en-US" sz="36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芸者げいしゃ）</a:t>
            </a:r>
            <a:r>
              <a:rPr lang="zh-TW" altLang="en-US" sz="36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、舞妓</a:t>
            </a:r>
            <a:r>
              <a:rPr lang="ja-JP" altLang="en-US" sz="3600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（舞子まいこ）</a:t>
            </a:r>
            <a:endParaRPr lang="zh-TW" altLang="en-US" sz="3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奉茶小姐為何成為文化資產？藝妓和舞妓有何不同？</a:t>
            </a:r>
          </a:p>
          <a:p>
            <a:pPr marL="45720" indent="0">
              <a:buNone/>
            </a:pP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www.youtube.com/watch?v=Re4d34271kQ</a:t>
            </a:r>
            <a:endParaRPr lang="en-US" altLang="zh-TW" dirty="0" smtClean="0"/>
          </a:p>
          <a:p>
            <a:pPr marL="45720" indent="0">
              <a:buNone/>
            </a:pPr>
            <a:r>
              <a:rPr lang="zh-TW" altLang="en-US" dirty="0" smtClean="0"/>
              <a:t>明治維新前夜，一些農民因為劍術出眾，被德川幕府延攬為「新選組」一員，負責維護京都治安，直接面對長州藩（山口縣）、薩摩藩（鹿兒島縣）等「尊王攘夷」、反對德川幕府派的武士（當中也有不少農民出身的人）。後來雙方都有多人成為明治維新後的警察。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www.youtube.com/watch?v=UOQIK-qUzPU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45720" indent="0">
              <a:buNone/>
            </a:pPr>
            <a:r>
              <a:rPr lang="zh-TW" altLang="en-US" dirty="0" smtClean="0"/>
              <a:t>（電影</a:t>
            </a:r>
            <a:r>
              <a:rPr lang="en-US" altLang="zh-TW" dirty="0" smtClean="0"/>
              <a:t>『</a:t>
            </a:r>
            <a:r>
              <a:rPr lang="zh-TW" altLang="en-US" dirty="0" smtClean="0"/>
              <a:t>神劍闖江湖</a:t>
            </a:r>
            <a:r>
              <a:rPr lang="en-US" altLang="zh-TW" dirty="0" smtClean="0"/>
              <a:t>』</a:t>
            </a:r>
            <a:r>
              <a:rPr lang="zh-TW" altLang="en-US" dirty="0" smtClean="0"/>
              <a:t>，改編自漫畫</a:t>
            </a:r>
            <a:r>
              <a:rPr lang="en-US" altLang="zh-TW" dirty="0" smtClean="0"/>
              <a:t>『</a:t>
            </a:r>
            <a:r>
              <a:rPr lang="zh-TW" altLang="en-US" dirty="0" smtClean="0"/>
              <a:t>浪人劍心</a:t>
            </a:r>
            <a:r>
              <a:rPr lang="en-US" altLang="zh-TW" dirty="0" smtClean="0"/>
              <a:t>』</a:t>
            </a:r>
            <a:r>
              <a:rPr lang="zh-TW" altLang="en-US" dirty="0" smtClean="0"/>
              <a:t>，描寫「倒幕派」的內鬨。）</a:t>
            </a:r>
            <a:endParaRPr lang="en-US" altLang="zh-TW" dirty="0" smtClean="0"/>
          </a:p>
          <a:p>
            <a:pPr marL="4572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2974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 smtClean="0"/>
              <a:t>關於藍色</a:t>
            </a:r>
            <a:endParaRPr lang="zh-TW" altLang="en-US" sz="44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為什麼人喜歡藍色？答案就在基因裡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www.youtube.com/watch?v=nQeMOd2GGDA</a:t>
            </a:r>
            <a:endParaRPr lang="en-US" altLang="zh-TW" dirty="0" smtClean="0"/>
          </a:p>
          <a:p>
            <a:pPr marL="45720" indent="0">
              <a:buNone/>
            </a:pPr>
            <a:r>
              <a:rPr lang="en-US" altLang="zh-TW" dirty="0" smtClean="0"/>
              <a:t>Tiffany</a:t>
            </a:r>
            <a:r>
              <a:rPr lang="zh-TW" altLang="en-US" dirty="0" smtClean="0"/>
              <a:t>藍？</a:t>
            </a:r>
            <a:endParaRPr lang="en-US" altLang="zh-TW" dirty="0" smtClean="0"/>
          </a:p>
          <a:p>
            <a:pPr marL="45720" indent="0">
              <a:buNone/>
            </a:pPr>
            <a:r>
              <a:rPr lang="zh-TW" altLang="en-US" dirty="0" smtClean="0"/>
              <a:t>土耳其藍？</a:t>
            </a:r>
            <a:endParaRPr lang="en-US" altLang="zh-TW" dirty="0" smtClean="0"/>
          </a:p>
          <a:p>
            <a:pPr marL="45720" indent="0">
              <a:buNone/>
            </a:pPr>
            <a:r>
              <a:rPr lang="zh-TW" altLang="en-US" dirty="0" smtClean="0"/>
              <a:t>普魯士藍？</a:t>
            </a:r>
            <a:endParaRPr lang="en-US" altLang="zh-TW" dirty="0" smtClean="0"/>
          </a:p>
          <a:p>
            <a:r>
              <a:rPr lang="zh-TW" altLang="en-US" b="1" dirty="0"/>
              <a:t>不只染牛仔褲 普魯士藍製鈉電池殺進儲能界</a:t>
            </a:r>
          </a:p>
          <a:p>
            <a:pPr marL="45720" indent="0">
              <a:buNone/>
            </a:pP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://www.youtube.com/watch?v=-</a:t>
            </a:r>
            <a:r>
              <a:rPr lang="en-US" altLang="zh-TW" dirty="0" smtClean="0">
                <a:hlinkClick r:id="rId3"/>
              </a:rPr>
              <a:t>OpvNIcXegE</a:t>
            </a:r>
            <a:endParaRPr lang="en-US" altLang="zh-TW" dirty="0" smtClean="0"/>
          </a:p>
          <a:p>
            <a:pPr marL="45720" indent="0">
              <a:buNone/>
            </a:pPr>
            <a:endParaRPr lang="en-US" altLang="zh-TW" dirty="0" smtClean="0"/>
          </a:p>
          <a:p>
            <a:pPr marL="4572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0314201"/>
      </p:ext>
    </p:extLst>
  </p:cSld>
  <p:clrMapOvr>
    <a:masterClrMapping/>
  </p:clrMapOvr>
</p:sld>
</file>

<file path=ppt/theme/theme1.xml><?xml version="1.0" encoding="utf-8"?>
<a:theme xmlns:a="http://schemas.openxmlformats.org/drawingml/2006/main" name="兒童遊樂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239_TF03461883.potx" id="{3695179C-43BF-4D9E-8864-ABA95A1F4787}" vid="{287F8A78-20E1-4B79-BD19-FA60BDB2072A}"/>
    </a:ext>
  </a:extLst>
</a:theme>
</file>

<file path=ppt/theme/theme2.xml><?xml version="1.0" encoding="utf-8"?>
<a:theme xmlns:a="http://schemas.openxmlformats.org/drawingml/2006/main" name="Office 佈景主題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兒童遊樂教育簡報設計 (卡通插畫，寬螢幕)</Template>
  <TotalTime>446</TotalTime>
  <Words>519</Words>
  <Application>Microsoft Office PowerPoint</Application>
  <PresentationFormat>寬螢幕</PresentationFormat>
  <Paragraphs>55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MS Gothic</vt:lpstr>
      <vt:lpstr>Salesforce Sans</vt:lpstr>
      <vt:lpstr>微軟正黑體</vt:lpstr>
      <vt:lpstr>Wingdings</vt:lpstr>
      <vt:lpstr>兒童遊樂 16X9</vt:lpstr>
      <vt:lpstr>日本繪畫的前生後世</vt:lpstr>
      <vt:lpstr>日本最古老的漫畫</vt:lpstr>
      <vt:lpstr>狩野派</vt:lpstr>
      <vt:lpstr>琳派</vt:lpstr>
      <vt:lpstr>  葛飾北齋 Katsushika Hokusai           かつしか ほくさい</vt:lpstr>
      <vt:lpstr>葛飾應為－被譽為日本的「林布蘭」</vt:lpstr>
      <vt:lpstr>番外篇： 藝妓（芸者げいしゃ）、舞妓（舞子まいこ）</vt:lpstr>
      <vt:lpstr>關於藍色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標題版面配置</dc:title>
  <dc:creator>Microsoft 帳戶</dc:creator>
  <cp:lastModifiedBy>Microsoft 帳戶</cp:lastModifiedBy>
  <cp:revision>34</cp:revision>
  <dcterms:created xsi:type="dcterms:W3CDTF">2022-06-19T08:08:38Z</dcterms:created>
  <dcterms:modified xsi:type="dcterms:W3CDTF">2024-06-17T03:23:35Z</dcterms:modified>
</cp:coreProperties>
</file>