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4" r:id="rId4"/>
    <p:sldId id="273" r:id="rId5"/>
    <p:sldId id="269" r:id="rId6"/>
    <p:sldId id="259" r:id="rId7"/>
    <p:sldId id="270" r:id="rId8"/>
    <p:sldId id="271" r:id="rId9"/>
    <p:sldId id="275" r:id="rId1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640" autoAdjust="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CC41EA7-2139-4E9D-AF99-8F454BB27995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2024/6/17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3F7AA83-DE31-4E93-AB07-EF7FB05F6670}" type="slidenum"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‹#›</a:t>
            </a:fld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8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CC41EA7-2139-4E9D-AF99-8F454BB27995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2024/6/17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3F7AA83-DE31-4E93-AB07-EF7FB05F6670}" type="slidenum"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‹#›</a:t>
            </a:fld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1</a:t>
            </a:fld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2</a:t>
            </a:fld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5</a:t>
            </a:fld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214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6</a:t>
            </a:fld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8480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  <p:sp>
        <p:nvSpPr>
          <p:cNvPr id="8" name="日期預留位置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C8858E-052F-46F7-8A67-01067E1B6633}" type="datetime1">
              <a:rPr lang="zh-TW" altLang="en-US" smtClean="0"/>
              <a:pPr/>
              <a:t>2024/6/17</a:t>
            </a:fld>
            <a:endParaRPr lang="zh-TW" altLang="en-US" dirty="0"/>
          </a:p>
        </p:txBody>
      </p:sp>
      <p:sp>
        <p:nvSpPr>
          <p:cNvPr id="9" name="頁尾預留位置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10" name="投影片編號預留位置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B3B4DE-620A-4586-AEA6-16BE28D6AA01}" type="datetime1">
              <a:rPr lang="zh-TW" altLang="en-US" smtClean="0"/>
              <a:pPr/>
              <a:t>2024/6/17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CB3B4DE-620A-4586-AEA6-16BE28D6AA01}" type="datetime1">
              <a:rPr lang="zh-TW" altLang="en-US" smtClean="0"/>
              <a:pPr/>
              <a:t>2024/6/17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66B22E-3CC6-4BEC-81AE-67F1D78B7B77}" type="datetime1">
              <a:rPr lang="zh-TW" altLang="en-US" smtClean="0"/>
              <a:pPr/>
              <a:t>2024/6/17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rtlCol="0" anchor="b">
            <a:normAutofit/>
          </a:bodyPr>
          <a:lstStyle>
            <a:lvl1pPr algn="l" rtl="0">
              <a:defRPr sz="52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4D69F2-8A86-4A80-84A1-8F66630EEFA9}" type="datetime1">
              <a:rPr lang="zh-TW" altLang="en-US" smtClean="0"/>
              <a:pPr/>
              <a:t>2024/6/17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B3B4DE-620A-4586-AEA6-16BE28D6AA01}" type="datetime1">
              <a:rPr lang="zh-TW" altLang="en-US" smtClean="0"/>
              <a:pPr/>
              <a:t>2024/6/17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CB3B4DE-620A-4586-AEA6-16BE28D6AA01}" type="datetime1">
              <a:rPr lang="zh-TW" altLang="en-US" smtClean="0"/>
              <a:pPr/>
              <a:t>2024/6/17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FDBFFB2-86D9-4B8F-A59A-553A60B94BBE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B3B4DE-620A-4586-AEA6-16BE28D6AA01}" type="datetime1">
              <a:rPr lang="zh-TW" altLang="en-US" smtClean="0"/>
              <a:pPr/>
              <a:t>2024/6/17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B3B4DE-620A-4586-AEA6-16BE28D6AA01}" type="datetime1">
              <a:rPr lang="zh-TW" altLang="en-US" smtClean="0"/>
              <a:pPr/>
              <a:t>2024/6/17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B3B4DE-620A-4586-AEA6-16BE28D6AA01}" type="datetime1">
              <a:rPr lang="zh-TW" altLang="en-US" smtClean="0"/>
              <a:pPr/>
              <a:t>2024/6/17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CB3B4DE-620A-4586-AEA6-16BE28D6AA01}" type="datetime1">
              <a:rPr lang="zh-TW" altLang="en-US" smtClean="0"/>
              <a:pPr/>
              <a:t>2024/6/17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FDBFFB2-86D9-4B8F-A59A-553A60B94BBE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B8288638-A9D7-4AA9-B33E-D9A764F8FD84}" type="datetime1">
              <a:rPr lang="zh-TW" altLang="en-US" smtClean="0"/>
              <a:pPr/>
              <a:t>2024/6/17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 b="1">
                <a:solidFill>
                  <a:srgbClr val="AB3C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FDBFFB2-86D9-4B8F-A59A-553A60B94BBE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Cp2dTaXpts&amp;list=PLUqwJQhyTC8OCwbu31YkM871QrSSFnSw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wRrISP5BX8o&amp;list=PLUqwJQhyTC8OCwbu31YkM871QrSSFnSwi&amp;index=3" TargetMode="External"/><Relationship Id="rId4" Type="http://schemas.openxmlformats.org/officeDocument/2006/relationships/hyperlink" Target="https://www.youtube.com/watch?v=oLf-qKPLk4M&amp;list=PLUqwJQhyTC8OCwbu31YkM871QrSSFnSwi&amp;index=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uZJgbDYYfQ" TargetMode="External"/><Relationship Id="rId2" Type="http://schemas.openxmlformats.org/officeDocument/2006/relationships/hyperlink" Target="https://www.youtube.com/watch?v=4AGFAhHurn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7IDZO50fk5Y" TargetMode="External"/><Relationship Id="rId4" Type="http://schemas.openxmlformats.org/officeDocument/2006/relationships/hyperlink" Target="https://www.youtube.com/watch?v=_AJgEBk1cr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ZEmE7boosY" TargetMode="External"/><Relationship Id="rId2" Type="http://schemas.openxmlformats.org/officeDocument/2006/relationships/hyperlink" Target="https://www.youtube.com/watch?v=xczn9mH9GO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5lXXPGP1Sv4" TargetMode="External"/><Relationship Id="rId4" Type="http://schemas.openxmlformats.org/officeDocument/2006/relationships/hyperlink" Target="https://www.youtube.com/watch?v=ZCAPpty82s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QQdpp56zS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watch?v=hbicJkCOh1A" TargetMode="External"/><Relationship Id="rId5" Type="http://schemas.openxmlformats.org/officeDocument/2006/relationships/hyperlink" Target="https://www.youtube.com/watch?v=0UX7LukOCxQ" TargetMode="External"/><Relationship Id="rId4" Type="http://schemas.openxmlformats.org/officeDocument/2006/relationships/hyperlink" Target="https://www.youtube.com/watch?v=VUJstHhqux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MEMg0QobQ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uflbS0zI5m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--DdU07tjI" TargetMode="External"/><Relationship Id="rId2" Type="http://schemas.openxmlformats.org/officeDocument/2006/relationships/hyperlink" Target="https://www.youtube.com/watch?v=U85C8s_bVrU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RdcoObeKoo&amp;t=328s" TargetMode="External"/><Relationship Id="rId2" Type="http://schemas.openxmlformats.org/officeDocument/2006/relationships/hyperlink" Target="https://www.youtube.com/watch?v=5x0EGb4Xvso&amp;t=60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VgEG19zGPUs&amp;t=91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dY069qm2x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8531369" cy="1413164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400" b="1" dirty="0" smtClean="0">
                <a:latin typeface="Salesforce Sans"/>
                <a:sym typeface="Salesforce Sans"/>
              </a:rPr>
              <a:t>武士造型對現代通俗文化的影響</a:t>
            </a:r>
            <a:endParaRPr lang="zh-TW" altLang="en-US" sz="4400" b="1" dirty="0">
              <a:latin typeface="Salesforce Sans"/>
              <a:sym typeface="Salesforce San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108804"/>
            <a:ext cx="6327774" cy="838200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Salesforce Sans"/>
                <a:sym typeface="Salesforce Sans"/>
              </a:rPr>
              <a:t>武士兜</a:t>
            </a:r>
            <a:r>
              <a:rPr lang="zh-TW" altLang="en-US" dirty="0" smtClean="0">
                <a:latin typeface="Salesforce Sans"/>
                <a:sym typeface="Salesforce Sans"/>
              </a:rPr>
              <a:t>甲演變，以及對動漫、電影的影響</a:t>
            </a:r>
            <a:endParaRPr lang="zh-TW" altLang="en-US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7420419" cy="801624"/>
          </a:xfrm>
        </p:spPr>
        <p:txBody>
          <a:bodyPr rtlCol="0">
            <a:noAutofit/>
          </a:bodyPr>
          <a:lstStyle/>
          <a:p>
            <a:r>
              <a:rPr lang="zh-TW" altLang="en-US" sz="4400" dirty="0" smtClean="0">
                <a:latin typeface="MS Gothic" panose="020B0609070205080204" pitchFamily="49" charset="-128"/>
                <a:ea typeface="MS Gothic" panose="020B0609070205080204" pitchFamily="49" charset="-128"/>
                <a:sym typeface="Salesforce Sans"/>
              </a:rPr>
              <a:t>日本歷史上武士兜甲的演變</a:t>
            </a:r>
            <a:endParaRPr lang="zh-TW" altLang="en-US" sz="4400" dirty="0">
              <a:latin typeface="MS Gothic" panose="020B0609070205080204" pitchFamily="49" charset="-128"/>
              <a:ea typeface="MS Gothic" panose="020B0609070205080204" pitchFamily="49" charset="-128"/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2208213" y="1600199"/>
            <a:ext cx="9372600" cy="3138055"/>
          </a:xfrm>
        </p:spPr>
        <p:txBody>
          <a:bodyPr rtlCol="0">
            <a:normAutofit/>
          </a:bodyPr>
          <a:lstStyle/>
          <a:p>
            <a:pPr marL="45720" indent="0">
              <a:buNone/>
            </a:pPr>
            <a:r>
              <a:rPr lang="zh-TW" altLang="en-US" b="1" dirty="0" smtClean="0"/>
              <a:t>日本武將</a:t>
            </a:r>
            <a:r>
              <a:rPr lang="zh-TW" altLang="en-US" b="1" dirty="0"/>
              <a:t>頭盔</a:t>
            </a:r>
            <a:r>
              <a:rPr lang="zh-TW" altLang="en-US" b="1" dirty="0" smtClean="0"/>
              <a:t>解析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～</a:t>
            </a:r>
            <a:r>
              <a:rPr lang="en-US" altLang="zh-TW" b="1" dirty="0" smtClean="0"/>
              <a:t>3</a:t>
            </a:r>
            <a:r>
              <a:rPr lang="zh-TW" altLang="en-US" b="1" dirty="0" smtClean="0"/>
              <a:t>（</a:t>
            </a:r>
            <a:r>
              <a:rPr lang="en-US" altLang="zh-TW" b="1" dirty="0" smtClean="0"/>
              <a:t>from</a:t>
            </a:r>
            <a:r>
              <a:rPr lang="zh-TW" altLang="en-US" b="1" dirty="0" smtClean="0"/>
              <a:t>：</a:t>
            </a:r>
            <a:r>
              <a:rPr lang="zh-TW" altLang="en-US" b="1" dirty="0"/>
              <a:t>月翔的戰國淺度</a:t>
            </a:r>
            <a:r>
              <a:rPr lang="zh-TW" altLang="en-US" b="1" dirty="0" smtClean="0"/>
              <a:t>旅行）</a:t>
            </a:r>
            <a:endParaRPr lang="en-US" altLang="zh-TW" b="1" dirty="0" smtClean="0"/>
          </a:p>
          <a:p>
            <a:pPr marL="45720" indent="0">
              <a:buNone/>
            </a:pPr>
            <a:r>
              <a:rPr lang="en-US" altLang="zh-TW" dirty="0">
                <a:latin typeface="MS Mincho" panose="02020609040205080304" pitchFamily="49" charset="-128"/>
                <a:ea typeface="MS Mincho" panose="02020609040205080304" pitchFamily="49" charset="-128"/>
                <a:hlinkClick r:id="rId3"/>
              </a:rPr>
              <a:t>https://</a:t>
            </a:r>
            <a:r>
              <a:rPr lang="en-US" altLang="zh-TW" dirty="0" smtClean="0">
                <a:latin typeface="MS Mincho" panose="02020609040205080304" pitchFamily="49" charset="-128"/>
                <a:ea typeface="MS Mincho" panose="02020609040205080304" pitchFamily="49" charset="-128"/>
                <a:hlinkClick r:id="rId3"/>
              </a:rPr>
              <a:t>www.youtube.com/watch?v=rCp2dTaXpts&amp;list=PLUqwJQhyTC8OCwbu31YkM871QrSSFnSwi</a:t>
            </a:r>
            <a:endParaRPr lang="en-US" altLang="zh-TW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45720" indent="0">
              <a:buNone/>
            </a:pPr>
            <a:r>
              <a:rPr lang="en-US" altLang="zh-TW" dirty="0" smtClean="0">
                <a:latin typeface="MS Mincho" panose="02020609040205080304" pitchFamily="49" charset="-128"/>
                <a:ea typeface="MS Mincho" panose="02020609040205080304" pitchFamily="49" charset="-128"/>
                <a:sym typeface="Salesforce Sans"/>
                <a:hlinkClick r:id="rId4"/>
              </a:rPr>
              <a:t>https</a:t>
            </a:r>
            <a:r>
              <a:rPr lang="en-US" altLang="zh-TW" dirty="0">
                <a:latin typeface="MS Mincho" panose="02020609040205080304" pitchFamily="49" charset="-128"/>
                <a:ea typeface="MS Mincho" panose="02020609040205080304" pitchFamily="49" charset="-128"/>
                <a:sym typeface="Salesforce Sans"/>
                <a:hlinkClick r:id="rId4"/>
              </a:rPr>
              <a:t>://</a:t>
            </a:r>
            <a:r>
              <a:rPr lang="en-US" altLang="zh-TW" dirty="0" smtClean="0">
                <a:latin typeface="MS Mincho" panose="02020609040205080304" pitchFamily="49" charset="-128"/>
                <a:ea typeface="MS Mincho" panose="02020609040205080304" pitchFamily="49" charset="-128"/>
                <a:sym typeface="Salesforce Sans"/>
                <a:hlinkClick r:id="rId4"/>
              </a:rPr>
              <a:t>www.youtube.com/watch?v=oLf-qKPLk4M&amp;list=PLUqwJQhyTC8OCwbu31YkM871QrSSFnSwi&amp;index=2</a:t>
            </a:r>
            <a:endParaRPr lang="en-US" altLang="zh-TW" dirty="0" smtClean="0">
              <a:latin typeface="MS Mincho" panose="02020609040205080304" pitchFamily="49" charset="-128"/>
              <a:ea typeface="MS Mincho" panose="02020609040205080304" pitchFamily="49" charset="-128"/>
              <a:sym typeface="Salesforce Sans"/>
            </a:endParaRPr>
          </a:p>
          <a:p>
            <a:pPr marL="45720" indent="0">
              <a:buNone/>
            </a:pPr>
            <a:r>
              <a:rPr lang="en-US" altLang="zh-TW" dirty="0">
                <a:latin typeface="MS Mincho" panose="02020609040205080304" pitchFamily="49" charset="-128"/>
                <a:ea typeface="MS Mincho" panose="02020609040205080304" pitchFamily="49" charset="-128"/>
                <a:sym typeface="Salesforce Sans"/>
                <a:hlinkClick r:id="rId5"/>
              </a:rPr>
              <a:t>https://</a:t>
            </a:r>
            <a:r>
              <a:rPr lang="en-US" altLang="zh-TW" dirty="0" smtClean="0">
                <a:latin typeface="MS Mincho" panose="02020609040205080304" pitchFamily="49" charset="-128"/>
                <a:ea typeface="MS Mincho" panose="02020609040205080304" pitchFamily="49" charset="-128"/>
                <a:sym typeface="Salesforce Sans"/>
                <a:hlinkClick r:id="rId5"/>
              </a:rPr>
              <a:t>www.youtube.com/watch?v=wRrISP5BX8o&amp;list=PLUqwJQhyTC8OCwbu31YkM871QrSSFnSwi&amp;index=3</a:t>
            </a:r>
            <a:endParaRPr lang="en-US" altLang="zh-TW" dirty="0" smtClean="0">
              <a:latin typeface="MS Mincho" panose="02020609040205080304" pitchFamily="49" charset="-128"/>
              <a:ea typeface="MS Mincho" panose="02020609040205080304" pitchFamily="49" charset="-128"/>
              <a:sym typeface="Salesforce Sans"/>
            </a:endParaRPr>
          </a:p>
          <a:p>
            <a:pPr marL="45720" indent="0">
              <a:buNone/>
            </a:pPr>
            <a:endParaRPr lang="en-US" altLang="zh-TW" dirty="0" smtClean="0">
              <a:latin typeface="MS Mincho" panose="02020609040205080304" pitchFamily="49" charset="-128"/>
              <a:ea typeface="MS Mincho" panose="02020609040205080304" pitchFamily="49" charset="-128"/>
              <a:sym typeface="Salesforce Sans"/>
            </a:endParaRPr>
          </a:p>
          <a:p>
            <a:pPr marL="45720" indent="0">
              <a:buNone/>
            </a:pPr>
            <a:endParaRPr lang="zh-TW" altLang="en-US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08392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895927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武士階級重視名聲帶來的影響</a:t>
            </a:r>
            <a:endParaRPr lang="zh-TW" altLang="en-US" sz="44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08213" y="1385455"/>
            <a:ext cx="9372600" cy="432954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與歐洲貴族勳章相似的「家紋」（</a:t>
            </a:r>
            <a:r>
              <a:rPr lang="en-US" altLang="zh-TW" dirty="0" smtClean="0"/>
              <a:t>from</a:t>
            </a:r>
            <a:r>
              <a:rPr lang="zh-TW" altLang="en-US" dirty="0" smtClean="0"/>
              <a:t>：鏟屎官蘭爸爸）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www.youtube.com/watch?v=4AGFAhHurno</a:t>
            </a:r>
            <a:endParaRPr lang="en-US" altLang="zh-TW" dirty="0" smtClean="0"/>
          </a:p>
          <a:p>
            <a:r>
              <a:rPr lang="zh-TW" altLang="en-US" dirty="0" smtClean="0"/>
              <a:t>日本人奇特的姓氏習慣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www.youtube.com/watch?v=suZJgbDYYfQ</a:t>
            </a:r>
            <a:r>
              <a:rPr lang="zh-TW" altLang="en-US" dirty="0"/>
              <a:t>（</a:t>
            </a:r>
            <a:r>
              <a:rPr lang="en-US" altLang="zh-TW" dirty="0"/>
              <a:t>from</a:t>
            </a:r>
            <a:r>
              <a:rPr lang="zh-TW" altLang="en-US" dirty="0"/>
              <a:t>：鏟屎官蘭爸爸）</a:t>
            </a:r>
            <a:endParaRPr lang="en-US" altLang="zh-TW" dirty="0"/>
          </a:p>
          <a:p>
            <a:pPr marL="4572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://www.youtube.com/watch?v=_</a:t>
            </a:r>
            <a:r>
              <a:rPr lang="en-US" altLang="zh-TW" dirty="0" smtClean="0">
                <a:hlinkClick r:id="rId4"/>
              </a:rPr>
              <a:t>AJgEBk1crI</a:t>
            </a:r>
            <a:endParaRPr lang="en-US" altLang="zh-TW" dirty="0" smtClean="0"/>
          </a:p>
          <a:p>
            <a:pPr marL="45720" indent="0">
              <a:buNone/>
            </a:pPr>
            <a:r>
              <a:rPr lang="zh-TW" altLang="en-US" dirty="0" smtClean="0"/>
              <a:t>（</a:t>
            </a:r>
            <a:r>
              <a:rPr lang="zh-TW" altLang="en-US" dirty="0"/>
              <a:t>忌諱</a:t>
            </a:r>
            <a:r>
              <a:rPr lang="zh-TW" altLang="en-US" dirty="0" smtClean="0"/>
              <a:t>指名道姓、</a:t>
            </a:r>
            <a:r>
              <a:rPr lang="en-US" altLang="zh-TW" b="1" dirty="0" smtClean="0"/>
              <a:t>from</a:t>
            </a:r>
            <a:r>
              <a:rPr lang="zh-TW" altLang="en-US" b="1" dirty="0"/>
              <a:t>：月翔的戰國淺度旅行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pPr marL="45720" indent="0">
              <a:buNone/>
            </a:pPr>
            <a:r>
              <a:rPr lang="zh-TW" altLang="en-US" sz="36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「大名」是什麼？</a:t>
            </a:r>
            <a:endParaRPr lang="en-US" altLang="zh-TW" sz="3600" b="1" dirty="0">
              <a:latin typeface="MS Gothic" panose="020B0609070205080204" pitchFamily="49" charset="-128"/>
              <a:ea typeface="MS Gothic" panose="020B0609070205080204" pitchFamily="49" charset="-128"/>
              <a:hlinkClick r:id="rId5"/>
            </a:endParaRPr>
          </a:p>
          <a:p>
            <a:pPr marL="45720" indent="0">
              <a:buNone/>
            </a:pPr>
            <a:r>
              <a:rPr lang="en-US" altLang="zh-TW" dirty="0">
                <a:hlinkClick r:id="rId5"/>
              </a:rPr>
              <a:t>https://www.youtube.com/watch?v=7IDZO50fk5Y</a:t>
            </a:r>
            <a:r>
              <a:rPr lang="zh-TW" altLang="en-US" dirty="0"/>
              <a:t>（政治二元體制、 </a:t>
            </a:r>
            <a:endParaRPr lang="en-US" altLang="zh-TW" dirty="0" smtClean="0"/>
          </a:p>
          <a:p>
            <a:pPr marL="45720" indent="0">
              <a:buNone/>
            </a:pPr>
            <a:r>
              <a:rPr lang="zh-TW" altLang="en-US" b="1" dirty="0"/>
              <a:t> </a:t>
            </a:r>
            <a:r>
              <a:rPr lang="zh-TW" altLang="en-US" b="1" dirty="0" smtClean="0"/>
              <a:t>      </a:t>
            </a:r>
            <a:r>
              <a:rPr lang="en-US" altLang="zh-TW" b="1" dirty="0" smtClean="0"/>
              <a:t> </a:t>
            </a:r>
            <a:r>
              <a:rPr lang="en-US" altLang="zh-TW" b="1" dirty="0"/>
              <a:t>from</a:t>
            </a:r>
            <a:r>
              <a:rPr lang="zh-TW" altLang="en-US" b="1" dirty="0"/>
              <a:t>：月翔的戰國淺度旅行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pPr marL="4572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117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81280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MS Gothic" panose="020B0609070205080204" pitchFamily="49" charset="-128"/>
                <a:ea typeface="MS Gothic" panose="020B0609070205080204" pitchFamily="49" charset="-128"/>
                <a:sym typeface="Salesforce Sans"/>
              </a:rPr>
              <a:t>日本動漫卡通中的武士造型</a:t>
            </a:r>
            <a:r>
              <a:rPr lang="zh-TW" altLang="en-US" sz="4400" dirty="0" smtClean="0">
                <a:latin typeface="MS Gothic" panose="020B0609070205080204" pitchFamily="49" charset="-128"/>
                <a:ea typeface="MS Gothic" panose="020B0609070205080204" pitchFamily="49" charset="-128"/>
                <a:sym typeface="Salesforce Sans"/>
              </a:rPr>
              <a:t>影響</a:t>
            </a:r>
            <a:r>
              <a:rPr lang="en-US" altLang="zh-TW" sz="4400" dirty="0" smtClean="0">
                <a:latin typeface="MS Gothic" panose="020B0609070205080204" pitchFamily="49" charset="-128"/>
                <a:ea typeface="MS Gothic" panose="020B0609070205080204" pitchFamily="49" charset="-128"/>
                <a:sym typeface="Salesforce Sans"/>
              </a:rPr>
              <a:t>1</a:t>
            </a:r>
            <a:endParaRPr lang="zh-TW" altLang="en-US" sz="4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06613" y="1330036"/>
            <a:ext cx="9372600" cy="4498109"/>
          </a:xfrm>
        </p:spPr>
        <p:txBody>
          <a:bodyPr/>
          <a:lstStyle/>
          <a:p>
            <a:r>
              <a:rPr lang="zh-TW" altLang="en-US" dirty="0"/>
              <a:t>原子小金鋼</a:t>
            </a:r>
            <a:r>
              <a:rPr lang="zh-TW" altLang="en-US" dirty="0" smtClean="0"/>
              <a:t>（陸譯：鐵</a:t>
            </a:r>
            <a:r>
              <a:rPr lang="zh-TW" altLang="en-US" dirty="0"/>
              <a:t>臂阿童</a:t>
            </a:r>
            <a:r>
              <a:rPr lang="zh-TW" altLang="en-US" dirty="0" smtClean="0"/>
              <a:t>木；原作者：手塚治蟲））</a:t>
            </a:r>
            <a:endParaRPr lang="zh-TW" altLang="en-US" dirty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www.youtube.com/watch?v=xczn9mH9GOk</a:t>
            </a:r>
            <a:endParaRPr lang="en-US" altLang="zh-TW" dirty="0" smtClean="0"/>
          </a:p>
          <a:p>
            <a:r>
              <a:rPr lang="zh-TW" altLang="en-US" dirty="0" smtClean="0"/>
              <a:t>鐵人</a:t>
            </a:r>
            <a:r>
              <a:rPr lang="en-US" altLang="zh-TW" dirty="0"/>
              <a:t>28</a:t>
            </a:r>
            <a:r>
              <a:rPr lang="zh-TW" altLang="en-US" dirty="0"/>
              <a:t>號（原作者</a:t>
            </a:r>
            <a:r>
              <a:rPr lang="zh-TW" altLang="en-US" dirty="0" smtClean="0"/>
              <a:t>：橫山光輝）</a:t>
            </a:r>
            <a:endParaRPr lang="zh-TW" altLang="en-US" dirty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www.youtube.com/watch?v=FZEmE7boosY</a:t>
            </a:r>
            <a:endParaRPr lang="en-US" altLang="zh-TW" dirty="0" smtClean="0"/>
          </a:p>
          <a:p>
            <a:pPr marL="45720" indent="0">
              <a:buNone/>
            </a:pPr>
            <a:endParaRPr lang="en-US" altLang="zh-TW" dirty="0"/>
          </a:p>
          <a:p>
            <a:r>
              <a:rPr lang="zh-TW" altLang="en-US" dirty="0" smtClean="0"/>
              <a:t>貓型機器人？（原作者：藤子</a:t>
            </a:r>
            <a:r>
              <a:rPr lang="ja-JP" altLang="en-US" dirty="0" smtClean="0"/>
              <a:t>・</a:t>
            </a:r>
            <a:r>
              <a:rPr lang="en-US" altLang="zh-TW" dirty="0" smtClean="0"/>
              <a:t>F</a:t>
            </a:r>
            <a:r>
              <a:rPr lang="ja-JP" altLang="en-US" dirty="0" smtClean="0"/>
              <a:t>・</a:t>
            </a:r>
            <a:r>
              <a:rPr lang="zh-TW" altLang="en-US" dirty="0" smtClean="0"/>
              <a:t>不二雄）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www.youtube.com/watch?v=ZCAPpty82sM</a:t>
            </a:r>
            <a:endParaRPr lang="en-US" altLang="zh-TW" dirty="0" smtClean="0"/>
          </a:p>
          <a:p>
            <a:r>
              <a:rPr lang="zh-TW" altLang="en-US" dirty="0"/>
              <a:t>哆啦</a:t>
            </a:r>
            <a:r>
              <a:rPr lang="en-US" altLang="zh-TW" dirty="0"/>
              <a:t>A</a:t>
            </a:r>
            <a:r>
              <a:rPr lang="zh-TW" altLang="en-US" dirty="0" smtClean="0"/>
              <a:t>夢</a:t>
            </a:r>
            <a:r>
              <a:rPr lang="en-US" altLang="zh-TW" dirty="0" smtClean="0"/>
              <a:t>3D</a:t>
            </a:r>
            <a:r>
              <a:rPr lang="zh-TW" altLang="en-US" dirty="0" smtClean="0"/>
              <a:t>電影</a:t>
            </a:r>
            <a:r>
              <a:rPr lang="ja-JP" altLang="en-US" dirty="0" smtClean="0"/>
              <a:t>（</a:t>
            </a:r>
            <a:r>
              <a:rPr lang="zh-TW" altLang="en-US" dirty="0" smtClean="0"/>
              <a:t>強烈推薦大學生觀看）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www.youtube.com/watch?v=5lXXPGP1Sv4</a:t>
            </a:r>
            <a:endParaRPr lang="en-US" altLang="zh-TW" dirty="0" smtClean="0"/>
          </a:p>
          <a:p>
            <a:pPr marL="4572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pPr marL="4572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b="1" dirty="0"/>
          </a:p>
          <a:p>
            <a:pPr marL="45720" indent="0">
              <a:buNone/>
            </a:pPr>
            <a:endParaRPr lang="en-US" altLang="zh-TW" dirty="0" smtClean="0"/>
          </a:p>
          <a:p>
            <a:pPr marL="4572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775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4400" dirty="0" smtClean="0">
                <a:latin typeface="Salesforce Sans"/>
                <a:sym typeface="Salesforce Sans"/>
              </a:rPr>
              <a:t>日本動漫卡通中的武士造型影響</a:t>
            </a:r>
            <a:r>
              <a:rPr lang="en-US" altLang="zh-TW" sz="4400" smtClean="0">
                <a:latin typeface="Salesforce Sans"/>
                <a:sym typeface="Salesforce Sans"/>
              </a:rPr>
              <a:t>2</a:t>
            </a:r>
            <a:endParaRPr lang="zh-TW" altLang="en-US" sz="4400" dirty="0">
              <a:latin typeface="Salesforce Sans"/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2208212" y="1600200"/>
            <a:ext cx="8371395" cy="383078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TW" altLang="en-US" dirty="0" smtClean="0">
                <a:latin typeface="Salesforce Sans"/>
                <a:sym typeface="Salesforce Sans"/>
              </a:rPr>
              <a:t>無敵鐵金剛（原作者：永井豪）</a:t>
            </a:r>
            <a:endParaRPr lang="en-US" altLang="zh-TW" dirty="0" smtClean="0">
              <a:latin typeface="Salesforce Sans"/>
              <a:sym typeface="Salesforce Sans"/>
            </a:endParaRPr>
          </a:p>
          <a:p>
            <a:pPr marL="45720" indent="0">
              <a:buNone/>
            </a:pPr>
            <a:r>
              <a:rPr lang="en-US" altLang="zh-TW" dirty="0">
                <a:latin typeface="Salesforce Sans"/>
                <a:sym typeface="Salesforce Sans"/>
                <a:hlinkClick r:id="rId3"/>
              </a:rPr>
              <a:t>https://</a:t>
            </a:r>
            <a:r>
              <a:rPr lang="en-US" altLang="zh-TW" dirty="0" smtClean="0">
                <a:latin typeface="Salesforce Sans"/>
                <a:sym typeface="Salesforce Sans"/>
                <a:hlinkClick r:id="rId3"/>
              </a:rPr>
              <a:t>www.youtube.com/watch?v=5QQdpp56zSg</a:t>
            </a:r>
            <a:endParaRPr lang="en-US" altLang="zh-TW" dirty="0" smtClean="0">
              <a:latin typeface="Salesforce Sans"/>
              <a:sym typeface="Salesforce Sans"/>
            </a:endParaRPr>
          </a:p>
          <a:p>
            <a:pPr marL="45720" indent="0">
              <a:buNone/>
            </a:pPr>
            <a:r>
              <a:rPr lang="en-US" altLang="zh-TW" dirty="0" smtClean="0">
                <a:latin typeface="Salesforce Sans"/>
                <a:sym typeface="Salesforce Sans"/>
                <a:hlinkClick r:id="rId4"/>
              </a:rPr>
              <a:t>https</a:t>
            </a:r>
            <a:r>
              <a:rPr lang="en-US" altLang="zh-TW" dirty="0">
                <a:latin typeface="Salesforce Sans"/>
                <a:sym typeface="Salesforce Sans"/>
                <a:hlinkClick r:id="rId4"/>
              </a:rPr>
              <a:t>://</a:t>
            </a:r>
            <a:r>
              <a:rPr lang="en-US" altLang="zh-TW" dirty="0" smtClean="0">
                <a:latin typeface="Salesforce Sans"/>
                <a:sym typeface="Salesforce Sans"/>
                <a:hlinkClick r:id="rId4"/>
              </a:rPr>
              <a:t>www.youtube.com/watch?v=VUJstHhquxY</a:t>
            </a:r>
            <a:endParaRPr lang="en-US" altLang="zh-TW" dirty="0" smtClean="0">
              <a:latin typeface="Salesforce Sans"/>
              <a:sym typeface="Salesforce Sans"/>
            </a:endParaRPr>
          </a:p>
          <a:p>
            <a:r>
              <a:rPr lang="zh-TW" altLang="en-US" dirty="0" smtClean="0"/>
              <a:t>無敵</a:t>
            </a:r>
            <a:r>
              <a:rPr lang="zh-TW" altLang="en-US" dirty="0"/>
              <a:t>鐵金剛影響</a:t>
            </a:r>
            <a:r>
              <a:rPr lang="en-US" altLang="zh-TW" dirty="0"/>
              <a:t>『</a:t>
            </a:r>
            <a:r>
              <a:rPr lang="zh-TW" altLang="en-US" dirty="0"/>
              <a:t>環太平洋</a:t>
            </a:r>
            <a:r>
              <a:rPr lang="en-US" altLang="zh-TW" dirty="0"/>
              <a:t>』</a:t>
            </a:r>
          </a:p>
          <a:p>
            <a:pPr marL="45720" indent="0">
              <a:buNone/>
            </a:pPr>
            <a:r>
              <a:rPr lang="en-US" altLang="zh-TW" dirty="0">
                <a:hlinkClick r:id="rId5"/>
              </a:rPr>
              <a:t>https://www.youtube.com/watch?v=0UX7LukOCxQ</a:t>
            </a:r>
            <a:endParaRPr lang="en-US" altLang="zh-TW" dirty="0"/>
          </a:p>
          <a:p>
            <a:r>
              <a:rPr lang="zh-TW" altLang="en-US" dirty="0"/>
              <a:t>華視（國防部背景）版主題曲</a:t>
            </a:r>
            <a:endParaRPr lang="en-US" altLang="zh-TW" dirty="0"/>
          </a:p>
          <a:p>
            <a:pPr marL="45720" indent="0">
              <a:buNone/>
            </a:pPr>
            <a:r>
              <a:rPr lang="en-US" altLang="zh-TW" dirty="0">
                <a:hlinkClick r:id="rId6"/>
              </a:rPr>
              <a:t>https://www.youtube.com/watch?v=hbicJkCOh1A</a:t>
            </a:r>
            <a:endParaRPr lang="en-US" altLang="zh-TW" dirty="0"/>
          </a:p>
          <a:p>
            <a:pPr marL="45720" indent="0">
              <a:buNone/>
            </a:pPr>
            <a:r>
              <a:rPr lang="zh-TW" altLang="en-US" dirty="0" smtClean="0">
                <a:latin typeface="Salesforce Sans"/>
                <a:sym typeface="Salesforce Sans"/>
              </a:rPr>
              <a:t>（蔣經國時代，台灣電視上禁止出現日語，華視只好找人重做主題曲）</a:t>
            </a:r>
          </a:p>
        </p:txBody>
      </p:sp>
    </p:spTree>
    <p:extLst>
      <p:ext uri="{BB962C8B-B14F-4D97-AF65-F5344CB8AC3E}">
        <p14:creationId xmlns:p14="http://schemas.microsoft.com/office/powerpoint/2010/main" val="386616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sz="3600" b="1" dirty="0">
                <a:latin typeface="MS Gothic" panose="020B0609070205080204" pitchFamily="49" charset="-128"/>
                <a:ea typeface="MS Gothic" panose="020B0609070205080204" pitchFamily="49" charset="-128"/>
                <a:sym typeface="Salesforce Sans"/>
              </a:rPr>
              <a:t>日本動漫卡通中的武士造型</a:t>
            </a:r>
            <a:r>
              <a:rPr lang="zh-TW" altLang="en-US" sz="3600" b="1" dirty="0" smtClean="0">
                <a:latin typeface="MS Gothic" panose="020B0609070205080204" pitchFamily="49" charset="-128"/>
                <a:ea typeface="MS Gothic" panose="020B0609070205080204" pitchFamily="49" charset="-128"/>
                <a:sym typeface="Salesforce Sans"/>
              </a:rPr>
              <a:t>影響</a:t>
            </a:r>
            <a:r>
              <a:rPr lang="en-US" altLang="zh-TW" sz="3600" b="1" dirty="0" smtClean="0">
                <a:latin typeface="MS Gothic" panose="020B0609070205080204" pitchFamily="49" charset="-128"/>
                <a:ea typeface="MS Gothic" panose="020B0609070205080204" pitchFamily="49" charset="-128"/>
                <a:sym typeface="Salesforce Sans"/>
              </a:rPr>
              <a:t>3</a:t>
            </a:r>
            <a:endParaRPr lang="zh-TW" altLang="en-US" b="1" dirty="0">
              <a:latin typeface="MS Gothic" panose="020B0609070205080204" pitchFamily="49" charset="-128"/>
              <a:ea typeface="MS Gothic" panose="020B0609070205080204" pitchFamily="49" charset="-128"/>
              <a:sym typeface="Salesforce San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鋼彈（陸譯：「高達」；原作者：富野悠由紀）</a:t>
            </a:r>
            <a:endParaRPr lang="en-US" altLang="zh-TW" dirty="0" smtClean="0"/>
          </a:p>
          <a:p>
            <a:pPr marL="45720" indent="0">
              <a:buNone/>
            </a:pPr>
            <a:r>
              <a:rPr lang="zh-TW" altLang="en-US" dirty="0"/>
              <a:t>鋼彈啟動實驗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www.youtube.com/watch?v=qMEMg0QobQ4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err="1"/>
              <a:t>Gundam</a:t>
            </a:r>
            <a:r>
              <a:rPr lang="en-US" altLang="zh-TW" dirty="0"/>
              <a:t> 0080 </a:t>
            </a:r>
            <a:r>
              <a:rPr lang="zh-TW" altLang="en-US" dirty="0"/>
              <a:t>口袋裡的</a:t>
            </a:r>
            <a:r>
              <a:rPr lang="zh-TW" altLang="en-US" dirty="0" smtClean="0"/>
              <a:t>戰爭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www.youtube.com/watch?v=uflbS0zI5mo</a:t>
            </a:r>
            <a:endParaRPr lang="en-US" altLang="zh-TW" dirty="0" smtClean="0"/>
          </a:p>
          <a:p>
            <a:pPr marL="4572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250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好萊塢電影中的武士造型影響</a:t>
            </a:r>
            <a:endParaRPr lang="zh-TW" altLang="en-US" sz="4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08213" y="1600200"/>
            <a:ext cx="9372600" cy="4394200"/>
          </a:xfrm>
        </p:spPr>
        <p:txBody>
          <a:bodyPr/>
          <a:lstStyle/>
          <a:p>
            <a:r>
              <a:rPr lang="zh-TW" altLang="en-US" dirty="0" smtClean="0"/>
              <a:t>變形金剛</a:t>
            </a:r>
            <a:r>
              <a:rPr lang="en-US" altLang="zh-TW" dirty="0" smtClean="0"/>
              <a:t>1-4</a:t>
            </a:r>
            <a:r>
              <a:rPr lang="zh-TW" altLang="en-US" dirty="0" smtClean="0"/>
              <a:t>變形合</a:t>
            </a:r>
            <a:r>
              <a:rPr lang="zh-TW" altLang="en-US" dirty="0"/>
              <a:t>集</a:t>
            </a:r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www.youtube.com/watch?v=U85C8s_bVrU</a:t>
            </a:r>
            <a:endParaRPr lang="en-US" altLang="zh-TW" dirty="0" smtClean="0"/>
          </a:p>
          <a:p>
            <a:pPr marL="4572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電影</a:t>
            </a:r>
            <a:r>
              <a:rPr lang="zh-TW" altLang="en-US" dirty="0"/>
              <a:t>老實說 </a:t>
            </a:r>
            <a:r>
              <a:rPr lang="en-US" altLang="zh-TW" dirty="0"/>
              <a:t>Honest Trailers -《</a:t>
            </a:r>
            <a:r>
              <a:rPr lang="zh-TW" altLang="en-US" dirty="0"/>
              <a:t>環太平洋</a:t>
            </a:r>
            <a:r>
              <a:rPr lang="en-US" altLang="zh-TW" dirty="0"/>
              <a:t>》(</a:t>
            </a:r>
            <a:r>
              <a:rPr lang="zh-TW" altLang="en-US" dirty="0"/>
              <a:t>中文字幕</a:t>
            </a:r>
            <a:r>
              <a:rPr lang="en-US" altLang="zh-TW" dirty="0"/>
              <a:t>)</a:t>
            </a:r>
          </a:p>
          <a:p>
            <a:r>
              <a:rPr lang="en-US" altLang="zh-TW" dirty="0">
                <a:hlinkClick r:id="rId3"/>
              </a:rPr>
              <a:t>https://www.youtube.com/watch?v=e--</a:t>
            </a:r>
            <a:r>
              <a:rPr lang="en-US" altLang="zh-TW" dirty="0" smtClean="0">
                <a:hlinkClick r:id="rId3"/>
              </a:rPr>
              <a:t>DdU07tjI</a:t>
            </a:r>
            <a:endParaRPr lang="en-US" altLang="zh-TW" dirty="0" smtClean="0"/>
          </a:p>
          <a:p>
            <a:pPr marL="4572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704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smtClean="0">
                <a:latin typeface="MS Gothic" panose="020B0609070205080204" pitchFamily="49" charset="-128"/>
                <a:ea typeface="MS Gothic" panose="020B0609070205080204" pitchFamily="49" charset="-128"/>
              </a:rPr>
              <a:t>高科技</a:t>
            </a:r>
            <a:r>
              <a:rPr lang="zh-TW" altLang="en-US" sz="40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人型機械人</a:t>
            </a:r>
            <a:r>
              <a:rPr lang="zh-TW" altLang="en-US" sz="4000" smtClean="0">
                <a:latin typeface="MS Gothic" panose="020B0609070205080204" pitchFamily="49" charset="-128"/>
                <a:ea typeface="MS Gothic" panose="020B0609070205080204" pitchFamily="49" charset="-128"/>
              </a:rPr>
              <a:t>，仍然得近</a:t>
            </a:r>
            <a:r>
              <a:rPr lang="zh-TW" altLang="en-US" sz="40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身作戰？</a:t>
            </a:r>
            <a:endParaRPr lang="zh-TW" altLang="en-US" sz="4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推崇（似乎從未</a:t>
            </a:r>
            <a:r>
              <a:rPr lang="zh-TW" altLang="en-US" dirty="0" smtClean="0"/>
              <a:t>實現的）</a:t>
            </a:r>
            <a:r>
              <a:rPr lang="zh-TW" altLang="en-US" dirty="0"/>
              <a:t>武士道精神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5720" indent="0">
              <a:buNone/>
            </a:pPr>
            <a:r>
              <a:rPr lang="zh-TW" altLang="en-US" dirty="0" smtClean="0"/>
              <a:t> 「忠臣藏」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www.youtube.com/watch?v=5x0EGb4Xvso&amp;t=60s</a:t>
            </a:r>
            <a:endParaRPr lang="en-US" altLang="zh-TW" dirty="0" smtClean="0"/>
          </a:p>
          <a:p>
            <a:pPr marL="45720" indent="0">
              <a:buNone/>
            </a:pPr>
            <a:r>
              <a:rPr lang="zh-TW" altLang="en-US" dirty="0" smtClean="0"/>
              <a:t> （出自「鏟屎官蘭爸爸」頻道）</a:t>
            </a:r>
            <a:endParaRPr lang="en-US" altLang="zh-TW" dirty="0" smtClean="0"/>
          </a:p>
          <a:p>
            <a:r>
              <a:rPr lang="zh-TW" altLang="en-US" dirty="0" smtClean="0"/>
              <a:t>期待公平競爭。（請參考書面資料「三大幕府簡史」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marL="45720" indent="0">
              <a:buNone/>
            </a:pPr>
            <a:r>
              <a:rPr lang="zh-TW" altLang="en-US" dirty="0" smtClean="0"/>
              <a:t>        引發「明治維新」的「櫻田門外之變」（德川幕府大老遇刺，權威墜地）</a:t>
            </a:r>
            <a:endParaRPr lang="en-US" altLang="zh-TW" dirty="0" smtClean="0"/>
          </a:p>
          <a:p>
            <a:pPr marL="45720" indent="0">
              <a:buNone/>
            </a:pPr>
            <a:r>
              <a:rPr lang="zh-TW" altLang="en-US" dirty="0" smtClean="0"/>
              <a:t>       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www.youtube.com/watch?v=gRdcoObeKoo&amp;t=328s</a:t>
            </a:r>
            <a:endParaRPr lang="en-US" altLang="zh-TW" dirty="0" smtClean="0"/>
          </a:p>
          <a:p>
            <a:r>
              <a:rPr lang="zh-TW" altLang="en-US" b="1" dirty="0" smtClean="0"/>
              <a:t>日本</a:t>
            </a:r>
            <a:r>
              <a:rPr lang="zh-TW" altLang="en-US" b="1" dirty="0"/>
              <a:t>機器人博士回答網友問題</a:t>
            </a:r>
          </a:p>
          <a:p>
            <a:pPr marL="4572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www.youtube.com/watch?v=VgEG19zGPUs&amp;t=91s</a:t>
            </a:r>
            <a:endParaRPr lang="en-US" altLang="zh-TW" dirty="0" smtClean="0"/>
          </a:p>
          <a:p>
            <a:pPr marL="4572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998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886691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番外篇：忍者</a:t>
            </a:r>
            <a:endParaRPr lang="zh-TW" altLang="en-US" sz="44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忍者研究員隨你問！</a:t>
            </a:r>
          </a:p>
          <a:p>
            <a:pPr marL="45720" indent="0">
              <a:buNone/>
            </a:pP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www.youtube.com/watch?v=xdY069qm2x0</a:t>
            </a:r>
            <a:endParaRPr lang="en-US" altLang="zh-TW" dirty="0" smtClean="0"/>
          </a:p>
          <a:p>
            <a:pPr marL="45720" indent="0">
              <a:buNone/>
            </a:pPr>
            <a:r>
              <a:rPr lang="zh-TW" altLang="en-US" dirty="0"/>
              <a:t>以</a:t>
            </a:r>
            <a:r>
              <a:rPr lang="zh-TW" altLang="en-US" dirty="0" smtClean="0"/>
              <a:t>現代角度來看，日本忍者屬於「特種部隊」一種，但是不等於「武士」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5720" indent="0">
              <a:buNone/>
            </a:pPr>
            <a:r>
              <a:rPr lang="zh-TW" altLang="en-US" dirty="0" smtClean="0"/>
              <a:t>換句話說：高階忍者（如「忍者哈特利」原型人物</a:t>
            </a:r>
            <a:r>
              <a:rPr lang="zh-TW" altLang="en-US" u="sng" dirty="0" smtClean="0"/>
              <a:t>服部半藏</a:t>
            </a:r>
            <a:r>
              <a:rPr lang="ja-JP" altLang="en-US" dirty="0" smtClean="0"/>
              <a:t>はっとりはんぞう</a:t>
            </a:r>
            <a:r>
              <a:rPr lang="zh-TW" altLang="en-US" dirty="0" smtClean="0"/>
              <a:t>）有機會成為武士階級，但是不是所有的忍者都是武士。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9168822"/>
      </p:ext>
    </p:extLst>
  </p:cSld>
  <p:clrMapOvr>
    <a:masterClrMapping/>
  </p:clrMapOvr>
</p:sld>
</file>

<file path=ppt/theme/theme1.xml><?xml version="1.0" encoding="utf-8"?>
<a:theme xmlns:a="http://schemas.openxmlformats.org/drawingml/2006/main" name="兒童遊樂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239_TF03461883.potx" id="{3695179C-43BF-4D9E-8864-ABA95A1F4787}" vid="{287F8A78-20E1-4B79-BD19-FA60BDB2072A}"/>
    </a:ext>
  </a:extLst>
</a:theme>
</file>

<file path=ppt/theme/theme2.xml><?xml version="1.0" encoding="utf-8"?>
<a:theme xmlns:a="http://schemas.openxmlformats.org/drawingml/2006/main" name="Office 佈景主題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兒童遊樂教育簡報設計 (卡通插畫，寬螢幕)</Template>
  <TotalTime>493</TotalTime>
  <Words>545</Words>
  <Application>Microsoft Office PowerPoint</Application>
  <PresentationFormat>寬螢幕</PresentationFormat>
  <Paragraphs>72</Paragraphs>
  <Slides>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MS Gothic</vt:lpstr>
      <vt:lpstr>MS Mincho</vt:lpstr>
      <vt:lpstr>Salesforce Sans</vt:lpstr>
      <vt:lpstr>微軟正黑體</vt:lpstr>
      <vt:lpstr>Wingdings</vt:lpstr>
      <vt:lpstr>兒童遊樂 16X9</vt:lpstr>
      <vt:lpstr>武士造型對現代通俗文化的影響</vt:lpstr>
      <vt:lpstr>日本歷史上武士兜甲的演變</vt:lpstr>
      <vt:lpstr>武士階級重視名聲帶來的影響</vt:lpstr>
      <vt:lpstr>日本動漫卡通中的武士造型影響1</vt:lpstr>
      <vt:lpstr>日本動漫卡通中的武士造型影響2</vt:lpstr>
      <vt:lpstr>日本動漫卡通中的武士造型影響3</vt:lpstr>
      <vt:lpstr>好萊塢電影中的武士造型影響</vt:lpstr>
      <vt:lpstr>高科技人型機械人，仍然得近身作戰？</vt:lpstr>
      <vt:lpstr>番外篇：忍者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武士造型對通俗文化的影響</dc:title>
  <dc:creator>Microsoft 帳戶</dc:creator>
  <cp:lastModifiedBy>Microsoft 帳戶</cp:lastModifiedBy>
  <cp:revision>36</cp:revision>
  <dcterms:created xsi:type="dcterms:W3CDTF">2022-05-25T01:00:41Z</dcterms:created>
  <dcterms:modified xsi:type="dcterms:W3CDTF">2024-06-17T03:44:29Z</dcterms:modified>
</cp:coreProperties>
</file>